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 showGuides="1">
      <p:cViewPr>
        <p:scale>
          <a:sx n="95" d="100"/>
          <a:sy n="95" d="100"/>
        </p:scale>
        <p:origin x="224" y="5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B58F6-2789-7F41-96B8-8F2C33F4E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A64D25-A8C1-F14A-98BF-6B9C833C2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C60E6C-54D7-464A-8DF6-CDE95589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8AF2-3821-E348-84E8-827A71B308DF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A5A85D-6520-3A46-91FB-3216418D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3E74ED-8334-194A-8C72-709E7966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7A1-BC93-FA40-9D57-644D09100F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51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673D7-0B58-1C4E-8C36-09B2F2AC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FF36B6-D076-1D44-A84A-D97D9CDD0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D8B788-C2EC-834D-B601-C205F653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8AF2-3821-E348-84E8-827A71B308DF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675DE1-D5F5-D44B-9F87-3FF18AA8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8BF1D5-BE59-F144-AE49-27F05D09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7A1-BC93-FA40-9D57-644D09100F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49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1EF5B5-391F-DD4E-A8E9-E1FD495F9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16E803-3493-3D46-90AF-E85626658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1ED8F4-3F8E-D547-8229-52050ADE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8AF2-3821-E348-84E8-827A71B308DF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D2861D-CBBF-9E4F-8FCA-C9CD613E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6F30BE-BA9B-4143-8F23-CC390008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7A1-BC93-FA40-9D57-644D09100F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45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7DA600-5BF6-9E41-8B8B-26EE1ECA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8008FF-F01B-1541-BCFB-C8C095D4A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B95012-6B35-CD46-8856-A3D0713A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8AF2-3821-E348-84E8-827A71B308DF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016693-14B8-CA49-B28A-A0D693C0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F1AB3E-70EA-6E4D-A9DD-9456ECF3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7A1-BC93-FA40-9D57-644D09100F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1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85B818-9DF4-2848-A77B-1E995EC9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837E95-4606-9C49-8720-83C1E54E4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0C3752-55BE-C24D-B235-29261A3C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8AF2-3821-E348-84E8-827A71B308DF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DEADA0-FBBB-6445-812C-FF991294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0E4FB8-2127-914E-B86C-EB3F18EB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7A1-BC93-FA40-9D57-644D09100F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31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52EEF2-F009-CE41-B643-F3EE75F9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170F0D-5E0B-4C4B-9C99-A30DD0267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E3D970-DFC7-4B43-81C2-A2188F02E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3066E4-6EB4-1F40-9BD1-7ABD2FEB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8AF2-3821-E348-84E8-827A71B308DF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406B39-E830-3C49-AB58-0CDFE3B0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E8EEC7-A4CA-8347-B084-975C6FA6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7A1-BC93-FA40-9D57-644D09100F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45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5709F-2B69-F140-9635-5B829243B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CAFC28-6E82-7049-AECC-E7AD255CE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48961C-D66B-9140-86A1-544703DB3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2A7AF1-A2B7-9246-884B-A9654CD4A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695D19E-C523-934D-BBC9-AD4F540BC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5C40D4-79C4-3D4A-B145-E9F4F904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8AF2-3821-E348-84E8-827A71B308DF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849B02-8AC4-0E44-88FA-FFAD84DD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03F1357-8EB3-C843-8A70-D068E49E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7A1-BC93-FA40-9D57-644D09100F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10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7BFFC-9412-F643-A309-1FC18269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2F31D7F-2F2C-F940-A91A-F03A67BB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8AF2-3821-E348-84E8-827A71B308DF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87CCF2B-6F9E-E24C-95CA-12B6A877C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A56814-253C-D345-8D45-6EFCDAE5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7A1-BC93-FA40-9D57-644D09100F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79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A336EC7-2EB6-DA49-8439-1C530707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8AF2-3821-E348-84E8-827A71B308DF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18C0A6-A54E-CB4A-A5E5-A4D06BB5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7CCF0F-A59A-1447-BC55-7E494C9C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7A1-BC93-FA40-9D57-644D09100F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00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3B3CB-AF3C-2746-B0C2-DAF2CFD1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35B0B3-6855-5F45-8B2F-63E4E10BF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43F220-1791-9343-858D-B11BED229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164F23-26F6-5343-9CF4-839F6A7C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8AF2-3821-E348-84E8-827A71B308DF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6348A9-A71E-7047-9691-97661F51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5F389D-02F7-B240-A158-F743E2FB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7A1-BC93-FA40-9D57-644D09100F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42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A1F07-0421-9F4E-B091-CBFFC242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A8AE0C-4D84-5448-A567-AE5EFC685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28F25F-3BA5-4741-81BF-670B42150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6A0604-1BC2-0C47-BC6F-A1EB690A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D8AF2-3821-E348-84E8-827A71B308DF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F57CA4-E1D9-9D4C-A217-37E80631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D568F4-08C7-EF47-A908-542F50D7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387A1-BC93-FA40-9D57-644D09100F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79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031589-FC28-734B-9736-14A6DBF60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C45D40-F740-4F46-BE72-DA853CCD0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9D7238-B0D8-E948-A75F-ACE664BD5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D8AF2-3821-E348-84E8-827A71B308DF}" type="datetimeFigureOut">
              <a:rPr kumimoji="1" lang="ja-JP" altLang="en-US" smtClean="0"/>
              <a:t>2019/10/12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17918A-6B78-BA4A-B5A8-9392B7776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66E545-BFA0-1148-B2C5-AF47045B7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387A1-BC93-FA40-9D57-644D09100F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6752B88D-DC0F-ED44-BE15-8E7B50A14104}"/>
              </a:ext>
            </a:extLst>
          </p:cNvPr>
          <p:cNvSpPr/>
          <p:nvPr/>
        </p:nvSpPr>
        <p:spPr>
          <a:xfrm rot="5400000">
            <a:off x="6022848" y="-5219958"/>
            <a:ext cx="146304" cy="12192000"/>
          </a:xfrm>
          <a:prstGeom prst="triangle">
            <a:avLst>
              <a:gd name="adj" fmla="val 10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297DDF-3EE2-A848-888E-70F79159A961}"/>
              </a:ext>
            </a:extLst>
          </p:cNvPr>
          <p:cNvSpPr txBox="1"/>
          <p:nvPr/>
        </p:nvSpPr>
        <p:spPr>
          <a:xfrm>
            <a:off x="0" y="252017"/>
            <a:ext cx="5242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在庫管理システム　デザインサンプル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55B6EB-0148-B243-AFF8-DE0C83F1CDAF}"/>
              </a:ext>
            </a:extLst>
          </p:cNvPr>
          <p:cNvSpPr txBox="1"/>
          <p:nvPr/>
        </p:nvSpPr>
        <p:spPr>
          <a:xfrm>
            <a:off x="702527" y="1672683"/>
            <a:ext cx="659347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必要な工程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・エクセルファイルを、、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１読み込む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どのエクエルファイルを読み込むかを選んで読み込む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２実行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()</a:t>
            </a: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見たい情報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・理想量と実際の量とその差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・その時何をどれくらい発注するべきか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・ストックからのはけ口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販売データからわかるもの、期限切れのものの量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ジャンル別の在庫データが見たい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アプリにそのデータを蓄積していく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0326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FE56056-7CBA-264C-9B4F-FB847AF414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6926" y="1236132"/>
            <a:ext cx="909073" cy="681805"/>
          </a:xfrm>
          <a:prstGeom prst="rect">
            <a:avLst/>
          </a:prstGeom>
        </p:spPr>
      </p:pic>
      <p:sp>
        <p:nvSpPr>
          <p:cNvPr id="5" name="三角形 4">
            <a:extLst>
              <a:ext uri="{FF2B5EF4-FFF2-40B4-BE49-F238E27FC236}">
                <a16:creationId xmlns:a16="http://schemas.microsoft.com/office/drawing/2014/main" id="{1E46CCCE-8D71-B94C-A0E9-6625FD70C284}"/>
              </a:ext>
            </a:extLst>
          </p:cNvPr>
          <p:cNvSpPr/>
          <p:nvPr/>
        </p:nvSpPr>
        <p:spPr>
          <a:xfrm rot="5400000">
            <a:off x="6022848" y="-5219958"/>
            <a:ext cx="146304" cy="12192000"/>
          </a:xfrm>
          <a:prstGeom prst="triangle">
            <a:avLst>
              <a:gd name="adj" fmla="val 10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42AF84-80C2-0A4E-96DB-37EF8E2CC0CD}"/>
              </a:ext>
            </a:extLst>
          </p:cNvPr>
          <p:cNvSpPr txBox="1"/>
          <p:nvPr/>
        </p:nvSpPr>
        <p:spPr>
          <a:xfrm>
            <a:off x="0" y="252017"/>
            <a:ext cx="5772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在庫管理システム　完成イメージ　物資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2AA4EB-C560-CE48-9C44-C9A7C2E07356}"/>
              </a:ext>
            </a:extLst>
          </p:cNvPr>
          <p:cNvSpPr/>
          <p:nvPr/>
        </p:nvSpPr>
        <p:spPr>
          <a:xfrm>
            <a:off x="43917" y="2014615"/>
            <a:ext cx="2975051" cy="50889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ホーム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000C792-E3B3-A547-8C47-1848293C3A0C}"/>
              </a:ext>
            </a:extLst>
          </p:cNvPr>
          <p:cNvSpPr txBox="1"/>
          <p:nvPr/>
        </p:nvSpPr>
        <p:spPr>
          <a:xfrm>
            <a:off x="1078403" y="1548605"/>
            <a:ext cx="388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在庫管理システム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仮称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0EF7C44-0E68-1C4F-AEEC-9099654059A9}"/>
              </a:ext>
            </a:extLst>
          </p:cNvPr>
          <p:cNvSpPr txBox="1"/>
          <p:nvPr/>
        </p:nvSpPr>
        <p:spPr>
          <a:xfrm>
            <a:off x="8410780" y="1645283"/>
            <a:ext cx="388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20xx</a:t>
            </a:r>
            <a:r>
              <a:rPr kumimoji="1" lang="ja-JP" altLang="en-US"/>
              <a:t>年　</a:t>
            </a:r>
            <a:r>
              <a:rPr kumimoji="1" lang="en-US" altLang="ja-JP"/>
              <a:t>xx</a:t>
            </a:r>
            <a:r>
              <a:rPr kumimoji="1" lang="ja-JP" altLang="en-US"/>
              <a:t>月　</a:t>
            </a:r>
            <a:r>
              <a:rPr kumimoji="1" lang="en-US" altLang="ja-JP"/>
              <a:t>xx</a:t>
            </a:r>
            <a:r>
              <a:rPr kumimoji="1" lang="ja-JP" altLang="en-US"/>
              <a:t>日</a:t>
            </a:r>
            <a:r>
              <a:rPr kumimoji="1" lang="en-US" altLang="ja-JP"/>
              <a:t> x</a:t>
            </a:r>
            <a:r>
              <a:rPr lang="ja-JP" altLang="en-US"/>
              <a:t>時更新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5D68474-F674-C54B-B175-84DD37BC7EE9}"/>
              </a:ext>
            </a:extLst>
          </p:cNvPr>
          <p:cNvSpPr/>
          <p:nvPr/>
        </p:nvSpPr>
        <p:spPr>
          <a:xfrm>
            <a:off x="3086955" y="2014615"/>
            <a:ext cx="2975051" cy="50889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本日の発注</a:t>
            </a:r>
            <a:r>
              <a:rPr lang="en-US" altLang="ja-JP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仮称</a:t>
            </a:r>
            <a:r>
              <a:rPr lang="en-US" altLang="ja-JP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ja-JP" altLang="en-US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9AD0E88-E43F-394C-A460-D8B7FBDD2E2C}"/>
              </a:ext>
            </a:extLst>
          </p:cNvPr>
          <p:cNvSpPr/>
          <p:nvPr/>
        </p:nvSpPr>
        <p:spPr>
          <a:xfrm>
            <a:off x="6129993" y="2014615"/>
            <a:ext cx="2975051" cy="50889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過去のデータ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B85AA0A-6019-5D43-9CB0-1CD5DB4AD420}"/>
              </a:ext>
            </a:extLst>
          </p:cNvPr>
          <p:cNvSpPr/>
          <p:nvPr/>
        </p:nvSpPr>
        <p:spPr>
          <a:xfrm>
            <a:off x="9173032" y="2014615"/>
            <a:ext cx="2975051" cy="50889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>
                <a:solidFill>
                  <a:schemeClr val="l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今後の消費動向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1396B74-1BD2-2B49-AAF4-C886A95D1492}"/>
              </a:ext>
            </a:extLst>
          </p:cNvPr>
          <p:cNvSpPr/>
          <p:nvPr/>
        </p:nvSpPr>
        <p:spPr>
          <a:xfrm>
            <a:off x="0" y="942063"/>
            <a:ext cx="3294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■ 運用ページ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今後の消費動向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574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上矢印 5">
            <a:extLst>
              <a:ext uri="{FF2B5EF4-FFF2-40B4-BE49-F238E27FC236}">
                <a16:creationId xmlns:a16="http://schemas.microsoft.com/office/drawing/2014/main" id="{D5284F7F-806A-1445-AA73-C9A3421F0869}"/>
              </a:ext>
            </a:extLst>
          </p:cNvPr>
          <p:cNvSpPr/>
          <p:nvPr/>
        </p:nvSpPr>
        <p:spPr>
          <a:xfrm>
            <a:off x="1182029" y="970156"/>
            <a:ext cx="484632" cy="47169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上矢印 6">
            <a:extLst>
              <a:ext uri="{FF2B5EF4-FFF2-40B4-BE49-F238E27FC236}">
                <a16:creationId xmlns:a16="http://schemas.microsoft.com/office/drawing/2014/main" id="{1A7E365C-320D-4041-9818-E0F1867E6422}"/>
              </a:ext>
            </a:extLst>
          </p:cNvPr>
          <p:cNvSpPr/>
          <p:nvPr/>
        </p:nvSpPr>
        <p:spPr>
          <a:xfrm rot="5400000">
            <a:off x="6286147" y="398303"/>
            <a:ext cx="484632" cy="104944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9D30011-ABBD-244E-9481-AEB1EC2623C4}"/>
              </a:ext>
            </a:extLst>
          </p:cNvPr>
          <p:cNvSpPr txBox="1"/>
          <p:nvPr/>
        </p:nvSpPr>
        <p:spPr>
          <a:xfrm>
            <a:off x="1081668" y="6802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量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99F7AA-E0B3-9E43-B690-529A35D9F7E5}"/>
              </a:ext>
            </a:extLst>
          </p:cNvPr>
          <p:cNvSpPr/>
          <p:nvPr/>
        </p:nvSpPr>
        <p:spPr>
          <a:xfrm>
            <a:off x="3033132" y="3233854"/>
            <a:ext cx="367990" cy="2453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84C28D1-79F8-6846-8BC6-69366098C911}"/>
              </a:ext>
            </a:extLst>
          </p:cNvPr>
          <p:cNvSpPr txBox="1"/>
          <p:nvPr/>
        </p:nvSpPr>
        <p:spPr>
          <a:xfrm>
            <a:off x="747131" y="2002523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理想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77C7DF3-FAB4-4544-9225-1487F4CDF601}"/>
              </a:ext>
            </a:extLst>
          </p:cNvPr>
          <p:cNvSpPr txBox="1"/>
          <p:nvPr/>
        </p:nvSpPr>
        <p:spPr>
          <a:xfrm>
            <a:off x="747130" y="31439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現状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7D942DE-6634-4C4B-A97D-5A27314B9ED1}"/>
              </a:ext>
            </a:extLst>
          </p:cNvPr>
          <p:cNvSpPr/>
          <p:nvPr/>
        </p:nvSpPr>
        <p:spPr>
          <a:xfrm>
            <a:off x="3033132" y="2002523"/>
            <a:ext cx="367990" cy="1231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05E839E-6831-4949-A7DB-9E901CB8C4A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217127" y="1537975"/>
            <a:ext cx="1811632" cy="464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0B9AD95-795D-DA4A-98FC-66611D029F3C}"/>
              </a:ext>
            </a:extLst>
          </p:cNvPr>
          <p:cNvCxnSpPr>
            <a:cxnSpLocks/>
          </p:cNvCxnSpPr>
          <p:nvPr/>
        </p:nvCxnSpPr>
        <p:spPr>
          <a:xfrm>
            <a:off x="5028759" y="1537975"/>
            <a:ext cx="1316285" cy="781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31CC3DB-C956-C74D-BCA3-D1C2C0FC41C8}"/>
              </a:ext>
            </a:extLst>
          </p:cNvPr>
          <p:cNvCxnSpPr>
            <a:cxnSpLocks/>
          </p:cNvCxnSpPr>
          <p:nvPr/>
        </p:nvCxnSpPr>
        <p:spPr>
          <a:xfrm flipV="1">
            <a:off x="6345044" y="1049556"/>
            <a:ext cx="1538868" cy="1269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F1A444E-89D6-EF43-89F9-3116E47CDB1E}"/>
              </a:ext>
            </a:extLst>
          </p:cNvPr>
          <p:cNvSpPr txBox="1"/>
          <p:nvPr/>
        </p:nvSpPr>
        <p:spPr>
          <a:xfrm>
            <a:off x="4095609" y="117489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理想量が変動する</a:t>
            </a:r>
            <a:endParaRPr lang="en-US" altLang="ja-JP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4C75107-3239-224F-9477-2408B9779B99}"/>
              </a:ext>
            </a:extLst>
          </p:cNvPr>
          <p:cNvSpPr/>
          <p:nvPr/>
        </p:nvSpPr>
        <p:spPr>
          <a:xfrm>
            <a:off x="1828359" y="2002523"/>
            <a:ext cx="367990" cy="3684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15D987A-CB0E-884A-8271-F4C507E37B15}"/>
              </a:ext>
            </a:extLst>
          </p:cNvPr>
          <p:cNvSpPr txBox="1"/>
          <p:nvPr/>
        </p:nvSpPr>
        <p:spPr>
          <a:xfrm>
            <a:off x="2012354" y="614432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減っていく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B6B73B7-9D42-A444-80BC-31E6353C177C}"/>
              </a:ext>
            </a:extLst>
          </p:cNvPr>
          <p:cNvSpPr txBox="1"/>
          <p:nvPr/>
        </p:nvSpPr>
        <p:spPr>
          <a:xfrm>
            <a:off x="11407698" y="61777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時間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C45E22C-0B92-364E-9CF2-2ACC9AD67560}"/>
              </a:ext>
            </a:extLst>
          </p:cNvPr>
          <p:cNvCxnSpPr>
            <a:cxnSpLocks/>
          </p:cNvCxnSpPr>
          <p:nvPr/>
        </p:nvCxnSpPr>
        <p:spPr>
          <a:xfrm>
            <a:off x="1856012" y="2007475"/>
            <a:ext cx="7477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1B93B15-866B-3B4A-BE64-94162C6F52C3}"/>
              </a:ext>
            </a:extLst>
          </p:cNvPr>
          <p:cNvSpPr txBox="1"/>
          <p:nvPr/>
        </p:nvSpPr>
        <p:spPr>
          <a:xfrm>
            <a:off x="9333571" y="181785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理想量は常に一定じゃない</a:t>
            </a:r>
            <a:endParaRPr kumimoji="1"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2D933D2-E89C-3049-A0B1-4459CD0EFBF6}"/>
              </a:ext>
            </a:extLst>
          </p:cNvPr>
          <p:cNvSpPr txBox="1"/>
          <p:nvPr/>
        </p:nvSpPr>
        <p:spPr>
          <a:xfrm>
            <a:off x="9333570" y="278072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理想量を推定する必要がある。</a:t>
            </a:r>
            <a:endParaRPr kumimoji="1" lang="en-US" altLang="ja-JP" dirty="0"/>
          </a:p>
        </p:txBody>
      </p:sp>
      <p:sp>
        <p:nvSpPr>
          <p:cNvPr id="36" name="上矢印 35">
            <a:extLst>
              <a:ext uri="{FF2B5EF4-FFF2-40B4-BE49-F238E27FC236}">
                <a16:creationId xmlns:a16="http://schemas.microsoft.com/office/drawing/2014/main" id="{535A57D7-6EEE-4648-8306-3B259277F54B}"/>
              </a:ext>
            </a:extLst>
          </p:cNvPr>
          <p:cNvSpPr/>
          <p:nvPr/>
        </p:nvSpPr>
        <p:spPr>
          <a:xfrm rot="10800000">
            <a:off x="10613186" y="2203565"/>
            <a:ext cx="484632" cy="5467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C34A6907-2733-6641-AAB7-A0C3788BDE77}"/>
              </a:ext>
            </a:extLst>
          </p:cNvPr>
          <p:cNvSpPr/>
          <p:nvPr/>
        </p:nvSpPr>
        <p:spPr>
          <a:xfrm rot="5400000">
            <a:off x="6022848" y="-5219958"/>
            <a:ext cx="146304" cy="12192000"/>
          </a:xfrm>
          <a:prstGeom prst="triangle">
            <a:avLst>
              <a:gd name="adj" fmla="val 10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3D82974-24D6-9D4D-BE98-AF97C0093861}"/>
              </a:ext>
            </a:extLst>
          </p:cNvPr>
          <p:cNvSpPr txBox="1"/>
          <p:nvPr/>
        </p:nvSpPr>
        <p:spPr>
          <a:xfrm>
            <a:off x="0" y="252017"/>
            <a:ext cx="7079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在庫管理システム　デザインサンプル　食材関係</a:t>
            </a:r>
          </a:p>
        </p:txBody>
      </p:sp>
    </p:spTree>
    <p:extLst>
      <p:ext uri="{BB962C8B-B14F-4D97-AF65-F5344CB8AC3E}">
        <p14:creationId xmlns:p14="http://schemas.microsoft.com/office/powerpoint/2010/main" val="344628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上矢印 5">
            <a:extLst>
              <a:ext uri="{FF2B5EF4-FFF2-40B4-BE49-F238E27FC236}">
                <a16:creationId xmlns:a16="http://schemas.microsoft.com/office/drawing/2014/main" id="{D5284F7F-806A-1445-AA73-C9A3421F0869}"/>
              </a:ext>
            </a:extLst>
          </p:cNvPr>
          <p:cNvSpPr/>
          <p:nvPr/>
        </p:nvSpPr>
        <p:spPr>
          <a:xfrm>
            <a:off x="1182029" y="970156"/>
            <a:ext cx="484632" cy="47169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上矢印 6">
            <a:extLst>
              <a:ext uri="{FF2B5EF4-FFF2-40B4-BE49-F238E27FC236}">
                <a16:creationId xmlns:a16="http://schemas.microsoft.com/office/drawing/2014/main" id="{1A7E365C-320D-4041-9818-E0F1867E6422}"/>
              </a:ext>
            </a:extLst>
          </p:cNvPr>
          <p:cNvSpPr/>
          <p:nvPr/>
        </p:nvSpPr>
        <p:spPr>
          <a:xfrm rot="5400000">
            <a:off x="6286147" y="398303"/>
            <a:ext cx="484632" cy="104944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9D30011-ABBD-244E-9481-AEB1EC2623C4}"/>
              </a:ext>
            </a:extLst>
          </p:cNvPr>
          <p:cNvSpPr txBox="1"/>
          <p:nvPr/>
        </p:nvSpPr>
        <p:spPr>
          <a:xfrm>
            <a:off x="1081668" y="6802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量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199F7AA-E0B3-9E43-B690-529A35D9F7E5}"/>
              </a:ext>
            </a:extLst>
          </p:cNvPr>
          <p:cNvSpPr/>
          <p:nvPr/>
        </p:nvSpPr>
        <p:spPr>
          <a:xfrm>
            <a:off x="3033132" y="3233854"/>
            <a:ext cx="367990" cy="2453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84C28D1-79F8-6846-8BC6-69366098C911}"/>
              </a:ext>
            </a:extLst>
          </p:cNvPr>
          <p:cNvSpPr txBox="1"/>
          <p:nvPr/>
        </p:nvSpPr>
        <p:spPr>
          <a:xfrm>
            <a:off x="747131" y="2002523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理想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77C7DF3-FAB4-4544-9225-1487F4CDF601}"/>
              </a:ext>
            </a:extLst>
          </p:cNvPr>
          <p:cNvSpPr txBox="1"/>
          <p:nvPr/>
        </p:nvSpPr>
        <p:spPr>
          <a:xfrm>
            <a:off x="747130" y="31439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現状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7D942DE-6634-4C4B-A97D-5A27314B9ED1}"/>
              </a:ext>
            </a:extLst>
          </p:cNvPr>
          <p:cNvSpPr/>
          <p:nvPr/>
        </p:nvSpPr>
        <p:spPr>
          <a:xfrm>
            <a:off x="3033132" y="2002523"/>
            <a:ext cx="367990" cy="1231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05E839E-6831-4949-A7DB-9E901CB8C4A0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217127" y="1537975"/>
            <a:ext cx="1811632" cy="464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0B9AD95-795D-DA4A-98FC-66611D029F3C}"/>
              </a:ext>
            </a:extLst>
          </p:cNvPr>
          <p:cNvCxnSpPr>
            <a:cxnSpLocks/>
          </p:cNvCxnSpPr>
          <p:nvPr/>
        </p:nvCxnSpPr>
        <p:spPr>
          <a:xfrm>
            <a:off x="5028759" y="1537975"/>
            <a:ext cx="1316285" cy="781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31CC3DB-C956-C74D-BCA3-D1C2C0FC41C8}"/>
              </a:ext>
            </a:extLst>
          </p:cNvPr>
          <p:cNvCxnSpPr>
            <a:cxnSpLocks/>
          </p:cNvCxnSpPr>
          <p:nvPr/>
        </p:nvCxnSpPr>
        <p:spPr>
          <a:xfrm flipV="1">
            <a:off x="6345044" y="1049556"/>
            <a:ext cx="1538868" cy="1269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F1A444E-89D6-EF43-89F9-3116E47CDB1E}"/>
              </a:ext>
            </a:extLst>
          </p:cNvPr>
          <p:cNvSpPr txBox="1"/>
          <p:nvPr/>
        </p:nvSpPr>
        <p:spPr>
          <a:xfrm>
            <a:off x="4095609" y="117489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理想量を手動で打ち込む</a:t>
            </a:r>
            <a:endParaRPr lang="en-US" altLang="ja-JP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4C75107-3239-224F-9477-2408B9779B99}"/>
              </a:ext>
            </a:extLst>
          </p:cNvPr>
          <p:cNvSpPr/>
          <p:nvPr/>
        </p:nvSpPr>
        <p:spPr>
          <a:xfrm>
            <a:off x="1828359" y="2002523"/>
            <a:ext cx="367990" cy="3684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15D987A-CB0E-884A-8271-F4C507E37B15}"/>
              </a:ext>
            </a:extLst>
          </p:cNvPr>
          <p:cNvSpPr txBox="1"/>
          <p:nvPr/>
        </p:nvSpPr>
        <p:spPr>
          <a:xfrm>
            <a:off x="2012354" y="614432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減っていく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B6B73B7-9D42-A444-80BC-31E6353C177C}"/>
              </a:ext>
            </a:extLst>
          </p:cNvPr>
          <p:cNvSpPr txBox="1"/>
          <p:nvPr/>
        </p:nvSpPr>
        <p:spPr>
          <a:xfrm>
            <a:off x="11407698" y="61777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時間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C45E22C-0B92-364E-9CF2-2ACC9AD67560}"/>
              </a:ext>
            </a:extLst>
          </p:cNvPr>
          <p:cNvCxnSpPr>
            <a:cxnSpLocks/>
          </p:cNvCxnSpPr>
          <p:nvPr/>
        </p:nvCxnSpPr>
        <p:spPr>
          <a:xfrm>
            <a:off x="1856012" y="2007475"/>
            <a:ext cx="74775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1B93B15-866B-3B4A-BE64-94162C6F52C3}"/>
              </a:ext>
            </a:extLst>
          </p:cNvPr>
          <p:cNvSpPr txBox="1"/>
          <p:nvPr/>
        </p:nvSpPr>
        <p:spPr>
          <a:xfrm>
            <a:off x="9333571" y="1815073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理想量は常に一定じゃない</a:t>
            </a:r>
            <a:endParaRPr kumimoji="1" lang="en-US" altLang="ja-JP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2D933D2-E89C-3049-A0B1-4459CD0EFBF6}"/>
              </a:ext>
            </a:extLst>
          </p:cNvPr>
          <p:cNvSpPr txBox="1"/>
          <p:nvPr/>
        </p:nvSpPr>
        <p:spPr>
          <a:xfrm>
            <a:off x="9333570" y="277794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理想量を推定する必要がある。</a:t>
            </a:r>
            <a:endParaRPr kumimoji="1" lang="en-US" altLang="ja-JP" dirty="0"/>
          </a:p>
        </p:txBody>
      </p:sp>
      <p:sp>
        <p:nvSpPr>
          <p:cNvPr id="36" name="上矢印 35">
            <a:extLst>
              <a:ext uri="{FF2B5EF4-FFF2-40B4-BE49-F238E27FC236}">
                <a16:creationId xmlns:a16="http://schemas.microsoft.com/office/drawing/2014/main" id="{535A57D7-6EEE-4648-8306-3B259277F54B}"/>
              </a:ext>
            </a:extLst>
          </p:cNvPr>
          <p:cNvSpPr/>
          <p:nvPr/>
        </p:nvSpPr>
        <p:spPr>
          <a:xfrm rot="10800000">
            <a:off x="10613186" y="2200781"/>
            <a:ext cx="484632" cy="5467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3CE495F-97C2-D048-9A4F-E89157CBE628}"/>
              </a:ext>
            </a:extLst>
          </p:cNvPr>
          <p:cNvSpPr/>
          <p:nvPr/>
        </p:nvSpPr>
        <p:spPr>
          <a:xfrm>
            <a:off x="4875102" y="1544223"/>
            <a:ext cx="367990" cy="4138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7BB80B7-A69F-454E-92D6-B35909FDCC48}"/>
              </a:ext>
            </a:extLst>
          </p:cNvPr>
          <p:cNvSpPr/>
          <p:nvPr/>
        </p:nvSpPr>
        <p:spPr>
          <a:xfrm>
            <a:off x="4875102" y="5146733"/>
            <a:ext cx="367990" cy="3740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728FD3C-9B9F-454F-B40C-1104A8E046EC}"/>
              </a:ext>
            </a:extLst>
          </p:cNvPr>
          <p:cNvSpPr txBox="1"/>
          <p:nvPr/>
        </p:nvSpPr>
        <p:spPr>
          <a:xfrm>
            <a:off x="4775384" y="51577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賞味期限切れ</a:t>
            </a:r>
            <a:endParaRPr lang="en-US" altLang="ja-JP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6997E76-AA20-DE46-82B2-C9E57F96E1AC}"/>
              </a:ext>
            </a:extLst>
          </p:cNvPr>
          <p:cNvSpPr txBox="1"/>
          <p:nvPr/>
        </p:nvSpPr>
        <p:spPr>
          <a:xfrm>
            <a:off x="4775384" y="4003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売れた</a:t>
            </a:r>
            <a:endParaRPr lang="en-US" altLang="ja-JP" dirty="0"/>
          </a:p>
        </p:txBody>
      </p:sp>
      <p:sp>
        <p:nvSpPr>
          <p:cNvPr id="31" name="三角形 30">
            <a:extLst>
              <a:ext uri="{FF2B5EF4-FFF2-40B4-BE49-F238E27FC236}">
                <a16:creationId xmlns:a16="http://schemas.microsoft.com/office/drawing/2014/main" id="{7EA920E9-AE56-7342-9540-1DD1F0D26014}"/>
              </a:ext>
            </a:extLst>
          </p:cNvPr>
          <p:cNvSpPr/>
          <p:nvPr/>
        </p:nvSpPr>
        <p:spPr>
          <a:xfrm rot="5400000">
            <a:off x="6022848" y="-5219958"/>
            <a:ext cx="146304" cy="12192000"/>
          </a:xfrm>
          <a:prstGeom prst="triangle">
            <a:avLst>
              <a:gd name="adj" fmla="val 10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83E24EE-67DF-BF4A-8FC1-66B0F5C0E7AC}"/>
              </a:ext>
            </a:extLst>
          </p:cNvPr>
          <p:cNvSpPr txBox="1"/>
          <p:nvPr/>
        </p:nvSpPr>
        <p:spPr>
          <a:xfrm>
            <a:off x="0" y="252017"/>
            <a:ext cx="7079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在庫管理システム　デザインサンプル　食材関係</a:t>
            </a:r>
          </a:p>
        </p:txBody>
      </p:sp>
    </p:spTree>
    <p:extLst>
      <p:ext uri="{BB962C8B-B14F-4D97-AF65-F5344CB8AC3E}">
        <p14:creationId xmlns:p14="http://schemas.microsoft.com/office/powerpoint/2010/main" val="261690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上矢印 14">
            <a:extLst>
              <a:ext uri="{FF2B5EF4-FFF2-40B4-BE49-F238E27FC236}">
                <a16:creationId xmlns:a16="http://schemas.microsoft.com/office/drawing/2014/main" id="{77BBF5F0-3225-C341-AF8D-4D601BFCA25B}"/>
              </a:ext>
            </a:extLst>
          </p:cNvPr>
          <p:cNvSpPr/>
          <p:nvPr/>
        </p:nvSpPr>
        <p:spPr>
          <a:xfrm rot="10800000">
            <a:off x="1481637" y="3150443"/>
            <a:ext cx="709551" cy="9685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三角形 3">
            <a:extLst>
              <a:ext uri="{FF2B5EF4-FFF2-40B4-BE49-F238E27FC236}">
                <a16:creationId xmlns:a16="http://schemas.microsoft.com/office/drawing/2014/main" id="{AF63ADDA-829B-CE46-B901-9DA994B065E9}"/>
              </a:ext>
            </a:extLst>
          </p:cNvPr>
          <p:cNvSpPr/>
          <p:nvPr/>
        </p:nvSpPr>
        <p:spPr>
          <a:xfrm rot="5400000">
            <a:off x="6022848" y="-5219958"/>
            <a:ext cx="146304" cy="12192000"/>
          </a:xfrm>
          <a:prstGeom prst="triangle">
            <a:avLst>
              <a:gd name="adj" fmla="val 10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513E12-C20D-5348-B751-AA9EAFB62A96}"/>
              </a:ext>
            </a:extLst>
          </p:cNvPr>
          <p:cNvSpPr txBox="1"/>
          <p:nvPr/>
        </p:nvSpPr>
        <p:spPr>
          <a:xfrm>
            <a:off x="0" y="252017"/>
            <a:ext cx="5772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在庫管理システム　完成イメージ　物資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7BC707AA-25EB-AC4B-97F3-1556490C6147}"/>
              </a:ext>
            </a:extLst>
          </p:cNvPr>
          <p:cNvSpPr/>
          <p:nvPr/>
        </p:nvSpPr>
        <p:spPr>
          <a:xfrm>
            <a:off x="1056389" y="1463040"/>
            <a:ext cx="7682732" cy="21717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上矢印 8">
            <a:extLst>
              <a:ext uri="{FF2B5EF4-FFF2-40B4-BE49-F238E27FC236}">
                <a16:creationId xmlns:a16="http://schemas.microsoft.com/office/drawing/2014/main" id="{76331156-C98E-2145-BA1C-F2ED349CA370}"/>
              </a:ext>
            </a:extLst>
          </p:cNvPr>
          <p:cNvSpPr/>
          <p:nvPr/>
        </p:nvSpPr>
        <p:spPr>
          <a:xfrm rot="14400000">
            <a:off x="7276505" y="1382834"/>
            <a:ext cx="484632" cy="8004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E961605-EEB0-B94F-B04A-F12E9A536369}"/>
              </a:ext>
            </a:extLst>
          </p:cNvPr>
          <p:cNvSpPr/>
          <p:nvPr/>
        </p:nvSpPr>
        <p:spPr>
          <a:xfrm>
            <a:off x="2102960" y="1315611"/>
            <a:ext cx="27590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在庫管理システム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0502324-B883-D74F-82ED-8A6CB0F38CF7}"/>
              </a:ext>
            </a:extLst>
          </p:cNvPr>
          <p:cNvSpPr/>
          <p:nvPr/>
        </p:nvSpPr>
        <p:spPr>
          <a:xfrm>
            <a:off x="8057715" y="1093708"/>
            <a:ext cx="2383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過去の発注データ</a:t>
            </a:r>
          </a:p>
        </p:txBody>
      </p:sp>
      <p:sp>
        <p:nvSpPr>
          <p:cNvPr id="13" name="環状矢印 12">
            <a:extLst>
              <a:ext uri="{FF2B5EF4-FFF2-40B4-BE49-F238E27FC236}">
                <a16:creationId xmlns:a16="http://schemas.microsoft.com/office/drawing/2014/main" id="{E3AEC9F1-9262-DA47-8C11-50D8D0C08C3E}"/>
              </a:ext>
            </a:extLst>
          </p:cNvPr>
          <p:cNvSpPr/>
          <p:nvPr/>
        </p:nvSpPr>
        <p:spPr>
          <a:xfrm>
            <a:off x="3301997" y="1967746"/>
            <a:ext cx="3500450" cy="1525688"/>
          </a:xfrm>
          <a:prstGeom prst="circularArrow">
            <a:avLst>
              <a:gd name="adj1" fmla="val 22102"/>
              <a:gd name="adj2" fmla="val 2175259"/>
              <a:gd name="adj3" fmla="val 12256405"/>
              <a:gd name="adj4" fmla="val 18075192"/>
              <a:gd name="adj5" fmla="val 18341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32C8B3E-9DC0-4949-BF7E-155E043D2686}"/>
              </a:ext>
            </a:extLst>
          </p:cNvPr>
          <p:cNvSpPr/>
          <p:nvPr/>
        </p:nvSpPr>
        <p:spPr>
          <a:xfrm>
            <a:off x="4600816" y="234353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解析</a:t>
            </a:r>
            <a:endParaRPr lang="en-US" altLang="ja-JP" sz="2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9E3595A-77FC-C142-A896-DA72261DFAF1}"/>
              </a:ext>
            </a:extLst>
          </p:cNvPr>
          <p:cNvSpPr/>
          <p:nvPr/>
        </p:nvSpPr>
        <p:spPr>
          <a:xfrm>
            <a:off x="880401" y="4416255"/>
            <a:ext cx="58512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物資を　いつ　どの量　発注すべきかを出力する</a:t>
            </a:r>
          </a:p>
        </p:txBody>
      </p:sp>
      <p:sp>
        <p:nvSpPr>
          <p:cNvPr id="17" name="上矢印 16">
            <a:extLst>
              <a:ext uri="{FF2B5EF4-FFF2-40B4-BE49-F238E27FC236}">
                <a16:creationId xmlns:a16="http://schemas.microsoft.com/office/drawing/2014/main" id="{BEDA4A7D-225C-8444-B7B4-992439F5FE49}"/>
              </a:ext>
            </a:extLst>
          </p:cNvPr>
          <p:cNvSpPr/>
          <p:nvPr/>
        </p:nvSpPr>
        <p:spPr>
          <a:xfrm>
            <a:off x="9807613" y="1561831"/>
            <a:ext cx="586405" cy="25572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上矢印 17">
            <a:extLst>
              <a:ext uri="{FF2B5EF4-FFF2-40B4-BE49-F238E27FC236}">
                <a16:creationId xmlns:a16="http://schemas.microsoft.com/office/drawing/2014/main" id="{2F8251CA-C2E4-E54E-925F-A1218503CB97}"/>
              </a:ext>
            </a:extLst>
          </p:cNvPr>
          <p:cNvSpPr/>
          <p:nvPr/>
        </p:nvSpPr>
        <p:spPr>
          <a:xfrm rot="5400000">
            <a:off x="7421489" y="3983434"/>
            <a:ext cx="586405" cy="13273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D662DC9-499F-7D43-9A9C-6E6765D09E2D}"/>
              </a:ext>
            </a:extLst>
          </p:cNvPr>
          <p:cNvSpPr/>
          <p:nvPr/>
        </p:nvSpPr>
        <p:spPr>
          <a:xfrm>
            <a:off x="8848231" y="4293143"/>
            <a:ext cx="30915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出力結果と実際の量を見て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現場で発注する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CBDD464-B84B-5648-BF24-4F949C9E0D98}"/>
              </a:ext>
            </a:extLst>
          </p:cNvPr>
          <p:cNvSpPr/>
          <p:nvPr/>
        </p:nvSpPr>
        <p:spPr>
          <a:xfrm>
            <a:off x="9096652" y="2666702"/>
            <a:ext cx="26900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発注が読み込まれる</a:t>
            </a:r>
          </a:p>
        </p:txBody>
      </p:sp>
      <p:sp>
        <p:nvSpPr>
          <p:cNvPr id="2" name="三角形 1">
            <a:extLst>
              <a:ext uri="{FF2B5EF4-FFF2-40B4-BE49-F238E27FC236}">
                <a16:creationId xmlns:a16="http://schemas.microsoft.com/office/drawing/2014/main" id="{B094B4FB-782E-844A-B55E-9E8DC74E6AA2}"/>
              </a:ext>
            </a:extLst>
          </p:cNvPr>
          <p:cNvSpPr/>
          <p:nvPr/>
        </p:nvSpPr>
        <p:spPr>
          <a:xfrm rot="10800000">
            <a:off x="827061" y="5190391"/>
            <a:ext cx="10447643" cy="279397"/>
          </a:xfrm>
          <a:prstGeom prst="triangle">
            <a:avLst>
              <a:gd name="adj" fmla="val 49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BDB52A8-E994-E946-A6A3-DBEFC9CB17C3}"/>
              </a:ext>
            </a:extLst>
          </p:cNvPr>
          <p:cNvSpPr/>
          <p:nvPr/>
        </p:nvSpPr>
        <p:spPr>
          <a:xfrm>
            <a:off x="3028133" y="5669834"/>
            <a:ext cx="62215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出力結果と実際の現場での発注数があって来たら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自動で発注するところまで拡張する。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46FE067-533E-4044-A5D6-445E9FF2C51C}"/>
              </a:ext>
            </a:extLst>
          </p:cNvPr>
          <p:cNvSpPr/>
          <p:nvPr/>
        </p:nvSpPr>
        <p:spPr>
          <a:xfrm>
            <a:off x="0" y="1009795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■ システム運転概要</a:t>
            </a:r>
          </a:p>
        </p:txBody>
      </p:sp>
    </p:spTree>
    <p:extLst>
      <p:ext uri="{BB962C8B-B14F-4D97-AF65-F5344CB8AC3E}">
        <p14:creationId xmlns:p14="http://schemas.microsoft.com/office/powerpoint/2010/main" val="171225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三角形 3">
            <a:extLst>
              <a:ext uri="{FF2B5EF4-FFF2-40B4-BE49-F238E27FC236}">
                <a16:creationId xmlns:a16="http://schemas.microsoft.com/office/drawing/2014/main" id="{E43B2831-8DBA-6942-B46F-29C1CE7342B9}"/>
              </a:ext>
            </a:extLst>
          </p:cNvPr>
          <p:cNvSpPr/>
          <p:nvPr/>
        </p:nvSpPr>
        <p:spPr>
          <a:xfrm rot="5400000">
            <a:off x="6022848" y="-5219958"/>
            <a:ext cx="146304" cy="12192000"/>
          </a:xfrm>
          <a:prstGeom prst="triangle">
            <a:avLst>
              <a:gd name="adj" fmla="val 10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7E97FB-97F3-5E44-BDD6-C439725A6BAA}"/>
              </a:ext>
            </a:extLst>
          </p:cNvPr>
          <p:cNvSpPr txBox="1"/>
          <p:nvPr/>
        </p:nvSpPr>
        <p:spPr>
          <a:xfrm>
            <a:off x="0" y="252017"/>
            <a:ext cx="5772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在庫管理システム　完成イメージ　物資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EC1630-F5E6-9C45-A8B9-FF5CE24E1C7E}"/>
              </a:ext>
            </a:extLst>
          </p:cNvPr>
          <p:cNvSpPr txBox="1"/>
          <p:nvPr/>
        </p:nvSpPr>
        <p:spPr>
          <a:xfrm>
            <a:off x="-8273121" y="-2037045"/>
            <a:ext cx="7548861" cy="757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必要な工程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・エクセルファイルを、、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１読み込む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どのエクエルファイルを読み込むかを選んで読み込む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２実行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()</a:t>
            </a: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見たい情報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・過去の発注データ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過去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→過去の発注データ、タイミングなどから分析した消費動向の結果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一つの物資名を打ち込むだけで、それについての過去の動向がわかるものがいい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消費量が変化率がわかると役立つかも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　　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・そこから導き出された当日の発注すべき量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現在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→システムの出力結果と、実際に発注する項目を並列させて納品日も明記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基本的には出力結果で発注できるようにして、もし、変更すべきであれば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その項目だけ少し変えるようなイメージ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さらに、発注する曜日が固定されていたことから、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月曜日であること、水曜日であること、金曜日であることがわかるといいかも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・今後予定している発注量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未来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→ 資材の消費の動向から導き出される今後の予想パターン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とそれに合わせた発注予定量とタイミングの表示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0CF5A3B-BBAF-8143-9165-AFDA7117AB5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89060" y="2236251"/>
            <a:ext cx="4397341" cy="3298007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0530871-ABF0-2647-B59C-0FFBD0A258F6}"/>
              </a:ext>
            </a:extLst>
          </p:cNvPr>
          <p:cNvSpPr/>
          <p:nvPr/>
        </p:nvSpPr>
        <p:spPr>
          <a:xfrm>
            <a:off x="0" y="958996"/>
            <a:ext cx="1535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■ トップページ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17B2126-AEE9-EC42-BACA-8B4AA12E5C67}"/>
              </a:ext>
            </a:extLst>
          </p:cNvPr>
          <p:cNvSpPr/>
          <p:nvPr/>
        </p:nvSpPr>
        <p:spPr>
          <a:xfrm>
            <a:off x="6300655" y="3574535"/>
            <a:ext cx="5620412" cy="601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1B2E49D-A920-F241-8C08-C7B6C104276B}"/>
              </a:ext>
            </a:extLst>
          </p:cNvPr>
          <p:cNvSpPr/>
          <p:nvPr/>
        </p:nvSpPr>
        <p:spPr>
          <a:xfrm>
            <a:off x="5972819" y="3216305"/>
            <a:ext cx="1326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Pass word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角丸四角形吹き出し 10">
            <a:extLst>
              <a:ext uri="{FF2B5EF4-FFF2-40B4-BE49-F238E27FC236}">
                <a16:creationId xmlns:a16="http://schemas.microsoft.com/office/drawing/2014/main" id="{857C617D-7060-6A40-8F39-66C1FF95E46F}"/>
              </a:ext>
            </a:extLst>
          </p:cNvPr>
          <p:cNvSpPr/>
          <p:nvPr/>
        </p:nvSpPr>
        <p:spPr>
          <a:xfrm>
            <a:off x="12735321" y="3216305"/>
            <a:ext cx="3842190" cy="1446699"/>
          </a:xfrm>
          <a:prstGeom prst="wedgeRoundRectCallout">
            <a:avLst>
              <a:gd name="adj1" fmla="val -60939"/>
              <a:gd name="adj2" fmla="val -159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/>
              <a:t>まず初めにパスワードを入力させる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57749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F671F2B-B44B-B74B-B3F8-8B8DDC413C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6926" y="1236132"/>
            <a:ext cx="909073" cy="681805"/>
          </a:xfrm>
          <a:prstGeom prst="rect">
            <a:avLst/>
          </a:prstGeom>
        </p:spPr>
      </p:pic>
      <p:sp>
        <p:nvSpPr>
          <p:cNvPr id="5" name="三角形 4">
            <a:extLst>
              <a:ext uri="{FF2B5EF4-FFF2-40B4-BE49-F238E27FC236}">
                <a16:creationId xmlns:a16="http://schemas.microsoft.com/office/drawing/2014/main" id="{4D70DBC7-F1A8-0D4C-8324-A69C0B7DA4B9}"/>
              </a:ext>
            </a:extLst>
          </p:cNvPr>
          <p:cNvSpPr/>
          <p:nvPr/>
        </p:nvSpPr>
        <p:spPr>
          <a:xfrm rot="5400000">
            <a:off x="6022848" y="-5219958"/>
            <a:ext cx="146304" cy="12192000"/>
          </a:xfrm>
          <a:prstGeom prst="triangle">
            <a:avLst>
              <a:gd name="adj" fmla="val 10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916A91-0C00-9641-8158-84B7B7FE28E7}"/>
              </a:ext>
            </a:extLst>
          </p:cNvPr>
          <p:cNvSpPr txBox="1"/>
          <p:nvPr/>
        </p:nvSpPr>
        <p:spPr>
          <a:xfrm>
            <a:off x="0" y="252017"/>
            <a:ext cx="5772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在庫管理システム　完成イメージ　物資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F5DFAEE-1B2B-A44B-8B30-3FFAB291A1E5}"/>
              </a:ext>
            </a:extLst>
          </p:cNvPr>
          <p:cNvSpPr/>
          <p:nvPr/>
        </p:nvSpPr>
        <p:spPr>
          <a:xfrm>
            <a:off x="43917" y="2014615"/>
            <a:ext cx="2975051" cy="50889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>
                <a:solidFill>
                  <a:schemeClr val="l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ホーム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A3EB667-06D5-3A4F-8AE7-3405F7319639}"/>
              </a:ext>
            </a:extLst>
          </p:cNvPr>
          <p:cNvSpPr/>
          <p:nvPr/>
        </p:nvSpPr>
        <p:spPr>
          <a:xfrm>
            <a:off x="3086955" y="2014615"/>
            <a:ext cx="2975051" cy="50889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本日の発注</a:t>
            </a:r>
            <a:r>
              <a:rPr lang="en-US" altLang="ja-JP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仮称</a:t>
            </a:r>
            <a:r>
              <a:rPr lang="en-US" altLang="ja-JP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ja-JP" altLang="en-US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CAFD77B-FCD7-9A4E-9D62-FEAD9207947C}"/>
              </a:ext>
            </a:extLst>
          </p:cNvPr>
          <p:cNvSpPr/>
          <p:nvPr/>
        </p:nvSpPr>
        <p:spPr>
          <a:xfrm>
            <a:off x="6129993" y="2014615"/>
            <a:ext cx="2975051" cy="50889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過去のデータ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219A296-3079-754C-9EE0-0D397BAA745A}"/>
              </a:ext>
            </a:extLst>
          </p:cNvPr>
          <p:cNvSpPr/>
          <p:nvPr/>
        </p:nvSpPr>
        <p:spPr>
          <a:xfrm>
            <a:off x="9173032" y="2014615"/>
            <a:ext cx="2975051" cy="50889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今後の消費動向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934914-A1B7-E24E-B682-9F49EAB60EE9}"/>
              </a:ext>
            </a:extLst>
          </p:cNvPr>
          <p:cNvSpPr txBox="1"/>
          <p:nvPr/>
        </p:nvSpPr>
        <p:spPr>
          <a:xfrm>
            <a:off x="1078403" y="1548605"/>
            <a:ext cx="388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在庫管理システム</a:t>
            </a:r>
            <a:r>
              <a:rPr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仮称</a:t>
            </a:r>
            <a:r>
              <a:rPr lang="en-US" altLang="ja-JP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A5A4939-ABEB-A843-B586-5FA7C9BAFCE3}"/>
              </a:ext>
            </a:extLst>
          </p:cNvPr>
          <p:cNvSpPr txBox="1"/>
          <p:nvPr/>
        </p:nvSpPr>
        <p:spPr>
          <a:xfrm>
            <a:off x="8410780" y="1645283"/>
            <a:ext cx="388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20xx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年　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xx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月　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xx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日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x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時更新　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EDE4FD3-29DC-C74C-AABC-6CE85885A769}"/>
              </a:ext>
            </a:extLst>
          </p:cNvPr>
          <p:cNvSpPr txBox="1"/>
          <p:nvPr/>
        </p:nvSpPr>
        <p:spPr>
          <a:xfrm>
            <a:off x="-8241603" y="-2460378"/>
            <a:ext cx="759534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見たい情報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・過去の発注データ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過去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→過去の発注データ、タイミングなどから分析した消費動向の結果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一つの物資名を打ち込むだけで、それについての過去の動向がわかるものがいい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消費量が変化率がわかると役立つかも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　　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・そこから導き出された当日の発注すべき量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現在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→システムの出力結果と、実際に発注する項目を並列させて納品日も明記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基本的には出力結果で発注できるようにして、もし、変更すべきであれば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その項目だけ少し変えるようなイメージ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さらに、発注する曜日が固定されていたことから、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月曜日であること、水曜日であること、金曜日であることがわかるといいかも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・今後予定している発注量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未来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→ 資材の消費の動向から導き出される今後の予想パターン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とそれに合わせた発注予定量とタイミングの表示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F4000DE-0B82-6541-8AB7-039D30106139}"/>
              </a:ext>
            </a:extLst>
          </p:cNvPr>
          <p:cNvSpPr/>
          <p:nvPr/>
        </p:nvSpPr>
        <p:spPr>
          <a:xfrm>
            <a:off x="0" y="942063"/>
            <a:ext cx="2327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■ 運用ページ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ホーム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DE08083-D86F-164C-A848-B88B76292638}"/>
              </a:ext>
            </a:extLst>
          </p:cNvPr>
          <p:cNvSpPr txBox="1"/>
          <p:nvPr/>
        </p:nvSpPr>
        <p:spPr>
          <a:xfrm>
            <a:off x="-7975599" y="3995678"/>
            <a:ext cx="79389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今後の想定として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現状は基本的に月、水、金の週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で発注しているが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それを変更して他の曜日にしたい場合はどうするか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発注業務を自動化したと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して、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曜日の変更や、数量が予期せぬトラブルなどで変更したい場合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自動化の取りやめが自由に行える必要がある。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→</a:t>
            </a:r>
            <a:r>
              <a:rPr kumimoji="1" lang="ja-JP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それを踏まえ、ホームのページは現状の発注業務を整理できることを目的にしたい</a:t>
            </a:r>
            <a:endParaRPr kumimoji="1" lang="en-US" altLang="ja-JP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949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74C8115-E0D1-8A47-889A-18446653DF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6926" y="1236132"/>
            <a:ext cx="909073" cy="681805"/>
          </a:xfrm>
          <a:prstGeom prst="rect">
            <a:avLst/>
          </a:prstGeom>
        </p:spPr>
      </p:pic>
      <p:sp>
        <p:nvSpPr>
          <p:cNvPr id="6" name="三角形 5">
            <a:extLst>
              <a:ext uri="{FF2B5EF4-FFF2-40B4-BE49-F238E27FC236}">
                <a16:creationId xmlns:a16="http://schemas.microsoft.com/office/drawing/2014/main" id="{5353B57F-29A3-F84B-A976-9557DBAF545D}"/>
              </a:ext>
            </a:extLst>
          </p:cNvPr>
          <p:cNvSpPr/>
          <p:nvPr/>
        </p:nvSpPr>
        <p:spPr>
          <a:xfrm rot="5400000">
            <a:off x="6022848" y="-5219958"/>
            <a:ext cx="146304" cy="12192000"/>
          </a:xfrm>
          <a:prstGeom prst="triangle">
            <a:avLst>
              <a:gd name="adj" fmla="val 10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D4F23B-1740-8443-880D-1D1CBCD8EF25}"/>
              </a:ext>
            </a:extLst>
          </p:cNvPr>
          <p:cNvSpPr txBox="1"/>
          <p:nvPr/>
        </p:nvSpPr>
        <p:spPr>
          <a:xfrm>
            <a:off x="0" y="252017"/>
            <a:ext cx="5772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在庫管理システム　完成イメージ　物資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8E531D-EE12-D245-8B72-80F5EDAD7F63}"/>
              </a:ext>
            </a:extLst>
          </p:cNvPr>
          <p:cNvSpPr/>
          <p:nvPr/>
        </p:nvSpPr>
        <p:spPr>
          <a:xfrm>
            <a:off x="43917" y="2014615"/>
            <a:ext cx="2975051" cy="50889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ホーム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0C1B9A5-1DE0-6148-B938-6E69D964648D}"/>
              </a:ext>
            </a:extLst>
          </p:cNvPr>
          <p:cNvSpPr/>
          <p:nvPr/>
        </p:nvSpPr>
        <p:spPr>
          <a:xfrm>
            <a:off x="3086955" y="2014615"/>
            <a:ext cx="2975051" cy="50889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>
                <a:solidFill>
                  <a:schemeClr val="l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本日の発注</a:t>
            </a:r>
            <a:r>
              <a:rPr lang="en-US" altLang="ja-JP">
                <a:solidFill>
                  <a:schemeClr val="l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>
                <a:solidFill>
                  <a:schemeClr val="l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仮称</a:t>
            </a:r>
            <a:r>
              <a:rPr lang="en-US" altLang="ja-JP" dirty="0">
                <a:solidFill>
                  <a:schemeClr val="l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ja-JP" altLang="en-US">
              <a:solidFill>
                <a:schemeClr val="lt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E5E0007-89BB-C340-8005-C277A1C72914}"/>
              </a:ext>
            </a:extLst>
          </p:cNvPr>
          <p:cNvSpPr/>
          <p:nvPr/>
        </p:nvSpPr>
        <p:spPr>
          <a:xfrm>
            <a:off x="6129993" y="2014615"/>
            <a:ext cx="2975051" cy="50889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過去のデータ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B208E75-ABEF-C74D-988D-8D14F899DC35}"/>
              </a:ext>
            </a:extLst>
          </p:cNvPr>
          <p:cNvSpPr/>
          <p:nvPr/>
        </p:nvSpPr>
        <p:spPr>
          <a:xfrm>
            <a:off x="9173032" y="2014615"/>
            <a:ext cx="2975051" cy="50889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今後の消費動向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A177738-39D1-994F-B27A-08E390579B17}"/>
              </a:ext>
            </a:extLst>
          </p:cNvPr>
          <p:cNvSpPr txBox="1"/>
          <p:nvPr/>
        </p:nvSpPr>
        <p:spPr>
          <a:xfrm>
            <a:off x="1078403" y="1548605"/>
            <a:ext cx="388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在庫管理システム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仮称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08D1EB-738B-1743-9388-E2C848DE5C9C}"/>
              </a:ext>
            </a:extLst>
          </p:cNvPr>
          <p:cNvSpPr txBox="1"/>
          <p:nvPr/>
        </p:nvSpPr>
        <p:spPr>
          <a:xfrm>
            <a:off x="8410780" y="1645283"/>
            <a:ext cx="388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20xx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年　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xx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月　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xx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日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x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時更新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8B42A70-156F-F840-A31A-A4EB325B4373}"/>
              </a:ext>
            </a:extLst>
          </p:cNvPr>
          <p:cNvSpPr txBox="1"/>
          <p:nvPr/>
        </p:nvSpPr>
        <p:spPr>
          <a:xfrm>
            <a:off x="106926" y="2800193"/>
            <a:ext cx="13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Monday</a:t>
            </a:r>
            <a:endParaRPr kumimoji="1" lang="ja-JP" altLang="en-US" sz="2400" u="sng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526A86C2-58C8-4F4C-BC2A-F2AFCCBAC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433230"/>
              </p:ext>
            </p:extLst>
          </p:nvPr>
        </p:nvGraphicFramePr>
        <p:xfrm>
          <a:off x="106926" y="3295724"/>
          <a:ext cx="11843832" cy="115863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960958">
                  <a:extLst>
                    <a:ext uri="{9D8B030D-6E8A-4147-A177-3AD203B41FA5}">
                      <a16:colId xmlns:a16="http://schemas.microsoft.com/office/drawing/2014/main" val="1469550208"/>
                    </a:ext>
                  </a:extLst>
                </a:gridCol>
                <a:gridCol w="2960958">
                  <a:extLst>
                    <a:ext uri="{9D8B030D-6E8A-4147-A177-3AD203B41FA5}">
                      <a16:colId xmlns:a16="http://schemas.microsoft.com/office/drawing/2014/main" val="2987081587"/>
                    </a:ext>
                  </a:extLst>
                </a:gridCol>
                <a:gridCol w="2960958">
                  <a:extLst>
                    <a:ext uri="{9D8B030D-6E8A-4147-A177-3AD203B41FA5}">
                      <a16:colId xmlns:a16="http://schemas.microsoft.com/office/drawing/2014/main" val="3226460986"/>
                    </a:ext>
                  </a:extLst>
                </a:gridCol>
                <a:gridCol w="2960958">
                  <a:extLst>
                    <a:ext uri="{9D8B030D-6E8A-4147-A177-3AD203B41FA5}">
                      <a16:colId xmlns:a16="http://schemas.microsoft.com/office/drawing/2014/main" val="4219001678"/>
                    </a:ext>
                  </a:extLst>
                </a:gridCol>
              </a:tblGrid>
              <a:tr h="579319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資材名</a:t>
                      </a:r>
                      <a:endParaRPr kumimoji="1" lang="en-US" altLang="ja-JP" sz="20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納品予定日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推奨発注数</a:t>
                      </a:r>
                      <a:r>
                        <a:rPr kumimoji="1" lang="en-US" altLang="ja-JP" sz="2000" dirty="0"/>
                        <a:t>(</a:t>
                      </a:r>
                      <a:r>
                        <a:rPr kumimoji="1" lang="ja-JP" altLang="en-US" sz="2000"/>
                        <a:t>仮称</a:t>
                      </a:r>
                      <a:r>
                        <a:rPr kumimoji="1" lang="en-US" altLang="ja-JP" sz="2000" dirty="0"/>
                        <a:t>)</a:t>
                      </a:r>
                      <a:endParaRPr kumimoji="1" lang="ja-JP" altLang="en-US" sz="200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今回の発注数</a:t>
                      </a:r>
                      <a:r>
                        <a:rPr kumimoji="1" lang="en-US" altLang="ja-JP" sz="2000" dirty="0"/>
                        <a:t>(</a:t>
                      </a:r>
                      <a:r>
                        <a:rPr kumimoji="1" lang="ja-JP" altLang="en-US" sz="2000"/>
                        <a:t>仮称</a:t>
                      </a:r>
                      <a:r>
                        <a:rPr kumimoji="1" lang="en-US" altLang="ja-JP" sz="2000" dirty="0"/>
                        <a:t>)</a:t>
                      </a:r>
                      <a:endParaRPr kumimoji="1" lang="ja-JP" altLang="en-US" sz="200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947283722"/>
                  </a:ext>
                </a:extLst>
              </a:tr>
              <a:tr h="579319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ＪＳ　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バーガー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ＢＯＸ　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本体 １００枚</a:t>
                      </a:r>
                    </a:p>
                  </a:txBody>
                  <a:tcPr marL="10478" marR="10478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20xx/x/xx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3754010"/>
                  </a:ext>
                </a:extLst>
              </a:tr>
            </a:tbl>
          </a:graphicData>
        </a:graphic>
      </p:graphicFrame>
      <p:sp>
        <p:nvSpPr>
          <p:cNvPr id="17" name="上矢印 16">
            <a:extLst>
              <a:ext uri="{FF2B5EF4-FFF2-40B4-BE49-F238E27FC236}">
                <a16:creationId xmlns:a16="http://schemas.microsoft.com/office/drawing/2014/main" id="{FD3E2BF7-563C-3246-BBCB-92BF0FBDCADC}"/>
              </a:ext>
            </a:extLst>
          </p:cNvPr>
          <p:cNvSpPr/>
          <p:nvPr/>
        </p:nvSpPr>
        <p:spPr>
          <a:xfrm rot="10800000">
            <a:off x="1289126" y="4644565"/>
            <a:ext cx="484632" cy="546747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上矢印 17">
            <a:extLst>
              <a:ext uri="{FF2B5EF4-FFF2-40B4-BE49-F238E27FC236}">
                <a16:creationId xmlns:a16="http://schemas.microsoft.com/office/drawing/2014/main" id="{6417535F-2CB4-424B-99D3-AE6E26C0829E}"/>
              </a:ext>
            </a:extLst>
          </p:cNvPr>
          <p:cNvSpPr/>
          <p:nvPr/>
        </p:nvSpPr>
        <p:spPr>
          <a:xfrm rot="10800000">
            <a:off x="4281365" y="4644565"/>
            <a:ext cx="484632" cy="546747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9" name="上矢印 18">
            <a:extLst>
              <a:ext uri="{FF2B5EF4-FFF2-40B4-BE49-F238E27FC236}">
                <a16:creationId xmlns:a16="http://schemas.microsoft.com/office/drawing/2014/main" id="{7A04533B-CABB-A846-AAE5-1F3BF439F185}"/>
              </a:ext>
            </a:extLst>
          </p:cNvPr>
          <p:cNvSpPr/>
          <p:nvPr/>
        </p:nvSpPr>
        <p:spPr>
          <a:xfrm rot="10800000">
            <a:off x="7273604" y="4644565"/>
            <a:ext cx="484632" cy="546747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0" name="上矢印 19">
            <a:extLst>
              <a:ext uri="{FF2B5EF4-FFF2-40B4-BE49-F238E27FC236}">
                <a16:creationId xmlns:a16="http://schemas.microsoft.com/office/drawing/2014/main" id="{1FCC311F-8055-384D-BB3D-D5B73BA64D25}"/>
              </a:ext>
            </a:extLst>
          </p:cNvPr>
          <p:cNvSpPr/>
          <p:nvPr/>
        </p:nvSpPr>
        <p:spPr>
          <a:xfrm rot="10800000">
            <a:off x="10265842" y="4644565"/>
            <a:ext cx="484632" cy="630887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ADBD072-58B6-414B-9CC1-A73514639623}"/>
              </a:ext>
            </a:extLst>
          </p:cNvPr>
          <p:cNvSpPr/>
          <p:nvPr/>
        </p:nvSpPr>
        <p:spPr>
          <a:xfrm>
            <a:off x="106926" y="5275452"/>
            <a:ext cx="2959200" cy="14238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システムからの推奨資材が並ぶか</a:t>
            </a:r>
            <a:endParaRPr kumimoji="1"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月曜固定で発注資材が決まっていればそれが並ぶ。</a:t>
            </a:r>
            <a:endParaRPr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業者登録発注名をそのまま記載予定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47D3E29-99D0-3249-A904-A8DCDCAFF67B}"/>
              </a:ext>
            </a:extLst>
          </p:cNvPr>
          <p:cNvSpPr/>
          <p:nvPr/>
        </p:nvSpPr>
        <p:spPr>
          <a:xfrm>
            <a:off x="3068470" y="5275452"/>
            <a:ext cx="2959200" cy="14238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資材名とリンクして表示されるといい。</a:t>
            </a:r>
            <a:endParaRPr kumimoji="1"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決まってれば常に表示しておけばいい。</a:t>
            </a:r>
            <a:endParaRPr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更新した日時をもとに、納品予定日を計算して表示する。</a:t>
            </a:r>
            <a:endParaRPr kumimoji="1"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難しければ、何日後とかでもいいかも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809D58-C3DE-3748-8B6B-1B75EC9BC3AB}"/>
              </a:ext>
            </a:extLst>
          </p:cNvPr>
          <p:cNvSpPr/>
          <p:nvPr/>
        </p:nvSpPr>
        <p:spPr>
          <a:xfrm>
            <a:off x="6030014" y="5275452"/>
            <a:ext cx="2959200" cy="14238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システムからの推奨発注数が並ぶ。</a:t>
            </a:r>
            <a:endParaRPr kumimoji="1"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単位は記載しなくてもいいとは思うが、</a:t>
            </a:r>
            <a:endParaRPr kumimoji="1"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できたらベスト</a:t>
            </a:r>
            <a:endParaRPr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169392B-1E20-A44E-ABA3-4F0833E2F798}"/>
              </a:ext>
            </a:extLst>
          </p:cNvPr>
          <p:cNvSpPr/>
          <p:nvPr/>
        </p:nvSpPr>
        <p:spPr>
          <a:xfrm>
            <a:off x="8991558" y="5275452"/>
            <a:ext cx="2959200" cy="14238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基本的には、推奨発注数と同じ値が既に入力されている状態がデフォルト</a:t>
            </a:r>
            <a:endParaRPr kumimoji="1"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実際の発注業務の中で、特に修正が必要であればそこだけ変えるイメージ</a:t>
            </a:r>
            <a:endParaRPr kumimoji="1"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6" name="角丸四角形吹き出し 25">
            <a:extLst>
              <a:ext uri="{FF2B5EF4-FFF2-40B4-BE49-F238E27FC236}">
                <a16:creationId xmlns:a16="http://schemas.microsoft.com/office/drawing/2014/main" id="{2EF38C31-5A55-7A47-A137-66E32799D613}"/>
              </a:ext>
            </a:extLst>
          </p:cNvPr>
          <p:cNvSpPr/>
          <p:nvPr/>
        </p:nvSpPr>
        <p:spPr>
          <a:xfrm>
            <a:off x="12537268" y="3818013"/>
            <a:ext cx="3842190" cy="1446699"/>
          </a:xfrm>
          <a:prstGeom prst="wedgeRoundRectCallout">
            <a:avLst>
              <a:gd name="adj1" fmla="val -68872"/>
              <a:gd name="adj2" fmla="val -522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基本的に現状では、適当に配色した。</a:t>
            </a:r>
            <a:endParaRPr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なんとなく月曜は緑っぽい</a:t>
            </a:r>
            <a:endParaRPr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C0526F6-6BCE-164E-A1A1-94592DD18443}"/>
              </a:ext>
            </a:extLst>
          </p:cNvPr>
          <p:cNvSpPr txBox="1"/>
          <p:nvPr/>
        </p:nvSpPr>
        <p:spPr>
          <a:xfrm>
            <a:off x="-8273121" y="-2037045"/>
            <a:ext cx="759534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見たい情報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・過去の発注データ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過去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→過去の発注データ、タイミングなどから分析した消費動向の結果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一つの物資名を打ち込むだけで、それについての過去の動向がわかるものがいい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消費量が変化率がわかると役立つかも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　　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・そこから導き出された当日の発注すべき量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現在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→システムの出力結果と、実際に発注する項目を並列させて納品日も明記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基本的には出力結果で発注できるようにして、もし、変更すべきであれば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その項目だけ少し変えるようなイメージ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さらに、発注する曜日が固定されていたことから、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月曜日であること、水曜日であること、金曜日であることがわかるといいかも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・今後予定している発注量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未来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→ 資材の消費の動向から導き出される今後の予想パターン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とそれに合わせた発注予定量とタイミングの表示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173295E-C065-2B48-BB62-77D96D7B0BE1}"/>
              </a:ext>
            </a:extLst>
          </p:cNvPr>
          <p:cNvSpPr/>
          <p:nvPr/>
        </p:nvSpPr>
        <p:spPr>
          <a:xfrm>
            <a:off x="0" y="942063"/>
            <a:ext cx="2840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■ 運用ページ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本日の発注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0" name="スマイル 29">
            <a:extLst>
              <a:ext uri="{FF2B5EF4-FFF2-40B4-BE49-F238E27FC236}">
                <a16:creationId xmlns:a16="http://schemas.microsoft.com/office/drawing/2014/main" id="{AF29F118-66B4-B847-A37C-FF386D5460C1}"/>
              </a:ext>
            </a:extLst>
          </p:cNvPr>
          <p:cNvSpPr/>
          <p:nvPr/>
        </p:nvSpPr>
        <p:spPr>
          <a:xfrm>
            <a:off x="11106565" y="2731013"/>
            <a:ext cx="844193" cy="577704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3DBB7F9-00D7-6D49-A0BC-D092935212A8}"/>
              </a:ext>
            </a:extLst>
          </p:cNvPr>
          <p:cNvSpPr txBox="1"/>
          <p:nvPr/>
        </p:nvSpPr>
        <p:spPr>
          <a:xfrm>
            <a:off x="9595129" y="2931711"/>
            <a:ext cx="1937158" cy="377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発注を決定する</a:t>
            </a:r>
          </a:p>
        </p:txBody>
      </p:sp>
      <p:sp>
        <p:nvSpPr>
          <p:cNvPr id="32" name="角丸四角形吹き出し 31">
            <a:extLst>
              <a:ext uri="{FF2B5EF4-FFF2-40B4-BE49-F238E27FC236}">
                <a16:creationId xmlns:a16="http://schemas.microsoft.com/office/drawing/2014/main" id="{B0A8A0F4-A1F3-6C43-A834-8C0E1572DF23}"/>
              </a:ext>
            </a:extLst>
          </p:cNvPr>
          <p:cNvSpPr/>
          <p:nvPr/>
        </p:nvSpPr>
        <p:spPr>
          <a:xfrm>
            <a:off x="13098531" y="1881378"/>
            <a:ext cx="3842190" cy="1446699"/>
          </a:xfrm>
          <a:prstGeom prst="wedgeRoundRectCallout">
            <a:avLst>
              <a:gd name="adj1" fmla="val -80331"/>
              <a:gd name="adj2" fmla="val 297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全ての発注数が確定したら、</a:t>
            </a:r>
            <a:endParaRPr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ここのボタンで確定</a:t>
            </a:r>
            <a:endParaRPr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ボタンは超適当</a:t>
            </a:r>
            <a:endParaRPr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" name="雲形吹き出し 32">
            <a:extLst>
              <a:ext uri="{FF2B5EF4-FFF2-40B4-BE49-F238E27FC236}">
                <a16:creationId xmlns:a16="http://schemas.microsoft.com/office/drawing/2014/main" id="{E752A6D4-12F1-DA4D-B76A-B4B5559FA88A}"/>
              </a:ext>
            </a:extLst>
          </p:cNvPr>
          <p:cNvSpPr/>
          <p:nvPr/>
        </p:nvSpPr>
        <p:spPr>
          <a:xfrm>
            <a:off x="7682037" y="4361145"/>
            <a:ext cx="1937157" cy="790004"/>
          </a:xfrm>
          <a:prstGeom prst="cloudCallout">
            <a:avLst>
              <a:gd name="adj1" fmla="val -28406"/>
              <a:gd name="adj2" fmla="val -80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FA86A79-DB12-6E4E-828E-4299AA35D05D}"/>
              </a:ext>
            </a:extLst>
          </p:cNvPr>
          <p:cNvSpPr txBox="1"/>
          <p:nvPr/>
        </p:nvSpPr>
        <p:spPr>
          <a:xfrm>
            <a:off x="7768993" y="4597152"/>
            <a:ext cx="2342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発注数は一つに統一</a:t>
            </a:r>
          </a:p>
        </p:txBody>
      </p:sp>
    </p:spTree>
    <p:extLst>
      <p:ext uri="{BB962C8B-B14F-4D97-AF65-F5344CB8AC3E}">
        <p14:creationId xmlns:p14="http://schemas.microsoft.com/office/powerpoint/2010/main" val="278461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F5917F0C-9F01-7A4F-8185-85E535C444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6926" y="1236132"/>
            <a:ext cx="909073" cy="68180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BF13175-55AC-C946-8D72-B2166900E8BE}"/>
              </a:ext>
            </a:extLst>
          </p:cNvPr>
          <p:cNvSpPr txBox="1"/>
          <p:nvPr/>
        </p:nvSpPr>
        <p:spPr>
          <a:xfrm>
            <a:off x="-8273121" y="-2037045"/>
            <a:ext cx="759534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見たい情報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・過去の発注データ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過去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→過去の発注データ、タイミングなどから分析した消費動向の結果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一つの物資名を打ち込むだけで、それについての過去の動向がわかるものがいい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消費量が変化率がわかると役立つかも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　　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・そこから導き出された当日の発注すべき量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現在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→システムの出力結果と、実際に発注する項目を並列させて納品日も明記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基本的には出力結果で発注できるようにして、もし、変更すべきであれば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その項目だけ少し変えるようなイメージ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さらに、発注する曜日が固定されていたことから、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月曜日であること、水曜日であること、金曜日であることがわかるといいかも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・今後予定している発注量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未来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→ 資材の消費の動向から導き出される今後の予想パターン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　とそれに合わせた発注予定量とタイミングの表示</a:t>
            </a:r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745BB5B7-DDF0-B14C-A9B8-89C7A36F7BB2}"/>
              </a:ext>
            </a:extLst>
          </p:cNvPr>
          <p:cNvSpPr/>
          <p:nvPr/>
        </p:nvSpPr>
        <p:spPr>
          <a:xfrm rot="5400000">
            <a:off x="6022848" y="-5219958"/>
            <a:ext cx="146304" cy="12192000"/>
          </a:xfrm>
          <a:prstGeom prst="triangle">
            <a:avLst>
              <a:gd name="adj" fmla="val 10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84AC77-A32D-B944-94E5-3C8D777DC21E}"/>
              </a:ext>
            </a:extLst>
          </p:cNvPr>
          <p:cNvSpPr txBox="1"/>
          <p:nvPr/>
        </p:nvSpPr>
        <p:spPr>
          <a:xfrm>
            <a:off x="0" y="252017"/>
            <a:ext cx="5772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在庫管理システム　完成イメージ　物資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04DB85B-1527-1C4F-A76D-22B1137DC199}"/>
              </a:ext>
            </a:extLst>
          </p:cNvPr>
          <p:cNvSpPr/>
          <p:nvPr/>
        </p:nvSpPr>
        <p:spPr>
          <a:xfrm>
            <a:off x="43917" y="2014615"/>
            <a:ext cx="2975051" cy="50889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ホーム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B0ED608-3945-364A-834B-10B4CBE2B7C8}"/>
              </a:ext>
            </a:extLst>
          </p:cNvPr>
          <p:cNvSpPr txBox="1"/>
          <p:nvPr/>
        </p:nvSpPr>
        <p:spPr>
          <a:xfrm>
            <a:off x="1078403" y="1548605"/>
            <a:ext cx="388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在庫管理システム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仮称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E092F5C-B790-2B42-A1FF-B652C430D1F8}"/>
              </a:ext>
            </a:extLst>
          </p:cNvPr>
          <p:cNvSpPr txBox="1"/>
          <p:nvPr/>
        </p:nvSpPr>
        <p:spPr>
          <a:xfrm>
            <a:off x="8410780" y="1645283"/>
            <a:ext cx="388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20xx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年　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xx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月　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xx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日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x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時更新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8D0D503-1E91-E444-8DEA-8FF3B39DE634}"/>
              </a:ext>
            </a:extLst>
          </p:cNvPr>
          <p:cNvSpPr txBox="1"/>
          <p:nvPr/>
        </p:nvSpPr>
        <p:spPr>
          <a:xfrm>
            <a:off x="106926" y="2800193"/>
            <a:ext cx="13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u="sng" dirty="0">
                <a:latin typeface="Meiryo UI" panose="020B0604030504040204" pitchFamily="34" charset="-128"/>
                <a:ea typeface="Meiryo UI" panose="020B0604030504040204" pitchFamily="34" charset="-128"/>
              </a:rPr>
              <a:t>Monday</a:t>
            </a:r>
            <a:endParaRPr kumimoji="1" lang="ja-JP" altLang="en-US" sz="2400" u="sng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E8C092DD-7FFD-4C48-B156-9BDC2E9F7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4091"/>
              </p:ext>
            </p:extLst>
          </p:nvPr>
        </p:nvGraphicFramePr>
        <p:xfrm>
          <a:off x="106926" y="3293980"/>
          <a:ext cx="11843832" cy="3475914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960958">
                  <a:extLst>
                    <a:ext uri="{9D8B030D-6E8A-4147-A177-3AD203B41FA5}">
                      <a16:colId xmlns:a16="http://schemas.microsoft.com/office/drawing/2014/main" val="1303304676"/>
                    </a:ext>
                  </a:extLst>
                </a:gridCol>
                <a:gridCol w="2960958">
                  <a:extLst>
                    <a:ext uri="{9D8B030D-6E8A-4147-A177-3AD203B41FA5}">
                      <a16:colId xmlns:a16="http://schemas.microsoft.com/office/drawing/2014/main" val="1262151110"/>
                    </a:ext>
                  </a:extLst>
                </a:gridCol>
                <a:gridCol w="2960958">
                  <a:extLst>
                    <a:ext uri="{9D8B030D-6E8A-4147-A177-3AD203B41FA5}">
                      <a16:colId xmlns:a16="http://schemas.microsoft.com/office/drawing/2014/main" val="1280068629"/>
                    </a:ext>
                  </a:extLst>
                </a:gridCol>
                <a:gridCol w="2960958">
                  <a:extLst>
                    <a:ext uri="{9D8B030D-6E8A-4147-A177-3AD203B41FA5}">
                      <a16:colId xmlns:a16="http://schemas.microsoft.com/office/drawing/2014/main" val="438245035"/>
                    </a:ext>
                  </a:extLst>
                </a:gridCol>
              </a:tblGrid>
              <a:tr h="579319"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資材名</a:t>
                      </a:r>
                      <a:endParaRPr kumimoji="1" lang="en-US" altLang="ja-JP" sz="2000" dirty="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納品予定日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推奨発注数</a:t>
                      </a:r>
                      <a:r>
                        <a:rPr kumimoji="1" lang="en-US" altLang="ja-JP" sz="2000" dirty="0"/>
                        <a:t>(</a:t>
                      </a:r>
                      <a:r>
                        <a:rPr kumimoji="1" lang="ja-JP" altLang="en-US" sz="2000"/>
                        <a:t>仮称</a:t>
                      </a:r>
                      <a:r>
                        <a:rPr kumimoji="1" lang="en-US" altLang="ja-JP" sz="2000" dirty="0"/>
                        <a:t>)</a:t>
                      </a:r>
                      <a:endParaRPr kumimoji="1" lang="ja-JP" altLang="en-US" sz="2000"/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/>
                        <a:t>今回の発注数</a:t>
                      </a:r>
                      <a:r>
                        <a:rPr kumimoji="1" lang="en-US" altLang="ja-JP" sz="2000" dirty="0"/>
                        <a:t>(</a:t>
                      </a:r>
                      <a:r>
                        <a:rPr kumimoji="1" lang="ja-JP" altLang="en-US" sz="2000"/>
                        <a:t>仮称</a:t>
                      </a:r>
                      <a:r>
                        <a:rPr kumimoji="1" lang="en-US" altLang="ja-JP" sz="2000" dirty="0"/>
                        <a:t>)</a:t>
                      </a:r>
                      <a:endParaRPr kumimoji="1" lang="ja-JP" altLang="en-US" sz="2000"/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3634623755"/>
                  </a:ext>
                </a:extLst>
              </a:tr>
              <a:tr h="579319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ＪＳ　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バーガー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ＢＯＸ　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本体 １００枚</a:t>
                      </a:r>
                    </a:p>
                  </a:txBody>
                  <a:tcPr marL="10478" marR="10478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20xx/x/xx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8667424"/>
                  </a:ext>
                </a:extLst>
              </a:tr>
              <a:tr h="57931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フォーク＃１６０　黒　バラ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500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本入</a:t>
                      </a:r>
                    </a:p>
                  </a:txBody>
                  <a:tcPr marL="10478" marR="10478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20xx/x/xx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0613286"/>
                  </a:ext>
                </a:extLst>
              </a:tr>
              <a:tr h="57931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ナイフ＃１６０　黒　バラ　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500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本入</a:t>
                      </a:r>
                    </a:p>
                  </a:txBody>
                  <a:tcPr marL="10478" marR="10478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20xx/x/xx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0919839"/>
                  </a:ext>
                </a:extLst>
              </a:tr>
              <a:tr h="579319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ＳＭＴ－４００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白無地　５０個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(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M)12OZ</a:t>
                      </a:r>
                    </a:p>
                  </a:txBody>
                  <a:tcPr marL="10478" marR="10478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20xx/x/xx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7772850"/>
                  </a:ext>
                </a:extLst>
              </a:tr>
              <a:tr h="579319">
                <a:tc>
                  <a:txBody>
                    <a:bodyPr/>
                    <a:lstStyle/>
                    <a:p>
                      <a:pPr algn="ctr" fontAlgn="ctr"/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ヒラギノ角ゴ Pro W3" panose="020B0300000000000000" pitchFamily="34" charset="-128"/>
                        <a:ea typeface="ヒラギノ角ゴ Pro W3" panose="020B0300000000000000" pitchFamily="34" charset="-128"/>
                      </a:endParaRPr>
                    </a:p>
                  </a:txBody>
                  <a:tcPr marL="10478" marR="10478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ヒラギノ角ゴ Pro W3" panose="020B0300000000000000" pitchFamily="34" charset="-128"/>
                        <a:ea typeface="ヒラギノ角ゴ Pro W3" panose="020B03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ヒラギノ角ゴ Pro W3" panose="020B0300000000000000" pitchFamily="34" charset="-128"/>
                        <a:ea typeface="ヒラギノ角ゴ Pro W3" panose="020B03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ヒラギノ角ゴ Pro W3" panose="020B0300000000000000" pitchFamily="34" charset="-128"/>
                        <a:ea typeface="ヒラギノ角ゴ Pro W3" panose="020B03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1068178"/>
                  </a:ext>
                </a:extLst>
              </a:tr>
            </a:tbl>
          </a:graphicData>
        </a:graphic>
      </p:graphicFrame>
      <p:sp>
        <p:nvSpPr>
          <p:cNvPr id="17" name="角丸四角形吹き出し 16">
            <a:extLst>
              <a:ext uri="{FF2B5EF4-FFF2-40B4-BE49-F238E27FC236}">
                <a16:creationId xmlns:a16="http://schemas.microsoft.com/office/drawing/2014/main" id="{CEC8A6DE-BD24-1644-90B1-CC14E7A1B693}"/>
              </a:ext>
            </a:extLst>
          </p:cNvPr>
          <p:cNvSpPr/>
          <p:nvPr/>
        </p:nvSpPr>
        <p:spPr>
          <a:xfrm>
            <a:off x="-3268133" y="6430349"/>
            <a:ext cx="3842190" cy="1446699"/>
          </a:xfrm>
          <a:prstGeom prst="wedgeRoundRectCallout">
            <a:avLst>
              <a:gd name="adj1" fmla="val 55412"/>
              <a:gd name="adj2" fmla="val -510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仮に、毎週月曜日同じものを発注しておらず、選んで発注していた場合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システム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の出力結果によって推奨された</a:t>
            </a:r>
            <a:endParaRPr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資材が並ぶことになり、それ以外のものを発注したかった場合の空欄項目</a:t>
            </a:r>
            <a:endParaRPr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角丸四角形吹き出し 17">
            <a:extLst>
              <a:ext uri="{FF2B5EF4-FFF2-40B4-BE49-F238E27FC236}">
                <a16:creationId xmlns:a16="http://schemas.microsoft.com/office/drawing/2014/main" id="{AD2A357B-5749-D64D-A27F-8600C52BFB53}"/>
              </a:ext>
            </a:extLst>
          </p:cNvPr>
          <p:cNvSpPr/>
          <p:nvPr/>
        </p:nvSpPr>
        <p:spPr>
          <a:xfrm>
            <a:off x="2219816" y="6858000"/>
            <a:ext cx="3842190" cy="1446699"/>
          </a:xfrm>
          <a:prstGeom prst="wedgeRoundRectCallout">
            <a:avLst>
              <a:gd name="adj1" fmla="val 13543"/>
              <a:gd name="adj2" fmla="val -767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その際、仮に商品を入力または、洗濯した場合、そこから自動的に納品予定日が出力されるようになるといい</a:t>
            </a:r>
            <a:endParaRPr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9" name="角丸四角形吹き出し 18">
            <a:extLst>
              <a:ext uri="{FF2B5EF4-FFF2-40B4-BE49-F238E27FC236}">
                <a16:creationId xmlns:a16="http://schemas.microsoft.com/office/drawing/2014/main" id="{DDD30253-9797-FF4D-B14D-5F2DA1903B36}"/>
              </a:ext>
            </a:extLst>
          </p:cNvPr>
          <p:cNvSpPr/>
          <p:nvPr/>
        </p:nvSpPr>
        <p:spPr>
          <a:xfrm>
            <a:off x="6510122" y="6858000"/>
            <a:ext cx="3842190" cy="1446699"/>
          </a:xfrm>
          <a:prstGeom prst="wedgeRoundRectCallout">
            <a:avLst>
              <a:gd name="adj1" fmla="val -22155"/>
              <a:gd name="adj2" fmla="val -767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そこでは、この項目はなにも入力しない</a:t>
            </a:r>
            <a:endParaRPr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0" name="角丸四角形吹き出し 19">
            <a:extLst>
              <a:ext uri="{FF2B5EF4-FFF2-40B4-BE49-F238E27FC236}">
                <a16:creationId xmlns:a16="http://schemas.microsoft.com/office/drawing/2014/main" id="{AA47F160-8622-1641-AAF8-F6B5187DFE05}"/>
              </a:ext>
            </a:extLst>
          </p:cNvPr>
          <p:cNvSpPr/>
          <p:nvPr/>
        </p:nvSpPr>
        <p:spPr>
          <a:xfrm>
            <a:off x="10949846" y="6869751"/>
            <a:ext cx="3842190" cy="1446699"/>
          </a:xfrm>
          <a:prstGeom prst="wedgeRoundRectCallout">
            <a:avLst>
              <a:gd name="adj1" fmla="val -38462"/>
              <a:gd name="adj2" fmla="val -732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欲しい数入力してもらう</a:t>
            </a:r>
            <a:endParaRPr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EAEC35E-F2C3-5348-B171-E594DECEEB75}"/>
              </a:ext>
            </a:extLst>
          </p:cNvPr>
          <p:cNvSpPr/>
          <p:nvPr/>
        </p:nvSpPr>
        <p:spPr>
          <a:xfrm>
            <a:off x="3086955" y="2014615"/>
            <a:ext cx="2975051" cy="50889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>
                <a:solidFill>
                  <a:schemeClr val="l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本日の発注</a:t>
            </a:r>
            <a:r>
              <a:rPr lang="en-US" altLang="ja-JP">
                <a:solidFill>
                  <a:schemeClr val="l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>
                <a:solidFill>
                  <a:schemeClr val="l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仮称</a:t>
            </a:r>
            <a:r>
              <a:rPr lang="en-US" altLang="ja-JP" dirty="0">
                <a:solidFill>
                  <a:schemeClr val="l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ja-JP" altLang="en-US">
              <a:solidFill>
                <a:schemeClr val="lt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A41AB59-278D-0D40-803A-85C440C36768}"/>
              </a:ext>
            </a:extLst>
          </p:cNvPr>
          <p:cNvSpPr/>
          <p:nvPr/>
        </p:nvSpPr>
        <p:spPr>
          <a:xfrm>
            <a:off x="6129993" y="2014615"/>
            <a:ext cx="2975051" cy="50889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過去のデータ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A50C169-FA73-194E-AA33-A4A39072AEEE}"/>
              </a:ext>
            </a:extLst>
          </p:cNvPr>
          <p:cNvSpPr/>
          <p:nvPr/>
        </p:nvSpPr>
        <p:spPr>
          <a:xfrm>
            <a:off x="9173032" y="2014615"/>
            <a:ext cx="2975051" cy="50889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今後の消費動向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4C929BA-E878-F444-9701-B9719F71C8E5}"/>
              </a:ext>
            </a:extLst>
          </p:cNvPr>
          <p:cNvSpPr/>
          <p:nvPr/>
        </p:nvSpPr>
        <p:spPr>
          <a:xfrm>
            <a:off x="0" y="942063"/>
            <a:ext cx="2840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■ 運用ページ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本日の発注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スマイル 24">
            <a:extLst>
              <a:ext uri="{FF2B5EF4-FFF2-40B4-BE49-F238E27FC236}">
                <a16:creationId xmlns:a16="http://schemas.microsoft.com/office/drawing/2014/main" id="{E467D835-48DE-484F-AF0C-F5951BC9EEF2}"/>
              </a:ext>
            </a:extLst>
          </p:cNvPr>
          <p:cNvSpPr/>
          <p:nvPr/>
        </p:nvSpPr>
        <p:spPr>
          <a:xfrm>
            <a:off x="11106565" y="2731013"/>
            <a:ext cx="844193" cy="577704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ysClr val="windowText" lastClr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6196165-C8C8-104C-B869-EB9C117B1D38}"/>
              </a:ext>
            </a:extLst>
          </p:cNvPr>
          <p:cNvSpPr txBox="1"/>
          <p:nvPr/>
        </p:nvSpPr>
        <p:spPr>
          <a:xfrm>
            <a:off x="9595129" y="2931711"/>
            <a:ext cx="1937158" cy="377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発注を決定する</a:t>
            </a:r>
          </a:p>
        </p:txBody>
      </p:sp>
    </p:spTree>
    <p:extLst>
      <p:ext uri="{BB962C8B-B14F-4D97-AF65-F5344CB8AC3E}">
        <p14:creationId xmlns:p14="http://schemas.microsoft.com/office/powerpoint/2010/main" val="57589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8992F83-847C-9349-BC33-AEE2477FBD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6926" y="1236132"/>
            <a:ext cx="909073" cy="681805"/>
          </a:xfrm>
          <a:prstGeom prst="rect">
            <a:avLst/>
          </a:prstGeom>
        </p:spPr>
      </p:pic>
      <p:sp>
        <p:nvSpPr>
          <p:cNvPr id="5" name="三角形 4">
            <a:extLst>
              <a:ext uri="{FF2B5EF4-FFF2-40B4-BE49-F238E27FC236}">
                <a16:creationId xmlns:a16="http://schemas.microsoft.com/office/drawing/2014/main" id="{B60F897A-9A52-F04C-8EFC-62D21D79C32D}"/>
              </a:ext>
            </a:extLst>
          </p:cNvPr>
          <p:cNvSpPr/>
          <p:nvPr/>
        </p:nvSpPr>
        <p:spPr>
          <a:xfrm rot="5400000">
            <a:off x="6022848" y="-5219958"/>
            <a:ext cx="146304" cy="12192000"/>
          </a:xfrm>
          <a:prstGeom prst="triangle">
            <a:avLst>
              <a:gd name="adj" fmla="val 10000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3C84A5-7A66-E943-9C4D-79347D5ABB4E}"/>
              </a:ext>
            </a:extLst>
          </p:cNvPr>
          <p:cNvSpPr txBox="1"/>
          <p:nvPr/>
        </p:nvSpPr>
        <p:spPr>
          <a:xfrm>
            <a:off x="0" y="252017"/>
            <a:ext cx="5772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在庫管理システム　完成イメージ　物資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DA4748B-9D37-A54D-AE93-21A860A41153}"/>
              </a:ext>
            </a:extLst>
          </p:cNvPr>
          <p:cNvSpPr/>
          <p:nvPr/>
        </p:nvSpPr>
        <p:spPr>
          <a:xfrm>
            <a:off x="43917" y="2014615"/>
            <a:ext cx="2975051" cy="50889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ホーム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8FBEBA9-7AFA-AB41-A191-2B8E5FE19640}"/>
              </a:ext>
            </a:extLst>
          </p:cNvPr>
          <p:cNvSpPr txBox="1"/>
          <p:nvPr/>
        </p:nvSpPr>
        <p:spPr>
          <a:xfrm>
            <a:off x="1078403" y="1548605"/>
            <a:ext cx="388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在庫管理システム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仮称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108667-B7DF-F341-AD38-678C3476E725}"/>
              </a:ext>
            </a:extLst>
          </p:cNvPr>
          <p:cNvSpPr txBox="1"/>
          <p:nvPr/>
        </p:nvSpPr>
        <p:spPr>
          <a:xfrm>
            <a:off x="8410780" y="1645283"/>
            <a:ext cx="388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20xx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年　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xx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月　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xx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日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 x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時更新</a:t>
            </a:r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EE9C7E2-07CD-224C-8431-B6932632DDE2}"/>
              </a:ext>
            </a:extLst>
          </p:cNvPr>
          <p:cNvSpPr/>
          <p:nvPr/>
        </p:nvSpPr>
        <p:spPr>
          <a:xfrm>
            <a:off x="3086955" y="2014615"/>
            <a:ext cx="2975051" cy="50889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本日の発注</a:t>
            </a:r>
            <a:r>
              <a:rPr lang="en-US" altLang="ja-JP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仮称</a:t>
            </a:r>
            <a:r>
              <a:rPr lang="en-US" altLang="ja-JP" dirty="0">
                <a:solidFill>
                  <a:schemeClr val="dk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ja-JP" altLang="en-US">
              <a:solidFill>
                <a:schemeClr val="dk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5F7839C-44F3-3444-8848-687F33A5E48C}"/>
              </a:ext>
            </a:extLst>
          </p:cNvPr>
          <p:cNvSpPr/>
          <p:nvPr/>
        </p:nvSpPr>
        <p:spPr>
          <a:xfrm>
            <a:off x="6129993" y="2014615"/>
            <a:ext cx="2975051" cy="50889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>
                <a:solidFill>
                  <a:schemeClr val="l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過去のデータ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8EA47A1-3168-3944-BD38-04BFBCB18705}"/>
              </a:ext>
            </a:extLst>
          </p:cNvPr>
          <p:cNvSpPr/>
          <p:nvPr/>
        </p:nvSpPr>
        <p:spPr>
          <a:xfrm>
            <a:off x="9173032" y="2014615"/>
            <a:ext cx="2975051" cy="50889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今後の消費動向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18654E6-D7B7-8D4D-8E2E-7BAC885914CE}"/>
              </a:ext>
            </a:extLst>
          </p:cNvPr>
          <p:cNvSpPr/>
          <p:nvPr/>
        </p:nvSpPr>
        <p:spPr>
          <a:xfrm>
            <a:off x="0" y="942063"/>
            <a:ext cx="2917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■ 運用ページ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過去のデータ</a:t>
            </a:r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0" name="図 19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226259A5-EFD1-3A43-874C-AC00B920D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933" y="2517348"/>
            <a:ext cx="3086100" cy="266700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9CD2415-DF20-584F-B526-E2D4CC4432BB}"/>
              </a:ext>
            </a:extLst>
          </p:cNvPr>
          <p:cNvSpPr txBox="1"/>
          <p:nvPr/>
        </p:nvSpPr>
        <p:spPr>
          <a:xfrm>
            <a:off x="43917" y="5293374"/>
            <a:ext cx="286007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その日にあったことを記載</a:t>
            </a:r>
            <a:endParaRPr kumimoji="1" lang="en-US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600">
                <a:latin typeface="Meiryo UI" panose="020B0604030504040204" pitchFamily="34" charset="-128"/>
                <a:ea typeface="Meiryo UI" panose="020B0604030504040204" pitchFamily="34" charset="-128"/>
              </a:rPr>
              <a:t>↓</a:t>
            </a:r>
            <a:endParaRPr lang="en-US" altLang="ja-JP" sz="16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例</a:t>
            </a:r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xx 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の発注数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o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に対し、出荷数△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2" name="角丸四角形吹き出し 21">
            <a:extLst>
              <a:ext uri="{FF2B5EF4-FFF2-40B4-BE49-F238E27FC236}">
                <a16:creationId xmlns:a16="http://schemas.microsoft.com/office/drawing/2014/main" id="{CB16665A-2E38-9744-AC05-03851C154EC3}"/>
              </a:ext>
            </a:extLst>
          </p:cNvPr>
          <p:cNvSpPr/>
          <p:nvPr/>
        </p:nvSpPr>
        <p:spPr>
          <a:xfrm>
            <a:off x="-3950603" y="3737649"/>
            <a:ext cx="3842190" cy="1446699"/>
          </a:xfrm>
          <a:prstGeom prst="wedgeRoundRectCallout">
            <a:avLst>
              <a:gd name="adj1" fmla="val 55412"/>
              <a:gd name="adj2" fmla="val -510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カレンダーを設置して</a:t>
            </a:r>
            <a:endParaRPr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日にちを選択</a:t>
            </a:r>
            <a:endParaRPr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すると、選択された日に発注したものが見られるようにする。</a:t>
            </a:r>
            <a:endParaRPr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カレンダーは</a:t>
            </a:r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Class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　より抜粋</a:t>
            </a:r>
            <a:endParaRPr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32" name="表 31">
            <a:extLst>
              <a:ext uri="{FF2B5EF4-FFF2-40B4-BE49-F238E27FC236}">
                <a16:creationId xmlns:a16="http://schemas.microsoft.com/office/drawing/2014/main" id="{0661AADB-4649-9241-8E85-069DCE84C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236996"/>
              </p:ext>
            </p:extLst>
          </p:nvPr>
        </p:nvGraphicFramePr>
        <p:xfrm>
          <a:off x="3086955" y="2543887"/>
          <a:ext cx="9061127" cy="4314111"/>
        </p:xfrm>
        <a:graphic>
          <a:graphicData uri="http://schemas.openxmlformats.org/drawingml/2006/table">
            <a:tbl>
              <a:tblPr/>
              <a:tblGrid>
                <a:gridCol w="929346">
                  <a:extLst>
                    <a:ext uri="{9D8B030D-6E8A-4147-A177-3AD203B41FA5}">
                      <a16:colId xmlns:a16="http://schemas.microsoft.com/office/drawing/2014/main" val="538324161"/>
                    </a:ext>
                  </a:extLst>
                </a:gridCol>
                <a:gridCol w="929346">
                  <a:extLst>
                    <a:ext uri="{9D8B030D-6E8A-4147-A177-3AD203B41FA5}">
                      <a16:colId xmlns:a16="http://schemas.microsoft.com/office/drawing/2014/main" val="1105257168"/>
                    </a:ext>
                  </a:extLst>
                </a:gridCol>
                <a:gridCol w="3262007">
                  <a:extLst>
                    <a:ext uri="{9D8B030D-6E8A-4147-A177-3AD203B41FA5}">
                      <a16:colId xmlns:a16="http://schemas.microsoft.com/office/drawing/2014/main" val="4011898478"/>
                    </a:ext>
                  </a:extLst>
                </a:gridCol>
                <a:gridCol w="929346">
                  <a:extLst>
                    <a:ext uri="{9D8B030D-6E8A-4147-A177-3AD203B41FA5}">
                      <a16:colId xmlns:a16="http://schemas.microsoft.com/office/drawing/2014/main" val="3341254385"/>
                    </a:ext>
                  </a:extLst>
                </a:gridCol>
                <a:gridCol w="929346">
                  <a:extLst>
                    <a:ext uri="{9D8B030D-6E8A-4147-A177-3AD203B41FA5}">
                      <a16:colId xmlns:a16="http://schemas.microsoft.com/office/drawing/2014/main" val="2554372278"/>
                    </a:ext>
                  </a:extLst>
                </a:gridCol>
                <a:gridCol w="1152390">
                  <a:extLst>
                    <a:ext uri="{9D8B030D-6E8A-4147-A177-3AD203B41FA5}">
                      <a16:colId xmlns:a16="http://schemas.microsoft.com/office/drawing/2014/main" val="3831579828"/>
                    </a:ext>
                  </a:extLst>
                </a:gridCol>
                <a:gridCol w="929346">
                  <a:extLst>
                    <a:ext uri="{9D8B030D-6E8A-4147-A177-3AD203B41FA5}">
                      <a16:colId xmlns:a16="http://schemas.microsoft.com/office/drawing/2014/main" val="3826532639"/>
                    </a:ext>
                  </a:extLst>
                </a:gridCol>
              </a:tblGrid>
              <a:tr h="36470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発注日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納品日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商品名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推奨発注数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実際の発注数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システムの誤差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出荷数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459173"/>
                  </a:ext>
                </a:extLst>
              </a:tr>
              <a:tr h="2468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2019/8/12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2019/8/13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ﾄﾊﾟﾂｸ規格袋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15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233863"/>
                  </a:ext>
                </a:extLst>
              </a:tr>
              <a:tr h="2468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2019/8/12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2019/8/13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グリドルパッド高温用　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10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枚入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104446"/>
                  </a:ext>
                </a:extLst>
              </a:tr>
              <a:tr h="2468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2019/8/12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2019/8/13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ニトリル手袋ブルー　</a:t>
                      </a:r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Ｓ　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粉無　１００枚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262460"/>
                  </a:ext>
                </a:extLst>
              </a:tr>
              <a:tr h="2468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2019/8/12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2019/8/13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ニトリル手袋ブルー　</a:t>
                      </a:r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Ｍ　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粉無　１００枚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455515"/>
                  </a:ext>
                </a:extLst>
              </a:tr>
              <a:tr h="2468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2019/8/12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2019/8/13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受）救急絆創膏ブルーバンテージ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593017"/>
                  </a:ext>
                </a:extLst>
              </a:tr>
              <a:tr h="2468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2019/8/12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2019/8/13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ハイラップ</a:t>
                      </a:r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ＳVC30CMX100M 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別単位あり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611520"/>
                  </a:ext>
                </a:extLst>
              </a:tr>
              <a:tr h="2468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2019/8/12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2019/8/13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クリーンカツプ　６０</a:t>
                      </a:r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ＴＣＬ　100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個入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749550"/>
                  </a:ext>
                </a:extLst>
              </a:tr>
              <a:tr h="2468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2019/8/12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2019/8/13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マドラースプーン　黒　５００本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889048"/>
                  </a:ext>
                </a:extLst>
              </a:tr>
              <a:tr h="2468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2019/8/12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2019/8/13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おしぼり　平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185*203</a:t>
                      </a:r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MM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014762"/>
                  </a:ext>
                </a:extLst>
              </a:tr>
              <a:tr h="2468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2019/8/12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2019/8/13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ﾆｭｰﾌﾟﾛﾏｯｸｽプラカップ </a:t>
                      </a:r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S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ｻｲｽﾞ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(</a:t>
                      </a:r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BIP362D)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451615"/>
                  </a:ext>
                </a:extLst>
              </a:tr>
              <a:tr h="2468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2019/8/12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2019/8/13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紙コップ５オンス白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100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個入　別単位ｱﾘ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839265"/>
                  </a:ext>
                </a:extLst>
              </a:tr>
              <a:tr h="2468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2019/8/12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2019/8/13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ｸﾗﾌﾄ無地厚手ﾜｯｸｽﾍﾟｰﾊﾟｰ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22</a:t>
                      </a:r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X30CM 250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113345"/>
                  </a:ext>
                </a:extLst>
              </a:tr>
              <a:tr h="2468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2019/8/12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2019/8/13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ＪＳ　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バーガー</a:t>
                      </a:r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ＢＯＸ　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本体 １００枚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004032"/>
                  </a:ext>
                </a:extLst>
              </a:tr>
              <a:tr h="2468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2019/8/12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2019/8/13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フォーク＃１６０　黒　バラ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500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本入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381339"/>
                  </a:ext>
                </a:extLst>
              </a:tr>
              <a:tr h="2468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2019/8/12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2019/8/13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ナイフ＃１６０　黒　バラ　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500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本入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55357"/>
                  </a:ext>
                </a:extLst>
              </a:tr>
              <a:tr h="2468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2019/8/12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2019/8/13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ＳＭＴ－４００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白無地　５０個</a:t>
                      </a:r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(</a:t>
                      </a:r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M)12OZ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ヒラギノ角ゴ Pro W3" panose="020B0300000000000000" pitchFamily="34" charset="-128"/>
                          <a:ea typeface="ヒラギノ角ゴ Pro W3" panose="020B0300000000000000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715997"/>
                  </a:ext>
                </a:extLst>
              </a:tr>
            </a:tbl>
          </a:graphicData>
        </a:graphic>
      </p:graphicFrame>
      <p:sp>
        <p:nvSpPr>
          <p:cNvPr id="33" name="角丸四角形吹き出し 32">
            <a:extLst>
              <a:ext uri="{FF2B5EF4-FFF2-40B4-BE49-F238E27FC236}">
                <a16:creationId xmlns:a16="http://schemas.microsoft.com/office/drawing/2014/main" id="{6455EA6B-DE4B-3D46-A852-E94BB3243822}"/>
              </a:ext>
            </a:extLst>
          </p:cNvPr>
          <p:cNvSpPr/>
          <p:nvPr/>
        </p:nvSpPr>
        <p:spPr>
          <a:xfrm>
            <a:off x="12343740" y="4570024"/>
            <a:ext cx="4263378" cy="1523569"/>
          </a:xfrm>
          <a:prstGeom prst="wedgeRoundRectCallout">
            <a:avLst>
              <a:gd name="adj1" fmla="val -54133"/>
              <a:gd name="adj2" fmla="val -361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青い行：システムの出力結果に誤差が生じている</a:t>
            </a:r>
            <a:endParaRPr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黄色い列：システムの誤差を着色しているだけ</a:t>
            </a:r>
            <a:endParaRPr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132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5891</TotalTime>
  <Words>1015</Words>
  <Application>Microsoft Macintosh PowerPoint</Application>
  <PresentationFormat>ワイド画面</PresentationFormat>
  <Paragraphs>374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Meiryo UI</vt:lpstr>
      <vt:lpstr>ヒラギノ角ゴ Pro W3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片山 峻</dc:creator>
  <cp:lastModifiedBy>片山 峻</cp:lastModifiedBy>
  <cp:revision>23</cp:revision>
  <dcterms:created xsi:type="dcterms:W3CDTF">2019-10-11T09:34:47Z</dcterms:created>
  <dcterms:modified xsi:type="dcterms:W3CDTF">2019-10-15T15:15:41Z</dcterms:modified>
</cp:coreProperties>
</file>