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1" r:id="rId2"/>
    <p:sldId id="270" r:id="rId3"/>
    <p:sldId id="272" r:id="rId4"/>
    <p:sldId id="269" r:id="rId5"/>
    <p:sldId id="267" r:id="rId6"/>
    <p:sldId id="262" r:id="rId7"/>
    <p:sldId id="263" r:id="rId8"/>
    <p:sldId id="261" r:id="rId9"/>
    <p:sldId id="260" r:id="rId10"/>
    <p:sldId id="264" r:id="rId11"/>
    <p:sldId id="265" r:id="rId12"/>
    <p:sldId id="256" r:id="rId13"/>
    <p:sldId id="268" r:id="rId14"/>
    <p:sldId id="257" r:id="rId15"/>
    <p:sldId id="258"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04"/>
    <p:restoredTop sz="94650"/>
  </p:normalViewPr>
  <p:slideViewPr>
    <p:cSldViewPr snapToGrid="0" snapToObjects="1" showGuides="1">
      <p:cViewPr>
        <p:scale>
          <a:sx n="99" d="100"/>
          <a:sy n="99" d="100"/>
        </p:scale>
        <p:origin x="1464" y="536"/>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系列 1</c:v>
                </c:pt>
              </c:strCache>
            </c:strRef>
          </c:tx>
          <c:spPr>
            <a:solidFill>
              <a:schemeClr val="accent1"/>
            </a:solidFill>
            <a:ln>
              <a:noFill/>
            </a:ln>
            <a:effectLst/>
          </c:spPr>
          <c:invertIfNegative val="0"/>
          <c:cat>
            <c:strRef>
              <c:f>Sheet1!$A$2:$A$3</c:f>
              <c:strCache>
                <c:ptCount val="2"/>
                <c:pt idx="0">
                  <c:v>フォーク</c:v>
                </c:pt>
                <c:pt idx="1">
                  <c:v>紙ナプキン</c:v>
                </c:pt>
              </c:strCache>
            </c:strRef>
          </c:cat>
          <c:val>
            <c:numRef>
              <c:f>Sheet1!$B$2:$B$3</c:f>
              <c:numCache>
                <c:formatCode>General</c:formatCode>
                <c:ptCount val="2"/>
                <c:pt idx="0">
                  <c:v>3.5</c:v>
                </c:pt>
                <c:pt idx="1">
                  <c:v>4.5</c:v>
                </c:pt>
              </c:numCache>
            </c:numRef>
          </c:val>
          <c:extLst>
            <c:ext xmlns:c16="http://schemas.microsoft.com/office/drawing/2014/chart" uri="{C3380CC4-5D6E-409C-BE32-E72D297353CC}">
              <c16:uniqueId val="{00000000-7FAB-F040-AD24-650C22A38DA5}"/>
            </c:ext>
          </c:extLst>
        </c:ser>
        <c:ser>
          <c:idx val="1"/>
          <c:order val="1"/>
          <c:tx>
            <c:strRef>
              <c:f>Sheet1!$C$1</c:f>
              <c:strCache>
                <c:ptCount val="1"/>
                <c:pt idx="0">
                  <c:v>系列 2</c:v>
                </c:pt>
              </c:strCache>
            </c:strRef>
          </c:tx>
          <c:spPr>
            <a:solidFill>
              <a:schemeClr val="accent1">
                <a:lumMod val="40000"/>
                <a:lumOff val="60000"/>
              </a:schemeClr>
            </a:solidFill>
            <a:ln>
              <a:noFill/>
            </a:ln>
            <a:effectLst/>
          </c:spPr>
          <c:invertIfNegative val="0"/>
          <c:cat>
            <c:strRef>
              <c:f>Sheet1!$A$2:$A$3</c:f>
              <c:strCache>
                <c:ptCount val="2"/>
                <c:pt idx="0">
                  <c:v>フォーク</c:v>
                </c:pt>
                <c:pt idx="1">
                  <c:v>紙ナプキン</c:v>
                </c:pt>
              </c:strCache>
            </c:strRef>
          </c:cat>
          <c:val>
            <c:numRef>
              <c:f>Sheet1!$C$2:$C$3</c:f>
              <c:numCache>
                <c:formatCode>General</c:formatCode>
                <c:ptCount val="2"/>
                <c:pt idx="0">
                  <c:v>1.8</c:v>
                </c:pt>
                <c:pt idx="1">
                  <c:v>2.8</c:v>
                </c:pt>
              </c:numCache>
            </c:numRef>
          </c:val>
          <c:extLst>
            <c:ext xmlns:c16="http://schemas.microsoft.com/office/drawing/2014/chart" uri="{C3380CC4-5D6E-409C-BE32-E72D297353CC}">
              <c16:uniqueId val="{00000001-7FAB-F040-AD24-650C22A38DA5}"/>
            </c:ext>
          </c:extLst>
        </c:ser>
        <c:ser>
          <c:idx val="2"/>
          <c:order val="2"/>
          <c:tx>
            <c:strRef>
              <c:f>Sheet1!$D$1</c:f>
              <c:strCache>
                <c:ptCount val="1"/>
                <c:pt idx="0">
                  <c:v>列2</c:v>
                </c:pt>
              </c:strCache>
            </c:strRef>
          </c:tx>
          <c:spPr>
            <a:solidFill>
              <a:schemeClr val="accent3"/>
            </a:solidFill>
            <a:ln>
              <a:noFill/>
            </a:ln>
            <a:effectLst/>
          </c:spPr>
          <c:invertIfNegative val="0"/>
          <c:cat>
            <c:strRef>
              <c:f>Sheet1!$A$2:$A$3</c:f>
              <c:strCache>
                <c:ptCount val="2"/>
                <c:pt idx="0">
                  <c:v>フォーク</c:v>
                </c:pt>
                <c:pt idx="1">
                  <c:v>紙ナプキン</c:v>
                </c:pt>
              </c:strCache>
            </c:strRef>
          </c:cat>
          <c:val>
            <c:numRef>
              <c:f>Sheet1!$D$2:$D$3</c:f>
              <c:numCache>
                <c:formatCode>General</c:formatCode>
                <c:ptCount val="2"/>
              </c:numCache>
            </c:numRef>
          </c:val>
          <c:extLst>
            <c:ext xmlns:c16="http://schemas.microsoft.com/office/drawing/2014/chart" uri="{C3380CC4-5D6E-409C-BE32-E72D297353CC}">
              <c16:uniqueId val="{00000002-7FAB-F040-AD24-650C22A38DA5}"/>
            </c:ext>
          </c:extLst>
        </c:ser>
        <c:dLbls>
          <c:showLegendKey val="0"/>
          <c:showVal val="0"/>
          <c:showCatName val="0"/>
          <c:showSerName val="0"/>
          <c:showPercent val="0"/>
          <c:showBubbleSize val="0"/>
        </c:dLbls>
        <c:gapWidth val="150"/>
        <c:overlap val="100"/>
        <c:axId val="641542912"/>
        <c:axId val="612176912"/>
      </c:barChart>
      <c:catAx>
        <c:axId val="6415429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ja-JP"/>
          </a:p>
        </c:txPr>
        <c:crossAx val="612176912"/>
        <c:crosses val="autoZero"/>
        <c:auto val="1"/>
        <c:lblAlgn val="ctr"/>
        <c:lblOffset val="100"/>
        <c:noMultiLvlLbl val="0"/>
      </c:catAx>
      <c:valAx>
        <c:axId val="61217691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ja-JP"/>
          </a:p>
        </c:txPr>
        <c:crossAx val="641542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おしぼり</c:v>
                </c:pt>
                <c:pt idx="1">
                  <c:v>ナイフ</c:v>
                </c:pt>
                <c:pt idx="2">
                  <c:v>フォーク</c:v>
                </c:pt>
                <c:pt idx="3">
                  <c:v>紙ナプキン</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91C-124B-8F44-2C83341CA6F3}"/>
            </c:ext>
          </c:extLst>
        </c:ser>
        <c:ser>
          <c:idx val="1"/>
          <c:order val="1"/>
          <c:tx>
            <c:strRef>
              <c:f>Sheet1!$C$1</c:f>
              <c:strCache>
                <c:ptCount val="1"/>
                <c:pt idx="0">
                  <c:v>系列 2</c:v>
                </c:pt>
              </c:strCache>
            </c:strRef>
          </c:tx>
          <c:spPr>
            <a:solidFill>
              <a:schemeClr val="accent1">
                <a:lumMod val="40000"/>
                <a:lumOff val="60000"/>
              </a:schemeClr>
            </a:solidFill>
            <a:ln>
              <a:noFill/>
            </a:ln>
            <a:effectLst/>
          </c:spPr>
          <c:invertIfNegative val="0"/>
          <c:cat>
            <c:strRef>
              <c:f>Sheet1!$A$2:$A$5</c:f>
              <c:strCache>
                <c:ptCount val="4"/>
                <c:pt idx="0">
                  <c:v>おしぼり</c:v>
                </c:pt>
                <c:pt idx="1">
                  <c:v>ナイフ</c:v>
                </c:pt>
                <c:pt idx="2">
                  <c:v>フォーク</c:v>
                </c:pt>
                <c:pt idx="3">
                  <c:v>紙ナプキン</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91C-124B-8F44-2C83341CA6F3}"/>
            </c:ext>
          </c:extLst>
        </c:ser>
        <c:ser>
          <c:idx val="2"/>
          <c:order val="2"/>
          <c:tx>
            <c:strRef>
              <c:f>Sheet1!$D$1</c:f>
              <c:strCache>
                <c:ptCount val="1"/>
                <c:pt idx="0">
                  <c:v>列2</c:v>
                </c:pt>
              </c:strCache>
            </c:strRef>
          </c:tx>
          <c:spPr>
            <a:solidFill>
              <a:schemeClr val="accent3"/>
            </a:solidFill>
            <a:ln>
              <a:noFill/>
            </a:ln>
            <a:effectLst/>
          </c:spPr>
          <c:invertIfNegative val="0"/>
          <c:cat>
            <c:strRef>
              <c:f>Sheet1!$A$2:$A$5</c:f>
              <c:strCache>
                <c:ptCount val="4"/>
                <c:pt idx="0">
                  <c:v>おしぼり</c:v>
                </c:pt>
                <c:pt idx="1">
                  <c:v>ナイフ</c:v>
                </c:pt>
                <c:pt idx="2">
                  <c:v>フォーク</c:v>
                </c:pt>
                <c:pt idx="3">
                  <c:v>紙ナプキン</c:v>
                </c:pt>
              </c:strCache>
            </c:strRef>
          </c:cat>
          <c:val>
            <c:numRef>
              <c:f>Sheet1!$D$2:$D$5</c:f>
              <c:numCache>
                <c:formatCode>General</c:formatCode>
                <c:ptCount val="4"/>
              </c:numCache>
            </c:numRef>
          </c:val>
          <c:extLst>
            <c:ext xmlns:c16="http://schemas.microsoft.com/office/drawing/2014/chart" uri="{C3380CC4-5D6E-409C-BE32-E72D297353CC}">
              <c16:uniqueId val="{00000002-091C-124B-8F44-2C83341CA6F3}"/>
            </c:ext>
          </c:extLst>
        </c:ser>
        <c:dLbls>
          <c:showLegendKey val="0"/>
          <c:showVal val="0"/>
          <c:showCatName val="0"/>
          <c:showSerName val="0"/>
          <c:showPercent val="0"/>
          <c:showBubbleSize val="0"/>
        </c:dLbls>
        <c:gapWidth val="150"/>
        <c:overlap val="100"/>
        <c:axId val="641542912"/>
        <c:axId val="612176912"/>
      </c:barChart>
      <c:catAx>
        <c:axId val="6415429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ja-JP"/>
          </a:p>
        </c:txPr>
        <c:crossAx val="612176912"/>
        <c:crosses val="autoZero"/>
        <c:auto val="1"/>
        <c:lblAlgn val="ctr"/>
        <c:lblOffset val="100"/>
        <c:noMultiLvlLbl val="0"/>
      </c:catAx>
      <c:valAx>
        <c:axId val="61217691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ja-JP"/>
          </a:p>
        </c:txPr>
        <c:crossAx val="641542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AB9110-A2DA-F846-9C33-50138A71626A}" type="datetimeFigureOut">
              <a:rPr kumimoji="1" lang="ja-JP" altLang="en-US" smtClean="0"/>
              <a:t>2019/10/24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1C5AEA-44F2-F449-B6C9-C05A662E9C05}" type="slidenum">
              <a:rPr kumimoji="1" lang="ja-JP" altLang="en-US" smtClean="0"/>
              <a:t>‹#›</a:t>
            </a:fld>
            <a:endParaRPr kumimoji="1" lang="ja-JP" altLang="en-US"/>
          </a:p>
        </p:txBody>
      </p:sp>
    </p:spTree>
    <p:extLst>
      <p:ext uri="{BB962C8B-B14F-4D97-AF65-F5344CB8AC3E}">
        <p14:creationId xmlns:p14="http://schemas.microsoft.com/office/powerpoint/2010/main" val="39926990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01C5AEA-44F2-F449-B6C9-C05A662E9C05}" type="slidenum">
              <a:rPr kumimoji="1" lang="ja-JP" altLang="en-US" smtClean="0"/>
              <a:t>11</a:t>
            </a:fld>
            <a:endParaRPr kumimoji="1" lang="ja-JP" altLang="en-US"/>
          </a:p>
        </p:txBody>
      </p:sp>
    </p:spTree>
    <p:extLst>
      <p:ext uri="{BB962C8B-B14F-4D97-AF65-F5344CB8AC3E}">
        <p14:creationId xmlns:p14="http://schemas.microsoft.com/office/powerpoint/2010/main" val="170614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B58F6-2789-7F41-96B8-8F2C33F4EC5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AA64D25-A8C1-F14A-98BF-6B9C833C27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6C60E6C-54D7-464A-8DF6-CDE95589E8D9}"/>
              </a:ext>
            </a:extLst>
          </p:cNvPr>
          <p:cNvSpPr>
            <a:spLocks noGrp="1"/>
          </p:cNvSpPr>
          <p:nvPr>
            <p:ph type="dt" sz="half" idx="10"/>
          </p:nvPr>
        </p:nvSpPr>
        <p:spPr/>
        <p:txBody>
          <a:bodyPr/>
          <a:lstStyle/>
          <a:p>
            <a:fld id="{06FD8AF2-3821-E348-84E8-827A71B308DF}" type="datetimeFigureOut">
              <a:rPr kumimoji="1" lang="ja-JP" altLang="en-US" smtClean="0"/>
              <a:t>2019/10/20</a:t>
            </a:fld>
            <a:endParaRPr kumimoji="1" lang="ja-JP" altLang="en-US"/>
          </a:p>
        </p:txBody>
      </p:sp>
      <p:sp>
        <p:nvSpPr>
          <p:cNvPr id="5" name="フッター プレースホルダー 4">
            <a:extLst>
              <a:ext uri="{FF2B5EF4-FFF2-40B4-BE49-F238E27FC236}">
                <a16:creationId xmlns:a16="http://schemas.microsoft.com/office/drawing/2014/main" id="{B8A5A85D-6520-3A46-91FB-3216418D4E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3E74ED-8334-194A-8C72-709E79666691}"/>
              </a:ext>
            </a:extLst>
          </p:cNvPr>
          <p:cNvSpPr>
            <a:spLocks noGrp="1"/>
          </p:cNvSpPr>
          <p:nvPr>
            <p:ph type="sldNum" sz="quarter" idx="12"/>
          </p:nvPr>
        </p:nvSpPr>
        <p:spPr/>
        <p:txBody>
          <a:bodyPr/>
          <a:lstStyle/>
          <a:p>
            <a:fld id="{92E387A1-BC93-FA40-9D57-644D09100FE3}" type="slidenum">
              <a:rPr kumimoji="1" lang="ja-JP" altLang="en-US" smtClean="0"/>
              <a:t>‹#›</a:t>
            </a:fld>
            <a:endParaRPr kumimoji="1" lang="ja-JP" altLang="en-US"/>
          </a:p>
        </p:txBody>
      </p:sp>
    </p:spTree>
    <p:extLst>
      <p:ext uri="{BB962C8B-B14F-4D97-AF65-F5344CB8AC3E}">
        <p14:creationId xmlns:p14="http://schemas.microsoft.com/office/powerpoint/2010/main" val="95651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A673D7-0B58-1C4E-8C36-09B2F2ACD1E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BFF36B6-D076-1D44-A84A-D97D9CDD0F9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9D8B788-C2EC-834D-B601-C205F653E264}"/>
              </a:ext>
            </a:extLst>
          </p:cNvPr>
          <p:cNvSpPr>
            <a:spLocks noGrp="1"/>
          </p:cNvSpPr>
          <p:nvPr>
            <p:ph type="dt" sz="half" idx="10"/>
          </p:nvPr>
        </p:nvSpPr>
        <p:spPr/>
        <p:txBody>
          <a:bodyPr/>
          <a:lstStyle/>
          <a:p>
            <a:fld id="{06FD8AF2-3821-E348-84E8-827A71B308DF}" type="datetimeFigureOut">
              <a:rPr kumimoji="1" lang="ja-JP" altLang="en-US" smtClean="0"/>
              <a:t>2019/10/20</a:t>
            </a:fld>
            <a:endParaRPr kumimoji="1" lang="ja-JP" altLang="en-US"/>
          </a:p>
        </p:txBody>
      </p:sp>
      <p:sp>
        <p:nvSpPr>
          <p:cNvPr id="5" name="フッター プレースホルダー 4">
            <a:extLst>
              <a:ext uri="{FF2B5EF4-FFF2-40B4-BE49-F238E27FC236}">
                <a16:creationId xmlns:a16="http://schemas.microsoft.com/office/drawing/2014/main" id="{38675DE1-D5F5-D44B-9F87-3FF18AA886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8BF1D5-BE59-F144-AE49-27F05D096BEB}"/>
              </a:ext>
            </a:extLst>
          </p:cNvPr>
          <p:cNvSpPr>
            <a:spLocks noGrp="1"/>
          </p:cNvSpPr>
          <p:nvPr>
            <p:ph type="sldNum" sz="quarter" idx="12"/>
          </p:nvPr>
        </p:nvSpPr>
        <p:spPr/>
        <p:txBody>
          <a:bodyPr/>
          <a:lstStyle/>
          <a:p>
            <a:fld id="{92E387A1-BC93-FA40-9D57-644D09100FE3}" type="slidenum">
              <a:rPr kumimoji="1" lang="ja-JP" altLang="en-US" smtClean="0"/>
              <a:t>‹#›</a:t>
            </a:fld>
            <a:endParaRPr kumimoji="1" lang="ja-JP" altLang="en-US"/>
          </a:p>
        </p:txBody>
      </p:sp>
    </p:spTree>
    <p:extLst>
      <p:ext uri="{BB962C8B-B14F-4D97-AF65-F5344CB8AC3E}">
        <p14:creationId xmlns:p14="http://schemas.microsoft.com/office/powerpoint/2010/main" val="217149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81EF5B5-391F-DD4E-A8E9-E1FD495F99F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6E803-3493-3D46-90AF-E856266582F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1ED8F4-3F8E-D547-8229-52050ADE7FE7}"/>
              </a:ext>
            </a:extLst>
          </p:cNvPr>
          <p:cNvSpPr>
            <a:spLocks noGrp="1"/>
          </p:cNvSpPr>
          <p:nvPr>
            <p:ph type="dt" sz="half" idx="10"/>
          </p:nvPr>
        </p:nvSpPr>
        <p:spPr/>
        <p:txBody>
          <a:bodyPr/>
          <a:lstStyle/>
          <a:p>
            <a:fld id="{06FD8AF2-3821-E348-84E8-827A71B308DF}" type="datetimeFigureOut">
              <a:rPr kumimoji="1" lang="ja-JP" altLang="en-US" smtClean="0"/>
              <a:t>2019/10/20</a:t>
            </a:fld>
            <a:endParaRPr kumimoji="1" lang="ja-JP" altLang="en-US"/>
          </a:p>
        </p:txBody>
      </p:sp>
      <p:sp>
        <p:nvSpPr>
          <p:cNvPr id="5" name="フッター プレースホルダー 4">
            <a:extLst>
              <a:ext uri="{FF2B5EF4-FFF2-40B4-BE49-F238E27FC236}">
                <a16:creationId xmlns:a16="http://schemas.microsoft.com/office/drawing/2014/main" id="{C2D2861D-CBBF-9E4F-8FCA-C9CD613EDA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6F30BE-BA9B-4143-8F23-CC3900089D42}"/>
              </a:ext>
            </a:extLst>
          </p:cNvPr>
          <p:cNvSpPr>
            <a:spLocks noGrp="1"/>
          </p:cNvSpPr>
          <p:nvPr>
            <p:ph type="sldNum" sz="quarter" idx="12"/>
          </p:nvPr>
        </p:nvSpPr>
        <p:spPr/>
        <p:txBody>
          <a:bodyPr/>
          <a:lstStyle/>
          <a:p>
            <a:fld id="{92E387A1-BC93-FA40-9D57-644D09100FE3}" type="slidenum">
              <a:rPr kumimoji="1" lang="ja-JP" altLang="en-US" smtClean="0"/>
              <a:t>‹#›</a:t>
            </a:fld>
            <a:endParaRPr kumimoji="1" lang="ja-JP" altLang="en-US"/>
          </a:p>
        </p:txBody>
      </p:sp>
    </p:spTree>
    <p:extLst>
      <p:ext uri="{BB962C8B-B14F-4D97-AF65-F5344CB8AC3E}">
        <p14:creationId xmlns:p14="http://schemas.microsoft.com/office/powerpoint/2010/main" val="362345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7DA600-5BF6-9E41-8B8B-26EE1ECA886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8008FF-F01B-1541-BCFB-C8C095D4A96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B95012-6B35-CD46-8856-A3D0713A4D2D}"/>
              </a:ext>
            </a:extLst>
          </p:cNvPr>
          <p:cNvSpPr>
            <a:spLocks noGrp="1"/>
          </p:cNvSpPr>
          <p:nvPr>
            <p:ph type="dt" sz="half" idx="10"/>
          </p:nvPr>
        </p:nvSpPr>
        <p:spPr/>
        <p:txBody>
          <a:bodyPr/>
          <a:lstStyle/>
          <a:p>
            <a:fld id="{06FD8AF2-3821-E348-84E8-827A71B308DF}" type="datetimeFigureOut">
              <a:rPr kumimoji="1" lang="ja-JP" altLang="en-US" smtClean="0"/>
              <a:t>2019/10/20</a:t>
            </a:fld>
            <a:endParaRPr kumimoji="1" lang="ja-JP" altLang="en-US"/>
          </a:p>
        </p:txBody>
      </p:sp>
      <p:sp>
        <p:nvSpPr>
          <p:cNvPr id="5" name="フッター プレースホルダー 4">
            <a:extLst>
              <a:ext uri="{FF2B5EF4-FFF2-40B4-BE49-F238E27FC236}">
                <a16:creationId xmlns:a16="http://schemas.microsoft.com/office/drawing/2014/main" id="{F2016693-14B8-CA49-B28A-A0D693C037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F1AB3E-70EA-6E4D-A9DD-9456ECF367C9}"/>
              </a:ext>
            </a:extLst>
          </p:cNvPr>
          <p:cNvSpPr>
            <a:spLocks noGrp="1"/>
          </p:cNvSpPr>
          <p:nvPr>
            <p:ph type="sldNum" sz="quarter" idx="12"/>
          </p:nvPr>
        </p:nvSpPr>
        <p:spPr/>
        <p:txBody>
          <a:bodyPr/>
          <a:lstStyle/>
          <a:p>
            <a:fld id="{92E387A1-BC93-FA40-9D57-644D09100FE3}" type="slidenum">
              <a:rPr kumimoji="1" lang="ja-JP" altLang="en-US" smtClean="0"/>
              <a:t>‹#›</a:t>
            </a:fld>
            <a:endParaRPr kumimoji="1" lang="ja-JP" altLang="en-US"/>
          </a:p>
        </p:txBody>
      </p:sp>
    </p:spTree>
    <p:extLst>
      <p:ext uri="{BB962C8B-B14F-4D97-AF65-F5344CB8AC3E}">
        <p14:creationId xmlns:p14="http://schemas.microsoft.com/office/powerpoint/2010/main" val="27871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85B818-9DF4-2848-A77B-1E995EC94F5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837E95-4606-9C49-8720-83C1E54E4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20C3752-55BE-C24D-B235-29261A3C40D0}"/>
              </a:ext>
            </a:extLst>
          </p:cNvPr>
          <p:cNvSpPr>
            <a:spLocks noGrp="1"/>
          </p:cNvSpPr>
          <p:nvPr>
            <p:ph type="dt" sz="half" idx="10"/>
          </p:nvPr>
        </p:nvSpPr>
        <p:spPr/>
        <p:txBody>
          <a:bodyPr/>
          <a:lstStyle/>
          <a:p>
            <a:fld id="{06FD8AF2-3821-E348-84E8-827A71B308DF}" type="datetimeFigureOut">
              <a:rPr kumimoji="1" lang="ja-JP" altLang="en-US" smtClean="0"/>
              <a:t>2019/10/20</a:t>
            </a:fld>
            <a:endParaRPr kumimoji="1" lang="ja-JP" altLang="en-US"/>
          </a:p>
        </p:txBody>
      </p:sp>
      <p:sp>
        <p:nvSpPr>
          <p:cNvPr id="5" name="フッター プレースホルダー 4">
            <a:extLst>
              <a:ext uri="{FF2B5EF4-FFF2-40B4-BE49-F238E27FC236}">
                <a16:creationId xmlns:a16="http://schemas.microsoft.com/office/drawing/2014/main" id="{79DEADA0-FBBB-6445-812C-FF99129446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A0E4FB8-2127-914E-B86C-EB3F18EB2DCD}"/>
              </a:ext>
            </a:extLst>
          </p:cNvPr>
          <p:cNvSpPr>
            <a:spLocks noGrp="1"/>
          </p:cNvSpPr>
          <p:nvPr>
            <p:ph type="sldNum" sz="quarter" idx="12"/>
          </p:nvPr>
        </p:nvSpPr>
        <p:spPr/>
        <p:txBody>
          <a:bodyPr/>
          <a:lstStyle/>
          <a:p>
            <a:fld id="{92E387A1-BC93-FA40-9D57-644D09100FE3}" type="slidenum">
              <a:rPr kumimoji="1" lang="ja-JP" altLang="en-US" smtClean="0"/>
              <a:t>‹#›</a:t>
            </a:fld>
            <a:endParaRPr kumimoji="1" lang="ja-JP" altLang="en-US"/>
          </a:p>
        </p:txBody>
      </p:sp>
    </p:spTree>
    <p:extLst>
      <p:ext uri="{BB962C8B-B14F-4D97-AF65-F5344CB8AC3E}">
        <p14:creationId xmlns:p14="http://schemas.microsoft.com/office/powerpoint/2010/main" val="713319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52EEF2-F009-CE41-B643-F3EE75F96E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D170F0D-5E0B-4C4B-9C99-A30DD026740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E3D970-DFC7-4B43-81C2-A2188F02E40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03066E4-6EB4-1F40-9BD1-7ABD2FEB47B4}"/>
              </a:ext>
            </a:extLst>
          </p:cNvPr>
          <p:cNvSpPr>
            <a:spLocks noGrp="1"/>
          </p:cNvSpPr>
          <p:nvPr>
            <p:ph type="dt" sz="half" idx="10"/>
          </p:nvPr>
        </p:nvSpPr>
        <p:spPr/>
        <p:txBody>
          <a:bodyPr/>
          <a:lstStyle/>
          <a:p>
            <a:fld id="{06FD8AF2-3821-E348-84E8-827A71B308DF}" type="datetimeFigureOut">
              <a:rPr kumimoji="1" lang="ja-JP" altLang="en-US" smtClean="0"/>
              <a:t>2019/10/20</a:t>
            </a:fld>
            <a:endParaRPr kumimoji="1" lang="ja-JP" altLang="en-US"/>
          </a:p>
        </p:txBody>
      </p:sp>
      <p:sp>
        <p:nvSpPr>
          <p:cNvPr id="6" name="フッター プレースホルダー 5">
            <a:extLst>
              <a:ext uri="{FF2B5EF4-FFF2-40B4-BE49-F238E27FC236}">
                <a16:creationId xmlns:a16="http://schemas.microsoft.com/office/drawing/2014/main" id="{80406B39-E830-3C49-AB58-0CDFE3B06E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E8EEC7-A4CA-8347-B084-975C6FA62EFF}"/>
              </a:ext>
            </a:extLst>
          </p:cNvPr>
          <p:cNvSpPr>
            <a:spLocks noGrp="1"/>
          </p:cNvSpPr>
          <p:nvPr>
            <p:ph type="sldNum" sz="quarter" idx="12"/>
          </p:nvPr>
        </p:nvSpPr>
        <p:spPr/>
        <p:txBody>
          <a:bodyPr/>
          <a:lstStyle/>
          <a:p>
            <a:fld id="{92E387A1-BC93-FA40-9D57-644D09100FE3}" type="slidenum">
              <a:rPr kumimoji="1" lang="ja-JP" altLang="en-US" smtClean="0"/>
              <a:t>‹#›</a:t>
            </a:fld>
            <a:endParaRPr kumimoji="1" lang="ja-JP" altLang="en-US"/>
          </a:p>
        </p:txBody>
      </p:sp>
    </p:spTree>
    <p:extLst>
      <p:ext uri="{BB962C8B-B14F-4D97-AF65-F5344CB8AC3E}">
        <p14:creationId xmlns:p14="http://schemas.microsoft.com/office/powerpoint/2010/main" val="1215459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75709F-2B69-F140-9635-5B829243B92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CAFC28-6E82-7049-AECC-E7AD255CEA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B48961C-D66B-9140-86A1-544703DB316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C2A7AF1-A2B7-9246-884B-A9654CD4AE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695D19E-C523-934D-BBC9-AD4F540BCE1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35C40D4-79C4-3D4A-B145-E9F4F904C87A}"/>
              </a:ext>
            </a:extLst>
          </p:cNvPr>
          <p:cNvSpPr>
            <a:spLocks noGrp="1"/>
          </p:cNvSpPr>
          <p:nvPr>
            <p:ph type="dt" sz="half" idx="10"/>
          </p:nvPr>
        </p:nvSpPr>
        <p:spPr/>
        <p:txBody>
          <a:bodyPr/>
          <a:lstStyle/>
          <a:p>
            <a:fld id="{06FD8AF2-3821-E348-84E8-827A71B308DF}" type="datetimeFigureOut">
              <a:rPr kumimoji="1" lang="ja-JP" altLang="en-US" smtClean="0"/>
              <a:t>2019/10/20</a:t>
            </a:fld>
            <a:endParaRPr kumimoji="1" lang="ja-JP" altLang="en-US"/>
          </a:p>
        </p:txBody>
      </p:sp>
      <p:sp>
        <p:nvSpPr>
          <p:cNvPr id="8" name="フッター プレースホルダー 7">
            <a:extLst>
              <a:ext uri="{FF2B5EF4-FFF2-40B4-BE49-F238E27FC236}">
                <a16:creationId xmlns:a16="http://schemas.microsoft.com/office/drawing/2014/main" id="{BB849B02-8AC4-0E44-88FA-FFAD84DD652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03F1357-8EB3-C843-8A70-D068E49E47E6}"/>
              </a:ext>
            </a:extLst>
          </p:cNvPr>
          <p:cNvSpPr>
            <a:spLocks noGrp="1"/>
          </p:cNvSpPr>
          <p:nvPr>
            <p:ph type="sldNum" sz="quarter" idx="12"/>
          </p:nvPr>
        </p:nvSpPr>
        <p:spPr/>
        <p:txBody>
          <a:bodyPr/>
          <a:lstStyle/>
          <a:p>
            <a:fld id="{92E387A1-BC93-FA40-9D57-644D09100FE3}" type="slidenum">
              <a:rPr kumimoji="1" lang="ja-JP" altLang="en-US" smtClean="0"/>
              <a:t>‹#›</a:t>
            </a:fld>
            <a:endParaRPr kumimoji="1" lang="ja-JP" altLang="en-US"/>
          </a:p>
        </p:txBody>
      </p:sp>
    </p:spTree>
    <p:extLst>
      <p:ext uri="{BB962C8B-B14F-4D97-AF65-F5344CB8AC3E}">
        <p14:creationId xmlns:p14="http://schemas.microsoft.com/office/powerpoint/2010/main" val="243710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7BFFC-9412-F643-A309-1FC18269208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2F31D7F-2F2C-F940-A91A-F03A67BB171D}"/>
              </a:ext>
            </a:extLst>
          </p:cNvPr>
          <p:cNvSpPr>
            <a:spLocks noGrp="1"/>
          </p:cNvSpPr>
          <p:nvPr>
            <p:ph type="dt" sz="half" idx="10"/>
          </p:nvPr>
        </p:nvSpPr>
        <p:spPr/>
        <p:txBody>
          <a:bodyPr/>
          <a:lstStyle/>
          <a:p>
            <a:fld id="{06FD8AF2-3821-E348-84E8-827A71B308DF}" type="datetimeFigureOut">
              <a:rPr kumimoji="1" lang="ja-JP" altLang="en-US" smtClean="0"/>
              <a:t>2019/10/20</a:t>
            </a:fld>
            <a:endParaRPr kumimoji="1" lang="ja-JP" altLang="en-US"/>
          </a:p>
        </p:txBody>
      </p:sp>
      <p:sp>
        <p:nvSpPr>
          <p:cNvPr id="4" name="フッター プレースホルダー 3">
            <a:extLst>
              <a:ext uri="{FF2B5EF4-FFF2-40B4-BE49-F238E27FC236}">
                <a16:creationId xmlns:a16="http://schemas.microsoft.com/office/drawing/2014/main" id="{D87CCF2B-6F9E-E24C-95CA-12B6A877C02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8A56814-253C-D345-8D45-6EFCDAE5513E}"/>
              </a:ext>
            </a:extLst>
          </p:cNvPr>
          <p:cNvSpPr>
            <a:spLocks noGrp="1"/>
          </p:cNvSpPr>
          <p:nvPr>
            <p:ph type="sldNum" sz="quarter" idx="12"/>
          </p:nvPr>
        </p:nvSpPr>
        <p:spPr/>
        <p:txBody>
          <a:bodyPr/>
          <a:lstStyle/>
          <a:p>
            <a:fld id="{92E387A1-BC93-FA40-9D57-644D09100FE3}" type="slidenum">
              <a:rPr kumimoji="1" lang="ja-JP" altLang="en-US" smtClean="0"/>
              <a:t>‹#›</a:t>
            </a:fld>
            <a:endParaRPr kumimoji="1" lang="ja-JP" altLang="en-US"/>
          </a:p>
        </p:txBody>
      </p:sp>
    </p:spTree>
    <p:extLst>
      <p:ext uri="{BB962C8B-B14F-4D97-AF65-F5344CB8AC3E}">
        <p14:creationId xmlns:p14="http://schemas.microsoft.com/office/powerpoint/2010/main" val="424179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A336EC7-2EB6-DA49-8439-1C530707C3CB}"/>
              </a:ext>
            </a:extLst>
          </p:cNvPr>
          <p:cNvSpPr>
            <a:spLocks noGrp="1"/>
          </p:cNvSpPr>
          <p:nvPr>
            <p:ph type="dt" sz="half" idx="10"/>
          </p:nvPr>
        </p:nvSpPr>
        <p:spPr/>
        <p:txBody>
          <a:bodyPr/>
          <a:lstStyle/>
          <a:p>
            <a:fld id="{06FD8AF2-3821-E348-84E8-827A71B308DF}" type="datetimeFigureOut">
              <a:rPr kumimoji="1" lang="ja-JP" altLang="en-US" smtClean="0"/>
              <a:t>2019/10/20</a:t>
            </a:fld>
            <a:endParaRPr kumimoji="1" lang="ja-JP" altLang="en-US"/>
          </a:p>
        </p:txBody>
      </p:sp>
      <p:sp>
        <p:nvSpPr>
          <p:cNvPr id="3" name="フッター プレースホルダー 2">
            <a:extLst>
              <a:ext uri="{FF2B5EF4-FFF2-40B4-BE49-F238E27FC236}">
                <a16:creationId xmlns:a16="http://schemas.microsoft.com/office/drawing/2014/main" id="{9C18C0A6-A54E-CB4A-A5E5-A4D06BB53E7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F7CCF0F-A59A-1447-BC55-7E494C9C6DA3}"/>
              </a:ext>
            </a:extLst>
          </p:cNvPr>
          <p:cNvSpPr>
            <a:spLocks noGrp="1"/>
          </p:cNvSpPr>
          <p:nvPr>
            <p:ph type="sldNum" sz="quarter" idx="12"/>
          </p:nvPr>
        </p:nvSpPr>
        <p:spPr/>
        <p:txBody>
          <a:bodyPr/>
          <a:lstStyle/>
          <a:p>
            <a:fld id="{92E387A1-BC93-FA40-9D57-644D09100FE3}" type="slidenum">
              <a:rPr kumimoji="1" lang="ja-JP" altLang="en-US" smtClean="0"/>
              <a:t>‹#›</a:t>
            </a:fld>
            <a:endParaRPr kumimoji="1" lang="ja-JP" altLang="en-US"/>
          </a:p>
        </p:txBody>
      </p:sp>
    </p:spTree>
    <p:extLst>
      <p:ext uri="{BB962C8B-B14F-4D97-AF65-F5344CB8AC3E}">
        <p14:creationId xmlns:p14="http://schemas.microsoft.com/office/powerpoint/2010/main" val="1878002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3B3CB-AF3C-2746-B0C2-DAF2CFD1265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35B0B3-6855-5F45-8B2F-63E4E10BFC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443F220-1791-9343-858D-B11BED229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164F23-26F6-5343-9CF4-839F6A7C3623}"/>
              </a:ext>
            </a:extLst>
          </p:cNvPr>
          <p:cNvSpPr>
            <a:spLocks noGrp="1"/>
          </p:cNvSpPr>
          <p:nvPr>
            <p:ph type="dt" sz="half" idx="10"/>
          </p:nvPr>
        </p:nvSpPr>
        <p:spPr/>
        <p:txBody>
          <a:bodyPr/>
          <a:lstStyle/>
          <a:p>
            <a:fld id="{06FD8AF2-3821-E348-84E8-827A71B308DF}" type="datetimeFigureOut">
              <a:rPr kumimoji="1" lang="ja-JP" altLang="en-US" smtClean="0"/>
              <a:t>2019/10/20</a:t>
            </a:fld>
            <a:endParaRPr kumimoji="1" lang="ja-JP" altLang="en-US"/>
          </a:p>
        </p:txBody>
      </p:sp>
      <p:sp>
        <p:nvSpPr>
          <p:cNvPr id="6" name="フッター プレースホルダー 5">
            <a:extLst>
              <a:ext uri="{FF2B5EF4-FFF2-40B4-BE49-F238E27FC236}">
                <a16:creationId xmlns:a16="http://schemas.microsoft.com/office/drawing/2014/main" id="{396348A9-A71E-7047-9691-97661F51A5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5F389D-02F7-B240-A158-F743E2FBA553}"/>
              </a:ext>
            </a:extLst>
          </p:cNvPr>
          <p:cNvSpPr>
            <a:spLocks noGrp="1"/>
          </p:cNvSpPr>
          <p:nvPr>
            <p:ph type="sldNum" sz="quarter" idx="12"/>
          </p:nvPr>
        </p:nvSpPr>
        <p:spPr/>
        <p:txBody>
          <a:bodyPr/>
          <a:lstStyle/>
          <a:p>
            <a:fld id="{92E387A1-BC93-FA40-9D57-644D09100FE3}" type="slidenum">
              <a:rPr kumimoji="1" lang="ja-JP" altLang="en-US" smtClean="0"/>
              <a:t>‹#›</a:t>
            </a:fld>
            <a:endParaRPr kumimoji="1" lang="ja-JP" altLang="en-US"/>
          </a:p>
        </p:txBody>
      </p:sp>
    </p:spTree>
    <p:extLst>
      <p:ext uri="{BB962C8B-B14F-4D97-AF65-F5344CB8AC3E}">
        <p14:creationId xmlns:p14="http://schemas.microsoft.com/office/powerpoint/2010/main" val="366842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8A1F07-0421-9F4E-B091-CBFFC242046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7A8AE0C-4D84-5448-A567-AE5EFC685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028F25F-3BA5-4741-81BF-670B42150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6A0604-1BC2-0C47-BC6F-A1EB690A12A8}"/>
              </a:ext>
            </a:extLst>
          </p:cNvPr>
          <p:cNvSpPr>
            <a:spLocks noGrp="1"/>
          </p:cNvSpPr>
          <p:nvPr>
            <p:ph type="dt" sz="half" idx="10"/>
          </p:nvPr>
        </p:nvSpPr>
        <p:spPr/>
        <p:txBody>
          <a:bodyPr/>
          <a:lstStyle/>
          <a:p>
            <a:fld id="{06FD8AF2-3821-E348-84E8-827A71B308DF}" type="datetimeFigureOut">
              <a:rPr kumimoji="1" lang="ja-JP" altLang="en-US" smtClean="0"/>
              <a:t>2019/10/20</a:t>
            </a:fld>
            <a:endParaRPr kumimoji="1" lang="ja-JP" altLang="en-US"/>
          </a:p>
        </p:txBody>
      </p:sp>
      <p:sp>
        <p:nvSpPr>
          <p:cNvPr id="6" name="フッター プレースホルダー 5">
            <a:extLst>
              <a:ext uri="{FF2B5EF4-FFF2-40B4-BE49-F238E27FC236}">
                <a16:creationId xmlns:a16="http://schemas.microsoft.com/office/drawing/2014/main" id="{78F57CA4-E1D9-9D4C-A217-37E806319A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D568F4-08C7-EF47-A908-542F50D7BD52}"/>
              </a:ext>
            </a:extLst>
          </p:cNvPr>
          <p:cNvSpPr>
            <a:spLocks noGrp="1"/>
          </p:cNvSpPr>
          <p:nvPr>
            <p:ph type="sldNum" sz="quarter" idx="12"/>
          </p:nvPr>
        </p:nvSpPr>
        <p:spPr/>
        <p:txBody>
          <a:bodyPr/>
          <a:lstStyle/>
          <a:p>
            <a:fld id="{92E387A1-BC93-FA40-9D57-644D09100FE3}" type="slidenum">
              <a:rPr kumimoji="1" lang="ja-JP" altLang="en-US" smtClean="0"/>
              <a:t>‹#›</a:t>
            </a:fld>
            <a:endParaRPr kumimoji="1" lang="ja-JP" altLang="en-US"/>
          </a:p>
        </p:txBody>
      </p:sp>
    </p:spTree>
    <p:extLst>
      <p:ext uri="{BB962C8B-B14F-4D97-AF65-F5344CB8AC3E}">
        <p14:creationId xmlns:p14="http://schemas.microsoft.com/office/powerpoint/2010/main" val="99879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F031589-FC28-734B-9736-14A6DBF606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C45D40-F740-4F46-BE72-DA853CCD0E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9D7238-B0D8-E948-A75F-ACE664BD5D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D8AF2-3821-E348-84E8-827A71B308DF}" type="datetimeFigureOut">
              <a:rPr kumimoji="1" lang="ja-JP" altLang="en-US" smtClean="0"/>
              <a:t>2019/10/20</a:t>
            </a:fld>
            <a:endParaRPr kumimoji="1" lang="ja-JP" altLang="en-US"/>
          </a:p>
        </p:txBody>
      </p:sp>
      <p:sp>
        <p:nvSpPr>
          <p:cNvPr id="5" name="フッター プレースホルダー 4">
            <a:extLst>
              <a:ext uri="{FF2B5EF4-FFF2-40B4-BE49-F238E27FC236}">
                <a16:creationId xmlns:a16="http://schemas.microsoft.com/office/drawing/2014/main" id="{5E17918A-6B78-BA4A-B5A8-9392B77769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666E545-BFA0-1148-B2C5-AF47045B7C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387A1-BC93-FA40-9D57-644D09100FE3}" type="slidenum">
              <a:rPr kumimoji="1" lang="ja-JP" altLang="en-US" smtClean="0"/>
              <a:t>‹#›</a:t>
            </a:fld>
            <a:endParaRPr kumimoji="1" lang="ja-JP" altLang="en-US"/>
          </a:p>
        </p:txBody>
      </p:sp>
    </p:spTree>
    <p:extLst>
      <p:ext uri="{BB962C8B-B14F-4D97-AF65-F5344CB8AC3E}">
        <p14:creationId xmlns:p14="http://schemas.microsoft.com/office/powerpoint/2010/main" val="4058251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a:extLst>
              <a:ext uri="{FF2B5EF4-FFF2-40B4-BE49-F238E27FC236}">
                <a16:creationId xmlns:a16="http://schemas.microsoft.com/office/drawing/2014/main" id="{5FE20195-57D2-3A41-B40C-2DD1703E193D}"/>
              </a:ext>
            </a:extLst>
          </p:cNvPr>
          <p:cNvSpPr/>
          <p:nvPr/>
        </p:nvSpPr>
        <p:spPr>
          <a:xfrm>
            <a:off x="-480870" y="1360901"/>
            <a:ext cx="13186564" cy="3819677"/>
          </a:xfrm>
          <a:prstGeom prst="roundRect">
            <a:avLst/>
          </a:prstGeom>
          <a:gradFill flip="none" rotWithShape="1">
            <a:gsLst>
              <a:gs pos="0">
                <a:schemeClr val="accent1">
                  <a:lumMod val="50000"/>
                </a:schemeClr>
              </a:gs>
              <a:gs pos="46000">
                <a:schemeClr val="accent1">
                  <a:lumMod val="75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800">
                <a:latin typeface="Meiryo UI" panose="020B0604030504040204" pitchFamily="34" charset="-128"/>
                <a:ea typeface="Meiryo UI" panose="020B0604030504040204" pitchFamily="34" charset="-128"/>
              </a:rPr>
              <a:t>在庫管理システムの作成</a:t>
            </a:r>
            <a:endParaRPr kumimoji="1" lang="en-US" altLang="ja-JP" sz="4800" dirty="0">
              <a:latin typeface="Meiryo UI" panose="020B0604030504040204" pitchFamily="34" charset="-128"/>
              <a:ea typeface="Meiryo UI" panose="020B0604030504040204" pitchFamily="34" charset="-128"/>
            </a:endParaRPr>
          </a:p>
          <a:p>
            <a:pPr algn="ctr"/>
            <a:endParaRPr kumimoji="1" lang="en-US" altLang="ja-JP" sz="2000" dirty="0">
              <a:latin typeface="Meiryo UI" panose="020B0604030504040204" pitchFamily="34" charset="-128"/>
              <a:ea typeface="Meiryo UI" panose="020B0604030504040204" pitchFamily="34" charset="-128"/>
            </a:endParaRPr>
          </a:p>
          <a:p>
            <a:pPr algn="ctr"/>
            <a:r>
              <a:rPr lang="en-US" altLang="ja-JP" sz="2000" dirty="0">
                <a:latin typeface="Meiryo UI" panose="020B0604030504040204" pitchFamily="34" charset="-128"/>
                <a:ea typeface="Meiryo UI" panose="020B0604030504040204" pitchFamily="34" charset="-128"/>
              </a:rPr>
              <a:t>2217037 </a:t>
            </a:r>
            <a:r>
              <a:rPr lang="ja-JP" altLang="en-US" sz="2000">
                <a:latin typeface="Meiryo UI" panose="020B0604030504040204" pitchFamily="34" charset="-128"/>
                <a:ea typeface="Meiryo UI" panose="020B0604030504040204" pitchFamily="34" charset="-128"/>
              </a:rPr>
              <a:t>片山　峻　　</a:t>
            </a:r>
            <a:r>
              <a:rPr lang="en-US" altLang="ja-JP" sz="2000" dirty="0">
                <a:latin typeface="Meiryo UI" panose="020B0604030504040204" pitchFamily="34" charset="-128"/>
                <a:ea typeface="Meiryo UI" panose="020B0604030504040204" pitchFamily="34" charset="-128"/>
              </a:rPr>
              <a:t>2217123 </a:t>
            </a:r>
            <a:r>
              <a:rPr lang="ja-JP" altLang="en-US" sz="2000">
                <a:latin typeface="Meiryo UI" panose="020B0604030504040204" pitchFamily="34" charset="-128"/>
                <a:ea typeface="Meiryo UI" panose="020B0604030504040204" pitchFamily="34" charset="-128"/>
              </a:rPr>
              <a:t>若月泰生</a:t>
            </a:r>
            <a:endParaRPr kumimoji="1" lang="ja-JP" altLang="en-US" sz="20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41576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8992F83-847C-9349-BC33-AEE2477FBD63}"/>
              </a:ext>
            </a:extLst>
          </p:cNvPr>
          <p:cNvPicPr>
            <a:picLocks noChangeAspect="1"/>
          </p:cNvPicPr>
          <p:nvPr/>
        </p:nvPicPr>
        <p:blipFill>
          <a:blip r:embed="rId2">
            <a:alphaModFix amt="20000"/>
          </a:blip>
          <a:stretch>
            <a:fillRect/>
          </a:stretch>
        </p:blipFill>
        <p:spPr>
          <a:xfrm>
            <a:off x="106926" y="1236132"/>
            <a:ext cx="909073" cy="681805"/>
          </a:xfrm>
          <a:prstGeom prst="rect">
            <a:avLst/>
          </a:prstGeom>
        </p:spPr>
      </p:pic>
      <p:sp>
        <p:nvSpPr>
          <p:cNvPr id="5" name="三角形 4">
            <a:extLst>
              <a:ext uri="{FF2B5EF4-FFF2-40B4-BE49-F238E27FC236}">
                <a16:creationId xmlns:a16="http://schemas.microsoft.com/office/drawing/2014/main" id="{B60F897A-9A52-F04C-8EFC-62D21D79C32D}"/>
              </a:ext>
            </a:extLst>
          </p:cNvPr>
          <p:cNvSpPr/>
          <p:nvPr/>
        </p:nvSpPr>
        <p:spPr>
          <a:xfrm rot="5400000">
            <a:off x="6022848" y="-5219958"/>
            <a:ext cx="146304" cy="12192000"/>
          </a:xfrm>
          <a:prstGeom prst="triangle">
            <a:avLst>
              <a:gd name="adj" fmla="val 10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6" name="テキスト ボックス 5">
            <a:extLst>
              <a:ext uri="{FF2B5EF4-FFF2-40B4-BE49-F238E27FC236}">
                <a16:creationId xmlns:a16="http://schemas.microsoft.com/office/drawing/2014/main" id="{FB3C84A5-7A66-E943-9C4D-79347D5ABB4E}"/>
              </a:ext>
            </a:extLst>
          </p:cNvPr>
          <p:cNvSpPr txBox="1"/>
          <p:nvPr/>
        </p:nvSpPr>
        <p:spPr>
          <a:xfrm>
            <a:off x="0" y="252017"/>
            <a:ext cx="5054589" cy="523220"/>
          </a:xfrm>
          <a:prstGeom prst="rect">
            <a:avLst/>
          </a:prstGeom>
          <a:noFill/>
        </p:spPr>
        <p:txBody>
          <a:bodyPr wrap="none" rtlCol="0">
            <a:spAutoFit/>
          </a:bodyPr>
          <a:lstStyle/>
          <a:p>
            <a:r>
              <a:rPr kumimoji="1" lang="ja-JP" altLang="en-US" sz="2800">
                <a:latin typeface="Meiryo UI" panose="020B0604030504040204" pitchFamily="34" charset="-128"/>
                <a:ea typeface="Meiryo UI" panose="020B0604030504040204" pitchFamily="34" charset="-128"/>
              </a:rPr>
              <a:t>在庫管理システム　　完成イメージ</a:t>
            </a:r>
          </a:p>
        </p:txBody>
      </p:sp>
      <p:sp>
        <p:nvSpPr>
          <p:cNvPr id="7" name="正方形/長方形 6">
            <a:extLst>
              <a:ext uri="{FF2B5EF4-FFF2-40B4-BE49-F238E27FC236}">
                <a16:creationId xmlns:a16="http://schemas.microsoft.com/office/drawing/2014/main" id="{CDA4748B-9D37-A54D-AE93-21A860A41153}"/>
              </a:ext>
            </a:extLst>
          </p:cNvPr>
          <p:cNvSpPr/>
          <p:nvPr/>
        </p:nvSpPr>
        <p:spPr>
          <a:xfrm>
            <a:off x="43917" y="2014615"/>
            <a:ext cx="2975051" cy="508890"/>
          </a:xfrm>
          <a:prstGeom prst="rect">
            <a:avLst/>
          </a:prstGeom>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chemeClr val="dk1"/>
                </a:solidFill>
                <a:latin typeface="Meiryo UI" panose="020B0604030504040204" pitchFamily="34" charset="-128"/>
                <a:ea typeface="Meiryo UI" panose="020B0604030504040204" pitchFamily="34" charset="-128"/>
              </a:rPr>
              <a:t>現在の在庫状況</a:t>
            </a:r>
          </a:p>
        </p:txBody>
      </p:sp>
      <p:sp>
        <p:nvSpPr>
          <p:cNvPr id="8" name="テキスト ボックス 7">
            <a:extLst>
              <a:ext uri="{FF2B5EF4-FFF2-40B4-BE49-F238E27FC236}">
                <a16:creationId xmlns:a16="http://schemas.microsoft.com/office/drawing/2014/main" id="{48FBEBA9-7AFA-AB41-A191-2B8E5FE19640}"/>
              </a:ext>
            </a:extLst>
          </p:cNvPr>
          <p:cNvSpPr txBox="1"/>
          <p:nvPr/>
        </p:nvSpPr>
        <p:spPr>
          <a:xfrm>
            <a:off x="1078403" y="1548605"/>
            <a:ext cx="3883064" cy="369332"/>
          </a:xfrm>
          <a:prstGeom prst="rect">
            <a:avLst/>
          </a:prstGeom>
          <a:noFill/>
        </p:spPr>
        <p:txBody>
          <a:bodyPr wrap="square" rtlCol="0">
            <a:spAutoFit/>
          </a:bodyPr>
          <a:lstStyle/>
          <a:p>
            <a:r>
              <a:rPr lang="ja-JP" altLang="en-US">
                <a:latin typeface="Meiryo UI" panose="020B0604030504040204" pitchFamily="34" charset="-128"/>
                <a:ea typeface="Meiryo UI" panose="020B0604030504040204" pitchFamily="34" charset="-128"/>
              </a:rPr>
              <a:t>在庫管理システム</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仮称</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4A108667-B7DF-F341-AD38-678C3476E725}"/>
              </a:ext>
            </a:extLst>
          </p:cNvPr>
          <p:cNvSpPr txBox="1"/>
          <p:nvPr/>
        </p:nvSpPr>
        <p:spPr>
          <a:xfrm>
            <a:off x="8410780" y="1645283"/>
            <a:ext cx="3883064" cy="369332"/>
          </a:xfrm>
          <a:prstGeom prst="rect">
            <a:avLst/>
          </a:prstGeom>
          <a:noFill/>
        </p:spPr>
        <p:txBody>
          <a:bodyPr wrap="square" rtlCol="0">
            <a:spAutoFit/>
          </a:bodyPr>
          <a:lstStyle/>
          <a:p>
            <a:r>
              <a:rPr kumimoji="1" lang="en-US" altLang="ja-JP" dirty="0">
                <a:latin typeface="Meiryo UI" panose="020B0604030504040204" pitchFamily="34" charset="-128"/>
                <a:ea typeface="Meiryo UI" panose="020B0604030504040204" pitchFamily="34" charset="-128"/>
              </a:rPr>
              <a:t>20xx</a:t>
            </a:r>
            <a:r>
              <a:rPr kumimoji="1" lang="ja-JP" altLang="en-US">
                <a:latin typeface="Meiryo UI" panose="020B0604030504040204" pitchFamily="34" charset="-128"/>
                <a:ea typeface="Meiryo UI" panose="020B0604030504040204" pitchFamily="34" charset="-128"/>
              </a:rPr>
              <a:t>年　</a:t>
            </a:r>
            <a:r>
              <a:rPr kumimoji="1" lang="en-US" altLang="ja-JP" dirty="0">
                <a:latin typeface="Meiryo UI" panose="020B0604030504040204" pitchFamily="34" charset="-128"/>
                <a:ea typeface="Meiryo UI" panose="020B0604030504040204" pitchFamily="34" charset="-128"/>
              </a:rPr>
              <a:t>xx</a:t>
            </a:r>
            <a:r>
              <a:rPr kumimoji="1" lang="ja-JP" altLang="en-US">
                <a:latin typeface="Meiryo UI" panose="020B0604030504040204" pitchFamily="34" charset="-128"/>
                <a:ea typeface="Meiryo UI" panose="020B0604030504040204" pitchFamily="34" charset="-128"/>
              </a:rPr>
              <a:t>月　</a:t>
            </a:r>
            <a:r>
              <a:rPr kumimoji="1" lang="en-US" altLang="ja-JP" dirty="0">
                <a:latin typeface="Meiryo UI" panose="020B0604030504040204" pitchFamily="34" charset="-128"/>
                <a:ea typeface="Meiryo UI" panose="020B0604030504040204" pitchFamily="34" charset="-128"/>
              </a:rPr>
              <a:t>xx</a:t>
            </a:r>
            <a:r>
              <a:rPr kumimoji="1" lang="ja-JP" altLang="en-US">
                <a:latin typeface="Meiryo UI" panose="020B0604030504040204" pitchFamily="34" charset="-128"/>
                <a:ea typeface="Meiryo UI" panose="020B0604030504040204" pitchFamily="34" charset="-128"/>
              </a:rPr>
              <a:t>日</a:t>
            </a:r>
            <a:r>
              <a:rPr kumimoji="1" lang="en-US" altLang="ja-JP" dirty="0">
                <a:latin typeface="Meiryo UI" panose="020B0604030504040204" pitchFamily="34" charset="-128"/>
                <a:ea typeface="Meiryo UI" panose="020B0604030504040204" pitchFamily="34" charset="-128"/>
              </a:rPr>
              <a:t> x</a:t>
            </a:r>
            <a:r>
              <a:rPr lang="ja-JP" altLang="en-US">
                <a:latin typeface="Meiryo UI" panose="020B0604030504040204" pitchFamily="34" charset="-128"/>
                <a:ea typeface="Meiryo UI" panose="020B0604030504040204" pitchFamily="34" charset="-128"/>
              </a:rPr>
              <a:t>時更新</a:t>
            </a:r>
            <a:endParaRPr kumimoji="1" lang="ja-JP" altLang="en-US">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2EE9C7E2-07CD-224C-8431-B6932632DDE2}"/>
              </a:ext>
            </a:extLst>
          </p:cNvPr>
          <p:cNvSpPr/>
          <p:nvPr/>
        </p:nvSpPr>
        <p:spPr>
          <a:xfrm>
            <a:off x="3086955" y="2014615"/>
            <a:ext cx="2975051" cy="508890"/>
          </a:xfrm>
          <a:prstGeom prst="rect">
            <a:avLst/>
          </a:prstGeom>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chemeClr val="dk1"/>
                </a:solidFill>
                <a:latin typeface="Meiryo UI" panose="020B0604030504040204" pitchFamily="34" charset="-128"/>
                <a:ea typeface="Meiryo UI" panose="020B0604030504040204" pitchFamily="34" charset="-128"/>
              </a:rPr>
              <a:t>本日の発注</a:t>
            </a:r>
            <a:r>
              <a:rPr lang="en-US" altLang="ja-JP">
                <a:solidFill>
                  <a:schemeClr val="dk1"/>
                </a:solidFill>
                <a:latin typeface="Meiryo UI" panose="020B0604030504040204" pitchFamily="34" charset="-128"/>
                <a:ea typeface="Meiryo UI" panose="020B0604030504040204" pitchFamily="34" charset="-128"/>
              </a:rPr>
              <a:t>(</a:t>
            </a:r>
            <a:r>
              <a:rPr lang="ja-JP" altLang="en-US">
                <a:solidFill>
                  <a:schemeClr val="dk1"/>
                </a:solidFill>
                <a:latin typeface="Meiryo UI" panose="020B0604030504040204" pitchFamily="34" charset="-128"/>
                <a:ea typeface="Meiryo UI" panose="020B0604030504040204" pitchFamily="34" charset="-128"/>
              </a:rPr>
              <a:t>仮称</a:t>
            </a:r>
            <a:r>
              <a:rPr lang="en-US" altLang="ja-JP" dirty="0">
                <a:solidFill>
                  <a:schemeClr val="dk1"/>
                </a:solidFill>
                <a:latin typeface="Meiryo UI" panose="020B0604030504040204" pitchFamily="34" charset="-128"/>
                <a:ea typeface="Meiryo UI" panose="020B0604030504040204" pitchFamily="34" charset="-128"/>
              </a:rPr>
              <a:t>)</a:t>
            </a:r>
            <a:endParaRPr lang="ja-JP" altLang="en-US">
              <a:solidFill>
                <a:schemeClr val="dk1"/>
              </a:solidFill>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95F7839C-44F3-3444-8848-687F33A5E48C}"/>
              </a:ext>
            </a:extLst>
          </p:cNvPr>
          <p:cNvSpPr/>
          <p:nvPr/>
        </p:nvSpPr>
        <p:spPr>
          <a:xfrm>
            <a:off x="6129993" y="2014615"/>
            <a:ext cx="2975051" cy="508890"/>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chemeClr val="lt1"/>
                </a:solidFill>
                <a:latin typeface="Meiryo UI" panose="020B0604030504040204" pitchFamily="34" charset="-128"/>
                <a:ea typeface="Meiryo UI" panose="020B0604030504040204" pitchFamily="34" charset="-128"/>
              </a:rPr>
              <a:t>過去のデータ</a:t>
            </a:r>
          </a:p>
        </p:txBody>
      </p:sp>
      <p:sp>
        <p:nvSpPr>
          <p:cNvPr id="12" name="正方形/長方形 11">
            <a:extLst>
              <a:ext uri="{FF2B5EF4-FFF2-40B4-BE49-F238E27FC236}">
                <a16:creationId xmlns:a16="http://schemas.microsoft.com/office/drawing/2014/main" id="{78EA47A1-3168-3944-BD38-04BFBCB18705}"/>
              </a:ext>
            </a:extLst>
          </p:cNvPr>
          <p:cNvSpPr/>
          <p:nvPr/>
        </p:nvSpPr>
        <p:spPr>
          <a:xfrm>
            <a:off x="9173032" y="2014615"/>
            <a:ext cx="2975051" cy="508890"/>
          </a:xfrm>
          <a:prstGeom prst="rect">
            <a:avLst/>
          </a:prstGeom>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latin typeface="Meiryo UI" panose="020B0604030504040204" pitchFamily="34" charset="-128"/>
                <a:ea typeface="Meiryo UI" panose="020B0604030504040204" pitchFamily="34" charset="-128"/>
              </a:rPr>
              <a:t>今後の発注数</a:t>
            </a:r>
          </a:p>
        </p:txBody>
      </p:sp>
      <p:sp>
        <p:nvSpPr>
          <p:cNvPr id="13" name="正方形/長方形 12">
            <a:extLst>
              <a:ext uri="{FF2B5EF4-FFF2-40B4-BE49-F238E27FC236}">
                <a16:creationId xmlns:a16="http://schemas.microsoft.com/office/drawing/2014/main" id="{B18654E6-D7B7-8D4D-8E2E-7BAC885914CE}"/>
              </a:ext>
            </a:extLst>
          </p:cNvPr>
          <p:cNvSpPr/>
          <p:nvPr/>
        </p:nvSpPr>
        <p:spPr>
          <a:xfrm>
            <a:off x="0" y="942063"/>
            <a:ext cx="2917786" cy="369332"/>
          </a:xfrm>
          <a:prstGeom prst="rect">
            <a:avLst/>
          </a:prstGeom>
        </p:spPr>
        <p:txBody>
          <a:bodyPr wrap="none">
            <a:spAutoFit/>
          </a:bodyPr>
          <a:lstStyle/>
          <a:p>
            <a:r>
              <a:rPr lang="ja-JP" altLang="en-US">
                <a:latin typeface="Meiryo UI" panose="020B0604030504040204" pitchFamily="34" charset="-128"/>
                <a:ea typeface="Meiryo UI" panose="020B0604030504040204" pitchFamily="34" charset="-128"/>
              </a:rPr>
              <a:t>■ 運用ページ</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過去のデータ</a:t>
            </a:r>
            <a:r>
              <a:rPr lang="en-US" altLang="ja-JP" dirty="0">
                <a:latin typeface="Meiryo UI" panose="020B0604030504040204" pitchFamily="34" charset="-128"/>
                <a:ea typeface="Meiryo UI" panose="020B0604030504040204" pitchFamily="34" charset="-128"/>
              </a:rPr>
              <a:t>)</a:t>
            </a:r>
            <a:endParaRPr lang="ja-JP" altLang="en-US">
              <a:latin typeface="Meiryo UI" panose="020B0604030504040204" pitchFamily="34" charset="-128"/>
              <a:ea typeface="Meiryo UI" panose="020B0604030504040204" pitchFamily="34" charset="-128"/>
            </a:endParaRPr>
          </a:p>
        </p:txBody>
      </p:sp>
      <p:pic>
        <p:nvPicPr>
          <p:cNvPr id="20" name="図 19" descr="スクリーンショットの画面&#10;&#10;自動的に生成された説明">
            <a:extLst>
              <a:ext uri="{FF2B5EF4-FFF2-40B4-BE49-F238E27FC236}">
                <a16:creationId xmlns:a16="http://schemas.microsoft.com/office/drawing/2014/main" id="{226259A5-EFD1-3A43-874C-AC00B920DD34}"/>
              </a:ext>
            </a:extLst>
          </p:cNvPr>
          <p:cNvPicPr>
            <a:picLocks noChangeAspect="1"/>
          </p:cNvPicPr>
          <p:nvPr/>
        </p:nvPicPr>
        <p:blipFill>
          <a:blip r:embed="rId3"/>
          <a:stretch>
            <a:fillRect/>
          </a:stretch>
        </p:blipFill>
        <p:spPr>
          <a:xfrm>
            <a:off x="-3342387" y="-384306"/>
            <a:ext cx="3086100" cy="2667000"/>
          </a:xfrm>
          <a:prstGeom prst="rect">
            <a:avLst/>
          </a:prstGeom>
        </p:spPr>
      </p:pic>
      <p:sp>
        <p:nvSpPr>
          <p:cNvPr id="21" name="テキスト ボックス 20">
            <a:extLst>
              <a:ext uri="{FF2B5EF4-FFF2-40B4-BE49-F238E27FC236}">
                <a16:creationId xmlns:a16="http://schemas.microsoft.com/office/drawing/2014/main" id="{A9CD2415-DF20-584F-B526-E2D4CC4432BB}"/>
              </a:ext>
            </a:extLst>
          </p:cNvPr>
          <p:cNvSpPr txBox="1"/>
          <p:nvPr/>
        </p:nvSpPr>
        <p:spPr>
          <a:xfrm>
            <a:off x="-3229376" y="3332276"/>
            <a:ext cx="2860078" cy="800219"/>
          </a:xfrm>
          <a:prstGeom prst="rect">
            <a:avLst/>
          </a:prstGeom>
          <a:noFill/>
        </p:spPr>
        <p:txBody>
          <a:bodyPr wrap="none" rtlCol="0">
            <a:spAutoFit/>
          </a:bodyPr>
          <a:lstStyle/>
          <a:p>
            <a:r>
              <a:rPr kumimoji="1" lang="ja-JP" altLang="en-US" sz="1600">
                <a:latin typeface="Meiryo UI" panose="020B0604030504040204" pitchFamily="34" charset="-128"/>
                <a:ea typeface="Meiryo UI" panose="020B0604030504040204" pitchFamily="34" charset="-128"/>
              </a:rPr>
              <a:t>その日にあったことを記載</a:t>
            </a:r>
            <a:endParaRPr kumimoji="1" lang="en-US" altLang="ja-JP" sz="1600" dirty="0">
              <a:latin typeface="Meiryo UI" panose="020B0604030504040204" pitchFamily="34" charset="-128"/>
              <a:ea typeface="Meiryo UI" panose="020B0604030504040204" pitchFamily="34" charset="-128"/>
            </a:endParaRPr>
          </a:p>
          <a:p>
            <a:r>
              <a:rPr lang="ja-JP" altLang="en-US" sz="1600">
                <a:latin typeface="Meiryo UI" panose="020B0604030504040204" pitchFamily="34" charset="-128"/>
                <a:ea typeface="Meiryo UI" panose="020B0604030504040204" pitchFamily="34" charset="-128"/>
              </a:rPr>
              <a:t>↓</a:t>
            </a:r>
            <a:endParaRPr lang="en-US" altLang="ja-JP" sz="1600" dirty="0">
              <a:latin typeface="Meiryo UI" panose="020B0604030504040204" pitchFamily="34" charset="-128"/>
              <a:ea typeface="Meiryo UI" panose="020B0604030504040204" pitchFamily="34" charset="-128"/>
            </a:endParaRPr>
          </a:p>
          <a:p>
            <a:r>
              <a:rPr kumimoji="1" lang="en-US" altLang="ja-JP" sz="1400" dirty="0">
                <a:latin typeface="Meiryo UI" panose="020B0604030504040204" pitchFamily="34" charset="-128"/>
                <a:ea typeface="Meiryo UI" panose="020B0604030504040204" pitchFamily="34" charset="-128"/>
              </a:rPr>
              <a:t>(</a:t>
            </a:r>
            <a:r>
              <a:rPr kumimoji="1" lang="ja-JP" altLang="en-US" sz="1400">
                <a:latin typeface="Meiryo UI" panose="020B0604030504040204" pitchFamily="34" charset="-128"/>
                <a:ea typeface="Meiryo UI" panose="020B0604030504040204" pitchFamily="34" charset="-128"/>
              </a:rPr>
              <a:t>例</a:t>
            </a:r>
            <a:r>
              <a:rPr kumimoji="1" lang="en-US" altLang="ja-JP" sz="1400" dirty="0">
                <a:latin typeface="Meiryo UI" panose="020B0604030504040204" pitchFamily="34" charset="-128"/>
                <a:ea typeface="Meiryo UI" panose="020B0604030504040204" pitchFamily="34" charset="-128"/>
              </a:rPr>
              <a:t>)</a:t>
            </a:r>
            <a:r>
              <a:rPr lang="en-US" altLang="ja-JP" sz="1400" dirty="0">
                <a:latin typeface="Meiryo UI" panose="020B0604030504040204" pitchFamily="34" charset="-128"/>
                <a:ea typeface="Meiryo UI" panose="020B0604030504040204" pitchFamily="34" charset="-128"/>
              </a:rPr>
              <a:t>xx </a:t>
            </a:r>
            <a:r>
              <a:rPr lang="ja-JP" altLang="en-US" sz="1400">
                <a:latin typeface="Meiryo UI" panose="020B0604030504040204" pitchFamily="34" charset="-128"/>
                <a:ea typeface="Meiryo UI" panose="020B0604030504040204" pitchFamily="34" charset="-128"/>
              </a:rPr>
              <a:t>の発注数</a:t>
            </a:r>
            <a:r>
              <a:rPr lang="en-US" altLang="ja-JP" sz="1400" dirty="0">
                <a:latin typeface="Meiryo UI" panose="020B0604030504040204" pitchFamily="34" charset="-128"/>
                <a:ea typeface="Meiryo UI" panose="020B0604030504040204" pitchFamily="34" charset="-128"/>
              </a:rPr>
              <a:t>o</a:t>
            </a:r>
            <a:r>
              <a:rPr lang="ja-JP" altLang="en-US" sz="1400">
                <a:latin typeface="Meiryo UI" panose="020B0604030504040204" pitchFamily="34" charset="-128"/>
                <a:ea typeface="Meiryo UI" panose="020B0604030504040204" pitchFamily="34" charset="-128"/>
              </a:rPr>
              <a:t>に対し、出荷数△</a:t>
            </a:r>
            <a:endParaRPr kumimoji="1" lang="ja-JP" altLang="en-US" sz="1400">
              <a:latin typeface="Meiryo UI" panose="020B0604030504040204" pitchFamily="34" charset="-128"/>
              <a:ea typeface="Meiryo UI" panose="020B0604030504040204" pitchFamily="34" charset="-128"/>
            </a:endParaRPr>
          </a:p>
        </p:txBody>
      </p:sp>
      <p:sp>
        <p:nvSpPr>
          <p:cNvPr id="22" name="角丸四角形吹き出し 21">
            <a:extLst>
              <a:ext uri="{FF2B5EF4-FFF2-40B4-BE49-F238E27FC236}">
                <a16:creationId xmlns:a16="http://schemas.microsoft.com/office/drawing/2014/main" id="{CB16665A-2E38-9744-AC05-03851C154EC3}"/>
              </a:ext>
            </a:extLst>
          </p:cNvPr>
          <p:cNvSpPr/>
          <p:nvPr/>
        </p:nvSpPr>
        <p:spPr>
          <a:xfrm>
            <a:off x="-7218571" y="1851567"/>
            <a:ext cx="3842190" cy="1446699"/>
          </a:xfrm>
          <a:prstGeom prst="wedgeRoundRectCallout">
            <a:avLst>
              <a:gd name="adj1" fmla="val 55412"/>
              <a:gd name="adj2" fmla="val -510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a:latin typeface="Meiryo UI" panose="020B0604030504040204" pitchFamily="34" charset="-128"/>
                <a:ea typeface="Meiryo UI" panose="020B0604030504040204" pitchFamily="34" charset="-128"/>
              </a:rPr>
              <a:t>カレンダーを設置して</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日にちを選択</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すると、選択された日に発注したものが見られるようにする。</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カレンダーは</a:t>
            </a:r>
            <a:r>
              <a:rPr lang="en-US" altLang="ja-JP" sz="1400" dirty="0">
                <a:latin typeface="Meiryo UI" panose="020B0604030504040204" pitchFamily="34" charset="-128"/>
                <a:ea typeface="Meiryo UI" panose="020B0604030504040204" pitchFamily="34" charset="-128"/>
              </a:rPr>
              <a:t>Class</a:t>
            </a:r>
            <a:r>
              <a:rPr lang="ja-JP" altLang="en-US" sz="1400">
                <a:latin typeface="Meiryo UI" panose="020B0604030504040204" pitchFamily="34" charset="-128"/>
                <a:ea typeface="Meiryo UI" panose="020B0604030504040204" pitchFamily="34" charset="-128"/>
              </a:rPr>
              <a:t>　より抜粋</a:t>
            </a:r>
            <a:endParaRPr lang="en-US" altLang="ja-JP" sz="1400" dirty="0">
              <a:latin typeface="Meiryo UI" panose="020B0604030504040204" pitchFamily="34" charset="-128"/>
              <a:ea typeface="Meiryo UI" panose="020B0604030504040204" pitchFamily="34" charset="-128"/>
            </a:endParaRPr>
          </a:p>
        </p:txBody>
      </p:sp>
      <p:graphicFrame>
        <p:nvGraphicFramePr>
          <p:cNvPr id="32" name="表 31">
            <a:extLst>
              <a:ext uri="{FF2B5EF4-FFF2-40B4-BE49-F238E27FC236}">
                <a16:creationId xmlns:a16="http://schemas.microsoft.com/office/drawing/2014/main" id="{0661AADB-4649-9241-8E85-069DCE84CB81}"/>
              </a:ext>
            </a:extLst>
          </p:cNvPr>
          <p:cNvGraphicFramePr>
            <a:graphicFrameLocks noGrp="1"/>
          </p:cNvGraphicFramePr>
          <p:nvPr>
            <p:extLst>
              <p:ext uri="{D42A27DB-BD31-4B8C-83A1-F6EECF244321}">
                <p14:modId xmlns:p14="http://schemas.microsoft.com/office/powerpoint/2010/main" val="1608779518"/>
              </p:ext>
            </p:extLst>
          </p:nvPr>
        </p:nvGraphicFramePr>
        <p:xfrm>
          <a:off x="12448287" y="-2157056"/>
          <a:ext cx="9061127" cy="4314111"/>
        </p:xfrm>
        <a:graphic>
          <a:graphicData uri="http://schemas.openxmlformats.org/drawingml/2006/table">
            <a:tbl>
              <a:tblPr/>
              <a:tblGrid>
                <a:gridCol w="929346">
                  <a:extLst>
                    <a:ext uri="{9D8B030D-6E8A-4147-A177-3AD203B41FA5}">
                      <a16:colId xmlns:a16="http://schemas.microsoft.com/office/drawing/2014/main" val="538324161"/>
                    </a:ext>
                  </a:extLst>
                </a:gridCol>
                <a:gridCol w="929346">
                  <a:extLst>
                    <a:ext uri="{9D8B030D-6E8A-4147-A177-3AD203B41FA5}">
                      <a16:colId xmlns:a16="http://schemas.microsoft.com/office/drawing/2014/main" val="1105257168"/>
                    </a:ext>
                  </a:extLst>
                </a:gridCol>
                <a:gridCol w="3262007">
                  <a:extLst>
                    <a:ext uri="{9D8B030D-6E8A-4147-A177-3AD203B41FA5}">
                      <a16:colId xmlns:a16="http://schemas.microsoft.com/office/drawing/2014/main" val="4011898478"/>
                    </a:ext>
                  </a:extLst>
                </a:gridCol>
                <a:gridCol w="929346">
                  <a:extLst>
                    <a:ext uri="{9D8B030D-6E8A-4147-A177-3AD203B41FA5}">
                      <a16:colId xmlns:a16="http://schemas.microsoft.com/office/drawing/2014/main" val="3341254385"/>
                    </a:ext>
                  </a:extLst>
                </a:gridCol>
                <a:gridCol w="929346">
                  <a:extLst>
                    <a:ext uri="{9D8B030D-6E8A-4147-A177-3AD203B41FA5}">
                      <a16:colId xmlns:a16="http://schemas.microsoft.com/office/drawing/2014/main" val="2554372278"/>
                    </a:ext>
                  </a:extLst>
                </a:gridCol>
                <a:gridCol w="1152390">
                  <a:extLst>
                    <a:ext uri="{9D8B030D-6E8A-4147-A177-3AD203B41FA5}">
                      <a16:colId xmlns:a16="http://schemas.microsoft.com/office/drawing/2014/main" val="3831579828"/>
                    </a:ext>
                  </a:extLst>
                </a:gridCol>
                <a:gridCol w="929346">
                  <a:extLst>
                    <a:ext uri="{9D8B030D-6E8A-4147-A177-3AD203B41FA5}">
                      <a16:colId xmlns:a16="http://schemas.microsoft.com/office/drawing/2014/main" val="3826532639"/>
                    </a:ext>
                  </a:extLst>
                </a:gridCol>
              </a:tblGrid>
              <a:tr h="364703">
                <a:tc>
                  <a:txBody>
                    <a:bodyPr/>
                    <a:lstStyle/>
                    <a:p>
                      <a:pPr algn="ctr" fontAlgn="ctr"/>
                      <a:r>
                        <a:rPr lang="ja-JP" altLang="en-US" sz="1100" b="0" i="0" u="none" strike="noStrike">
                          <a:solidFill>
                            <a:srgbClr val="000000"/>
                          </a:solidFill>
                          <a:effectLst/>
                          <a:latin typeface="ヒラギノ角ゴ Pro W3" panose="020B0300000000000000" pitchFamily="34" charset="-128"/>
                          <a:ea typeface="ヒラギノ角ゴ Pro W3" panose="020B0300000000000000" pitchFamily="34" charset="-128"/>
                        </a:rPr>
                        <a:t>発注日</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ja-JP" altLang="en-US" sz="1100" b="0" i="0" u="none" strike="noStrike">
                          <a:solidFill>
                            <a:srgbClr val="000000"/>
                          </a:solidFill>
                          <a:effectLst/>
                          <a:latin typeface="ヒラギノ角ゴ Pro W3" panose="020B0300000000000000" pitchFamily="34" charset="-128"/>
                          <a:ea typeface="ヒラギノ角ゴ Pro W3" panose="020B0300000000000000" pitchFamily="34" charset="-128"/>
                        </a:rPr>
                        <a:t>納品日</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ja-JP" altLang="en-US" sz="1100" b="0" i="0" u="none" strike="noStrike">
                          <a:solidFill>
                            <a:srgbClr val="000000"/>
                          </a:solidFill>
                          <a:effectLst/>
                          <a:latin typeface="ヒラギノ角ゴ Pro W3" panose="020B0300000000000000" pitchFamily="34" charset="-128"/>
                          <a:ea typeface="ヒラギノ角ゴ Pro W3" panose="020B0300000000000000" pitchFamily="34" charset="-128"/>
                        </a:rPr>
                        <a:t>商品名</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ja-JP" altLang="en-US" sz="1100" b="0" i="0" u="none" strike="noStrike">
                          <a:solidFill>
                            <a:srgbClr val="000000"/>
                          </a:solidFill>
                          <a:effectLst/>
                          <a:latin typeface="ヒラギノ角ゴ Pro W3" panose="020B0300000000000000" pitchFamily="34" charset="-128"/>
                          <a:ea typeface="ヒラギノ角ゴ Pro W3" panose="020B0300000000000000" pitchFamily="34" charset="-128"/>
                        </a:rPr>
                        <a:t>推奨発注数</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ja-JP" altLang="en-US" sz="1100" b="0" i="0" u="none" strike="noStrike">
                          <a:solidFill>
                            <a:srgbClr val="000000"/>
                          </a:solidFill>
                          <a:effectLst/>
                          <a:latin typeface="ヒラギノ角ゴ Pro W3" panose="020B0300000000000000" pitchFamily="34" charset="-128"/>
                          <a:ea typeface="ヒラギノ角ゴ Pro W3" panose="020B0300000000000000" pitchFamily="34" charset="-128"/>
                        </a:rPr>
                        <a:t>実際の発注数</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ja-JP" altLang="en-US" sz="1100" b="0" i="0" u="none" strike="noStrike">
                          <a:solidFill>
                            <a:srgbClr val="000000"/>
                          </a:solidFill>
                          <a:effectLst/>
                          <a:latin typeface="ヒラギノ角ゴ Pro W3" panose="020B0300000000000000" pitchFamily="34" charset="-128"/>
                          <a:ea typeface="ヒラギノ角ゴ Pro W3" panose="020B0300000000000000" pitchFamily="34" charset="-128"/>
                        </a:rPr>
                        <a:t>システムの誤差</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ED7D31"/>
                    </a:solidFill>
                  </a:tcPr>
                </a:tc>
                <a:tc>
                  <a:txBody>
                    <a:bodyPr/>
                    <a:lstStyle/>
                    <a:p>
                      <a:pPr algn="ctr" fontAlgn="ctr"/>
                      <a:r>
                        <a:rPr lang="ja-JP" altLang="en-US" sz="1100" b="0" i="0" u="none" strike="noStrike">
                          <a:solidFill>
                            <a:srgbClr val="000000"/>
                          </a:solidFill>
                          <a:effectLst/>
                          <a:latin typeface="ヒラギノ角ゴ Pro W3" panose="020B0300000000000000" pitchFamily="34" charset="-128"/>
                          <a:ea typeface="ヒラギノ角ゴ Pro W3" panose="020B0300000000000000" pitchFamily="34" charset="-128"/>
                        </a:rPr>
                        <a:t>出荷数</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3831459173"/>
                  </a:ext>
                </a:extLst>
              </a:tr>
              <a:tr h="246838">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ﾄﾊﾟﾂｸ規格袋</a:t>
                      </a: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15</a:t>
                      </a: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4233863"/>
                  </a:ext>
                </a:extLst>
              </a:tr>
              <a:tr h="246838">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グリドルパッド高温用　</a:t>
                      </a: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10</a:t>
                      </a: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枚入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3104446"/>
                  </a:ext>
                </a:extLst>
              </a:tr>
              <a:tr h="246838">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ニトリル手袋ブルー　</a:t>
                      </a:r>
                      <a:r>
                        <a:rPr lang="en" sz="1200" b="0" i="0" u="none" strike="noStrike" dirty="0" err="1">
                          <a:solidFill>
                            <a:srgbClr val="000000"/>
                          </a:solidFill>
                          <a:effectLst/>
                          <a:latin typeface="ヒラギノ角ゴ Pro W3" panose="020B0300000000000000" pitchFamily="34" charset="-128"/>
                          <a:ea typeface="ヒラギノ角ゴ Pro W3" panose="020B0300000000000000" pitchFamily="34" charset="-128"/>
                        </a:rPr>
                        <a:t>Ｓ</a:t>
                      </a:r>
                      <a:r>
                        <a:rPr lang="en" sz="1200" b="0" i="0" u="none" strike="noStrike" dirty="0">
                          <a:solidFill>
                            <a:srgbClr val="000000"/>
                          </a:solidFill>
                          <a:effectLst/>
                          <a:latin typeface="ヒラギノ角ゴ Pro W3" panose="020B0300000000000000" pitchFamily="34" charset="-128"/>
                          <a:ea typeface="ヒラギノ角ゴ Pro W3" panose="020B0300000000000000" pitchFamily="34" charset="-128"/>
                        </a:rPr>
                        <a:t>　</a:t>
                      </a: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粉無　１００枚</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149262460"/>
                  </a:ext>
                </a:extLst>
              </a:tr>
              <a:tr h="246838">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ニトリル手袋ブルー　</a:t>
                      </a:r>
                      <a:r>
                        <a:rPr lang="en" sz="1200" b="0" i="0" u="none" strike="noStrike">
                          <a:solidFill>
                            <a:srgbClr val="000000"/>
                          </a:solidFill>
                          <a:effectLst/>
                          <a:latin typeface="ヒラギノ角ゴ Pro W3" panose="020B0300000000000000" pitchFamily="34" charset="-128"/>
                          <a:ea typeface="ヒラギノ角ゴ Pro W3" panose="020B0300000000000000" pitchFamily="34" charset="-128"/>
                        </a:rPr>
                        <a:t>Ｍ　</a:t>
                      </a: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粉無　１００枚</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746455515"/>
                  </a:ext>
                </a:extLst>
              </a:tr>
              <a:tr h="246838">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受）救急絆創膏ブルーバンテージ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5593017"/>
                  </a:ext>
                </a:extLst>
              </a:tr>
              <a:tr h="246838">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ハイラップ</a:t>
                      </a:r>
                      <a:r>
                        <a:rPr lang="en" sz="1200" b="0" i="0" u="none" strike="noStrike">
                          <a:solidFill>
                            <a:srgbClr val="000000"/>
                          </a:solidFill>
                          <a:effectLst/>
                          <a:latin typeface="ヒラギノ角ゴ Pro W3" panose="020B0300000000000000" pitchFamily="34" charset="-128"/>
                          <a:ea typeface="ヒラギノ角ゴ Pro W3" panose="020B0300000000000000" pitchFamily="34" charset="-128"/>
                        </a:rPr>
                        <a:t>ＳVC30CMX100M </a:t>
                      </a: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別単位あり</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4246611520"/>
                  </a:ext>
                </a:extLst>
              </a:tr>
              <a:tr h="246838">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クリーンカツプ　６０</a:t>
                      </a:r>
                      <a:r>
                        <a:rPr lang="en" sz="1200" b="0" i="0" u="none" strike="noStrike">
                          <a:solidFill>
                            <a:srgbClr val="000000"/>
                          </a:solidFill>
                          <a:effectLst/>
                          <a:latin typeface="ヒラギノ角ゴ Pro W3" panose="020B0300000000000000" pitchFamily="34" charset="-128"/>
                          <a:ea typeface="ヒラギノ角ゴ Pro W3" panose="020B0300000000000000" pitchFamily="34" charset="-128"/>
                        </a:rPr>
                        <a:t>ＴＣＬ　100</a:t>
                      </a: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個入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1749550"/>
                  </a:ext>
                </a:extLst>
              </a:tr>
              <a:tr h="246838">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マドラースプーン　黒　５００本</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847889048"/>
                  </a:ext>
                </a:extLst>
              </a:tr>
              <a:tr h="246838">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おしぼり　平</a:t>
                      </a: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185*203</a:t>
                      </a:r>
                      <a:r>
                        <a:rPr lang="en" sz="1200" b="0" i="0" u="none" strike="noStrike">
                          <a:solidFill>
                            <a:srgbClr val="000000"/>
                          </a:solidFill>
                          <a:effectLst/>
                          <a:latin typeface="ヒラギノ角ゴ Pro W3" panose="020B0300000000000000" pitchFamily="34" charset="-128"/>
                          <a:ea typeface="ヒラギノ角ゴ Pro W3" panose="020B0300000000000000" pitchFamily="34" charset="-128"/>
                        </a:rPr>
                        <a:t>MM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2014762"/>
                  </a:ext>
                </a:extLst>
              </a:tr>
              <a:tr h="246838">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ﾆｭｰﾌﾟﾛﾏｯｸｽプラカップ </a:t>
                      </a:r>
                      <a:r>
                        <a:rPr lang="en" sz="1200" b="0" i="0" u="none" strike="noStrike">
                          <a:solidFill>
                            <a:srgbClr val="000000"/>
                          </a:solidFill>
                          <a:effectLst/>
                          <a:latin typeface="ヒラギノ角ゴ Pro W3" panose="020B0300000000000000" pitchFamily="34" charset="-128"/>
                          <a:ea typeface="ヒラギノ角ゴ Pro W3" panose="020B0300000000000000" pitchFamily="34" charset="-128"/>
                        </a:rPr>
                        <a:t>S</a:t>
                      </a: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ｻｲｽﾞ</a:t>
                      </a: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a:t>
                      </a:r>
                      <a:r>
                        <a:rPr lang="en" sz="1200" b="0" i="0" u="none" strike="noStrike">
                          <a:solidFill>
                            <a:srgbClr val="000000"/>
                          </a:solidFill>
                          <a:effectLst/>
                          <a:latin typeface="ヒラギノ角ゴ Pro W3" panose="020B0300000000000000" pitchFamily="34" charset="-128"/>
                          <a:ea typeface="ヒラギノ角ゴ Pro W3" panose="020B0300000000000000" pitchFamily="34" charset="-128"/>
                        </a:rPr>
                        <a:t>BIP362D)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451615"/>
                  </a:ext>
                </a:extLst>
              </a:tr>
              <a:tr h="246838">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紙コップ５オンス白</a:t>
                      </a: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100</a:t>
                      </a: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個入　別単位ｱﾘ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0839265"/>
                  </a:ext>
                </a:extLst>
              </a:tr>
              <a:tr h="246838">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ｸﾗﾌﾄ無地厚手ﾜｯｸｽﾍﾟｰﾊﾟｰ</a:t>
                      </a: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22</a:t>
                      </a:r>
                      <a:r>
                        <a:rPr lang="en" sz="1200" b="0" i="0" u="none" strike="noStrike">
                          <a:solidFill>
                            <a:srgbClr val="000000"/>
                          </a:solidFill>
                          <a:effectLst/>
                          <a:latin typeface="ヒラギノ角ゴ Pro W3" panose="020B0300000000000000" pitchFamily="34" charset="-128"/>
                          <a:ea typeface="ヒラギノ角ゴ Pro W3" panose="020B0300000000000000" pitchFamily="34" charset="-128"/>
                        </a:rPr>
                        <a:t>X30CM 250</a:t>
                      </a: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枚</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8113345"/>
                  </a:ext>
                </a:extLst>
              </a:tr>
              <a:tr h="246838">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 sz="1200" b="0" i="0" u="none" strike="noStrike">
                          <a:solidFill>
                            <a:srgbClr val="000000"/>
                          </a:solidFill>
                          <a:effectLst/>
                          <a:latin typeface="ヒラギノ角ゴ Pro W3" panose="020B0300000000000000" pitchFamily="34" charset="-128"/>
                          <a:ea typeface="ヒラギノ角ゴ Pro W3" panose="020B0300000000000000" pitchFamily="34" charset="-128"/>
                        </a:rPr>
                        <a:t>ＪＳ　</a:t>
                      </a: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バーガー</a:t>
                      </a:r>
                      <a:r>
                        <a:rPr lang="en" sz="1200" b="0" i="0" u="none" strike="noStrike">
                          <a:solidFill>
                            <a:srgbClr val="000000"/>
                          </a:solidFill>
                          <a:effectLst/>
                          <a:latin typeface="ヒラギノ角ゴ Pro W3" panose="020B0300000000000000" pitchFamily="34" charset="-128"/>
                          <a:ea typeface="ヒラギノ角ゴ Pro W3" panose="020B0300000000000000" pitchFamily="34" charset="-128"/>
                        </a:rPr>
                        <a:t>ＢＯＸ　</a:t>
                      </a: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本体 １００枚</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088004032"/>
                  </a:ext>
                </a:extLst>
              </a:tr>
              <a:tr h="246838">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フォーク＃１６０　黒　バラ</a:t>
                      </a: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500</a:t>
                      </a: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本入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5381339"/>
                  </a:ext>
                </a:extLst>
              </a:tr>
              <a:tr h="246838">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ナイフ＃１６０　黒　バラ　</a:t>
                      </a: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500</a:t>
                      </a: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本入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555357"/>
                  </a:ext>
                </a:extLst>
              </a:tr>
              <a:tr h="246838">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2019/8/13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 sz="1200" b="0" i="0" u="none" strike="noStrike">
                          <a:solidFill>
                            <a:srgbClr val="000000"/>
                          </a:solidFill>
                          <a:effectLst/>
                          <a:latin typeface="ヒラギノ角ゴ Pro W3" panose="020B0300000000000000" pitchFamily="34" charset="-128"/>
                          <a:ea typeface="ヒラギノ角ゴ Pro W3" panose="020B0300000000000000" pitchFamily="34" charset="-128"/>
                        </a:rPr>
                        <a:t>ＳＭＴ－４００</a:t>
                      </a: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白無地　５０個</a:t>
                      </a: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a:t>
                      </a:r>
                      <a:r>
                        <a:rPr lang="en" sz="1200" b="0" i="0" u="none" strike="noStrike">
                          <a:solidFill>
                            <a:srgbClr val="000000"/>
                          </a:solidFill>
                          <a:effectLst/>
                          <a:latin typeface="ヒラギノ角ゴ Pro W3" panose="020B0300000000000000" pitchFamily="34" charset="-128"/>
                          <a:ea typeface="ヒラギノ角ゴ Pro W3" panose="020B0300000000000000" pitchFamily="34" charset="-128"/>
                        </a:rPr>
                        <a:t>M)12OZ</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200" b="0" i="0" u="none" strike="noStrike">
                          <a:solidFill>
                            <a:srgbClr val="000000"/>
                          </a:solidFill>
                          <a:effectLst/>
                          <a:latin typeface="ヒラギノ角ゴ Pro W3" panose="020B0300000000000000" pitchFamily="34" charset="-128"/>
                          <a:ea typeface="ヒラギノ角ゴ Pro W3" panose="020B03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r>
                        <a:rPr lang="en-US" altLang="ja-JP" sz="1200" b="0" i="0" u="none" strike="noStrike" dirty="0">
                          <a:solidFill>
                            <a:srgbClr val="000000"/>
                          </a:solidFill>
                          <a:effectLst/>
                          <a:latin typeface="ヒラギノ角ゴ Pro W3" panose="020B0300000000000000" pitchFamily="34" charset="-128"/>
                          <a:ea typeface="ヒラギノ角ゴ Pro W3" panose="020B0300000000000000" pitchFamily="34" charset="-12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0715997"/>
                  </a:ext>
                </a:extLst>
              </a:tr>
            </a:tbl>
          </a:graphicData>
        </a:graphic>
      </p:graphicFrame>
      <p:sp>
        <p:nvSpPr>
          <p:cNvPr id="33" name="角丸四角形吹き出し 32">
            <a:extLst>
              <a:ext uri="{FF2B5EF4-FFF2-40B4-BE49-F238E27FC236}">
                <a16:creationId xmlns:a16="http://schemas.microsoft.com/office/drawing/2014/main" id="{6455EA6B-DE4B-3D46-A852-E94BB3243822}"/>
              </a:ext>
            </a:extLst>
          </p:cNvPr>
          <p:cNvSpPr/>
          <p:nvPr/>
        </p:nvSpPr>
        <p:spPr>
          <a:xfrm>
            <a:off x="12892346" y="4563508"/>
            <a:ext cx="4263378" cy="1523569"/>
          </a:xfrm>
          <a:prstGeom prst="wedgeRoundRectCallout">
            <a:avLst>
              <a:gd name="adj1" fmla="val -54133"/>
              <a:gd name="adj2" fmla="val -36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a:latin typeface="Meiryo UI" panose="020B0604030504040204" pitchFamily="34" charset="-128"/>
                <a:ea typeface="Meiryo UI" panose="020B0604030504040204" pitchFamily="34" charset="-128"/>
              </a:rPr>
              <a:t>青い行：システムの出力結果に誤差が生じている</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黄色い列：システムの誤差を着色しているだけ</a:t>
            </a:r>
            <a:endParaRPr lang="en-US" altLang="ja-JP" sz="1400" dirty="0">
              <a:latin typeface="Meiryo UI" panose="020B0604030504040204" pitchFamily="34" charset="-128"/>
              <a:ea typeface="Meiryo UI" panose="020B0604030504040204" pitchFamily="34" charset="-128"/>
            </a:endParaRPr>
          </a:p>
        </p:txBody>
      </p:sp>
      <p:sp>
        <p:nvSpPr>
          <p:cNvPr id="2" name="テキスト ボックス 1">
            <a:extLst>
              <a:ext uri="{FF2B5EF4-FFF2-40B4-BE49-F238E27FC236}">
                <a16:creationId xmlns:a16="http://schemas.microsoft.com/office/drawing/2014/main" id="{45B405FD-F9B9-504E-A664-32290C72D975}"/>
              </a:ext>
            </a:extLst>
          </p:cNvPr>
          <p:cNvSpPr txBox="1"/>
          <p:nvPr/>
        </p:nvSpPr>
        <p:spPr>
          <a:xfrm>
            <a:off x="106926" y="2747626"/>
            <a:ext cx="8380820" cy="1815882"/>
          </a:xfrm>
          <a:prstGeom prst="rect">
            <a:avLst/>
          </a:prstGeom>
          <a:noFill/>
        </p:spPr>
        <p:txBody>
          <a:bodyPr wrap="none" rtlCol="0">
            <a:spAutoFit/>
          </a:bodyPr>
          <a:lstStyle/>
          <a:p>
            <a:r>
              <a:rPr lang="ja-JP" altLang="en-US" sz="1600">
                <a:latin typeface="Meiryo UI" panose="020B0604030504040204" pitchFamily="34" charset="-128"/>
                <a:ea typeface="Meiryo UI" panose="020B0604030504040204" pitchFamily="34" charset="-128"/>
              </a:rPr>
              <a:t>目的：この過去のデータを参考にして、今後の発注数を決められるようにしたい。</a:t>
            </a:r>
            <a:endParaRPr lang="en-US" altLang="ja-JP" sz="1600" dirty="0">
              <a:latin typeface="Meiryo UI" panose="020B0604030504040204" pitchFamily="34" charset="-128"/>
              <a:ea typeface="Meiryo UI" panose="020B0604030504040204" pitchFamily="34" charset="-128"/>
            </a:endParaRPr>
          </a:p>
          <a:p>
            <a:r>
              <a:rPr lang="ja-JP" altLang="en-US" sz="1600">
                <a:latin typeface="Meiryo UI" panose="020B0604030504040204" pitchFamily="34" charset="-128"/>
                <a:ea typeface="Meiryo UI" panose="020B0604030504040204" pitchFamily="34" charset="-128"/>
              </a:rPr>
              <a:t>→物資の</a:t>
            </a:r>
            <a:r>
              <a:rPr lang="en-US" altLang="ja-JP" sz="1600" dirty="0">
                <a:latin typeface="Meiryo UI" panose="020B0604030504040204" pitchFamily="34" charset="-128"/>
                <a:ea typeface="Meiryo UI" panose="020B0604030504040204" pitchFamily="34" charset="-128"/>
              </a:rPr>
              <a:t>1</a:t>
            </a:r>
            <a:r>
              <a:rPr lang="ja-JP" altLang="en-US" sz="1600">
                <a:latin typeface="Meiryo UI" panose="020B0604030504040204" pitchFamily="34" charset="-128"/>
                <a:ea typeface="Meiryo UI" panose="020B0604030504040204" pitchFamily="34" charset="-128"/>
              </a:rPr>
              <a:t>日あたりの消費割合を過去のデータから分析できるようにする。</a:t>
            </a:r>
            <a:endParaRPr kumimoji="1" lang="en-US" altLang="ja-JP" sz="1600" dirty="0">
              <a:latin typeface="Meiryo UI" panose="020B0604030504040204" pitchFamily="34" charset="-128"/>
              <a:ea typeface="Meiryo UI" panose="020B0604030504040204" pitchFamily="34" charset="-128"/>
            </a:endParaRPr>
          </a:p>
          <a:p>
            <a:r>
              <a:rPr kumimoji="1" lang="ja-JP" altLang="en-US" sz="1600">
                <a:latin typeface="Meiryo UI" panose="020B0604030504040204" pitchFamily="34" charset="-128"/>
                <a:ea typeface="Meiryo UI" panose="020B0604030504040204" pitchFamily="34" charset="-128"/>
              </a:rPr>
              <a:t>→発注してから納品されるまでの日数もわかるといい。</a:t>
            </a:r>
            <a:endParaRPr kumimoji="1" lang="en-US" altLang="ja-JP" sz="1600" dirty="0">
              <a:latin typeface="Meiryo UI" panose="020B0604030504040204" pitchFamily="34" charset="-128"/>
              <a:ea typeface="Meiryo UI" panose="020B0604030504040204" pitchFamily="34" charset="-128"/>
            </a:endParaRPr>
          </a:p>
          <a:p>
            <a:endParaRPr kumimoji="1" lang="en-US" altLang="ja-JP" sz="1600" dirty="0">
              <a:latin typeface="Meiryo UI" panose="020B0604030504040204" pitchFamily="34" charset="-128"/>
              <a:ea typeface="Meiryo UI" panose="020B0604030504040204" pitchFamily="34" charset="-128"/>
            </a:endParaRPr>
          </a:p>
          <a:p>
            <a:r>
              <a:rPr kumimoji="1" lang="ja-JP" altLang="en-US" sz="1600">
                <a:latin typeface="Meiryo UI" panose="020B0604030504040204" pitchFamily="34" charset="-128"/>
                <a:ea typeface="Meiryo UI" panose="020B0604030504040204" pitchFamily="34" charset="-128"/>
              </a:rPr>
              <a:t>商品名、どれくらいの期間でなくなるか</a:t>
            </a:r>
            <a:r>
              <a:rPr lang="ja-JP" altLang="en-US" sz="1600">
                <a:latin typeface="Meiryo UI" panose="020B0604030504040204" pitchFamily="34" charset="-128"/>
                <a:ea typeface="Meiryo UI" panose="020B0604030504040204" pitchFamily="34" charset="-128"/>
              </a:rPr>
              <a:t>を表示。</a:t>
            </a:r>
            <a:r>
              <a:rPr lang="en-US" altLang="ja-JP" sz="1600" dirty="0">
                <a:latin typeface="Meiryo UI" panose="020B0604030504040204" pitchFamily="34" charset="-128"/>
                <a:ea typeface="Meiryo UI" panose="020B0604030504040204" pitchFamily="34" charset="-128"/>
              </a:rPr>
              <a:t>(</a:t>
            </a:r>
            <a:r>
              <a:rPr lang="ja-JP" altLang="en-US" sz="1600">
                <a:latin typeface="Meiryo UI" panose="020B0604030504040204" pitchFamily="34" charset="-128"/>
                <a:ea typeface="Meiryo UI" panose="020B0604030504040204" pitchFamily="34" charset="-128"/>
              </a:rPr>
              <a:t>グラフか表</a:t>
            </a:r>
            <a:r>
              <a:rPr lang="en-US" altLang="ja-JP" sz="1600" dirty="0">
                <a:latin typeface="Meiryo UI" panose="020B0604030504040204" pitchFamily="34" charset="-128"/>
                <a:ea typeface="Meiryo UI" panose="020B0604030504040204" pitchFamily="34" charset="-128"/>
              </a:rPr>
              <a:t>)</a:t>
            </a:r>
          </a:p>
          <a:p>
            <a:r>
              <a:rPr kumimoji="1" lang="ja-JP" altLang="en-US" sz="1600">
                <a:latin typeface="Meiryo UI" panose="020B0604030504040204" pitchFamily="34" charset="-128"/>
                <a:ea typeface="Meiryo UI" panose="020B0604030504040204" pitchFamily="34" charset="-128"/>
              </a:rPr>
              <a:t>期間は後日デー</a:t>
            </a:r>
            <a:r>
              <a:rPr lang="ja-JP" altLang="en-US" sz="1600">
                <a:latin typeface="Meiryo UI" panose="020B0604030504040204" pitchFamily="34" charset="-128"/>
                <a:ea typeface="Meiryo UI" panose="020B0604030504040204" pitchFamily="34" charset="-128"/>
              </a:rPr>
              <a:t>タを見て検討。週あたりで変化が起きているか月あたりかで表示するスケールを決める。</a:t>
            </a:r>
            <a:endParaRPr lang="en-US" altLang="ja-JP" sz="1600" dirty="0">
              <a:latin typeface="Meiryo UI" panose="020B0604030504040204" pitchFamily="34" charset="-128"/>
              <a:ea typeface="Meiryo UI" panose="020B0604030504040204" pitchFamily="34" charset="-128"/>
            </a:endParaRPr>
          </a:p>
          <a:p>
            <a:r>
              <a:rPr lang="ja-JP" altLang="en-US" sz="1600">
                <a:latin typeface="Meiryo UI" panose="020B0604030504040204" pitchFamily="34" charset="-128"/>
                <a:ea typeface="Meiryo UI" panose="020B0604030504040204" pitchFamily="34" charset="-128"/>
              </a:rPr>
              <a:t>→平日と休日で変化があるらしい</a:t>
            </a:r>
            <a:endParaRPr lang="en-US" altLang="ja-JP" sz="1600" dirty="0">
              <a:latin typeface="Meiryo UI" panose="020B0604030504040204" pitchFamily="34" charset="-128"/>
              <a:ea typeface="Meiryo UI" panose="020B0604030504040204" pitchFamily="34" charset="-128"/>
            </a:endParaRPr>
          </a:p>
        </p:txBody>
      </p:sp>
      <p:sp>
        <p:nvSpPr>
          <p:cNvPr id="19" name="正方形/長方形 18">
            <a:extLst>
              <a:ext uri="{FF2B5EF4-FFF2-40B4-BE49-F238E27FC236}">
                <a16:creationId xmlns:a16="http://schemas.microsoft.com/office/drawing/2014/main" id="{2E6051DB-390D-5848-82DC-9D0F77B794A1}"/>
              </a:ext>
            </a:extLst>
          </p:cNvPr>
          <p:cNvSpPr/>
          <p:nvPr/>
        </p:nvSpPr>
        <p:spPr>
          <a:xfrm>
            <a:off x="7633362" y="234757"/>
            <a:ext cx="4514721" cy="646331"/>
          </a:xfrm>
          <a:prstGeom prst="rect">
            <a:avLst/>
          </a:prstGeom>
        </p:spPr>
        <p:txBody>
          <a:bodyPr wrap="square">
            <a:spAutoFit/>
          </a:bodyPr>
          <a:lstStyle/>
          <a:p>
            <a:r>
              <a:rPr lang="ja-JP" altLang="en-US">
                <a:latin typeface="Meiryo UI" panose="020B0604030504040204" pitchFamily="34" charset="-128"/>
                <a:ea typeface="Meiryo UI" panose="020B0604030504040204" pitchFamily="34" charset="-128"/>
              </a:rPr>
              <a:t>見ている人が、過去の消費割合、発注数などのデータから、 発注数の分析をできる</a:t>
            </a:r>
            <a:endParaRPr lang="ja-JP" altLang="en-US"/>
          </a:p>
        </p:txBody>
      </p:sp>
    </p:spTree>
    <p:extLst>
      <p:ext uri="{BB962C8B-B14F-4D97-AF65-F5344CB8AC3E}">
        <p14:creationId xmlns:p14="http://schemas.microsoft.com/office/powerpoint/2010/main" val="357132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FE56056-7CBA-264C-9B4F-FB847AF414B4}"/>
              </a:ext>
            </a:extLst>
          </p:cNvPr>
          <p:cNvPicPr>
            <a:picLocks noChangeAspect="1"/>
          </p:cNvPicPr>
          <p:nvPr/>
        </p:nvPicPr>
        <p:blipFill>
          <a:blip r:embed="rId3">
            <a:alphaModFix amt="20000"/>
          </a:blip>
          <a:stretch>
            <a:fillRect/>
          </a:stretch>
        </p:blipFill>
        <p:spPr>
          <a:xfrm>
            <a:off x="106926" y="1236132"/>
            <a:ext cx="909073" cy="681805"/>
          </a:xfrm>
          <a:prstGeom prst="rect">
            <a:avLst/>
          </a:prstGeom>
        </p:spPr>
      </p:pic>
      <p:sp>
        <p:nvSpPr>
          <p:cNvPr id="5" name="三角形 4">
            <a:extLst>
              <a:ext uri="{FF2B5EF4-FFF2-40B4-BE49-F238E27FC236}">
                <a16:creationId xmlns:a16="http://schemas.microsoft.com/office/drawing/2014/main" id="{1E46CCCE-8D71-B94C-A0E9-6625FD70C284}"/>
              </a:ext>
            </a:extLst>
          </p:cNvPr>
          <p:cNvSpPr/>
          <p:nvPr/>
        </p:nvSpPr>
        <p:spPr>
          <a:xfrm rot="5400000">
            <a:off x="6022848" y="-5219958"/>
            <a:ext cx="146304" cy="12192000"/>
          </a:xfrm>
          <a:prstGeom prst="triangle">
            <a:avLst>
              <a:gd name="adj" fmla="val 10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6" name="テキスト ボックス 5">
            <a:extLst>
              <a:ext uri="{FF2B5EF4-FFF2-40B4-BE49-F238E27FC236}">
                <a16:creationId xmlns:a16="http://schemas.microsoft.com/office/drawing/2014/main" id="{9542AF84-80C2-0A4E-96DB-37EF8E2CC0CD}"/>
              </a:ext>
            </a:extLst>
          </p:cNvPr>
          <p:cNvSpPr txBox="1"/>
          <p:nvPr/>
        </p:nvSpPr>
        <p:spPr>
          <a:xfrm>
            <a:off x="0" y="252017"/>
            <a:ext cx="5054589" cy="523220"/>
          </a:xfrm>
          <a:prstGeom prst="rect">
            <a:avLst/>
          </a:prstGeom>
          <a:noFill/>
        </p:spPr>
        <p:txBody>
          <a:bodyPr wrap="none" rtlCol="0">
            <a:spAutoFit/>
          </a:bodyPr>
          <a:lstStyle/>
          <a:p>
            <a:r>
              <a:rPr kumimoji="1" lang="ja-JP" altLang="en-US" sz="2800">
                <a:latin typeface="Meiryo UI" panose="020B0604030504040204" pitchFamily="34" charset="-128"/>
                <a:ea typeface="Meiryo UI" panose="020B0604030504040204" pitchFamily="34" charset="-128"/>
              </a:rPr>
              <a:t>在庫管理システム　　完成イメージ</a:t>
            </a:r>
          </a:p>
        </p:txBody>
      </p:sp>
      <p:sp>
        <p:nvSpPr>
          <p:cNvPr id="7" name="正方形/長方形 6">
            <a:extLst>
              <a:ext uri="{FF2B5EF4-FFF2-40B4-BE49-F238E27FC236}">
                <a16:creationId xmlns:a16="http://schemas.microsoft.com/office/drawing/2014/main" id="{622AA4EB-C560-CE48-9C44-C9A7C2E07356}"/>
              </a:ext>
            </a:extLst>
          </p:cNvPr>
          <p:cNvSpPr/>
          <p:nvPr/>
        </p:nvSpPr>
        <p:spPr>
          <a:xfrm>
            <a:off x="43917" y="2014615"/>
            <a:ext cx="2975051" cy="508890"/>
          </a:xfrm>
          <a:prstGeom prst="rect">
            <a:avLst/>
          </a:prstGeom>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chemeClr val="dk1"/>
                </a:solidFill>
                <a:latin typeface="Meiryo UI" panose="020B0604030504040204" pitchFamily="34" charset="-128"/>
                <a:ea typeface="Meiryo UI" panose="020B0604030504040204" pitchFamily="34" charset="-128"/>
              </a:rPr>
              <a:t>現在の在庫状況</a:t>
            </a:r>
          </a:p>
        </p:txBody>
      </p:sp>
      <p:sp>
        <p:nvSpPr>
          <p:cNvPr id="8" name="テキスト ボックス 7">
            <a:extLst>
              <a:ext uri="{FF2B5EF4-FFF2-40B4-BE49-F238E27FC236}">
                <a16:creationId xmlns:a16="http://schemas.microsoft.com/office/drawing/2014/main" id="{5000C792-E3B3-A547-8C47-1848293C3A0C}"/>
              </a:ext>
            </a:extLst>
          </p:cNvPr>
          <p:cNvSpPr txBox="1"/>
          <p:nvPr/>
        </p:nvSpPr>
        <p:spPr>
          <a:xfrm>
            <a:off x="1078403" y="1548605"/>
            <a:ext cx="3883064" cy="369332"/>
          </a:xfrm>
          <a:prstGeom prst="rect">
            <a:avLst/>
          </a:prstGeom>
          <a:noFill/>
        </p:spPr>
        <p:txBody>
          <a:bodyPr wrap="square" rtlCol="0">
            <a:spAutoFit/>
          </a:bodyPr>
          <a:lstStyle/>
          <a:p>
            <a:r>
              <a:rPr lang="ja-JP" altLang="en-US">
                <a:latin typeface="Meiryo UI" panose="020B0604030504040204" pitchFamily="34" charset="-128"/>
                <a:ea typeface="Meiryo UI" panose="020B0604030504040204" pitchFamily="34" charset="-128"/>
              </a:rPr>
              <a:t>在庫管理システム</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仮称</a:t>
            </a:r>
            <a:r>
              <a:rPr lang="en-US" altLang="ja-JP" dirty="0">
                <a:latin typeface="Meiryo UI" panose="020B0604030504040204" pitchFamily="34" charset="-128"/>
                <a:ea typeface="Meiryo UI" panose="020B0604030504040204" pitchFamily="34" charset="-128"/>
              </a:rPr>
              <a:t>)</a:t>
            </a:r>
            <a:endParaRPr kumimoji="1" lang="ja-JP" altLang="en-US"/>
          </a:p>
        </p:txBody>
      </p:sp>
      <p:sp>
        <p:nvSpPr>
          <p:cNvPr id="9" name="テキスト ボックス 8">
            <a:extLst>
              <a:ext uri="{FF2B5EF4-FFF2-40B4-BE49-F238E27FC236}">
                <a16:creationId xmlns:a16="http://schemas.microsoft.com/office/drawing/2014/main" id="{60EF7C44-0E68-1C4F-AEEC-9099654059A9}"/>
              </a:ext>
            </a:extLst>
          </p:cNvPr>
          <p:cNvSpPr txBox="1"/>
          <p:nvPr/>
        </p:nvSpPr>
        <p:spPr>
          <a:xfrm>
            <a:off x="8410780" y="1645283"/>
            <a:ext cx="3883064" cy="369332"/>
          </a:xfrm>
          <a:prstGeom prst="rect">
            <a:avLst/>
          </a:prstGeom>
          <a:noFill/>
        </p:spPr>
        <p:txBody>
          <a:bodyPr wrap="square" rtlCol="0">
            <a:spAutoFit/>
          </a:bodyPr>
          <a:lstStyle/>
          <a:p>
            <a:r>
              <a:rPr kumimoji="1" lang="en-US" altLang="ja-JP"/>
              <a:t>20xx</a:t>
            </a:r>
            <a:r>
              <a:rPr kumimoji="1" lang="ja-JP" altLang="en-US"/>
              <a:t>年　</a:t>
            </a:r>
            <a:r>
              <a:rPr kumimoji="1" lang="en-US" altLang="ja-JP"/>
              <a:t>xx</a:t>
            </a:r>
            <a:r>
              <a:rPr kumimoji="1" lang="ja-JP" altLang="en-US"/>
              <a:t>月　</a:t>
            </a:r>
            <a:r>
              <a:rPr kumimoji="1" lang="en-US" altLang="ja-JP"/>
              <a:t>xx</a:t>
            </a:r>
            <a:r>
              <a:rPr kumimoji="1" lang="ja-JP" altLang="en-US"/>
              <a:t>日</a:t>
            </a:r>
            <a:r>
              <a:rPr kumimoji="1" lang="en-US" altLang="ja-JP"/>
              <a:t> x</a:t>
            </a:r>
            <a:r>
              <a:rPr lang="ja-JP" altLang="en-US"/>
              <a:t>時更新</a:t>
            </a:r>
            <a:endParaRPr kumimoji="1" lang="ja-JP" altLang="en-US"/>
          </a:p>
        </p:txBody>
      </p:sp>
      <p:sp>
        <p:nvSpPr>
          <p:cNvPr id="10" name="正方形/長方形 9">
            <a:extLst>
              <a:ext uri="{FF2B5EF4-FFF2-40B4-BE49-F238E27FC236}">
                <a16:creationId xmlns:a16="http://schemas.microsoft.com/office/drawing/2014/main" id="{15D68474-F674-C54B-B175-84DD37BC7EE9}"/>
              </a:ext>
            </a:extLst>
          </p:cNvPr>
          <p:cNvSpPr/>
          <p:nvPr/>
        </p:nvSpPr>
        <p:spPr>
          <a:xfrm>
            <a:off x="3086955" y="2014615"/>
            <a:ext cx="2975051" cy="508890"/>
          </a:xfrm>
          <a:prstGeom prst="rect">
            <a:avLst/>
          </a:prstGeom>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chemeClr val="dk1"/>
                </a:solidFill>
                <a:latin typeface="Meiryo UI" panose="020B0604030504040204" pitchFamily="34" charset="-128"/>
                <a:ea typeface="Meiryo UI" panose="020B0604030504040204" pitchFamily="34" charset="-128"/>
              </a:rPr>
              <a:t>本日の発注</a:t>
            </a:r>
            <a:r>
              <a:rPr lang="en-US" altLang="ja-JP" dirty="0">
                <a:solidFill>
                  <a:schemeClr val="dk1"/>
                </a:solidFill>
                <a:latin typeface="Meiryo UI" panose="020B0604030504040204" pitchFamily="34" charset="-128"/>
                <a:ea typeface="Meiryo UI" panose="020B0604030504040204" pitchFamily="34" charset="-128"/>
              </a:rPr>
              <a:t>(</a:t>
            </a:r>
            <a:r>
              <a:rPr lang="ja-JP" altLang="en-US">
                <a:solidFill>
                  <a:schemeClr val="dk1"/>
                </a:solidFill>
                <a:latin typeface="Meiryo UI" panose="020B0604030504040204" pitchFamily="34" charset="-128"/>
                <a:ea typeface="Meiryo UI" panose="020B0604030504040204" pitchFamily="34" charset="-128"/>
              </a:rPr>
              <a:t>仮称</a:t>
            </a:r>
            <a:r>
              <a:rPr lang="en-US" altLang="ja-JP" dirty="0">
                <a:solidFill>
                  <a:schemeClr val="dk1"/>
                </a:solidFill>
                <a:latin typeface="Meiryo UI" panose="020B0604030504040204" pitchFamily="34" charset="-128"/>
                <a:ea typeface="Meiryo UI" panose="020B0604030504040204" pitchFamily="34" charset="-128"/>
              </a:rPr>
              <a:t>)</a:t>
            </a:r>
            <a:endParaRPr lang="ja-JP" altLang="en-US">
              <a:solidFill>
                <a:schemeClr val="dk1"/>
              </a:solidFill>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D9AD0E88-E43F-394C-A460-D8B7FBDD2E2C}"/>
              </a:ext>
            </a:extLst>
          </p:cNvPr>
          <p:cNvSpPr/>
          <p:nvPr/>
        </p:nvSpPr>
        <p:spPr>
          <a:xfrm>
            <a:off x="6129993" y="2014615"/>
            <a:ext cx="2975051" cy="50889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a:latin typeface="Meiryo UI" panose="020B0604030504040204" pitchFamily="34" charset="-128"/>
                <a:ea typeface="Meiryo UI" panose="020B0604030504040204" pitchFamily="34" charset="-128"/>
              </a:rPr>
              <a:t>過去のデータ</a:t>
            </a:r>
          </a:p>
        </p:txBody>
      </p:sp>
      <p:sp>
        <p:nvSpPr>
          <p:cNvPr id="12" name="正方形/長方形 11">
            <a:extLst>
              <a:ext uri="{FF2B5EF4-FFF2-40B4-BE49-F238E27FC236}">
                <a16:creationId xmlns:a16="http://schemas.microsoft.com/office/drawing/2014/main" id="{0B85AA0A-6019-5D43-9CB0-1CD5DB4AD420}"/>
              </a:ext>
            </a:extLst>
          </p:cNvPr>
          <p:cNvSpPr/>
          <p:nvPr/>
        </p:nvSpPr>
        <p:spPr>
          <a:xfrm>
            <a:off x="9173032" y="2014615"/>
            <a:ext cx="2975051" cy="508890"/>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chemeClr val="lt1"/>
                </a:solidFill>
                <a:latin typeface="Meiryo UI" panose="020B0604030504040204" pitchFamily="34" charset="-128"/>
                <a:ea typeface="Meiryo UI" panose="020B0604030504040204" pitchFamily="34" charset="-128"/>
              </a:rPr>
              <a:t>今後の</a:t>
            </a:r>
            <a:r>
              <a:rPr lang="ja-JP" altLang="en-US">
                <a:latin typeface="Meiryo UI" panose="020B0604030504040204" pitchFamily="34" charset="-128"/>
                <a:ea typeface="Meiryo UI" panose="020B0604030504040204" pitchFamily="34" charset="-128"/>
              </a:rPr>
              <a:t>発注数</a:t>
            </a:r>
            <a:endParaRPr lang="en-US" altLang="ja-JP" dirty="0">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E1396B74-1BD2-2B49-AAF4-C886A95D1492}"/>
              </a:ext>
            </a:extLst>
          </p:cNvPr>
          <p:cNvSpPr/>
          <p:nvPr/>
        </p:nvSpPr>
        <p:spPr>
          <a:xfrm>
            <a:off x="0" y="942063"/>
            <a:ext cx="3294492" cy="369332"/>
          </a:xfrm>
          <a:prstGeom prst="rect">
            <a:avLst/>
          </a:prstGeom>
        </p:spPr>
        <p:txBody>
          <a:bodyPr wrap="none">
            <a:spAutoFit/>
          </a:bodyPr>
          <a:lstStyle/>
          <a:p>
            <a:r>
              <a:rPr lang="ja-JP" altLang="en-US">
                <a:latin typeface="Meiryo UI" panose="020B0604030504040204" pitchFamily="34" charset="-128"/>
                <a:ea typeface="Meiryo UI" panose="020B0604030504040204" pitchFamily="34" charset="-128"/>
              </a:rPr>
              <a:t>■ 運用ページ</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今後の消費動向</a:t>
            </a:r>
            <a:r>
              <a:rPr lang="en-US" altLang="ja-JP" dirty="0">
                <a:latin typeface="Meiryo UI" panose="020B0604030504040204" pitchFamily="34" charset="-128"/>
                <a:ea typeface="Meiryo UI" panose="020B0604030504040204" pitchFamily="34" charset="-128"/>
              </a:rPr>
              <a:t>)</a:t>
            </a:r>
            <a:endParaRPr lang="ja-JP" altLang="en-US">
              <a:latin typeface="Meiryo UI" panose="020B0604030504040204" pitchFamily="34" charset="-128"/>
              <a:ea typeface="Meiryo UI" panose="020B0604030504040204" pitchFamily="34" charset="-128"/>
            </a:endParaRPr>
          </a:p>
        </p:txBody>
      </p:sp>
      <p:sp>
        <p:nvSpPr>
          <p:cNvPr id="2" name="テキスト ボックス 1">
            <a:extLst>
              <a:ext uri="{FF2B5EF4-FFF2-40B4-BE49-F238E27FC236}">
                <a16:creationId xmlns:a16="http://schemas.microsoft.com/office/drawing/2014/main" id="{41AED2E6-12C5-D74C-A96E-0AA450898167}"/>
              </a:ext>
            </a:extLst>
          </p:cNvPr>
          <p:cNvSpPr txBox="1"/>
          <p:nvPr/>
        </p:nvSpPr>
        <p:spPr>
          <a:xfrm>
            <a:off x="106926" y="2665596"/>
            <a:ext cx="5059398" cy="584775"/>
          </a:xfrm>
          <a:prstGeom prst="rect">
            <a:avLst/>
          </a:prstGeom>
          <a:noFill/>
        </p:spPr>
        <p:txBody>
          <a:bodyPr wrap="none" rtlCol="0">
            <a:spAutoFit/>
          </a:bodyPr>
          <a:lstStyle/>
          <a:p>
            <a:r>
              <a:rPr kumimoji="1" lang="ja-JP" altLang="en-US" sz="1600">
                <a:latin typeface="Meiryo UI" panose="020B0604030504040204" pitchFamily="34" charset="-128"/>
                <a:ea typeface="Meiryo UI" panose="020B0604030504040204" pitchFamily="34" charset="-128"/>
              </a:rPr>
              <a:t>目的</a:t>
            </a:r>
            <a:r>
              <a:rPr lang="ja-JP" altLang="en-US" sz="1600">
                <a:latin typeface="Meiryo UI" panose="020B0604030504040204" pitchFamily="34" charset="-128"/>
                <a:ea typeface="Meiryo UI" panose="020B0604030504040204" pitchFamily="34" charset="-128"/>
              </a:rPr>
              <a:t>：向こう</a:t>
            </a:r>
            <a:r>
              <a:rPr lang="en-US" altLang="ja-JP" sz="1600" dirty="0">
                <a:latin typeface="Meiryo UI" panose="020B0604030504040204" pitchFamily="34" charset="-128"/>
                <a:ea typeface="Meiryo UI" panose="020B0604030504040204" pitchFamily="34" charset="-128"/>
              </a:rPr>
              <a:t>1</a:t>
            </a:r>
            <a:r>
              <a:rPr lang="ja-JP" altLang="en-US" sz="1600">
                <a:latin typeface="Meiryo UI" panose="020B0604030504040204" pitchFamily="34" charset="-128"/>
                <a:ea typeface="Meiryo UI" panose="020B0604030504040204" pitchFamily="34" charset="-128"/>
              </a:rPr>
              <a:t>ヶ月の発注計画立てられる。</a:t>
            </a:r>
            <a:endParaRPr lang="en-US" altLang="ja-JP" sz="1600" dirty="0">
              <a:latin typeface="Meiryo UI" panose="020B0604030504040204" pitchFamily="34" charset="-128"/>
              <a:ea typeface="Meiryo UI" panose="020B0604030504040204" pitchFamily="34" charset="-128"/>
            </a:endParaRPr>
          </a:p>
          <a:p>
            <a:r>
              <a:rPr kumimoji="1" lang="ja-JP" altLang="en-US" sz="1600">
                <a:latin typeface="Meiryo UI" panose="020B0604030504040204" pitchFamily="34" charset="-128"/>
                <a:ea typeface="Meiryo UI" panose="020B0604030504040204" pitchFamily="34" charset="-128"/>
              </a:rPr>
              <a:t>→一年前</a:t>
            </a:r>
            <a:r>
              <a:rPr kumimoji="1" lang="en-US" altLang="ja-JP" sz="1600" dirty="0">
                <a:latin typeface="Meiryo UI" panose="020B0604030504040204" pitchFamily="34" charset="-128"/>
                <a:ea typeface="Meiryo UI" panose="020B0604030504040204" pitchFamily="34" charset="-128"/>
              </a:rPr>
              <a:t>(</a:t>
            </a:r>
            <a:r>
              <a:rPr kumimoji="1" lang="ja-JP" altLang="en-US" sz="1600">
                <a:latin typeface="Meiryo UI" panose="020B0604030504040204" pitchFamily="34" charset="-128"/>
                <a:ea typeface="Meiryo UI" panose="020B0604030504040204" pitchFamily="34" charset="-128"/>
              </a:rPr>
              <a:t>仮</a:t>
            </a:r>
            <a:r>
              <a:rPr kumimoji="1" lang="en-US" altLang="ja-JP" sz="1600" dirty="0">
                <a:latin typeface="Meiryo UI" panose="020B0604030504040204" pitchFamily="34" charset="-128"/>
                <a:ea typeface="Meiryo UI" panose="020B0604030504040204" pitchFamily="34" charset="-128"/>
              </a:rPr>
              <a:t>)</a:t>
            </a:r>
            <a:r>
              <a:rPr kumimoji="1" lang="ja-JP" altLang="en-US" sz="1600">
                <a:latin typeface="Meiryo UI" panose="020B0604030504040204" pitchFamily="34" charset="-128"/>
                <a:ea typeface="Meiryo UI" panose="020B0604030504040204" pitchFamily="34" charset="-128"/>
              </a:rPr>
              <a:t>の発注数をもとに一月ごとので発注数</a:t>
            </a:r>
            <a:r>
              <a:rPr lang="ja-JP" altLang="en-US" sz="1600">
                <a:latin typeface="Meiryo UI" panose="020B0604030504040204" pitchFamily="34" charset="-128"/>
                <a:ea typeface="Meiryo UI" panose="020B0604030504040204" pitchFamily="34" charset="-128"/>
              </a:rPr>
              <a:t>を出す。</a:t>
            </a:r>
            <a:endParaRPr kumimoji="1" lang="en-US" altLang="ja-JP" sz="1600" dirty="0">
              <a:latin typeface="Meiryo UI" panose="020B0604030504040204" pitchFamily="34" charset="-128"/>
              <a:ea typeface="Meiryo UI" panose="020B0604030504040204" pitchFamily="34" charset="-128"/>
            </a:endParaRPr>
          </a:p>
        </p:txBody>
      </p:sp>
      <p:graphicFrame>
        <p:nvGraphicFramePr>
          <p:cNvPr id="15" name="表 14">
            <a:extLst>
              <a:ext uri="{FF2B5EF4-FFF2-40B4-BE49-F238E27FC236}">
                <a16:creationId xmlns:a16="http://schemas.microsoft.com/office/drawing/2014/main" id="{DF174D72-7BEF-A342-A163-42802BC8378B}"/>
              </a:ext>
            </a:extLst>
          </p:cNvPr>
          <p:cNvGraphicFramePr>
            <a:graphicFrameLocks noGrp="1"/>
          </p:cNvGraphicFramePr>
          <p:nvPr>
            <p:extLst>
              <p:ext uri="{D42A27DB-BD31-4B8C-83A1-F6EECF244321}">
                <p14:modId xmlns:p14="http://schemas.microsoft.com/office/powerpoint/2010/main" val="3693051487"/>
              </p:ext>
            </p:extLst>
          </p:nvPr>
        </p:nvGraphicFramePr>
        <p:xfrm>
          <a:off x="43917" y="3293986"/>
          <a:ext cx="12104168" cy="2164276"/>
        </p:xfrm>
        <a:graphic>
          <a:graphicData uri="http://schemas.openxmlformats.org/drawingml/2006/table">
            <a:tbl>
              <a:tblPr firstRow="1" bandRow="1">
                <a:tableStyleId>{5C22544A-7EE6-4342-B048-85BDC9FD1C3A}</a:tableStyleId>
              </a:tblPr>
              <a:tblGrid>
                <a:gridCol w="3026042">
                  <a:extLst>
                    <a:ext uri="{9D8B030D-6E8A-4147-A177-3AD203B41FA5}">
                      <a16:colId xmlns:a16="http://schemas.microsoft.com/office/drawing/2014/main" val="3329721144"/>
                    </a:ext>
                  </a:extLst>
                </a:gridCol>
                <a:gridCol w="3026042">
                  <a:extLst>
                    <a:ext uri="{9D8B030D-6E8A-4147-A177-3AD203B41FA5}">
                      <a16:colId xmlns:a16="http://schemas.microsoft.com/office/drawing/2014/main" val="1572530760"/>
                    </a:ext>
                  </a:extLst>
                </a:gridCol>
                <a:gridCol w="3026042">
                  <a:extLst>
                    <a:ext uri="{9D8B030D-6E8A-4147-A177-3AD203B41FA5}">
                      <a16:colId xmlns:a16="http://schemas.microsoft.com/office/drawing/2014/main" val="704132920"/>
                    </a:ext>
                  </a:extLst>
                </a:gridCol>
                <a:gridCol w="3026042">
                  <a:extLst>
                    <a:ext uri="{9D8B030D-6E8A-4147-A177-3AD203B41FA5}">
                      <a16:colId xmlns:a16="http://schemas.microsoft.com/office/drawing/2014/main" val="12695280"/>
                    </a:ext>
                  </a:extLst>
                </a:gridCol>
              </a:tblGrid>
              <a:tr h="445881">
                <a:tc>
                  <a:txBody>
                    <a:bodyPr/>
                    <a:lstStyle/>
                    <a:p>
                      <a:pPr algn="ctr"/>
                      <a:r>
                        <a:rPr kumimoji="1" lang="ja-JP" altLang="en-US"/>
                        <a:t>商品名</a:t>
                      </a:r>
                    </a:p>
                  </a:txBody>
                  <a:tcPr/>
                </a:tc>
                <a:tc>
                  <a:txBody>
                    <a:bodyPr/>
                    <a:lstStyle/>
                    <a:p>
                      <a:pPr algn="ctr"/>
                      <a:r>
                        <a:rPr kumimoji="1" lang="en-US" altLang="ja-JP" dirty="0"/>
                        <a:t>Monday</a:t>
                      </a:r>
                      <a:endParaRPr kumimoji="1" lang="ja-JP" altLang="en-US"/>
                    </a:p>
                  </a:txBody>
                  <a:tcPr/>
                </a:tc>
                <a:tc>
                  <a:txBody>
                    <a:bodyPr/>
                    <a:lstStyle/>
                    <a:p>
                      <a:pPr algn="ctr"/>
                      <a:r>
                        <a:rPr kumimoji="1" lang="en-US" altLang="ja-JP" dirty="0"/>
                        <a:t>Wednesday</a:t>
                      </a:r>
                      <a:endParaRPr kumimoji="1" lang="ja-JP" altLang="en-US"/>
                    </a:p>
                  </a:txBody>
                  <a:tcPr/>
                </a:tc>
                <a:tc>
                  <a:txBody>
                    <a:bodyPr/>
                    <a:lstStyle/>
                    <a:p>
                      <a:pPr algn="ctr"/>
                      <a:r>
                        <a:rPr kumimoji="1" lang="en-US" altLang="ja-JP" dirty="0"/>
                        <a:t>Friday</a:t>
                      </a:r>
                      <a:endParaRPr kumimoji="1" lang="ja-JP" altLang="en-US"/>
                    </a:p>
                  </a:txBody>
                  <a:tcPr/>
                </a:tc>
                <a:extLst>
                  <a:ext uri="{0D108BD9-81ED-4DB2-BD59-A6C34878D82A}">
                    <a16:rowId xmlns:a16="http://schemas.microsoft.com/office/drawing/2014/main" val="348286124"/>
                  </a:ext>
                </a:extLst>
              </a:tr>
              <a:tr h="445881">
                <a:tc>
                  <a:txBody>
                    <a:bodyPr/>
                    <a:lstStyle/>
                    <a:p>
                      <a:pPr algn="ctr" fontAlgn="ctr"/>
                      <a:r>
                        <a:rPr lang="en" sz="1200" b="0" i="0" u="none" strike="noStrike" dirty="0">
                          <a:solidFill>
                            <a:srgbClr val="000000"/>
                          </a:solidFill>
                          <a:effectLst/>
                          <a:latin typeface="ヒラギノ角ゴ Pro W3" panose="020B0300000000000000" pitchFamily="34" charset="-128"/>
                          <a:ea typeface="ヒラギノ角ゴ Pro W3" panose="020B0300000000000000" pitchFamily="34" charset="-128"/>
                        </a:rPr>
                        <a:t>ＪＳ　</a:t>
                      </a: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バーガー</a:t>
                      </a:r>
                      <a:r>
                        <a:rPr lang="en" sz="1200" b="0" i="0" u="none" strike="noStrike" dirty="0">
                          <a:solidFill>
                            <a:srgbClr val="000000"/>
                          </a:solidFill>
                          <a:effectLst/>
                          <a:latin typeface="ヒラギノ角ゴ Pro W3" panose="020B0300000000000000" pitchFamily="34" charset="-128"/>
                          <a:ea typeface="ヒラギノ角ゴ Pro W3" panose="020B0300000000000000" pitchFamily="34" charset="-128"/>
                        </a:rPr>
                        <a:t>ＢＯＸ　</a:t>
                      </a: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本体 １００枚</a:t>
                      </a:r>
                    </a:p>
                  </a:txBody>
                  <a:tcPr marL="10478" marR="10478" marT="9525" marB="0" anchor="ctr"/>
                </a:tc>
                <a:tc>
                  <a:txBody>
                    <a:bodyPr/>
                    <a:lstStyle/>
                    <a:p>
                      <a:pPr algn="ctr" fontAlgn="ctr"/>
                      <a:r>
                        <a:rPr lang="en-US" altLang="ja-JP" sz="1600" b="0" i="0" u="none" strike="noStrike" dirty="0">
                          <a:solidFill>
                            <a:srgbClr val="000000"/>
                          </a:solidFill>
                          <a:effectLst/>
                          <a:latin typeface="ヒラギノ角ゴ Pro W3" panose="020B0300000000000000" pitchFamily="34" charset="-128"/>
                          <a:ea typeface="ヒラギノ角ゴ Pro W3" panose="020B0300000000000000" pitchFamily="34" charset="-128"/>
                        </a:rPr>
                        <a:t>1</a:t>
                      </a:r>
                    </a:p>
                  </a:txBody>
                  <a:tcPr marL="9525" marR="9525" marT="9525" marB="0" anchor="ctr"/>
                </a:tc>
                <a:tc>
                  <a:txBody>
                    <a:bodyPr/>
                    <a:lstStyle/>
                    <a:p>
                      <a:pPr algn="ctr"/>
                      <a:r>
                        <a:rPr kumimoji="1" lang="en-US" altLang="ja-JP" dirty="0"/>
                        <a:t>2</a:t>
                      </a:r>
                    </a:p>
                  </a:txBody>
                  <a:tcPr/>
                </a:tc>
                <a:tc>
                  <a:txBody>
                    <a:bodyPr/>
                    <a:lstStyle/>
                    <a:p>
                      <a:pPr algn="ctr"/>
                      <a:r>
                        <a:rPr kumimoji="1" lang="en-US" altLang="ja-JP" dirty="0"/>
                        <a:t>1</a:t>
                      </a:r>
                      <a:endParaRPr kumimoji="1" lang="ja-JP" altLang="en-US"/>
                    </a:p>
                  </a:txBody>
                  <a:tcPr/>
                </a:tc>
                <a:extLst>
                  <a:ext uri="{0D108BD9-81ED-4DB2-BD59-A6C34878D82A}">
                    <a16:rowId xmlns:a16="http://schemas.microsoft.com/office/drawing/2014/main" val="2287953584"/>
                  </a:ext>
                </a:extLst>
              </a:tr>
              <a:tr h="445881">
                <a:tc>
                  <a:txBody>
                    <a:bodyPr/>
                    <a:lstStyle/>
                    <a:p>
                      <a:pPr algn="ctr" fontAlgn="ct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フォーク＃１６０　黒　バラ</a:t>
                      </a:r>
                      <a:r>
                        <a:rPr lang="en-US" altLang="ja-JP" sz="1200" b="0" i="0" u="none" strike="noStrike" dirty="0">
                          <a:solidFill>
                            <a:srgbClr val="000000"/>
                          </a:solidFill>
                          <a:effectLst/>
                          <a:latin typeface="ヒラギノ角ゴ Pro W3" panose="020B0300000000000000" pitchFamily="34" charset="-128"/>
                          <a:ea typeface="ヒラギノ角ゴ Pro W3" panose="020B0300000000000000" pitchFamily="34" charset="-128"/>
                        </a:rPr>
                        <a:t>500</a:t>
                      </a: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本入</a:t>
                      </a:r>
                    </a:p>
                  </a:txBody>
                  <a:tcPr marL="10478" marR="10478" marT="9525" marB="0" anchor="ctr"/>
                </a:tc>
                <a:tc>
                  <a:txBody>
                    <a:bodyPr/>
                    <a:lstStyle/>
                    <a:p>
                      <a:pPr algn="ctr" fontAlgn="ctr"/>
                      <a:r>
                        <a:rPr lang="en-US" altLang="ja-JP" sz="1600" b="0" i="0" u="none" strike="noStrike" dirty="0">
                          <a:solidFill>
                            <a:srgbClr val="000000"/>
                          </a:solidFill>
                          <a:effectLst/>
                          <a:latin typeface="ヒラギノ角ゴ Pro W3" panose="020B0300000000000000" pitchFamily="34" charset="-128"/>
                          <a:ea typeface="ヒラギノ角ゴ Pro W3" panose="020B0300000000000000" pitchFamily="34" charset="-128"/>
                        </a:rPr>
                        <a:t>4</a:t>
                      </a:r>
                    </a:p>
                  </a:txBody>
                  <a:tcPr marL="9525" marR="9525" marT="9525" marB="0" anchor="ctr"/>
                </a:tc>
                <a:tc>
                  <a:txBody>
                    <a:bodyPr/>
                    <a:lstStyle/>
                    <a:p>
                      <a:pPr algn="ctr"/>
                      <a:r>
                        <a:rPr kumimoji="1" lang="en-US" altLang="ja-JP" dirty="0"/>
                        <a:t>5</a:t>
                      </a:r>
                      <a:endParaRPr kumimoji="1" lang="ja-JP" altLang="en-US"/>
                    </a:p>
                  </a:txBody>
                  <a:tcPr/>
                </a:tc>
                <a:tc>
                  <a:txBody>
                    <a:bodyPr/>
                    <a:lstStyle/>
                    <a:p>
                      <a:pPr algn="ctr"/>
                      <a:r>
                        <a:rPr kumimoji="1" lang="en-US" altLang="ja-JP" dirty="0"/>
                        <a:t>4</a:t>
                      </a:r>
                      <a:endParaRPr kumimoji="1" lang="ja-JP" altLang="en-US"/>
                    </a:p>
                  </a:txBody>
                  <a:tcPr/>
                </a:tc>
                <a:extLst>
                  <a:ext uri="{0D108BD9-81ED-4DB2-BD59-A6C34878D82A}">
                    <a16:rowId xmlns:a16="http://schemas.microsoft.com/office/drawing/2014/main" val="3344741218"/>
                  </a:ext>
                </a:extLst>
              </a:tr>
              <a:tr h="445881">
                <a:tc>
                  <a:txBody>
                    <a:bodyPr/>
                    <a:lstStyle/>
                    <a:p>
                      <a:pPr algn="ctr" fontAlgn="ct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ナイフ＃１６０　黒　バラ　</a:t>
                      </a:r>
                      <a:r>
                        <a:rPr lang="en-US" altLang="ja-JP" sz="1200" b="0" i="0" u="none" strike="noStrike" dirty="0">
                          <a:solidFill>
                            <a:srgbClr val="000000"/>
                          </a:solidFill>
                          <a:effectLst/>
                          <a:latin typeface="ヒラギノ角ゴ Pro W3" panose="020B0300000000000000" pitchFamily="34" charset="-128"/>
                          <a:ea typeface="ヒラギノ角ゴ Pro W3" panose="020B0300000000000000" pitchFamily="34" charset="-128"/>
                        </a:rPr>
                        <a:t>500</a:t>
                      </a:r>
                      <a:r>
                        <a:rPr lang="ja-JP" altLang="en-US" sz="1200" b="0" i="0" u="none" strike="noStrike">
                          <a:solidFill>
                            <a:srgbClr val="000000"/>
                          </a:solidFill>
                          <a:effectLst/>
                          <a:latin typeface="ヒラギノ角ゴ Pro W3" panose="020B0300000000000000" pitchFamily="34" charset="-128"/>
                          <a:ea typeface="ヒラギノ角ゴ Pro W3" panose="020B0300000000000000" pitchFamily="34" charset="-128"/>
                        </a:rPr>
                        <a:t>本入</a:t>
                      </a:r>
                    </a:p>
                  </a:txBody>
                  <a:tcPr marL="10478" marR="10478" marT="9525" marB="0" anchor="ctr"/>
                </a:tc>
                <a:tc>
                  <a:txBody>
                    <a:bodyPr/>
                    <a:lstStyle/>
                    <a:p>
                      <a:pPr algn="ctr" fontAlgn="ctr"/>
                      <a:r>
                        <a:rPr lang="en-US" altLang="ja-JP" sz="1600" b="0" i="0" u="none" strike="noStrike" dirty="0">
                          <a:solidFill>
                            <a:srgbClr val="000000"/>
                          </a:solidFill>
                          <a:effectLst/>
                          <a:latin typeface="ヒラギノ角ゴ Pro W3" panose="020B0300000000000000" pitchFamily="34" charset="-128"/>
                          <a:ea typeface="ヒラギノ角ゴ Pro W3" panose="020B0300000000000000" pitchFamily="34" charset="-128"/>
                        </a:rPr>
                        <a:t>2</a:t>
                      </a:r>
                    </a:p>
                  </a:txBody>
                  <a:tcPr marL="9525" marR="9525" marT="9525" marB="0" anchor="ctr"/>
                </a:tc>
                <a:tc>
                  <a:txBody>
                    <a:bodyPr/>
                    <a:lstStyle/>
                    <a:p>
                      <a:pPr algn="ctr"/>
                      <a:r>
                        <a:rPr kumimoji="1" lang="en-US" altLang="ja-JP" dirty="0"/>
                        <a:t>2</a:t>
                      </a:r>
                      <a:endParaRPr kumimoji="1" lang="ja-JP" altLang="en-US"/>
                    </a:p>
                  </a:txBody>
                  <a:tcPr/>
                </a:tc>
                <a:tc>
                  <a:txBody>
                    <a:bodyPr/>
                    <a:lstStyle/>
                    <a:p>
                      <a:pPr algn="ctr"/>
                      <a:r>
                        <a:rPr kumimoji="1" lang="en-US" altLang="ja-JP" dirty="0"/>
                        <a:t>3</a:t>
                      </a:r>
                      <a:endParaRPr kumimoji="1" lang="ja-JP" altLang="en-US"/>
                    </a:p>
                  </a:txBody>
                  <a:tcPr/>
                </a:tc>
                <a:extLst>
                  <a:ext uri="{0D108BD9-81ED-4DB2-BD59-A6C34878D82A}">
                    <a16:rowId xmlns:a16="http://schemas.microsoft.com/office/drawing/2014/main" val="430067404"/>
                  </a:ext>
                </a:extLst>
              </a:tr>
              <a:tr h="38075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 altLang="ja-JP" sz="1200" b="0" i="0" u="none" strike="noStrike" kern="1200" cap="none" spc="0" normalizeH="0" baseline="0" noProof="0" dirty="0">
                          <a:ln>
                            <a:noFill/>
                          </a:ln>
                          <a:solidFill>
                            <a:srgbClr val="000000"/>
                          </a:solidFill>
                          <a:effectLst/>
                          <a:uLnTx/>
                          <a:uFillTx/>
                          <a:latin typeface="ヒラギノ角ゴ Pro W3" panose="020B0300000000000000" pitchFamily="34" charset="-128"/>
                          <a:ea typeface="ヒラギノ角ゴ Pro W3" panose="020B0300000000000000" pitchFamily="34" charset="-128"/>
                          <a:cs typeface="+mn-cs"/>
                        </a:rPr>
                        <a:t>ＳＭＴ－４００</a:t>
                      </a:r>
                      <a:r>
                        <a:rPr kumimoji="1" lang="ja-JP" altLang="en-US" sz="1200" b="0" i="0" u="none" strike="noStrike" kern="1200" cap="none" spc="0" normalizeH="0" baseline="0" noProof="0">
                          <a:ln>
                            <a:noFill/>
                          </a:ln>
                          <a:solidFill>
                            <a:srgbClr val="000000"/>
                          </a:solidFill>
                          <a:effectLst/>
                          <a:uLnTx/>
                          <a:uFillTx/>
                          <a:latin typeface="ヒラギノ角ゴ Pro W3" panose="020B0300000000000000" pitchFamily="34" charset="-128"/>
                          <a:ea typeface="ヒラギノ角ゴ Pro W3" panose="020B0300000000000000" pitchFamily="34" charset="-128"/>
                          <a:cs typeface="+mn-cs"/>
                        </a:rPr>
                        <a:t>白無地　５０個</a:t>
                      </a:r>
                      <a:r>
                        <a:rPr kumimoji="1" lang="en-US" altLang="ja-JP" sz="1200" b="0" i="0" u="none" strike="noStrike" kern="1200" cap="none" spc="0" normalizeH="0" baseline="0" noProof="0" dirty="0">
                          <a:ln>
                            <a:noFill/>
                          </a:ln>
                          <a:solidFill>
                            <a:srgbClr val="000000"/>
                          </a:solidFill>
                          <a:effectLst/>
                          <a:uLnTx/>
                          <a:uFillTx/>
                          <a:latin typeface="ヒラギノ角ゴ Pro W3" panose="020B0300000000000000" pitchFamily="34" charset="-128"/>
                          <a:ea typeface="ヒラギノ角ゴ Pro W3" panose="020B0300000000000000" pitchFamily="34" charset="-128"/>
                          <a:cs typeface="+mn-cs"/>
                        </a:rPr>
                        <a:t>(</a:t>
                      </a:r>
                      <a:r>
                        <a:rPr kumimoji="1" lang="en" altLang="ja-JP" sz="1200" b="0" i="0" u="none" strike="noStrike" kern="1200" cap="none" spc="0" normalizeH="0" baseline="0" noProof="0" dirty="0">
                          <a:ln>
                            <a:noFill/>
                          </a:ln>
                          <a:solidFill>
                            <a:srgbClr val="000000"/>
                          </a:solidFill>
                          <a:effectLst/>
                          <a:uLnTx/>
                          <a:uFillTx/>
                          <a:latin typeface="ヒラギノ角ゴ Pro W3" panose="020B0300000000000000" pitchFamily="34" charset="-128"/>
                          <a:ea typeface="ヒラギノ角ゴ Pro W3" panose="020B0300000000000000" pitchFamily="34" charset="-128"/>
                          <a:cs typeface="+mn-cs"/>
                        </a:rPr>
                        <a:t>M)12OZ</a:t>
                      </a:r>
                    </a:p>
                  </a:txBody>
                  <a:tcPr/>
                </a:tc>
                <a:tc>
                  <a:txBody>
                    <a:bodyPr/>
                    <a:lstStyle/>
                    <a:p>
                      <a:pPr algn="ctr" fontAlgn="ctr"/>
                      <a:r>
                        <a:rPr lang="en-US" altLang="ja-JP" sz="1600" b="0" i="0" u="none" strike="noStrike" dirty="0">
                          <a:solidFill>
                            <a:srgbClr val="000000"/>
                          </a:solidFill>
                          <a:effectLst/>
                          <a:latin typeface="ヒラギノ角ゴ Pro W3" panose="020B0300000000000000" pitchFamily="34" charset="-128"/>
                          <a:ea typeface="ヒラギノ角ゴ Pro W3" panose="020B0300000000000000" pitchFamily="34" charset="-128"/>
                        </a:rPr>
                        <a:t>2</a:t>
                      </a:r>
                    </a:p>
                  </a:txBody>
                  <a:tcPr marL="9525" marR="9525" marT="9525" marB="0" anchor="ctr"/>
                </a:tc>
                <a:tc>
                  <a:txBody>
                    <a:bodyPr/>
                    <a:lstStyle/>
                    <a:p>
                      <a:pPr algn="ctr"/>
                      <a:r>
                        <a:rPr kumimoji="1" lang="en-US" altLang="ja-JP" dirty="0"/>
                        <a:t>2</a:t>
                      </a:r>
                      <a:endParaRPr kumimoji="1" lang="ja-JP" altLang="en-US"/>
                    </a:p>
                  </a:txBody>
                  <a:tcPr/>
                </a:tc>
                <a:tc>
                  <a:txBody>
                    <a:bodyPr/>
                    <a:lstStyle/>
                    <a:p>
                      <a:pPr algn="ctr"/>
                      <a:r>
                        <a:rPr kumimoji="1" lang="en-US" altLang="ja-JP" dirty="0"/>
                        <a:t>2</a:t>
                      </a:r>
                      <a:endParaRPr kumimoji="1" lang="ja-JP" altLang="en-US"/>
                    </a:p>
                  </a:txBody>
                  <a:tcPr/>
                </a:tc>
                <a:extLst>
                  <a:ext uri="{0D108BD9-81ED-4DB2-BD59-A6C34878D82A}">
                    <a16:rowId xmlns:a16="http://schemas.microsoft.com/office/drawing/2014/main" val="2072525622"/>
                  </a:ext>
                </a:extLst>
              </a:tr>
            </a:tbl>
          </a:graphicData>
        </a:graphic>
      </p:graphicFrame>
      <p:sp>
        <p:nvSpPr>
          <p:cNvPr id="14" name="雲形吹き出し 13">
            <a:extLst>
              <a:ext uri="{FF2B5EF4-FFF2-40B4-BE49-F238E27FC236}">
                <a16:creationId xmlns:a16="http://schemas.microsoft.com/office/drawing/2014/main" id="{7FE3F815-8274-D84C-95E2-5F9D311D61FE}"/>
              </a:ext>
            </a:extLst>
          </p:cNvPr>
          <p:cNvSpPr/>
          <p:nvPr/>
        </p:nvSpPr>
        <p:spPr>
          <a:xfrm>
            <a:off x="8571777" y="5664123"/>
            <a:ext cx="4201645" cy="1193877"/>
          </a:xfrm>
          <a:prstGeom prst="cloudCallout">
            <a:avLst>
              <a:gd name="adj1" fmla="val -27826"/>
              <a:gd name="adj2" fmla="val -79296"/>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5A80B4B-8B8F-624E-8A47-80B0F3C4C383}"/>
              </a:ext>
            </a:extLst>
          </p:cNvPr>
          <p:cNvSpPr txBox="1"/>
          <p:nvPr/>
        </p:nvSpPr>
        <p:spPr>
          <a:xfrm>
            <a:off x="8911187" y="6091784"/>
            <a:ext cx="3382657" cy="338554"/>
          </a:xfrm>
          <a:prstGeom prst="rect">
            <a:avLst/>
          </a:prstGeom>
          <a:noFill/>
        </p:spPr>
        <p:txBody>
          <a:bodyPr wrap="none" rtlCol="0">
            <a:spAutoFit/>
          </a:bodyPr>
          <a:lstStyle/>
          <a:p>
            <a:r>
              <a:rPr kumimoji="1" lang="ja-JP" altLang="en-US" sz="1600">
                <a:latin typeface="Meiryo UI" panose="020B0604030504040204" pitchFamily="34" charset="-128"/>
                <a:ea typeface="Meiryo UI" panose="020B0604030504040204" pitchFamily="34" charset="-128"/>
              </a:rPr>
              <a:t>それぞれの曜日で一定数発注する</a:t>
            </a:r>
            <a:r>
              <a:rPr lang="ja-JP" altLang="en-US" sz="1600">
                <a:latin typeface="Meiryo UI" panose="020B0604030504040204" pitchFamily="34" charset="-128"/>
                <a:ea typeface="Meiryo UI" panose="020B0604030504040204" pitchFamily="34" charset="-128"/>
              </a:rPr>
              <a:t>設定</a:t>
            </a:r>
            <a:endParaRPr lang="en-US" altLang="ja-JP" sz="1600" dirty="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2866375C-CFAE-F34C-86C9-784A7CCA1913}"/>
              </a:ext>
            </a:extLst>
          </p:cNvPr>
          <p:cNvSpPr/>
          <p:nvPr/>
        </p:nvSpPr>
        <p:spPr>
          <a:xfrm>
            <a:off x="7633362" y="234757"/>
            <a:ext cx="4514721" cy="646331"/>
          </a:xfrm>
          <a:prstGeom prst="rect">
            <a:avLst/>
          </a:prstGeom>
        </p:spPr>
        <p:txBody>
          <a:bodyPr wrap="square">
            <a:spAutoFit/>
          </a:bodyPr>
          <a:lstStyle/>
          <a:p>
            <a:r>
              <a:rPr lang="ja-JP" altLang="en-US">
                <a:latin typeface="Meiryo UI" panose="020B0604030504040204" pitchFamily="34" charset="-128"/>
                <a:ea typeface="Meiryo UI" panose="020B0604030504040204" pitchFamily="34" charset="-128"/>
              </a:rPr>
              <a:t>向こう</a:t>
            </a:r>
            <a:r>
              <a:rPr lang="en-US" altLang="ja-JP" dirty="0">
                <a:latin typeface="Meiryo UI" panose="020B0604030504040204" pitchFamily="34" charset="-128"/>
                <a:ea typeface="Meiryo UI" panose="020B0604030504040204" pitchFamily="34" charset="-128"/>
              </a:rPr>
              <a:t>1</a:t>
            </a:r>
            <a:r>
              <a:rPr lang="ja-JP" altLang="en-US">
                <a:latin typeface="Meiryo UI" panose="020B0604030504040204" pitchFamily="34" charset="-128"/>
                <a:ea typeface="Meiryo UI" panose="020B0604030504040204" pitchFamily="34" charset="-128"/>
              </a:rPr>
              <a:t>ヶ月の発注計画を作成し、</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それで良ければその数で自動発注ができる</a:t>
            </a:r>
            <a:endParaRPr lang="ja-JP" altLang="en-US"/>
          </a:p>
        </p:txBody>
      </p:sp>
      <p:sp>
        <p:nvSpPr>
          <p:cNvPr id="18" name="上矢印 17">
            <a:extLst>
              <a:ext uri="{FF2B5EF4-FFF2-40B4-BE49-F238E27FC236}">
                <a16:creationId xmlns:a16="http://schemas.microsoft.com/office/drawing/2014/main" id="{4696BE32-7B26-D549-9FDF-FAFC2F01C990}"/>
              </a:ext>
            </a:extLst>
          </p:cNvPr>
          <p:cNvSpPr/>
          <p:nvPr/>
        </p:nvSpPr>
        <p:spPr>
          <a:xfrm rot="10800000">
            <a:off x="1380982" y="5453112"/>
            <a:ext cx="300919" cy="373435"/>
          </a:xfrm>
          <a:prstGeom prst="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9" name="上矢印 18">
            <a:extLst>
              <a:ext uri="{FF2B5EF4-FFF2-40B4-BE49-F238E27FC236}">
                <a16:creationId xmlns:a16="http://schemas.microsoft.com/office/drawing/2014/main" id="{8695D0A6-CD2B-4A42-A9A8-379A81E18793}"/>
              </a:ext>
            </a:extLst>
          </p:cNvPr>
          <p:cNvSpPr/>
          <p:nvPr/>
        </p:nvSpPr>
        <p:spPr>
          <a:xfrm rot="10800000">
            <a:off x="7203288" y="5450559"/>
            <a:ext cx="273563" cy="373435"/>
          </a:xfrm>
          <a:prstGeom prst="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34" charset="-128"/>
              <a:ea typeface="Meiryo UI" panose="020B0604030504040204" pitchFamily="34" charset="-128"/>
            </a:endParaRPr>
          </a:p>
        </p:txBody>
      </p:sp>
      <p:sp>
        <p:nvSpPr>
          <p:cNvPr id="20" name="正方形/長方形 19">
            <a:extLst>
              <a:ext uri="{FF2B5EF4-FFF2-40B4-BE49-F238E27FC236}">
                <a16:creationId xmlns:a16="http://schemas.microsoft.com/office/drawing/2014/main" id="{083EDD80-770A-4B42-8B8D-7EED00EDA0A0}"/>
              </a:ext>
            </a:extLst>
          </p:cNvPr>
          <p:cNvSpPr/>
          <p:nvPr/>
        </p:nvSpPr>
        <p:spPr>
          <a:xfrm>
            <a:off x="17262" y="5823995"/>
            <a:ext cx="4329656" cy="1034006"/>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400">
                <a:latin typeface="Meiryo UI" panose="020B0604030504040204" pitchFamily="34" charset="-128"/>
                <a:ea typeface="Meiryo UI" panose="020B0604030504040204" pitchFamily="34" charset="-128"/>
              </a:rPr>
              <a:t>全物資</a:t>
            </a:r>
            <a:r>
              <a:rPr kumimoji="1" lang="en-US" altLang="ja-JP" sz="1400" dirty="0">
                <a:latin typeface="Meiryo UI" panose="020B0604030504040204" pitchFamily="34" charset="-128"/>
                <a:ea typeface="Meiryo UI" panose="020B0604030504040204" pitchFamily="34" charset="-128"/>
              </a:rPr>
              <a:t>74</a:t>
            </a:r>
            <a:r>
              <a:rPr kumimoji="1" lang="ja-JP" altLang="en-US" sz="1400">
                <a:latin typeface="Meiryo UI" panose="020B0604030504040204" pitchFamily="34" charset="-128"/>
                <a:ea typeface="Meiryo UI" panose="020B0604030504040204" pitchFamily="34" charset="-128"/>
              </a:rPr>
              <a:t>品目全てが並ぶ。</a:t>
            </a:r>
          </a:p>
        </p:txBody>
      </p:sp>
      <p:sp>
        <p:nvSpPr>
          <p:cNvPr id="21" name="正方形/長方形 20">
            <a:extLst>
              <a:ext uri="{FF2B5EF4-FFF2-40B4-BE49-F238E27FC236}">
                <a16:creationId xmlns:a16="http://schemas.microsoft.com/office/drawing/2014/main" id="{E0246838-05D1-214B-BE32-0FC16F39FBAE}"/>
              </a:ext>
            </a:extLst>
          </p:cNvPr>
          <p:cNvSpPr/>
          <p:nvPr/>
        </p:nvSpPr>
        <p:spPr>
          <a:xfrm>
            <a:off x="4346918" y="5823994"/>
            <a:ext cx="4329656" cy="1034006"/>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en-US" sz="1400">
                <a:latin typeface="Meiryo UI" panose="020B0604030504040204" pitchFamily="34" charset="-128"/>
                <a:ea typeface="Meiryo UI" panose="020B0604030504040204" pitchFamily="34" charset="-128"/>
              </a:rPr>
              <a:t>各曜日ごとの発注数が並ぶ。</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変更可能にしたい。</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この数をもとに「本日の発注」を構成していく。</a:t>
            </a:r>
            <a:endParaRPr lang="en-US" altLang="ja-JP" sz="14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98574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三角形 3">
            <a:extLst>
              <a:ext uri="{FF2B5EF4-FFF2-40B4-BE49-F238E27FC236}">
                <a16:creationId xmlns:a16="http://schemas.microsoft.com/office/drawing/2014/main" id="{6752B88D-DC0F-ED44-BE15-8E7B50A14104}"/>
              </a:ext>
            </a:extLst>
          </p:cNvPr>
          <p:cNvSpPr/>
          <p:nvPr/>
        </p:nvSpPr>
        <p:spPr>
          <a:xfrm rot="5400000">
            <a:off x="6022848" y="-5219958"/>
            <a:ext cx="146304" cy="12192000"/>
          </a:xfrm>
          <a:prstGeom prst="triangle">
            <a:avLst>
              <a:gd name="adj" fmla="val 10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C4297DDF-3EE2-A848-888E-70F79159A961}"/>
              </a:ext>
            </a:extLst>
          </p:cNvPr>
          <p:cNvSpPr txBox="1"/>
          <p:nvPr/>
        </p:nvSpPr>
        <p:spPr>
          <a:xfrm>
            <a:off x="0" y="252017"/>
            <a:ext cx="5242141" cy="523220"/>
          </a:xfrm>
          <a:prstGeom prst="rect">
            <a:avLst/>
          </a:prstGeom>
          <a:noFill/>
        </p:spPr>
        <p:txBody>
          <a:bodyPr wrap="none" rtlCol="0">
            <a:spAutoFit/>
          </a:bodyPr>
          <a:lstStyle/>
          <a:p>
            <a:r>
              <a:rPr kumimoji="1" lang="ja-JP" altLang="en-US" sz="2800">
                <a:latin typeface="Meiryo UI" panose="020B0604030504040204" pitchFamily="34" charset="-128"/>
                <a:ea typeface="Meiryo UI" panose="020B0604030504040204" pitchFamily="34" charset="-128"/>
              </a:rPr>
              <a:t>在庫管理システム　デザインサンプル</a:t>
            </a:r>
          </a:p>
        </p:txBody>
      </p:sp>
      <p:sp>
        <p:nvSpPr>
          <p:cNvPr id="6" name="テキスト ボックス 5">
            <a:extLst>
              <a:ext uri="{FF2B5EF4-FFF2-40B4-BE49-F238E27FC236}">
                <a16:creationId xmlns:a16="http://schemas.microsoft.com/office/drawing/2014/main" id="{5A55B6EB-0148-B243-AFF8-DE0C83F1CDAF}"/>
              </a:ext>
            </a:extLst>
          </p:cNvPr>
          <p:cNvSpPr txBox="1"/>
          <p:nvPr/>
        </p:nvSpPr>
        <p:spPr>
          <a:xfrm>
            <a:off x="702527" y="1672683"/>
            <a:ext cx="6593472" cy="5355312"/>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必要な工程</a:t>
            </a:r>
            <a:endParaRPr kumimoji="1" lang="en-US" altLang="ja-JP" dirty="0">
              <a:latin typeface="Meiryo UI" panose="020B0604030504040204" pitchFamily="34" charset="-128"/>
              <a:ea typeface="Meiryo UI" panose="020B0604030504040204" pitchFamily="34" charset="-128"/>
            </a:endParaRPr>
          </a:p>
          <a:p>
            <a:endParaRPr kumimoji="1"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・エクセルファイルを、、</a:t>
            </a:r>
            <a:endParaRPr kumimoji="1"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１読み込む</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どのエクエルファイルを読み込むかを選んで読み込む</a:t>
            </a:r>
            <a:r>
              <a:rPr lang="en-US" altLang="ja-JP" dirty="0">
                <a:latin typeface="Meiryo UI" panose="020B0604030504040204" pitchFamily="34" charset="-128"/>
                <a:ea typeface="Meiryo UI" panose="020B0604030504040204" pitchFamily="34" charset="-128"/>
              </a:rPr>
              <a:t>)</a:t>
            </a:r>
            <a:endParaRPr kumimoji="1"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２実行</a:t>
            </a:r>
            <a:r>
              <a:rPr lang="en-US" altLang="ja-JP" dirty="0">
                <a:latin typeface="Meiryo UI" panose="020B0604030504040204" pitchFamily="34" charset="-128"/>
                <a:ea typeface="Meiryo UI" panose="020B0604030504040204" pitchFamily="34" charset="-128"/>
              </a:rPr>
              <a:t>()</a:t>
            </a:r>
          </a:p>
          <a:p>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見たい情報</a:t>
            </a:r>
            <a:endParaRPr kumimoji="1"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・理想量と実際の量とその差</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・その時何をどれくらい発注するべきか</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・ストックからのはけ口</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販売データからわかるもの、期限切れのものの量</a:t>
            </a:r>
            <a:r>
              <a:rPr lang="en-US" altLang="ja-JP" dirty="0">
                <a:latin typeface="Meiryo UI" panose="020B0604030504040204" pitchFamily="34" charset="-128"/>
                <a:ea typeface="Meiryo UI" panose="020B0604030504040204" pitchFamily="34" charset="-128"/>
              </a:rPr>
              <a:t>)</a:t>
            </a:r>
          </a:p>
          <a:p>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ジャンル別の在庫データが見たい</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アプリにそのデータを蓄積していく</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450326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三角形 3">
            <a:extLst>
              <a:ext uri="{FF2B5EF4-FFF2-40B4-BE49-F238E27FC236}">
                <a16:creationId xmlns:a16="http://schemas.microsoft.com/office/drawing/2014/main" id="{AF63ADDA-829B-CE46-B901-9DA994B065E9}"/>
              </a:ext>
            </a:extLst>
          </p:cNvPr>
          <p:cNvSpPr/>
          <p:nvPr/>
        </p:nvSpPr>
        <p:spPr>
          <a:xfrm rot="5400000">
            <a:off x="6022848" y="-5219958"/>
            <a:ext cx="146304" cy="12192000"/>
          </a:xfrm>
          <a:prstGeom prst="triangle">
            <a:avLst>
              <a:gd name="adj" fmla="val 10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FF513E12-C20D-5348-B751-AA9EAFB62A96}"/>
              </a:ext>
            </a:extLst>
          </p:cNvPr>
          <p:cNvSpPr txBox="1"/>
          <p:nvPr/>
        </p:nvSpPr>
        <p:spPr>
          <a:xfrm>
            <a:off x="0" y="252017"/>
            <a:ext cx="5772734" cy="523220"/>
          </a:xfrm>
          <a:prstGeom prst="rect">
            <a:avLst/>
          </a:prstGeom>
          <a:noFill/>
        </p:spPr>
        <p:txBody>
          <a:bodyPr wrap="none" rtlCol="0">
            <a:spAutoFit/>
          </a:bodyPr>
          <a:lstStyle/>
          <a:p>
            <a:r>
              <a:rPr kumimoji="1" lang="ja-JP" altLang="en-US" sz="2800">
                <a:latin typeface="Meiryo UI" panose="020B0604030504040204" pitchFamily="34" charset="-128"/>
                <a:ea typeface="Meiryo UI" panose="020B0604030504040204" pitchFamily="34" charset="-128"/>
              </a:rPr>
              <a:t>在庫管理システム　完成イメージ　物資</a:t>
            </a:r>
          </a:p>
        </p:txBody>
      </p:sp>
      <p:sp>
        <p:nvSpPr>
          <p:cNvPr id="22" name="正方形/長方形 21">
            <a:extLst>
              <a:ext uri="{FF2B5EF4-FFF2-40B4-BE49-F238E27FC236}">
                <a16:creationId xmlns:a16="http://schemas.microsoft.com/office/drawing/2014/main" id="{446FE067-533E-4044-A5D6-445E9FF2C51C}"/>
              </a:ext>
            </a:extLst>
          </p:cNvPr>
          <p:cNvSpPr/>
          <p:nvPr/>
        </p:nvSpPr>
        <p:spPr>
          <a:xfrm>
            <a:off x="0" y="1009795"/>
            <a:ext cx="4107215" cy="369332"/>
          </a:xfrm>
          <a:prstGeom prst="rect">
            <a:avLst/>
          </a:prstGeom>
        </p:spPr>
        <p:txBody>
          <a:bodyPr wrap="none">
            <a:spAutoFit/>
          </a:bodyPr>
          <a:lstStyle/>
          <a:p>
            <a:r>
              <a:rPr lang="ja-JP" altLang="en-US">
                <a:latin typeface="Meiryo UI" panose="020B0604030504040204" pitchFamily="34" charset="-128"/>
                <a:ea typeface="Meiryo UI" panose="020B0604030504040204" pitchFamily="34" charset="-128"/>
              </a:rPr>
              <a:t>■ システム運転概要　発注業務の自動化</a:t>
            </a:r>
          </a:p>
        </p:txBody>
      </p:sp>
      <p:sp>
        <p:nvSpPr>
          <p:cNvPr id="23" name="上矢印 22">
            <a:extLst>
              <a:ext uri="{FF2B5EF4-FFF2-40B4-BE49-F238E27FC236}">
                <a16:creationId xmlns:a16="http://schemas.microsoft.com/office/drawing/2014/main" id="{CE94B627-27CA-9849-8A0B-5A62A3771995}"/>
              </a:ext>
            </a:extLst>
          </p:cNvPr>
          <p:cNvSpPr/>
          <p:nvPr/>
        </p:nvSpPr>
        <p:spPr>
          <a:xfrm rot="10800000">
            <a:off x="1481637" y="3484082"/>
            <a:ext cx="709551" cy="9685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4" name="円/楕円 23">
            <a:extLst>
              <a:ext uri="{FF2B5EF4-FFF2-40B4-BE49-F238E27FC236}">
                <a16:creationId xmlns:a16="http://schemas.microsoft.com/office/drawing/2014/main" id="{1CF98D09-3D12-3E40-9C07-7B721B1F6021}"/>
              </a:ext>
            </a:extLst>
          </p:cNvPr>
          <p:cNvSpPr/>
          <p:nvPr/>
        </p:nvSpPr>
        <p:spPr>
          <a:xfrm>
            <a:off x="1056389" y="1796679"/>
            <a:ext cx="7682732" cy="21717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5" name="上矢印 24">
            <a:extLst>
              <a:ext uri="{FF2B5EF4-FFF2-40B4-BE49-F238E27FC236}">
                <a16:creationId xmlns:a16="http://schemas.microsoft.com/office/drawing/2014/main" id="{9E561370-11C9-D74B-974E-A7BD5A264CFA}"/>
              </a:ext>
            </a:extLst>
          </p:cNvPr>
          <p:cNvSpPr/>
          <p:nvPr/>
        </p:nvSpPr>
        <p:spPr>
          <a:xfrm rot="14400000">
            <a:off x="7276505" y="1716473"/>
            <a:ext cx="484632" cy="8004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6" name="正方形/長方形 25">
            <a:extLst>
              <a:ext uri="{FF2B5EF4-FFF2-40B4-BE49-F238E27FC236}">
                <a16:creationId xmlns:a16="http://schemas.microsoft.com/office/drawing/2014/main" id="{A9256905-3D32-7148-8DD6-09F7E8457C89}"/>
              </a:ext>
            </a:extLst>
          </p:cNvPr>
          <p:cNvSpPr/>
          <p:nvPr/>
        </p:nvSpPr>
        <p:spPr>
          <a:xfrm>
            <a:off x="2102960" y="1649250"/>
            <a:ext cx="2759089" cy="523220"/>
          </a:xfrm>
          <a:prstGeom prst="rect">
            <a:avLst/>
          </a:prstGeom>
        </p:spPr>
        <p:txBody>
          <a:bodyPr wrap="none">
            <a:spAutoFit/>
          </a:bodyPr>
          <a:lstStyle/>
          <a:p>
            <a:r>
              <a:rPr lang="ja-JP" altLang="en-US" sz="2800">
                <a:latin typeface="Meiryo UI" panose="020B0604030504040204" pitchFamily="34" charset="-128"/>
                <a:ea typeface="Meiryo UI" panose="020B0604030504040204" pitchFamily="34" charset="-128"/>
              </a:rPr>
              <a:t>在庫管理システム</a:t>
            </a:r>
          </a:p>
        </p:txBody>
      </p:sp>
      <p:sp>
        <p:nvSpPr>
          <p:cNvPr id="27" name="正方形/長方形 26">
            <a:extLst>
              <a:ext uri="{FF2B5EF4-FFF2-40B4-BE49-F238E27FC236}">
                <a16:creationId xmlns:a16="http://schemas.microsoft.com/office/drawing/2014/main" id="{EE2E11C4-597B-A345-9E5D-54DA0F54D44D}"/>
              </a:ext>
            </a:extLst>
          </p:cNvPr>
          <p:cNvSpPr/>
          <p:nvPr/>
        </p:nvSpPr>
        <p:spPr>
          <a:xfrm>
            <a:off x="8057715" y="1427347"/>
            <a:ext cx="2383986" cy="461665"/>
          </a:xfrm>
          <a:prstGeom prst="rect">
            <a:avLst/>
          </a:prstGeom>
        </p:spPr>
        <p:txBody>
          <a:bodyPr wrap="none">
            <a:spAutoFit/>
          </a:bodyPr>
          <a:lstStyle/>
          <a:p>
            <a:r>
              <a:rPr lang="ja-JP" altLang="en-US" sz="2400">
                <a:latin typeface="Meiryo UI" panose="020B0604030504040204" pitchFamily="34" charset="-128"/>
                <a:ea typeface="Meiryo UI" panose="020B0604030504040204" pitchFamily="34" charset="-128"/>
              </a:rPr>
              <a:t>過去の発注データ</a:t>
            </a:r>
          </a:p>
        </p:txBody>
      </p:sp>
      <p:sp>
        <p:nvSpPr>
          <p:cNvPr id="28" name="環状矢印 27">
            <a:extLst>
              <a:ext uri="{FF2B5EF4-FFF2-40B4-BE49-F238E27FC236}">
                <a16:creationId xmlns:a16="http://schemas.microsoft.com/office/drawing/2014/main" id="{C2843F5F-4A2D-C545-9FC0-4A1C84A29DF6}"/>
              </a:ext>
            </a:extLst>
          </p:cNvPr>
          <p:cNvSpPr/>
          <p:nvPr/>
        </p:nvSpPr>
        <p:spPr>
          <a:xfrm>
            <a:off x="3301997" y="2301385"/>
            <a:ext cx="3500450" cy="1525688"/>
          </a:xfrm>
          <a:prstGeom prst="circularArrow">
            <a:avLst>
              <a:gd name="adj1" fmla="val 22102"/>
              <a:gd name="adj2" fmla="val 2175259"/>
              <a:gd name="adj3" fmla="val 12256405"/>
              <a:gd name="adj4" fmla="val 18075192"/>
              <a:gd name="adj5" fmla="val 18341"/>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9" name="正方形/長方形 28">
            <a:extLst>
              <a:ext uri="{FF2B5EF4-FFF2-40B4-BE49-F238E27FC236}">
                <a16:creationId xmlns:a16="http://schemas.microsoft.com/office/drawing/2014/main" id="{9DC7CD90-E6AE-CA40-A5BA-987263C077DC}"/>
              </a:ext>
            </a:extLst>
          </p:cNvPr>
          <p:cNvSpPr/>
          <p:nvPr/>
        </p:nvSpPr>
        <p:spPr>
          <a:xfrm>
            <a:off x="4600816" y="2677176"/>
            <a:ext cx="902811" cy="523220"/>
          </a:xfrm>
          <a:prstGeom prst="rect">
            <a:avLst/>
          </a:prstGeom>
        </p:spPr>
        <p:txBody>
          <a:bodyPr wrap="none">
            <a:spAutoFit/>
          </a:bodyPr>
          <a:lstStyle/>
          <a:p>
            <a:r>
              <a:rPr lang="ja-JP" altLang="en-US" sz="2800">
                <a:latin typeface="Meiryo UI" panose="020B0604030504040204" pitchFamily="34" charset="-128"/>
                <a:ea typeface="Meiryo UI" panose="020B0604030504040204" pitchFamily="34" charset="-128"/>
              </a:rPr>
              <a:t>解析</a:t>
            </a:r>
            <a:endParaRPr lang="en-US" altLang="ja-JP" sz="2800" dirty="0">
              <a:latin typeface="Meiryo UI" panose="020B0604030504040204" pitchFamily="34" charset="-128"/>
              <a:ea typeface="Meiryo UI" panose="020B0604030504040204" pitchFamily="34" charset="-128"/>
            </a:endParaRPr>
          </a:p>
        </p:txBody>
      </p:sp>
      <p:sp>
        <p:nvSpPr>
          <p:cNvPr id="30" name="正方形/長方形 29">
            <a:extLst>
              <a:ext uri="{FF2B5EF4-FFF2-40B4-BE49-F238E27FC236}">
                <a16:creationId xmlns:a16="http://schemas.microsoft.com/office/drawing/2014/main" id="{ADF059C5-E9E2-1348-AD8A-CE822C32763E}"/>
              </a:ext>
            </a:extLst>
          </p:cNvPr>
          <p:cNvSpPr/>
          <p:nvPr/>
        </p:nvSpPr>
        <p:spPr>
          <a:xfrm>
            <a:off x="880401" y="4749894"/>
            <a:ext cx="5851282" cy="461665"/>
          </a:xfrm>
          <a:prstGeom prst="rect">
            <a:avLst/>
          </a:prstGeom>
        </p:spPr>
        <p:txBody>
          <a:bodyPr wrap="none">
            <a:spAutoFit/>
          </a:bodyPr>
          <a:lstStyle/>
          <a:p>
            <a:r>
              <a:rPr lang="ja-JP" altLang="en-US" sz="2400">
                <a:latin typeface="Meiryo UI" panose="020B0604030504040204" pitchFamily="34" charset="-128"/>
                <a:ea typeface="Meiryo UI" panose="020B0604030504040204" pitchFamily="34" charset="-128"/>
              </a:rPr>
              <a:t>物資を　いつ　どの量　発注すべきかを出力する</a:t>
            </a:r>
          </a:p>
        </p:txBody>
      </p:sp>
      <p:sp>
        <p:nvSpPr>
          <p:cNvPr id="31" name="上矢印 30">
            <a:extLst>
              <a:ext uri="{FF2B5EF4-FFF2-40B4-BE49-F238E27FC236}">
                <a16:creationId xmlns:a16="http://schemas.microsoft.com/office/drawing/2014/main" id="{A66AD67D-A274-7742-B1AC-FDB74CD4FBBB}"/>
              </a:ext>
            </a:extLst>
          </p:cNvPr>
          <p:cNvSpPr/>
          <p:nvPr/>
        </p:nvSpPr>
        <p:spPr>
          <a:xfrm>
            <a:off x="9807613" y="1895470"/>
            <a:ext cx="586405" cy="25572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32" name="上矢印 31">
            <a:extLst>
              <a:ext uri="{FF2B5EF4-FFF2-40B4-BE49-F238E27FC236}">
                <a16:creationId xmlns:a16="http://schemas.microsoft.com/office/drawing/2014/main" id="{070B2D6B-DC04-494E-9050-422FFD5CD610}"/>
              </a:ext>
            </a:extLst>
          </p:cNvPr>
          <p:cNvSpPr/>
          <p:nvPr/>
        </p:nvSpPr>
        <p:spPr>
          <a:xfrm rot="5400000">
            <a:off x="7421489" y="4317073"/>
            <a:ext cx="586405" cy="132730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33" name="正方形/長方形 32">
            <a:extLst>
              <a:ext uri="{FF2B5EF4-FFF2-40B4-BE49-F238E27FC236}">
                <a16:creationId xmlns:a16="http://schemas.microsoft.com/office/drawing/2014/main" id="{685456F1-0F58-E34D-8C0A-51C8DDC6F358}"/>
              </a:ext>
            </a:extLst>
          </p:cNvPr>
          <p:cNvSpPr/>
          <p:nvPr/>
        </p:nvSpPr>
        <p:spPr>
          <a:xfrm>
            <a:off x="8848231" y="4626782"/>
            <a:ext cx="3091574" cy="707886"/>
          </a:xfrm>
          <a:prstGeom prst="rect">
            <a:avLst/>
          </a:prstGeom>
        </p:spPr>
        <p:txBody>
          <a:bodyPr wrap="square">
            <a:spAutoFit/>
          </a:bodyPr>
          <a:lstStyle/>
          <a:p>
            <a:r>
              <a:rPr lang="ja-JP" altLang="en-US" sz="2000">
                <a:latin typeface="Meiryo UI" panose="020B0604030504040204" pitchFamily="34" charset="-128"/>
                <a:ea typeface="Meiryo UI" panose="020B0604030504040204" pitchFamily="34" charset="-128"/>
              </a:rPr>
              <a:t>出力結果と実際の量を見て</a:t>
            </a:r>
            <a:endParaRPr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現場で発注する</a:t>
            </a:r>
          </a:p>
        </p:txBody>
      </p:sp>
      <p:sp>
        <p:nvSpPr>
          <p:cNvPr id="34" name="正方形/長方形 33">
            <a:extLst>
              <a:ext uri="{FF2B5EF4-FFF2-40B4-BE49-F238E27FC236}">
                <a16:creationId xmlns:a16="http://schemas.microsoft.com/office/drawing/2014/main" id="{EF003025-47AE-8647-AFC2-952ECD9F7CA8}"/>
              </a:ext>
            </a:extLst>
          </p:cNvPr>
          <p:cNvSpPr/>
          <p:nvPr/>
        </p:nvSpPr>
        <p:spPr>
          <a:xfrm>
            <a:off x="9096652" y="3000341"/>
            <a:ext cx="2690097" cy="400110"/>
          </a:xfrm>
          <a:prstGeom prst="rect">
            <a:avLst/>
          </a:prstGeom>
        </p:spPr>
        <p:txBody>
          <a:bodyPr wrap="square">
            <a:spAutoFit/>
          </a:bodyPr>
          <a:lstStyle/>
          <a:p>
            <a:r>
              <a:rPr lang="ja-JP" altLang="en-US" sz="2000">
                <a:latin typeface="Meiryo UI" panose="020B0604030504040204" pitchFamily="34" charset="-128"/>
                <a:ea typeface="Meiryo UI" panose="020B0604030504040204" pitchFamily="34" charset="-128"/>
              </a:rPr>
              <a:t>発注が読み込まれる</a:t>
            </a:r>
          </a:p>
        </p:txBody>
      </p:sp>
      <p:sp>
        <p:nvSpPr>
          <p:cNvPr id="35" name="三角形 34">
            <a:extLst>
              <a:ext uri="{FF2B5EF4-FFF2-40B4-BE49-F238E27FC236}">
                <a16:creationId xmlns:a16="http://schemas.microsoft.com/office/drawing/2014/main" id="{0287AEA4-563D-0C4E-98A2-127EA18041DD}"/>
              </a:ext>
            </a:extLst>
          </p:cNvPr>
          <p:cNvSpPr/>
          <p:nvPr/>
        </p:nvSpPr>
        <p:spPr>
          <a:xfrm rot="10800000">
            <a:off x="827061" y="5524030"/>
            <a:ext cx="10447643" cy="279397"/>
          </a:xfrm>
          <a:prstGeom prst="triangle">
            <a:avLst>
              <a:gd name="adj" fmla="val 497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A00F2EFC-AB2B-B343-B88F-E23EC3D5B206}"/>
              </a:ext>
            </a:extLst>
          </p:cNvPr>
          <p:cNvSpPr/>
          <p:nvPr/>
        </p:nvSpPr>
        <p:spPr>
          <a:xfrm>
            <a:off x="3028133" y="6003473"/>
            <a:ext cx="6221575" cy="830997"/>
          </a:xfrm>
          <a:prstGeom prst="rect">
            <a:avLst/>
          </a:prstGeom>
        </p:spPr>
        <p:txBody>
          <a:bodyPr wrap="none">
            <a:spAutoFit/>
          </a:bodyPr>
          <a:lstStyle/>
          <a:p>
            <a:r>
              <a:rPr lang="ja-JP" altLang="en-US" sz="2400">
                <a:latin typeface="Meiryo UI" panose="020B0604030504040204" pitchFamily="34" charset="-128"/>
                <a:ea typeface="Meiryo UI" panose="020B0604030504040204" pitchFamily="34" charset="-128"/>
              </a:rPr>
              <a:t>出力結果と実際の現場での発注数があって来たら</a:t>
            </a:r>
            <a:endParaRPr lang="en-US" altLang="ja-JP" sz="2400" dirty="0">
              <a:latin typeface="Meiryo UI" panose="020B0604030504040204" pitchFamily="34" charset="-128"/>
              <a:ea typeface="Meiryo UI" panose="020B0604030504040204" pitchFamily="34" charset="-128"/>
            </a:endParaRPr>
          </a:p>
          <a:p>
            <a:r>
              <a:rPr lang="ja-JP" altLang="en-US" sz="2400">
                <a:latin typeface="Meiryo UI" panose="020B0604030504040204" pitchFamily="34" charset="-128"/>
                <a:ea typeface="Meiryo UI" panose="020B0604030504040204" pitchFamily="34" charset="-128"/>
              </a:rPr>
              <a:t>自動で発注するところまで拡張する。</a:t>
            </a:r>
          </a:p>
        </p:txBody>
      </p:sp>
    </p:spTree>
    <p:extLst>
      <p:ext uri="{BB962C8B-B14F-4D97-AF65-F5344CB8AC3E}">
        <p14:creationId xmlns:p14="http://schemas.microsoft.com/office/powerpoint/2010/main" val="2773240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上矢印 5">
            <a:extLst>
              <a:ext uri="{FF2B5EF4-FFF2-40B4-BE49-F238E27FC236}">
                <a16:creationId xmlns:a16="http://schemas.microsoft.com/office/drawing/2014/main" id="{D5284F7F-806A-1445-AA73-C9A3421F0869}"/>
              </a:ext>
            </a:extLst>
          </p:cNvPr>
          <p:cNvSpPr/>
          <p:nvPr/>
        </p:nvSpPr>
        <p:spPr>
          <a:xfrm>
            <a:off x="1182029" y="970156"/>
            <a:ext cx="484632" cy="47169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上矢印 6">
            <a:extLst>
              <a:ext uri="{FF2B5EF4-FFF2-40B4-BE49-F238E27FC236}">
                <a16:creationId xmlns:a16="http://schemas.microsoft.com/office/drawing/2014/main" id="{1A7E365C-320D-4041-9818-E0F1867E6422}"/>
              </a:ext>
            </a:extLst>
          </p:cNvPr>
          <p:cNvSpPr/>
          <p:nvPr/>
        </p:nvSpPr>
        <p:spPr>
          <a:xfrm rot="5400000">
            <a:off x="6286147" y="398303"/>
            <a:ext cx="484632" cy="104944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9D30011-ABBD-244E-9481-AEB1EC2623C4}"/>
              </a:ext>
            </a:extLst>
          </p:cNvPr>
          <p:cNvSpPr txBox="1"/>
          <p:nvPr/>
        </p:nvSpPr>
        <p:spPr>
          <a:xfrm>
            <a:off x="1081668" y="680224"/>
            <a:ext cx="415498" cy="369332"/>
          </a:xfrm>
          <a:prstGeom prst="rect">
            <a:avLst/>
          </a:prstGeom>
          <a:noFill/>
        </p:spPr>
        <p:txBody>
          <a:bodyPr wrap="none" rtlCol="0">
            <a:spAutoFit/>
          </a:bodyPr>
          <a:lstStyle/>
          <a:p>
            <a:r>
              <a:rPr kumimoji="1" lang="ja-JP" altLang="en-US"/>
              <a:t>量</a:t>
            </a:r>
          </a:p>
        </p:txBody>
      </p:sp>
      <p:sp>
        <p:nvSpPr>
          <p:cNvPr id="10" name="正方形/長方形 9">
            <a:extLst>
              <a:ext uri="{FF2B5EF4-FFF2-40B4-BE49-F238E27FC236}">
                <a16:creationId xmlns:a16="http://schemas.microsoft.com/office/drawing/2014/main" id="{A199F7AA-E0B3-9E43-B690-529A35D9F7E5}"/>
              </a:ext>
            </a:extLst>
          </p:cNvPr>
          <p:cNvSpPr/>
          <p:nvPr/>
        </p:nvSpPr>
        <p:spPr>
          <a:xfrm>
            <a:off x="3033132" y="3233854"/>
            <a:ext cx="367990" cy="2453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84C28D1-79F8-6846-8BC6-69366098C911}"/>
              </a:ext>
            </a:extLst>
          </p:cNvPr>
          <p:cNvSpPr txBox="1"/>
          <p:nvPr/>
        </p:nvSpPr>
        <p:spPr>
          <a:xfrm>
            <a:off x="747131" y="2002523"/>
            <a:ext cx="646331" cy="923330"/>
          </a:xfrm>
          <a:prstGeom prst="rect">
            <a:avLst/>
          </a:prstGeom>
          <a:noFill/>
        </p:spPr>
        <p:txBody>
          <a:bodyPr wrap="none" rtlCol="0">
            <a:spAutoFit/>
          </a:bodyPr>
          <a:lstStyle/>
          <a:p>
            <a:r>
              <a:rPr kumimoji="1" lang="ja-JP" altLang="en-US"/>
              <a:t>理想</a:t>
            </a:r>
            <a:endParaRPr kumimoji="1" lang="en-US" altLang="ja-JP" dirty="0"/>
          </a:p>
          <a:p>
            <a:endParaRPr kumimoji="1" lang="en-US" altLang="ja-JP" dirty="0"/>
          </a:p>
          <a:p>
            <a:endParaRPr kumimoji="1" lang="ja-JP" altLang="en-US"/>
          </a:p>
        </p:txBody>
      </p:sp>
      <p:sp>
        <p:nvSpPr>
          <p:cNvPr id="12" name="テキスト ボックス 11">
            <a:extLst>
              <a:ext uri="{FF2B5EF4-FFF2-40B4-BE49-F238E27FC236}">
                <a16:creationId xmlns:a16="http://schemas.microsoft.com/office/drawing/2014/main" id="{677C7DF3-FAB4-4544-9225-1487F4CDF601}"/>
              </a:ext>
            </a:extLst>
          </p:cNvPr>
          <p:cNvSpPr txBox="1"/>
          <p:nvPr/>
        </p:nvSpPr>
        <p:spPr>
          <a:xfrm>
            <a:off x="747130" y="3143973"/>
            <a:ext cx="646331" cy="369332"/>
          </a:xfrm>
          <a:prstGeom prst="rect">
            <a:avLst/>
          </a:prstGeom>
          <a:noFill/>
        </p:spPr>
        <p:txBody>
          <a:bodyPr wrap="none" rtlCol="0">
            <a:spAutoFit/>
          </a:bodyPr>
          <a:lstStyle/>
          <a:p>
            <a:r>
              <a:rPr kumimoji="1" lang="ja-JP" altLang="en-US"/>
              <a:t>現状</a:t>
            </a:r>
          </a:p>
        </p:txBody>
      </p:sp>
      <p:sp>
        <p:nvSpPr>
          <p:cNvPr id="13" name="正方形/長方形 12">
            <a:extLst>
              <a:ext uri="{FF2B5EF4-FFF2-40B4-BE49-F238E27FC236}">
                <a16:creationId xmlns:a16="http://schemas.microsoft.com/office/drawing/2014/main" id="{37D942DE-6634-4C4B-A97D-5A27314B9ED1}"/>
              </a:ext>
            </a:extLst>
          </p:cNvPr>
          <p:cNvSpPr/>
          <p:nvPr/>
        </p:nvSpPr>
        <p:spPr>
          <a:xfrm>
            <a:off x="3033132" y="2002523"/>
            <a:ext cx="367990" cy="123133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505E839E-6831-4949-A7DB-9E901CB8C4A0}"/>
              </a:ext>
            </a:extLst>
          </p:cNvPr>
          <p:cNvCxnSpPr>
            <a:cxnSpLocks/>
            <a:stCxn id="13" idx="0"/>
          </p:cNvCxnSpPr>
          <p:nvPr/>
        </p:nvCxnSpPr>
        <p:spPr>
          <a:xfrm flipV="1">
            <a:off x="3217127" y="1537975"/>
            <a:ext cx="1811632" cy="464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0B9AD95-795D-DA4A-98FC-66611D029F3C}"/>
              </a:ext>
            </a:extLst>
          </p:cNvPr>
          <p:cNvCxnSpPr>
            <a:cxnSpLocks/>
          </p:cNvCxnSpPr>
          <p:nvPr/>
        </p:nvCxnSpPr>
        <p:spPr>
          <a:xfrm>
            <a:off x="5028759" y="1537975"/>
            <a:ext cx="1316285" cy="78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E31CC3DB-C956-C74D-BCA3-D1C2C0FC41C8}"/>
              </a:ext>
            </a:extLst>
          </p:cNvPr>
          <p:cNvCxnSpPr>
            <a:cxnSpLocks/>
          </p:cNvCxnSpPr>
          <p:nvPr/>
        </p:nvCxnSpPr>
        <p:spPr>
          <a:xfrm flipV="1">
            <a:off x="6345044" y="1049556"/>
            <a:ext cx="1538868" cy="1269898"/>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CF1A444E-89D6-EF43-89F9-3116E47CDB1E}"/>
              </a:ext>
            </a:extLst>
          </p:cNvPr>
          <p:cNvSpPr txBox="1"/>
          <p:nvPr/>
        </p:nvSpPr>
        <p:spPr>
          <a:xfrm>
            <a:off x="4095609" y="1174891"/>
            <a:ext cx="2031325" cy="369332"/>
          </a:xfrm>
          <a:prstGeom prst="rect">
            <a:avLst/>
          </a:prstGeom>
          <a:noFill/>
        </p:spPr>
        <p:txBody>
          <a:bodyPr wrap="none" rtlCol="0">
            <a:spAutoFit/>
          </a:bodyPr>
          <a:lstStyle/>
          <a:p>
            <a:r>
              <a:rPr lang="ja-JP" altLang="en-US"/>
              <a:t>理想量が変動する</a:t>
            </a:r>
            <a:endParaRPr lang="en-US" altLang="ja-JP" dirty="0"/>
          </a:p>
        </p:txBody>
      </p:sp>
      <p:sp>
        <p:nvSpPr>
          <p:cNvPr id="26" name="正方形/長方形 25">
            <a:extLst>
              <a:ext uri="{FF2B5EF4-FFF2-40B4-BE49-F238E27FC236}">
                <a16:creationId xmlns:a16="http://schemas.microsoft.com/office/drawing/2014/main" id="{14C75107-3239-224F-9477-2408B9779B99}"/>
              </a:ext>
            </a:extLst>
          </p:cNvPr>
          <p:cNvSpPr/>
          <p:nvPr/>
        </p:nvSpPr>
        <p:spPr>
          <a:xfrm>
            <a:off x="1828359" y="2002523"/>
            <a:ext cx="367990" cy="3684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215D987A-CB0E-884A-8271-F4C507E37B15}"/>
              </a:ext>
            </a:extLst>
          </p:cNvPr>
          <p:cNvSpPr txBox="1"/>
          <p:nvPr/>
        </p:nvSpPr>
        <p:spPr>
          <a:xfrm>
            <a:off x="2012354" y="6144323"/>
            <a:ext cx="1082348" cy="307777"/>
          </a:xfrm>
          <a:prstGeom prst="rect">
            <a:avLst/>
          </a:prstGeom>
          <a:noFill/>
        </p:spPr>
        <p:txBody>
          <a:bodyPr wrap="none" rtlCol="0">
            <a:spAutoFit/>
          </a:bodyPr>
          <a:lstStyle/>
          <a:p>
            <a:r>
              <a:rPr kumimoji="1" lang="ja-JP" altLang="en-US" sz="1400"/>
              <a:t>減っていく</a:t>
            </a:r>
          </a:p>
        </p:txBody>
      </p:sp>
      <p:sp>
        <p:nvSpPr>
          <p:cNvPr id="29" name="テキスト ボックス 28">
            <a:extLst>
              <a:ext uri="{FF2B5EF4-FFF2-40B4-BE49-F238E27FC236}">
                <a16:creationId xmlns:a16="http://schemas.microsoft.com/office/drawing/2014/main" id="{5B6B73B7-9D42-A444-80BC-31E6353C177C}"/>
              </a:ext>
            </a:extLst>
          </p:cNvPr>
          <p:cNvSpPr txBox="1"/>
          <p:nvPr/>
        </p:nvSpPr>
        <p:spPr>
          <a:xfrm>
            <a:off x="11407698" y="6177776"/>
            <a:ext cx="646331" cy="369332"/>
          </a:xfrm>
          <a:prstGeom prst="rect">
            <a:avLst/>
          </a:prstGeom>
          <a:noFill/>
        </p:spPr>
        <p:txBody>
          <a:bodyPr wrap="none" rtlCol="0">
            <a:spAutoFit/>
          </a:bodyPr>
          <a:lstStyle/>
          <a:p>
            <a:r>
              <a:rPr kumimoji="1" lang="ja-JP" altLang="en-US"/>
              <a:t>時間</a:t>
            </a:r>
          </a:p>
        </p:txBody>
      </p:sp>
      <p:cxnSp>
        <p:nvCxnSpPr>
          <p:cNvPr id="30" name="直線コネクタ 29">
            <a:extLst>
              <a:ext uri="{FF2B5EF4-FFF2-40B4-BE49-F238E27FC236}">
                <a16:creationId xmlns:a16="http://schemas.microsoft.com/office/drawing/2014/main" id="{7C45E22C-0B92-364E-9CF2-2ACC9AD67560}"/>
              </a:ext>
            </a:extLst>
          </p:cNvPr>
          <p:cNvCxnSpPr>
            <a:cxnSpLocks/>
          </p:cNvCxnSpPr>
          <p:nvPr/>
        </p:nvCxnSpPr>
        <p:spPr>
          <a:xfrm>
            <a:off x="1856012" y="2007475"/>
            <a:ext cx="7477559"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41B93B15-866B-3B4A-BE64-94162C6F52C3}"/>
              </a:ext>
            </a:extLst>
          </p:cNvPr>
          <p:cNvSpPr txBox="1"/>
          <p:nvPr/>
        </p:nvSpPr>
        <p:spPr>
          <a:xfrm>
            <a:off x="9333571" y="1817857"/>
            <a:ext cx="2954655" cy="369332"/>
          </a:xfrm>
          <a:prstGeom prst="rect">
            <a:avLst/>
          </a:prstGeom>
          <a:noFill/>
        </p:spPr>
        <p:txBody>
          <a:bodyPr wrap="none" rtlCol="0">
            <a:spAutoFit/>
          </a:bodyPr>
          <a:lstStyle/>
          <a:p>
            <a:r>
              <a:rPr kumimoji="1" lang="ja-JP" altLang="en-US"/>
              <a:t>理想量は常に一定じゃない</a:t>
            </a:r>
            <a:endParaRPr kumimoji="1" lang="en-US" altLang="ja-JP" dirty="0"/>
          </a:p>
        </p:txBody>
      </p:sp>
      <p:sp>
        <p:nvSpPr>
          <p:cNvPr id="35" name="テキスト ボックス 34">
            <a:extLst>
              <a:ext uri="{FF2B5EF4-FFF2-40B4-BE49-F238E27FC236}">
                <a16:creationId xmlns:a16="http://schemas.microsoft.com/office/drawing/2014/main" id="{A2D933D2-E89C-3049-A0B1-4459CD0EFBF6}"/>
              </a:ext>
            </a:extLst>
          </p:cNvPr>
          <p:cNvSpPr txBox="1"/>
          <p:nvPr/>
        </p:nvSpPr>
        <p:spPr>
          <a:xfrm>
            <a:off x="9333570" y="2780729"/>
            <a:ext cx="3416320" cy="369332"/>
          </a:xfrm>
          <a:prstGeom prst="rect">
            <a:avLst/>
          </a:prstGeom>
          <a:noFill/>
        </p:spPr>
        <p:txBody>
          <a:bodyPr wrap="none" rtlCol="0">
            <a:spAutoFit/>
          </a:bodyPr>
          <a:lstStyle/>
          <a:p>
            <a:r>
              <a:rPr kumimoji="1" lang="ja-JP" altLang="en-US"/>
              <a:t>理想量を推定する必要がある。</a:t>
            </a:r>
            <a:endParaRPr kumimoji="1" lang="en-US" altLang="ja-JP" dirty="0"/>
          </a:p>
        </p:txBody>
      </p:sp>
      <p:sp>
        <p:nvSpPr>
          <p:cNvPr id="36" name="上矢印 35">
            <a:extLst>
              <a:ext uri="{FF2B5EF4-FFF2-40B4-BE49-F238E27FC236}">
                <a16:creationId xmlns:a16="http://schemas.microsoft.com/office/drawing/2014/main" id="{535A57D7-6EEE-4648-8306-3B259277F54B}"/>
              </a:ext>
            </a:extLst>
          </p:cNvPr>
          <p:cNvSpPr/>
          <p:nvPr/>
        </p:nvSpPr>
        <p:spPr>
          <a:xfrm rot="10800000">
            <a:off x="10613186" y="2203565"/>
            <a:ext cx="484632" cy="5467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a:extLst>
              <a:ext uri="{FF2B5EF4-FFF2-40B4-BE49-F238E27FC236}">
                <a16:creationId xmlns:a16="http://schemas.microsoft.com/office/drawing/2014/main" id="{C34A6907-2733-6641-AAB7-A0C3788BDE77}"/>
              </a:ext>
            </a:extLst>
          </p:cNvPr>
          <p:cNvSpPr/>
          <p:nvPr/>
        </p:nvSpPr>
        <p:spPr>
          <a:xfrm rot="5400000">
            <a:off x="6022848" y="-5219958"/>
            <a:ext cx="146304" cy="12192000"/>
          </a:xfrm>
          <a:prstGeom prst="triangle">
            <a:avLst>
              <a:gd name="adj" fmla="val 10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2" name="テキスト ボックス 21">
            <a:extLst>
              <a:ext uri="{FF2B5EF4-FFF2-40B4-BE49-F238E27FC236}">
                <a16:creationId xmlns:a16="http://schemas.microsoft.com/office/drawing/2014/main" id="{73D82974-24D6-9D4D-BE98-AF97C0093861}"/>
              </a:ext>
            </a:extLst>
          </p:cNvPr>
          <p:cNvSpPr txBox="1"/>
          <p:nvPr/>
        </p:nvSpPr>
        <p:spPr>
          <a:xfrm>
            <a:off x="0" y="252017"/>
            <a:ext cx="7079182" cy="523220"/>
          </a:xfrm>
          <a:prstGeom prst="rect">
            <a:avLst/>
          </a:prstGeom>
          <a:noFill/>
        </p:spPr>
        <p:txBody>
          <a:bodyPr wrap="none" rtlCol="0">
            <a:spAutoFit/>
          </a:bodyPr>
          <a:lstStyle/>
          <a:p>
            <a:r>
              <a:rPr kumimoji="1" lang="ja-JP" altLang="en-US" sz="2800">
                <a:latin typeface="Meiryo UI" panose="020B0604030504040204" pitchFamily="34" charset="-128"/>
                <a:ea typeface="Meiryo UI" panose="020B0604030504040204" pitchFamily="34" charset="-128"/>
              </a:rPr>
              <a:t>在庫管理システム　デザインサンプル　食材関係</a:t>
            </a:r>
          </a:p>
        </p:txBody>
      </p:sp>
    </p:spTree>
    <p:extLst>
      <p:ext uri="{BB962C8B-B14F-4D97-AF65-F5344CB8AC3E}">
        <p14:creationId xmlns:p14="http://schemas.microsoft.com/office/powerpoint/2010/main" val="3446281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上矢印 5">
            <a:extLst>
              <a:ext uri="{FF2B5EF4-FFF2-40B4-BE49-F238E27FC236}">
                <a16:creationId xmlns:a16="http://schemas.microsoft.com/office/drawing/2014/main" id="{D5284F7F-806A-1445-AA73-C9A3421F0869}"/>
              </a:ext>
            </a:extLst>
          </p:cNvPr>
          <p:cNvSpPr/>
          <p:nvPr/>
        </p:nvSpPr>
        <p:spPr>
          <a:xfrm>
            <a:off x="1182029" y="970156"/>
            <a:ext cx="484632" cy="47169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上矢印 6">
            <a:extLst>
              <a:ext uri="{FF2B5EF4-FFF2-40B4-BE49-F238E27FC236}">
                <a16:creationId xmlns:a16="http://schemas.microsoft.com/office/drawing/2014/main" id="{1A7E365C-320D-4041-9818-E0F1867E6422}"/>
              </a:ext>
            </a:extLst>
          </p:cNvPr>
          <p:cNvSpPr/>
          <p:nvPr/>
        </p:nvSpPr>
        <p:spPr>
          <a:xfrm rot="5400000">
            <a:off x="6286147" y="398303"/>
            <a:ext cx="484632" cy="104944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9D30011-ABBD-244E-9481-AEB1EC2623C4}"/>
              </a:ext>
            </a:extLst>
          </p:cNvPr>
          <p:cNvSpPr txBox="1"/>
          <p:nvPr/>
        </p:nvSpPr>
        <p:spPr>
          <a:xfrm>
            <a:off x="1081668" y="680224"/>
            <a:ext cx="415498" cy="369332"/>
          </a:xfrm>
          <a:prstGeom prst="rect">
            <a:avLst/>
          </a:prstGeom>
          <a:noFill/>
        </p:spPr>
        <p:txBody>
          <a:bodyPr wrap="none" rtlCol="0">
            <a:spAutoFit/>
          </a:bodyPr>
          <a:lstStyle/>
          <a:p>
            <a:r>
              <a:rPr kumimoji="1" lang="ja-JP" altLang="en-US"/>
              <a:t>量</a:t>
            </a:r>
          </a:p>
        </p:txBody>
      </p:sp>
      <p:sp>
        <p:nvSpPr>
          <p:cNvPr id="10" name="正方形/長方形 9">
            <a:extLst>
              <a:ext uri="{FF2B5EF4-FFF2-40B4-BE49-F238E27FC236}">
                <a16:creationId xmlns:a16="http://schemas.microsoft.com/office/drawing/2014/main" id="{A199F7AA-E0B3-9E43-B690-529A35D9F7E5}"/>
              </a:ext>
            </a:extLst>
          </p:cNvPr>
          <p:cNvSpPr/>
          <p:nvPr/>
        </p:nvSpPr>
        <p:spPr>
          <a:xfrm>
            <a:off x="3033132" y="3233854"/>
            <a:ext cx="367990" cy="2453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84C28D1-79F8-6846-8BC6-69366098C911}"/>
              </a:ext>
            </a:extLst>
          </p:cNvPr>
          <p:cNvSpPr txBox="1"/>
          <p:nvPr/>
        </p:nvSpPr>
        <p:spPr>
          <a:xfrm>
            <a:off x="747131" y="2002523"/>
            <a:ext cx="646331" cy="923330"/>
          </a:xfrm>
          <a:prstGeom prst="rect">
            <a:avLst/>
          </a:prstGeom>
          <a:noFill/>
        </p:spPr>
        <p:txBody>
          <a:bodyPr wrap="none" rtlCol="0">
            <a:spAutoFit/>
          </a:bodyPr>
          <a:lstStyle/>
          <a:p>
            <a:r>
              <a:rPr kumimoji="1" lang="ja-JP" altLang="en-US"/>
              <a:t>理想</a:t>
            </a:r>
            <a:endParaRPr kumimoji="1" lang="en-US" altLang="ja-JP" dirty="0"/>
          </a:p>
          <a:p>
            <a:endParaRPr kumimoji="1" lang="en-US" altLang="ja-JP" dirty="0"/>
          </a:p>
          <a:p>
            <a:endParaRPr kumimoji="1" lang="ja-JP" altLang="en-US"/>
          </a:p>
        </p:txBody>
      </p:sp>
      <p:sp>
        <p:nvSpPr>
          <p:cNvPr id="12" name="テキスト ボックス 11">
            <a:extLst>
              <a:ext uri="{FF2B5EF4-FFF2-40B4-BE49-F238E27FC236}">
                <a16:creationId xmlns:a16="http://schemas.microsoft.com/office/drawing/2014/main" id="{677C7DF3-FAB4-4544-9225-1487F4CDF601}"/>
              </a:ext>
            </a:extLst>
          </p:cNvPr>
          <p:cNvSpPr txBox="1"/>
          <p:nvPr/>
        </p:nvSpPr>
        <p:spPr>
          <a:xfrm>
            <a:off x="747130" y="3143973"/>
            <a:ext cx="646331" cy="369332"/>
          </a:xfrm>
          <a:prstGeom prst="rect">
            <a:avLst/>
          </a:prstGeom>
          <a:noFill/>
        </p:spPr>
        <p:txBody>
          <a:bodyPr wrap="none" rtlCol="0">
            <a:spAutoFit/>
          </a:bodyPr>
          <a:lstStyle/>
          <a:p>
            <a:r>
              <a:rPr kumimoji="1" lang="ja-JP" altLang="en-US"/>
              <a:t>現状</a:t>
            </a:r>
          </a:p>
        </p:txBody>
      </p:sp>
      <p:sp>
        <p:nvSpPr>
          <p:cNvPr id="13" name="正方形/長方形 12">
            <a:extLst>
              <a:ext uri="{FF2B5EF4-FFF2-40B4-BE49-F238E27FC236}">
                <a16:creationId xmlns:a16="http://schemas.microsoft.com/office/drawing/2014/main" id="{37D942DE-6634-4C4B-A97D-5A27314B9ED1}"/>
              </a:ext>
            </a:extLst>
          </p:cNvPr>
          <p:cNvSpPr/>
          <p:nvPr/>
        </p:nvSpPr>
        <p:spPr>
          <a:xfrm>
            <a:off x="3033132" y="2002523"/>
            <a:ext cx="367990" cy="123133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505E839E-6831-4949-A7DB-9E901CB8C4A0}"/>
              </a:ext>
            </a:extLst>
          </p:cNvPr>
          <p:cNvCxnSpPr>
            <a:cxnSpLocks/>
            <a:stCxn id="13" idx="0"/>
          </p:cNvCxnSpPr>
          <p:nvPr/>
        </p:nvCxnSpPr>
        <p:spPr>
          <a:xfrm flipV="1">
            <a:off x="3217127" y="1537975"/>
            <a:ext cx="1811632" cy="464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0B9AD95-795D-DA4A-98FC-66611D029F3C}"/>
              </a:ext>
            </a:extLst>
          </p:cNvPr>
          <p:cNvCxnSpPr>
            <a:cxnSpLocks/>
          </p:cNvCxnSpPr>
          <p:nvPr/>
        </p:nvCxnSpPr>
        <p:spPr>
          <a:xfrm>
            <a:off x="5028759" y="1537975"/>
            <a:ext cx="1316285" cy="78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E31CC3DB-C956-C74D-BCA3-D1C2C0FC41C8}"/>
              </a:ext>
            </a:extLst>
          </p:cNvPr>
          <p:cNvCxnSpPr>
            <a:cxnSpLocks/>
          </p:cNvCxnSpPr>
          <p:nvPr/>
        </p:nvCxnSpPr>
        <p:spPr>
          <a:xfrm flipV="1">
            <a:off x="6345044" y="1049556"/>
            <a:ext cx="1538868" cy="1269898"/>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CF1A444E-89D6-EF43-89F9-3116E47CDB1E}"/>
              </a:ext>
            </a:extLst>
          </p:cNvPr>
          <p:cNvSpPr txBox="1"/>
          <p:nvPr/>
        </p:nvSpPr>
        <p:spPr>
          <a:xfrm>
            <a:off x="4095609" y="1174891"/>
            <a:ext cx="2723823" cy="369332"/>
          </a:xfrm>
          <a:prstGeom prst="rect">
            <a:avLst/>
          </a:prstGeom>
          <a:noFill/>
        </p:spPr>
        <p:txBody>
          <a:bodyPr wrap="none" rtlCol="0">
            <a:spAutoFit/>
          </a:bodyPr>
          <a:lstStyle/>
          <a:p>
            <a:r>
              <a:rPr lang="ja-JP" altLang="en-US"/>
              <a:t>理想量を手動で打ち込む</a:t>
            </a:r>
            <a:endParaRPr lang="en-US" altLang="ja-JP" dirty="0"/>
          </a:p>
        </p:txBody>
      </p:sp>
      <p:sp>
        <p:nvSpPr>
          <p:cNvPr id="26" name="正方形/長方形 25">
            <a:extLst>
              <a:ext uri="{FF2B5EF4-FFF2-40B4-BE49-F238E27FC236}">
                <a16:creationId xmlns:a16="http://schemas.microsoft.com/office/drawing/2014/main" id="{14C75107-3239-224F-9477-2408B9779B99}"/>
              </a:ext>
            </a:extLst>
          </p:cNvPr>
          <p:cNvSpPr/>
          <p:nvPr/>
        </p:nvSpPr>
        <p:spPr>
          <a:xfrm>
            <a:off x="1828359" y="2002523"/>
            <a:ext cx="367990" cy="3684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215D987A-CB0E-884A-8271-F4C507E37B15}"/>
              </a:ext>
            </a:extLst>
          </p:cNvPr>
          <p:cNvSpPr txBox="1"/>
          <p:nvPr/>
        </p:nvSpPr>
        <p:spPr>
          <a:xfrm>
            <a:off x="2012354" y="6144323"/>
            <a:ext cx="1082348" cy="307777"/>
          </a:xfrm>
          <a:prstGeom prst="rect">
            <a:avLst/>
          </a:prstGeom>
          <a:noFill/>
        </p:spPr>
        <p:txBody>
          <a:bodyPr wrap="none" rtlCol="0">
            <a:spAutoFit/>
          </a:bodyPr>
          <a:lstStyle/>
          <a:p>
            <a:r>
              <a:rPr kumimoji="1" lang="ja-JP" altLang="en-US" sz="1400"/>
              <a:t>減っていく</a:t>
            </a:r>
          </a:p>
        </p:txBody>
      </p:sp>
      <p:sp>
        <p:nvSpPr>
          <p:cNvPr id="29" name="テキスト ボックス 28">
            <a:extLst>
              <a:ext uri="{FF2B5EF4-FFF2-40B4-BE49-F238E27FC236}">
                <a16:creationId xmlns:a16="http://schemas.microsoft.com/office/drawing/2014/main" id="{5B6B73B7-9D42-A444-80BC-31E6353C177C}"/>
              </a:ext>
            </a:extLst>
          </p:cNvPr>
          <p:cNvSpPr txBox="1"/>
          <p:nvPr/>
        </p:nvSpPr>
        <p:spPr>
          <a:xfrm>
            <a:off x="11407698" y="6177776"/>
            <a:ext cx="646331" cy="369332"/>
          </a:xfrm>
          <a:prstGeom prst="rect">
            <a:avLst/>
          </a:prstGeom>
          <a:noFill/>
        </p:spPr>
        <p:txBody>
          <a:bodyPr wrap="none" rtlCol="0">
            <a:spAutoFit/>
          </a:bodyPr>
          <a:lstStyle/>
          <a:p>
            <a:r>
              <a:rPr kumimoji="1" lang="ja-JP" altLang="en-US"/>
              <a:t>時間</a:t>
            </a:r>
          </a:p>
        </p:txBody>
      </p:sp>
      <p:cxnSp>
        <p:nvCxnSpPr>
          <p:cNvPr id="30" name="直線コネクタ 29">
            <a:extLst>
              <a:ext uri="{FF2B5EF4-FFF2-40B4-BE49-F238E27FC236}">
                <a16:creationId xmlns:a16="http://schemas.microsoft.com/office/drawing/2014/main" id="{7C45E22C-0B92-364E-9CF2-2ACC9AD67560}"/>
              </a:ext>
            </a:extLst>
          </p:cNvPr>
          <p:cNvCxnSpPr>
            <a:cxnSpLocks/>
          </p:cNvCxnSpPr>
          <p:nvPr/>
        </p:nvCxnSpPr>
        <p:spPr>
          <a:xfrm>
            <a:off x="1856012" y="2007475"/>
            <a:ext cx="7477559"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41B93B15-866B-3B4A-BE64-94162C6F52C3}"/>
              </a:ext>
            </a:extLst>
          </p:cNvPr>
          <p:cNvSpPr txBox="1"/>
          <p:nvPr/>
        </p:nvSpPr>
        <p:spPr>
          <a:xfrm>
            <a:off x="9333571" y="1815073"/>
            <a:ext cx="2954655" cy="369332"/>
          </a:xfrm>
          <a:prstGeom prst="rect">
            <a:avLst/>
          </a:prstGeom>
          <a:noFill/>
        </p:spPr>
        <p:txBody>
          <a:bodyPr wrap="none" rtlCol="0">
            <a:spAutoFit/>
          </a:bodyPr>
          <a:lstStyle/>
          <a:p>
            <a:r>
              <a:rPr kumimoji="1" lang="ja-JP" altLang="en-US"/>
              <a:t>理想量は常に一定じゃない</a:t>
            </a:r>
            <a:endParaRPr kumimoji="1" lang="en-US" altLang="ja-JP" dirty="0"/>
          </a:p>
        </p:txBody>
      </p:sp>
      <p:sp>
        <p:nvSpPr>
          <p:cNvPr id="35" name="テキスト ボックス 34">
            <a:extLst>
              <a:ext uri="{FF2B5EF4-FFF2-40B4-BE49-F238E27FC236}">
                <a16:creationId xmlns:a16="http://schemas.microsoft.com/office/drawing/2014/main" id="{A2D933D2-E89C-3049-A0B1-4459CD0EFBF6}"/>
              </a:ext>
            </a:extLst>
          </p:cNvPr>
          <p:cNvSpPr txBox="1"/>
          <p:nvPr/>
        </p:nvSpPr>
        <p:spPr>
          <a:xfrm>
            <a:off x="9333570" y="2777945"/>
            <a:ext cx="3416320" cy="369332"/>
          </a:xfrm>
          <a:prstGeom prst="rect">
            <a:avLst/>
          </a:prstGeom>
          <a:noFill/>
        </p:spPr>
        <p:txBody>
          <a:bodyPr wrap="none" rtlCol="0">
            <a:spAutoFit/>
          </a:bodyPr>
          <a:lstStyle/>
          <a:p>
            <a:r>
              <a:rPr kumimoji="1" lang="ja-JP" altLang="en-US"/>
              <a:t>理想量を推定する必要がある。</a:t>
            </a:r>
            <a:endParaRPr kumimoji="1" lang="en-US" altLang="ja-JP" dirty="0"/>
          </a:p>
        </p:txBody>
      </p:sp>
      <p:sp>
        <p:nvSpPr>
          <p:cNvPr id="36" name="上矢印 35">
            <a:extLst>
              <a:ext uri="{FF2B5EF4-FFF2-40B4-BE49-F238E27FC236}">
                <a16:creationId xmlns:a16="http://schemas.microsoft.com/office/drawing/2014/main" id="{535A57D7-6EEE-4648-8306-3B259277F54B}"/>
              </a:ext>
            </a:extLst>
          </p:cNvPr>
          <p:cNvSpPr/>
          <p:nvPr/>
        </p:nvSpPr>
        <p:spPr>
          <a:xfrm rot="10800000">
            <a:off x="10613186" y="2200781"/>
            <a:ext cx="484632" cy="5467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3CE495F-97C2-D048-9A4F-E89157CBE628}"/>
              </a:ext>
            </a:extLst>
          </p:cNvPr>
          <p:cNvSpPr/>
          <p:nvPr/>
        </p:nvSpPr>
        <p:spPr>
          <a:xfrm>
            <a:off x="4875102" y="1544223"/>
            <a:ext cx="367990" cy="4138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47BB80B7-A69F-454E-92D6-B35909FDCC48}"/>
              </a:ext>
            </a:extLst>
          </p:cNvPr>
          <p:cNvSpPr/>
          <p:nvPr/>
        </p:nvSpPr>
        <p:spPr>
          <a:xfrm>
            <a:off x="4875102" y="5146733"/>
            <a:ext cx="367990" cy="3740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728FD3C-9B9F-454F-B40C-1104A8E046EC}"/>
              </a:ext>
            </a:extLst>
          </p:cNvPr>
          <p:cNvSpPr txBox="1"/>
          <p:nvPr/>
        </p:nvSpPr>
        <p:spPr>
          <a:xfrm>
            <a:off x="4775384" y="5157730"/>
            <a:ext cx="1569660" cy="369332"/>
          </a:xfrm>
          <a:prstGeom prst="rect">
            <a:avLst/>
          </a:prstGeom>
          <a:noFill/>
        </p:spPr>
        <p:txBody>
          <a:bodyPr wrap="none" rtlCol="0">
            <a:spAutoFit/>
          </a:bodyPr>
          <a:lstStyle/>
          <a:p>
            <a:r>
              <a:rPr lang="ja-JP" altLang="en-US"/>
              <a:t>賞味期限切れ</a:t>
            </a:r>
            <a:endParaRPr lang="en-US" altLang="ja-JP" dirty="0"/>
          </a:p>
        </p:txBody>
      </p:sp>
      <p:sp>
        <p:nvSpPr>
          <p:cNvPr id="27" name="テキスト ボックス 26">
            <a:extLst>
              <a:ext uri="{FF2B5EF4-FFF2-40B4-BE49-F238E27FC236}">
                <a16:creationId xmlns:a16="http://schemas.microsoft.com/office/drawing/2014/main" id="{D6997E76-AA20-DE46-82B2-C9E57F96E1AC}"/>
              </a:ext>
            </a:extLst>
          </p:cNvPr>
          <p:cNvSpPr txBox="1"/>
          <p:nvPr/>
        </p:nvSpPr>
        <p:spPr>
          <a:xfrm>
            <a:off x="4775384" y="4003132"/>
            <a:ext cx="877163" cy="369332"/>
          </a:xfrm>
          <a:prstGeom prst="rect">
            <a:avLst/>
          </a:prstGeom>
          <a:noFill/>
        </p:spPr>
        <p:txBody>
          <a:bodyPr wrap="none" rtlCol="0">
            <a:spAutoFit/>
          </a:bodyPr>
          <a:lstStyle/>
          <a:p>
            <a:r>
              <a:rPr lang="ja-JP" altLang="en-US"/>
              <a:t>売れた</a:t>
            </a:r>
            <a:endParaRPr lang="en-US" altLang="ja-JP" dirty="0"/>
          </a:p>
        </p:txBody>
      </p:sp>
      <p:sp>
        <p:nvSpPr>
          <p:cNvPr id="31" name="三角形 30">
            <a:extLst>
              <a:ext uri="{FF2B5EF4-FFF2-40B4-BE49-F238E27FC236}">
                <a16:creationId xmlns:a16="http://schemas.microsoft.com/office/drawing/2014/main" id="{7EA920E9-AE56-7342-9540-1DD1F0D26014}"/>
              </a:ext>
            </a:extLst>
          </p:cNvPr>
          <p:cNvSpPr/>
          <p:nvPr/>
        </p:nvSpPr>
        <p:spPr>
          <a:xfrm rot="5400000">
            <a:off x="6022848" y="-5219958"/>
            <a:ext cx="146304" cy="12192000"/>
          </a:xfrm>
          <a:prstGeom prst="triangle">
            <a:avLst>
              <a:gd name="adj" fmla="val 10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32" name="テキスト ボックス 31">
            <a:extLst>
              <a:ext uri="{FF2B5EF4-FFF2-40B4-BE49-F238E27FC236}">
                <a16:creationId xmlns:a16="http://schemas.microsoft.com/office/drawing/2014/main" id="{A83E24EE-67DF-BF4A-8FC1-66B0F5C0E7AC}"/>
              </a:ext>
            </a:extLst>
          </p:cNvPr>
          <p:cNvSpPr txBox="1"/>
          <p:nvPr/>
        </p:nvSpPr>
        <p:spPr>
          <a:xfrm>
            <a:off x="0" y="252017"/>
            <a:ext cx="7079182" cy="523220"/>
          </a:xfrm>
          <a:prstGeom prst="rect">
            <a:avLst/>
          </a:prstGeom>
          <a:noFill/>
        </p:spPr>
        <p:txBody>
          <a:bodyPr wrap="none" rtlCol="0">
            <a:spAutoFit/>
          </a:bodyPr>
          <a:lstStyle/>
          <a:p>
            <a:r>
              <a:rPr kumimoji="1" lang="ja-JP" altLang="en-US" sz="2800">
                <a:latin typeface="Meiryo UI" panose="020B0604030504040204" pitchFamily="34" charset="-128"/>
                <a:ea typeface="Meiryo UI" panose="020B0604030504040204" pitchFamily="34" charset="-128"/>
              </a:rPr>
              <a:t>在庫管理システム　デザインサンプル　食材関係</a:t>
            </a:r>
          </a:p>
        </p:txBody>
      </p:sp>
    </p:spTree>
    <p:extLst>
      <p:ext uri="{BB962C8B-B14F-4D97-AF65-F5344CB8AC3E}">
        <p14:creationId xmlns:p14="http://schemas.microsoft.com/office/powerpoint/2010/main" val="261690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三角形 3">
            <a:extLst>
              <a:ext uri="{FF2B5EF4-FFF2-40B4-BE49-F238E27FC236}">
                <a16:creationId xmlns:a16="http://schemas.microsoft.com/office/drawing/2014/main" id="{40D1D9A7-15D3-0043-BA1C-03CB52854B8D}"/>
              </a:ext>
            </a:extLst>
          </p:cNvPr>
          <p:cNvSpPr/>
          <p:nvPr/>
        </p:nvSpPr>
        <p:spPr>
          <a:xfrm rot="5400000">
            <a:off x="6022848" y="-5219958"/>
            <a:ext cx="146304" cy="12192000"/>
          </a:xfrm>
          <a:prstGeom prst="triangle">
            <a:avLst>
              <a:gd name="adj" fmla="val 10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085558D4-94D1-3746-88DA-DFB8DC4624AD}"/>
              </a:ext>
            </a:extLst>
          </p:cNvPr>
          <p:cNvSpPr txBox="1"/>
          <p:nvPr/>
        </p:nvSpPr>
        <p:spPr>
          <a:xfrm>
            <a:off x="0" y="252017"/>
            <a:ext cx="4766048" cy="523220"/>
          </a:xfrm>
          <a:prstGeom prst="rect">
            <a:avLst/>
          </a:prstGeom>
          <a:noFill/>
        </p:spPr>
        <p:txBody>
          <a:bodyPr wrap="none" rtlCol="0">
            <a:spAutoFit/>
          </a:bodyPr>
          <a:lstStyle/>
          <a:p>
            <a:r>
              <a:rPr kumimoji="1" lang="ja-JP" altLang="en-US" sz="2800">
                <a:latin typeface="Meiryo UI" panose="020B0604030504040204" pitchFamily="34" charset="-128"/>
                <a:ea typeface="Meiryo UI" panose="020B0604030504040204" pitchFamily="34" charset="-128"/>
              </a:rPr>
              <a:t>中間発表　</a:t>
            </a:r>
            <a:r>
              <a:rPr kumimoji="1" lang="ja-JP" altLang="en-US" sz="2000">
                <a:latin typeface="Meiryo UI" panose="020B0604030504040204" pitchFamily="34" charset="-128"/>
                <a:ea typeface="Meiryo UI" panose="020B0604030504040204" pitchFamily="34" charset="-128"/>
              </a:rPr>
              <a:t>（</a:t>
            </a:r>
            <a:r>
              <a:rPr kumimoji="1" lang="en-US" altLang="ja-JP" sz="2000" dirty="0">
                <a:latin typeface="Meiryo UI" panose="020B0604030504040204" pitchFamily="34" charset="-128"/>
                <a:ea typeface="Meiryo UI" panose="020B0604030504040204" pitchFamily="34" charset="-128"/>
              </a:rPr>
              <a:t>9</a:t>
            </a:r>
            <a:r>
              <a:rPr kumimoji="1" lang="ja-JP" altLang="en-US" sz="2000">
                <a:latin typeface="Meiryo UI" panose="020B0604030504040204" pitchFamily="34" charset="-128"/>
                <a:ea typeface="Meiryo UI" panose="020B0604030504040204" pitchFamily="34" charset="-128"/>
              </a:rPr>
              <a:t>月</a:t>
            </a:r>
            <a:r>
              <a:rPr kumimoji="1" lang="en-US" altLang="ja-JP" sz="2000" dirty="0">
                <a:latin typeface="Meiryo UI" panose="020B0604030504040204" pitchFamily="34" charset="-128"/>
                <a:ea typeface="Meiryo UI" panose="020B0604030504040204" pitchFamily="34" charset="-128"/>
              </a:rPr>
              <a:t>27</a:t>
            </a:r>
            <a:r>
              <a:rPr kumimoji="1" lang="ja-JP" altLang="en-US" sz="2000">
                <a:latin typeface="Meiryo UI" panose="020B0604030504040204" pitchFamily="34" charset="-128"/>
                <a:ea typeface="Meiryo UI" panose="020B0604030504040204" pitchFamily="34" charset="-128"/>
              </a:rPr>
              <a:t>日</a:t>
            </a:r>
            <a:r>
              <a:rPr kumimoji="1" lang="en-US" altLang="ja-JP" sz="2000" dirty="0">
                <a:latin typeface="Meiryo UI" panose="020B0604030504040204" pitchFamily="34" charset="-128"/>
                <a:ea typeface="Meiryo UI" panose="020B0604030504040204" pitchFamily="34" charset="-128"/>
              </a:rPr>
              <a:t>〜10</a:t>
            </a:r>
            <a:r>
              <a:rPr kumimoji="1" lang="ja-JP" altLang="en-US" sz="2000">
                <a:latin typeface="Meiryo UI" panose="020B0604030504040204" pitchFamily="34" charset="-128"/>
                <a:ea typeface="Meiryo UI" panose="020B0604030504040204" pitchFamily="34" charset="-128"/>
              </a:rPr>
              <a:t>月</a:t>
            </a:r>
            <a:r>
              <a:rPr kumimoji="1" lang="en-US" altLang="ja-JP" sz="2000" dirty="0">
                <a:latin typeface="Meiryo UI" panose="020B0604030504040204" pitchFamily="34" charset="-128"/>
                <a:ea typeface="Meiryo UI" panose="020B0604030504040204" pitchFamily="34" charset="-128"/>
              </a:rPr>
              <a:t>25</a:t>
            </a:r>
            <a:r>
              <a:rPr kumimoji="1" lang="ja-JP" altLang="en-US" sz="2000">
                <a:latin typeface="Meiryo UI" panose="020B0604030504040204" pitchFamily="34" charset="-128"/>
                <a:ea typeface="Meiryo UI" panose="020B0604030504040204" pitchFamily="34" charset="-128"/>
              </a:rPr>
              <a:t>日）</a:t>
            </a:r>
          </a:p>
        </p:txBody>
      </p:sp>
      <p:sp>
        <p:nvSpPr>
          <p:cNvPr id="7" name="正方形/長方形 6">
            <a:extLst>
              <a:ext uri="{FF2B5EF4-FFF2-40B4-BE49-F238E27FC236}">
                <a16:creationId xmlns:a16="http://schemas.microsoft.com/office/drawing/2014/main" id="{D5682DCB-0B9B-0F41-8830-49423BA62D24}"/>
              </a:ext>
            </a:extLst>
          </p:cNvPr>
          <p:cNvSpPr/>
          <p:nvPr/>
        </p:nvSpPr>
        <p:spPr>
          <a:xfrm>
            <a:off x="411003" y="1883208"/>
            <a:ext cx="2101857" cy="646331"/>
          </a:xfrm>
          <a:prstGeom prst="rect">
            <a:avLst/>
          </a:prstGeom>
          <a:noFill/>
        </p:spPr>
        <p:txBody>
          <a:bodyPr wrap="none" lIns="91440" tIns="45720" rIns="91440" bIns="45720">
            <a:spAutoFit/>
          </a:bodyPr>
          <a:lstStyle/>
          <a:p>
            <a:r>
              <a:rPr lang="en-US" altLang="ja-JP" sz="3600" b="1" dirty="0">
                <a:ln w="0"/>
                <a:effectLst>
                  <a:outerShdw blurRad="38100" dist="19050" dir="2700000" algn="tl" rotWithShape="0">
                    <a:schemeClr val="dk1">
                      <a:alpha val="40000"/>
                    </a:schemeClr>
                  </a:outerShdw>
                </a:effectLst>
                <a:latin typeface="Hiragino Kaku Gothic Pro W6" panose="020B0300000000000000" pitchFamily="34" charset="-128"/>
                <a:ea typeface="Hiragino Kaku Gothic Pro W6" panose="020B0300000000000000" pitchFamily="34" charset="-128"/>
              </a:rPr>
              <a:t>Agenda</a:t>
            </a:r>
            <a:endParaRPr lang="ja-JP" altLang="en-US" sz="3600" b="1" cap="none" spc="0">
              <a:ln w="0"/>
              <a:solidFill>
                <a:schemeClr val="tx1"/>
              </a:solidFill>
              <a:effectLst>
                <a:outerShdw blurRad="38100" dist="19050" dir="2700000" algn="tl" rotWithShape="0">
                  <a:schemeClr val="dk1">
                    <a:alpha val="40000"/>
                  </a:schemeClr>
                </a:outerShdw>
              </a:effectLst>
              <a:latin typeface="Hiragino Kaku Gothic Pro W6" panose="020B0300000000000000" pitchFamily="34" charset="-128"/>
              <a:ea typeface="Hiragino Kaku Gothic Pro W6" panose="020B0300000000000000" pitchFamily="34" charset="-128"/>
            </a:endParaRPr>
          </a:p>
        </p:txBody>
      </p:sp>
      <p:sp>
        <p:nvSpPr>
          <p:cNvPr id="8" name="テキスト ボックス 7">
            <a:extLst>
              <a:ext uri="{FF2B5EF4-FFF2-40B4-BE49-F238E27FC236}">
                <a16:creationId xmlns:a16="http://schemas.microsoft.com/office/drawing/2014/main" id="{8A5EF923-F8FB-7345-AEDA-CFCB55447A5D}"/>
              </a:ext>
            </a:extLst>
          </p:cNvPr>
          <p:cNvSpPr txBox="1"/>
          <p:nvPr/>
        </p:nvSpPr>
        <p:spPr>
          <a:xfrm>
            <a:off x="1760381" y="2758802"/>
            <a:ext cx="6011334" cy="1569660"/>
          </a:xfrm>
          <a:prstGeom prst="rect">
            <a:avLst/>
          </a:prstGeom>
          <a:noFill/>
        </p:spPr>
        <p:txBody>
          <a:bodyPr wrap="square" rtlCol="0">
            <a:spAutoFit/>
          </a:bodyPr>
          <a:lstStyle/>
          <a:p>
            <a:pPr marL="514350" indent="-514350">
              <a:buFont typeface="+mj-lt"/>
              <a:buAutoNum type="arabicPeriod"/>
            </a:pPr>
            <a:r>
              <a:rPr lang="ja-JP" altLang="en-US" sz="3200">
                <a:latin typeface="Meiryo UI" panose="020B0604030504040204" pitchFamily="34" charset="-128"/>
                <a:ea typeface="Meiryo UI" panose="020B0604030504040204" pitchFamily="34" charset="-128"/>
              </a:rPr>
              <a:t>今月の活動報告</a:t>
            </a:r>
            <a:endParaRPr lang="en-US" altLang="ja-JP" sz="3200"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sz="3200">
                <a:latin typeface="Meiryo UI" panose="020B0604030504040204" pitchFamily="34" charset="-128"/>
                <a:ea typeface="Meiryo UI" panose="020B0604030504040204" pitchFamily="34" charset="-128"/>
              </a:rPr>
              <a:t>在庫管理システムの概要</a:t>
            </a:r>
            <a:endParaRPr lang="en-US" altLang="ja-JP" sz="3200"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sz="3200">
                <a:latin typeface="Meiryo UI" panose="020B0604030504040204" pitchFamily="34" charset="-128"/>
                <a:ea typeface="Meiryo UI" panose="020B0604030504040204" pitchFamily="34" charset="-128"/>
              </a:rPr>
              <a:t>今後の活動予定</a:t>
            </a:r>
            <a:endParaRPr lang="en-US" altLang="ja-JP" sz="32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171871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三角形 3">
            <a:extLst>
              <a:ext uri="{FF2B5EF4-FFF2-40B4-BE49-F238E27FC236}">
                <a16:creationId xmlns:a16="http://schemas.microsoft.com/office/drawing/2014/main" id="{2B76B27C-AF49-9A46-8984-26C4D52ECD45}"/>
              </a:ext>
            </a:extLst>
          </p:cNvPr>
          <p:cNvSpPr/>
          <p:nvPr/>
        </p:nvSpPr>
        <p:spPr>
          <a:xfrm rot="5400000">
            <a:off x="6022848" y="-5219958"/>
            <a:ext cx="146304" cy="12192000"/>
          </a:xfrm>
          <a:prstGeom prst="triangle">
            <a:avLst>
              <a:gd name="adj" fmla="val 10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2389C17E-56C5-FB41-8CD2-1B1472FD7903}"/>
              </a:ext>
            </a:extLst>
          </p:cNvPr>
          <p:cNvSpPr txBox="1"/>
          <p:nvPr/>
        </p:nvSpPr>
        <p:spPr>
          <a:xfrm>
            <a:off x="-1" y="252017"/>
            <a:ext cx="5164667" cy="523220"/>
          </a:xfrm>
          <a:prstGeom prst="rect">
            <a:avLst/>
          </a:prstGeom>
          <a:noFill/>
        </p:spPr>
        <p:txBody>
          <a:bodyPr wrap="square" rtlCol="0">
            <a:spAutoFit/>
          </a:bodyPr>
          <a:lstStyle/>
          <a:p>
            <a:pPr marL="514350" indent="-514350">
              <a:buFont typeface="+mj-lt"/>
              <a:buAutoNum type="arabicPeriod"/>
            </a:pPr>
            <a:r>
              <a:rPr lang="ja-JP" altLang="en-US" sz="2800">
                <a:latin typeface="Meiryo UI" panose="020B0604030504040204" pitchFamily="34" charset="-128"/>
                <a:ea typeface="Meiryo UI" panose="020B0604030504040204" pitchFamily="34" charset="-128"/>
              </a:rPr>
              <a:t>今月の活動報告</a:t>
            </a:r>
            <a:endParaRPr lang="en-US" altLang="ja-JP" sz="2800" dirty="0">
              <a:latin typeface="Meiryo UI" panose="020B0604030504040204" pitchFamily="34" charset="-128"/>
              <a:ea typeface="Meiryo UI" panose="020B0604030504040204" pitchFamily="34" charset="-128"/>
            </a:endParaRPr>
          </a:p>
        </p:txBody>
      </p:sp>
      <p:sp>
        <p:nvSpPr>
          <p:cNvPr id="8" name="テキスト ボックス 7">
            <a:extLst>
              <a:ext uri="{FF2B5EF4-FFF2-40B4-BE49-F238E27FC236}">
                <a16:creationId xmlns:a16="http://schemas.microsoft.com/office/drawing/2014/main" id="{E8F6B146-DF47-154B-A430-09A76087EE2F}"/>
              </a:ext>
            </a:extLst>
          </p:cNvPr>
          <p:cNvSpPr txBox="1"/>
          <p:nvPr/>
        </p:nvSpPr>
        <p:spPr>
          <a:xfrm>
            <a:off x="389467" y="1205288"/>
            <a:ext cx="5262979" cy="523220"/>
          </a:xfrm>
          <a:prstGeom prst="rect">
            <a:avLst/>
          </a:prstGeom>
          <a:noFill/>
        </p:spPr>
        <p:txBody>
          <a:bodyPr wrap="none" rtlCol="0">
            <a:spAutoFit/>
          </a:bodyPr>
          <a:lstStyle/>
          <a:p>
            <a:r>
              <a:rPr lang="ja-JP" altLang="en-US" sz="2800">
                <a:latin typeface="Meiryo UI" panose="020B0604030504040204" pitchFamily="34" charset="-128"/>
                <a:ea typeface="Meiryo UI" panose="020B0604030504040204" pitchFamily="34" charset="-128"/>
              </a:rPr>
              <a:t>今月のテーマ：システムの概要決定</a:t>
            </a:r>
            <a:endParaRPr lang="en-US" altLang="ja-JP" sz="2800" dirty="0">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EE3A9993-E4E8-FA4D-BC11-B903C8F955C4}"/>
              </a:ext>
            </a:extLst>
          </p:cNvPr>
          <p:cNvSpPr/>
          <p:nvPr/>
        </p:nvSpPr>
        <p:spPr>
          <a:xfrm>
            <a:off x="810749" y="1728507"/>
            <a:ext cx="10374322" cy="4154984"/>
          </a:xfrm>
          <a:prstGeom prst="rect">
            <a:avLst/>
          </a:prstGeom>
        </p:spPr>
        <p:txBody>
          <a:bodyPr wrap="square">
            <a:spAutoFit/>
          </a:bodyPr>
          <a:lstStyle/>
          <a:p>
            <a:pPr marL="285750" indent="-285750">
              <a:buFont typeface="Wingdings" pitchFamily="2" charset="2"/>
              <a:buChar char="ü"/>
            </a:pPr>
            <a:r>
              <a:rPr lang="ja-JP" altLang="en-US" sz="2400">
                <a:latin typeface="Meiryo UI" panose="020B0604030504040204" pitchFamily="34" charset="-128"/>
                <a:ea typeface="Meiryo UI" panose="020B0604030504040204" pitchFamily="34" charset="-128"/>
              </a:rPr>
              <a:t>構想の立案</a:t>
            </a:r>
            <a:endParaRPr lang="en-US" altLang="ja-JP" sz="2400" dirty="0">
              <a:latin typeface="Meiryo UI" panose="020B0604030504040204" pitchFamily="34" charset="-128"/>
              <a:ea typeface="Meiryo UI" panose="020B0604030504040204" pitchFamily="34" charset="-128"/>
            </a:endParaRPr>
          </a:p>
          <a:p>
            <a:r>
              <a:rPr lang="en-US" altLang="ja-JP" sz="2400" dirty="0">
                <a:latin typeface="Meiryo UI" panose="020B0604030504040204" pitchFamily="34" charset="-128"/>
                <a:ea typeface="Meiryo UI" panose="020B0604030504040204" pitchFamily="34" charset="-128"/>
              </a:rPr>
              <a:t>	</a:t>
            </a:r>
            <a:r>
              <a:rPr lang="ja-JP" altLang="en-US">
                <a:latin typeface="Meiryo UI" panose="020B0604030504040204" pitchFamily="34" charset="-128"/>
                <a:ea typeface="Meiryo UI" panose="020B0604030504040204" pitchFamily="34" charset="-128"/>
              </a:rPr>
              <a:t>在庫の種類を食材、物資の</a:t>
            </a:r>
            <a:r>
              <a:rPr lang="en-US" altLang="ja-JP" dirty="0">
                <a:latin typeface="Meiryo UI" panose="020B0604030504040204" pitchFamily="34" charset="-128"/>
                <a:ea typeface="Meiryo UI" panose="020B0604030504040204" pitchFamily="34" charset="-128"/>
              </a:rPr>
              <a:t>2</a:t>
            </a:r>
            <a:r>
              <a:rPr lang="ja-JP" altLang="en-US">
                <a:latin typeface="Meiryo UI" panose="020B0604030504040204" pitchFamily="34" charset="-128"/>
                <a:ea typeface="Meiryo UI" panose="020B0604030504040204" pitchFamily="34" charset="-128"/>
              </a:rPr>
              <a:t>種から物資のみを扱うことを決定。</a:t>
            </a:r>
            <a:endParaRPr lang="en-US" altLang="ja-JP" dirty="0">
              <a:latin typeface="Meiryo UI" panose="020B0604030504040204" pitchFamily="34" charset="-128"/>
              <a:ea typeface="Meiryo UI" panose="020B0604030504040204" pitchFamily="34" charset="-128"/>
            </a:endParaRPr>
          </a:p>
          <a:p>
            <a:r>
              <a:rPr lang="en-US" altLang="ja-JP" sz="2400" dirty="0">
                <a:latin typeface="Meiryo UI" panose="020B0604030504040204" pitchFamily="34" charset="-128"/>
                <a:ea typeface="Meiryo UI" panose="020B0604030504040204" pitchFamily="34" charset="-128"/>
              </a:rPr>
              <a:t>	</a:t>
            </a:r>
            <a:r>
              <a:rPr lang="ja-JP" altLang="en-US">
                <a:latin typeface="Meiryo UI" panose="020B0604030504040204" pitchFamily="34" charset="-128"/>
                <a:ea typeface="Meiryo UI" panose="020B0604030504040204" pitchFamily="34" charset="-128"/>
              </a:rPr>
              <a:t>→食材の在庫量を追っていく過程が複雑であったので、まずは比較的単純な物資から取り組む。</a:t>
            </a:r>
            <a:endParaRPr lang="en-US" altLang="ja-JP" sz="2400" dirty="0">
              <a:latin typeface="Meiryo UI" panose="020B0604030504040204" pitchFamily="34" charset="-128"/>
              <a:ea typeface="Meiryo UI" panose="020B0604030504040204" pitchFamily="34" charset="-128"/>
            </a:endParaRPr>
          </a:p>
          <a:p>
            <a:pPr marL="285750" indent="-285750">
              <a:buFont typeface="Wingdings" pitchFamily="2" charset="2"/>
              <a:buChar char="ü"/>
            </a:pPr>
            <a:r>
              <a:rPr lang="ja-JP" altLang="en-US" sz="2400">
                <a:latin typeface="Meiryo UI" panose="020B0604030504040204" pitchFamily="34" charset="-128"/>
                <a:ea typeface="Meiryo UI" panose="020B0604030504040204" pitchFamily="34" charset="-128"/>
              </a:rPr>
              <a:t>データ分析</a:t>
            </a:r>
            <a:endParaRPr lang="en-US" altLang="ja-JP" sz="2400" dirty="0">
              <a:latin typeface="Meiryo UI" panose="020B0604030504040204" pitchFamily="34" charset="-128"/>
              <a:ea typeface="Meiryo UI" panose="020B0604030504040204" pitchFamily="34" charset="-128"/>
            </a:endParaRPr>
          </a:p>
          <a:p>
            <a:r>
              <a:rPr lang="en-US" altLang="ja-JP" sz="2400" dirty="0">
                <a:latin typeface="Meiryo UI" panose="020B0604030504040204" pitchFamily="34" charset="-128"/>
                <a:ea typeface="Meiryo UI" panose="020B0604030504040204" pitchFamily="34" charset="-128"/>
              </a:rPr>
              <a:t>	</a:t>
            </a:r>
            <a:r>
              <a:rPr lang="ja-JP" altLang="en-US">
                <a:latin typeface="Meiryo UI" panose="020B0604030504040204" pitchFamily="34" charset="-128"/>
                <a:ea typeface="Meiryo UI" panose="020B0604030504040204" pitchFamily="34" charset="-128"/>
              </a:rPr>
              <a:t>販売データと発注データを拝見した。</a:t>
            </a:r>
            <a:endParaRPr lang="en-US" altLang="ja-JP" dirty="0">
              <a:latin typeface="Meiryo UI" panose="020B0604030504040204" pitchFamily="34" charset="-128"/>
              <a:ea typeface="Meiryo UI" panose="020B0604030504040204" pitchFamily="34" charset="-128"/>
            </a:endParaRPr>
          </a:p>
          <a:p>
            <a:r>
              <a:rPr lang="en-US" altLang="ja-JP" sz="2400" dirty="0">
                <a:latin typeface="Meiryo UI" panose="020B0604030504040204" pitchFamily="34" charset="-128"/>
                <a:ea typeface="Meiryo UI" panose="020B0604030504040204" pitchFamily="34" charset="-128"/>
              </a:rPr>
              <a:t>	</a:t>
            </a:r>
            <a:r>
              <a:rPr lang="ja-JP" altLang="en-US">
                <a:latin typeface="Meiryo UI" panose="020B0604030504040204" pitchFamily="34" charset="-128"/>
                <a:ea typeface="Meiryo UI" panose="020B0604030504040204" pitchFamily="34" charset="-128"/>
              </a:rPr>
              <a:t>特に発注データに関しては、物資の品目が</a:t>
            </a:r>
            <a:r>
              <a:rPr lang="en-US" altLang="ja-JP" dirty="0">
                <a:latin typeface="Meiryo UI" panose="020B0604030504040204" pitchFamily="34" charset="-128"/>
                <a:ea typeface="Meiryo UI" panose="020B0604030504040204" pitchFamily="34" charset="-128"/>
              </a:rPr>
              <a:t>74</a:t>
            </a:r>
            <a:r>
              <a:rPr lang="ja-JP" altLang="en-US">
                <a:latin typeface="Meiryo UI" panose="020B0604030504040204" pitchFamily="34" charset="-128"/>
                <a:ea typeface="Meiryo UI" panose="020B0604030504040204" pitchFamily="34" charset="-128"/>
              </a:rPr>
              <a:t>点、各曜日ごと、各種毎週、同量発注している様子。</a:t>
            </a:r>
            <a:endParaRPr lang="en-US" altLang="ja-JP" dirty="0">
              <a:latin typeface="Meiryo UI" panose="020B0604030504040204" pitchFamily="34" charset="-128"/>
              <a:ea typeface="Meiryo UI" panose="020B0604030504040204" pitchFamily="34" charset="-128"/>
            </a:endParaRPr>
          </a:p>
          <a:p>
            <a:endParaRPr lang="en-US" altLang="ja-JP" sz="2400" dirty="0">
              <a:latin typeface="Meiryo UI" panose="020B0604030504040204" pitchFamily="34" charset="-128"/>
              <a:ea typeface="Meiryo UI" panose="020B0604030504040204" pitchFamily="34" charset="-128"/>
            </a:endParaRPr>
          </a:p>
          <a:p>
            <a:pPr marL="285750" indent="-285750">
              <a:buFont typeface="Wingdings" pitchFamily="2" charset="2"/>
              <a:buChar char="ü"/>
            </a:pPr>
            <a:r>
              <a:rPr lang="ja-JP" altLang="en-US" sz="2400">
                <a:latin typeface="Meiryo UI" panose="020B0604030504040204" pitchFamily="34" charset="-128"/>
                <a:ea typeface="Meiryo UI" panose="020B0604030504040204" pitchFamily="34" charset="-128"/>
              </a:rPr>
              <a:t>必要情報の整理</a:t>
            </a:r>
            <a:endParaRPr lang="en-US" altLang="ja-JP" sz="2400" dirty="0">
              <a:latin typeface="Meiryo UI" panose="020B0604030504040204" pitchFamily="34" charset="-128"/>
              <a:ea typeface="Meiryo UI" panose="020B0604030504040204" pitchFamily="34" charset="-128"/>
            </a:endParaRPr>
          </a:p>
          <a:p>
            <a:r>
              <a:rPr lang="en-US" altLang="ja-JP" sz="2400" dirty="0">
                <a:latin typeface="Meiryo UI" panose="020B0604030504040204" pitchFamily="34" charset="-128"/>
                <a:ea typeface="Meiryo UI" panose="020B0604030504040204" pitchFamily="34" charset="-128"/>
              </a:rPr>
              <a:t>	</a:t>
            </a:r>
            <a:r>
              <a:rPr lang="ja-JP" altLang="en-US">
                <a:latin typeface="Meiryo UI" panose="020B0604030504040204" pitchFamily="34" charset="-128"/>
                <a:ea typeface="Meiryo UI" panose="020B0604030504040204" pitchFamily="34" charset="-128"/>
              </a:rPr>
              <a:t>次ページ以降詳細記載。</a:t>
            </a:r>
            <a:endParaRPr lang="en-US" altLang="ja-JP" dirty="0">
              <a:latin typeface="Meiryo UI" panose="020B0604030504040204" pitchFamily="34" charset="-128"/>
              <a:ea typeface="Meiryo UI" panose="020B0604030504040204" pitchFamily="34" charset="-128"/>
            </a:endParaRPr>
          </a:p>
          <a:p>
            <a:endParaRPr lang="en-US" altLang="ja-JP" sz="2400" dirty="0">
              <a:latin typeface="Meiryo UI" panose="020B0604030504040204" pitchFamily="34" charset="-128"/>
              <a:ea typeface="Meiryo UI" panose="020B0604030504040204" pitchFamily="34" charset="-128"/>
            </a:endParaRPr>
          </a:p>
          <a:p>
            <a:pPr marL="285750" indent="-285750">
              <a:buFont typeface="Wingdings" pitchFamily="2" charset="2"/>
              <a:buChar char="ü"/>
            </a:pPr>
            <a:r>
              <a:rPr lang="ja-JP" altLang="en-US" sz="2400">
                <a:latin typeface="Meiryo UI" panose="020B0604030504040204" pitchFamily="34" charset="-128"/>
                <a:ea typeface="Meiryo UI" panose="020B0604030504040204" pitchFamily="34" charset="-128"/>
              </a:rPr>
              <a:t>実装できる部分は実際にやってみる</a:t>
            </a:r>
            <a:endParaRPr lang="en-US" altLang="ja-JP" sz="24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53092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三角形 3">
            <a:extLst>
              <a:ext uri="{FF2B5EF4-FFF2-40B4-BE49-F238E27FC236}">
                <a16:creationId xmlns:a16="http://schemas.microsoft.com/office/drawing/2014/main" id="{1837ADBF-BC49-8747-9AE3-39ED02975BF0}"/>
              </a:ext>
            </a:extLst>
          </p:cNvPr>
          <p:cNvSpPr/>
          <p:nvPr/>
        </p:nvSpPr>
        <p:spPr>
          <a:xfrm rot="5400000">
            <a:off x="6022848" y="-5219958"/>
            <a:ext cx="146304" cy="12192000"/>
          </a:xfrm>
          <a:prstGeom prst="triangle">
            <a:avLst>
              <a:gd name="adj" fmla="val 10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ABDCC542-DA11-BD43-9DE7-11DC3453D8B1}"/>
              </a:ext>
            </a:extLst>
          </p:cNvPr>
          <p:cNvSpPr txBox="1"/>
          <p:nvPr/>
        </p:nvSpPr>
        <p:spPr>
          <a:xfrm>
            <a:off x="0" y="252017"/>
            <a:ext cx="5684569" cy="523220"/>
          </a:xfrm>
          <a:prstGeom prst="rect">
            <a:avLst/>
          </a:prstGeom>
          <a:noFill/>
        </p:spPr>
        <p:txBody>
          <a:bodyPr wrap="none" rtlCol="0">
            <a:spAutoFit/>
          </a:bodyPr>
          <a:lstStyle/>
          <a:p>
            <a:r>
              <a:rPr kumimoji="1" lang="ja-JP" altLang="en-US" sz="2800">
                <a:latin typeface="Meiryo UI" panose="020B0604030504040204" pitchFamily="34" charset="-128"/>
                <a:ea typeface="Meiryo UI" panose="020B0604030504040204" pitchFamily="34" charset="-128"/>
              </a:rPr>
              <a:t>在庫管理システム　　必要情報の整理</a:t>
            </a:r>
          </a:p>
        </p:txBody>
      </p:sp>
      <p:sp>
        <p:nvSpPr>
          <p:cNvPr id="6" name="正方形/長方形 5">
            <a:extLst>
              <a:ext uri="{FF2B5EF4-FFF2-40B4-BE49-F238E27FC236}">
                <a16:creationId xmlns:a16="http://schemas.microsoft.com/office/drawing/2014/main" id="{A2FEA190-6689-7D42-85D5-4584DABA7B32}"/>
              </a:ext>
            </a:extLst>
          </p:cNvPr>
          <p:cNvSpPr/>
          <p:nvPr/>
        </p:nvSpPr>
        <p:spPr>
          <a:xfrm>
            <a:off x="0" y="993170"/>
            <a:ext cx="8707833" cy="3416320"/>
          </a:xfrm>
          <a:prstGeom prst="rect">
            <a:avLst/>
          </a:prstGeom>
        </p:spPr>
        <p:txBody>
          <a:bodyPr wrap="none">
            <a:spAutoFit/>
          </a:bodyPr>
          <a:lstStyle/>
          <a:p>
            <a:r>
              <a:rPr lang="ja-JP" altLang="en-US" sz="2000">
                <a:latin typeface="Meiryo UI" panose="020B0604030504040204" pitchFamily="34" charset="-128"/>
                <a:ea typeface="Meiryo UI" panose="020B0604030504040204" pitchFamily="34" charset="-128"/>
              </a:rPr>
              <a:t>■ システムの目的</a:t>
            </a:r>
            <a:endParaRPr lang="en-US" altLang="ja-JP" sz="2000"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現状の予想在庫量がわかる</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pPr marL="285750" indent="-285750">
              <a:buFont typeface="Wingdings" pitchFamily="2" charset="2"/>
              <a:buChar char="Ø"/>
            </a:pPr>
            <a:r>
              <a:rPr lang="ja-JP" altLang="en-US">
                <a:latin typeface="Meiryo UI" panose="020B0604030504040204" pitchFamily="34" charset="-128"/>
                <a:ea typeface="Meiryo UI" panose="020B0604030504040204" pitchFamily="34" charset="-128"/>
              </a:rPr>
              <a:t>　現状の在庫量を算出するために</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lang="en-US" altLang="ja-JP" dirty="0">
                <a:latin typeface="Meiryo UI" panose="020B0604030504040204" pitchFamily="34" charset="-128"/>
                <a:ea typeface="Meiryo UI" panose="020B0604030504040204" pitchFamily="34" charset="-128"/>
              </a:rPr>
              <a:t>	</a:t>
            </a:r>
            <a:r>
              <a:rPr lang="ja-JP" altLang="en-US" b="1">
                <a:latin typeface="Meiryo UI" panose="020B0604030504040204" pitchFamily="34" charset="-128"/>
                <a:ea typeface="Meiryo UI" panose="020B0604030504040204" pitchFamily="34" charset="-128"/>
              </a:rPr>
              <a:t>過去の発注データが必要</a:t>
            </a:r>
            <a:r>
              <a:rPr lang="en-US" altLang="ja-JP" b="1" dirty="0">
                <a:latin typeface="Meiryo UI" panose="020B0604030504040204" pitchFamily="34" charset="-128"/>
                <a:ea typeface="Meiryo UI" panose="020B0604030504040204" pitchFamily="34" charset="-128"/>
              </a:rPr>
              <a:t>(</a:t>
            </a:r>
            <a:r>
              <a:rPr lang="ja-JP" altLang="en-US" b="1">
                <a:latin typeface="Meiryo UI" panose="020B0604030504040204" pitchFamily="34" charset="-128"/>
                <a:ea typeface="Meiryo UI" panose="020B0604030504040204" pitchFamily="34" charset="-128"/>
              </a:rPr>
              <a:t>算出法は次ページ記載</a:t>
            </a:r>
            <a:r>
              <a:rPr lang="en-US" altLang="ja-JP" b="1" dirty="0">
                <a:latin typeface="Meiryo UI" panose="020B0604030504040204" pitchFamily="34" charset="-128"/>
                <a:ea typeface="Meiryo UI" panose="020B0604030504040204" pitchFamily="34" charset="-128"/>
              </a:rPr>
              <a:t>)</a:t>
            </a:r>
          </a:p>
          <a:p>
            <a:r>
              <a:rPr lang="en-US" altLang="ja-JP" dirty="0">
                <a:latin typeface="Meiryo UI" panose="020B0604030504040204" pitchFamily="34" charset="-128"/>
                <a:ea typeface="Meiryo UI" panose="020B0604030504040204" pitchFamily="34" charset="-128"/>
              </a:rPr>
              <a:t>	</a:t>
            </a:r>
            <a:r>
              <a:rPr lang="ja-JP" altLang="en-US">
                <a:latin typeface="Meiryo UI" panose="020B0604030504040204" pitchFamily="34" charset="-128"/>
                <a:ea typeface="Meiryo UI" panose="020B0604030504040204" pitchFamily="34" charset="-128"/>
              </a:rPr>
              <a:t>→物資の発注サイトから発注履歴をエクセルとして抜いてきてシステムに読み込ませる</a:t>
            </a:r>
            <a:endParaRPr lang="en-US" altLang="ja-JP" dirty="0">
              <a:latin typeface="Meiryo UI" panose="020B0604030504040204" pitchFamily="34" charset="-128"/>
              <a:ea typeface="Meiryo UI" panose="020B0604030504040204" pitchFamily="34" charset="-128"/>
            </a:endParaRPr>
          </a:p>
          <a:p>
            <a:r>
              <a:rPr lang="en-US" altLang="ja-JP" dirty="0">
                <a:latin typeface="Meiryo UI" panose="020B0604030504040204" pitchFamily="34" charset="-128"/>
                <a:ea typeface="Meiryo UI" panose="020B0604030504040204" pitchFamily="34" charset="-128"/>
              </a:rPr>
              <a:t>	</a:t>
            </a:r>
            <a:r>
              <a:rPr lang="ja-JP" altLang="en-US">
                <a:latin typeface="Meiryo UI" panose="020B0604030504040204" pitchFamily="34" charset="-128"/>
                <a:ea typeface="Meiryo UI" panose="020B0604030504040204" pitchFamily="34" charset="-128"/>
              </a:rPr>
              <a:t>→本システム上で発注業務を行い自動的に過去のデータを記録していく。</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pPr marL="285750" indent="-285750">
              <a:buFont typeface="Wingdings" pitchFamily="2" charset="2"/>
              <a:buChar char="Ø"/>
            </a:pPr>
            <a:r>
              <a:rPr lang="ja-JP" altLang="en-US">
                <a:latin typeface="Meiryo UI" panose="020B0604030504040204" pitchFamily="34" charset="-128"/>
                <a:ea typeface="Meiryo UI" panose="020B0604030504040204" pitchFamily="34" charset="-128"/>
              </a:rPr>
              <a:t>システム上で発注業務をより簡単に、正確に行うために</a:t>
            </a:r>
            <a:endParaRPr lang="en-US" altLang="ja-JP" dirty="0">
              <a:latin typeface="Meiryo UI" panose="020B0604030504040204" pitchFamily="34" charset="-128"/>
              <a:ea typeface="Meiryo UI" panose="020B0604030504040204" pitchFamily="34" charset="-128"/>
            </a:endParaRPr>
          </a:p>
        </p:txBody>
      </p:sp>
      <p:sp>
        <p:nvSpPr>
          <p:cNvPr id="2" name="テキスト ボックス 1">
            <a:extLst>
              <a:ext uri="{FF2B5EF4-FFF2-40B4-BE49-F238E27FC236}">
                <a16:creationId xmlns:a16="http://schemas.microsoft.com/office/drawing/2014/main" id="{EB869C47-AF0A-114C-BE55-4BF88FED354D}"/>
              </a:ext>
            </a:extLst>
          </p:cNvPr>
          <p:cNvSpPr txBox="1"/>
          <p:nvPr/>
        </p:nvSpPr>
        <p:spPr>
          <a:xfrm>
            <a:off x="-6553199" y="678911"/>
            <a:ext cx="5519460" cy="3970318"/>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月水金に発注されていたのは、</a:t>
            </a:r>
            <a:endParaRPr kumimoji="1"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システム上の締め切りがその日になっているからで</a:t>
            </a:r>
            <a:endParaRPr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実際に発注業務をしているのは、</a:t>
            </a:r>
            <a:endParaRPr kumimoji="1"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日火木の三日間</a:t>
            </a:r>
            <a:endParaRPr kumimoji="1"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さらに、土曜日も発注できる</a:t>
            </a:r>
            <a:r>
              <a:rPr kumimoji="1" lang="en-US" altLang="ja-JP" dirty="0">
                <a:latin typeface="Meiryo UI" panose="020B0604030504040204" pitchFamily="34" charset="-128"/>
                <a:ea typeface="Meiryo UI" panose="020B0604030504040204" pitchFamily="34" charset="-128"/>
              </a:rPr>
              <a:t>(</a:t>
            </a:r>
            <a:r>
              <a:rPr kumimoji="1" lang="ja-JP" altLang="en-US">
                <a:latin typeface="Meiryo UI" panose="020B0604030504040204" pitchFamily="34" charset="-128"/>
                <a:ea typeface="Meiryo UI" panose="020B0604030504040204" pitchFamily="34" charset="-128"/>
              </a:rPr>
              <a:t>システム上の締め切りは日曜</a:t>
            </a:r>
            <a:r>
              <a:rPr kumimoji="1" lang="en-US" altLang="ja-JP" dirty="0">
                <a:latin typeface="Meiryo UI" panose="020B0604030504040204" pitchFamily="34" charset="-128"/>
                <a:ea typeface="Meiryo UI" panose="020B0604030504040204" pitchFamily="34" charset="-128"/>
              </a:rPr>
              <a:t>)</a:t>
            </a:r>
          </a:p>
          <a:p>
            <a:r>
              <a:rPr lang="ja-JP" altLang="en-US">
                <a:latin typeface="Meiryo UI" panose="020B0604030504040204" pitchFamily="34" charset="-128"/>
                <a:ea typeface="Meiryo UI" panose="020B0604030504040204" pitchFamily="34" charset="-128"/>
              </a:rPr>
              <a:t>けど忙しいから基本はしてないくて</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平日にやっている。</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発注量</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お店に置いておくストック量</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は人によって異なる</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実際に足りなくなることもあるはある。</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主に消費量が変わるのは、平日と休日</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長期休みも含む</a:t>
            </a:r>
            <a:r>
              <a:rPr lang="en-US" altLang="ja-JP" dirty="0">
                <a:latin typeface="Meiryo UI" panose="020B0604030504040204" pitchFamily="34" charset="-128"/>
                <a:ea typeface="Meiryo UI" panose="020B0604030504040204" pitchFamily="34" charset="-128"/>
              </a:rPr>
              <a:t>)</a:t>
            </a:r>
          </a:p>
          <a:p>
            <a:r>
              <a:rPr lang="ja-JP" altLang="en-US">
                <a:latin typeface="Meiryo UI" panose="020B0604030504040204" pitchFamily="34" charset="-128"/>
                <a:ea typeface="Meiryo UI" panose="020B0604030504040204" pitchFamily="34" charset="-128"/>
              </a:rPr>
              <a:t>その期間で発注量が変わる。</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0BBD61FF-9BCB-0D45-B235-CD6F8BD33E4F}"/>
              </a:ext>
            </a:extLst>
          </p:cNvPr>
          <p:cNvSpPr/>
          <p:nvPr/>
        </p:nvSpPr>
        <p:spPr>
          <a:xfrm>
            <a:off x="9731082" y="3193232"/>
            <a:ext cx="2056366" cy="333738"/>
          </a:xfrm>
          <a:prstGeom prst="rect">
            <a:avLst/>
          </a:prstGeom>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a:solidFill>
                  <a:schemeClr val="dk1"/>
                </a:solidFill>
                <a:latin typeface="Meiryo UI" panose="020B0604030504040204" pitchFamily="34" charset="-128"/>
                <a:ea typeface="Meiryo UI" panose="020B0604030504040204" pitchFamily="34" charset="-128"/>
              </a:rPr>
              <a:t>現在の在庫状況</a:t>
            </a:r>
          </a:p>
        </p:txBody>
      </p:sp>
      <p:sp>
        <p:nvSpPr>
          <p:cNvPr id="8" name="正方形/長方形 7">
            <a:extLst>
              <a:ext uri="{FF2B5EF4-FFF2-40B4-BE49-F238E27FC236}">
                <a16:creationId xmlns:a16="http://schemas.microsoft.com/office/drawing/2014/main" id="{53594D81-DEA6-B64E-ABFF-922B13382A9E}"/>
              </a:ext>
            </a:extLst>
          </p:cNvPr>
          <p:cNvSpPr/>
          <p:nvPr/>
        </p:nvSpPr>
        <p:spPr>
          <a:xfrm>
            <a:off x="9731082" y="4567418"/>
            <a:ext cx="2056366" cy="333738"/>
          </a:xfrm>
          <a:prstGeom prst="rect">
            <a:avLst/>
          </a:prstGeom>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a:solidFill>
                  <a:schemeClr val="dk1"/>
                </a:solidFill>
                <a:latin typeface="Meiryo UI" panose="020B0604030504040204" pitchFamily="34" charset="-128"/>
                <a:ea typeface="Meiryo UI" panose="020B0604030504040204" pitchFamily="34" charset="-128"/>
              </a:rPr>
              <a:t>本日の発注</a:t>
            </a:r>
            <a:r>
              <a:rPr lang="en-US" altLang="ja-JP" sz="1400" dirty="0">
                <a:solidFill>
                  <a:schemeClr val="dk1"/>
                </a:solidFill>
                <a:latin typeface="Meiryo UI" panose="020B0604030504040204" pitchFamily="34" charset="-128"/>
                <a:ea typeface="Meiryo UI" panose="020B0604030504040204" pitchFamily="34" charset="-128"/>
              </a:rPr>
              <a:t>(</a:t>
            </a:r>
            <a:r>
              <a:rPr lang="ja-JP" altLang="en-US" sz="1400">
                <a:solidFill>
                  <a:schemeClr val="dk1"/>
                </a:solidFill>
                <a:latin typeface="Meiryo UI" panose="020B0604030504040204" pitchFamily="34" charset="-128"/>
                <a:ea typeface="Meiryo UI" panose="020B0604030504040204" pitchFamily="34" charset="-128"/>
              </a:rPr>
              <a:t>仮称</a:t>
            </a:r>
            <a:r>
              <a:rPr lang="en-US" altLang="ja-JP" sz="1400" dirty="0">
                <a:solidFill>
                  <a:schemeClr val="dk1"/>
                </a:solidFill>
                <a:latin typeface="Meiryo UI" panose="020B0604030504040204" pitchFamily="34" charset="-128"/>
                <a:ea typeface="Meiryo UI" panose="020B0604030504040204" pitchFamily="34" charset="-128"/>
              </a:rPr>
              <a:t>)</a:t>
            </a:r>
            <a:endParaRPr lang="ja-JP" altLang="en-US" sz="1400">
              <a:solidFill>
                <a:schemeClr val="dk1"/>
              </a:solidFill>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BBA06156-0D9F-454B-AC4F-B213B4993444}"/>
              </a:ext>
            </a:extLst>
          </p:cNvPr>
          <p:cNvSpPr/>
          <p:nvPr/>
        </p:nvSpPr>
        <p:spPr>
          <a:xfrm>
            <a:off x="9731082" y="5374064"/>
            <a:ext cx="2056366" cy="33373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a:latin typeface="Meiryo UI" panose="020B0604030504040204" pitchFamily="34" charset="-128"/>
                <a:ea typeface="Meiryo UI" panose="020B0604030504040204" pitchFamily="34" charset="-128"/>
              </a:rPr>
              <a:t>過去のデータ</a:t>
            </a:r>
          </a:p>
        </p:txBody>
      </p:sp>
      <p:sp>
        <p:nvSpPr>
          <p:cNvPr id="10" name="正方形/長方形 9">
            <a:extLst>
              <a:ext uri="{FF2B5EF4-FFF2-40B4-BE49-F238E27FC236}">
                <a16:creationId xmlns:a16="http://schemas.microsoft.com/office/drawing/2014/main" id="{63122EF4-C5C3-724F-9CEB-F9D060962CDF}"/>
              </a:ext>
            </a:extLst>
          </p:cNvPr>
          <p:cNvSpPr/>
          <p:nvPr/>
        </p:nvSpPr>
        <p:spPr>
          <a:xfrm>
            <a:off x="9731082" y="6180711"/>
            <a:ext cx="2056366" cy="33373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a:solidFill>
                  <a:schemeClr val="dk1"/>
                </a:solidFill>
                <a:latin typeface="Meiryo UI" panose="020B0604030504040204" pitchFamily="34" charset="-128"/>
                <a:ea typeface="Meiryo UI" panose="020B0604030504040204" pitchFamily="34" charset="-128"/>
              </a:rPr>
              <a:t>今後の発注数</a:t>
            </a:r>
            <a:endParaRPr lang="en-US" altLang="ja-JP" sz="1400" dirty="0">
              <a:solidFill>
                <a:schemeClr val="dk1"/>
              </a:solidFill>
              <a:latin typeface="Meiryo UI" panose="020B0604030504040204" pitchFamily="34" charset="-128"/>
              <a:ea typeface="Meiryo UI" panose="020B0604030504040204" pitchFamily="34" charset="-128"/>
            </a:endParaRPr>
          </a:p>
        </p:txBody>
      </p:sp>
      <p:sp>
        <p:nvSpPr>
          <p:cNvPr id="3" name="正方形/長方形 2">
            <a:extLst>
              <a:ext uri="{FF2B5EF4-FFF2-40B4-BE49-F238E27FC236}">
                <a16:creationId xmlns:a16="http://schemas.microsoft.com/office/drawing/2014/main" id="{75482107-938B-394B-9E22-143989051DA1}"/>
              </a:ext>
            </a:extLst>
          </p:cNvPr>
          <p:cNvSpPr/>
          <p:nvPr/>
        </p:nvSpPr>
        <p:spPr>
          <a:xfrm>
            <a:off x="1" y="4525596"/>
            <a:ext cx="8707832" cy="2031325"/>
          </a:xfrm>
          <a:prstGeom prst="rect">
            <a:avLst/>
          </a:prstGeom>
        </p:spPr>
        <p:txBody>
          <a:bodyPr wrap="square">
            <a:spAutoFit/>
          </a:bodyPr>
          <a:lstStyle/>
          <a:p>
            <a:r>
              <a:rPr lang="en-US" altLang="ja-JP" dirty="0">
                <a:latin typeface="Meiryo UI" panose="020B0604030504040204" pitchFamily="34" charset="-128"/>
                <a:ea typeface="Meiryo UI" panose="020B0604030504040204" pitchFamily="34" charset="-128"/>
              </a:rPr>
              <a:t>	</a:t>
            </a:r>
            <a:r>
              <a:rPr lang="ja-JP" altLang="en-US">
                <a:latin typeface="Meiryo UI" panose="020B0604030504040204" pitchFamily="34" charset="-128"/>
                <a:ea typeface="Meiryo UI" panose="020B0604030504040204" pitchFamily="34" charset="-128"/>
              </a:rPr>
              <a:t>適当なタイミングで、発注品目、発注数が出てくるようにする</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lang="en-US" altLang="ja-JP" dirty="0">
                <a:latin typeface="Meiryo UI" panose="020B0604030504040204" pitchFamily="34" charset="-128"/>
                <a:ea typeface="Meiryo UI" panose="020B0604030504040204" pitchFamily="34" charset="-128"/>
              </a:rPr>
              <a:t>	</a:t>
            </a:r>
            <a:r>
              <a:rPr lang="ja-JP" altLang="en-US">
                <a:latin typeface="Meiryo UI" panose="020B0604030504040204" pitchFamily="34" charset="-128"/>
                <a:ea typeface="Meiryo UI" panose="020B0604030504040204" pitchFamily="34" charset="-128"/>
              </a:rPr>
              <a:t>イレギュラーに対応できるようにする。</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自動出力と、その場で打ち込むことができる</a:t>
            </a:r>
            <a:r>
              <a:rPr lang="en-US" altLang="ja-JP" dirty="0">
                <a:latin typeface="Meiryo UI" panose="020B0604030504040204" pitchFamily="34" charset="-128"/>
                <a:ea typeface="Meiryo UI" panose="020B0604030504040204" pitchFamily="34" charset="-128"/>
              </a:rPr>
              <a:t>)</a:t>
            </a:r>
          </a:p>
          <a:p>
            <a:endParaRPr lang="en-US" altLang="ja-JP" dirty="0">
              <a:latin typeface="Meiryo UI" panose="020B0604030504040204" pitchFamily="34" charset="-128"/>
              <a:ea typeface="Meiryo UI" panose="020B0604030504040204" pitchFamily="34" charset="-128"/>
            </a:endParaRPr>
          </a:p>
          <a:p>
            <a:r>
              <a:rPr lang="en-US" altLang="ja-JP" dirty="0">
                <a:latin typeface="Meiryo UI" panose="020B0604030504040204" pitchFamily="34" charset="-128"/>
                <a:ea typeface="Meiryo UI" panose="020B0604030504040204" pitchFamily="34" charset="-128"/>
              </a:rPr>
              <a:t>	</a:t>
            </a:r>
            <a:r>
              <a:rPr lang="ja-JP" altLang="en-US">
                <a:latin typeface="Meiryo UI" panose="020B0604030504040204" pitchFamily="34" charset="-128"/>
                <a:ea typeface="Meiryo UI" panose="020B0604030504040204" pitchFamily="34" charset="-128"/>
              </a:rPr>
              <a:t>見ている人が、過去の消費割合、発注数などのデータから、発注数の分析をできる</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lang="en-US" altLang="ja-JP" dirty="0">
                <a:latin typeface="Meiryo UI" panose="020B0604030504040204" pitchFamily="34" charset="-128"/>
                <a:ea typeface="Meiryo UI" panose="020B0604030504040204" pitchFamily="34" charset="-128"/>
              </a:rPr>
              <a:t>	</a:t>
            </a:r>
            <a:r>
              <a:rPr lang="ja-JP" altLang="en-US">
                <a:latin typeface="Meiryo UI" panose="020B0604030504040204" pitchFamily="34" charset="-128"/>
                <a:ea typeface="Meiryo UI" panose="020B0604030504040204" pitchFamily="34" charset="-128"/>
              </a:rPr>
              <a:t>向こう</a:t>
            </a:r>
            <a:r>
              <a:rPr lang="en-US" altLang="ja-JP" dirty="0">
                <a:latin typeface="Meiryo UI" panose="020B0604030504040204" pitchFamily="34" charset="-128"/>
                <a:ea typeface="Meiryo UI" panose="020B0604030504040204" pitchFamily="34" charset="-128"/>
              </a:rPr>
              <a:t>1</a:t>
            </a:r>
            <a:r>
              <a:rPr lang="ja-JP" altLang="en-US">
                <a:latin typeface="Meiryo UI" panose="020B0604030504040204" pitchFamily="34" charset="-128"/>
                <a:ea typeface="Meiryo UI" panose="020B0604030504040204" pitchFamily="34" charset="-128"/>
              </a:rPr>
              <a:t>ヶ月の発注計画を作成し、それで良ければその数で自動発注ができる</a:t>
            </a:r>
            <a:endParaRPr lang="en-US" altLang="ja-JP" dirty="0">
              <a:latin typeface="Meiryo UI" panose="020B0604030504040204" pitchFamily="34" charset="-128"/>
              <a:ea typeface="Meiryo UI" panose="020B0604030504040204" pitchFamily="34" charset="-128"/>
            </a:endParaRPr>
          </a:p>
        </p:txBody>
      </p:sp>
      <p:cxnSp>
        <p:nvCxnSpPr>
          <p:cNvPr id="12" name="直線矢印コネクタ 11">
            <a:extLst>
              <a:ext uri="{FF2B5EF4-FFF2-40B4-BE49-F238E27FC236}">
                <a16:creationId xmlns:a16="http://schemas.microsoft.com/office/drawing/2014/main" id="{3A3781BF-62A9-8046-AD58-B51FD3339004}"/>
              </a:ext>
            </a:extLst>
          </p:cNvPr>
          <p:cNvCxnSpPr>
            <a:cxnSpLocks/>
          </p:cNvCxnSpPr>
          <p:nvPr/>
        </p:nvCxnSpPr>
        <p:spPr>
          <a:xfrm>
            <a:off x="7835705" y="3388237"/>
            <a:ext cx="1895377" cy="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B36C460A-68C4-694B-AE24-3020C8493B93}"/>
              </a:ext>
            </a:extLst>
          </p:cNvPr>
          <p:cNvCxnSpPr>
            <a:cxnSpLocks/>
          </p:cNvCxnSpPr>
          <p:nvPr/>
        </p:nvCxnSpPr>
        <p:spPr>
          <a:xfrm flipV="1">
            <a:off x="8255323" y="4768948"/>
            <a:ext cx="1475759" cy="459812"/>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C36697E-0ABB-734E-B6A8-CD1B4FB7D25E}"/>
              </a:ext>
            </a:extLst>
          </p:cNvPr>
          <p:cNvCxnSpPr>
            <a:cxnSpLocks/>
            <a:endCxn id="9" idx="1"/>
          </p:cNvCxnSpPr>
          <p:nvPr/>
        </p:nvCxnSpPr>
        <p:spPr>
          <a:xfrm flipV="1">
            <a:off x="8365520" y="5540933"/>
            <a:ext cx="1365562" cy="272646"/>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D0666C08-5AB5-0D41-8BFB-2FB4D53454C8}"/>
              </a:ext>
            </a:extLst>
          </p:cNvPr>
          <p:cNvCxnSpPr>
            <a:cxnSpLocks/>
            <a:endCxn id="10" idx="1"/>
          </p:cNvCxnSpPr>
          <p:nvPr/>
        </p:nvCxnSpPr>
        <p:spPr>
          <a:xfrm>
            <a:off x="7990449" y="6347580"/>
            <a:ext cx="1740633" cy="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E9A72C4-2C84-8044-A5D5-20A78DFE298B}"/>
              </a:ext>
            </a:extLst>
          </p:cNvPr>
          <p:cNvCxnSpPr>
            <a:cxnSpLocks/>
            <a:endCxn id="8" idx="1"/>
          </p:cNvCxnSpPr>
          <p:nvPr/>
        </p:nvCxnSpPr>
        <p:spPr>
          <a:xfrm>
            <a:off x="6400800" y="4734287"/>
            <a:ext cx="3330282" cy="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60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上矢印 14">
            <a:extLst>
              <a:ext uri="{FF2B5EF4-FFF2-40B4-BE49-F238E27FC236}">
                <a16:creationId xmlns:a16="http://schemas.microsoft.com/office/drawing/2014/main" id="{77BBF5F0-3225-C341-AF8D-4D601BFCA25B}"/>
              </a:ext>
            </a:extLst>
          </p:cNvPr>
          <p:cNvSpPr/>
          <p:nvPr/>
        </p:nvSpPr>
        <p:spPr>
          <a:xfrm rot="10800000">
            <a:off x="1543210" y="3774378"/>
            <a:ext cx="586405" cy="9685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3" name="1 つの角を丸めた四角形 2">
            <a:extLst>
              <a:ext uri="{FF2B5EF4-FFF2-40B4-BE49-F238E27FC236}">
                <a16:creationId xmlns:a16="http://schemas.microsoft.com/office/drawing/2014/main" id="{287AC982-2D33-1A47-885B-C0894F3B45A3}"/>
              </a:ext>
            </a:extLst>
          </p:cNvPr>
          <p:cNvSpPr/>
          <p:nvPr/>
        </p:nvSpPr>
        <p:spPr>
          <a:xfrm>
            <a:off x="558306" y="1649250"/>
            <a:ext cx="8691402" cy="2608891"/>
          </a:xfrm>
          <a:prstGeom prst="round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ja-JP" altLang="en-US">
              <a:solidFill>
                <a:schemeClr val="dk1"/>
              </a:solidFill>
              <a:latin typeface="Meiryo UI" panose="020B0604030504040204" pitchFamily="34" charset="-128"/>
              <a:ea typeface="Meiryo UI" panose="020B0604030504040204" pitchFamily="34" charset="-128"/>
            </a:endParaRPr>
          </a:p>
        </p:txBody>
      </p:sp>
      <p:sp>
        <p:nvSpPr>
          <p:cNvPr id="4" name="三角形 3">
            <a:extLst>
              <a:ext uri="{FF2B5EF4-FFF2-40B4-BE49-F238E27FC236}">
                <a16:creationId xmlns:a16="http://schemas.microsoft.com/office/drawing/2014/main" id="{AF63ADDA-829B-CE46-B901-9DA994B065E9}"/>
              </a:ext>
            </a:extLst>
          </p:cNvPr>
          <p:cNvSpPr/>
          <p:nvPr/>
        </p:nvSpPr>
        <p:spPr>
          <a:xfrm rot="5400000">
            <a:off x="6022848" y="-5219958"/>
            <a:ext cx="146304" cy="12192000"/>
          </a:xfrm>
          <a:prstGeom prst="triangle">
            <a:avLst>
              <a:gd name="adj" fmla="val 10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FF513E12-C20D-5348-B751-AA9EAFB62A96}"/>
              </a:ext>
            </a:extLst>
          </p:cNvPr>
          <p:cNvSpPr txBox="1"/>
          <p:nvPr/>
        </p:nvSpPr>
        <p:spPr>
          <a:xfrm>
            <a:off x="0" y="252017"/>
            <a:ext cx="5325497" cy="523220"/>
          </a:xfrm>
          <a:prstGeom prst="rect">
            <a:avLst/>
          </a:prstGeom>
          <a:noFill/>
        </p:spPr>
        <p:txBody>
          <a:bodyPr wrap="none" rtlCol="0">
            <a:spAutoFit/>
          </a:bodyPr>
          <a:lstStyle/>
          <a:p>
            <a:r>
              <a:rPr kumimoji="1" lang="ja-JP" altLang="en-US" sz="2800">
                <a:latin typeface="Meiryo UI" panose="020B0604030504040204" pitchFamily="34" charset="-128"/>
                <a:ea typeface="Meiryo UI" panose="020B0604030504040204" pitchFamily="34" charset="-128"/>
              </a:rPr>
              <a:t>在庫管理システム　　在庫量の推定</a:t>
            </a:r>
          </a:p>
        </p:txBody>
      </p:sp>
      <p:sp>
        <p:nvSpPr>
          <p:cNvPr id="9" name="上矢印 8">
            <a:extLst>
              <a:ext uri="{FF2B5EF4-FFF2-40B4-BE49-F238E27FC236}">
                <a16:creationId xmlns:a16="http://schemas.microsoft.com/office/drawing/2014/main" id="{76331156-C98E-2145-BA1C-F2ED349CA370}"/>
              </a:ext>
            </a:extLst>
          </p:cNvPr>
          <p:cNvSpPr/>
          <p:nvPr/>
        </p:nvSpPr>
        <p:spPr>
          <a:xfrm rot="14400000">
            <a:off x="8826169" y="1331743"/>
            <a:ext cx="484632" cy="11980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5E961605-EEB0-B94F-B04A-F12E9A536369}"/>
              </a:ext>
            </a:extLst>
          </p:cNvPr>
          <p:cNvSpPr/>
          <p:nvPr/>
        </p:nvSpPr>
        <p:spPr>
          <a:xfrm>
            <a:off x="388017" y="1424850"/>
            <a:ext cx="2390398" cy="461665"/>
          </a:xfrm>
          <a:prstGeom prst="rect">
            <a:avLst/>
          </a:prstGeom>
        </p:spPr>
        <p:txBody>
          <a:bodyPr wrap="none">
            <a:spAutoFit/>
          </a:bodyPr>
          <a:lstStyle/>
          <a:p>
            <a:r>
              <a:rPr lang="ja-JP" altLang="en-US" sz="2400">
                <a:latin typeface="Meiryo UI" panose="020B0604030504040204" pitchFamily="34" charset="-128"/>
                <a:ea typeface="Meiryo UI" panose="020B0604030504040204" pitchFamily="34" charset="-128"/>
              </a:rPr>
              <a:t>在庫管理システム</a:t>
            </a:r>
          </a:p>
        </p:txBody>
      </p:sp>
      <p:sp>
        <p:nvSpPr>
          <p:cNvPr id="11" name="正方形/長方形 10">
            <a:extLst>
              <a:ext uri="{FF2B5EF4-FFF2-40B4-BE49-F238E27FC236}">
                <a16:creationId xmlns:a16="http://schemas.microsoft.com/office/drawing/2014/main" id="{00502324-B883-D74F-82ED-8A6CB0F38CF7}"/>
              </a:ext>
            </a:extLst>
          </p:cNvPr>
          <p:cNvSpPr/>
          <p:nvPr/>
        </p:nvSpPr>
        <p:spPr>
          <a:xfrm>
            <a:off x="9536286" y="1206374"/>
            <a:ext cx="2383986" cy="461665"/>
          </a:xfrm>
          <a:prstGeom prst="rect">
            <a:avLst/>
          </a:prstGeom>
        </p:spPr>
        <p:txBody>
          <a:bodyPr wrap="none">
            <a:spAutoFit/>
          </a:bodyPr>
          <a:lstStyle/>
          <a:p>
            <a:r>
              <a:rPr lang="ja-JP" altLang="en-US" sz="2400">
                <a:latin typeface="Meiryo UI" panose="020B0604030504040204" pitchFamily="34" charset="-128"/>
                <a:ea typeface="Meiryo UI" panose="020B0604030504040204" pitchFamily="34" charset="-128"/>
              </a:rPr>
              <a:t>過去の発注データ</a:t>
            </a:r>
          </a:p>
        </p:txBody>
      </p:sp>
      <p:sp>
        <p:nvSpPr>
          <p:cNvPr id="13" name="環状矢印 12">
            <a:extLst>
              <a:ext uri="{FF2B5EF4-FFF2-40B4-BE49-F238E27FC236}">
                <a16:creationId xmlns:a16="http://schemas.microsoft.com/office/drawing/2014/main" id="{E3AEC9F1-9262-DA47-8C11-50D8D0C08C3E}"/>
              </a:ext>
            </a:extLst>
          </p:cNvPr>
          <p:cNvSpPr/>
          <p:nvPr/>
        </p:nvSpPr>
        <p:spPr>
          <a:xfrm>
            <a:off x="6353505" y="1600039"/>
            <a:ext cx="2171234" cy="954547"/>
          </a:xfrm>
          <a:prstGeom prst="circularArrow">
            <a:avLst>
              <a:gd name="adj1" fmla="val 22102"/>
              <a:gd name="adj2" fmla="val 2175259"/>
              <a:gd name="adj3" fmla="val 12256405"/>
              <a:gd name="adj4" fmla="val 18075192"/>
              <a:gd name="adj5" fmla="val 18341"/>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4" name="正方形/長方形 13">
            <a:extLst>
              <a:ext uri="{FF2B5EF4-FFF2-40B4-BE49-F238E27FC236}">
                <a16:creationId xmlns:a16="http://schemas.microsoft.com/office/drawing/2014/main" id="{A32C8B3E-9DC0-4949-BF7E-155E043D2686}"/>
              </a:ext>
            </a:extLst>
          </p:cNvPr>
          <p:cNvSpPr/>
          <p:nvPr/>
        </p:nvSpPr>
        <p:spPr>
          <a:xfrm>
            <a:off x="7084054" y="1848021"/>
            <a:ext cx="819481" cy="369332"/>
          </a:xfrm>
          <a:prstGeom prst="rect">
            <a:avLst/>
          </a:prstGeom>
        </p:spPr>
        <p:txBody>
          <a:bodyPr wrap="square">
            <a:spAutoFit/>
          </a:bodyPr>
          <a:lstStyle/>
          <a:p>
            <a:r>
              <a:rPr lang="ja-JP" altLang="en-US">
                <a:latin typeface="Meiryo UI" panose="020B0604030504040204" pitchFamily="34" charset="-128"/>
                <a:ea typeface="Meiryo UI" panose="020B0604030504040204" pitchFamily="34" charset="-128"/>
              </a:rPr>
              <a:t>解析</a:t>
            </a:r>
            <a:endParaRPr lang="en-US" altLang="ja-JP" dirty="0">
              <a:latin typeface="Meiryo UI" panose="020B0604030504040204" pitchFamily="34" charset="-128"/>
              <a:ea typeface="Meiryo UI" panose="020B0604030504040204" pitchFamily="34" charset="-128"/>
            </a:endParaRPr>
          </a:p>
        </p:txBody>
      </p:sp>
      <p:sp>
        <p:nvSpPr>
          <p:cNvPr id="22" name="正方形/長方形 21">
            <a:extLst>
              <a:ext uri="{FF2B5EF4-FFF2-40B4-BE49-F238E27FC236}">
                <a16:creationId xmlns:a16="http://schemas.microsoft.com/office/drawing/2014/main" id="{446FE067-533E-4044-A5D6-445E9FF2C51C}"/>
              </a:ext>
            </a:extLst>
          </p:cNvPr>
          <p:cNvSpPr/>
          <p:nvPr/>
        </p:nvSpPr>
        <p:spPr>
          <a:xfrm>
            <a:off x="0" y="1009795"/>
            <a:ext cx="3749744" cy="369332"/>
          </a:xfrm>
          <a:prstGeom prst="rect">
            <a:avLst/>
          </a:prstGeom>
        </p:spPr>
        <p:txBody>
          <a:bodyPr wrap="none">
            <a:spAutoFit/>
          </a:bodyPr>
          <a:lstStyle/>
          <a:p>
            <a:r>
              <a:rPr lang="ja-JP" altLang="en-US">
                <a:latin typeface="Meiryo UI" panose="020B0604030504040204" pitchFamily="34" charset="-128"/>
                <a:ea typeface="Meiryo UI" panose="020B0604030504040204" pitchFamily="34" charset="-128"/>
              </a:rPr>
              <a:t>■ システム運転概要　在庫量の推定</a:t>
            </a:r>
          </a:p>
        </p:txBody>
      </p:sp>
      <p:sp>
        <p:nvSpPr>
          <p:cNvPr id="23" name="正方形/長方形 22">
            <a:extLst>
              <a:ext uri="{FF2B5EF4-FFF2-40B4-BE49-F238E27FC236}">
                <a16:creationId xmlns:a16="http://schemas.microsoft.com/office/drawing/2014/main" id="{427F885A-B509-3241-9E9F-7FA541F4E49A}"/>
              </a:ext>
            </a:extLst>
          </p:cNvPr>
          <p:cNvSpPr/>
          <p:nvPr/>
        </p:nvSpPr>
        <p:spPr>
          <a:xfrm>
            <a:off x="1531064" y="2257238"/>
            <a:ext cx="1459271" cy="830997"/>
          </a:xfrm>
          <a:prstGeom prst="rect">
            <a:avLst/>
          </a:prstGeom>
        </p:spPr>
        <p:txBody>
          <a:bodyPr wrap="square">
            <a:spAutoFit/>
          </a:bodyPr>
          <a:lstStyle/>
          <a:p>
            <a:r>
              <a:rPr lang="ja-JP" altLang="en-US" sz="1600">
                <a:latin typeface="Meiryo UI" panose="020B0604030504040204" pitchFamily="34" charset="-128"/>
                <a:ea typeface="Meiryo UI" panose="020B0604030504040204" pitchFamily="34" charset="-128"/>
              </a:rPr>
              <a:t>発注日</a:t>
            </a:r>
            <a:r>
              <a:rPr lang="en-US" altLang="ja-JP" sz="1600" dirty="0">
                <a:latin typeface="Meiryo UI" panose="020B0604030504040204" pitchFamily="34" charset="-128"/>
                <a:ea typeface="Meiryo UI" panose="020B0604030504040204" pitchFamily="34" charset="-128"/>
              </a:rPr>
              <a:t> Day1</a:t>
            </a:r>
          </a:p>
          <a:p>
            <a:endParaRPr lang="en-US" altLang="ja-JP" sz="1600" dirty="0">
              <a:latin typeface="Meiryo UI" panose="020B0604030504040204" pitchFamily="34" charset="-128"/>
              <a:ea typeface="Meiryo UI" panose="020B0604030504040204" pitchFamily="34" charset="-128"/>
            </a:endParaRPr>
          </a:p>
          <a:p>
            <a:r>
              <a:rPr lang="en-US" altLang="ja-JP" sz="1600" dirty="0" err="1">
                <a:latin typeface="Meiryo UI" panose="020B0604030504040204" pitchFamily="34" charset="-128"/>
                <a:ea typeface="Meiryo UI" panose="020B0604030504040204" pitchFamily="34" charset="-128"/>
              </a:rPr>
              <a:t>Oo</a:t>
            </a:r>
            <a:r>
              <a:rPr lang="ja-JP" altLang="en-US" sz="1600">
                <a:latin typeface="Meiryo UI" panose="020B0604030504040204" pitchFamily="34" charset="-128"/>
                <a:ea typeface="Meiryo UI" panose="020B0604030504040204" pitchFamily="34" charset="-128"/>
              </a:rPr>
              <a:t>個発注</a:t>
            </a:r>
            <a:endParaRPr lang="en-US" altLang="ja-JP" sz="1600" dirty="0">
              <a:latin typeface="Meiryo UI" panose="020B0604030504040204" pitchFamily="34" charset="-128"/>
              <a:ea typeface="Meiryo UI" panose="020B0604030504040204" pitchFamily="34" charset="-128"/>
            </a:endParaRPr>
          </a:p>
        </p:txBody>
      </p:sp>
      <p:sp>
        <p:nvSpPr>
          <p:cNvPr id="24" name="正方形/長方形 23">
            <a:extLst>
              <a:ext uri="{FF2B5EF4-FFF2-40B4-BE49-F238E27FC236}">
                <a16:creationId xmlns:a16="http://schemas.microsoft.com/office/drawing/2014/main" id="{B876B4E6-C60F-4245-B16E-471F1E2562DB}"/>
              </a:ext>
            </a:extLst>
          </p:cNvPr>
          <p:cNvSpPr/>
          <p:nvPr/>
        </p:nvSpPr>
        <p:spPr>
          <a:xfrm>
            <a:off x="4425872" y="2257237"/>
            <a:ext cx="1459271" cy="830997"/>
          </a:xfrm>
          <a:prstGeom prst="rect">
            <a:avLst/>
          </a:prstGeom>
        </p:spPr>
        <p:txBody>
          <a:bodyPr wrap="square">
            <a:spAutoFit/>
          </a:bodyPr>
          <a:lstStyle/>
          <a:p>
            <a:r>
              <a:rPr lang="ja-JP" altLang="en-US" sz="1600">
                <a:latin typeface="Meiryo UI" panose="020B0604030504040204" pitchFamily="34" charset="-128"/>
                <a:ea typeface="Meiryo UI" panose="020B0604030504040204" pitchFamily="34" charset="-128"/>
              </a:rPr>
              <a:t>発注日</a:t>
            </a:r>
            <a:r>
              <a:rPr lang="en-US" altLang="ja-JP" sz="1600" dirty="0">
                <a:latin typeface="Meiryo UI" panose="020B0604030504040204" pitchFamily="34" charset="-128"/>
                <a:ea typeface="Meiryo UI" panose="020B0604030504040204" pitchFamily="34" charset="-128"/>
              </a:rPr>
              <a:t> Day2</a:t>
            </a:r>
          </a:p>
          <a:p>
            <a:endParaRPr lang="en-US" altLang="ja-JP" sz="1600" dirty="0">
              <a:latin typeface="Meiryo UI" panose="020B0604030504040204" pitchFamily="34" charset="-128"/>
              <a:ea typeface="Meiryo UI" panose="020B0604030504040204" pitchFamily="34" charset="-128"/>
            </a:endParaRPr>
          </a:p>
          <a:p>
            <a:r>
              <a:rPr lang="en-US" altLang="ja-JP" sz="1600" dirty="0">
                <a:latin typeface="Meiryo UI" panose="020B0604030504040204" pitchFamily="34" charset="-128"/>
                <a:ea typeface="Meiryo UI" panose="020B0604030504040204" pitchFamily="34" charset="-128"/>
              </a:rPr>
              <a:t>Xx </a:t>
            </a:r>
            <a:r>
              <a:rPr lang="ja-JP" altLang="en-US" sz="1600">
                <a:latin typeface="Meiryo UI" panose="020B0604030504040204" pitchFamily="34" charset="-128"/>
                <a:ea typeface="Meiryo UI" panose="020B0604030504040204" pitchFamily="34" charset="-128"/>
              </a:rPr>
              <a:t>個発注</a:t>
            </a:r>
            <a:endParaRPr lang="en-US" altLang="ja-JP" sz="1600" dirty="0">
              <a:latin typeface="Meiryo UI" panose="020B0604030504040204" pitchFamily="34" charset="-128"/>
              <a:ea typeface="Meiryo UI" panose="020B0604030504040204" pitchFamily="34" charset="-128"/>
            </a:endParaRPr>
          </a:p>
        </p:txBody>
      </p:sp>
      <p:sp>
        <p:nvSpPr>
          <p:cNvPr id="8" name="左右矢印 7">
            <a:extLst>
              <a:ext uri="{FF2B5EF4-FFF2-40B4-BE49-F238E27FC236}">
                <a16:creationId xmlns:a16="http://schemas.microsoft.com/office/drawing/2014/main" id="{42501CC1-E25B-9147-96EB-4B0AF044126A}"/>
              </a:ext>
            </a:extLst>
          </p:cNvPr>
          <p:cNvSpPr/>
          <p:nvPr/>
        </p:nvSpPr>
        <p:spPr>
          <a:xfrm>
            <a:off x="3015776" y="2249940"/>
            <a:ext cx="1216152" cy="331011"/>
          </a:xfrm>
          <a:prstGeom prst="left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左右矢印 24">
            <a:extLst>
              <a:ext uri="{FF2B5EF4-FFF2-40B4-BE49-F238E27FC236}">
                <a16:creationId xmlns:a16="http://schemas.microsoft.com/office/drawing/2014/main" id="{F1C745E4-9EA1-D64A-BC79-39E4DEA7B29C}"/>
              </a:ext>
            </a:extLst>
          </p:cNvPr>
          <p:cNvSpPr/>
          <p:nvPr/>
        </p:nvSpPr>
        <p:spPr>
          <a:xfrm>
            <a:off x="3015776" y="2757223"/>
            <a:ext cx="1216152" cy="331011"/>
          </a:xfrm>
          <a:prstGeom prst="lef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三角形 25">
            <a:extLst>
              <a:ext uri="{FF2B5EF4-FFF2-40B4-BE49-F238E27FC236}">
                <a16:creationId xmlns:a16="http://schemas.microsoft.com/office/drawing/2014/main" id="{AA2AA896-6820-EE46-92A1-0344E7084311}"/>
              </a:ext>
            </a:extLst>
          </p:cNvPr>
          <p:cNvSpPr/>
          <p:nvPr/>
        </p:nvSpPr>
        <p:spPr>
          <a:xfrm rot="10800000">
            <a:off x="1594676" y="3302803"/>
            <a:ext cx="4873903" cy="130341"/>
          </a:xfrm>
          <a:prstGeom prst="triangle">
            <a:avLst>
              <a:gd name="adj" fmla="val 497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3789AEB-2D0B-314A-9FBC-C34320CAF25E}"/>
              </a:ext>
            </a:extLst>
          </p:cNvPr>
          <p:cNvSpPr/>
          <p:nvPr/>
        </p:nvSpPr>
        <p:spPr>
          <a:xfrm>
            <a:off x="1363686" y="3507846"/>
            <a:ext cx="6087437" cy="584775"/>
          </a:xfrm>
          <a:prstGeom prst="rect">
            <a:avLst/>
          </a:prstGeom>
        </p:spPr>
        <p:txBody>
          <a:bodyPr wrap="square">
            <a:spAutoFit/>
          </a:bodyPr>
          <a:lstStyle/>
          <a:p>
            <a:r>
              <a:rPr lang="ja-JP" altLang="en-US" sz="1600">
                <a:latin typeface="Meiryo UI" panose="020B0604030504040204" pitchFamily="34" charset="-128"/>
                <a:ea typeface="Meiryo UI" panose="020B0604030504040204" pitchFamily="34" charset="-128"/>
              </a:rPr>
              <a:t>各物資ごとの発注日の間隔と発注数から、その物資の</a:t>
            </a:r>
            <a:r>
              <a:rPr lang="en-US" altLang="ja-JP" sz="1600" dirty="0">
                <a:latin typeface="Meiryo UI" panose="020B0604030504040204" pitchFamily="34" charset="-128"/>
                <a:ea typeface="Meiryo UI" panose="020B0604030504040204" pitchFamily="34" charset="-128"/>
              </a:rPr>
              <a:t>1</a:t>
            </a:r>
            <a:r>
              <a:rPr lang="ja-JP" altLang="en-US" sz="1600">
                <a:latin typeface="Meiryo UI" panose="020B0604030504040204" pitchFamily="34" charset="-128"/>
                <a:ea typeface="Meiryo UI" panose="020B0604030504040204" pitchFamily="34" charset="-128"/>
              </a:rPr>
              <a:t>日あたりの消費割合を算出し、予め定めた理想量</a:t>
            </a:r>
            <a:r>
              <a:rPr lang="en-US" altLang="ja-JP" sz="1600" dirty="0">
                <a:latin typeface="Meiryo UI" panose="020B0604030504040204" pitchFamily="34" charset="-128"/>
                <a:ea typeface="Meiryo UI" panose="020B0604030504040204" pitchFamily="34" charset="-128"/>
              </a:rPr>
              <a:t>(</a:t>
            </a:r>
            <a:r>
              <a:rPr lang="ja-JP" altLang="en-US" sz="1600">
                <a:latin typeface="Meiryo UI" panose="020B0604030504040204" pitchFamily="34" charset="-128"/>
                <a:ea typeface="Meiryo UI" panose="020B0604030504040204" pitchFamily="34" charset="-128"/>
              </a:rPr>
              <a:t>全体量</a:t>
            </a:r>
            <a:r>
              <a:rPr lang="en-US" altLang="ja-JP" sz="1600" dirty="0">
                <a:latin typeface="Meiryo UI" panose="020B0604030504040204" pitchFamily="34" charset="-128"/>
                <a:ea typeface="Meiryo UI" panose="020B0604030504040204" pitchFamily="34" charset="-128"/>
              </a:rPr>
              <a:t>)</a:t>
            </a:r>
            <a:r>
              <a:rPr lang="ja-JP" altLang="en-US" sz="1600">
                <a:latin typeface="Meiryo UI" panose="020B0604030504040204" pitchFamily="34" charset="-128"/>
                <a:ea typeface="Meiryo UI" panose="020B0604030504040204" pitchFamily="34" charset="-128"/>
              </a:rPr>
              <a:t>と比較して表示する。</a:t>
            </a:r>
            <a:endParaRPr lang="en-US" altLang="ja-JP" sz="1600" dirty="0">
              <a:latin typeface="Meiryo UI" panose="020B0604030504040204" pitchFamily="34" charset="-128"/>
              <a:ea typeface="Meiryo UI" panose="020B0604030504040204" pitchFamily="34" charset="-128"/>
            </a:endParaRPr>
          </a:p>
        </p:txBody>
      </p:sp>
      <p:graphicFrame>
        <p:nvGraphicFramePr>
          <p:cNvPr id="28" name="グラフ 27">
            <a:extLst>
              <a:ext uri="{FF2B5EF4-FFF2-40B4-BE49-F238E27FC236}">
                <a16:creationId xmlns:a16="http://schemas.microsoft.com/office/drawing/2014/main" id="{3FA3D827-53A7-5647-B5AE-287B50E7859B}"/>
              </a:ext>
            </a:extLst>
          </p:cNvPr>
          <p:cNvGraphicFramePr/>
          <p:nvPr>
            <p:extLst>
              <p:ext uri="{D42A27DB-BD31-4B8C-83A1-F6EECF244321}">
                <p14:modId xmlns:p14="http://schemas.microsoft.com/office/powerpoint/2010/main" val="746458997"/>
              </p:ext>
            </p:extLst>
          </p:nvPr>
        </p:nvGraphicFramePr>
        <p:xfrm>
          <a:off x="1363686" y="4891504"/>
          <a:ext cx="9286706" cy="2004222"/>
        </p:xfrm>
        <a:graphic>
          <a:graphicData uri="http://schemas.openxmlformats.org/drawingml/2006/chart">
            <c:chart xmlns:c="http://schemas.openxmlformats.org/drawingml/2006/chart" xmlns:r="http://schemas.openxmlformats.org/officeDocument/2006/relationships" r:id="rId2"/>
          </a:graphicData>
        </a:graphic>
      </p:graphicFrame>
      <p:sp>
        <p:nvSpPr>
          <p:cNvPr id="29" name="テキスト ボックス 28">
            <a:extLst>
              <a:ext uri="{FF2B5EF4-FFF2-40B4-BE49-F238E27FC236}">
                <a16:creationId xmlns:a16="http://schemas.microsoft.com/office/drawing/2014/main" id="{2750111F-ABE8-BB43-A406-DA48D51B300A}"/>
              </a:ext>
            </a:extLst>
          </p:cNvPr>
          <p:cNvSpPr txBox="1"/>
          <p:nvPr/>
        </p:nvSpPr>
        <p:spPr>
          <a:xfrm>
            <a:off x="9402302" y="5212681"/>
            <a:ext cx="877163" cy="369332"/>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全体量</a:t>
            </a:r>
          </a:p>
        </p:txBody>
      </p:sp>
      <p:sp>
        <p:nvSpPr>
          <p:cNvPr id="30" name="テキスト ボックス 29">
            <a:extLst>
              <a:ext uri="{FF2B5EF4-FFF2-40B4-BE49-F238E27FC236}">
                <a16:creationId xmlns:a16="http://schemas.microsoft.com/office/drawing/2014/main" id="{588B50FE-C05E-F848-884E-D5EA74ECBAE3}"/>
              </a:ext>
            </a:extLst>
          </p:cNvPr>
          <p:cNvSpPr txBox="1"/>
          <p:nvPr/>
        </p:nvSpPr>
        <p:spPr>
          <a:xfrm>
            <a:off x="9402302" y="5934897"/>
            <a:ext cx="877163" cy="369332"/>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全体量</a:t>
            </a:r>
          </a:p>
        </p:txBody>
      </p:sp>
      <p:sp>
        <p:nvSpPr>
          <p:cNvPr id="33" name="テキスト ボックス 32">
            <a:extLst>
              <a:ext uri="{FF2B5EF4-FFF2-40B4-BE49-F238E27FC236}">
                <a16:creationId xmlns:a16="http://schemas.microsoft.com/office/drawing/2014/main" id="{F5F68500-C02A-3441-95CC-23AF48469EC0}"/>
              </a:ext>
            </a:extLst>
          </p:cNvPr>
          <p:cNvSpPr txBox="1"/>
          <p:nvPr/>
        </p:nvSpPr>
        <p:spPr>
          <a:xfrm>
            <a:off x="6419122" y="5212677"/>
            <a:ext cx="877163" cy="369332"/>
          </a:xfrm>
          <a:prstGeom prst="rect">
            <a:avLst/>
          </a:prstGeom>
          <a:noFill/>
        </p:spPr>
        <p:txBody>
          <a:bodyPr wrap="none" rtlCol="0">
            <a:spAutoFit/>
          </a:bodyPr>
          <a:lstStyle/>
          <a:p>
            <a:r>
              <a:rPr lang="ja-JP" altLang="en-US">
                <a:latin typeface="Meiryo UI" panose="020B0604030504040204" pitchFamily="34" charset="-128"/>
                <a:ea typeface="Meiryo UI" panose="020B0604030504040204" pitchFamily="34" charset="-128"/>
              </a:rPr>
              <a:t>現状</a:t>
            </a:r>
            <a:r>
              <a:rPr kumimoji="1" lang="ja-JP" altLang="en-US">
                <a:latin typeface="Meiryo UI" panose="020B0604030504040204" pitchFamily="34" charset="-128"/>
                <a:ea typeface="Meiryo UI" panose="020B0604030504040204" pitchFamily="34" charset="-128"/>
              </a:rPr>
              <a:t>量</a:t>
            </a:r>
          </a:p>
        </p:txBody>
      </p:sp>
      <p:sp>
        <p:nvSpPr>
          <p:cNvPr id="34" name="テキスト ボックス 33">
            <a:extLst>
              <a:ext uri="{FF2B5EF4-FFF2-40B4-BE49-F238E27FC236}">
                <a16:creationId xmlns:a16="http://schemas.microsoft.com/office/drawing/2014/main" id="{AB0DB8E6-619B-0B43-85C6-375750B5249E}"/>
              </a:ext>
            </a:extLst>
          </p:cNvPr>
          <p:cNvSpPr txBox="1"/>
          <p:nvPr/>
        </p:nvSpPr>
        <p:spPr>
          <a:xfrm>
            <a:off x="6825330" y="5953354"/>
            <a:ext cx="877163" cy="369332"/>
          </a:xfrm>
          <a:prstGeom prst="rect">
            <a:avLst/>
          </a:prstGeom>
          <a:noFill/>
        </p:spPr>
        <p:txBody>
          <a:bodyPr wrap="none" rtlCol="0">
            <a:spAutoFit/>
          </a:bodyPr>
          <a:lstStyle/>
          <a:p>
            <a:r>
              <a:rPr lang="ja-JP" altLang="en-US">
                <a:latin typeface="Meiryo UI" panose="020B0604030504040204" pitchFamily="34" charset="-128"/>
                <a:ea typeface="Meiryo UI" panose="020B0604030504040204" pitchFamily="34" charset="-128"/>
              </a:rPr>
              <a:t>現状</a:t>
            </a:r>
            <a:r>
              <a:rPr kumimoji="1" lang="ja-JP" altLang="en-US">
                <a:latin typeface="Meiryo UI" panose="020B0604030504040204" pitchFamily="34" charset="-128"/>
                <a:ea typeface="Meiryo UI" panose="020B0604030504040204" pitchFamily="34" charset="-128"/>
              </a:rPr>
              <a:t>量</a:t>
            </a:r>
          </a:p>
        </p:txBody>
      </p:sp>
      <p:sp>
        <p:nvSpPr>
          <p:cNvPr id="37" name="正方形/長方形 36">
            <a:extLst>
              <a:ext uri="{FF2B5EF4-FFF2-40B4-BE49-F238E27FC236}">
                <a16:creationId xmlns:a16="http://schemas.microsoft.com/office/drawing/2014/main" id="{609BB513-41B1-234C-921F-9ADAD75807A3}"/>
              </a:ext>
            </a:extLst>
          </p:cNvPr>
          <p:cNvSpPr/>
          <p:nvPr/>
        </p:nvSpPr>
        <p:spPr>
          <a:xfrm>
            <a:off x="475068" y="4792536"/>
            <a:ext cx="1636987" cy="338554"/>
          </a:xfrm>
          <a:prstGeom prst="rect">
            <a:avLst/>
          </a:prstGeom>
        </p:spPr>
        <p:txBody>
          <a:bodyPr wrap="none">
            <a:spAutoFit/>
          </a:bodyPr>
          <a:lstStyle/>
          <a:p>
            <a:r>
              <a:rPr lang="ja-JP" altLang="en-US" sz="1600">
                <a:latin typeface="Meiryo UI" panose="020B0604030504040204" pitchFamily="34" charset="-128"/>
                <a:ea typeface="Meiryo UI" panose="020B0604030504040204" pitchFamily="34" charset="-128"/>
              </a:rPr>
              <a:t>▲イメージ出力図</a:t>
            </a:r>
          </a:p>
        </p:txBody>
      </p:sp>
      <p:sp>
        <p:nvSpPr>
          <p:cNvPr id="38" name="上矢印 37">
            <a:extLst>
              <a:ext uri="{FF2B5EF4-FFF2-40B4-BE49-F238E27FC236}">
                <a16:creationId xmlns:a16="http://schemas.microsoft.com/office/drawing/2014/main" id="{322D451E-022C-0241-88DD-16C03C01B91F}"/>
              </a:ext>
            </a:extLst>
          </p:cNvPr>
          <p:cNvSpPr/>
          <p:nvPr/>
        </p:nvSpPr>
        <p:spPr>
          <a:xfrm>
            <a:off x="10485963" y="1724643"/>
            <a:ext cx="484632" cy="5767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39" name="正方形/長方形 38">
            <a:extLst>
              <a:ext uri="{FF2B5EF4-FFF2-40B4-BE49-F238E27FC236}">
                <a16:creationId xmlns:a16="http://schemas.microsoft.com/office/drawing/2014/main" id="{18F37D14-64DE-504F-B11B-BC0F80D176CD}"/>
              </a:ext>
            </a:extLst>
          </p:cNvPr>
          <p:cNvSpPr/>
          <p:nvPr/>
        </p:nvSpPr>
        <p:spPr>
          <a:xfrm>
            <a:off x="9600066" y="2415445"/>
            <a:ext cx="2518638" cy="923330"/>
          </a:xfrm>
          <a:prstGeom prst="rect">
            <a:avLst/>
          </a:prstGeom>
        </p:spPr>
        <p:txBody>
          <a:bodyPr wrap="none">
            <a:spAutoFit/>
          </a:bodyPr>
          <a:lstStyle/>
          <a:p>
            <a:r>
              <a:rPr lang="ja-JP" altLang="en-US">
                <a:latin typeface="Meiryo UI" panose="020B0604030504040204" pitchFamily="34" charset="-128"/>
                <a:ea typeface="Meiryo UI" panose="020B0604030504040204" pitchFamily="34" charset="-128"/>
              </a:rPr>
              <a:t>エクセルで読み込む</a:t>
            </a:r>
            <a:endParaRPr lang="en-US" altLang="ja-JP" dirty="0">
              <a:latin typeface="Meiryo UI" panose="020B0604030504040204" pitchFamily="34" charset="-128"/>
              <a:ea typeface="Meiryo UI" panose="020B0604030504040204" pitchFamily="34" charset="-128"/>
            </a:endParaRPr>
          </a:p>
          <a:p>
            <a:pPr algn="ctr"/>
            <a:r>
              <a:rPr lang="en-US" altLang="ja-JP" dirty="0">
                <a:latin typeface="Meiryo UI" panose="020B0604030504040204" pitchFamily="34" charset="-128"/>
                <a:ea typeface="Meiryo UI" panose="020B0604030504040204" pitchFamily="34" charset="-128"/>
              </a:rPr>
              <a:t>or</a:t>
            </a:r>
          </a:p>
          <a:p>
            <a:r>
              <a:rPr lang="ja-JP" altLang="en-US">
                <a:latin typeface="Meiryo UI" panose="020B0604030504040204" pitchFamily="34" charset="-128"/>
                <a:ea typeface="Meiryo UI" panose="020B0604030504040204" pitchFamily="34" charset="-128"/>
              </a:rPr>
              <a:t>このシステム上で発注する</a:t>
            </a:r>
          </a:p>
        </p:txBody>
      </p:sp>
      <p:sp>
        <p:nvSpPr>
          <p:cNvPr id="31" name="正方形/長方形 30">
            <a:extLst>
              <a:ext uri="{FF2B5EF4-FFF2-40B4-BE49-F238E27FC236}">
                <a16:creationId xmlns:a16="http://schemas.microsoft.com/office/drawing/2014/main" id="{FE7824BE-4BB4-9C48-8BB7-260450410E56}"/>
              </a:ext>
            </a:extLst>
          </p:cNvPr>
          <p:cNvSpPr/>
          <p:nvPr/>
        </p:nvSpPr>
        <p:spPr>
          <a:xfrm>
            <a:off x="5481020" y="4275018"/>
            <a:ext cx="6087437" cy="338554"/>
          </a:xfrm>
          <a:prstGeom prst="rect">
            <a:avLst/>
          </a:prstGeom>
        </p:spPr>
        <p:txBody>
          <a:bodyPr wrap="square">
            <a:spAutoFit/>
          </a:bodyPr>
          <a:lstStyle/>
          <a:p>
            <a:r>
              <a:rPr lang="ja-JP" altLang="en-US" sz="1600">
                <a:latin typeface="Meiryo UI" panose="020B0604030504040204" pitchFamily="34" charset="-128"/>
                <a:ea typeface="Meiryo UI" panose="020B0604030504040204" pitchFamily="34" charset="-128"/>
              </a:rPr>
              <a:t>＊過去のいつのデータを参考にするかは、後日検証して決める。</a:t>
            </a:r>
            <a:endParaRPr lang="en-US" altLang="ja-JP" sz="16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418895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三角形 3">
            <a:extLst>
              <a:ext uri="{FF2B5EF4-FFF2-40B4-BE49-F238E27FC236}">
                <a16:creationId xmlns:a16="http://schemas.microsoft.com/office/drawing/2014/main" id="{E43B2831-8DBA-6942-B46F-29C1CE7342B9}"/>
              </a:ext>
            </a:extLst>
          </p:cNvPr>
          <p:cNvSpPr/>
          <p:nvPr/>
        </p:nvSpPr>
        <p:spPr>
          <a:xfrm rot="5400000">
            <a:off x="6022848" y="-5219958"/>
            <a:ext cx="146304" cy="12192000"/>
          </a:xfrm>
          <a:prstGeom prst="triangle">
            <a:avLst>
              <a:gd name="adj" fmla="val 10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5" name="テキスト ボックス 4">
            <a:extLst>
              <a:ext uri="{FF2B5EF4-FFF2-40B4-BE49-F238E27FC236}">
                <a16:creationId xmlns:a16="http://schemas.microsoft.com/office/drawing/2014/main" id="{257E97FB-97F3-5E44-BDD6-C439725A6BAA}"/>
              </a:ext>
            </a:extLst>
          </p:cNvPr>
          <p:cNvSpPr txBox="1"/>
          <p:nvPr/>
        </p:nvSpPr>
        <p:spPr>
          <a:xfrm>
            <a:off x="0" y="252017"/>
            <a:ext cx="5054589" cy="523220"/>
          </a:xfrm>
          <a:prstGeom prst="rect">
            <a:avLst/>
          </a:prstGeom>
          <a:noFill/>
        </p:spPr>
        <p:txBody>
          <a:bodyPr wrap="none" rtlCol="0">
            <a:spAutoFit/>
          </a:bodyPr>
          <a:lstStyle/>
          <a:p>
            <a:r>
              <a:rPr kumimoji="1" lang="ja-JP" altLang="en-US" sz="2800">
                <a:latin typeface="Meiryo UI" panose="020B0604030504040204" pitchFamily="34" charset="-128"/>
                <a:ea typeface="Meiryo UI" panose="020B0604030504040204" pitchFamily="34" charset="-128"/>
              </a:rPr>
              <a:t>在庫管理システム　　完成イメージ</a:t>
            </a:r>
          </a:p>
        </p:txBody>
      </p:sp>
      <p:sp>
        <p:nvSpPr>
          <p:cNvPr id="6" name="テキスト ボックス 5">
            <a:extLst>
              <a:ext uri="{FF2B5EF4-FFF2-40B4-BE49-F238E27FC236}">
                <a16:creationId xmlns:a16="http://schemas.microsoft.com/office/drawing/2014/main" id="{E7EC1630-F5E6-9C45-A8B9-FF5CE24E1C7E}"/>
              </a:ext>
            </a:extLst>
          </p:cNvPr>
          <p:cNvSpPr txBox="1"/>
          <p:nvPr/>
        </p:nvSpPr>
        <p:spPr>
          <a:xfrm>
            <a:off x="-8273121" y="-2037045"/>
            <a:ext cx="7548861" cy="7571303"/>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必要な工程</a:t>
            </a:r>
            <a:endParaRPr kumimoji="1" lang="en-US" altLang="ja-JP" dirty="0">
              <a:latin typeface="Meiryo UI" panose="020B0604030504040204" pitchFamily="34" charset="-128"/>
              <a:ea typeface="Meiryo UI" panose="020B0604030504040204" pitchFamily="34" charset="-128"/>
            </a:endParaRPr>
          </a:p>
          <a:p>
            <a:endParaRPr kumimoji="1"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・エクセルファイルを、、</a:t>
            </a:r>
            <a:endParaRPr kumimoji="1"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１読み込む</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どのエクエルファイルを読み込むかを選んで読み込む</a:t>
            </a:r>
            <a:r>
              <a:rPr lang="en-US" altLang="ja-JP" dirty="0">
                <a:latin typeface="Meiryo UI" panose="020B0604030504040204" pitchFamily="34" charset="-128"/>
                <a:ea typeface="Meiryo UI" panose="020B0604030504040204" pitchFamily="34" charset="-128"/>
              </a:rPr>
              <a:t>)</a:t>
            </a:r>
            <a:endParaRPr kumimoji="1"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２実行</a:t>
            </a:r>
            <a:r>
              <a:rPr lang="en-US" altLang="ja-JP" dirty="0">
                <a:latin typeface="Meiryo UI" panose="020B0604030504040204" pitchFamily="34" charset="-128"/>
                <a:ea typeface="Meiryo UI" panose="020B0604030504040204" pitchFamily="34" charset="-128"/>
              </a:rPr>
              <a:t>()</a:t>
            </a:r>
          </a:p>
          <a:p>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見たい情報</a:t>
            </a:r>
            <a:endParaRPr kumimoji="1"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・過去の発注データ</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過去</a:t>
            </a:r>
            <a:r>
              <a:rPr lang="en-US" altLang="ja-JP" dirty="0">
                <a:latin typeface="Meiryo UI" panose="020B0604030504040204" pitchFamily="34" charset="-128"/>
                <a:ea typeface="Meiryo UI" panose="020B0604030504040204" pitchFamily="34" charset="-128"/>
              </a:rPr>
              <a:t>)</a:t>
            </a:r>
          </a:p>
          <a:p>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→過去の発注データ、タイミングなどから分析した消費動向の結果</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一つの物資名を打ち込むだけで、それについての過去の動向がわかるものがいい</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消費量が変化率がわかると役立つかも</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・そこから導き出された当日の発注すべき量</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現在</a:t>
            </a:r>
            <a:r>
              <a:rPr lang="en-US" altLang="ja-JP" dirty="0">
                <a:latin typeface="Meiryo UI" panose="020B0604030504040204" pitchFamily="34" charset="-128"/>
                <a:ea typeface="Meiryo UI" panose="020B0604030504040204" pitchFamily="34" charset="-128"/>
              </a:rPr>
              <a:t>)</a:t>
            </a:r>
          </a:p>
          <a:p>
            <a:r>
              <a:rPr lang="ja-JP" altLang="en-US">
                <a:latin typeface="Meiryo UI" panose="020B0604030504040204" pitchFamily="34" charset="-128"/>
                <a:ea typeface="Meiryo UI" panose="020B0604030504040204" pitchFamily="34" charset="-128"/>
              </a:rPr>
              <a:t>　→システムの出力結果と、実際に発注する項目を並列させて納品日も明記</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基本的には出力結果で発注できるようにして、もし、変更すべきであれば</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その項目だけ少し変えるようなイメージ</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さらに、発注する曜日が固定されていたことから、</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月曜日であること、水曜日であること、金曜日であることがわかるといいかも</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・今後予定している発注量</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未来</a:t>
            </a:r>
            <a:r>
              <a:rPr lang="en-US" altLang="ja-JP" dirty="0">
                <a:latin typeface="Meiryo UI" panose="020B0604030504040204" pitchFamily="34" charset="-128"/>
                <a:ea typeface="Meiryo UI" panose="020B0604030504040204" pitchFamily="34" charset="-128"/>
              </a:rPr>
              <a:t>)</a:t>
            </a:r>
          </a:p>
          <a:p>
            <a:r>
              <a:rPr lang="ja-JP" altLang="en-US">
                <a:latin typeface="Meiryo UI" panose="020B0604030504040204" pitchFamily="34" charset="-128"/>
                <a:ea typeface="Meiryo UI" panose="020B0604030504040204" pitchFamily="34" charset="-128"/>
              </a:rPr>
              <a:t>→ 資材の消費の動向から導き出される今後の予想パターン</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とそれに合わせた発注予定量とタイミングの表示</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p:txBody>
      </p:sp>
      <p:pic>
        <p:nvPicPr>
          <p:cNvPr id="7" name="図 6">
            <a:extLst>
              <a:ext uri="{FF2B5EF4-FFF2-40B4-BE49-F238E27FC236}">
                <a16:creationId xmlns:a16="http://schemas.microsoft.com/office/drawing/2014/main" id="{50CF5A3B-BBAF-8143-9165-AFDA7117AB53}"/>
              </a:ext>
            </a:extLst>
          </p:cNvPr>
          <p:cNvPicPr>
            <a:picLocks noChangeAspect="1"/>
          </p:cNvPicPr>
          <p:nvPr/>
        </p:nvPicPr>
        <p:blipFill>
          <a:blip r:embed="rId2">
            <a:alphaModFix amt="20000"/>
          </a:blip>
          <a:stretch>
            <a:fillRect/>
          </a:stretch>
        </p:blipFill>
        <p:spPr>
          <a:xfrm>
            <a:off x="1089060" y="2236251"/>
            <a:ext cx="4397341" cy="3298007"/>
          </a:xfrm>
          <a:prstGeom prst="rect">
            <a:avLst/>
          </a:prstGeom>
        </p:spPr>
      </p:pic>
      <p:sp>
        <p:nvSpPr>
          <p:cNvPr id="8" name="正方形/長方形 7">
            <a:extLst>
              <a:ext uri="{FF2B5EF4-FFF2-40B4-BE49-F238E27FC236}">
                <a16:creationId xmlns:a16="http://schemas.microsoft.com/office/drawing/2014/main" id="{A0530871-ABF0-2647-B59C-0FFBD0A258F6}"/>
              </a:ext>
            </a:extLst>
          </p:cNvPr>
          <p:cNvSpPr/>
          <p:nvPr/>
        </p:nvSpPr>
        <p:spPr>
          <a:xfrm>
            <a:off x="0" y="958996"/>
            <a:ext cx="1535998" cy="369332"/>
          </a:xfrm>
          <a:prstGeom prst="rect">
            <a:avLst/>
          </a:prstGeom>
        </p:spPr>
        <p:txBody>
          <a:bodyPr wrap="none">
            <a:spAutoFit/>
          </a:bodyPr>
          <a:lstStyle/>
          <a:p>
            <a:r>
              <a:rPr lang="ja-JP" altLang="en-US">
                <a:latin typeface="Meiryo UI" panose="020B0604030504040204" pitchFamily="34" charset="-128"/>
                <a:ea typeface="Meiryo UI" panose="020B0604030504040204" pitchFamily="34" charset="-128"/>
              </a:rPr>
              <a:t>■ トップページ</a:t>
            </a:r>
          </a:p>
        </p:txBody>
      </p:sp>
      <p:sp>
        <p:nvSpPr>
          <p:cNvPr id="9" name="正方形/長方形 8">
            <a:extLst>
              <a:ext uri="{FF2B5EF4-FFF2-40B4-BE49-F238E27FC236}">
                <a16:creationId xmlns:a16="http://schemas.microsoft.com/office/drawing/2014/main" id="{517B2126-AEE9-EC42-BACA-8B4AA12E5C67}"/>
              </a:ext>
            </a:extLst>
          </p:cNvPr>
          <p:cNvSpPr/>
          <p:nvPr/>
        </p:nvSpPr>
        <p:spPr>
          <a:xfrm>
            <a:off x="6300655" y="3574535"/>
            <a:ext cx="5620412" cy="6011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61B2E49D-A920-F241-8C08-C7B6C104276B}"/>
              </a:ext>
            </a:extLst>
          </p:cNvPr>
          <p:cNvSpPr/>
          <p:nvPr/>
        </p:nvSpPr>
        <p:spPr>
          <a:xfrm>
            <a:off x="5972819" y="3216305"/>
            <a:ext cx="1326902" cy="369332"/>
          </a:xfrm>
          <a:prstGeom prst="rect">
            <a:avLst/>
          </a:prstGeom>
        </p:spPr>
        <p:txBody>
          <a:bodyPr wrap="none">
            <a:spAutoFit/>
          </a:bodyPr>
          <a:lstStyle/>
          <a:p>
            <a:r>
              <a:rPr lang="en-US" altLang="ja-JP" dirty="0">
                <a:latin typeface="Meiryo UI" panose="020B0604030504040204" pitchFamily="34" charset="-128"/>
                <a:ea typeface="Meiryo UI" panose="020B0604030504040204" pitchFamily="34" charset="-128"/>
              </a:rPr>
              <a:t>Pass word</a:t>
            </a:r>
            <a:endParaRPr lang="ja-JP" altLang="en-US">
              <a:latin typeface="Meiryo UI" panose="020B0604030504040204" pitchFamily="34" charset="-128"/>
              <a:ea typeface="Meiryo UI" panose="020B0604030504040204" pitchFamily="34" charset="-128"/>
            </a:endParaRPr>
          </a:p>
        </p:txBody>
      </p:sp>
      <p:sp>
        <p:nvSpPr>
          <p:cNvPr id="11" name="角丸四角形吹き出し 10">
            <a:extLst>
              <a:ext uri="{FF2B5EF4-FFF2-40B4-BE49-F238E27FC236}">
                <a16:creationId xmlns:a16="http://schemas.microsoft.com/office/drawing/2014/main" id="{857C617D-7060-6A40-8F39-66C1FF95E46F}"/>
              </a:ext>
            </a:extLst>
          </p:cNvPr>
          <p:cNvSpPr/>
          <p:nvPr/>
        </p:nvSpPr>
        <p:spPr>
          <a:xfrm>
            <a:off x="12735321" y="3216305"/>
            <a:ext cx="3842190" cy="1446699"/>
          </a:xfrm>
          <a:prstGeom prst="wedgeRoundRectCallout">
            <a:avLst>
              <a:gd name="adj1" fmla="val -60939"/>
              <a:gd name="adj2" fmla="val -159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a:t>まず初めにパスワードを入力させる</a:t>
            </a:r>
            <a:endParaRPr lang="en-US" altLang="ja-JP" sz="1400" dirty="0"/>
          </a:p>
          <a:p>
            <a:r>
              <a:rPr lang="ja-JP" altLang="en-US" sz="1400"/>
              <a:t>＊パスワードは変更できるようにしておく</a:t>
            </a:r>
            <a:endParaRPr lang="en-US" altLang="ja-JP" sz="1400" dirty="0"/>
          </a:p>
        </p:txBody>
      </p:sp>
    </p:spTree>
    <p:extLst>
      <p:ext uri="{BB962C8B-B14F-4D97-AF65-F5344CB8AC3E}">
        <p14:creationId xmlns:p14="http://schemas.microsoft.com/office/powerpoint/2010/main" val="3577499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F671F2B-B44B-B74B-B3F8-8B8DDC413C7C}"/>
              </a:ext>
            </a:extLst>
          </p:cNvPr>
          <p:cNvPicPr>
            <a:picLocks noChangeAspect="1"/>
          </p:cNvPicPr>
          <p:nvPr/>
        </p:nvPicPr>
        <p:blipFill>
          <a:blip r:embed="rId2">
            <a:alphaModFix amt="20000"/>
          </a:blip>
          <a:stretch>
            <a:fillRect/>
          </a:stretch>
        </p:blipFill>
        <p:spPr>
          <a:xfrm>
            <a:off x="106926" y="1236132"/>
            <a:ext cx="909073" cy="681805"/>
          </a:xfrm>
          <a:prstGeom prst="rect">
            <a:avLst/>
          </a:prstGeom>
        </p:spPr>
      </p:pic>
      <p:sp>
        <p:nvSpPr>
          <p:cNvPr id="5" name="三角形 4">
            <a:extLst>
              <a:ext uri="{FF2B5EF4-FFF2-40B4-BE49-F238E27FC236}">
                <a16:creationId xmlns:a16="http://schemas.microsoft.com/office/drawing/2014/main" id="{4D70DBC7-F1A8-0D4C-8324-A69C0B7DA4B9}"/>
              </a:ext>
            </a:extLst>
          </p:cNvPr>
          <p:cNvSpPr/>
          <p:nvPr/>
        </p:nvSpPr>
        <p:spPr>
          <a:xfrm rot="5400000">
            <a:off x="6022848" y="-5219958"/>
            <a:ext cx="146304" cy="12192000"/>
          </a:xfrm>
          <a:prstGeom prst="triangle">
            <a:avLst>
              <a:gd name="adj" fmla="val 10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6" name="テキスト ボックス 5">
            <a:extLst>
              <a:ext uri="{FF2B5EF4-FFF2-40B4-BE49-F238E27FC236}">
                <a16:creationId xmlns:a16="http://schemas.microsoft.com/office/drawing/2014/main" id="{E0916A91-0C00-9641-8158-84B7B7FE28E7}"/>
              </a:ext>
            </a:extLst>
          </p:cNvPr>
          <p:cNvSpPr txBox="1"/>
          <p:nvPr/>
        </p:nvSpPr>
        <p:spPr>
          <a:xfrm>
            <a:off x="0" y="252017"/>
            <a:ext cx="5293437" cy="523220"/>
          </a:xfrm>
          <a:prstGeom prst="rect">
            <a:avLst/>
          </a:prstGeom>
          <a:noFill/>
        </p:spPr>
        <p:txBody>
          <a:bodyPr wrap="none" rtlCol="0">
            <a:spAutoFit/>
          </a:bodyPr>
          <a:lstStyle/>
          <a:p>
            <a:r>
              <a:rPr kumimoji="1" lang="ja-JP" altLang="en-US" sz="2800">
                <a:latin typeface="Meiryo UI" panose="020B0604030504040204" pitchFamily="34" charset="-128"/>
                <a:ea typeface="Meiryo UI" panose="020B0604030504040204" pitchFamily="34" charset="-128"/>
              </a:rPr>
              <a:t>在庫管理システム　　完成イメージ　</a:t>
            </a:r>
          </a:p>
        </p:txBody>
      </p:sp>
      <p:sp>
        <p:nvSpPr>
          <p:cNvPr id="7" name="正方形/長方形 6">
            <a:extLst>
              <a:ext uri="{FF2B5EF4-FFF2-40B4-BE49-F238E27FC236}">
                <a16:creationId xmlns:a16="http://schemas.microsoft.com/office/drawing/2014/main" id="{3F5DFAEE-1B2B-A44B-8B30-3FFAB291A1E5}"/>
              </a:ext>
            </a:extLst>
          </p:cNvPr>
          <p:cNvSpPr/>
          <p:nvPr/>
        </p:nvSpPr>
        <p:spPr>
          <a:xfrm>
            <a:off x="43917" y="2014615"/>
            <a:ext cx="2975051" cy="508890"/>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latin typeface="Meiryo UI" panose="020B0604030504040204" pitchFamily="34" charset="-128"/>
                <a:ea typeface="Meiryo UI" panose="020B0604030504040204" pitchFamily="34" charset="-128"/>
              </a:rPr>
              <a:t>現在の在庫状況</a:t>
            </a:r>
            <a:endParaRPr lang="ja-JP" altLang="en-US">
              <a:solidFill>
                <a:schemeClr val="lt1"/>
              </a:solidFill>
              <a:latin typeface="Meiryo UI" panose="020B0604030504040204" pitchFamily="34" charset="-128"/>
              <a:ea typeface="Meiryo UI" panose="020B0604030504040204" pitchFamily="34" charset="-128"/>
            </a:endParaRPr>
          </a:p>
        </p:txBody>
      </p:sp>
      <p:sp>
        <p:nvSpPr>
          <p:cNvPr id="8" name="正方形/長方形 7">
            <a:extLst>
              <a:ext uri="{FF2B5EF4-FFF2-40B4-BE49-F238E27FC236}">
                <a16:creationId xmlns:a16="http://schemas.microsoft.com/office/drawing/2014/main" id="{9A3EB667-06D5-3A4F-8AE7-3405F7319639}"/>
              </a:ext>
            </a:extLst>
          </p:cNvPr>
          <p:cNvSpPr/>
          <p:nvPr/>
        </p:nvSpPr>
        <p:spPr>
          <a:xfrm>
            <a:off x="3086955" y="2014615"/>
            <a:ext cx="2975051" cy="508890"/>
          </a:xfrm>
          <a:prstGeom prst="rect">
            <a:avLst/>
          </a:prstGeom>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chemeClr val="dk1"/>
                </a:solidFill>
                <a:latin typeface="Meiryo UI" panose="020B0604030504040204" pitchFamily="34" charset="-128"/>
                <a:ea typeface="Meiryo UI" panose="020B0604030504040204" pitchFamily="34" charset="-128"/>
              </a:rPr>
              <a:t>本日の発注</a:t>
            </a:r>
            <a:r>
              <a:rPr lang="en-US" altLang="ja-JP">
                <a:solidFill>
                  <a:schemeClr val="dk1"/>
                </a:solidFill>
                <a:latin typeface="Meiryo UI" panose="020B0604030504040204" pitchFamily="34" charset="-128"/>
                <a:ea typeface="Meiryo UI" panose="020B0604030504040204" pitchFamily="34" charset="-128"/>
              </a:rPr>
              <a:t>(</a:t>
            </a:r>
            <a:r>
              <a:rPr lang="ja-JP" altLang="en-US">
                <a:solidFill>
                  <a:schemeClr val="dk1"/>
                </a:solidFill>
                <a:latin typeface="Meiryo UI" panose="020B0604030504040204" pitchFamily="34" charset="-128"/>
                <a:ea typeface="Meiryo UI" panose="020B0604030504040204" pitchFamily="34" charset="-128"/>
              </a:rPr>
              <a:t>仮称</a:t>
            </a:r>
            <a:r>
              <a:rPr lang="en-US" altLang="ja-JP" dirty="0">
                <a:solidFill>
                  <a:schemeClr val="dk1"/>
                </a:solidFill>
                <a:latin typeface="Meiryo UI" panose="020B0604030504040204" pitchFamily="34" charset="-128"/>
                <a:ea typeface="Meiryo UI" panose="020B0604030504040204" pitchFamily="34" charset="-128"/>
              </a:rPr>
              <a:t>)</a:t>
            </a:r>
            <a:endParaRPr lang="ja-JP" altLang="en-US">
              <a:solidFill>
                <a:schemeClr val="dk1"/>
              </a:solidFill>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CCAFD77B-FCD7-9A4E-9D62-FEAD9207947C}"/>
              </a:ext>
            </a:extLst>
          </p:cNvPr>
          <p:cNvSpPr/>
          <p:nvPr/>
        </p:nvSpPr>
        <p:spPr>
          <a:xfrm>
            <a:off x="6129993" y="2014615"/>
            <a:ext cx="2975051" cy="50889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a:latin typeface="Meiryo UI" panose="020B0604030504040204" pitchFamily="34" charset="-128"/>
                <a:ea typeface="Meiryo UI" panose="020B0604030504040204" pitchFamily="34" charset="-128"/>
              </a:rPr>
              <a:t>過去のデータ</a:t>
            </a:r>
          </a:p>
        </p:txBody>
      </p:sp>
      <p:sp>
        <p:nvSpPr>
          <p:cNvPr id="10" name="正方形/長方形 9">
            <a:extLst>
              <a:ext uri="{FF2B5EF4-FFF2-40B4-BE49-F238E27FC236}">
                <a16:creationId xmlns:a16="http://schemas.microsoft.com/office/drawing/2014/main" id="{3219A296-3079-754C-9EE0-0D397BAA745A}"/>
              </a:ext>
            </a:extLst>
          </p:cNvPr>
          <p:cNvSpPr/>
          <p:nvPr/>
        </p:nvSpPr>
        <p:spPr>
          <a:xfrm>
            <a:off x="9173032" y="2014615"/>
            <a:ext cx="2975051" cy="508890"/>
          </a:xfrm>
          <a:prstGeom prst="rect">
            <a:avLst/>
          </a:prstGeom>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latin typeface="Meiryo UI" panose="020B0604030504040204" pitchFamily="34" charset="-128"/>
                <a:ea typeface="Meiryo UI" panose="020B0604030504040204" pitchFamily="34" charset="-128"/>
              </a:rPr>
              <a:t>今後の発注数</a:t>
            </a:r>
          </a:p>
        </p:txBody>
      </p:sp>
      <p:sp>
        <p:nvSpPr>
          <p:cNvPr id="11" name="テキスト ボックス 10">
            <a:extLst>
              <a:ext uri="{FF2B5EF4-FFF2-40B4-BE49-F238E27FC236}">
                <a16:creationId xmlns:a16="http://schemas.microsoft.com/office/drawing/2014/main" id="{C1934914-A1B7-E24E-B682-9F49EAB60EE9}"/>
              </a:ext>
            </a:extLst>
          </p:cNvPr>
          <p:cNvSpPr txBox="1"/>
          <p:nvPr/>
        </p:nvSpPr>
        <p:spPr>
          <a:xfrm>
            <a:off x="1078403" y="1548605"/>
            <a:ext cx="3883064" cy="369332"/>
          </a:xfrm>
          <a:prstGeom prst="rect">
            <a:avLst/>
          </a:prstGeom>
          <a:noFill/>
        </p:spPr>
        <p:txBody>
          <a:bodyPr wrap="square" rtlCol="0">
            <a:spAutoFit/>
          </a:bodyPr>
          <a:lstStyle/>
          <a:p>
            <a:r>
              <a:rPr lang="ja-JP" altLang="en-US">
                <a:latin typeface="Meiryo UI" panose="020B0604030504040204" pitchFamily="34" charset="-128"/>
                <a:ea typeface="Meiryo UI" panose="020B0604030504040204" pitchFamily="34" charset="-128"/>
              </a:rPr>
              <a:t>在庫管理システム</a:t>
            </a:r>
            <a:r>
              <a:rPr lang="en-US" altLang="ja-JP">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仮称</a:t>
            </a:r>
            <a:r>
              <a:rPr lang="en-US" altLang="ja-JP">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2" name="テキスト ボックス 11">
            <a:extLst>
              <a:ext uri="{FF2B5EF4-FFF2-40B4-BE49-F238E27FC236}">
                <a16:creationId xmlns:a16="http://schemas.microsoft.com/office/drawing/2014/main" id="{EA5A4939-ABEB-A843-B586-5FA7C9BAFCE3}"/>
              </a:ext>
            </a:extLst>
          </p:cNvPr>
          <p:cNvSpPr txBox="1"/>
          <p:nvPr/>
        </p:nvSpPr>
        <p:spPr>
          <a:xfrm>
            <a:off x="8410780" y="1645283"/>
            <a:ext cx="3883064" cy="369332"/>
          </a:xfrm>
          <a:prstGeom prst="rect">
            <a:avLst/>
          </a:prstGeom>
          <a:noFill/>
        </p:spPr>
        <p:txBody>
          <a:bodyPr wrap="square" rtlCol="0">
            <a:spAutoFit/>
          </a:bodyPr>
          <a:lstStyle/>
          <a:p>
            <a:r>
              <a:rPr kumimoji="1" lang="en-US" altLang="ja-JP" dirty="0">
                <a:latin typeface="Meiryo UI" panose="020B0604030504040204" pitchFamily="34" charset="-128"/>
                <a:ea typeface="Meiryo UI" panose="020B0604030504040204" pitchFamily="34" charset="-128"/>
              </a:rPr>
              <a:t>20xx</a:t>
            </a:r>
            <a:r>
              <a:rPr kumimoji="1" lang="ja-JP" altLang="en-US">
                <a:latin typeface="Meiryo UI" panose="020B0604030504040204" pitchFamily="34" charset="-128"/>
                <a:ea typeface="Meiryo UI" panose="020B0604030504040204" pitchFamily="34" charset="-128"/>
              </a:rPr>
              <a:t>年　</a:t>
            </a:r>
            <a:r>
              <a:rPr kumimoji="1" lang="en-US" altLang="ja-JP" dirty="0">
                <a:latin typeface="Meiryo UI" panose="020B0604030504040204" pitchFamily="34" charset="-128"/>
                <a:ea typeface="Meiryo UI" panose="020B0604030504040204" pitchFamily="34" charset="-128"/>
              </a:rPr>
              <a:t>xx</a:t>
            </a:r>
            <a:r>
              <a:rPr kumimoji="1" lang="ja-JP" altLang="en-US">
                <a:latin typeface="Meiryo UI" panose="020B0604030504040204" pitchFamily="34" charset="-128"/>
                <a:ea typeface="Meiryo UI" panose="020B0604030504040204" pitchFamily="34" charset="-128"/>
              </a:rPr>
              <a:t>月　</a:t>
            </a:r>
            <a:r>
              <a:rPr kumimoji="1" lang="en-US" altLang="ja-JP" dirty="0">
                <a:latin typeface="Meiryo UI" panose="020B0604030504040204" pitchFamily="34" charset="-128"/>
                <a:ea typeface="Meiryo UI" panose="020B0604030504040204" pitchFamily="34" charset="-128"/>
              </a:rPr>
              <a:t>xx</a:t>
            </a:r>
            <a:r>
              <a:rPr kumimoji="1" lang="ja-JP" altLang="en-US">
                <a:latin typeface="Meiryo UI" panose="020B0604030504040204" pitchFamily="34" charset="-128"/>
                <a:ea typeface="Meiryo UI" panose="020B0604030504040204" pitchFamily="34" charset="-128"/>
              </a:rPr>
              <a:t>日</a:t>
            </a:r>
            <a:r>
              <a:rPr kumimoji="1" lang="en-US" altLang="ja-JP" dirty="0">
                <a:latin typeface="Meiryo UI" panose="020B0604030504040204" pitchFamily="34" charset="-128"/>
                <a:ea typeface="Meiryo UI" panose="020B0604030504040204" pitchFamily="34" charset="-128"/>
              </a:rPr>
              <a:t> x</a:t>
            </a:r>
            <a:r>
              <a:rPr lang="ja-JP" altLang="en-US">
                <a:latin typeface="Meiryo UI" panose="020B0604030504040204" pitchFamily="34" charset="-128"/>
                <a:ea typeface="Meiryo UI" panose="020B0604030504040204" pitchFamily="34" charset="-128"/>
              </a:rPr>
              <a:t>時更新　</a:t>
            </a:r>
            <a:endParaRPr kumimoji="1" lang="ja-JP" altLang="en-US">
              <a:latin typeface="Meiryo UI" panose="020B0604030504040204" pitchFamily="34" charset="-128"/>
              <a:ea typeface="Meiryo UI" panose="020B0604030504040204" pitchFamily="34" charset="-128"/>
            </a:endParaRPr>
          </a:p>
        </p:txBody>
      </p:sp>
      <p:sp>
        <p:nvSpPr>
          <p:cNvPr id="13" name="テキスト ボックス 12">
            <a:extLst>
              <a:ext uri="{FF2B5EF4-FFF2-40B4-BE49-F238E27FC236}">
                <a16:creationId xmlns:a16="http://schemas.microsoft.com/office/drawing/2014/main" id="{6EDE4FD3-29DC-C74C-AABC-6CE85885A769}"/>
              </a:ext>
            </a:extLst>
          </p:cNvPr>
          <p:cNvSpPr txBox="1"/>
          <p:nvPr/>
        </p:nvSpPr>
        <p:spPr>
          <a:xfrm>
            <a:off x="-9239126" y="-1396351"/>
            <a:ext cx="7595349" cy="6186309"/>
          </a:xfrm>
          <a:prstGeom prst="rect">
            <a:avLst/>
          </a:prstGeom>
          <a:noFill/>
        </p:spPr>
        <p:txBody>
          <a:bodyPr wrap="none" rtlCol="0">
            <a:spAutoFit/>
          </a:bodyPr>
          <a:lstStyle/>
          <a:p>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見たい情報</a:t>
            </a:r>
            <a:endParaRPr kumimoji="1"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・過去の発注データ</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過去</a:t>
            </a:r>
            <a:r>
              <a:rPr lang="en-US" altLang="ja-JP" dirty="0">
                <a:latin typeface="Meiryo UI" panose="020B0604030504040204" pitchFamily="34" charset="-128"/>
                <a:ea typeface="Meiryo UI" panose="020B0604030504040204" pitchFamily="34" charset="-128"/>
              </a:rPr>
              <a:t>)</a:t>
            </a:r>
          </a:p>
          <a:p>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→過去の発注データ、タイミングなどから分析した消費動向の結果</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一つの物資名を打ち込むだけで、それについての過去の動向がわかるものがいい</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消費量が変化率がわかると役立つかも</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・そこから導き出された当日の発注すべき量</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現在</a:t>
            </a:r>
            <a:r>
              <a:rPr lang="en-US" altLang="ja-JP" dirty="0">
                <a:latin typeface="Meiryo UI" panose="020B0604030504040204" pitchFamily="34" charset="-128"/>
                <a:ea typeface="Meiryo UI" panose="020B0604030504040204" pitchFamily="34" charset="-128"/>
              </a:rPr>
              <a:t>)</a:t>
            </a:r>
          </a:p>
          <a:p>
            <a:r>
              <a:rPr lang="ja-JP" altLang="en-US">
                <a:latin typeface="Meiryo UI" panose="020B0604030504040204" pitchFamily="34" charset="-128"/>
                <a:ea typeface="Meiryo UI" panose="020B0604030504040204" pitchFamily="34" charset="-128"/>
              </a:rPr>
              <a:t>　→システムの出力結果と、実際に発注する項目を並列させて納品日も明記</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基本的には出力結果で発注できるようにして、もし、変更すべきであれば</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その項目だけ少し変えるようなイメージ</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さらに、発注する曜日が固定されていたことから、</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月曜日であること、水曜日であること、金曜日であることがわかるといいかも</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・今後予定している発注量</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未来</a:t>
            </a:r>
            <a:r>
              <a:rPr lang="en-US" altLang="ja-JP" dirty="0">
                <a:latin typeface="Meiryo UI" panose="020B0604030504040204" pitchFamily="34" charset="-128"/>
                <a:ea typeface="Meiryo UI" panose="020B0604030504040204" pitchFamily="34" charset="-128"/>
              </a:rPr>
              <a:t>)</a:t>
            </a:r>
          </a:p>
          <a:p>
            <a:r>
              <a:rPr lang="ja-JP" altLang="en-US">
                <a:latin typeface="Meiryo UI" panose="020B0604030504040204" pitchFamily="34" charset="-128"/>
                <a:ea typeface="Meiryo UI" panose="020B0604030504040204" pitchFamily="34" charset="-128"/>
              </a:rPr>
              <a:t>→ 資材の消費の動向から導き出される今後の予想パターン</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とそれに合わせた発注予定量とタイミングの表示</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p:txBody>
      </p:sp>
      <p:sp>
        <p:nvSpPr>
          <p:cNvPr id="14" name="正方形/長方形 13">
            <a:extLst>
              <a:ext uri="{FF2B5EF4-FFF2-40B4-BE49-F238E27FC236}">
                <a16:creationId xmlns:a16="http://schemas.microsoft.com/office/drawing/2014/main" id="{3F4000DE-0B82-6541-8AB7-039D30106139}"/>
              </a:ext>
            </a:extLst>
          </p:cNvPr>
          <p:cNvSpPr/>
          <p:nvPr/>
        </p:nvSpPr>
        <p:spPr>
          <a:xfrm>
            <a:off x="0" y="942063"/>
            <a:ext cx="2327881" cy="369332"/>
          </a:xfrm>
          <a:prstGeom prst="rect">
            <a:avLst/>
          </a:prstGeom>
        </p:spPr>
        <p:txBody>
          <a:bodyPr wrap="none">
            <a:spAutoFit/>
          </a:bodyPr>
          <a:lstStyle/>
          <a:p>
            <a:r>
              <a:rPr lang="ja-JP" altLang="en-US">
                <a:latin typeface="Meiryo UI" panose="020B0604030504040204" pitchFamily="34" charset="-128"/>
                <a:ea typeface="Meiryo UI" panose="020B0604030504040204" pitchFamily="34" charset="-128"/>
              </a:rPr>
              <a:t>■ 運用ページ</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ホーム</a:t>
            </a:r>
            <a:r>
              <a:rPr lang="en-US" altLang="ja-JP" dirty="0">
                <a:latin typeface="Meiryo UI" panose="020B0604030504040204" pitchFamily="34" charset="-128"/>
                <a:ea typeface="Meiryo UI" panose="020B0604030504040204" pitchFamily="34" charset="-128"/>
              </a:rPr>
              <a:t>)</a:t>
            </a:r>
            <a:endParaRPr lang="ja-JP" altLang="en-US">
              <a:latin typeface="Meiryo UI" panose="020B0604030504040204" pitchFamily="34" charset="-128"/>
              <a:ea typeface="Meiryo UI" panose="020B0604030504040204" pitchFamily="34" charset="-128"/>
            </a:endParaRPr>
          </a:p>
        </p:txBody>
      </p:sp>
      <p:sp>
        <p:nvSpPr>
          <p:cNvPr id="16" name="テキスト ボックス 15">
            <a:extLst>
              <a:ext uri="{FF2B5EF4-FFF2-40B4-BE49-F238E27FC236}">
                <a16:creationId xmlns:a16="http://schemas.microsoft.com/office/drawing/2014/main" id="{DDE08083-D86F-164C-A848-B88B76292638}"/>
              </a:ext>
            </a:extLst>
          </p:cNvPr>
          <p:cNvSpPr txBox="1"/>
          <p:nvPr/>
        </p:nvSpPr>
        <p:spPr>
          <a:xfrm>
            <a:off x="-8973122" y="5059705"/>
            <a:ext cx="7938946" cy="2862322"/>
          </a:xfrm>
          <a:prstGeom prst="rect">
            <a:avLst/>
          </a:prstGeom>
          <a:noFill/>
        </p:spPr>
        <p:txBody>
          <a:bodyPr wrap="square" rtlCol="0">
            <a:spAutoFit/>
          </a:bodyPr>
          <a:lstStyle/>
          <a:p>
            <a:r>
              <a:rPr lang="ja-JP" altLang="en-US">
                <a:latin typeface="Meiryo UI" panose="020B0604030504040204" pitchFamily="34" charset="-128"/>
                <a:ea typeface="Meiryo UI" panose="020B0604030504040204" pitchFamily="34" charset="-128"/>
              </a:rPr>
              <a:t>今後の想定として</a:t>
            </a:r>
            <a:endParaRPr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現状は基本的に月、水、金の週</a:t>
            </a:r>
            <a:r>
              <a:rPr kumimoji="1" lang="en-US" altLang="ja-JP" dirty="0">
                <a:latin typeface="Meiryo UI" panose="020B0604030504040204" pitchFamily="34" charset="-128"/>
                <a:ea typeface="Meiryo UI" panose="020B0604030504040204" pitchFamily="34" charset="-128"/>
              </a:rPr>
              <a:t>3</a:t>
            </a:r>
            <a:r>
              <a:rPr lang="ja-JP" altLang="en-US">
                <a:latin typeface="Meiryo UI" panose="020B0604030504040204" pitchFamily="34" charset="-128"/>
                <a:ea typeface="Meiryo UI" panose="020B0604030504040204" pitchFamily="34" charset="-128"/>
              </a:rPr>
              <a:t>で発注しているが</a:t>
            </a:r>
            <a:endParaRPr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それを変更して他の曜日にしたい場合はどうするか</a:t>
            </a:r>
            <a:endParaRPr kumimoji="1"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発注業務を自動化したと</a:t>
            </a:r>
            <a:r>
              <a:rPr lang="ja-JP" altLang="en-US">
                <a:latin typeface="Meiryo UI" panose="020B0604030504040204" pitchFamily="34" charset="-128"/>
                <a:ea typeface="Meiryo UI" panose="020B0604030504040204" pitchFamily="34" charset="-128"/>
              </a:rPr>
              <a:t>して、</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曜日の変更や、数量が予期せぬトラブルなどで変更したい場合</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自動化の取りやめが自由に行える必要がある。</a:t>
            </a:r>
            <a:endParaRPr lang="en-US" altLang="ja-JP" dirty="0">
              <a:latin typeface="Meiryo UI" panose="020B0604030504040204" pitchFamily="34" charset="-128"/>
              <a:ea typeface="Meiryo UI" panose="020B0604030504040204" pitchFamily="34" charset="-128"/>
            </a:endParaRPr>
          </a:p>
          <a:p>
            <a:endParaRPr kumimoji="1"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a:t>
            </a:r>
            <a:r>
              <a:rPr kumimoji="1" lang="ja-JP" altLang="en-US" b="1">
                <a:latin typeface="Meiryo UI" panose="020B0604030504040204" pitchFamily="34" charset="-128"/>
                <a:ea typeface="Meiryo UI" panose="020B0604030504040204" pitchFamily="34" charset="-128"/>
              </a:rPr>
              <a:t>それを踏まえ、ホームのページは現状の発注業務を整理できることを目的にしたい</a:t>
            </a:r>
            <a:endParaRPr kumimoji="1" lang="en-US" altLang="ja-JP" b="1" dirty="0">
              <a:latin typeface="Meiryo UI" panose="020B0604030504040204" pitchFamily="34" charset="-128"/>
              <a:ea typeface="Meiryo UI" panose="020B0604030504040204" pitchFamily="34" charset="-128"/>
            </a:endParaRPr>
          </a:p>
        </p:txBody>
      </p:sp>
      <p:graphicFrame>
        <p:nvGraphicFramePr>
          <p:cNvPr id="18" name="グラフ 17">
            <a:extLst>
              <a:ext uri="{FF2B5EF4-FFF2-40B4-BE49-F238E27FC236}">
                <a16:creationId xmlns:a16="http://schemas.microsoft.com/office/drawing/2014/main" id="{241CBC59-DAD5-3140-84F3-AAFA78E42EAB}"/>
              </a:ext>
            </a:extLst>
          </p:cNvPr>
          <p:cNvGraphicFramePr/>
          <p:nvPr>
            <p:extLst>
              <p:ext uri="{D42A27DB-BD31-4B8C-83A1-F6EECF244321}">
                <p14:modId xmlns:p14="http://schemas.microsoft.com/office/powerpoint/2010/main" val="781561645"/>
              </p:ext>
            </p:extLst>
          </p:nvPr>
        </p:nvGraphicFramePr>
        <p:xfrm>
          <a:off x="3064368" y="2847772"/>
          <a:ext cx="9286706" cy="2911608"/>
        </p:xfrm>
        <a:graphic>
          <a:graphicData uri="http://schemas.openxmlformats.org/drawingml/2006/chart">
            <c:chart xmlns:c="http://schemas.openxmlformats.org/drawingml/2006/chart" xmlns:r="http://schemas.openxmlformats.org/officeDocument/2006/relationships" r:id="rId3"/>
          </a:graphicData>
        </a:graphic>
      </p:graphicFrame>
      <p:sp>
        <p:nvSpPr>
          <p:cNvPr id="19" name="テキスト ボックス 18">
            <a:extLst>
              <a:ext uri="{FF2B5EF4-FFF2-40B4-BE49-F238E27FC236}">
                <a16:creationId xmlns:a16="http://schemas.microsoft.com/office/drawing/2014/main" id="{AA670688-6251-3340-94E6-5263E906F43A}"/>
              </a:ext>
            </a:extLst>
          </p:cNvPr>
          <p:cNvSpPr txBox="1"/>
          <p:nvPr/>
        </p:nvSpPr>
        <p:spPr>
          <a:xfrm>
            <a:off x="10986124" y="3107083"/>
            <a:ext cx="877163" cy="369332"/>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全体量</a:t>
            </a:r>
          </a:p>
        </p:txBody>
      </p:sp>
      <p:sp>
        <p:nvSpPr>
          <p:cNvPr id="20" name="テキスト ボックス 19">
            <a:extLst>
              <a:ext uri="{FF2B5EF4-FFF2-40B4-BE49-F238E27FC236}">
                <a16:creationId xmlns:a16="http://schemas.microsoft.com/office/drawing/2014/main" id="{F19B0DFB-6316-224C-B710-61BDAE654671}"/>
              </a:ext>
            </a:extLst>
          </p:cNvPr>
          <p:cNvSpPr txBox="1"/>
          <p:nvPr/>
        </p:nvSpPr>
        <p:spPr>
          <a:xfrm>
            <a:off x="10986124" y="3718086"/>
            <a:ext cx="877163" cy="369332"/>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全体量</a:t>
            </a:r>
          </a:p>
        </p:txBody>
      </p:sp>
      <p:sp>
        <p:nvSpPr>
          <p:cNvPr id="21" name="テキスト ボックス 20">
            <a:extLst>
              <a:ext uri="{FF2B5EF4-FFF2-40B4-BE49-F238E27FC236}">
                <a16:creationId xmlns:a16="http://schemas.microsoft.com/office/drawing/2014/main" id="{BA8091F5-2690-BE4C-854A-CC9AF5776BF2}"/>
              </a:ext>
            </a:extLst>
          </p:cNvPr>
          <p:cNvSpPr txBox="1"/>
          <p:nvPr/>
        </p:nvSpPr>
        <p:spPr>
          <a:xfrm>
            <a:off x="10989990" y="4304264"/>
            <a:ext cx="877163" cy="369332"/>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全体量</a:t>
            </a:r>
          </a:p>
        </p:txBody>
      </p:sp>
      <p:sp>
        <p:nvSpPr>
          <p:cNvPr id="22" name="テキスト ボックス 21">
            <a:extLst>
              <a:ext uri="{FF2B5EF4-FFF2-40B4-BE49-F238E27FC236}">
                <a16:creationId xmlns:a16="http://schemas.microsoft.com/office/drawing/2014/main" id="{D233EE17-CD75-9E43-9D32-AE0F3E438D67}"/>
              </a:ext>
            </a:extLst>
          </p:cNvPr>
          <p:cNvSpPr txBox="1"/>
          <p:nvPr/>
        </p:nvSpPr>
        <p:spPr>
          <a:xfrm>
            <a:off x="10986124" y="4863507"/>
            <a:ext cx="877163" cy="369332"/>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全体量</a:t>
            </a:r>
          </a:p>
        </p:txBody>
      </p:sp>
      <p:sp>
        <p:nvSpPr>
          <p:cNvPr id="23" name="テキスト ボックス 22">
            <a:extLst>
              <a:ext uri="{FF2B5EF4-FFF2-40B4-BE49-F238E27FC236}">
                <a16:creationId xmlns:a16="http://schemas.microsoft.com/office/drawing/2014/main" id="{0B800245-B64A-1D40-AEB4-0AB1C3269595}"/>
              </a:ext>
            </a:extLst>
          </p:cNvPr>
          <p:cNvSpPr txBox="1"/>
          <p:nvPr/>
        </p:nvSpPr>
        <p:spPr>
          <a:xfrm>
            <a:off x="7990588" y="3107083"/>
            <a:ext cx="877163" cy="369332"/>
          </a:xfrm>
          <a:prstGeom prst="rect">
            <a:avLst/>
          </a:prstGeom>
          <a:noFill/>
        </p:spPr>
        <p:txBody>
          <a:bodyPr wrap="none" rtlCol="0">
            <a:spAutoFit/>
          </a:bodyPr>
          <a:lstStyle/>
          <a:p>
            <a:r>
              <a:rPr lang="ja-JP" altLang="en-US">
                <a:latin typeface="Meiryo UI" panose="020B0604030504040204" pitchFamily="34" charset="-128"/>
                <a:ea typeface="Meiryo UI" panose="020B0604030504040204" pitchFamily="34" charset="-128"/>
              </a:rPr>
              <a:t>現状</a:t>
            </a:r>
            <a:r>
              <a:rPr kumimoji="1" lang="ja-JP" altLang="en-US">
                <a:latin typeface="Meiryo UI" panose="020B0604030504040204" pitchFamily="34" charset="-128"/>
                <a:ea typeface="Meiryo UI" panose="020B0604030504040204" pitchFamily="34" charset="-128"/>
              </a:rPr>
              <a:t>量</a:t>
            </a:r>
          </a:p>
        </p:txBody>
      </p:sp>
      <p:sp>
        <p:nvSpPr>
          <p:cNvPr id="3" name="正方形/長方形 2">
            <a:extLst>
              <a:ext uri="{FF2B5EF4-FFF2-40B4-BE49-F238E27FC236}">
                <a16:creationId xmlns:a16="http://schemas.microsoft.com/office/drawing/2014/main" id="{9DB3A000-43C0-074C-BA27-241E0B8FF756}"/>
              </a:ext>
            </a:extLst>
          </p:cNvPr>
          <p:cNvSpPr/>
          <p:nvPr/>
        </p:nvSpPr>
        <p:spPr>
          <a:xfrm>
            <a:off x="106926" y="2841851"/>
            <a:ext cx="1472650" cy="2942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a:latin typeface="Meiryo UI" panose="020B0604030504040204" pitchFamily="34" charset="-128"/>
                <a:ea typeface="Meiryo UI" panose="020B0604030504040204" pitchFamily="34" charset="-128"/>
              </a:rPr>
              <a:t>名前を選択</a:t>
            </a:r>
            <a:endParaRPr kumimoji="1" lang="en-US" altLang="ja-JP" sz="1400" dirty="0">
              <a:latin typeface="Meiryo UI" panose="020B0604030504040204" pitchFamily="34" charset="-128"/>
              <a:ea typeface="Meiryo UI" panose="020B0604030504040204" pitchFamily="34" charset="-128"/>
            </a:endParaRPr>
          </a:p>
        </p:txBody>
      </p:sp>
      <p:sp>
        <p:nvSpPr>
          <p:cNvPr id="25" name="テキスト ボックス 24">
            <a:extLst>
              <a:ext uri="{FF2B5EF4-FFF2-40B4-BE49-F238E27FC236}">
                <a16:creationId xmlns:a16="http://schemas.microsoft.com/office/drawing/2014/main" id="{4B95257D-4C6A-364F-9738-DC5F8FCDE18D}"/>
              </a:ext>
            </a:extLst>
          </p:cNvPr>
          <p:cNvSpPr txBox="1"/>
          <p:nvPr/>
        </p:nvSpPr>
        <p:spPr>
          <a:xfrm>
            <a:off x="8335012" y="3687120"/>
            <a:ext cx="877163" cy="369332"/>
          </a:xfrm>
          <a:prstGeom prst="rect">
            <a:avLst/>
          </a:prstGeom>
          <a:noFill/>
        </p:spPr>
        <p:txBody>
          <a:bodyPr wrap="none" rtlCol="0">
            <a:spAutoFit/>
          </a:bodyPr>
          <a:lstStyle/>
          <a:p>
            <a:r>
              <a:rPr lang="ja-JP" altLang="en-US">
                <a:latin typeface="Meiryo UI" panose="020B0604030504040204" pitchFamily="34" charset="-128"/>
                <a:ea typeface="Meiryo UI" panose="020B0604030504040204" pitchFamily="34" charset="-128"/>
              </a:rPr>
              <a:t>現状</a:t>
            </a:r>
            <a:r>
              <a:rPr kumimoji="1" lang="ja-JP" altLang="en-US">
                <a:latin typeface="Meiryo UI" panose="020B0604030504040204" pitchFamily="34" charset="-128"/>
                <a:ea typeface="Meiryo UI" panose="020B0604030504040204" pitchFamily="34" charset="-128"/>
              </a:rPr>
              <a:t>量</a:t>
            </a:r>
          </a:p>
        </p:txBody>
      </p:sp>
      <p:sp>
        <p:nvSpPr>
          <p:cNvPr id="26" name="テキスト ボックス 25">
            <a:extLst>
              <a:ext uri="{FF2B5EF4-FFF2-40B4-BE49-F238E27FC236}">
                <a16:creationId xmlns:a16="http://schemas.microsoft.com/office/drawing/2014/main" id="{ED1C890E-F128-EF42-83B3-581018C649DC}"/>
              </a:ext>
            </a:extLst>
          </p:cNvPr>
          <p:cNvSpPr txBox="1"/>
          <p:nvPr/>
        </p:nvSpPr>
        <p:spPr>
          <a:xfrm>
            <a:off x="6000244" y="4255057"/>
            <a:ext cx="877163" cy="369332"/>
          </a:xfrm>
          <a:prstGeom prst="rect">
            <a:avLst/>
          </a:prstGeom>
          <a:noFill/>
        </p:spPr>
        <p:txBody>
          <a:bodyPr wrap="none" rtlCol="0">
            <a:spAutoFit/>
          </a:bodyPr>
          <a:lstStyle/>
          <a:p>
            <a:r>
              <a:rPr lang="ja-JP" altLang="en-US">
                <a:latin typeface="Meiryo UI" panose="020B0604030504040204" pitchFamily="34" charset="-128"/>
                <a:ea typeface="Meiryo UI" panose="020B0604030504040204" pitchFamily="34" charset="-128"/>
              </a:rPr>
              <a:t>現状</a:t>
            </a:r>
            <a:r>
              <a:rPr kumimoji="1" lang="ja-JP" altLang="en-US">
                <a:latin typeface="Meiryo UI" panose="020B0604030504040204" pitchFamily="34" charset="-128"/>
                <a:ea typeface="Meiryo UI" panose="020B0604030504040204" pitchFamily="34" charset="-128"/>
              </a:rPr>
              <a:t>量</a:t>
            </a:r>
          </a:p>
        </p:txBody>
      </p:sp>
      <p:sp>
        <p:nvSpPr>
          <p:cNvPr id="27" name="テキスト ボックス 26">
            <a:extLst>
              <a:ext uri="{FF2B5EF4-FFF2-40B4-BE49-F238E27FC236}">
                <a16:creationId xmlns:a16="http://schemas.microsoft.com/office/drawing/2014/main" id="{F26E1BBA-FF5D-4045-BEA0-07AD26AC4E78}"/>
              </a:ext>
            </a:extLst>
          </p:cNvPr>
          <p:cNvSpPr txBox="1"/>
          <p:nvPr/>
        </p:nvSpPr>
        <p:spPr>
          <a:xfrm>
            <a:off x="8214465" y="4858072"/>
            <a:ext cx="877163" cy="369332"/>
          </a:xfrm>
          <a:prstGeom prst="rect">
            <a:avLst/>
          </a:prstGeom>
          <a:noFill/>
        </p:spPr>
        <p:txBody>
          <a:bodyPr wrap="none" rtlCol="0">
            <a:spAutoFit/>
          </a:bodyPr>
          <a:lstStyle/>
          <a:p>
            <a:r>
              <a:rPr lang="ja-JP" altLang="en-US">
                <a:latin typeface="Meiryo UI" panose="020B0604030504040204" pitchFamily="34" charset="-128"/>
                <a:ea typeface="Meiryo UI" panose="020B0604030504040204" pitchFamily="34" charset="-128"/>
              </a:rPr>
              <a:t>現状</a:t>
            </a:r>
            <a:r>
              <a:rPr kumimoji="1" lang="ja-JP" altLang="en-US">
                <a:latin typeface="Meiryo UI" panose="020B0604030504040204" pitchFamily="34" charset="-128"/>
                <a:ea typeface="Meiryo UI" panose="020B0604030504040204" pitchFamily="34" charset="-128"/>
              </a:rPr>
              <a:t>量</a:t>
            </a:r>
          </a:p>
        </p:txBody>
      </p:sp>
      <p:sp>
        <p:nvSpPr>
          <p:cNvPr id="15" name="正方形/長方形 14">
            <a:extLst>
              <a:ext uri="{FF2B5EF4-FFF2-40B4-BE49-F238E27FC236}">
                <a16:creationId xmlns:a16="http://schemas.microsoft.com/office/drawing/2014/main" id="{57CF6548-7C59-FE4E-9BE0-0E84672C770D}"/>
              </a:ext>
            </a:extLst>
          </p:cNvPr>
          <p:cNvSpPr/>
          <p:nvPr/>
        </p:nvSpPr>
        <p:spPr>
          <a:xfrm>
            <a:off x="110866" y="3142782"/>
            <a:ext cx="2757746" cy="3715218"/>
          </a:xfrm>
          <a:prstGeom prst="rect">
            <a:avLst/>
          </a:prstGeom>
          <a:ln/>
        </p:spPr>
        <p:style>
          <a:lnRef idx="0">
            <a:schemeClr val="accent3"/>
          </a:lnRef>
          <a:fillRef idx="3">
            <a:schemeClr val="accent3"/>
          </a:fillRef>
          <a:effectRef idx="3">
            <a:schemeClr val="accent3"/>
          </a:effectRef>
          <a:fontRef idx="minor">
            <a:schemeClr val="lt1"/>
          </a:fontRef>
        </p:style>
        <p:txBody>
          <a:bodyPr rtlCol="0" anchor="t" anchorCtr="0"/>
          <a:lstStyle/>
          <a:p>
            <a:r>
              <a:rPr kumimoji="1" lang="ja-JP" altLang="en-US" sz="1400">
                <a:solidFill>
                  <a:schemeClr val="tx1"/>
                </a:solidFill>
                <a:latin typeface="Meiryo UI" panose="020B0604030504040204" pitchFamily="34" charset="-128"/>
                <a:ea typeface="Meiryo UI" panose="020B0604030504040204" pitchFamily="34" charset="-128"/>
              </a:rPr>
              <a:t>□ 紙ナプキン</a:t>
            </a:r>
            <a:endParaRPr kumimoji="1" lang="en-US" altLang="ja-JP" sz="1400" dirty="0">
              <a:solidFill>
                <a:schemeClr val="tx1"/>
              </a:solidFill>
              <a:latin typeface="Meiryo UI" panose="020B0604030504040204" pitchFamily="34" charset="-128"/>
              <a:ea typeface="Meiryo UI" panose="020B0604030504040204" pitchFamily="34" charset="-128"/>
            </a:endParaRPr>
          </a:p>
          <a:p>
            <a:r>
              <a:rPr lang="ja-JP" altLang="en-US" sz="1400">
                <a:solidFill>
                  <a:schemeClr val="tx1"/>
                </a:solidFill>
                <a:latin typeface="Meiryo UI" panose="020B0604030504040204" pitchFamily="34" charset="-128"/>
                <a:ea typeface="Meiryo UI" panose="020B0604030504040204" pitchFamily="34" charset="-128"/>
              </a:rPr>
              <a:t>□ フォーク</a:t>
            </a:r>
            <a:endParaRPr lang="en-US" altLang="ja-JP" sz="1400" dirty="0">
              <a:solidFill>
                <a:schemeClr val="tx1"/>
              </a:solidFill>
              <a:latin typeface="Meiryo UI" panose="020B0604030504040204" pitchFamily="34" charset="-128"/>
              <a:ea typeface="Meiryo UI" panose="020B0604030504040204" pitchFamily="34" charset="-128"/>
            </a:endParaRPr>
          </a:p>
          <a:p>
            <a:r>
              <a:rPr kumimoji="1" lang="ja-JP" altLang="en-US" sz="1400">
                <a:solidFill>
                  <a:schemeClr val="tx1"/>
                </a:solidFill>
                <a:latin typeface="Meiryo UI" panose="020B0604030504040204" pitchFamily="34" charset="-128"/>
                <a:ea typeface="Meiryo UI" panose="020B0604030504040204" pitchFamily="34" charset="-128"/>
              </a:rPr>
              <a:t>□ ナイフ</a:t>
            </a:r>
            <a:endParaRPr kumimoji="1" lang="en-US" altLang="ja-JP" sz="1400" dirty="0">
              <a:solidFill>
                <a:schemeClr val="tx1"/>
              </a:solidFill>
              <a:latin typeface="Meiryo UI" panose="020B0604030504040204" pitchFamily="34" charset="-128"/>
              <a:ea typeface="Meiryo UI" panose="020B0604030504040204" pitchFamily="34" charset="-128"/>
            </a:endParaRPr>
          </a:p>
          <a:p>
            <a:r>
              <a:rPr lang="ja-JP" altLang="en-US" sz="1400">
                <a:solidFill>
                  <a:schemeClr val="tx1"/>
                </a:solidFill>
                <a:latin typeface="Meiryo UI" panose="020B0604030504040204" pitchFamily="34" charset="-128"/>
                <a:ea typeface="Meiryo UI" panose="020B0604030504040204" pitchFamily="34" charset="-128"/>
              </a:rPr>
              <a:t>□ トイレットペーパー</a:t>
            </a:r>
            <a:endParaRPr lang="en-US" altLang="ja-JP" sz="1400" dirty="0">
              <a:solidFill>
                <a:schemeClr val="tx1"/>
              </a:solidFill>
              <a:latin typeface="Meiryo UI" panose="020B0604030504040204" pitchFamily="34" charset="-128"/>
              <a:ea typeface="Meiryo UI" panose="020B0604030504040204" pitchFamily="34" charset="-128"/>
            </a:endParaRPr>
          </a:p>
          <a:p>
            <a:r>
              <a:rPr kumimoji="1" lang="ja-JP" altLang="en-US" sz="1400">
                <a:solidFill>
                  <a:schemeClr val="tx1"/>
                </a:solidFill>
                <a:latin typeface="Meiryo UI" panose="020B0604030504040204" pitchFamily="34" charset="-128"/>
                <a:ea typeface="Meiryo UI" panose="020B0604030504040204" pitchFamily="34" charset="-128"/>
              </a:rPr>
              <a:t>□ レジロール</a:t>
            </a:r>
            <a:endParaRPr kumimoji="1" lang="en-US" altLang="ja-JP" sz="1400" dirty="0">
              <a:solidFill>
                <a:schemeClr val="tx1"/>
              </a:solidFill>
              <a:latin typeface="Meiryo UI" panose="020B0604030504040204" pitchFamily="34" charset="-128"/>
              <a:ea typeface="Meiryo UI" panose="020B0604030504040204" pitchFamily="34" charset="-128"/>
            </a:endParaRPr>
          </a:p>
          <a:p>
            <a:r>
              <a:rPr lang="ja-JP" altLang="en-US" sz="1400">
                <a:solidFill>
                  <a:schemeClr val="tx1"/>
                </a:solidFill>
                <a:latin typeface="Meiryo UI" panose="020B0604030504040204" pitchFamily="34" charset="-128"/>
                <a:ea typeface="Meiryo UI" panose="020B0604030504040204" pitchFamily="34" charset="-128"/>
              </a:rPr>
              <a:t>□　ペーパータオル</a:t>
            </a:r>
            <a:endParaRPr lang="en-US" altLang="ja-JP" sz="1400" dirty="0">
              <a:solidFill>
                <a:schemeClr val="tx1"/>
              </a:solidFill>
              <a:latin typeface="Meiryo UI" panose="020B0604030504040204" pitchFamily="34" charset="-128"/>
              <a:ea typeface="Meiryo UI" panose="020B0604030504040204" pitchFamily="34" charset="-128"/>
            </a:endParaRPr>
          </a:p>
          <a:p>
            <a:r>
              <a:rPr lang="ja-JP" altLang="en-US" sz="1400">
                <a:solidFill>
                  <a:schemeClr val="tx1"/>
                </a:solidFill>
                <a:latin typeface="Meiryo UI" panose="020B0604030504040204" pitchFamily="34" charset="-128"/>
                <a:ea typeface="Meiryo UI" panose="020B0604030504040204" pitchFamily="34" charset="-128"/>
              </a:rPr>
              <a:t>↓</a:t>
            </a:r>
            <a:endParaRPr lang="en-US" altLang="ja-JP" sz="1400" dirty="0">
              <a:solidFill>
                <a:schemeClr val="tx1"/>
              </a:solidFill>
              <a:latin typeface="Meiryo UI" panose="020B0604030504040204" pitchFamily="34" charset="-128"/>
              <a:ea typeface="Meiryo UI" panose="020B0604030504040204" pitchFamily="34" charset="-128"/>
            </a:endParaRPr>
          </a:p>
          <a:p>
            <a:r>
              <a:rPr kumimoji="1" lang="ja-JP" altLang="en-US" sz="1400">
                <a:solidFill>
                  <a:schemeClr val="tx1"/>
                </a:solidFill>
                <a:latin typeface="Meiryo UI" panose="020B0604030504040204" pitchFamily="34" charset="-128"/>
                <a:ea typeface="Meiryo UI" panose="020B0604030504040204" pitchFamily="34" charset="-128"/>
              </a:rPr>
              <a:t>以下省略</a:t>
            </a:r>
            <a:endParaRPr kumimoji="1" lang="en-US" altLang="ja-JP" sz="1400" dirty="0">
              <a:solidFill>
                <a:schemeClr val="tx1"/>
              </a:solidFill>
              <a:latin typeface="Meiryo UI" panose="020B0604030504040204" pitchFamily="34" charset="-128"/>
              <a:ea typeface="Meiryo UI" panose="020B0604030504040204" pitchFamily="34" charset="-128"/>
            </a:endParaRPr>
          </a:p>
          <a:p>
            <a:r>
              <a:rPr lang="en-US" altLang="ja-JP" sz="1400" dirty="0">
                <a:solidFill>
                  <a:schemeClr val="tx1"/>
                </a:solidFill>
                <a:latin typeface="Meiryo UI" panose="020B0604030504040204" pitchFamily="34" charset="-128"/>
                <a:ea typeface="Meiryo UI" panose="020B0604030504040204" pitchFamily="34" charset="-128"/>
              </a:rPr>
              <a:t>(</a:t>
            </a:r>
            <a:r>
              <a:rPr lang="ja-JP" altLang="en-US" sz="1400">
                <a:solidFill>
                  <a:schemeClr val="tx1"/>
                </a:solidFill>
                <a:latin typeface="Meiryo UI" panose="020B0604030504040204" pitchFamily="34" charset="-128"/>
                <a:ea typeface="Meiryo UI" panose="020B0604030504040204" pitchFamily="34" charset="-128"/>
              </a:rPr>
              <a:t>全物資名</a:t>
            </a:r>
            <a:r>
              <a:rPr lang="en-US" altLang="ja-JP" sz="1400" dirty="0">
                <a:solidFill>
                  <a:schemeClr val="tx1"/>
                </a:solidFill>
                <a:latin typeface="Meiryo UI" panose="020B0604030504040204" pitchFamily="34" charset="-128"/>
                <a:ea typeface="Meiryo UI" panose="020B0604030504040204" pitchFamily="34" charset="-128"/>
              </a:rPr>
              <a:t>74</a:t>
            </a:r>
            <a:r>
              <a:rPr lang="ja-JP" altLang="en-US" sz="1400">
                <a:solidFill>
                  <a:schemeClr val="tx1"/>
                </a:solidFill>
                <a:latin typeface="Meiryo UI" panose="020B0604030504040204" pitchFamily="34" charset="-128"/>
                <a:ea typeface="Meiryo UI" panose="020B0604030504040204" pitchFamily="34" charset="-128"/>
              </a:rPr>
              <a:t>点の名前を表示する</a:t>
            </a:r>
            <a:r>
              <a:rPr lang="en-US" altLang="ja-JP" sz="1400" dirty="0">
                <a:solidFill>
                  <a:schemeClr val="tx1"/>
                </a:solidFill>
                <a:latin typeface="Meiryo UI" panose="020B0604030504040204" pitchFamily="34" charset="-128"/>
                <a:ea typeface="Meiryo UI" panose="020B0604030504040204" pitchFamily="34" charset="-128"/>
              </a:rPr>
              <a:t>)</a:t>
            </a:r>
            <a:endParaRPr kumimoji="1" lang="en-US" altLang="ja-JP" sz="1400" dirty="0">
              <a:solidFill>
                <a:schemeClr val="tx1"/>
              </a:solidFill>
              <a:latin typeface="Meiryo UI" panose="020B0604030504040204" pitchFamily="34" charset="-128"/>
              <a:ea typeface="Meiryo UI" panose="020B0604030504040204" pitchFamily="34" charset="-128"/>
            </a:endParaRPr>
          </a:p>
        </p:txBody>
      </p:sp>
      <p:pic>
        <p:nvPicPr>
          <p:cNvPr id="28" name="グラフィックス 27" descr="チェック マーク">
            <a:extLst>
              <a:ext uri="{FF2B5EF4-FFF2-40B4-BE49-F238E27FC236}">
                <a16:creationId xmlns:a16="http://schemas.microsoft.com/office/drawing/2014/main" id="{9E8F2DF8-A8C6-A94B-9AF1-CE178543FA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0592" y="3193620"/>
            <a:ext cx="193896" cy="193896"/>
          </a:xfrm>
          <a:prstGeom prst="rect">
            <a:avLst/>
          </a:prstGeom>
        </p:spPr>
      </p:pic>
      <p:pic>
        <p:nvPicPr>
          <p:cNvPr id="29" name="グラフィックス 28" descr="チェック マーク">
            <a:extLst>
              <a:ext uri="{FF2B5EF4-FFF2-40B4-BE49-F238E27FC236}">
                <a16:creationId xmlns:a16="http://schemas.microsoft.com/office/drawing/2014/main" id="{59C3B01E-B31C-D24F-8633-8BF09277ED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0592" y="3407805"/>
            <a:ext cx="193896" cy="193896"/>
          </a:xfrm>
          <a:prstGeom prst="rect">
            <a:avLst/>
          </a:prstGeom>
        </p:spPr>
      </p:pic>
      <p:pic>
        <p:nvPicPr>
          <p:cNvPr id="30" name="グラフィックス 29" descr="チェック マーク">
            <a:extLst>
              <a:ext uri="{FF2B5EF4-FFF2-40B4-BE49-F238E27FC236}">
                <a16:creationId xmlns:a16="http://schemas.microsoft.com/office/drawing/2014/main" id="{57DE088C-4BBA-714E-8E68-3EED92C307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0592" y="3621990"/>
            <a:ext cx="193896" cy="193896"/>
          </a:xfrm>
          <a:prstGeom prst="rect">
            <a:avLst/>
          </a:prstGeom>
        </p:spPr>
      </p:pic>
      <p:pic>
        <p:nvPicPr>
          <p:cNvPr id="31" name="グラフィックス 30" descr="チェック マーク">
            <a:extLst>
              <a:ext uri="{FF2B5EF4-FFF2-40B4-BE49-F238E27FC236}">
                <a16:creationId xmlns:a16="http://schemas.microsoft.com/office/drawing/2014/main" id="{0C619555-B96D-F042-80B6-569925C597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0592" y="3836174"/>
            <a:ext cx="193896" cy="193896"/>
          </a:xfrm>
          <a:prstGeom prst="rect">
            <a:avLst/>
          </a:prstGeom>
        </p:spPr>
      </p:pic>
      <p:sp>
        <p:nvSpPr>
          <p:cNvPr id="33" name="雲形吹き出し 32">
            <a:extLst>
              <a:ext uri="{FF2B5EF4-FFF2-40B4-BE49-F238E27FC236}">
                <a16:creationId xmlns:a16="http://schemas.microsoft.com/office/drawing/2014/main" id="{F0D2C20C-20DE-554C-84CB-36090A436EFC}"/>
              </a:ext>
            </a:extLst>
          </p:cNvPr>
          <p:cNvSpPr/>
          <p:nvPr/>
        </p:nvSpPr>
        <p:spPr>
          <a:xfrm>
            <a:off x="4883981" y="5893927"/>
            <a:ext cx="4201645" cy="1193877"/>
          </a:xfrm>
          <a:prstGeom prst="cloudCallout">
            <a:avLst>
              <a:gd name="adj1" fmla="val -27826"/>
              <a:gd name="adj2" fmla="val -79296"/>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272387D7-06A1-E347-92CD-3EB0166E44F8}"/>
              </a:ext>
            </a:extLst>
          </p:cNvPr>
          <p:cNvSpPr txBox="1"/>
          <p:nvPr/>
        </p:nvSpPr>
        <p:spPr>
          <a:xfrm>
            <a:off x="5366411" y="6141651"/>
            <a:ext cx="3236784" cy="646331"/>
          </a:xfrm>
          <a:prstGeom prst="rect">
            <a:avLst/>
          </a:prstGeom>
          <a:noFill/>
        </p:spPr>
        <p:txBody>
          <a:bodyPr wrap="none" rtlCol="0">
            <a:spAutoFit/>
          </a:bodyPr>
          <a:lstStyle/>
          <a:p>
            <a:r>
              <a:rPr lang="ja-JP" altLang="en-US">
                <a:latin typeface="Meiryo UI" panose="020B0604030504040204" pitchFamily="34" charset="-128"/>
                <a:ea typeface="Meiryo UI" panose="020B0604030504040204" pitchFamily="34" charset="-128"/>
              </a:rPr>
              <a:t>画面左のボタンで選択した項目の</a:t>
            </a:r>
            <a:endParaRPr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在庫量をグラフで示す</a:t>
            </a:r>
          </a:p>
        </p:txBody>
      </p:sp>
      <p:sp>
        <p:nvSpPr>
          <p:cNvPr id="35" name="上矢印 34">
            <a:extLst>
              <a:ext uri="{FF2B5EF4-FFF2-40B4-BE49-F238E27FC236}">
                <a16:creationId xmlns:a16="http://schemas.microsoft.com/office/drawing/2014/main" id="{8B1BB7AC-6AC5-114C-9DD1-0AC00EDAE683}"/>
              </a:ext>
            </a:extLst>
          </p:cNvPr>
          <p:cNvSpPr/>
          <p:nvPr/>
        </p:nvSpPr>
        <p:spPr>
          <a:xfrm>
            <a:off x="10466363" y="5725314"/>
            <a:ext cx="194193" cy="35833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2EF4A1F-2B25-6043-A5DF-E437EF54C48E}"/>
              </a:ext>
            </a:extLst>
          </p:cNvPr>
          <p:cNvSpPr txBox="1"/>
          <p:nvPr/>
        </p:nvSpPr>
        <p:spPr>
          <a:xfrm>
            <a:off x="9644893" y="6103936"/>
            <a:ext cx="1872629" cy="369332"/>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横軸は固定がいい</a:t>
            </a:r>
          </a:p>
        </p:txBody>
      </p:sp>
      <p:sp>
        <p:nvSpPr>
          <p:cNvPr id="37" name="上矢印 36">
            <a:extLst>
              <a:ext uri="{FF2B5EF4-FFF2-40B4-BE49-F238E27FC236}">
                <a16:creationId xmlns:a16="http://schemas.microsoft.com/office/drawing/2014/main" id="{4C1951A7-646A-2041-940A-43E307D65F3F}"/>
              </a:ext>
            </a:extLst>
          </p:cNvPr>
          <p:cNvSpPr/>
          <p:nvPr/>
        </p:nvSpPr>
        <p:spPr>
          <a:xfrm>
            <a:off x="3605674" y="5418218"/>
            <a:ext cx="194193" cy="35833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17AED04B-A7FE-5B4B-A37C-69C32B472A3A}"/>
              </a:ext>
            </a:extLst>
          </p:cNvPr>
          <p:cNvSpPr txBox="1"/>
          <p:nvPr/>
        </p:nvSpPr>
        <p:spPr>
          <a:xfrm>
            <a:off x="2896747" y="5796840"/>
            <a:ext cx="1811714" cy="830997"/>
          </a:xfrm>
          <a:prstGeom prst="rect">
            <a:avLst/>
          </a:prstGeom>
          <a:noFill/>
        </p:spPr>
        <p:txBody>
          <a:bodyPr wrap="none" rtlCol="0">
            <a:spAutoFit/>
          </a:bodyPr>
          <a:lstStyle/>
          <a:p>
            <a:r>
              <a:rPr lang="ja-JP" altLang="en-US" sz="1600">
                <a:latin typeface="Meiryo UI" panose="020B0604030504040204" pitchFamily="34" charset="-128"/>
                <a:ea typeface="Meiryo UI" panose="020B0604030504040204" pitchFamily="34" charset="-128"/>
              </a:rPr>
              <a:t>縦軸は最高で</a:t>
            </a:r>
            <a:r>
              <a:rPr lang="en-US" altLang="ja-JP" sz="1600" dirty="0">
                <a:latin typeface="Meiryo UI" panose="020B0604030504040204" pitchFamily="34" charset="-128"/>
                <a:ea typeface="Meiryo UI" panose="020B0604030504040204" pitchFamily="34" charset="-128"/>
              </a:rPr>
              <a:t>74</a:t>
            </a:r>
            <a:r>
              <a:rPr lang="ja-JP" altLang="en-US" sz="1600">
                <a:latin typeface="Meiryo UI" panose="020B0604030504040204" pitchFamily="34" charset="-128"/>
                <a:ea typeface="Meiryo UI" panose="020B0604030504040204" pitchFamily="34" charset="-128"/>
              </a:rPr>
              <a:t>品</a:t>
            </a:r>
            <a:endParaRPr lang="en-US" altLang="ja-JP" sz="1600" dirty="0">
              <a:latin typeface="Meiryo UI" panose="020B0604030504040204" pitchFamily="34" charset="-128"/>
              <a:ea typeface="Meiryo UI" panose="020B0604030504040204" pitchFamily="34" charset="-128"/>
            </a:endParaRPr>
          </a:p>
          <a:p>
            <a:r>
              <a:rPr kumimoji="1" lang="ja-JP" altLang="en-US" sz="1600">
                <a:latin typeface="Meiryo UI" panose="020B0604030504040204" pitchFamily="34" charset="-128"/>
                <a:ea typeface="Meiryo UI" panose="020B0604030504040204" pitchFamily="34" charset="-128"/>
              </a:rPr>
              <a:t>並べるようにしたい</a:t>
            </a:r>
            <a:endParaRPr kumimoji="1" lang="en-US" altLang="ja-JP" sz="1600" dirty="0">
              <a:latin typeface="Meiryo UI" panose="020B0604030504040204" pitchFamily="34" charset="-128"/>
              <a:ea typeface="Meiryo UI" panose="020B0604030504040204" pitchFamily="34" charset="-128"/>
            </a:endParaRPr>
          </a:p>
          <a:p>
            <a:r>
              <a:rPr lang="ja-JP" altLang="en-US" sz="1600">
                <a:latin typeface="Meiryo UI" panose="020B0604030504040204" pitchFamily="34" charset="-128"/>
                <a:ea typeface="Meiryo UI" panose="020B0604030504040204" pitchFamily="34" charset="-128"/>
              </a:rPr>
              <a:t>スクロールがいいかも</a:t>
            </a:r>
            <a:endParaRPr kumimoji="1" lang="ja-JP" altLang="en-US" sz="1600">
              <a:latin typeface="Meiryo UI" panose="020B0604030504040204" pitchFamily="34" charset="-128"/>
              <a:ea typeface="Meiryo UI" panose="020B0604030504040204" pitchFamily="34" charset="-128"/>
            </a:endParaRPr>
          </a:p>
        </p:txBody>
      </p:sp>
      <p:sp>
        <p:nvSpPr>
          <p:cNvPr id="39" name="雲形吹き出し 38">
            <a:extLst>
              <a:ext uri="{FF2B5EF4-FFF2-40B4-BE49-F238E27FC236}">
                <a16:creationId xmlns:a16="http://schemas.microsoft.com/office/drawing/2014/main" id="{F02FB184-CF96-A54A-9CF1-5646B9BB333F}"/>
              </a:ext>
            </a:extLst>
          </p:cNvPr>
          <p:cNvSpPr/>
          <p:nvPr/>
        </p:nvSpPr>
        <p:spPr>
          <a:xfrm>
            <a:off x="-1683713" y="5759380"/>
            <a:ext cx="4201645" cy="1193877"/>
          </a:xfrm>
          <a:prstGeom prst="cloudCallout">
            <a:avLst>
              <a:gd name="adj1" fmla="val 27753"/>
              <a:gd name="adj2" fmla="val -72226"/>
            </a:avLst>
          </a:prstGeom>
          <a:solidFill>
            <a:schemeClr val="accent4">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504463A0-5CE3-4844-927D-FD165BD41ED3}"/>
              </a:ext>
            </a:extLst>
          </p:cNvPr>
          <p:cNvSpPr txBox="1"/>
          <p:nvPr/>
        </p:nvSpPr>
        <p:spPr>
          <a:xfrm>
            <a:off x="-1130875" y="6063292"/>
            <a:ext cx="2818400" cy="646331"/>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在庫数が</a:t>
            </a:r>
            <a:r>
              <a:rPr kumimoji="1" lang="en-US" altLang="ja-JP" dirty="0">
                <a:latin typeface="Meiryo UI" panose="020B0604030504040204" pitchFamily="34" charset="-128"/>
                <a:ea typeface="Meiryo UI" panose="020B0604030504040204" pitchFamily="34" charset="-128"/>
              </a:rPr>
              <a:t>20%</a:t>
            </a:r>
            <a:r>
              <a:rPr kumimoji="1" lang="ja-JP" altLang="en-US">
                <a:latin typeface="Meiryo UI" panose="020B0604030504040204" pitchFamily="34" charset="-128"/>
                <a:ea typeface="Meiryo UI" panose="020B0604030504040204" pitchFamily="34" charset="-128"/>
              </a:rPr>
              <a:t>とかを切ったら</a:t>
            </a:r>
            <a:endParaRPr kumimoji="1"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知らせてくれるといいかも？</a:t>
            </a:r>
          </a:p>
        </p:txBody>
      </p:sp>
    </p:spTree>
    <p:extLst>
      <p:ext uri="{BB962C8B-B14F-4D97-AF65-F5344CB8AC3E}">
        <p14:creationId xmlns:p14="http://schemas.microsoft.com/office/powerpoint/2010/main" val="1249498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74C8115-E0D1-8A47-889A-18446653DF58}"/>
              </a:ext>
            </a:extLst>
          </p:cNvPr>
          <p:cNvPicPr>
            <a:picLocks noChangeAspect="1"/>
          </p:cNvPicPr>
          <p:nvPr/>
        </p:nvPicPr>
        <p:blipFill>
          <a:blip r:embed="rId2">
            <a:alphaModFix amt="20000"/>
          </a:blip>
          <a:stretch>
            <a:fillRect/>
          </a:stretch>
        </p:blipFill>
        <p:spPr>
          <a:xfrm>
            <a:off x="106926" y="1236132"/>
            <a:ext cx="909073" cy="681805"/>
          </a:xfrm>
          <a:prstGeom prst="rect">
            <a:avLst/>
          </a:prstGeom>
        </p:spPr>
      </p:pic>
      <p:sp>
        <p:nvSpPr>
          <p:cNvPr id="6" name="三角形 5">
            <a:extLst>
              <a:ext uri="{FF2B5EF4-FFF2-40B4-BE49-F238E27FC236}">
                <a16:creationId xmlns:a16="http://schemas.microsoft.com/office/drawing/2014/main" id="{5353B57F-29A3-F84B-A976-9557DBAF545D}"/>
              </a:ext>
            </a:extLst>
          </p:cNvPr>
          <p:cNvSpPr/>
          <p:nvPr/>
        </p:nvSpPr>
        <p:spPr>
          <a:xfrm rot="5400000">
            <a:off x="6022848" y="-5219958"/>
            <a:ext cx="146304" cy="12192000"/>
          </a:xfrm>
          <a:prstGeom prst="triangle">
            <a:avLst>
              <a:gd name="adj" fmla="val 10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7" name="テキスト ボックス 6">
            <a:extLst>
              <a:ext uri="{FF2B5EF4-FFF2-40B4-BE49-F238E27FC236}">
                <a16:creationId xmlns:a16="http://schemas.microsoft.com/office/drawing/2014/main" id="{C9D4F23B-1740-8443-880D-1D1CBCD8EF25}"/>
              </a:ext>
            </a:extLst>
          </p:cNvPr>
          <p:cNvSpPr txBox="1"/>
          <p:nvPr/>
        </p:nvSpPr>
        <p:spPr>
          <a:xfrm>
            <a:off x="0" y="252017"/>
            <a:ext cx="5293437" cy="523220"/>
          </a:xfrm>
          <a:prstGeom prst="rect">
            <a:avLst/>
          </a:prstGeom>
          <a:noFill/>
        </p:spPr>
        <p:txBody>
          <a:bodyPr wrap="none" rtlCol="0">
            <a:spAutoFit/>
          </a:bodyPr>
          <a:lstStyle/>
          <a:p>
            <a:r>
              <a:rPr kumimoji="1" lang="ja-JP" altLang="en-US" sz="2800">
                <a:latin typeface="Meiryo UI" panose="020B0604030504040204" pitchFamily="34" charset="-128"/>
                <a:ea typeface="Meiryo UI" panose="020B0604030504040204" pitchFamily="34" charset="-128"/>
              </a:rPr>
              <a:t>在庫管理システム　　完成イメージ　</a:t>
            </a:r>
          </a:p>
        </p:txBody>
      </p:sp>
      <p:sp>
        <p:nvSpPr>
          <p:cNvPr id="8" name="正方形/長方形 7">
            <a:extLst>
              <a:ext uri="{FF2B5EF4-FFF2-40B4-BE49-F238E27FC236}">
                <a16:creationId xmlns:a16="http://schemas.microsoft.com/office/drawing/2014/main" id="{B08E531D-EE12-D245-8B72-80F5EDAD7F63}"/>
              </a:ext>
            </a:extLst>
          </p:cNvPr>
          <p:cNvSpPr/>
          <p:nvPr/>
        </p:nvSpPr>
        <p:spPr>
          <a:xfrm>
            <a:off x="43917" y="2014615"/>
            <a:ext cx="2975051" cy="508890"/>
          </a:xfrm>
          <a:prstGeom prst="rect">
            <a:avLst/>
          </a:prstGeom>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chemeClr val="dk1"/>
                </a:solidFill>
                <a:latin typeface="Meiryo UI" panose="020B0604030504040204" pitchFamily="34" charset="-128"/>
                <a:ea typeface="Meiryo UI" panose="020B0604030504040204" pitchFamily="34" charset="-128"/>
              </a:rPr>
              <a:t>現在の在庫状況</a:t>
            </a:r>
          </a:p>
        </p:txBody>
      </p:sp>
      <p:sp>
        <p:nvSpPr>
          <p:cNvPr id="9" name="正方形/長方形 8">
            <a:extLst>
              <a:ext uri="{FF2B5EF4-FFF2-40B4-BE49-F238E27FC236}">
                <a16:creationId xmlns:a16="http://schemas.microsoft.com/office/drawing/2014/main" id="{20C1B9A5-1DE0-6148-B938-6E69D964648D}"/>
              </a:ext>
            </a:extLst>
          </p:cNvPr>
          <p:cNvSpPr/>
          <p:nvPr/>
        </p:nvSpPr>
        <p:spPr>
          <a:xfrm>
            <a:off x="3086955" y="2014615"/>
            <a:ext cx="2975051" cy="508890"/>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chemeClr val="lt1"/>
                </a:solidFill>
                <a:latin typeface="Meiryo UI" panose="020B0604030504040204" pitchFamily="34" charset="-128"/>
                <a:ea typeface="Meiryo UI" panose="020B0604030504040204" pitchFamily="34" charset="-128"/>
              </a:rPr>
              <a:t>本日の発注</a:t>
            </a:r>
            <a:r>
              <a:rPr lang="en-US" altLang="ja-JP">
                <a:solidFill>
                  <a:schemeClr val="lt1"/>
                </a:solidFill>
                <a:latin typeface="Meiryo UI" panose="020B0604030504040204" pitchFamily="34" charset="-128"/>
                <a:ea typeface="Meiryo UI" panose="020B0604030504040204" pitchFamily="34" charset="-128"/>
              </a:rPr>
              <a:t>(</a:t>
            </a:r>
            <a:r>
              <a:rPr lang="ja-JP" altLang="en-US">
                <a:solidFill>
                  <a:schemeClr val="lt1"/>
                </a:solidFill>
                <a:latin typeface="Meiryo UI" panose="020B0604030504040204" pitchFamily="34" charset="-128"/>
                <a:ea typeface="Meiryo UI" panose="020B0604030504040204" pitchFamily="34" charset="-128"/>
              </a:rPr>
              <a:t>仮称</a:t>
            </a:r>
            <a:r>
              <a:rPr lang="en-US" altLang="ja-JP" dirty="0">
                <a:solidFill>
                  <a:schemeClr val="lt1"/>
                </a:solidFill>
                <a:latin typeface="Meiryo UI" panose="020B0604030504040204" pitchFamily="34" charset="-128"/>
                <a:ea typeface="Meiryo UI" panose="020B0604030504040204" pitchFamily="34" charset="-128"/>
              </a:rPr>
              <a:t>)</a:t>
            </a:r>
            <a:endParaRPr lang="ja-JP" altLang="en-US">
              <a:solidFill>
                <a:schemeClr val="lt1"/>
              </a:solidFill>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1E5E0007-89BB-C340-8005-C277A1C72914}"/>
              </a:ext>
            </a:extLst>
          </p:cNvPr>
          <p:cNvSpPr/>
          <p:nvPr/>
        </p:nvSpPr>
        <p:spPr>
          <a:xfrm>
            <a:off x="6129993" y="2014615"/>
            <a:ext cx="2975051" cy="50889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a:latin typeface="Meiryo UI" panose="020B0604030504040204" pitchFamily="34" charset="-128"/>
                <a:ea typeface="Meiryo UI" panose="020B0604030504040204" pitchFamily="34" charset="-128"/>
              </a:rPr>
              <a:t>過去のデータ</a:t>
            </a:r>
          </a:p>
        </p:txBody>
      </p:sp>
      <p:sp>
        <p:nvSpPr>
          <p:cNvPr id="11" name="正方形/長方形 10">
            <a:extLst>
              <a:ext uri="{FF2B5EF4-FFF2-40B4-BE49-F238E27FC236}">
                <a16:creationId xmlns:a16="http://schemas.microsoft.com/office/drawing/2014/main" id="{EB208E75-ABEF-C74D-988D-8D14F899DC35}"/>
              </a:ext>
            </a:extLst>
          </p:cNvPr>
          <p:cNvSpPr/>
          <p:nvPr/>
        </p:nvSpPr>
        <p:spPr>
          <a:xfrm>
            <a:off x="9173032" y="2014615"/>
            <a:ext cx="2975051" cy="508890"/>
          </a:xfrm>
          <a:prstGeom prst="rect">
            <a:avLst/>
          </a:prstGeom>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latin typeface="Meiryo UI" panose="020B0604030504040204" pitchFamily="34" charset="-128"/>
                <a:ea typeface="Meiryo UI" panose="020B0604030504040204" pitchFamily="34" charset="-128"/>
              </a:rPr>
              <a:t>今後の発注数</a:t>
            </a:r>
          </a:p>
        </p:txBody>
      </p:sp>
      <p:sp>
        <p:nvSpPr>
          <p:cNvPr id="12" name="テキスト ボックス 11">
            <a:extLst>
              <a:ext uri="{FF2B5EF4-FFF2-40B4-BE49-F238E27FC236}">
                <a16:creationId xmlns:a16="http://schemas.microsoft.com/office/drawing/2014/main" id="{3A177738-39D1-994F-B27A-08E390579B17}"/>
              </a:ext>
            </a:extLst>
          </p:cNvPr>
          <p:cNvSpPr txBox="1"/>
          <p:nvPr/>
        </p:nvSpPr>
        <p:spPr>
          <a:xfrm>
            <a:off x="1078403" y="1548605"/>
            <a:ext cx="3883064" cy="369332"/>
          </a:xfrm>
          <a:prstGeom prst="rect">
            <a:avLst/>
          </a:prstGeom>
          <a:noFill/>
        </p:spPr>
        <p:txBody>
          <a:bodyPr wrap="square" rtlCol="0">
            <a:spAutoFit/>
          </a:bodyPr>
          <a:lstStyle/>
          <a:p>
            <a:r>
              <a:rPr lang="ja-JP" altLang="en-US">
                <a:latin typeface="Meiryo UI" panose="020B0604030504040204" pitchFamily="34" charset="-128"/>
                <a:ea typeface="Meiryo UI" panose="020B0604030504040204" pitchFamily="34" charset="-128"/>
              </a:rPr>
              <a:t>在庫管理システム</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仮称</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3" name="テキスト ボックス 12">
            <a:extLst>
              <a:ext uri="{FF2B5EF4-FFF2-40B4-BE49-F238E27FC236}">
                <a16:creationId xmlns:a16="http://schemas.microsoft.com/office/drawing/2014/main" id="{7508D1EB-738B-1743-9388-E2C848DE5C9C}"/>
              </a:ext>
            </a:extLst>
          </p:cNvPr>
          <p:cNvSpPr txBox="1"/>
          <p:nvPr/>
        </p:nvSpPr>
        <p:spPr>
          <a:xfrm>
            <a:off x="8410780" y="1645283"/>
            <a:ext cx="3883064" cy="369332"/>
          </a:xfrm>
          <a:prstGeom prst="rect">
            <a:avLst/>
          </a:prstGeom>
          <a:noFill/>
        </p:spPr>
        <p:txBody>
          <a:bodyPr wrap="square" rtlCol="0">
            <a:spAutoFit/>
          </a:bodyPr>
          <a:lstStyle/>
          <a:p>
            <a:r>
              <a:rPr kumimoji="1" lang="en-US" altLang="ja-JP" dirty="0">
                <a:latin typeface="Meiryo UI" panose="020B0604030504040204" pitchFamily="34" charset="-128"/>
                <a:ea typeface="Meiryo UI" panose="020B0604030504040204" pitchFamily="34" charset="-128"/>
              </a:rPr>
              <a:t>20xx</a:t>
            </a:r>
            <a:r>
              <a:rPr kumimoji="1" lang="ja-JP" altLang="en-US">
                <a:latin typeface="Meiryo UI" panose="020B0604030504040204" pitchFamily="34" charset="-128"/>
                <a:ea typeface="Meiryo UI" panose="020B0604030504040204" pitchFamily="34" charset="-128"/>
              </a:rPr>
              <a:t>年　</a:t>
            </a:r>
            <a:r>
              <a:rPr kumimoji="1" lang="en-US" altLang="ja-JP" dirty="0">
                <a:latin typeface="Meiryo UI" panose="020B0604030504040204" pitchFamily="34" charset="-128"/>
                <a:ea typeface="Meiryo UI" panose="020B0604030504040204" pitchFamily="34" charset="-128"/>
              </a:rPr>
              <a:t>xx</a:t>
            </a:r>
            <a:r>
              <a:rPr kumimoji="1" lang="ja-JP" altLang="en-US">
                <a:latin typeface="Meiryo UI" panose="020B0604030504040204" pitchFamily="34" charset="-128"/>
                <a:ea typeface="Meiryo UI" panose="020B0604030504040204" pitchFamily="34" charset="-128"/>
              </a:rPr>
              <a:t>月　</a:t>
            </a:r>
            <a:r>
              <a:rPr kumimoji="1" lang="en-US" altLang="ja-JP" dirty="0">
                <a:latin typeface="Meiryo UI" panose="020B0604030504040204" pitchFamily="34" charset="-128"/>
                <a:ea typeface="Meiryo UI" panose="020B0604030504040204" pitchFamily="34" charset="-128"/>
              </a:rPr>
              <a:t>xx</a:t>
            </a:r>
            <a:r>
              <a:rPr kumimoji="1" lang="ja-JP" altLang="en-US">
                <a:latin typeface="Meiryo UI" panose="020B0604030504040204" pitchFamily="34" charset="-128"/>
                <a:ea typeface="Meiryo UI" panose="020B0604030504040204" pitchFamily="34" charset="-128"/>
              </a:rPr>
              <a:t>日</a:t>
            </a:r>
            <a:r>
              <a:rPr kumimoji="1" lang="en-US" altLang="ja-JP" dirty="0">
                <a:latin typeface="Meiryo UI" panose="020B0604030504040204" pitchFamily="34" charset="-128"/>
                <a:ea typeface="Meiryo UI" panose="020B0604030504040204" pitchFamily="34" charset="-128"/>
              </a:rPr>
              <a:t> x</a:t>
            </a:r>
            <a:r>
              <a:rPr lang="ja-JP" altLang="en-US">
                <a:latin typeface="Meiryo UI" panose="020B0604030504040204" pitchFamily="34" charset="-128"/>
                <a:ea typeface="Meiryo UI" panose="020B0604030504040204" pitchFamily="34" charset="-128"/>
              </a:rPr>
              <a:t>時更新</a:t>
            </a:r>
            <a:endParaRPr kumimoji="1" lang="ja-JP" altLang="en-US">
              <a:latin typeface="Meiryo UI" panose="020B0604030504040204" pitchFamily="34" charset="-128"/>
              <a:ea typeface="Meiryo UI" panose="020B0604030504040204" pitchFamily="34" charset="-128"/>
            </a:endParaRPr>
          </a:p>
        </p:txBody>
      </p:sp>
      <p:sp>
        <p:nvSpPr>
          <p:cNvPr id="14" name="テキスト ボックス 13">
            <a:extLst>
              <a:ext uri="{FF2B5EF4-FFF2-40B4-BE49-F238E27FC236}">
                <a16:creationId xmlns:a16="http://schemas.microsoft.com/office/drawing/2014/main" id="{98B42A70-156F-F840-A31A-A4EB325B4373}"/>
              </a:ext>
            </a:extLst>
          </p:cNvPr>
          <p:cNvSpPr txBox="1"/>
          <p:nvPr/>
        </p:nvSpPr>
        <p:spPr>
          <a:xfrm>
            <a:off x="106926" y="2800193"/>
            <a:ext cx="1351139" cy="461665"/>
          </a:xfrm>
          <a:prstGeom prst="rect">
            <a:avLst/>
          </a:prstGeom>
          <a:noFill/>
        </p:spPr>
        <p:txBody>
          <a:bodyPr wrap="none" rtlCol="0">
            <a:spAutoFit/>
          </a:bodyPr>
          <a:lstStyle/>
          <a:p>
            <a:r>
              <a:rPr kumimoji="1" lang="en-US" altLang="ja-JP" sz="2400" u="sng" dirty="0">
                <a:latin typeface="Meiryo UI" panose="020B0604030504040204" pitchFamily="34" charset="-128"/>
                <a:ea typeface="Meiryo UI" panose="020B0604030504040204" pitchFamily="34" charset="-128"/>
              </a:rPr>
              <a:t>Monday</a:t>
            </a:r>
            <a:endParaRPr kumimoji="1" lang="ja-JP" altLang="en-US" sz="2400" u="sng">
              <a:latin typeface="Meiryo UI" panose="020B0604030504040204" pitchFamily="34" charset="-128"/>
              <a:ea typeface="Meiryo UI" panose="020B0604030504040204" pitchFamily="34" charset="-128"/>
            </a:endParaRPr>
          </a:p>
        </p:txBody>
      </p:sp>
      <p:graphicFrame>
        <p:nvGraphicFramePr>
          <p:cNvPr id="15" name="表 14">
            <a:extLst>
              <a:ext uri="{FF2B5EF4-FFF2-40B4-BE49-F238E27FC236}">
                <a16:creationId xmlns:a16="http://schemas.microsoft.com/office/drawing/2014/main" id="{526A86C2-58C8-4F4C-BC2A-F2AFCCBACA12}"/>
              </a:ext>
            </a:extLst>
          </p:cNvPr>
          <p:cNvGraphicFramePr>
            <a:graphicFrameLocks noGrp="1"/>
          </p:cNvGraphicFramePr>
          <p:nvPr>
            <p:extLst>
              <p:ext uri="{D42A27DB-BD31-4B8C-83A1-F6EECF244321}">
                <p14:modId xmlns:p14="http://schemas.microsoft.com/office/powerpoint/2010/main" val="1674091584"/>
              </p:ext>
            </p:extLst>
          </p:nvPr>
        </p:nvGraphicFramePr>
        <p:xfrm>
          <a:off x="106925" y="3295724"/>
          <a:ext cx="12041157" cy="975559"/>
        </p:xfrm>
        <a:graphic>
          <a:graphicData uri="http://schemas.openxmlformats.org/drawingml/2006/table">
            <a:tbl>
              <a:tblPr firstRow="1" bandRow="1">
                <a:tableStyleId>{E8B1032C-EA38-4F05-BA0D-38AFFFC7BED3}</a:tableStyleId>
              </a:tblPr>
              <a:tblGrid>
                <a:gridCol w="4013719">
                  <a:extLst>
                    <a:ext uri="{9D8B030D-6E8A-4147-A177-3AD203B41FA5}">
                      <a16:colId xmlns:a16="http://schemas.microsoft.com/office/drawing/2014/main" val="1469550208"/>
                    </a:ext>
                  </a:extLst>
                </a:gridCol>
                <a:gridCol w="4013719">
                  <a:extLst>
                    <a:ext uri="{9D8B030D-6E8A-4147-A177-3AD203B41FA5}">
                      <a16:colId xmlns:a16="http://schemas.microsoft.com/office/drawing/2014/main" val="2987081587"/>
                    </a:ext>
                  </a:extLst>
                </a:gridCol>
                <a:gridCol w="4013719">
                  <a:extLst>
                    <a:ext uri="{9D8B030D-6E8A-4147-A177-3AD203B41FA5}">
                      <a16:colId xmlns:a16="http://schemas.microsoft.com/office/drawing/2014/main" val="4219001678"/>
                    </a:ext>
                  </a:extLst>
                </a:gridCol>
              </a:tblGrid>
              <a:tr h="347808">
                <a:tc>
                  <a:txBody>
                    <a:bodyPr/>
                    <a:lstStyle/>
                    <a:p>
                      <a:pPr algn="ctr"/>
                      <a:r>
                        <a:rPr kumimoji="1" lang="ja-JP" altLang="en-US" sz="2000">
                          <a:latin typeface="Meiryo UI" panose="020B0604030504040204" pitchFamily="34" charset="-128"/>
                          <a:ea typeface="Meiryo UI" panose="020B0604030504040204" pitchFamily="34" charset="-128"/>
                        </a:rPr>
                        <a:t>資材名</a:t>
                      </a:r>
                      <a:endParaRPr kumimoji="1" lang="en-US" altLang="ja-JP" sz="2000" dirty="0">
                        <a:latin typeface="Meiryo UI" panose="020B0604030504040204" pitchFamily="34" charset="-128"/>
                        <a:ea typeface="Meiryo UI" panose="020B0604030504040204" pitchFamily="34" charset="-128"/>
                      </a:endParaRPr>
                    </a:p>
                  </a:txBody>
                  <a:tcPr marL="100584" marR="100584"/>
                </a:tc>
                <a:tc>
                  <a:txBody>
                    <a:bodyPr/>
                    <a:lstStyle/>
                    <a:p>
                      <a:pPr algn="ctr"/>
                      <a:r>
                        <a:rPr kumimoji="1" lang="ja-JP" altLang="en-US" sz="2000">
                          <a:latin typeface="Meiryo UI" panose="020B0604030504040204" pitchFamily="34" charset="-128"/>
                          <a:ea typeface="Meiryo UI" panose="020B0604030504040204" pitchFamily="34" charset="-128"/>
                        </a:rPr>
                        <a:t>納品予定日</a:t>
                      </a:r>
                    </a:p>
                  </a:txBody>
                  <a:tcPr marL="100584" marR="100584"/>
                </a:tc>
                <a:tc>
                  <a:txBody>
                    <a:bodyPr/>
                    <a:lstStyle/>
                    <a:p>
                      <a:pPr algn="ctr"/>
                      <a:r>
                        <a:rPr kumimoji="1" lang="ja-JP" altLang="en-US" sz="2000">
                          <a:latin typeface="Meiryo UI" panose="020B0604030504040204" pitchFamily="34" charset="-128"/>
                          <a:ea typeface="Meiryo UI" panose="020B0604030504040204" pitchFamily="34" charset="-128"/>
                        </a:rPr>
                        <a:t>今回の発注数</a:t>
                      </a:r>
                      <a:r>
                        <a:rPr kumimoji="1" lang="en-US" altLang="ja-JP" sz="2000" dirty="0">
                          <a:latin typeface="Meiryo UI" panose="020B0604030504040204" pitchFamily="34" charset="-128"/>
                          <a:ea typeface="Meiryo UI" panose="020B0604030504040204" pitchFamily="34" charset="-128"/>
                        </a:rPr>
                        <a:t>(</a:t>
                      </a:r>
                      <a:r>
                        <a:rPr kumimoji="1" lang="ja-JP" altLang="en-US" sz="2000">
                          <a:latin typeface="Meiryo UI" panose="020B0604030504040204" pitchFamily="34" charset="-128"/>
                          <a:ea typeface="Meiryo UI" panose="020B0604030504040204" pitchFamily="34" charset="-128"/>
                        </a:rPr>
                        <a:t>仮称</a:t>
                      </a:r>
                      <a:r>
                        <a:rPr kumimoji="1" lang="en-US" altLang="ja-JP" sz="2000" dirty="0">
                          <a:latin typeface="Meiryo UI" panose="020B0604030504040204" pitchFamily="34" charset="-128"/>
                          <a:ea typeface="Meiryo UI" panose="020B0604030504040204" pitchFamily="34" charset="-128"/>
                        </a:rPr>
                        <a:t>)</a:t>
                      </a:r>
                      <a:endParaRPr kumimoji="1" lang="ja-JP" altLang="en-US" sz="2000">
                        <a:latin typeface="Meiryo UI" panose="020B0604030504040204" pitchFamily="34" charset="-128"/>
                        <a:ea typeface="Meiryo UI" panose="020B0604030504040204" pitchFamily="34" charset="-128"/>
                      </a:endParaRPr>
                    </a:p>
                  </a:txBody>
                  <a:tcPr marL="100584" marR="100584"/>
                </a:tc>
                <a:extLst>
                  <a:ext uri="{0D108BD9-81ED-4DB2-BD59-A6C34878D82A}">
                    <a16:rowId xmlns:a16="http://schemas.microsoft.com/office/drawing/2014/main" val="1947283722"/>
                  </a:ext>
                </a:extLst>
              </a:tr>
              <a:tr h="579319">
                <a:tc>
                  <a:txBody>
                    <a:bodyPr/>
                    <a:lstStyle/>
                    <a:p>
                      <a:pPr algn="ctr" fontAlgn="ctr"/>
                      <a:r>
                        <a:rPr lang="en" sz="1200" u="none" strike="noStrike" dirty="0">
                          <a:effectLst/>
                          <a:latin typeface="Meiryo UI" panose="020B0604030504040204" pitchFamily="34" charset="-128"/>
                          <a:ea typeface="Meiryo UI" panose="020B0604030504040204" pitchFamily="34" charset="-128"/>
                        </a:rPr>
                        <a:t>ＪＳ　</a:t>
                      </a:r>
                      <a:r>
                        <a:rPr lang="ja-JP" altLang="en-US" sz="1200" u="none" strike="noStrike">
                          <a:effectLst/>
                          <a:latin typeface="Meiryo UI" panose="020B0604030504040204" pitchFamily="34" charset="-128"/>
                          <a:ea typeface="Meiryo UI" panose="020B0604030504040204" pitchFamily="34" charset="-128"/>
                        </a:rPr>
                        <a:t>バーガー</a:t>
                      </a:r>
                      <a:r>
                        <a:rPr lang="en" sz="1200" u="none" strike="noStrike" dirty="0">
                          <a:effectLst/>
                          <a:latin typeface="Meiryo UI" panose="020B0604030504040204" pitchFamily="34" charset="-128"/>
                          <a:ea typeface="Meiryo UI" panose="020B0604030504040204" pitchFamily="34" charset="-128"/>
                        </a:rPr>
                        <a:t>ＢＯＸ　</a:t>
                      </a:r>
                      <a:r>
                        <a:rPr lang="ja-JP" altLang="en-US" sz="1200" u="none" strike="noStrike">
                          <a:effectLst/>
                          <a:latin typeface="Meiryo UI" panose="020B0604030504040204" pitchFamily="34" charset="-128"/>
                          <a:ea typeface="Meiryo UI" panose="020B0604030504040204" pitchFamily="34" charset="-128"/>
                        </a:rPr>
                        <a:t>本体 １００枚</a:t>
                      </a:r>
                      <a:endParaRPr lang="ja-JP" altLang="en-US" sz="1200" b="0" i="0" u="none" strike="noStrike">
                        <a:solidFill>
                          <a:srgbClr val="000000"/>
                        </a:solidFill>
                        <a:effectLst/>
                        <a:latin typeface="Meiryo UI" panose="020B0604030504040204" pitchFamily="34" charset="-128"/>
                        <a:ea typeface="Meiryo UI" panose="020B0604030504040204" pitchFamily="34" charset="-128"/>
                      </a:endParaRPr>
                    </a:p>
                  </a:txBody>
                  <a:tcPr marL="10478" marR="10478" marT="9525" marB="0" anchor="ctr"/>
                </a:tc>
                <a:tc>
                  <a:txBody>
                    <a:bodyPr/>
                    <a:lstStyle/>
                    <a:p>
                      <a:pPr algn="ctr" fontAlgn="ctr"/>
                      <a:r>
                        <a:rPr lang="en-US" altLang="ja-JP" sz="1600" u="none" strike="noStrike" dirty="0">
                          <a:effectLst/>
                          <a:latin typeface="Meiryo UI" panose="020B0604030504040204" pitchFamily="34" charset="-128"/>
                          <a:ea typeface="Meiryo UI" panose="020B0604030504040204" pitchFamily="34" charset="-128"/>
                        </a:rPr>
                        <a:t>20xx/x/xx</a:t>
                      </a:r>
                      <a:endParaRPr lang="en-US" altLang="ja-JP" sz="16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tc>
                <a:tc>
                  <a:txBody>
                    <a:bodyPr/>
                    <a:lstStyle/>
                    <a:p>
                      <a:pPr algn="ctr" fontAlgn="ctr"/>
                      <a:r>
                        <a:rPr lang="en-US" altLang="ja-JP" sz="1600" u="none" strike="noStrike" dirty="0">
                          <a:effectLst/>
                          <a:latin typeface="Meiryo UI" panose="020B0604030504040204" pitchFamily="34" charset="-128"/>
                          <a:ea typeface="Meiryo UI" panose="020B0604030504040204" pitchFamily="34" charset="-128"/>
                        </a:rPr>
                        <a:t>1</a:t>
                      </a:r>
                      <a:endParaRPr lang="en-US" altLang="ja-JP" sz="16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tc>
                <a:extLst>
                  <a:ext uri="{0D108BD9-81ED-4DB2-BD59-A6C34878D82A}">
                    <a16:rowId xmlns:a16="http://schemas.microsoft.com/office/drawing/2014/main" val="443754010"/>
                  </a:ext>
                </a:extLst>
              </a:tr>
            </a:tbl>
          </a:graphicData>
        </a:graphic>
      </p:graphicFrame>
      <p:sp>
        <p:nvSpPr>
          <p:cNvPr id="17" name="上矢印 16">
            <a:extLst>
              <a:ext uri="{FF2B5EF4-FFF2-40B4-BE49-F238E27FC236}">
                <a16:creationId xmlns:a16="http://schemas.microsoft.com/office/drawing/2014/main" id="{FD3E2BF7-563C-3246-BBCB-92BF0FBDCADC}"/>
              </a:ext>
            </a:extLst>
          </p:cNvPr>
          <p:cNvSpPr/>
          <p:nvPr/>
        </p:nvSpPr>
        <p:spPr>
          <a:xfrm rot="10800000">
            <a:off x="1727012" y="4644565"/>
            <a:ext cx="484632" cy="546747"/>
          </a:xfrm>
          <a:prstGeom prst="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18" name="上矢印 17">
            <a:extLst>
              <a:ext uri="{FF2B5EF4-FFF2-40B4-BE49-F238E27FC236}">
                <a16:creationId xmlns:a16="http://schemas.microsoft.com/office/drawing/2014/main" id="{6417535F-2CB4-424B-99D3-AE6E26C0829E}"/>
              </a:ext>
            </a:extLst>
          </p:cNvPr>
          <p:cNvSpPr/>
          <p:nvPr/>
        </p:nvSpPr>
        <p:spPr>
          <a:xfrm rot="10800000">
            <a:off x="5738850" y="4644565"/>
            <a:ext cx="484632" cy="546747"/>
          </a:xfrm>
          <a:prstGeom prst="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0" name="上矢印 19">
            <a:extLst>
              <a:ext uri="{FF2B5EF4-FFF2-40B4-BE49-F238E27FC236}">
                <a16:creationId xmlns:a16="http://schemas.microsoft.com/office/drawing/2014/main" id="{1FCC311F-8055-384D-BB3D-D5B73BA64D25}"/>
              </a:ext>
            </a:extLst>
          </p:cNvPr>
          <p:cNvSpPr/>
          <p:nvPr/>
        </p:nvSpPr>
        <p:spPr>
          <a:xfrm rot="10800000">
            <a:off x="9750687" y="4644565"/>
            <a:ext cx="484632" cy="630887"/>
          </a:xfrm>
          <a:prstGeom prst="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2" name="正方形/長方形 21">
            <a:extLst>
              <a:ext uri="{FF2B5EF4-FFF2-40B4-BE49-F238E27FC236}">
                <a16:creationId xmlns:a16="http://schemas.microsoft.com/office/drawing/2014/main" id="{3ADBD072-58B6-414B-9CC1-A73514639623}"/>
              </a:ext>
            </a:extLst>
          </p:cNvPr>
          <p:cNvSpPr/>
          <p:nvPr/>
        </p:nvSpPr>
        <p:spPr>
          <a:xfrm>
            <a:off x="81168" y="5275452"/>
            <a:ext cx="3949200" cy="14238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400">
                <a:latin typeface="Meiryo UI" panose="020B0604030504040204" pitchFamily="34" charset="-128"/>
                <a:ea typeface="Meiryo UI" panose="020B0604030504040204" pitchFamily="34" charset="-128"/>
              </a:rPr>
              <a:t>システムからの推奨資材が並ぶか</a:t>
            </a:r>
            <a:endParaRPr kumimoji="1"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月曜固定で発注資材が決まっていればそれが並ぶ。</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業者登録発注名をそのまま記載予定</a:t>
            </a:r>
            <a:endParaRPr kumimoji="1" lang="ja-JP" altLang="en-US" sz="1400">
              <a:latin typeface="Meiryo UI" panose="020B0604030504040204" pitchFamily="34" charset="-128"/>
              <a:ea typeface="Meiryo UI" panose="020B0604030504040204" pitchFamily="34" charset="-128"/>
            </a:endParaRPr>
          </a:p>
        </p:txBody>
      </p:sp>
      <p:sp>
        <p:nvSpPr>
          <p:cNvPr id="23" name="正方形/長方形 22">
            <a:extLst>
              <a:ext uri="{FF2B5EF4-FFF2-40B4-BE49-F238E27FC236}">
                <a16:creationId xmlns:a16="http://schemas.microsoft.com/office/drawing/2014/main" id="{047D3E29-99D0-3249-A904-A8DCDCAFF67B}"/>
              </a:ext>
            </a:extLst>
          </p:cNvPr>
          <p:cNvSpPr/>
          <p:nvPr/>
        </p:nvSpPr>
        <p:spPr>
          <a:xfrm>
            <a:off x="4041363" y="5275452"/>
            <a:ext cx="3949200" cy="14238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400">
                <a:latin typeface="Meiryo UI" panose="020B0604030504040204" pitchFamily="34" charset="-128"/>
                <a:ea typeface="Meiryo UI" panose="020B0604030504040204" pitchFamily="34" charset="-128"/>
              </a:rPr>
              <a:t>資材名とリンクして表示されるといい。</a:t>
            </a:r>
            <a:endParaRPr kumimoji="1"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決まってれば常に表示しておけばいい。</a:t>
            </a:r>
            <a:endParaRPr lang="en-US" altLang="ja-JP" sz="1400" dirty="0">
              <a:latin typeface="Meiryo UI" panose="020B0604030504040204" pitchFamily="34" charset="-128"/>
              <a:ea typeface="Meiryo UI" panose="020B0604030504040204" pitchFamily="34" charset="-128"/>
            </a:endParaRPr>
          </a:p>
          <a:p>
            <a:r>
              <a:rPr kumimoji="1" lang="ja-JP" altLang="en-US" sz="1400">
                <a:latin typeface="Meiryo UI" panose="020B0604030504040204" pitchFamily="34" charset="-128"/>
                <a:ea typeface="Meiryo UI" panose="020B0604030504040204" pitchFamily="34" charset="-128"/>
              </a:rPr>
              <a:t>更新した日時をもとに、</a:t>
            </a:r>
            <a:endParaRPr kumimoji="1" lang="en-US" altLang="ja-JP" sz="1400" dirty="0">
              <a:latin typeface="Meiryo UI" panose="020B0604030504040204" pitchFamily="34" charset="-128"/>
              <a:ea typeface="Meiryo UI" panose="020B0604030504040204" pitchFamily="34" charset="-128"/>
            </a:endParaRPr>
          </a:p>
          <a:p>
            <a:r>
              <a:rPr kumimoji="1" lang="ja-JP" altLang="en-US" sz="1400">
                <a:latin typeface="Meiryo UI" panose="020B0604030504040204" pitchFamily="34" charset="-128"/>
                <a:ea typeface="Meiryo UI" panose="020B0604030504040204" pitchFamily="34" charset="-128"/>
              </a:rPr>
              <a:t>納品予定日を計算して表示する。</a:t>
            </a:r>
            <a:endParaRPr kumimoji="1" lang="en-US" altLang="ja-JP" sz="1400" dirty="0">
              <a:latin typeface="Meiryo UI" panose="020B0604030504040204" pitchFamily="34" charset="-128"/>
              <a:ea typeface="Meiryo UI" panose="020B0604030504040204" pitchFamily="34" charset="-128"/>
            </a:endParaRPr>
          </a:p>
          <a:p>
            <a:r>
              <a:rPr kumimoji="1" lang="ja-JP" altLang="en-US" sz="1400">
                <a:latin typeface="Meiryo UI" panose="020B0604030504040204" pitchFamily="34" charset="-128"/>
                <a:ea typeface="Meiryo UI" panose="020B0604030504040204" pitchFamily="34" charset="-128"/>
              </a:rPr>
              <a:t>難しければ、何日後とかでもいいかも</a:t>
            </a:r>
          </a:p>
        </p:txBody>
      </p:sp>
      <p:sp>
        <p:nvSpPr>
          <p:cNvPr id="25" name="正方形/長方形 24">
            <a:extLst>
              <a:ext uri="{FF2B5EF4-FFF2-40B4-BE49-F238E27FC236}">
                <a16:creationId xmlns:a16="http://schemas.microsoft.com/office/drawing/2014/main" id="{7169392B-1E20-A44E-ABA3-4F0833E2F798}"/>
              </a:ext>
            </a:extLst>
          </p:cNvPr>
          <p:cNvSpPr/>
          <p:nvPr/>
        </p:nvSpPr>
        <p:spPr>
          <a:xfrm>
            <a:off x="8001558" y="5275452"/>
            <a:ext cx="3949200" cy="14238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400">
                <a:latin typeface="Meiryo UI" panose="020B0604030504040204" pitchFamily="34" charset="-128"/>
                <a:ea typeface="Meiryo UI" panose="020B0604030504040204" pitchFamily="34" charset="-128"/>
              </a:rPr>
              <a:t>デフォルトは、推奨発注数</a:t>
            </a:r>
            <a:endParaRPr kumimoji="1" lang="en-US" altLang="ja-JP" sz="1400" dirty="0">
              <a:latin typeface="Meiryo UI" panose="020B0604030504040204" pitchFamily="34" charset="-128"/>
              <a:ea typeface="Meiryo UI" panose="020B0604030504040204" pitchFamily="34" charset="-128"/>
            </a:endParaRPr>
          </a:p>
          <a:p>
            <a:r>
              <a:rPr kumimoji="1" lang="en-US" altLang="ja-JP" sz="1400" dirty="0">
                <a:latin typeface="Meiryo UI" panose="020B0604030504040204" pitchFamily="34" charset="-128"/>
                <a:ea typeface="Meiryo UI" panose="020B0604030504040204" pitchFamily="34" charset="-128"/>
              </a:rPr>
              <a:t>(</a:t>
            </a:r>
            <a:r>
              <a:rPr kumimoji="1" lang="ja-JP" altLang="en-US" sz="1400">
                <a:latin typeface="Meiryo UI" panose="020B0604030504040204" pitchFamily="34" charset="-128"/>
                <a:ea typeface="Meiryo UI" panose="020B0604030504040204" pitchFamily="34" charset="-128"/>
              </a:rPr>
              <a:t>予め設定した発注数</a:t>
            </a:r>
            <a:r>
              <a:rPr kumimoji="1" lang="en-US" altLang="ja-JP" sz="1400" dirty="0">
                <a:latin typeface="Meiryo UI" panose="020B0604030504040204" pitchFamily="34" charset="-128"/>
                <a:ea typeface="Meiryo UI" panose="020B0604030504040204" pitchFamily="34" charset="-128"/>
              </a:rPr>
              <a:t>)</a:t>
            </a:r>
            <a:r>
              <a:rPr kumimoji="1" lang="ja-JP" altLang="en-US" sz="1400">
                <a:latin typeface="Meiryo UI" panose="020B0604030504040204" pitchFamily="34" charset="-128"/>
                <a:ea typeface="Meiryo UI" panose="020B0604030504040204" pitchFamily="34" charset="-128"/>
              </a:rPr>
              <a:t>が並ぶ。</a:t>
            </a:r>
            <a:endParaRPr kumimoji="1" lang="en-US" altLang="ja-JP" sz="1400" dirty="0">
              <a:latin typeface="Meiryo UI" panose="020B0604030504040204" pitchFamily="34" charset="-128"/>
              <a:ea typeface="Meiryo UI" panose="020B0604030504040204" pitchFamily="34" charset="-128"/>
            </a:endParaRPr>
          </a:p>
          <a:p>
            <a:r>
              <a:rPr kumimoji="1" lang="ja-JP" altLang="en-US" sz="1400">
                <a:latin typeface="Meiryo UI" panose="020B0604030504040204" pitchFamily="34" charset="-128"/>
                <a:ea typeface="Meiryo UI" panose="020B0604030504040204" pitchFamily="34" charset="-128"/>
              </a:rPr>
              <a:t>実際の発注業務の中で、</a:t>
            </a:r>
            <a:endParaRPr kumimoji="1" lang="en-US" altLang="ja-JP" sz="1400" dirty="0">
              <a:latin typeface="Meiryo UI" panose="020B0604030504040204" pitchFamily="34" charset="-128"/>
              <a:ea typeface="Meiryo UI" panose="020B0604030504040204" pitchFamily="34" charset="-128"/>
            </a:endParaRPr>
          </a:p>
          <a:p>
            <a:r>
              <a:rPr kumimoji="1" lang="ja-JP" altLang="en-US" sz="1400">
                <a:latin typeface="Meiryo UI" panose="020B0604030504040204" pitchFamily="34" charset="-128"/>
                <a:ea typeface="Meiryo UI" panose="020B0604030504040204" pitchFamily="34" charset="-128"/>
              </a:rPr>
              <a:t>特に修正が必要であればそこだけ変えるイメージ</a:t>
            </a:r>
            <a:endParaRPr kumimoji="1" lang="en-US" altLang="ja-JP" sz="1400" dirty="0">
              <a:latin typeface="Meiryo UI" panose="020B0604030504040204" pitchFamily="34" charset="-128"/>
              <a:ea typeface="Meiryo UI" panose="020B0604030504040204" pitchFamily="34" charset="-128"/>
            </a:endParaRPr>
          </a:p>
        </p:txBody>
      </p:sp>
      <p:sp>
        <p:nvSpPr>
          <p:cNvPr id="26" name="角丸四角形吹き出し 25">
            <a:extLst>
              <a:ext uri="{FF2B5EF4-FFF2-40B4-BE49-F238E27FC236}">
                <a16:creationId xmlns:a16="http://schemas.microsoft.com/office/drawing/2014/main" id="{2EF38C31-5A55-7A47-A137-66E32799D613}"/>
              </a:ext>
            </a:extLst>
          </p:cNvPr>
          <p:cNvSpPr/>
          <p:nvPr/>
        </p:nvSpPr>
        <p:spPr>
          <a:xfrm>
            <a:off x="13071840" y="3921215"/>
            <a:ext cx="3842190" cy="1446699"/>
          </a:xfrm>
          <a:prstGeom prst="wedgeRoundRectCallout">
            <a:avLst>
              <a:gd name="adj1" fmla="val -68872"/>
              <a:gd name="adj2" fmla="val -522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a:latin typeface="Meiryo UI" panose="020B0604030504040204" pitchFamily="34" charset="-128"/>
                <a:ea typeface="Meiryo UI" panose="020B0604030504040204" pitchFamily="34" charset="-128"/>
              </a:rPr>
              <a:t>基本的に現状では、適当に配色した。</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なんとなく月曜は緑っぽい</a:t>
            </a:r>
            <a:endParaRPr lang="en-US" altLang="ja-JP" sz="1400" dirty="0">
              <a:latin typeface="Meiryo UI" panose="020B0604030504040204" pitchFamily="34" charset="-128"/>
              <a:ea typeface="Meiryo UI" panose="020B0604030504040204" pitchFamily="34" charset="-128"/>
            </a:endParaRPr>
          </a:p>
        </p:txBody>
      </p:sp>
      <p:sp>
        <p:nvSpPr>
          <p:cNvPr id="27" name="テキスト ボックス 26">
            <a:extLst>
              <a:ext uri="{FF2B5EF4-FFF2-40B4-BE49-F238E27FC236}">
                <a16:creationId xmlns:a16="http://schemas.microsoft.com/office/drawing/2014/main" id="{6C0526F6-6BCE-164E-A1A1-94592DD18443}"/>
              </a:ext>
            </a:extLst>
          </p:cNvPr>
          <p:cNvSpPr txBox="1"/>
          <p:nvPr/>
        </p:nvSpPr>
        <p:spPr>
          <a:xfrm>
            <a:off x="-8273121" y="-2037045"/>
            <a:ext cx="7595349" cy="5909310"/>
          </a:xfrm>
          <a:prstGeom prst="rect">
            <a:avLst/>
          </a:prstGeom>
          <a:noFill/>
        </p:spPr>
        <p:txBody>
          <a:bodyPr wrap="none" rtlCol="0">
            <a:spAutoFit/>
          </a:bodyPr>
          <a:lstStyle/>
          <a:p>
            <a:endParaRPr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見たい情報</a:t>
            </a:r>
            <a:endParaRPr kumimoji="1"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・過去の発注データ</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過去</a:t>
            </a:r>
            <a:r>
              <a:rPr lang="en-US" altLang="ja-JP" dirty="0">
                <a:latin typeface="Meiryo UI" panose="020B0604030504040204" pitchFamily="34" charset="-128"/>
                <a:ea typeface="Meiryo UI" panose="020B0604030504040204" pitchFamily="34" charset="-128"/>
              </a:rPr>
              <a:t>)</a:t>
            </a:r>
          </a:p>
          <a:p>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→過去の発注データ、タイミングなどから分析した消費動向の結果</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一つの物資名を打ち込むだけで、それについての過去の動向がわかるものがいい</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消費量が変化率がわかると役立つかも</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・そこから導き出された当日の発注すべき量</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現在</a:t>
            </a:r>
            <a:r>
              <a:rPr lang="en-US" altLang="ja-JP" dirty="0">
                <a:latin typeface="Meiryo UI" panose="020B0604030504040204" pitchFamily="34" charset="-128"/>
                <a:ea typeface="Meiryo UI" panose="020B0604030504040204" pitchFamily="34" charset="-128"/>
              </a:rPr>
              <a:t>)</a:t>
            </a:r>
          </a:p>
          <a:p>
            <a:r>
              <a:rPr lang="ja-JP" altLang="en-US">
                <a:latin typeface="Meiryo UI" panose="020B0604030504040204" pitchFamily="34" charset="-128"/>
                <a:ea typeface="Meiryo UI" panose="020B0604030504040204" pitchFamily="34" charset="-128"/>
              </a:rPr>
              <a:t>　→システムの出力結果と、実際に発注する項目を並列させて納品日も明記</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基本的には出力結果で発注できるようにして、もし、変更すべきであれば</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その項目だけ少し変えるようなイメージ</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さらに、発注する曜日が固定されていたことから、</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月曜日であること、水曜日であること、金曜日であることがわかるといいかも</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・今後予定している発注量</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未来</a:t>
            </a:r>
            <a:r>
              <a:rPr lang="en-US" altLang="ja-JP" dirty="0">
                <a:latin typeface="Meiryo UI" panose="020B0604030504040204" pitchFamily="34" charset="-128"/>
                <a:ea typeface="Meiryo UI" panose="020B0604030504040204" pitchFamily="34" charset="-128"/>
              </a:rPr>
              <a:t>)</a:t>
            </a:r>
          </a:p>
          <a:p>
            <a:r>
              <a:rPr lang="ja-JP" altLang="en-US">
                <a:latin typeface="Meiryo UI" panose="020B0604030504040204" pitchFamily="34" charset="-128"/>
                <a:ea typeface="Meiryo UI" panose="020B0604030504040204" pitchFamily="34" charset="-128"/>
              </a:rPr>
              <a:t>→ 資材の消費の動向から導き出される今後の予想パターン</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とそれに合わせた発注予定量とタイミングの表示</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p:txBody>
      </p:sp>
      <p:sp>
        <p:nvSpPr>
          <p:cNvPr id="29" name="正方形/長方形 28">
            <a:extLst>
              <a:ext uri="{FF2B5EF4-FFF2-40B4-BE49-F238E27FC236}">
                <a16:creationId xmlns:a16="http://schemas.microsoft.com/office/drawing/2014/main" id="{1173295E-C065-2B48-BB62-77D96D7B0BE1}"/>
              </a:ext>
            </a:extLst>
          </p:cNvPr>
          <p:cNvSpPr/>
          <p:nvPr/>
        </p:nvSpPr>
        <p:spPr>
          <a:xfrm>
            <a:off x="0" y="942063"/>
            <a:ext cx="2840842" cy="369332"/>
          </a:xfrm>
          <a:prstGeom prst="rect">
            <a:avLst/>
          </a:prstGeom>
        </p:spPr>
        <p:txBody>
          <a:bodyPr wrap="none">
            <a:spAutoFit/>
          </a:bodyPr>
          <a:lstStyle/>
          <a:p>
            <a:r>
              <a:rPr lang="ja-JP" altLang="en-US">
                <a:latin typeface="Meiryo UI" panose="020B0604030504040204" pitchFamily="34" charset="-128"/>
                <a:ea typeface="Meiryo UI" panose="020B0604030504040204" pitchFamily="34" charset="-128"/>
              </a:rPr>
              <a:t>■ 運用ページ</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本日の発注</a:t>
            </a:r>
            <a:r>
              <a:rPr lang="en-US" altLang="ja-JP" dirty="0">
                <a:latin typeface="Meiryo UI" panose="020B0604030504040204" pitchFamily="34" charset="-128"/>
                <a:ea typeface="Meiryo UI" panose="020B0604030504040204" pitchFamily="34" charset="-128"/>
              </a:rPr>
              <a:t>)</a:t>
            </a:r>
            <a:endParaRPr lang="ja-JP" altLang="en-US">
              <a:latin typeface="Meiryo UI" panose="020B0604030504040204" pitchFamily="34" charset="-128"/>
              <a:ea typeface="Meiryo UI" panose="020B0604030504040204" pitchFamily="34" charset="-128"/>
            </a:endParaRPr>
          </a:p>
        </p:txBody>
      </p:sp>
      <p:sp>
        <p:nvSpPr>
          <p:cNvPr id="31" name="テキスト ボックス 30">
            <a:extLst>
              <a:ext uri="{FF2B5EF4-FFF2-40B4-BE49-F238E27FC236}">
                <a16:creationId xmlns:a16="http://schemas.microsoft.com/office/drawing/2014/main" id="{F3DBB7F9-00D7-6D49-A0BC-D092935212A8}"/>
              </a:ext>
            </a:extLst>
          </p:cNvPr>
          <p:cNvSpPr txBox="1"/>
          <p:nvPr/>
        </p:nvSpPr>
        <p:spPr>
          <a:xfrm>
            <a:off x="9595129" y="2931711"/>
            <a:ext cx="1937158" cy="377006"/>
          </a:xfrm>
          <a:prstGeom prst="rect">
            <a:avLst/>
          </a:prstGeom>
          <a:noFill/>
        </p:spPr>
        <p:txBody>
          <a:bodyPr wrap="square" rtlCol="0">
            <a:spAutoFit/>
          </a:bodyPr>
          <a:lstStyle/>
          <a:p>
            <a:r>
              <a:rPr kumimoji="1" lang="ja-JP" altLang="en-US">
                <a:latin typeface="Meiryo UI" panose="020B0604030504040204" pitchFamily="34" charset="-128"/>
                <a:ea typeface="Meiryo UI" panose="020B0604030504040204" pitchFamily="34" charset="-128"/>
              </a:rPr>
              <a:t>発注を決定する</a:t>
            </a:r>
          </a:p>
        </p:txBody>
      </p:sp>
      <p:sp>
        <p:nvSpPr>
          <p:cNvPr id="32" name="角丸四角形吹き出し 31">
            <a:extLst>
              <a:ext uri="{FF2B5EF4-FFF2-40B4-BE49-F238E27FC236}">
                <a16:creationId xmlns:a16="http://schemas.microsoft.com/office/drawing/2014/main" id="{B0A8A0F4-A1F3-6C43-A834-8C0E1572DF23}"/>
              </a:ext>
            </a:extLst>
          </p:cNvPr>
          <p:cNvSpPr/>
          <p:nvPr/>
        </p:nvSpPr>
        <p:spPr>
          <a:xfrm>
            <a:off x="13629114" y="1733271"/>
            <a:ext cx="3842190" cy="1446699"/>
          </a:xfrm>
          <a:prstGeom prst="wedgeRoundRectCallout">
            <a:avLst>
              <a:gd name="adj1" fmla="val -80331"/>
              <a:gd name="adj2" fmla="val 297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a:latin typeface="Meiryo UI" panose="020B0604030504040204" pitchFamily="34" charset="-128"/>
                <a:ea typeface="Meiryo UI" panose="020B0604030504040204" pitchFamily="34" charset="-128"/>
              </a:rPr>
              <a:t>全ての発注数が確定したら、</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ここのボタンで確定</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ボタンは超適当</a:t>
            </a:r>
            <a:endParaRPr lang="en-US" altLang="ja-JP" sz="1400" dirty="0">
              <a:latin typeface="Meiryo UI" panose="020B0604030504040204" pitchFamily="34" charset="-128"/>
              <a:ea typeface="Meiryo UI" panose="020B0604030504040204" pitchFamily="34" charset="-128"/>
            </a:endParaRPr>
          </a:p>
        </p:txBody>
      </p:sp>
      <p:sp>
        <p:nvSpPr>
          <p:cNvPr id="2" name="正方形/長方形 1">
            <a:extLst>
              <a:ext uri="{FF2B5EF4-FFF2-40B4-BE49-F238E27FC236}">
                <a16:creationId xmlns:a16="http://schemas.microsoft.com/office/drawing/2014/main" id="{BFBFFBA8-D892-8040-8B1E-CB472B406AF0}"/>
              </a:ext>
            </a:extLst>
          </p:cNvPr>
          <p:cNvSpPr/>
          <p:nvPr/>
        </p:nvSpPr>
        <p:spPr>
          <a:xfrm>
            <a:off x="7633362" y="234757"/>
            <a:ext cx="4514721" cy="646331"/>
          </a:xfrm>
          <a:prstGeom prst="rect">
            <a:avLst/>
          </a:prstGeom>
        </p:spPr>
        <p:txBody>
          <a:bodyPr wrap="square">
            <a:spAutoFit/>
          </a:bodyPr>
          <a:lstStyle/>
          <a:p>
            <a:r>
              <a:rPr lang="ja-JP" altLang="en-US">
                <a:latin typeface="Meiryo UI" panose="020B0604030504040204" pitchFamily="34" charset="-128"/>
                <a:ea typeface="Meiryo UI" panose="020B0604030504040204" pitchFamily="34" charset="-128"/>
              </a:rPr>
              <a:t>イレギュラーに対応できるようにする。</a:t>
            </a:r>
            <a:endParaRPr lang="en-US" altLang="ja-JP" dirty="0">
              <a:latin typeface="Meiryo UI" panose="020B0604030504040204" pitchFamily="34" charset="-128"/>
              <a:ea typeface="Meiryo UI" panose="020B0604030504040204" pitchFamily="34" charset="-128"/>
            </a:endParaRPr>
          </a:p>
          <a:p>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自動出力と、その場で打ち込むことができる</a:t>
            </a:r>
            <a:endParaRPr lang="ja-JP" altLang="en-US"/>
          </a:p>
        </p:txBody>
      </p:sp>
      <p:sp>
        <p:nvSpPr>
          <p:cNvPr id="28" name="スマイル 27">
            <a:extLst>
              <a:ext uri="{FF2B5EF4-FFF2-40B4-BE49-F238E27FC236}">
                <a16:creationId xmlns:a16="http://schemas.microsoft.com/office/drawing/2014/main" id="{F2B0B6A9-1437-384F-8E28-4EE325A38C9B}"/>
              </a:ext>
            </a:extLst>
          </p:cNvPr>
          <p:cNvSpPr/>
          <p:nvPr/>
        </p:nvSpPr>
        <p:spPr>
          <a:xfrm>
            <a:off x="11334649" y="2834707"/>
            <a:ext cx="524177" cy="434037"/>
          </a:xfrm>
          <a:prstGeom prst="smileyFace">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solidFill>
                <a:sysClr val="windowText" lastClr="000000"/>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784614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F5917F0C-9F01-7A4F-8185-85E535C44404}"/>
              </a:ext>
            </a:extLst>
          </p:cNvPr>
          <p:cNvPicPr>
            <a:picLocks noChangeAspect="1"/>
          </p:cNvPicPr>
          <p:nvPr/>
        </p:nvPicPr>
        <p:blipFill>
          <a:blip r:embed="rId2">
            <a:alphaModFix amt="20000"/>
          </a:blip>
          <a:stretch>
            <a:fillRect/>
          </a:stretch>
        </p:blipFill>
        <p:spPr>
          <a:xfrm>
            <a:off x="106926" y="1236132"/>
            <a:ext cx="909073" cy="681805"/>
          </a:xfrm>
          <a:prstGeom prst="rect">
            <a:avLst/>
          </a:prstGeom>
        </p:spPr>
      </p:pic>
      <p:sp>
        <p:nvSpPr>
          <p:cNvPr id="4" name="テキスト ボックス 3">
            <a:extLst>
              <a:ext uri="{FF2B5EF4-FFF2-40B4-BE49-F238E27FC236}">
                <a16:creationId xmlns:a16="http://schemas.microsoft.com/office/drawing/2014/main" id="{1BF13175-55AC-C946-8D72-B2166900E8BE}"/>
              </a:ext>
            </a:extLst>
          </p:cNvPr>
          <p:cNvSpPr txBox="1"/>
          <p:nvPr/>
        </p:nvSpPr>
        <p:spPr>
          <a:xfrm>
            <a:off x="-8273121" y="-2037045"/>
            <a:ext cx="7595349" cy="5909310"/>
          </a:xfrm>
          <a:prstGeom prst="rect">
            <a:avLst/>
          </a:prstGeom>
          <a:noFill/>
        </p:spPr>
        <p:txBody>
          <a:bodyPr wrap="none" rtlCol="0">
            <a:spAutoFit/>
          </a:bodyPr>
          <a:lstStyle/>
          <a:p>
            <a:endParaRPr lang="en-US" altLang="ja-JP" dirty="0">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見たい情報</a:t>
            </a:r>
            <a:endParaRPr kumimoji="1"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・過去の発注データ</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過去</a:t>
            </a:r>
            <a:r>
              <a:rPr lang="en-US" altLang="ja-JP" dirty="0">
                <a:latin typeface="Meiryo UI" panose="020B0604030504040204" pitchFamily="34" charset="-128"/>
                <a:ea typeface="Meiryo UI" panose="020B0604030504040204" pitchFamily="34" charset="-128"/>
              </a:rPr>
              <a:t>)</a:t>
            </a:r>
          </a:p>
          <a:p>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→過去の発注データ、タイミングなどから分析した消費動向の結果</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一つの物資名を打ち込むだけで、それについての過去の動向がわかるものがいい</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消費量が変化率がわかると役立つかも</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・そこから導き出された当日の発注すべき量</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現在</a:t>
            </a:r>
            <a:r>
              <a:rPr lang="en-US" altLang="ja-JP" dirty="0">
                <a:latin typeface="Meiryo UI" panose="020B0604030504040204" pitchFamily="34" charset="-128"/>
                <a:ea typeface="Meiryo UI" panose="020B0604030504040204" pitchFamily="34" charset="-128"/>
              </a:rPr>
              <a:t>)</a:t>
            </a:r>
          </a:p>
          <a:p>
            <a:r>
              <a:rPr lang="ja-JP" altLang="en-US">
                <a:latin typeface="Meiryo UI" panose="020B0604030504040204" pitchFamily="34" charset="-128"/>
                <a:ea typeface="Meiryo UI" panose="020B0604030504040204" pitchFamily="34" charset="-128"/>
              </a:rPr>
              <a:t>　→システムの出力結果と、実際に発注する項目を並列させて納品日も明記</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基本的には出力結果で発注できるようにして、もし、変更すべきであれば</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その項目だけ少し変えるようなイメージ</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さらに、発注する曜日が固定されていたことから、</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月曜日であること、水曜日であること、金曜日であることがわかるといいかも</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・今後予定している発注量</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未来</a:t>
            </a:r>
            <a:r>
              <a:rPr lang="en-US" altLang="ja-JP" dirty="0">
                <a:latin typeface="Meiryo UI" panose="020B0604030504040204" pitchFamily="34" charset="-128"/>
                <a:ea typeface="Meiryo UI" panose="020B0604030504040204" pitchFamily="34" charset="-128"/>
              </a:rPr>
              <a:t>)</a:t>
            </a:r>
          </a:p>
          <a:p>
            <a:r>
              <a:rPr lang="ja-JP" altLang="en-US">
                <a:latin typeface="Meiryo UI" panose="020B0604030504040204" pitchFamily="34" charset="-128"/>
                <a:ea typeface="Meiryo UI" panose="020B0604030504040204" pitchFamily="34" charset="-128"/>
              </a:rPr>
              <a:t>→ 資材の消費の動向から導き出される今後の予想パターン</a:t>
            </a:r>
            <a:endParaRPr lang="en-US" altLang="ja-JP" dirty="0">
              <a:latin typeface="Meiryo UI" panose="020B0604030504040204" pitchFamily="34" charset="-128"/>
              <a:ea typeface="Meiryo UI" panose="020B0604030504040204" pitchFamily="34" charset="-128"/>
            </a:endParaRPr>
          </a:p>
          <a:p>
            <a:r>
              <a:rPr lang="ja-JP" altLang="en-US">
                <a:latin typeface="Meiryo UI" panose="020B0604030504040204" pitchFamily="34" charset="-128"/>
                <a:ea typeface="Meiryo UI" panose="020B0604030504040204" pitchFamily="34" charset="-128"/>
              </a:rPr>
              <a:t>　　とそれに合わせた発注予定量とタイミングの表示</a:t>
            </a:r>
            <a:endParaRPr lang="en-US" altLang="ja-JP" dirty="0">
              <a:latin typeface="Meiryo UI" panose="020B0604030504040204" pitchFamily="34" charset="-128"/>
              <a:ea typeface="Meiryo UI" panose="020B0604030504040204" pitchFamily="34" charset="-128"/>
            </a:endParaRPr>
          </a:p>
          <a:p>
            <a:endParaRPr lang="en-US" altLang="ja-JP" dirty="0">
              <a:latin typeface="Meiryo UI" panose="020B0604030504040204" pitchFamily="34" charset="-128"/>
              <a:ea typeface="Meiryo UI" panose="020B0604030504040204" pitchFamily="34" charset="-128"/>
            </a:endParaRPr>
          </a:p>
        </p:txBody>
      </p:sp>
      <p:sp>
        <p:nvSpPr>
          <p:cNvPr id="5" name="三角形 4">
            <a:extLst>
              <a:ext uri="{FF2B5EF4-FFF2-40B4-BE49-F238E27FC236}">
                <a16:creationId xmlns:a16="http://schemas.microsoft.com/office/drawing/2014/main" id="{745BB5B7-DDF0-B14C-A9B8-89C7A36F7BB2}"/>
              </a:ext>
            </a:extLst>
          </p:cNvPr>
          <p:cNvSpPr/>
          <p:nvPr/>
        </p:nvSpPr>
        <p:spPr>
          <a:xfrm rot="5400000">
            <a:off x="6022848" y="-5219958"/>
            <a:ext cx="146304" cy="12192000"/>
          </a:xfrm>
          <a:prstGeom prst="triangle">
            <a:avLst>
              <a:gd name="adj" fmla="val 10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6" name="テキスト ボックス 5">
            <a:extLst>
              <a:ext uri="{FF2B5EF4-FFF2-40B4-BE49-F238E27FC236}">
                <a16:creationId xmlns:a16="http://schemas.microsoft.com/office/drawing/2014/main" id="{4B84AC77-A32D-B944-94E5-3C8D777DC21E}"/>
              </a:ext>
            </a:extLst>
          </p:cNvPr>
          <p:cNvSpPr txBox="1"/>
          <p:nvPr/>
        </p:nvSpPr>
        <p:spPr>
          <a:xfrm>
            <a:off x="0" y="252017"/>
            <a:ext cx="5293437" cy="523220"/>
          </a:xfrm>
          <a:prstGeom prst="rect">
            <a:avLst/>
          </a:prstGeom>
          <a:noFill/>
        </p:spPr>
        <p:txBody>
          <a:bodyPr wrap="none" rtlCol="0">
            <a:spAutoFit/>
          </a:bodyPr>
          <a:lstStyle/>
          <a:p>
            <a:r>
              <a:rPr kumimoji="1" lang="ja-JP" altLang="en-US" sz="2800">
                <a:latin typeface="Meiryo UI" panose="020B0604030504040204" pitchFamily="34" charset="-128"/>
                <a:ea typeface="Meiryo UI" panose="020B0604030504040204" pitchFamily="34" charset="-128"/>
              </a:rPr>
              <a:t>在庫管理システム　　完成イメージ　</a:t>
            </a:r>
          </a:p>
        </p:txBody>
      </p:sp>
      <p:sp>
        <p:nvSpPr>
          <p:cNvPr id="7" name="正方形/長方形 6">
            <a:extLst>
              <a:ext uri="{FF2B5EF4-FFF2-40B4-BE49-F238E27FC236}">
                <a16:creationId xmlns:a16="http://schemas.microsoft.com/office/drawing/2014/main" id="{704DB85B-1527-1C4F-A76D-22B1137DC199}"/>
              </a:ext>
            </a:extLst>
          </p:cNvPr>
          <p:cNvSpPr/>
          <p:nvPr/>
        </p:nvSpPr>
        <p:spPr>
          <a:xfrm>
            <a:off x="43917" y="2014615"/>
            <a:ext cx="2975051" cy="508890"/>
          </a:xfrm>
          <a:prstGeom prst="rect">
            <a:avLst/>
          </a:prstGeom>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chemeClr val="dk1"/>
                </a:solidFill>
                <a:latin typeface="Meiryo UI" panose="020B0604030504040204" pitchFamily="34" charset="-128"/>
                <a:ea typeface="Meiryo UI" panose="020B0604030504040204" pitchFamily="34" charset="-128"/>
              </a:rPr>
              <a:t>現在の在庫状況</a:t>
            </a:r>
          </a:p>
        </p:txBody>
      </p:sp>
      <p:sp>
        <p:nvSpPr>
          <p:cNvPr id="13" name="テキスト ボックス 12">
            <a:extLst>
              <a:ext uri="{FF2B5EF4-FFF2-40B4-BE49-F238E27FC236}">
                <a16:creationId xmlns:a16="http://schemas.microsoft.com/office/drawing/2014/main" id="{3B0ED608-3945-364A-834B-10B4CBE2B7C8}"/>
              </a:ext>
            </a:extLst>
          </p:cNvPr>
          <p:cNvSpPr txBox="1"/>
          <p:nvPr/>
        </p:nvSpPr>
        <p:spPr>
          <a:xfrm>
            <a:off x="1078403" y="1548605"/>
            <a:ext cx="3883064" cy="369332"/>
          </a:xfrm>
          <a:prstGeom prst="rect">
            <a:avLst/>
          </a:prstGeom>
          <a:noFill/>
        </p:spPr>
        <p:txBody>
          <a:bodyPr wrap="square" rtlCol="0">
            <a:spAutoFit/>
          </a:bodyPr>
          <a:lstStyle/>
          <a:p>
            <a:r>
              <a:rPr lang="ja-JP" altLang="en-US">
                <a:latin typeface="Meiryo UI" panose="020B0604030504040204" pitchFamily="34" charset="-128"/>
                <a:ea typeface="Meiryo UI" panose="020B0604030504040204" pitchFamily="34" charset="-128"/>
              </a:rPr>
              <a:t>在庫管理システム</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仮称</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4" name="テキスト ボックス 13">
            <a:extLst>
              <a:ext uri="{FF2B5EF4-FFF2-40B4-BE49-F238E27FC236}">
                <a16:creationId xmlns:a16="http://schemas.microsoft.com/office/drawing/2014/main" id="{BE092F5C-B790-2B42-A1FF-B652C430D1F8}"/>
              </a:ext>
            </a:extLst>
          </p:cNvPr>
          <p:cNvSpPr txBox="1"/>
          <p:nvPr/>
        </p:nvSpPr>
        <p:spPr>
          <a:xfrm>
            <a:off x="8410780" y="1645283"/>
            <a:ext cx="3883064" cy="369332"/>
          </a:xfrm>
          <a:prstGeom prst="rect">
            <a:avLst/>
          </a:prstGeom>
          <a:noFill/>
        </p:spPr>
        <p:txBody>
          <a:bodyPr wrap="square" rtlCol="0">
            <a:spAutoFit/>
          </a:bodyPr>
          <a:lstStyle/>
          <a:p>
            <a:r>
              <a:rPr kumimoji="1" lang="en-US" altLang="ja-JP" dirty="0">
                <a:latin typeface="Meiryo UI" panose="020B0604030504040204" pitchFamily="34" charset="-128"/>
                <a:ea typeface="Meiryo UI" panose="020B0604030504040204" pitchFamily="34" charset="-128"/>
              </a:rPr>
              <a:t>20xx</a:t>
            </a:r>
            <a:r>
              <a:rPr kumimoji="1" lang="ja-JP" altLang="en-US">
                <a:latin typeface="Meiryo UI" panose="020B0604030504040204" pitchFamily="34" charset="-128"/>
                <a:ea typeface="Meiryo UI" panose="020B0604030504040204" pitchFamily="34" charset="-128"/>
              </a:rPr>
              <a:t>年　</a:t>
            </a:r>
            <a:r>
              <a:rPr kumimoji="1" lang="en-US" altLang="ja-JP" dirty="0">
                <a:latin typeface="Meiryo UI" panose="020B0604030504040204" pitchFamily="34" charset="-128"/>
                <a:ea typeface="Meiryo UI" panose="020B0604030504040204" pitchFamily="34" charset="-128"/>
              </a:rPr>
              <a:t>xx</a:t>
            </a:r>
            <a:r>
              <a:rPr kumimoji="1" lang="ja-JP" altLang="en-US">
                <a:latin typeface="Meiryo UI" panose="020B0604030504040204" pitchFamily="34" charset="-128"/>
                <a:ea typeface="Meiryo UI" panose="020B0604030504040204" pitchFamily="34" charset="-128"/>
              </a:rPr>
              <a:t>月　</a:t>
            </a:r>
            <a:r>
              <a:rPr kumimoji="1" lang="en-US" altLang="ja-JP" dirty="0">
                <a:latin typeface="Meiryo UI" panose="020B0604030504040204" pitchFamily="34" charset="-128"/>
                <a:ea typeface="Meiryo UI" panose="020B0604030504040204" pitchFamily="34" charset="-128"/>
              </a:rPr>
              <a:t>xx</a:t>
            </a:r>
            <a:r>
              <a:rPr kumimoji="1" lang="ja-JP" altLang="en-US">
                <a:latin typeface="Meiryo UI" panose="020B0604030504040204" pitchFamily="34" charset="-128"/>
                <a:ea typeface="Meiryo UI" panose="020B0604030504040204" pitchFamily="34" charset="-128"/>
              </a:rPr>
              <a:t>日</a:t>
            </a:r>
            <a:r>
              <a:rPr kumimoji="1" lang="en-US" altLang="ja-JP" dirty="0">
                <a:latin typeface="Meiryo UI" panose="020B0604030504040204" pitchFamily="34" charset="-128"/>
                <a:ea typeface="Meiryo UI" panose="020B0604030504040204" pitchFamily="34" charset="-128"/>
              </a:rPr>
              <a:t> x</a:t>
            </a:r>
            <a:r>
              <a:rPr lang="ja-JP" altLang="en-US">
                <a:latin typeface="Meiryo UI" panose="020B0604030504040204" pitchFamily="34" charset="-128"/>
                <a:ea typeface="Meiryo UI" panose="020B0604030504040204" pitchFamily="34" charset="-128"/>
              </a:rPr>
              <a:t>時更新</a:t>
            </a:r>
            <a:endParaRPr kumimoji="1" lang="ja-JP" altLang="en-US">
              <a:latin typeface="Meiryo UI" panose="020B0604030504040204" pitchFamily="34" charset="-128"/>
              <a:ea typeface="Meiryo UI" panose="020B0604030504040204" pitchFamily="34" charset="-128"/>
            </a:endParaRPr>
          </a:p>
        </p:txBody>
      </p:sp>
      <p:sp>
        <p:nvSpPr>
          <p:cNvPr id="15" name="テキスト ボックス 14">
            <a:extLst>
              <a:ext uri="{FF2B5EF4-FFF2-40B4-BE49-F238E27FC236}">
                <a16:creationId xmlns:a16="http://schemas.microsoft.com/office/drawing/2014/main" id="{08D0D503-1E91-E444-8DEA-8FF3B39DE634}"/>
              </a:ext>
            </a:extLst>
          </p:cNvPr>
          <p:cNvSpPr txBox="1"/>
          <p:nvPr/>
        </p:nvSpPr>
        <p:spPr>
          <a:xfrm>
            <a:off x="106926" y="2800193"/>
            <a:ext cx="1351139" cy="461665"/>
          </a:xfrm>
          <a:prstGeom prst="rect">
            <a:avLst/>
          </a:prstGeom>
          <a:noFill/>
        </p:spPr>
        <p:txBody>
          <a:bodyPr wrap="none" rtlCol="0">
            <a:spAutoFit/>
          </a:bodyPr>
          <a:lstStyle/>
          <a:p>
            <a:r>
              <a:rPr kumimoji="1" lang="en-US" altLang="ja-JP" sz="2400" u="sng" dirty="0">
                <a:latin typeface="Meiryo UI" panose="020B0604030504040204" pitchFamily="34" charset="-128"/>
                <a:ea typeface="Meiryo UI" panose="020B0604030504040204" pitchFamily="34" charset="-128"/>
              </a:rPr>
              <a:t>Monday</a:t>
            </a:r>
            <a:endParaRPr kumimoji="1" lang="ja-JP" altLang="en-US" sz="2400" u="sng">
              <a:latin typeface="Meiryo UI" panose="020B0604030504040204" pitchFamily="34" charset="-128"/>
              <a:ea typeface="Meiryo UI" panose="020B0604030504040204" pitchFamily="34" charset="-128"/>
            </a:endParaRPr>
          </a:p>
        </p:txBody>
      </p:sp>
      <p:graphicFrame>
        <p:nvGraphicFramePr>
          <p:cNvPr id="16" name="表 15">
            <a:extLst>
              <a:ext uri="{FF2B5EF4-FFF2-40B4-BE49-F238E27FC236}">
                <a16:creationId xmlns:a16="http://schemas.microsoft.com/office/drawing/2014/main" id="{E8C092DD-7FFD-4C48-B156-9BDC2E9F75CC}"/>
              </a:ext>
            </a:extLst>
          </p:cNvPr>
          <p:cNvGraphicFramePr>
            <a:graphicFrameLocks noGrp="1"/>
          </p:cNvGraphicFramePr>
          <p:nvPr>
            <p:extLst>
              <p:ext uri="{D42A27DB-BD31-4B8C-83A1-F6EECF244321}">
                <p14:modId xmlns:p14="http://schemas.microsoft.com/office/powerpoint/2010/main" val="425864519"/>
              </p:ext>
            </p:extLst>
          </p:nvPr>
        </p:nvGraphicFramePr>
        <p:xfrm>
          <a:off x="106925" y="3293980"/>
          <a:ext cx="12041157" cy="3292835"/>
        </p:xfrm>
        <a:graphic>
          <a:graphicData uri="http://schemas.openxmlformats.org/drawingml/2006/table">
            <a:tbl>
              <a:tblPr firstRow="1" bandRow="1">
                <a:tableStyleId>{E8B1032C-EA38-4F05-BA0D-38AFFFC7BED3}</a:tableStyleId>
              </a:tblPr>
              <a:tblGrid>
                <a:gridCol w="4013719">
                  <a:extLst>
                    <a:ext uri="{9D8B030D-6E8A-4147-A177-3AD203B41FA5}">
                      <a16:colId xmlns:a16="http://schemas.microsoft.com/office/drawing/2014/main" val="1303304676"/>
                    </a:ext>
                  </a:extLst>
                </a:gridCol>
                <a:gridCol w="4013719">
                  <a:extLst>
                    <a:ext uri="{9D8B030D-6E8A-4147-A177-3AD203B41FA5}">
                      <a16:colId xmlns:a16="http://schemas.microsoft.com/office/drawing/2014/main" val="1262151110"/>
                    </a:ext>
                  </a:extLst>
                </a:gridCol>
                <a:gridCol w="4013719">
                  <a:extLst>
                    <a:ext uri="{9D8B030D-6E8A-4147-A177-3AD203B41FA5}">
                      <a16:colId xmlns:a16="http://schemas.microsoft.com/office/drawing/2014/main" val="438245035"/>
                    </a:ext>
                  </a:extLst>
                </a:gridCol>
              </a:tblGrid>
              <a:tr h="363620">
                <a:tc>
                  <a:txBody>
                    <a:bodyPr/>
                    <a:lstStyle/>
                    <a:p>
                      <a:pPr algn="ctr"/>
                      <a:r>
                        <a:rPr kumimoji="1" lang="ja-JP" altLang="en-US" sz="2000">
                          <a:latin typeface="Meiryo UI" panose="020B0604030504040204" pitchFamily="34" charset="-128"/>
                          <a:ea typeface="Meiryo UI" panose="020B0604030504040204" pitchFamily="34" charset="-128"/>
                        </a:rPr>
                        <a:t>資材名</a:t>
                      </a:r>
                      <a:endParaRPr kumimoji="1" lang="en-US" altLang="ja-JP" sz="2000" dirty="0">
                        <a:latin typeface="Meiryo UI" panose="020B0604030504040204" pitchFamily="34" charset="-128"/>
                        <a:ea typeface="Meiryo UI" panose="020B0604030504040204" pitchFamily="34" charset="-128"/>
                      </a:endParaRPr>
                    </a:p>
                  </a:txBody>
                  <a:tcPr marL="100584" marR="100584"/>
                </a:tc>
                <a:tc>
                  <a:txBody>
                    <a:bodyPr/>
                    <a:lstStyle/>
                    <a:p>
                      <a:pPr algn="ctr"/>
                      <a:r>
                        <a:rPr kumimoji="1" lang="ja-JP" altLang="en-US" sz="2000">
                          <a:latin typeface="Meiryo UI" panose="020B0604030504040204" pitchFamily="34" charset="-128"/>
                          <a:ea typeface="Meiryo UI" panose="020B0604030504040204" pitchFamily="34" charset="-128"/>
                        </a:rPr>
                        <a:t>納品予定日</a:t>
                      </a:r>
                    </a:p>
                  </a:txBody>
                  <a:tcPr marL="100584" marR="100584"/>
                </a:tc>
                <a:tc>
                  <a:txBody>
                    <a:bodyPr/>
                    <a:lstStyle/>
                    <a:p>
                      <a:pPr algn="ctr"/>
                      <a:r>
                        <a:rPr kumimoji="1" lang="ja-JP" altLang="en-US" sz="2000">
                          <a:latin typeface="Meiryo UI" panose="020B0604030504040204" pitchFamily="34" charset="-128"/>
                          <a:ea typeface="Meiryo UI" panose="020B0604030504040204" pitchFamily="34" charset="-128"/>
                        </a:rPr>
                        <a:t>今回の発注数</a:t>
                      </a:r>
                      <a:r>
                        <a:rPr kumimoji="1" lang="en-US" altLang="ja-JP" sz="2000" dirty="0">
                          <a:latin typeface="Meiryo UI" panose="020B0604030504040204" pitchFamily="34" charset="-128"/>
                          <a:ea typeface="Meiryo UI" panose="020B0604030504040204" pitchFamily="34" charset="-128"/>
                        </a:rPr>
                        <a:t>(</a:t>
                      </a:r>
                      <a:r>
                        <a:rPr kumimoji="1" lang="ja-JP" altLang="en-US" sz="2000">
                          <a:latin typeface="Meiryo UI" panose="020B0604030504040204" pitchFamily="34" charset="-128"/>
                          <a:ea typeface="Meiryo UI" panose="020B0604030504040204" pitchFamily="34" charset="-128"/>
                        </a:rPr>
                        <a:t>仮称</a:t>
                      </a:r>
                      <a:r>
                        <a:rPr kumimoji="1" lang="en-US" altLang="ja-JP" sz="2000" dirty="0">
                          <a:latin typeface="Meiryo UI" panose="020B0604030504040204" pitchFamily="34" charset="-128"/>
                          <a:ea typeface="Meiryo UI" panose="020B0604030504040204" pitchFamily="34" charset="-128"/>
                        </a:rPr>
                        <a:t>)</a:t>
                      </a:r>
                      <a:endParaRPr kumimoji="1" lang="ja-JP" altLang="en-US" sz="2000">
                        <a:latin typeface="Meiryo UI" panose="020B0604030504040204" pitchFamily="34" charset="-128"/>
                        <a:ea typeface="Meiryo UI" panose="020B0604030504040204" pitchFamily="34" charset="-128"/>
                      </a:endParaRPr>
                    </a:p>
                  </a:txBody>
                  <a:tcPr marL="100584" marR="100584"/>
                </a:tc>
                <a:extLst>
                  <a:ext uri="{0D108BD9-81ED-4DB2-BD59-A6C34878D82A}">
                    <a16:rowId xmlns:a16="http://schemas.microsoft.com/office/drawing/2014/main" val="3634623755"/>
                  </a:ext>
                </a:extLst>
              </a:tr>
              <a:tr h="579319">
                <a:tc>
                  <a:txBody>
                    <a:bodyPr/>
                    <a:lstStyle/>
                    <a:p>
                      <a:pPr algn="ctr" fontAlgn="ctr"/>
                      <a:r>
                        <a:rPr lang="en" sz="1200" u="none" strike="noStrike" dirty="0">
                          <a:effectLst/>
                          <a:latin typeface="Meiryo UI" panose="020B0604030504040204" pitchFamily="34" charset="-128"/>
                          <a:ea typeface="Meiryo UI" panose="020B0604030504040204" pitchFamily="34" charset="-128"/>
                        </a:rPr>
                        <a:t>ＪＳ　</a:t>
                      </a:r>
                      <a:r>
                        <a:rPr lang="ja-JP" altLang="en-US" sz="1200" u="none" strike="noStrike">
                          <a:effectLst/>
                          <a:latin typeface="Meiryo UI" panose="020B0604030504040204" pitchFamily="34" charset="-128"/>
                          <a:ea typeface="Meiryo UI" panose="020B0604030504040204" pitchFamily="34" charset="-128"/>
                        </a:rPr>
                        <a:t>バーガー</a:t>
                      </a:r>
                      <a:r>
                        <a:rPr lang="en" sz="1200" u="none" strike="noStrike" dirty="0">
                          <a:effectLst/>
                          <a:latin typeface="Meiryo UI" panose="020B0604030504040204" pitchFamily="34" charset="-128"/>
                          <a:ea typeface="Meiryo UI" panose="020B0604030504040204" pitchFamily="34" charset="-128"/>
                        </a:rPr>
                        <a:t>ＢＯＸ　</a:t>
                      </a:r>
                      <a:r>
                        <a:rPr lang="ja-JP" altLang="en-US" sz="1200" u="none" strike="noStrike">
                          <a:effectLst/>
                          <a:latin typeface="Meiryo UI" panose="020B0604030504040204" pitchFamily="34" charset="-128"/>
                          <a:ea typeface="Meiryo UI" panose="020B0604030504040204" pitchFamily="34" charset="-128"/>
                        </a:rPr>
                        <a:t>本体 １００枚</a:t>
                      </a:r>
                      <a:endParaRPr lang="ja-JP" altLang="en-US" sz="1200" b="0" i="0" u="none" strike="noStrike">
                        <a:solidFill>
                          <a:srgbClr val="000000"/>
                        </a:solidFill>
                        <a:effectLst/>
                        <a:latin typeface="Meiryo UI" panose="020B0604030504040204" pitchFamily="34" charset="-128"/>
                        <a:ea typeface="Meiryo UI" panose="020B0604030504040204" pitchFamily="34" charset="-128"/>
                      </a:endParaRPr>
                    </a:p>
                  </a:txBody>
                  <a:tcPr marL="10478" marR="10478" marT="9525" marB="0" anchor="ctr"/>
                </a:tc>
                <a:tc>
                  <a:txBody>
                    <a:bodyPr/>
                    <a:lstStyle/>
                    <a:p>
                      <a:pPr algn="ctr" fontAlgn="ctr"/>
                      <a:r>
                        <a:rPr lang="en-US" altLang="ja-JP" sz="1600" u="none" strike="noStrike" dirty="0">
                          <a:effectLst/>
                          <a:latin typeface="Meiryo UI" panose="020B0604030504040204" pitchFamily="34" charset="-128"/>
                          <a:ea typeface="Meiryo UI" panose="020B0604030504040204" pitchFamily="34" charset="-128"/>
                        </a:rPr>
                        <a:t>20xx/x/xx</a:t>
                      </a:r>
                      <a:endParaRPr lang="en-US" altLang="ja-JP" sz="16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tc>
                <a:tc>
                  <a:txBody>
                    <a:bodyPr/>
                    <a:lstStyle/>
                    <a:p>
                      <a:pPr algn="ctr" fontAlgn="ctr"/>
                      <a:r>
                        <a:rPr lang="en-US" altLang="ja-JP" sz="1600" u="none" strike="noStrike" dirty="0">
                          <a:effectLst/>
                          <a:latin typeface="Meiryo UI" panose="020B0604030504040204" pitchFamily="34" charset="-128"/>
                          <a:ea typeface="Meiryo UI" panose="020B0604030504040204" pitchFamily="34" charset="-128"/>
                        </a:rPr>
                        <a:t>1</a:t>
                      </a:r>
                      <a:endParaRPr lang="en-US" altLang="ja-JP" sz="16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tc>
                <a:extLst>
                  <a:ext uri="{0D108BD9-81ED-4DB2-BD59-A6C34878D82A}">
                    <a16:rowId xmlns:a16="http://schemas.microsoft.com/office/drawing/2014/main" val="3298667424"/>
                  </a:ext>
                </a:extLst>
              </a:tr>
              <a:tr h="579319">
                <a:tc>
                  <a:txBody>
                    <a:bodyPr/>
                    <a:lstStyle/>
                    <a:p>
                      <a:pPr algn="ctr" fontAlgn="ctr"/>
                      <a:r>
                        <a:rPr lang="ja-JP" altLang="en-US" sz="1200" u="none" strike="noStrike">
                          <a:effectLst/>
                          <a:latin typeface="Meiryo UI" panose="020B0604030504040204" pitchFamily="34" charset="-128"/>
                          <a:ea typeface="Meiryo UI" panose="020B0604030504040204" pitchFamily="34" charset="-128"/>
                        </a:rPr>
                        <a:t>フォーク＃１６０　黒　バラ</a:t>
                      </a:r>
                      <a:r>
                        <a:rPr lang="en-US" altLang="ja-JP" sz="1200" u="none" strike="noStrike" dirty="0">
                          <a:effectLst/>
                          <a:latin typeface="Meiryo UI" panose="020B0604030504040204" pitchFamily="34" charset="-128"/>
                          <a:ea typeface="Meiryo UI" panose="020B0604030504040204" pitchFamily="34" charset="-128"/>
                        </a:rPr>
                        <a:t>500</a:t>
                      </a:r>
                      <a:r>
                        <a:rPr lang="ja-JP" altLang="en-US" sz="1200" u="none" strike="noStrike">
                          <a:effectLst/>
                          <a:latin typeface="Meiryo UI" panose="020B0604030504040204" pitchFamily="34" charset="-128"/>
                          <a:ea typeface="Meiryo UI" panose="020B0604030504040204" pitchFamily="34" charset="-128"/>
                        </a:rPr>
                        <a:t>本入</a:t>
                      </a:r>
                      <a:endParaRPr lang="ja-JP" altLang="en-US" sz="1200" b="0" i="0" u="none" strike="noStrike">
                        <a:solidFill>
                          <a:srgbClr val="000000"/>
                        </a:solidFill>
                        <a:effectLst/>
                        <a:latin typeface="Meiryo UI" panose="020B0604030504040204" pitchFamily="34" charset="-128"/>
                        <a:ea typeface="Meiryo UI" panose="020B0604030504040204" pitchFamily="34" charset="-128"/>
                      </a:endParaRPr>
                    </a:p>
                  </a:txBody>
                  <a:tcPr marL="10478" marR="10478" marT="9525" marB="0" anchor="ctr"/>
                </a:tc>
                <a:tc>
                  <a:txBody>
                    <a:bodyPr/>
                    <a:lstStyle/>
                    <a:p>
                      <a:pPr algn="ctr" fontAlgn="ctr"/>
                      <a:r>
                        <a:rPr lang="en-US" altLang="ja-JP" sz="1600" u="none" strike="noStrike" dirty="0">
                          <a:effectLst/>
                          <a:latin typeface="Meiryo UI" panose="020B0604030504040204" pitchFamily="34" charset="-128"/>
                          <a:ea typeface="Meiryo UI" panose="020B0604030504040204" pitchFamily="34" charset="-128"/>
                        </a:rPr>
                        <a:t>20xx/x/xx</a:t>
                      </a:r>
                      <a:endParaRPr lang="en-US" altLang="ja-JP" sz="16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tc>
                <a:tc>
                  <a:txBody>
                    <a:bodyPr/>
                    <a:lstStyle/>
                    <a:p>
                      <a:pPr algn="ctr" fontAlgn="ctr"/>
                      <a:r>
                        <a:rPr lang="en-US" altLang="ja-JP" sz="1600" u="none" strike="noStrike" dirty="0">
                          <a:effectLst/>
                          <a:latin typeface="Meiryo UI" panose="020B0604030504040204" pitchFamily="34" charset="-128"/>
                          <a:ea typeface="Meiryo UI" panose="020B0604030504040204" pitchFamily="34" charset="-128"/>
                        </a:rPr>
                        <a:t>4</a:t>
                      </a:r>
                      <a:endParaRPr lang="en-US" altLang="ja-JP" sz="16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tc>
                <a:extLst>
                  <a:ext uri="{0D108BD9-81ED-4DB2-BD59-A6C34878D82A}">
                    <a16:rowId xmlns:a16="http://schemas.microsoft.com/office/drawing/2014/main" val="2020613286"/>
                  </a:ext>
                </a:extLst>
              </a:tr>
              <a:tr h="579319">
                <a:tc>
                  <a:txBody>
                    <a:bodyPr/>
                    <a:lstStyle/>
                    <a:p>
                      <a:pPr algn="ctr" fontAlgn="ctr"/>
                      <a:r>
                        <a:rPr lang="ja-JP" altLang="en-US" sz="1200" u="none" strike="noStrike">
                          <a:effectLst/>
                          <a:latin typeface="Meiryo UI" panose="020B0604030504040204" pitchFamily="34" charset="-128"/>
                          <a:ea typeface="Meiryo UI" panose="020B0604030504040204" pitchFamily="34" charset="-128"/>
                        </a:rPr>
                        <a:t>ナイフ＃１６０　黒　バラ　</a:t>
                      </a:r>
                      <a:r>
                        <a:rPr lang="en-US" altLang="ja-JP" sz="1200" u="none" strike="noStrike" dirty="0">
                          <a:effectLst/>
                          <a:latin typeface="Meiryo UI" panose="020B0604030504040204" pitchFamily="34" charset="-128"/>
                          <a:ea typeface="Meiryo UI" panose="020B0604030504040204" pitchFamily="34" charset="-128"/>
                        </a:rPr>
                        <a:t>500</a:t>
                      </a:r>
                      <a:r>
                        <a:rPr lang="ja-JP" altLang="en-US" sz="1200" u="none" strike="noStrike">
                          <a:effectLst/>
                          <a:latin typeface="Meiryo UI" panose="020B0604030504040204" pitchFamily="34" charset="-128"/>
                          <a:ea typeface="Meiryo UI" panose="020B0604030504040204" pitchFamily="34" charset="-128"/>
                        </a:rPr>
                        <a:t>本入</a:t>
                      </a:r>
                      <a:endParaRPr lang="ja-JP" altLang="en-US" sz="1200" b="0" i="0" u="none" strike="noStrike">
                        <a:solidFill>
                          <a:srgbClr val="000000"/>
                        </a:solidFill>
                        <a:effectLst/>
                        <a:latin typeface="Meiryo UI" panose="020B0604030504040204" pitchFamily="34" charset="-128"/>
                        <a:ea typeface="Meiryo UI" panose="020B0604030504040204" pitchFamily="34" charset="-128"/>
                      </a:endParaRPr>
                    </a:p>
                  </a:txBody>
                  <a:tcPr marL="10478" marR="10478" marT="9525" marB="0" anchor="ctr"/>
                </a:tc>
                <a:tc>
                  <a:txBody>
                    <a:bodyPr/>
                    <a:lstStyle/>
                    <a:p>
                      <a:pPr algn="ctr" fontAlgn="ctr"/>
                      <a:r>
                        <a:rPr lang="en-US" altLang="ja-JP" sz="1600" u="none" strike="noStrike" dirty="0">
                          <a:effectLst/>
                          <a:latin typeface="Meiryo UI" panose="020B0604030504040204" pitchFamily="34" charset="-128"/>
                          <a:ea typeface="Meiryo UI" panose="020B0604030504040204" pitchFamily="34" charset="-128"/>
                        </a:rPr>
                        <a:t>20xx/x/xx</a:t>
                      </a:r>
                      <a:endParaRPr lang="en-US" altLang="ja-JP" sz="16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tc>
                <a:tc>
                  <a:txBody>
                    <a:bodyPr/>
                    <a:lstStyle/>
                    <a:p>
                      <a:pPr algn="ctr" fontAlgn="ctr"/>
                      <a:r>
                        <a:rPr lang="en-US" altLang="ja-JP" sz="1600" u="none" strike="noStrike" dirty="0">
                          <a:effectLst/>
                          <a:latin typeface="Meiryo UI" panose="020B0604030504040204" pitchFamily="34" charset="-128"/>
                          <a:ea typeface="Meiryo UI" panose="020B0604030504040204" pitchFamily="34" charset="-128"/>
                        </a:rPr>
                        <a:t>2</a:t>
                      </a:r>
                      <a:endParaRPr lang="en-US" altLang="ja-JP" sz="16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tc>
                <a:extLst>
                  <a:ext uri="{0D108BD9-81ED-4DB2-BD59-A6C34878D82A}">
                    <a16:rowId xmlns:a16="http://schemas.microsoft.com/office/drawing/2014/main" val="730919839"/>
                  </a:ext>
                </a:extLst>
              </a:tr>
              <a:tr h="579319">
                <a:tc>
                  <a:txBody>
                    <a:bodyPr/>
                    <a:lstStyle/>
                    <a:p>
                      <a:pPr algn="ctr" fontAlgn="ctr"/>
                      <a:r>
                        <a:rPr lang="en" sz="1200" u="none" strike="noStrike" dirty="0">
                          <a:effectLst/>
                          <a:latin typeface="Meiryo UI" panose="020B0604030504040204" pitchFamily="34" charset="-128"/>
                          <a:ea typeface="Meiryo UI" panose="020B0604030504040204" pitchFamily="34" charset="-128"/>
                        </a:rPr>
                        <a:t>ＳＭＴ－４００</a:t>
                      </a:r>
                      <a:r>
                        <a:rPr lang="ja-JP" altLang="en-US" sz="1200" u="none" strike="noStrike">
                          <a:effectLst/>
                          <a:latin typeface="Meiryo UI" panose="020B0604030504040204" pitchFamily="34" charset="-128"/>
                          <a:ea typeface="Meiryo UI" panose="020B0604030504040204" pitchFamily="34" charset="-128"/>
                        </a:rPr>
                        <a:t>白無地　５０個</a:t>
                      </a:r>
                      <a:r>
                        <a:rPr lang="en-US" altLang="ja-JP" sz="1200" u="none" strike="noStrike" dirty="0">
                          <a:effectLst/>
                          <a:latin typeface="Meiryo UI" panose="020B0604030504040204" pitchFamily="34" charset="-128"/>
                          <a:ea typeface="Meiryo UI" panose="020B0604030504040204" pitchFamily="34" charset="-128"/>
                        </a:rPr>
                        <a:t>(</a:t>
                      </a:r>
                      <a:r>
                        <a:rPr lang="en" sz="1200" u="none" strike="noStrike" dirty="0">
                          <a:effectLst/>
                          <a:latin typeface="Meiryo UI" panose="020B0604030504040204" pitchFamily="34" charset="-128"/>
                          <a:ea typeface="Meiryo UI" panose="020B0604030504040204" pitchFamily="34" charset="-128"/>
                        </a:rPr>
                        <a:t>M)12OZ</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10478" marR="10478" marT="9525" marB="0" anchor="ctr"/>
                </a:tc>
                <a:tc>
                  <a:txBody>
                    <a:bodyPr/>
                    <a:lstStyle/>
                    <a:p>
                      <a:pPr algn="ctr" fontAlgn="ctr"/>
                      <a:r>
                        <a:rPr lang="en-US" altLang="ja-JP" sz="1600" u="none" strike="noStrike" dirty="0">
                          <a:effectLst/>
                          <a:latin typeface="Meiryo UI" panose="020B0604030504040204" pitchFamily="34" charset="-128"/>
                          <a:ea typeface="Meiryo UI" panose="020B0604030504040204" pitchFamily="34" charset="-128"/>
                        </a:rPr>
                        <a:t>20xx/x/xx</a:t>
                      </a:r>
                      <a:endParaRPr lang="en-US" altLang="ja-JP" sz="16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tc>
                <a:tc>
                  <a:txBody>
                    <a:bodyPr/>
                    <a:lstStyle/>
                    <a:p>
                      <a:pPr algn="ctr" fontAlgn="ctr"/>
                      <a:r>
                        <a:rPr lang="en-US" altLang="ja-JP" sz="1600" u="none" strike="noStrike" dirty="0">
                          <a:effectLst/>
                          <a:latin typeface="Meiryo UI" panose="020B0604030504040204" pitchFamily="34" charset="-128"/>
                          <a:ea typeface="Meiryo UI" panose="020B0604030504040204" pitchFamily="34" charset="-128"/>
                        </a:rPr>
                        <a:t>2</a:t>
                      </a:r>
                      <a:endParaRPr lang="en-US" altLang="ja-JP" sz="16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tc>
                <a:extLst>
                  <a:ext uri="{0D108BD9-81ED-4DB2-BD59-A6C34878D82A}">
                    <a16:rowId xmlns:a16="http://schemas.microsoft.com/office/drawing/2014/main" val="1167772850"/>
                  </a:ext>
                </a:extLst>
              </a:tr>
              <a:tr h="579319">
                <a:tc>
                  <a:txBody>
                    <a:bodyPr/>
                    <a:lstStyle/>
                    <a:p>
                      <a:pPr algn="ctr" fontAlgn="ct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10478" marR="10478" marT="9525" marB="0" anchor="ctr"/>
                </a:tc>
                <a:tc>
                  <a:txBody>
                    <a:bodyPr/>
                    <a:lstStyle/>
                    <a:p>
                      <a:pPr algn="ctr" fontAlgn="ctr"/>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tc>
                <a:tc>
                  <a:txBody>
                    <a:bodyPr/>
                    <a:lstStyle/>
                    <a:p>
                      <a:pPr algn="ctr" fontAlgn="ctr"/>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tc>
                <a:extLst>
                  <a:ext uri="{0D108BD9-81ED-4DB2-BD59-A6C34878D82A}">
                    <a16:rowId xmlns:a16="http://schemas.microsoft.com/office/drawing/2014/main" val="3981068178"/>
                  </a:ext>
                </a:extLst>
              </a:tr>
            </a:tbl>
          </a:graphicData>
        </a:graphic>
      </p:graphicFrame>
      <p:sp>
        <p:nvSpPr>
          <p:cNvPr id="17" name="角丸四角形吹き出し 16">
            <a:extLst>
              <a:ext uri="{FF2B5EF4-FFF2-40B4-BE49-F238E27FC236}">
                <a16:creationId xmlns:a16="http://schemas.microsoft.com/office/drawing/2014/main" id="{CEC8A6DE-BD24-1644-90B1-CC14E7A1B693}"/>
              </a:ext>
            </a:extLst>
          </p:cNvPr>
          <p:cNvSpPr/>
          <p:nvPr/>
        </p:nvSpPr>
        <p:spPr>
          <a:xfrm>
            <a:off x="-2826191" y="7200330"/>
            <a:ext cx="3842190" cy="1446699"/>
          </a:xfrm>
          <a:prstGeom prst="wedgeRoundRectCallout">
            <a:avLst>
              <a:gd name="adj1" fmla="val 62786"/>
              <a:gd name="adj2" fmla="val -563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a:latin typeface="Meiryo UI" panose="020B0604030504040204" pitchFamily="34" charset="-128"/>
                <a:ea typeface="Meiryo UI" panose="020B0604030504040204" pitchFamily="34" charset="-128"/>
              </a:rPr>
              <a:t>仮に、毎週月曜日同じものを発注しておらず、選んで発注していた場合</a:t>
            </a:r>
            <a:endParaRPr kumimoji="1" lang="en-US" altLang="ja-JP" sz="1200" dirty="0">
              <a:latin typeface="Meiryo UI" panose="020B0604030504040204" pitchFamily="34" charset="-128"/>
              <a:ea typeface="Meiryo UI" panose="020B0604030504040204" pitchFamily="34" charset="-128"/>
            </a:endParaRPr>
          </a:p>
          <a:p>
            <a:r>
              <a:rPr kumimoji="1" lang="ja-JP" altLang="en-US" sz="1400">
                <a:latin typeface="Meiryo UI" panose="020B0604030504040204" pitchFamily="34" charset="-128"/>
                <a:ea typeface="Meiryo UI" panose="020B0604030504040204" pitchFamily="34" charset="-128"/>
              </a:rPr>
              <a:t>システム</a:t>
            </a:r>
            <a:r>
              <a:rPr lang="ja-JP" altLang="en-US" sz="1400">
                <a:latin typeface="Meiryo UI" panose="020B0604030504040204" pitchFamily="34" charset="-128"/>
                <a:ea typeface="Meiryo UI" panose="020B0604030504040204" pitchFamily="34" charset="-128"/>
              </a:rPr>
              <a:t>の出力結果によって推奨された</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資材が並ぶことになり、それ以外のものを発注したかった場合の空欄項目</a:t>
            </a:r>
            <a:endParaRPr lang="en-US" altLang="ja-JP" sz="1400" dirty="0">
              <a:latin typeface="Meiryo UI" panose="020B0604030504040204" pitchFamily="34" charset="-128"/>
              <a:ea typeface="Meiryo UI" panose="020B0604030504040204" pitchFamily="34" charset="-128"/>
            </a:endParaRPr>
          </a:p>
          <a:p>
            <a:r>
              <a:rPr lang="ja-JP" altLang="en-US" sz="1400">
                <a:latin typeface="Meiryo UI" panose="020B0604030504040204" pitchFamily="34" charset="-128"/>
                <a:ea typeface="Meiryo UI" panose="020B0604030504040204" pitchFamily="34" charset="-128"/>
              </a:rPr>
              <a:t>物資名は選択式</a:t>
            </a:r>
            <a:endParaRPr lang="en-US" altLang="ja-JP" sz="1400" dirty="0">
              <a:latin typeface="Meiryo UI" panose="020B0604030504040204" pitchFamily="34" charset="-128"/>
              <a:ea typeface="Meiryo UI" panose="020B0604030504040204" pitchFamily="34" charset="-128"/>
            </a:endParaRPr>
          </a:p>
        </p:txBody>
      </p:sp>
      <p:sp>
        <p:nvSpPr>
          <p:cNvPr id="18" name="角丸四角形吹き出し 17">
            <a:extLst>
              <a:ext uri="{FF2B5EF4-FFF2-40B4-BE49-F238E27FC236}">
                <a16:creationId xmlns:a16="http://schemas.microsoft.com/office/drawing/2014/main" id="{AD2A357B-5749-D64D-A27F-8600C52BFB53}"/>
              </a:ext>
            </a:extLst>
          </p:cNvPr>
          <p:cNvSpPr/>
          <p:nvPr/>
        </p:nvSpPr>
        <p:spPr>
          <a:xfrm>
            <a:off x="2219816" y="7315199"/>
            <a:ext cx="3842190" cy="1446699"/>
          </a:xfrm>
          <a:prstGeom prst="wedgeRoundRectCallout">
            <a:avLst>
              <a:gd name="adj1" fmla="val 13543"/>
              <a:gd name="adj2" fmla="val -767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a:latin typeface="Meiryo UI" panose="020B0604030504040204" pitchFamily="34" charset="-128"/>
                <a:ea typeface="Meiryo UI" panose="020B0604030504040204" pitchFamily="34" charset="-128"/>
              </a:rPr>
              <a:t>その際、仮に商品を入力または、選択した場合、そこから自動的に納品予定日が出力されるようになるといい</a:t>
            </a:r>
            <a:endParaRPr lang="en-US" altLang="ja-JP" sz="1400" dirty="0">
              <a:latin typeface="Meiryo UI" panose="020B0604030504040204" pitchFamily="34" charset="-128"/>
              <a:ea typeface="Meiryo UI" panose="020B0604030504040204" pitchFamily="34" charset="-128"/>
            </a:endParaRPr>
          </a:p>
        </p:txBody>
      </p:sp>
      <p:sp>
        <p:nvSpPr>
          <p:cNvPr id="19" name="角丸四角形吹き出し 18">
            <a:extLst>
              <a:ext uri="{FF2B5EF4-FFF2-40B4-BE49-F238E27FC236}">
                <a16:creationId xmlns:a16="http://schemas.microsoft.com/office/drawing/2014/main" id="{DDD30253-9797-FF4D-B14D-5F2DA1903B36}"/>
              </a:ext>
            </a:extLst>
          </p:cNvPr>
          <p:cNvSpPr/>
          <p:nvPr/>
        </p:nvSpPr>
        <p:spPr>
          <a:xfrm>
            <a:off x="6510122" y="7315199"/>
            <a:ext cx="3842190" cy="1446699"/>
          </a:xfrm>
          <a:prstGeom prst="wedgeRoundRectCallout">
            <a:avLst>
              <a:gd name="adj1" fmla="val -22155"/>
              <a:gd name="adj2" fmla="val -767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a:latin typeface="Meiryo UI" panose="020B0604030504040204" pitchFamily="34" charset="-128"/>
                <a:ea typeface="Meiryo UI" panose="020B0604030504040204" pitchFamily="34" charset="-128"/>
              </a:rPr>
              <a:t>そこでは、この項目はなにも入力しない</a:t>
            </a:r>
            <a:endParaRPr lang="en-US" altLang="ja-JP" sz="1400" dirty="0">
              <a:latin typeface="Meiryo UI" panose="020B0604030504040204" pitchFamily="34" charset="-128"/>
              <a:ea typeface="Meiryo UI" panose="020B0604030504040204" pitchFamily="34" charset="-128"/>
            </a:endParaRPr>
          </a:p>
        </p:txBody>
      </p:sp>
      <p:sp>
        <p:nvSpPr>
          <p:cNvPr id="20" name="角丸四角形吹き出し 19">
            <a:extLst>
              <a:ext uri="{FF2B5EF4-FFF2-40B4-BE49-F238E27FC236}">
                <a16:creationId xmlns:a16="http://schemas.microsoft.com/office/drawing/2014/main" id="{AA47F160-8622-1641-AAF8-F6B5187DFE05}"/>
              </a:ext>
            </a:extLst>
          </p:cNvPr>
          <p:cNvSpPr/>
          <p:nvPr/>
        </p:nvSpPr>
        <p:spPr>
          <a:xfrm>
            <a:off x="10949846" y="7326950"/>
            <a:ext cx="3842190" cy="1446699"/>
          </a:xfrm>
          <a:prstGeom prst="wedgeRoundRectCallout">
            <a:avLst>
              <a:gd name="adj1" fmla="val -38462"/>
              <a:gd name="adj2" fmla="val -732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a:latin typeface="Meiryo UI" panose="020B0604030504040204" pitchFamily="34" charset="-128"/>
                <a:ea typeface="Meiryo UI" panose="020B0604030504040204" pitchFamily="34" charset="-128"/>
              </a:rPr>
              <a:t>欲しい数入力してもらう</a:t>
            </a:r>
            <a:endParaRPr lang="en-US" altLang="ja-JP" sz="1400" dirty="0">
              <a:latin typeface="Meiryo UI" panose="020B0604030504040204" pitchFamily="34" charset="-128"/>
              <a:ea typeface="Meiryo UI" panose="020B0604030504040204" pitchFamily="34" charset="-128"/>
            </a:endParaRPr>
          </a:p>
        </p:txBody>
      </p:sp>
      <p:sp>
        <p:nvSpPr>
          <p:cNvPr id="21" name="正方形/長方形 20">
            <a:extLst>
              <a:ext uri="{FF2B5EF4-FFF2-40B4-BE49-F238E27FC236}">
                <a16:creationId xmlns:a16="http://schemas.microsoft.com/office/drawing/2014/main" id="{8EAEC35E-F2C3-5348-B171-E594DECEEB75}"/>
              </a:ext>
            </a:extLst>
          </p:cNvPr>
          <p:cNvSpPr/>
          <p:nvPr/>
        </p:nvSpPr>
        <p:spPr>
          <a:xfrm>
            <a:off x="3086955" y="2014615"/>
            <a:ext cx="2975051" cy="508890"/>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chemeClr val="lt1"/>
                </a:solidFill>
                <a:latin typeface="Meiryo UI" panose="020B0604030504040204" pitchFamily="34" charset="-128"/>
                <a:ea typeface="Meiryo UI" panose="020B0604030504040204" pitchFamily="34" charset="-128"/>
              </a:rPr>
              <a:t>本日の発注</a:t>
            </a:r>
            <a:r>
              <a:rPr lang="en-US" altLang="ja-JP">
                <a:solidFill>
                  <a:schemeClr val="lt1"/>
                </a:solidFill>
                <a:latin typeface="Meiryo UI" panose="020B0604030504040204" pitchFamily="34" charset="-128"/>
                <a:ea typeface="Meiryo UI" panose="020B0604030504040204" pitchFamily="34" charset="-128"/>
              </a:rPr>
              <a:t>(</a:t>
            </a:r>
            <a:r>
              <a:rPr lang="ja-JP" altLang="en-US">
                <a:solidFill>
                  <a:schemeClr val="lt1"/>
                </a:solidFill>
                <a:latin typeface="Meiryo UI" panose="020B0604030504040204" pitchFamily="34" charset="-128"/>
                <a:ea typeface="Meiryo UI" panose="020B0604030504040204" pitchFamily="34" charset="-128"/>
              </a:rPr>
              <a:t>仮称</a:t>
            </a:r>
            <a:r>
              <a:rPr lang="en-US" altLang="ja-JP" dirty="0">
                <a:solidFill>
                  <a:schemeClr val="lt1"/>
                </a:solidFill>
                <a:latin typeface="Meiryo UI" panose="020B0604030504040204" pitchFamily="34" charset="-128"/>
                <a:ea typeface="Meiryo UI" panose="020B0604030504040204" pitchFamily="34" charset="-128"/>
              </a:rPr>
              <a:t>)</a:t>
            </a:r>
            <a:endParaRPr lang="ja-JP" altLang="en-US">
              <a:solidFill>
                <a:schemeClr val="lt1"/>
              </a:solidFill>
              <a:latin typeface="Meiryo UI" panose="020B0604030504040204" pitchFamily="34" charset="-128"/>
              <a:ea typeface="Meiryo UI" panose="020B0604030504040204" pitchFamily="34" charset="-128"/>
            </a:endParaRPr>
          </a:p>
        </p:txBody>
      </p:sp>
      <p:sp>
        <p:nvSpPr>
          <p:cNvPr id="22" name="正方形/長方形 21">
            <a:extLst>
              <a:ext uri="{FF2B5EF4-FFF2-40B4-BE49-F238E27FC236}">
                <a16:creationId xmlns:a16="http://schemas.microsoft.com/office/drawing/2014/main" id="{8A41AB59-278D-0D40-803A-85C440C36768}"/>
              </a:ext>
            </a:extLst>
          </p:cNvPr>
          <p:cNvSpPr/>
          <p:nvPr/>
        </p:nvSpPr>
        <p:spPr>
          <a:xfrm>
            <a:off x="6129993" y="2014615"/>
            <a:ext cx="2975051" cy="50889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a:latin typeface="Meiryo UI" panose="020B0604030504040204" pitchFamily="34" charset="-128"/>
                <a:ea typeface="Meiryo UI" panose="020B0604030504040204" pitchFamily="34" charset="-128"/>
              </a:rPr>
              <a:t>過去のデータ</a:t>
            </a:r>
          </a:p>
        </p:txBody>
      </p:sp>
      <p:sp>
        <p:nvSpPr>
          <p:cNvPr id="23" name="正方形/長方形 22">
            <a:extLst>
              <a:ext uri="{FF2B5EF4-FFF2-40B4-BE49-F238E27FC236}">
                <a16:creationId xmlns:a16="http://schemas.microsoft.com/office/drawing/2014/main" id="{5A50C169-FA73-194E-AA33-A4A39072AEEE}"/>
              </a:ext>
            </a:extLst>
          </p:cNvPr>
          <p:cNvSpPr/>
          <p:nvPr/>
        </p:nvSpPr>
        <p:spPr>
          <a:xfrm>
            <a:off x="9173032" y="2014615"/>
            <a:ext cx="2975051" cy="508890"/>
          </a:xfrm>
          <a:prstGeom prst="rect">
            <a:avLst/>
          </a:prstGeom>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latin typeface="Meiryo UI" panose="020B0604030504040204" pitchFamily="34" charset="-128"/>
                <a:ea typeface="Meiryo UI" panose="020B0604030504040204" pitchFamily="34" charset="-128"/>
              </a:rPr>
              <a:t>今後の発注数</a:t>
            </a:r>
          </a:p>
        </p:txBody>
      </p:sp>
      <p:sp>
        <p:nvSpPr>
          <p:cNvPr id="24" name="正方形/長方形 23">
            <a:extLst>
              <a:ext uri="{FF2B5EF4-FFF2-40B4-BE49-F238E27FC236}">
                <a16:creationId xmlns:a16="http://schemas.microsoft.com/office/drawing/2014/main" id="{54C929BA-E878-F444-9701-B9719F71C8E5}"/>
              </a:ext>
            </a:extLst>
          </p:cNvPr>
          <p:cNvSpPr/>
          <p:nvPr/>
        </p:nvSpPr>
        <p:spPr>
          <a:xfrm>
            <a:off x="0" y="942063"/>
            <a:ext cx="2840842" cy="369332"/>
          </a:xfrm>
          <a:prstGeom prst="rect">
            <a:avLst/>
          </a:prstGeom>
        </p:spPr>
        <p:txBody>
          <a:bodyPr wrap="none">
            <a:spAutoFit/>
          </a:bodyPr>
          <a:lstStyle/>
          <a:p>
            <a:r>
              <a:rPr lang="ja-JP" altLang="en-US">
                <a:latin typeface="Meiryo UI" panose="020B0604030504040204" pitchFamily="34" charset="-128"/>
                <a:ea typeface="Meiryo UI" panose="020B0604030504040204" pitchFamily="34" charset="-128"/>
              </a:rPr>
              <a:t>■ 運用ページ</a:t>
            </a:r>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本日の発注</a:t>
            </a:r>
            <a:r>
              <a:rPr lang="en-US" altLang="ja-JP" dirty="0">
                <a:latin typeface="Meiryo UI" panose="020B0604030504040204" pitchFamily="34" charset="-128"/>
                <a:ea typeface="Meiryo UI" panose="020B0604030504040204" pitchFamily="34" charset="-128"/>
              </a:rPr>
              <a:t>)</a:t>
            </a:r>
            <a:endParaRPr lang="ja-JP" altLang="en-US">
              <a:latin typeface="Meiryo UI" panose="020B0604030504040204" pitchFamily="34" charset="-128"/>
              <a:ea typeface="Meiryo UI" panose="020B0604030504040204" pitchFamily="34" charset="-128"/>
            </a:endParaRPr>
          </a:p>
        </p:txBody>
      </p:sp>
      <p:sp>
        <p:nvSpPr>
          <p:cNvPr id="25" name="スマイル 24">
            <a:extLst>
              <a:ext uri="{FF2B5EF4-FFF2-40B4-BE49-F238E27FC236}">
                <a16:creationId xmlns:a16="http://schemas.microsoft.com/office/drawing/2014/main" id="{E467D835-48DE-484F-AF0C-F5951BC9EEF2}"/>
              </a:ext>
            </a:extLst>
          </p:cNvPr>
          <p:cNvSpPr/>
          <p:nvPr/>
        </p:nvSpPr>
        <p:spPr>
          <a:xfrm>
            <a:off x="11334649" y="2834707"/>
            <a:ext cx="524177" cy="434037"/>
          </a:xfrm>
          <a:prstGeom prst="smileyFace">
            <a:avLst/>
          </a:prstGeom>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solidFill>
                <a:sysClr val="windowText" lastClr="000000"/>
              </a:solidFill>
              <a:latin typeface="Meiryo UI" panose="020B0604030504040204" pitchFamily="34" charset="-128"/>
              <a:ea typeface="Meiryo UI" panose="020B0604030504040204" pitchFamily="34" charset="-128"/>
            </a:endParaRPr>
          </a:p>
        </p:txBody>
      </p:sp>
      <p:sp>
        <p:nvSpPr>
          <p:cNvPr id="26" name="テキスト ボックス 25">
            <a:extLst>
              <a:ext uri="{FF2B5EF4-FFF2-40B4-BE49-F238E27FC236}">
                <a16:creationId xmlns:a16="http://schemas.microsoft.com/office/drawing/2014/main" id="{96196165-C8C8-104C-B869-EB9C117B1D38}"/>
              </a:ext>
            </a:extLst>
          </p:cNvPr>
          <p:cNvSpPr txBox="1"/>
          <p:nvPr/>
        </p:nvSpPr>
        <p:spPr>
          <a:xfrm>
            <a:off x="9595129" y="2931711"/>
            <a:ext cx="1937158" cy="377006"/>
          </a:xfrm>
          <a:prstGeom prst="rect">
            <a:avLst/>
          </a:prstGeom>
          <a:noFill/>
        </p:spPr>
        <p:txBody>
          <a:bodyPr wrap="square" rtlCol="0">
            <a:spAutoFit/>
          </a:bodyPr>
          <a:lstStyle/>
          <a:p>
            <a:r>
              <a:rPr kumimoji="1" lang="ja-JP" altLang="en-US">
                <a:latin typeface="Meiryo UI" panose="020B0604030504040204" pitchFamily="34" charset="-128"/>
                <a:ea typeface="Meiryo UI" panose="020B0604030504040204" pitchFamily="34" charset="-128"/>
              </a:rPr>
              <a:t>発注を決定する</a:t>
            </a:r>
          </a:p>
        </p:txBody>
      </p:sp>
      <p:sp>
        <p:nvSpPr>
          <p:cNvPr id="27" name="正方形/長方形 26">
            <a:extLst>
              <a:ext uri="{FF2B5EF4-FFF2-40B4-BE49-F238E27FC236}">
                <a16:creationId xmlns:a16="http://schemas.microsoft.com/office/drawing/2014/main" id="{BCC2EA17-1B8A-314E-A93A-BDDAE0232908}"/>
              </a:ext>
            </a:extLst>
          </p:cNvPr>
          <p:cNvSpPr/>
          <p:nvPr/>
        </p:nvSpPr>
        <p:spPr>
          <a:xfrm>
            <a:off x="7633362" y="234757"/>
            <a:ext cx="4514721" cy="646331"/>
          </a:xfrm>
          <a:prstGeom prst="rect">
            <a:avLst/>
          </a:prstGeom>
        </p:spPr>
        <p:txBody>
          <a:bodyPr wrap="square">
            <a:spAutoFit/>
          </a:bodyPr>
          <a:lstStyle/>
          <a:p>
            <a:r>
              <a:rPr lang="ja-JP" altLang="en-US">
                <a:latin typeface="Meiryo UI" panose="020B0604030504040204" pitchFamily="34" charset="-128"/>
                <a:ea typeface="Meiryo UI" panose="020B0604030504040204" pitchFamily="34" charset="-128"/>
              </a:rPr>
              <a:t>イレギュラーに対応できるようにする。</a:t>
            </a:r>
            <a:endParaRPr lang="en-US" altLang="ja-JP" dirty="0">
              <a:latin typeface="Meiryo UI" panose="020B0604030504040204" pitchFamily="34" charset="-128"/>
              <a:ea typeface="Meiryo UI" panose="020B0604030504040204" pitchFamily="34" charset="-128"/>
            </a:endParaRPr>
          </a:p>
          <a:p>
            <a:r>
              <a:rPr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自動出力と、その場で打ち込むことができる</a:t>
            </a:r>
            <a:endParaRPr lang="ja-JP" altLang="en-US"/>
          </a:p>
        </p:txBody>
      </p:sp>
    </p:spTree>
    <p:extLst>
      <p:ext uri="{BB962C8B-B14F-4D97-AF65-F5344CB8AC3E}">
        <p14:creationId xmlns:p14="http://schemas.microsoft.com/office/powerpoint/2010/main" val="5758999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13227</TotalTime>
  <Words>1622</Words>
  <Application>Microsoft Macintosh PowerPoint</Application>
  <PresentationFormat>ワイド画面</PresentationFormat>
  <Paragraphs>515</Paragraphs>
  <Slides>15</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15</vt:i4>
      </vt:variant>
    </vt:vector>
  </HeadingPairs>
  <TitlesOfParts>
    <vt:vector size="23" baseType="lpstr">
      <vt:lpstr>Hiragino Kaku Gothic Pro W6</vt:lpstr>
      <vt:lpstr>Meiryo UI</vt:lpstr>
      <vt:lpstr>ヒラギノ角ゴ Pro W3</vt: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片山 峻</dc:creator>
  <cp:lastModifiedBy>片山 峻</cp:lastModifiedBy>
  <cp:revision>57</cp:revision>
  <cp:lastPrinted>2019-10-23T02:01:58Z</cp:lastPrinted>
  <dcterms:created xsi:type="dcterms:W3CDTF">2019-10-11T09:34:47Z</dcterms:created>
  <dcterms:modified xsi:type="dcterms:W3CDTF">2019-10-24T08:50:58Z</dcterms:modified>
</cp:coreProperties>
</file>