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7"/>
    <p:sldMasterId id="2147483680" r:id="rId8"/>
    <p:sldMasterId id="2147483711" r:id="rId9"/>
    <p:sldMasterId id="2147483733" r:id="rId10"/>
    <p:sldMasterId id="2147483781" r:id="rId11"/>
  </p:sldMasterIdLst>
  <p:notesMasterIdLst>
    <p:notesMasterId r:id="rId30"/>
  </p:notesMasterIdLst>
  <p:sldIdLst>
    <p:sldId id="4080" r:id="rId12"/>
    <p:sldId id="6072" r:id="rId13"/>
    <p:sldId id="5033" r:id="rId14"/>
    <p:sldId id="838840791" r:id="rId15"/>
    <p:sldId id="5018" r:id="rId16"/>
    <p:sldId id="5034" r:id="rId17"/>
    <p:sldId id="3125" r:id="rId18"/>
    <p:sldId id="838840768" r:id="rId19"/>
    <p:sldId id="267" r:id="rId20"/>
    <p:sldId id="838840769" r:id="rId21"/>
    <p:sldId id="838840616" r:id="rId22"/>
    <p:sldId id="838840617" r:id="rId23"/>
    <p:sldId id="301" r:id="rId24"/>
    <p:sldId id="5035" r:id="rId25"/>
    <p:sldId id="5036" r:id="rId26"/>
    <p:sldId id="2134805917" r:id="rId27"/>
    <p:sldId id="2134805915" r:id="rId28"/>
    <p:sldId id="838840705" r:id="rId29"/>
  </p:sldIdLst>
  <p:sldSz cx="12192000" cy="6858000"/>
  <p:notesSz cx="7077075" cy="9363075"/>
  <p:custDataLst>
    <p:tags r:id="rId31"/>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ophie Lavoie" initials="SL" lastIdx="51" clrIdx="6">
    <p:extLst>
      <p:ext uri="{19B8F6BF-5375-455C-9EA6-DF929625EA0E}">
        <p15:presenceInfo xmlns:p15="http://schemas.microsoft.com/office/powerpoint/2012/main" userId="S::sophie.y.lavoie@desjardins.com::15a5a8cc-b89d-4934-b6cb-16561de262fb" providerId="AD"/>
      </p:ext>
    </p:extLst>
  </p:cmAuthor>
  <p:cmAuthor id="1" name="Pierre-Alexandre Braeken" initials="PB" lastIdx="37" clrIdx="0">
    <p:extLst>
      <p:ext uri="{19B8F6BF-5375-455C-9EA6-DF929625EA0E}">
        <p15:presenceInfo xmlns:p15="http://schemas.microsoft.com/office/powerpoint/2012/main" userId="Pierre-Alexandre Braeken" providerId="None"/>
      </p:ext>
    </p:extLst>
  </p:cmAuthor>
  <p:cmAuthor id="8" name="Auteur" initials="A" lastIdx="249" clrIdx="7"/>
  <p:cmAuthor id="2" name="Nicolas Tran" initials="NT" lastIdx="41" clrIdx="1">
    <p:extLst>
      <p:ext uri="{19B8F6BF-5375-455C-9EA6-DF929625EA0E}">
        <p15:presenceInfo xmlns:p15="http://schemas.microsoft.com/office/powerpoint/2012/main" userId="S::nicolas.tran@desjardins.com::66abeda5-a136-4b66-8b83-17f387f02b1c" providerId="AD"/>
      </p:ext>
    </p:extLst>
  </p:cmAuthor>
  <p:cmAuthor id="9" name="Kreidi, Patrick" initials="KP" lastIdx="17" clrIdx="8">
    <p:extLst>
      <p:ext uri="{19B8F6BF-5375-455C-9EA6-DF929625EA0E}">
        <p15:presenceInfo xmlns:p15="http://schemas.microsoft.com/office/powerpoint/2012/main" userId="S-1-5-21-228335008-1399325431-926709054-416575" providerId="AD"/>
      </p:ext>
    </p:extLst>
  </p:cmAuthor>
  <p:cmAuthor id="3" name="Yann de Champlain" initials="YdC" lastIdx="1" clrIdx="2">
    <p:extLst>
      <p:ext uri="{19B8F6BF-5375-455C-9EA6-DF929625EA0E}">
        <p15:presenceInfo xmlns:p15="http://schemas.microsoft.com/office/powerpoint/2012/main" userId="S::yann.de.champlain@desjardins.com::b895e150-8284-4521-b49c-94b344d3967e" providerId="AD"/>
      </p:ext>
    </p:extLst>
  </p:cmAuthor>
  <p:cmAuthor id="4" name="Vezeau, Annie" initials="VA" lastIdx="90" clrIdx="3">
    <p:extLst>
      <p:ext uri="{19B8F6BF-5375-455C-9EA6-DF929625EA0E}">
        <p15:presenceInfo xmlns:p15="http://schemas.microsoft.com/office/powerpoint/2012/main" userId="S-1-5-21-228335008-1399325431-926709054-363288" providerId="AD"/>
      </p:ext>
    </p:extLst>
  </p:cmAuthor>
  <p:cmAuthor id="5" name="El Ghordaf, Linda" initials="EGL" lastIdx="8" clrIdx="4">
    <p:extLst>
      <p:ext uri="{19B8F6BF-5375-455C-9EA6-DF929625EA0E}">
        <p15:presenceInfo xmlns:p15="http://schemas.microsoft.com/office/powerpoint/2012/main" userId="S-1-5-21-228335008-1399325431-926709054-208994" providerId="AD"/>
      </p:ext>
    </p:extLst>
  </p:cmAuthor>
  <p:cmAuthor id="6" name="Pierre-Alexandre Braeken" initials="PB [2]" lastIdx="6" clrIdx="5">
    <p:extLst>
      <p:ext uri="{19B8F6BF-5375-455C-9EA6-DF929625EA0E}">
        <p15:presenceInfo xmlns:p15="http://schemas.microsoft.com/office/powerpoint/2012/main" userId="S::pierre-alexandre.braeken@desjardins.com::2a4d5be0-fb2b-45e7-a552-c75701d7e6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194"/>
    <a:srgbClr val="1562A7"/>
    <a:srgbClr val="6F2679"/>
    <a:srgbClr val="009E4B"/>
    <a:srgbClr val="E5B044"/>
    <a:srgbClr val="42B045"/>
    <a:srgbClr val="00A299"/>
    <a:srgbClr val="442364"/>
    <a:srgbClr val="188AC3"/>
    <a:srgbClr val="1E41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9" autoAdjust="0"/>
    <p:restoredTop sz="97553" autoAdjust="0"/>
  </p:normalViewPr>
  <p:slideViewPr>
    <p:cSldViewPr snapToGrid="0">
      <p:cViewPr varScale="1">
        <p:scale>
          <a:sx n="114" d="100"/>
          <a:sy n="114" d="100"/>
        </p:scale>
        <p:origin x="888" y="10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5.xml"/><Relationship Id="rId24" Type="http://schemas.openxmlformats.org/officeDocument/2006/relationships/slide" Target="slides/slide13.xml"/><Relationship Id="rId32"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4.xml"/><Relationship Id="rId19" Type="http://schemas.openxmlformats.org/officeDocument/2006/relationships/slide" Target="slides/slide8.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87960310969455"/>
          <c:y val="5.6681296689544492E-3"/>
          <c:w val="0.75613190136902697"/>
          <c:h val="0.73534520694921623"/>
        </c:manualLayout>
      </c:layout>
      <c:barChart>
        <c:barDir val="bar"/>
        <c:grouping val="stacked"/>
        <c:varyColors val="0"/>
        <c:ser>
          <c:idx val="0"/>
          <c:order val="0"/>
          <c:tx>
            <c:strRef>
              <c:f>Sheet1!$B$1</c:f>
              <c:strCache>
                <c:ptCount val="1"/>
                <c:pt idx="0">
                  <c:v>Tier 1</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 </c:v>
                </c:pt>
                <c:pt idx="3">
                  <c:v>Actuel</c:v>
                </c:pt>
              </c:strCache>
            </c:strRef>
          </c:cat>
          <c:val>
            <c:numRef>
              <c:f>Sheet1!$B$2:$B$5</c:f>
              <c:numCache>
                <c:formatCode>General</c:formatCode>
                <c:ptCount val="4"/>
                <c:pt idx="0">
                  <c:v>10</c:v>
                </c:pt>
                <c:pt idx="1">
                  <c:v>12</c:v>
                </c:pt>
                <c:pt idx="2">
                  <c:v>12</c:v>
                </c:pt>
                <c:pt idx="3">
                  <c:v>13</c:v>
                </c:pt>
              </c:numCache>
            </c:numRef>
          </c:val>
          <c:extLst>
            <c:ext xmlns:c16="http://schemas.microsoft.com/office/drawing/2014/chart" uri="{C3380CC4-5D6E-409C-BE32-E72D297353CC}">
              <c16:uniqueId val="{00000000-8F97-4D48-BC44-39627ECE0BD4}"/>
            </c:ext>
          </c:extLst>
        </c:ser>
        <c:ser>
          <c:idx val="1"/>
          <c:order val="1"/>
          <c:tx>
            <c:strRef>
              <c:f>Sheet1!$C$1</c:f>
              <c:strCache>
                <c:ptCount val="1"/>
                <c:pt idx="0">
                  <c:v>Tier 2</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 </c:v>
                </c:pt>
                <c:pt idx="3">
                  <c:v>Actuel</c:v>
                </c:pt>
              </c:strCache>
            </c:strRef>
          </c:cat>
          <c:val>
            <c:numRef>
              <c:f>Sheet1!$C$2:$C$5</c:f>
              <c:numCache>
                <c:formatCode>General</c:formatCode>
                <c:ptCount val="4"/>
                <c:pt idx="0">
                  <c:v>60</c:v>
                </c:pt>
                <c:pt idx="1">
                  <c:v>66</c:v>
                </c:pt>
                <c:pt idx="2">
                  <c:v>66</c:v>
                </c:pt>
                <c:pt idx="3">
                  <c:v>70</c:v>
                </c:pt>
              </c:numCache>
            </c:numRef>
          </c:val>
          <c:extLst>
            <c:ext xmlns:c16="http://schemas.microsoft.com/office/drawing/2014/chart" uri="{C3380CC4-5D6E-409C-BE32-E72D297353CC}">
              <c16:uniqueId val="{00000001-8F97-4D48-BC44-39627ECE0BD4}"/>
            </c:ext>
          </c:extLst>
        </c:ser>
        <c:dLbls>
          <c:showLegendKey val="0"/>
          <c:showVal val="1"/>
          <c:showCatName val="0"/>
          <c:showSerName val="0"/>
          <c:showPercent val="0"/>
          <c:showBubbleSize val="0"/>
        </c:dLbls>
        <c:gapWidth val="75"/>
        <c:overlap val="100"/>
        <c:axId val="685727256"/>
        <c:axId val="685725296"/>
      </c:barChart>
      <c:catAx>
        <c:axId val="685727256"/>
        <c:scaling>
          <c:orientation val="maxMin"/>
        </c:scaling>
        <c:delete val="0"/>
        <c:axPos val="l"/>
        <c:numFmt formatCode="General" sourceLinked="1"/>
        <c:majorTickMark val="none"/>
        <c:minorTickMark val="none"/>
        <c:tickLblPos val="nextTo"/>
        <c:spPr>
          <a:noFill/>
          <a:ln w="6350" cap="flat" cmpd="sng" algn="ctr">
            <a:solidFill>
              <a:srgbClr val="00338D"/>
            </a:solidFill>
            <a:round/>
          </a:ln>
          <a:effectLst/>
        </c:spPr>
        <c:txPr>
          <a:bodyPr rot="-6000000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crossAx val="685725296"/>
        <c:crosses val="autoZero"/>
        <c:auto val="1"/>
        <c:lblAlgn val="ctr"/>
        <c:lblOffset val="100"/>
        <c:noMultiLvlLbl val="0"/>
      </c:catAx>
      <c:valAx>
        <c:axId val="685725296"/>
        <c:scaling>
          <c:orientation val="minMax"/>
        </c:scaling>
        <c:delete val="1"/>
        <c:axPos val="t"/>
        <c:numFmt formatCode="General" sourceLinked="1"/>
        <c:majorTickMark val="none"/>
        <c:minorTickMark val="none"/>
        <c:tickLblPos val="nextTo"/>
        <c:crossAx val="685727256"/>
        <c:crosses val="autoZero"/>
        <c:crossBetween val="between"/>
      </c:valAx>
      <c:spPr>
        <a:noFill/>
        <a:ln>
          <a:noFill/>
        </a:ln>
        <a:effectLst/>
      </c:spPr>
    </c:plotArea>
    <c:legend>
      <c:legendPos val="b"/>
      <c:layout>
        <c:manualLayout>
          <c:xMode val="edge"/>
          <c:yMode val="edge"/>
          <c:x val="0.13067273434927099"/>
          <c:y val="0.81766968572675691"/>
          <c:w val="0.70185223995289558"/>
          <c:h val="0.11038672671513637"/>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legend>
    <c:plotVisOnly val="1"/>
    <c:dispBlanksAs val="gap"/>
    <c:showDLblsOverMax val="0"/>
  </c:chart>
  <c:spPr>
    <a:noFill/>
    <a:ln>
      <a:noFill/>
    </a:ln>
    <a:effectLst/>
  </c:spPr>
  <c:txPr>
    <a:bodyPr/>
    <a:lstStyle/>
    <a:p>
      <a:pPr>
        <a:defRPr sz="900"/>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B20-4BE7-A6F5-AE1F39937E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B20-4BE7-A6F5-AE1F39937E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B20-4BE7-A6F5-AE1F39937E5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B20-4BE7-A6F5-AE1F39937E51}"/>
              </c:ext>
            </c:extLst>
          </c:dPt>
          <c:dLbls>
            <c:dLbl>
              <c:idx val="0"/>
              <c:spPr>
                <a:noFill/>
                <a:ln>
                  <a:noFill/>
                </a:ln>
                <a:effectLst/>
              </c:spPr>
              <c:txPr>
                <a:bodyPr rot="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dLblPos val="bestFit"/>
              <c:showLegendKey val="0"/>
              <c:showVal val="1"/>
              <c:showCatName val="0"/>
              <c:showSerName val="0"/>
              <c:showPercent val="0"/>
              <c:showBubbleSize val="0"/>
              <c:extLst>
                <c:ext xmlns:c16="http://schemas.microsoft.com/office/drawing/2014/chart" uri="{C3380CC4-5D6E-409C-BE32-E72D297353CC}">
                  <c16:uniqueId val="{00000001-DB20-4BE7-A6F5-AE1F39937E51}"/>
                </c:ext>
              </c:extLst>
            </c:dLbl>
            <c:dLbl>
              <c:idx val="1"/>
              <c:spPr>
                <a:noFill/>
                <a:ln>
                  <a:noFill/>
                </a:ln>
                <a:effectLst/>
              </c:spPr>
              <c:txPr>
                <a:bodyPr rot="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dLblPos val="bestFit"/>
              <c:showLegendKey val="0"/>
              <c:showVal val="1"/>
              <c:showCatName val="0"/>
              <c:showSerName val="0"/>
              <c:showPercent val="0"/>
              <c:showBubbleSize val="0"/>
              <c:extLst>
                <c:ext xmlns:c16="http://schemas.microsoft.com/office/drawing/2014/chart" uri="{C3380CC4-5D6E-409C-BE32-E72D297353CC}">
                  <c16:uniqueId val="{00000003-DB20-4BE7-A6F5-AE1F39937E51}"/>
                </c:ext>
              </c:extLst>
            </c:dLbl>
            <c:dLbl>
              <c:idx val="2"/>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dLblPos val="bestFit"/>
              <c:showLegendKey val="0"/>
              <c:showVal val="1"/>
              <c:showCatName val="0"/>
              <c:showSerName val="0"/>
              <c:showPercent val="0"/>
              <c:showBubbleSize val="0"/>
              <c:extLst>
                <c:ext xmlns:c16="http://schemas.microsoft.com/office/drawing/2014/chart" uri="{C3380CC4-5D6E-409C-BE32-E72D297353CC}">
                  <c16:uniqueId val="{00000005-DB20-4BE7-A6F5-AE1F39937E51}"/>
                </c:ext>
              </c:extLst>
            </c:dLbl>
            <c:dLbl>
              <c:idx val="3"/>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dLblPos val="bestFit"/>
              <c:showLegendKey val="0"/>
              <c:showVal val="1"/>
              <c:showCatName val="0"/>
              <c:showSerName val="0"/>
              <c:showPercent val="0"/>
              <c:showBubbleSize val="0"/>
              <c:extLst>
                <c:ext xmlns:c16="http://schemas.microsoft.com/office/drawing/2014/chart" uri="{C3380CC4-5D6E-409C-BE32-E72D297353CC}">
                  <c16:uniqueId val="{00000007-DB20-4BE7-A6F5-AE1F39937E51}"/>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0"/>
            <c:showSerName val="0"/>
            <c:showPercent val="0"/>
            <c:showBubbleSize val="0"/>
            <c:showLeaderLines val="1"/>
            <c:leaderLines>
              <c:spPr>
                <a:ln w="6350" cap="flat" cmpd="sng" algn="ctr">
                  <a:solidFill>
                    <a:srgbClr val="00338D"/>
                  </a:solidFill>
                  <a:round/>
                </a:ln>
                <a:effectLst/>
              </c:spPr>
            </c:leaderLines>
            <c:extLst>
              <c:ext xmlns:c15="http://schemas.microsoft.com/office/drawing/2012/chart" uri="{CE6537A1-D6FC-4f65-9D91-7224C49458BB}"/>
            </c:extLst>
          </c:dLbls>
          <c:cat>
            <c:strRef>
              <c:f>Sheet1!$A$2:$A$5</c:f>
              <c:strCache>
                <c:ptCount val="4"/>
                <c:pt idx="0">
                  <c:v>Tier 1</c:v>
                </c:pt>
                <c:pt idx="1">
                  <c:v>Tier 2</c:v>
                </c:pt>
                <c:pt idx="2">
                  <c:v>Tier 3</c:v>
                </c:pt>
                <c:pt idx="3">
                  <c:v>Tier 4</c:v>
                </c:pt>
              </c:strCache>
            </c:strRef>
          </c:cat>
          <c:val>
            <c:numRef>
              <c:f>Sheet1!$B$2:$B$5</c:f>
              <c:numCache>
                <c:formatCode>General</c:formatCode>
                <c:ptCount val="4"/>
                <c:pt idx="0">
                  <c:v>13</c:v>
                </c:pt>
                <c:pt idx="1">
                  <c:v>70</c:v>
                </c:pt>
                <c:pt idx="2">
                  <c:v>1200</c:v>
                </c:pt>
                <c:pt idx="3">
                  <c:v>5000</c:v>
                </c:pt>
              </c:numCache>
            </c:numRef>
          </c:val>
          <c:extLst>
            <c:ext xmlns:c16="http://schemas.microsoft.com/office/drawing/2014/chart" uri="{C3380CC4-5D6E-409C-BE32-E72D297353CC}">
              <c16:uniqueId val="{00000000-DC9C-A049-A8E1-4EFE06C7FB9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legend>
    <c:plotVisOnly val="1"/>
    <c:dispBlanksAs val="gap"/>
    <c:showDLblsOverMax val="0"/>
  </c:chart>
  <c:spPr>
    <a:noFill/>
    <a:ln>
      <a:noFill/>
    </a:ln>
    <a:effectLst/>
  </c:spPr>
  <c:txPr>
    <a:bodyPr/>
    <a:lstStyle/>
    <a:p>
      <a:pPr>
        <a:defRPr sz="900"/>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SI / TI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Sheet1!$B$2:$B$5</c:f>
              <c:numCache>
                <c:formatCode>0%</c:formatCode>
                <c:ptCount val="4"/>
                <c:pt idx="0">
                  <c:v>0.7</c:v>
                </c:pt>
                <c:pt idx="1">
                  <c:v>0.75</c:v>
                </c:pt>
                <c:pt idx="2">
                  <c:v>0.75</c:v>
                </c:pt>
                <c:pt idx="3">
                  <c:v>0.8</c:v>
                </c:pt>
              </c:numCache>
            </c:numRef>
          </c:val>
          <c:extLst>
            <c:ext xmlns:c16="http://schemas.microsoft.com/office/drawing/2014/chart" uri="{C3380CC4-5D6E-409C-BE32-E72D297353CC}">
              <c16:uniqueId val="{00000000-A31F-224F-95D1-74D9D297ACB8}"/>
            </c:ext>
          </c:extLst>
        </c:ser>
        <c:ser>
          <c:idx val="1"/>
          <c:order val="1"/>
          <c:tx>
            <c:strRef>
              <c:f>Sheet1!$C$1</c:f>
              <c:strCache>
                <c:ptCount val="1"/>
                <c:pt idx="0">
                  <c:v>C.A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Sheet1!$C$2:$C$5</c:f>
              <c:numCache>
                <c:formatCode>0%</c:formatCode>
                <c:ptCount val="4"/>
                <c:pt idx="0">
                  <c:v>0.6</c:v>
                </c:pt>
                <c:pt idx="1">
                  <c:v>0.65</c:v>
                </c:pt>
                <c:pt idx="2">
                  <c:v>0.65</c:v>
                </c:pt>
                <c:pt idx="3">
                  <c:v>0.7</c:v>
                </c:pt>
              </c:numCache>
            </c:numRef>
          </c:val>
          <c:extLst>
            <c:ext xmlns:c16="http://schemas.microsoft.com/office/drawing/2014/chart" uri="{C3380CC4-5D6E-409C-BE32-E72D297353CC}">
              <c16:uniqueId val="{00000001-A31F-224F-95D1-74D9D297ACB8}"/>
            </c:ext>
          </c:extLst>
        </c:ser>
        <c:ser>
          <c:idx val="2"/>
          <c:order val="2"/>
          <c:tx>
            <c:strRef>
              <c:f>Sheet1!$D$1</c:f>
              <c:strCache>
                <c:ptCount val="1"/>
                <c:pt idx="0">
                  <c:v>Conformité</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Sheet1!$D$2:$D$5</c:f>
              <c:numCache>
                <c:formatCode>0%</c:formatCode>
                <c:ptCount val="4"/>
                <c:pt idx="0">
                  <c:v>0.2</c:v>
                </c:pt>
                <c:pt idx="1">
                  <c:v>0.25</c:v>
                </c:pt>
                <c:pt idx="2">
                  <c:v>0.3</c:v>
                </c:pt>
                <c:pt idx="3">
                  <c:v>0.35</c:v>
                </c:pt>
              </c:numCache>
            </c:numRef>
          </c:val>
          <c:extLst>
            <c:ext xmlns:c16="http://schemas.microsoft.com/office/drawing/2014/chart" uri="{C3380CC4-5D6E-409C-BE32-E72D297353CC}">
              <c16:uniqueId val="{00000002-A31F-224F-95D1-74D9D297ACB8}"/>
            </c:ext>
          </c:extLst>
        </c:ser>
        <c:ser>
          <c:idx val="3"/>
          <c:order val="3"/>
          <c:tx>
            <c:strRef>
              <c:f>Sheet1!$E$1</c:f>
              <c:strCache>
                <c:ptCount val="1"/>
                <c:pt idx="0">
                  <c:v>Reputation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Sheet1!$E$2:$E$5</c:f>
              <c:numCache>
                <c:formatCode>0%</c:formatCode>
                <c:ptCount val="4"/>
                <c:pt idx="0">
                  <c:v>0.45</c:v>
                </c:pt>
                <c:pt idx="1">
                  <c:v>0.5</c:v>
                </c:pt>
                <c:pt idx="2">
                  <c:v>0.5</c:v>
                </c:pt>
                <c:pt idx="3">
                  <c:v>0.5</c:v>
                </c:pt>
              </c:numCache>
            </c:numRef>
          </c:val>
          <c:extLst>
            <c:ext xmlns:c16="http://schemas.microsoft.com/office/drawing/2014/chart" uri="{C3380CC4-5D6E-409C-BE32-E72D297353CC}">
              <c16:uniqueId val="{00000003-A31F-224F-95D1-74D9D297ACB8}"/>
            </c:ext>
          </c:extLst>
        </c:ser>
        <c:ser>
          <c:idx val="4"/>
          <c:order val="4"/>
          <c:tx>
            <c:strRef>
              <c:f>Sheet1!$F$1</c:f>
              <c:strCache>
                <c:ptCount val="1"/>
                <c:pt idx="0">
                  <c:v>Données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Sheet1!$F$2:$F$5</c:f>
              <c:numCache>
                <c:formatCode>0%</c:formatCode>
                <c:ptCount val="4"/>
                <c:pt idx="0">
                  <c:v>0.65</c:v>
                </c:pt>
                <c:pt idx="1">
                  <c:v>0.7</c:v>
                </c:pt>
                <c:pt idx="2">
                  <c:v>0.7</c:v>
                </c:pt>
                <c:pt idx="3">
                  <c:v>0.75</c:v>
                </c:pt>
              </c:numCache>
            </c:numRef>
          </c:val>
          <c:extLst>
            <c:ext xmlns:c16="http://schemas.microsoft.com/office/drawing/2014/chart" uri="{C3380CC4-5D6E-409C-BE32-E72D297353CC}">
              <c16:uniqueId val="{00000004-A31F-224F-95D1-74D9D297ACB8}"/>
            </c:ext>
          </c:extLst>
        </c:ser>
        <c:dLbls>
          <c:dLblPos val="outEnd"/>
          <c:showLegendKey val="0"/>
          <c:showVal val="1"/>
          <c:showCatName val="0"/>
          <c:showSerName val="0"/>
          <c:showPercent val="0"/>
          <c:showBubbleSize val="0"/>
        </c:dLbls>
        <c:gapWidth val="219"/>
        <c:axId val="685721376"/>
        <c:axId val="685728824"/>
      </c:barChart>
      <c:catAx>
        <c:axId val="685721376"/>
        <c:scaling>
          <c:orientation val="minMax"/>
        </c:scaling>
        <c:delete val="0"/>
        <c:axPos val="b"/>
        <c:numFmt formatCode="General" sourceLinked="1"/>
        <c:majorTickMark val="out"/>
        <c:minorTickMark val="none"/>
        <c:tickLblPos val="nextTo"/>
        <c:spPr>
          <a:noFill/>
          <a:ln w="6350" cap="flat" cmpd="sng" algn="ctr">
            <a:solidFill>
              <a:srgbClr val="00338D"/>
            </a:solidFill>
            <a:round/>
          </a:ln>
          <a:effectLst/>
        </c:spPr>
        <c:txPr>
          <a:bodyPr rot="-6000000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crossAx val="685728824"/>
        <c:crosses val="autoZero"/>
        <c:auto val="1"/>
        <c:lblAlgn val="ctr"/>
        <c:lblOffset val="100"/>
        <c:noMultiLvlLbl val="0"/>
      </c:catAx>
      <c:valAx>
        <c:axId val="685728824"/>
        <c:scaling>
          <c:orientation val="minMax"/>
        </c:scaling>
        <c:delete val="1"/>
        <c:axPos val="l"/>
        <c:numFmt formatCode="0%" sourceLinked="1"/>
        <c:majorTickMark val="out"/>
        <c:minorTickMark val="none"/>
        <c:tickLblPos val="nextTo"/>
        <c:crossAx val="685721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legend>
    <c:plotVisOnly val="1"/>
    <c:dispBlanksAs val="gap"/>
    <c:showDLblsOverMax val="0"/>
  </c:chart>
  <c:spPr>
    <a:noFill/>
    <a:ln>
      <a:noFill/>
    </a:ln>
    <a:effectLst/>
  </c:spPr>
  <c:txPr>
    <a:bodyPr/>
    <a:lstStyle/>
    <a:p>
      <a:pPr>
        <a:defRPr sz="900"/>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Securité Physique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Sheet1!$B$2:$B$5</c:f>
              <c:numCache>
                <c:formatCode>0%</c:formatCode>
                <c:ptCount val="4"/>
                <c:pt idx="0">
                  <c:v>0.35</c:v>
                </c:pt>
                <c:pt idx="1">
                  <c:v>0.4</c:v>
                </c:pt>
                <c:pt idx="2">
                  <c:v>0.35</c:v>
                </c:pt>
                <c:pt idx="3">
                  <c:v>0.4</c:v>
                </c:pt>
              </c:numCache>
            </c:numRef>
          </c:val>
          <c:extLst>
            <c:ext xmlns:c16="http://schemas.microsoft.com/office/drawing/2014/chart" uri="{C3380CC4-5D6E-409C-BE32-E72D297353CC}">
              <c16:uniqueId val="{00000000-A31F-224F-95D1-74D9D297ACB8}"/>
            </c:ext>
          </c:extLst>
        </c:ser>
        <c:ser>
          <c:idx val="1"/>
          <c:order val="1"/>
          <c:tx>
            <c:strRef>
              <c:f>Sheet1!$C$1</c:f>
              <c:strCache>
                <c:ptCount val="1"/>
                <c:pt idx="0">
                  <c:v>C.A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Sheet1!$C$2:$C$5</c:f>
              <c:numCache>
                <c:formatCode>0%</c:formatCode>
                <c:ptCount val="4"/>
                <c:pt idx="0">
                  <c:v>0.6</c:v>
                </c:pt>
                <c:pt idx="1">
                  <c:v>0.65</c:v>
                </c:pt>
                <c:pt idx="2">
                  <c:v>0.65</c:v>
                </c:pt>
                <c:pt idx="3">
                  <c:v>0.7</c:v>
                </c:pt>
              </c:numCache>
            </c:numRef>
          </c:val>
          <c:extLst>
            <c:ext xmlns:c16="http://schemas.microsoft.com/office/drawing/2014/chart" uri="{C3380CC4-5D6E-409C-BE32-E72D297353CC}">
              <c16:uniqueId val="{00000001-A31F-224F-95D1-74D9D297ACB8}"/>
            </c:ext>
          </c:extLst>
        </c:ser>
        <c:ser>
          <c:idx val="2"/>
          <c:order val="2"/>
          <c:tx>
            <c:strRef>
              <c:f>Sheet1!$D$1</c:f>
              <c:strCache>
                <c:ptCount val="1"/>
                <c:pt idx="0">
                  <c:v>Conformité</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Sheet1!$D$2:$D$5</c:f>
              <c:numCache>
                <c:formatCode>0%</c:formatCode>
                <c:ptCount val="4"/>
                <c:pt idx="0">
                  <c:v>0.2</c:v>
                </c:pt>
                <c:pt idx="1">
                  <c:v>0.25</c:v>
                </c:pt>
                <c:pt idx="2">
                  <c:v>0.3</c:v>
                </c:pt>
                <c:pt idx="3">
                  <c:v>0.35</c:v>
                </c:pt>
              </c:numCache>
            </c:numRef>
          </c:val>
          <c:extLst>
            <c:ext xmlns:c16="http://schemas.microsoft.com/office/drawing/2014/chart" uri="{C3380CC4-5D6E-409C-BE32-E72D297353CC}">
              <c16:uniqueId val="{00000002-A31F-224F-95D1-74D9D297ACB8}"/>
            </c:ext>
          </c:extLst>
        </c:ser>
        <c:ser>
          <c:idx val="3"/>
          <c:order val="3"/>
          <c:tx>
            <c:strRef>
              <c:f>Sheet1!$E$1</c:f>
              <c:strCache>
                <c:ptCount val="1"/>
                <c:pt idx="0">
                  <c:v>Reputation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Sheet1!$E$2:$E$5</c:f>
              <c:numCache>
                <c:formatCode>0%</c:formatCode>
                <c:ptCount val="4"/>
                <c:pt idx="0">
                  <c:v>0.45</c:v>
                </c:pt>
                <c:pt idx="1">
                  <c:v>0.5</c:v>
                </c:pt>
                <c:pt idx="2">
                  <c:v>0.5</c:v>
                </c:pt>
                <c:pt idx="3">
                  <c:v>0.5</c:v>
                </c:pt>
              </c:numCache>
            </c:numRef>
          </c:val>
          <c:extLst>
            <c:ext xmlns:c16="http://schemas.microsoft.com/office/drawing/2014/chart" uri="{C3380CC4-5D6E-409C-BE32-E72D297353CC}">
              <c16:uniqueId val="{00000003-A31F-224F-95D1-74D9D297ACB8}"/>
            </c:ext>
          </c:extLst>
        </c:ser>
        <c:ser>
          <c:idx val="4"/>
          <c:order val="4"/>
          <c:tx>
            <c:strRef>
              <c:f>Sheet1!$F$1</c:f>
              <c:strCache>
                <c:ptCount val="1"/>
                <c:pt idx="0">
                  <c:v>Données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338D"/>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Q2 '20</c:v>
                </c:pt>
                <c:pt idx="1">
                  <c:v>Q3 '20</c:v>
                </c:pt>
                <c:pt idx="2">
                  <c:v>Q4 '20</c:v>
                </c:pt>
                <c:pt idx="3">
                  <c:v>Actuel</c:v>
                </c:pt>
              </c:strCache>
            </c:strRef>
          </c:cat>
          <c:val>
            <c:numRef>
              <c:f>Sheet1!$F$2:$F$5</c:f>
              <c:numCache>
                <c:formatCode>0%</c:formatCode>
                <c:ptCount val="4"/>
                <c:pt idx="0">
                  <c:v>0.7</c:v>
                </c:pt>
                <c:pt idx="1">
                  <c:v>0.75</c:v>
                </c:pt>
                <c:pt idx="2">
                  <c:v>0.75</c:v>
                </c:pt>
                <c:pt idx="3">
                  <c:v>0.8</c:v>
                </c:pt>
              </c:numCache>
            </c:numRef>
          </c:val>
          <c:extLst>
            <c:ext xmlns:c16="http://schemas.microsoft.com/office/drawing/2014/chart" uri="{C3380CC4-5D6E-409C-BE32-E72D297353CC}">
              <c16:uniqueId val="{00000004-A31F-224F-95D1-74D9D297ACB8}"/>
            </c:ext>
          </c:extLst>
        </c:ser>
        <c:dLbls>
          <c:dLblPos val="outEnd"/>
          <c:showLegendKey val="0"/>
          <c:showVal val="1"/>
          <c:showCatName val="0"/>
          <c:showSerName val="0"/>
          <c:showPercent val="0"/>
          <c:showBubbleSize val="0"/>
        </c:dLbls>
        <c:gapWidth val="219"/>
        <c:axId val="685721376"/>
        <c:axId val="685728824"/>
      </c:barChart>
      <c:catAx>
        <c:axId val="685721376"/>
        <c:scaling>
          <c:orientation val="minMax"/>
        </c:scaling>
        <c:delete val="0"/>
        <c:axPos val="b"/>
        <c:numFmt formatCode="General" sourceLinked="1"/>
        <c:majorTickMark val="out"/>
        <c:minorTickMark val="none"/>
        <c:tickLblPos val="nextTo"/>
        <c:spPr>
          <a:noFill/>
          <a:ln w="6350" cap="flat" cmpd="sng" algn="ctr">
            <a:solidFill>
              <a:srgbClr val="00338D"/>
            </a:solidFill>
            <a:round/>
          </a:ln>
          <a:effectLst/>
        </c:spPr>
        <c:txPr>
          <a:bodyPr rot="-6000000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crossAx val="685728824"/>
        <c:crosses val="autoZero"/>
        <c:auto val="1"/>
        <c:lblAlgn val="ctr"/>
        <c:lblOffset val="100"/>
        <c:noMultiLvlLbl val="0"/>
      </c:catAx>
      <c:valAx>
        <c:axId val="685728824"/>
        <c:scaling>
          <c:orientation val="minMax"/>
        </c:scaling>
        <c:delete val="1"/>
        <c:axPos val="l"/>
        <c:numFmt formatCode="0%" sourceLinked="1"/>
        <c:majorTickMark val="out"/>
        <c:minorTickMark val="none"/>
        <c:tickLblPos val="nextTo"/>
        <c:crossAx val="685721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rgbClr val="00338D"/>
              </a:solidFill>
              <a:latin typeface="+mn-lt"/>
              <a:ea typeface="+mn-ea"/>
              <a:cs typeface="+mn-cs"/>
            </a:defRPr>
          </a:pPr>
          <a:endParaRPr lang="fr-FR"/>
        </a:p>
      </c:txPr>
    </c:legend>
    <c:plotVisOnly val="1"/>
    <c:dispBlanksAs val="gap"/>
    <c:showDLblsOverMax val="0"/>
  </c:chart>
  <c:spPr>
    <a:noFill/>
    <a:ln>
      <a:noFill/>
    </a:ln>
    <a:effectLst/>
  </c:spPr>
  <c:txPr>
    <a:bodyPr/>
    <a:lstStyle/>
    <a:p>
      <a:pPr>
        <a:defRPr sz="900"/>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fr-CA"/>
          </a:p>
        </p:txBody>
      </p:sp>
      <p:sp>
        <p:nvSpPr>
          <p:cNvPr id="3" name="Espace réservé de la date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759C3BF1-DC68-4C8D-A768-115F91767BCC}" type="datetimeFigureOut">
              <a:rPr lang="fr-CA" smtClean="0"/>
              <a:t>2021-03-18</a:t>
            </a:fld>
            <a:endParaRPr lang="fr-CA"/>
          </a:p>
        </p:txBody>
      </p:sp>
      <p:sp>
        <p:nvSpPr>
          <p:cNvPr id="4" name="Espace réservé de l'image des diapositives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fr-CA"/>
          </a:p>
        </p:txBody>
      </p:sp>
      <p:sp>
        <p:nvSpPr>
          <p:cNvPr id="5" name="Espace réservé des notes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77DA0856-8D8F-41B8-8ECF-2D6028B989B4}" type="slidenum">
              <a:rPr lang="fr-CA" smtClean="0"/>
              <a:t>‹N°›</a:t>
            </a:fld>
            <a:endParaRPr lang="fr-CA"/>
          </a:p>
        </p:txBody>
      </p:sp>
    </p:spTree>
    <p:extLst>
      <p:ext uri="{BB962C8B-B14F-4D97-AF65-F5344CB8AC3E}">
        <p14:creationId xmlns:p14="http://schemas.microsoft.com/office/powerpoint/2010/main" val="52247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909D8200-955E-4615-9101-B819661B0AAF}" type="datetime1">
              <a:rPr lang="fr-CA" smtClean="0"/>
              <a:t>2021-03-18</a:t>
            </a:fld>
            <a:endParaRPr lang="fr-CA" dirty="0"/>
          </a:p>
        </p:txBody>
      </p:sp>
      <p:sp>
        <p:nvSpPr>
          <p:cNvPr id="5" name="Slide Number Placeholder 4"/>
          <p:cNvSpPr>
            <a:spLocks noGrp="1"/>
          </p:cNvSpPr>
          <p:nvPr>
            <p:ph type="sldNum" sz="quarter" idx="11"/>
          </p:nvPr>
        </p:nvSpPr>
        <p:spPr/>
        <p:txBody>
          <a:bodyPr/>
          <a:lstStyle/>
          <a:p>
            <a:fld id="{C5FEB304-DD7A-4AE2-9484-99AA88849B42}" type="slidenum">
              <a:rPr lang="fr-CA" smtClean="0"/>
              <a:t>1</a:t>
            </a:fld>
            <a:endParaRPr lang="fr-CA" dirty="0"/>
          </a:p>
        </p:txBody>
      </p:sp>
    </p:spTree>
    <p:extLst>
      <p:ext uri="{BB962C8B-B14F-4D97-AF65-F5344CB8AC3E}">
        <p14:creationId xmlns:p14="http://schemas.microsoft.com/office/powerpoint/2010/main" val="76075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77DA0856-8D8F-41B8-8ECF-2D6028B989B4}" type="slidenum">
              <a:rPr lang="fr-CA" smtClean="0"/>
              <a:t>3</a:t>
            </a:fld>
            <a:endParaRPr lang="fr-CA"/>
          </a:p>
        </p:txBody>
      </p:sp>
    </p:spTree>
    <p:extLst>
      <p:ext uri="{BB962C8B-B14F-4D97-AF65-F5344CB8AC3E}">
        <p14:creationId xmlns:p14="http://schemas.microsoft.com/office/powerpoint/2010/main" val="201940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b="1" dirty="0">
                <a:solidFill>
                  <a:schemeClr val="tx1"/>
                </a:solidFill>
              </a:rPr>
              <a:t>Un cadre de contrôles intégré est une composante d’un cadre de gestion des risques</a:t>
            </a:r>
            <a:r>
              <a:rPr lang="fr-CA" sz="1200" dirty="0">
                <a:solidFill>
                  <a:schemeClr val="tx1"/>
                </a:solidFill>
              </a:rPr>
              <a:t>. Se faisant, il comprend les mêmes éléments constitutifs (8 dans l’image ci-dessous) en apportant les nuances nécessaires en matière de contrôle. Pour concevoir un CCI, il est important de se pencher sur </a:t>
            </a:r>
            <a:r>
              <a:rPr lang="fr-CA" sz="1200" b="1" dirty="0">
                <a:solidFill>
                  <a:schemeClr val="tx1"/>
                </a:solidFill>
              </a:rPr>
              <a:t>les axes de réflexion</a:t>
            </a:r>
            <a:r>
              <a:rPr lang="fr-CA" sz="1200" dirty="0">
                <a:solidFill>
                  <a:schemeClr val="tx1"/>
                </a:solidFill>
              </a:rPr>
              <a:t> qui permettront de </a:t>
            </a:r>
            <a:r>
              <a:rPr lang="fr-CA" sz="1200" b="1" dirty="0">
                <a:solidFill>
                  <a:schemeClr val="tx1"/>
                </a:solidFill>
              </a:rPr>
              <a:t>développer et rendre opérationnel un CCI </a:t>
            </a:r>
            <a:r>
              <a:rPr lang="fr-CA" sz="1200" dirty="0">
                <a:solidFill>
                  <a:schemeClr val="tx1"/>
                </a:solidFill>
              </a:rPr>
              <a:t>adapté aux besoins spécifiques du Mouvement Desjardins. La conception de la cible doit tenir compte d’une compréhension approfondie des meilleures </a:t>
            </a:r>
            <a:r>
              <a:rPr lang="fr-CA" sz="1200" b="1" dirty="0">
                <a:solidFill>
                  <a:schemeClr val="tx1"/>
                </a:solidFill>
              </a:rPr>
              <a:t>pratiques, des exigences réglementaires et des normes industrielles </a:t>
            </a:r>
            <a:r>
              <a:rPr lang="fr-CA" sz="1200" dirty="0">
                <a:solidFill>
                  <a:schemeClr val="tx1"/>
                </a:solidFill>
              </a:rPr>
              <a:t>et </a:t>
            </a:r>
            <a:r>
              <a:rPr lang="fr-CA" sz="1200" b="1" dirty="0">
                <a:solidFill>
                  <a:schemeClr val="tx1"/>
                </a:solidFill>
              </a:rPr>
              <a:t>s’intègre à la taxonomie ROR chapeauté par la FGRO</a:t>
            </a:r>
            <a:r>
              <a:rPr lang="fr-CA" sz="1200" dirty="0">
                <a:solidFill>
                  <a:schemeClr val="tx1"/>
                </a:solidFill>
              </a:rPr>
              <a:t>. Le CCI doit également </a:t>
            </a:r>
            <a:r>
              <a:rPr lang="fr-CA" sz="1200" b="1" dirty="0">
                <a:solidFill>
                  <a:schemeClr val="tx1"/>
                </a:solidFill>
              </a:rPr>
              <a:t>offrir une certaine souplesse </a:t>
            </a:r>
            <a:r>
              <a:rPr lang="fr-CA" sz="1200" dirty="0">
                <a:solidFill>
                  <a:schemeClr val="tx1"/>
                </a:solidFill>
              </a:rPr>
              <a:t>et permettre de faire preuve de jugement dans la conception, la mise en œuvre et la conduite des activités de contrôle pour </a:t>
            </a:r>
            <a:r>
              <a:rPr lang="fr-CA" sz="1200" b="1" dirty="0">
                <a:solidFill>
                  <a:schemeClr val="tx1"/>
                </a:solidFill>
              </a:rPr>
              <a:t>tenir compte des spécificités de chaque catégorie de risque opérationnel et règlementaire.</a:t>
            </a:r>
            <a:endParaRPr lang="fr-CA" sz="1200" dirty="0">
              <a:solidFill>
                <a:schemeClr val="tx1"/>
              </a:solidFill>
            </a:endParaRP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CBF4B-2019-4B22-8B6D-DFF370B780AD}"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818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77DA0856-8D8F-41B8-8ECF-2D6028B989B4}" type="slidenum">
              <a:rPr lang="fr-CA" smtClean="0"/>
              <a:t>5</a:t>
            </a:fld>
            <a:endParaRPr lang="fr-CA"/>
          </a:p>
        </p:txBody>
      </p:sp>
    </p:spTree>
    <p:extLst>
      <p:ext uri="{BB962C8B-B14F-4D97-AF65-F5344CB8AC3E}">
        <p14:creationId xmlns:p14="http://schemas.microsoft.com/office/powerpoint/2010/main" val="139655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DA0856-8D8F-41B8-8ECF-2D6028B989B4}"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903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DA0856-8D8F-41B8-8ECF-2D6028B989B4}"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365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 y="344488"/>
            <a:ext cx="7239000" cy="4073525"/>
          </a:xfrm>
        </p:spPr>
      </p:sp>
      <p:sp>
        <p:nvSpPr>
          <p:cNvPr id="3" name="Espace réservé des commentaires 2"/>
          <p:cNvSpPr>
            <a:spLocks noGrp="1"/>
          </p:cNvSpPr>
          <p:nvPr>
            <p:ph type="body" idx="1"/>
          </p:nvPr>
        </p:nvSpPr>
        <p:spPr/>
        <p:txBody>
          <a:bodyPr/>
          <a:lstStyle/>
          <a:p>
            <a:endParaRPr lang="fr-CA" baseline="0"/>
          </a:p>
        </p:txBody>
      </p:sp>
      <p:sp>
        <p:nvSpPr>
          <p:cNvPr id="4" name="Espace réservé du numéro de diapositive 3"/>
          <p:cNvSpPr>
            <a:spLocks noGrp="1"/>
          </p:cNvSpPr>
          <p:nvPr>
            <p:ph type="sldNum" sz="quarter" idx="10"/>
          </p:nvPr>
        </p:nvSpPr>
        <p:spPr/>
        <p:txBody>
          <a:bodyPr/>
          <a:lstStyle/>
          <a:p>
            <a:pPr>
              <a:defRPr/>
            </a:pPr>
            <a:fld id="{9011A13D-472A-4E50-B5F1-292BA5011633}" type="slidenum">
              <a:rPr lang="fr-CA" smtClean="0">
                <a:solidFill>
                  <a:prstClr val="black"/>
                </a:solidFill>
              </a:rPr>
              <a:pPr>
                <a:defRPr/>
              </a:pPr>
              <a:t>11</a:t>
            </a:fld>
            <a:endParaRPr lang="fr-CA">
              <a:solidFill>
                <a:prstClr val="black"/>
              </a:solidFill>
            </a:endParaRPr>
          </a:p>
        </p:txBody>
      </p:sp>
      <p:sp>
        <p:nvSpPr>
          <p:cNvPr id="5" name="Espace réservé de la date 4">
            <a:extLst>
              <a:ext uri="{FF2B5EF4-FFF2-40B4-BE49-F238E27FC236}">
                <a16:creationId xmlns:a16="http://schemas.microsoft.com/office/drawing/2014/main" id="{4E529A48-191A-49DD-8481-74B6949A7A3D}"/>
              </a:ext>
            </a:extLst>
          </p:cNvPr>
          <p:cNvSpPr>
            <a:spLocks noGrp="1"/>
          </p:cNvSpPr>
          <p:nvPr>
            <p:ph type="dt" idx="1"/>
          </p:nvPr>
        </p:nvSpPr>
        <p:spPr/>
        <p:txBody>
          <a:bodyPr/>
          <a:lstStyle/>
          <a:p>
            <a:fld id="{122913E9-84B5-40C1-AFE5-F94CA61DD31E}" type="datetime1">
              <a:rPr lang="fr-CA" smtClean="0"/>
              <a:t>2021-03-18</a:t>
            </a:fld>
            <a:endParaRPr lang="fr-CA"/>
          </a:p>
        </p:txBody>
      </p:sp>
    </p:spTree>
    <p:extLst>
      <p:ext uri="{BB962C8B-B14F-4D97-AF65-F5344CB8AC3E}">
        <p14:creationId xmlns:p14="http://schemas.microsoft.com/office/powerpoint/2010/main" val="309936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 y="344488"/>
            <a:ext cx="7239000" cy="4073525"/>
          </a:xfrm>
        </p:spPr>
      </p:sp>
      <p:sp>
        <p:nvSpPr>
          <p:cNvPr id="3" name="Espace réservé des commentaires 2"/>
          <p:cNvSpPr>
            <a:spLocks noGrp="1"/>
          </p:cNvSpPr>
          <p:nvPr>
            <p:ph type="body" idx="1"/>
          </p:nvPr>
        </p:nvSpPr>
        <p:spPr/>
        <p:txBody>
          <a:bodyPr/>
          <a:lstStyle/>
          <a:p>
            <a:endParaRPr lang="fr-CA" baseline="0"/>
          </a:p>
        </p:txBody>
      </p:sp>
      <p:sp>
        <p:nvSpPr>
          <p:cNvPr id="4" name="Espace réservé du numéro de diapositive 3"/>
          <p:cNvSpPr>
            <a:spLocks noGrp="1"/>
          </p:cNvSpPr>
          <p:nvPr>
            <p:ph type="sldNum" sz="quarter" idx="10"/>
          </p:nvPr>
        </p:nvSpPr>
        <p:spPr/>
        <p:txBody>
          <a:bodyPr/>
          <a:lstStyle/>
          <a:p>
            <a:pPr>
              <a:defRPr/>
            </a:pPr>
            <a:fld id="{9011A13D-472A-4E50-B5F1-292BA5011633}" type="slidenum">
              <a:rPr lang="fr-CA" smtClean="0">
                <a:solidFill>
                  <a:prstClr val="black"/>
                </a:solidFill>
              </a:rPr>
              <a:pPr>
                <a:defRPr/>
              </a:pPr>
              <a:t>12</a:t>
            </a:fld>
            <a:endParaRPr lang="fr-CA">
              <a:solidFill>
                <a:prstClr val="black"/>
              </a:solidFill>
            </a:endParaRPr>
          </a:p>
        </p:txBody>
      </p:sp>
      <p:sp>
        <p:nvSpPr>
          <p:cNvPr id="5" name="Espace réservé de la date 4">
            <a:extLst>
              <a:ext uri="{FF2B5EF4-FFF2-40B4-BE49-F238E27FC236}">
                <a16:creationId xmlns:a16="http://schemas.microsoft.com/office/drawing/2014/main" id="{4E529A48-191A-49DD-8481-74B6949A7A3D}"/>
              </a:ext>
            </a:extLst>
          </p:cNvPr>
          <p:cNvSpPr>
            <a:spLocks noGrp="1"/>
          </p:cNvSpPr>
          <p:nvPr>
            <p:ph type="dt" idx="1"/>
          </p:nvPr>
        </p:nvSpPr>
        <p:spPr/>
        <p:txBody>
          <a:bodyPr/>
          <a:lstStyle/>
          <a:p>
            <a:fld id="{122913E9-84B5-40C1-AFE5-F94CA61DD31E}" type="datetime1">
              <a:rPr lang="fr-CA" smtClean="0"/>
              <a:t>2021-03-18</a:t>
            </a:fld>
            <a:endParaRPr lang="fr-CA"/>
          </a:p>
        </p:txBody>
      </p:sp>
    </p:spTree>
    <p:extLst>
      <p:ext uri="{BB962C8B-B14F-4D97-AF65-F5344CB8AC3E}">
        <p14:creationId xmlns:p14="http://schemas.microsoft.com/office/powerpoint/2010/main" val="1693821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60E786-AA02-42BB-8066-19435C11861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226800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rgbClr val="E6E7E8"/>
        </a:solidFill>
        <a:effectLst/>
      </p:bgPr>
    </p:bg>
    <p:spTree>
      <p:nvGrpSpPr>
        <p:cNvPr id="1" name=""/>
        <p:cNvGrpSpPr/>
        <p:nvPr/>
      </p:nvGrpSpPr>
      <p:grpSpPr>
        <a:xfrm>
          <a:off x="0" y="0"/>
          <a:ext cx="0" cy="0"/>
          <a:chOff x="0" y="0"/>
          <a:chExt cx="0" cy="0"/>
        </a:xfrm>
      </p:grpSpPr>
      <p:sp>
        <p:nvSpPr>
          <p:cNvPr id="16" name="Freeform 6"/>
          <p:cNvSpPr>
            <a:spLocks/>
          </p:cNvSpPr>
          <p:nvPr userDrawn="1"/>
        </p:nvSpPr>
        <p:spPr bwMode="gray">
          <a:xfrm>
            <a:off x="4524999" y="1346894"/>
            <a:ext cx="3899351"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3" name="Rectangle 2"/>
          <p:cNvSpPr/>
          <p:nvPr userDrawn="1"/>
        </p:nvSpPr>
        <p:spPr bwMode="gray">
          <a:xfrm>
            <a:off x="1023617" y="357418"/>
            <a:ext cx="10737015"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grpSp>
        <p:nvGrpSpPr>
          <p:cNvPr id="763" name="Groupe 762"/>
          <p:cNvGrpSpPr/>
          <p:nvPr userDrawn="1"/>
        </p:nvGrpSpPr>
        <p:grpSpPr bwMode="hidden">
          <a:xfrm>
            <a:off x="6166538" y="-67918"/>
            <a:ext cx="6262892"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sp>
        <p:nvSpPr>
          <p:cNvPr id="18" name="Freeform 5"/>
          <p:cNvSpPr>
            <a:spLocks/>
          </p:cNvSpPr>
          <p:nvPr userDrawn="1"/>
        </p:nvSpPr>
        <p:spPr bwMode="gray">
          <a:xfrm>
            <a:off x="676147" y="-322634"/>
            <a:ext cx="3901607"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cxnSp>
        <p:nvCxnSpPr>
          <p:cNvPr id="186" name="Connecteur droit 185"/>
          <p:cNvCxnSpPr>
            <a:stCxn id="113" idx="2"/>
            <a:endCxn id="113" idx="1"/>
          </p:cNvCxnSpPr>
          <p:nvPr userDrawn="1"/>
        </p:nvCxnSpPr>
        <p:spPr bwMode="gray">
          <a:xfrm>
            <a:off x="10988297" y="971103"/>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11470475" y="1054367"/>
            <a:ext cx="289727"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10023947" y="347690"/>
            <a:ext cx="476780"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10018549" y="555496"/>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10500725" y="1802314"/>
            <a:ext cx="487575"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10982899" y="138671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11463278" y="1594511"/>
            <a:ext cx="293065"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10982901" y="1594510"/>
            <a:ext cx="487575"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10982899"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10982901" y="2217924"/>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11466882" y="2298657"/>
            <a:ext cx="288671"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10018547" y="763299"/>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9536372" y="763299"/>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9536374" y="350523"/>
            <a:ext cx="2697"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8577417" y="763299"/>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9054195" y="9711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9536371" y="117890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10500723" y="55549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8089843" y="763299"/>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8572020" y="1386707"/>
            <a:ext cx="487573"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9536371"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9054196" y="138671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9536371" y="1594514"/>
            <a:ext cx="482176"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10018547" y="1594514"/>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10023948" y="2010121"/>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8095241" y="555493"/>
            <a:ext cx="476779"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7607667"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7607667" y="1178907"/>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8089843" y="1178907"/>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8572019"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7125491" y="1178907"/>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7607667" y="1386707"/>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7125491" y="1386707"/>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6643315" y="1386707"/>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7125491" y="763299"/>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6643316" y="555493"/>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11470473" y="1178906"/>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10988297" y="117890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10500723" y="11789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10500723" y="1594514"/>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9054195"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8572020" y="347693"/>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7607668" y="1594514"/>
            <a:ext cx="487573"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6648713" y="1178903"/>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6643315"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7125491" y="555493"/>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6648713" y="347689"/>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9536371"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9536371" y="201012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9054195"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9536371" y="1594514"/>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9536371" y="2010121"/>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8572019"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8572019" y="1594514"/>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9054195"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10018549" y="2217924"/>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10982899" y="221792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10506124" y="2633531"/>
            <a:ext cx="4767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10018547" y="2633528"/>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8089843" y="1802314"/>
            <a:ext cx="482176"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7607667" y="1802314"/>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7607667" y="2010121"/>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7607667" y="2425728"/>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8095241" y="2425728"/>
            <a:ext cx="476779"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7607668" y="2217921"/>
            <a:ext cx="487573"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7130889" y="2217921"/>
            <a:ext cx="476779"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7125491"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7125491" y="1594514"/>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8089843" y="2633528"/>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7607668" y="971100"/>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10500723" y="2425728"/>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10018547" y="2425728"/>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10500723" y="2841335"/>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9536371"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9536371" y="2841335"/>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10018547" y="3256942"/>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10500725" y="3049135"/>
            <a:ext cx="4875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10982901" y="2633531"/>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10500728" y="3256942"/>
            <a:ext cx="48218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10982901" y="3256938"/>
            <a:ext cx="487575"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10982901" y="3049135"/>
            <a:ext cx="4803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11463276" y="2425725"/>
            <a:ext cx="7197"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11463291" y="3131059"/>
            <a:ext cx="292260"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10982901" y="3464743"/>
            <a:ext cx="487575"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11470475" y="3672545"/>
            <a:ext cx="290156"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8089843"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8089843" y="1594514"/>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8572019" y="2841335"/>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9054197" y="2633531"/>
            <a:ext cx="539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8089843" y="3049135"/>
            <a:ext cx="482176"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8089843" y="2633531"/>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8089843" y="2425728"/>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9059596" y="2425728"/>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8572019"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8572020" y="2425728"/>
            <a:ext cx="48757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8572019" y="20101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8089843" y="2217921"/>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9054195" y="3049138"/>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8572019"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8089843"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8089843" y="304913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9054195" y="3256942"/>
            <a:ext cx="482176"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9536371" y="3049135"/>
            <a:ext cx="482176"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11463276" y="3256939"/>
            <a:ext cx="7197"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10982901" y="3672549"/>
            <a:ext cx="4803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10500725" y="3672546"/>
            <a:ext cx="487575"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10500723" y="325694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9054195"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8572019"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9536371" y="3256942"/>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9054196" y="2841335"/>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9054195"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10018547" y="263353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10018547"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10982914" y="2841331"/>
            <a:ext cx="48756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11470475" y="2715768"/>
            <a:ext cx="285076"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10988297" y="347689"/>
            <a:ext cx="482176"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10988297" y="555496"/>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10500725" y="347690"/>
            <a:ext cx="482179"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8089843" y="555496"/>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9536372" y="555493"/>
            <a:ext cx="487573"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9054196" y="763299"/>
            <a:ext cx="482176"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8095240" y="347689"/>
            <a:ext cx="482176"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7607667" y="555493"/>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8089843" y="97110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8089843"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9536373" y="1178907"/>
            <a:ext cx="487575"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9054196" y="971100"/>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10500734" y="2841335"/>
            <a:ext cx="482180"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10982909" y="2425724"/>
            <a:ext cx="48756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8572020" y="3256942"/>
            <a:ext cx="482176"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9054196" y="3464745"/>
            <a:ext cx="5397"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9536371" y="3464742"/>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10023948" y="3464742"/>
            <a:ext cx="4767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10988299" y="4088154"/>
            <a:ext cx="474991"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11463290" y="3672545"/>
            <a:ext cx="7185"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8572020" y="3672549"/>
            <a:ext cx="482176"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9059594" y="3464742"/>
            <a:ext cx="476780"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9059593" y="3880348"/>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9536375" y="4088154"/>
            <a:ext cx="487572"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10023945" y="4092510"/>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10500723" y="2010121"/>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10018549" y="1386710"/>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10023948" y="1802314"/>
            <a:ext cx="476777"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10018547"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10500725" y="1178907"/>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10500723"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10018547" y="1178907"/>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9536373" y="3672549"/>
            <a:ext cx="487575"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10023945" y="3880348"/>
            <a:ext cx="482176"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10500736" y="3672546"/>
            <a:ext cx="5387"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10506121" y="4092510"/>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9536372" y="325694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9536372" y="3672546"/>
            <a:ext cx="5397"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7126486" y="352734"/>
            <a:ext cx="4648308"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sp>
        <p:nvSpPr>
          <p:cNvPr id="17" name="Espace réservé du texte 16"/>
          <p:cNvSpPr>
            <a:spLocks noGrp="1"/>
          </p:cNvSpPr>
          <p:nvPr userDrawn="1">
            <p:ph type="body" sz="quarter" idx="13" hasCustomPrompt="1"/>
          </p:nvPr>
        </p:nvSpPr>
        <p:spPr bwMode="gray">
          <a:xfrm>
            <a:off x="1967541" y="4941891"/>
            <a:ext cx="6145643"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967541" y="1341441"/>
            <a:ext cx="6145643"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967541" y="3500437"/>
            <a:ext cx="6145643"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325" y="5767693"/>
            <a:ext cx="2405081" cy="391862"/>
          </a:xfrm>
          <a:prstGeom prst="rect">
            <a:avLst/>
          </a:prstGeom>
        </p:spPr>
      </p:pic>
      <p:cxnSp>
        <p:nvCxnSpPr>
          <p:cNvPr id="7" name="Connecteur droit 6"/>
          <p:cNvCxnSpPr/>
          <p:nvPr userDrawn="1"/>
        </p:nvCxnSpPr>
        <p:spPr>
          <a:xfrm flipH="1">
            <a:off x="5539933" y="5326484"/>
            <a:ext cx="42402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3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431800" y="476251"/>
            <a:ext cx="11328400" cy="720724"/>
          </a:xfrm>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EF3C9E1C-E3B0-4ADD-AE47-B05B7A5B811A}"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texte 8"/>
          <p:cNvSpPr>
            <a:spLocks noGrp="1"/>
          </p:cNvSpPr>
          <p:nvPr>
            <p:ph type="body" sz="quarter" idx="16" hasCustomPrompt="1"/>
          </p:nvPr>
        </p:nvSpPr>
        <p:spPr>
          <a:xfrm>
            <a:off x="431800"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050683"/>
            <a:ext cx="364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2"/>
          <p:cNvSpPr>
            <a:spLocks noGrp="1"/>
          </p:cNvSpPr>
          <p:nvPr>
            <p:ph sz="quarter" idx="20"/>
          </p:nvPr>
        </p:nvSpPr>
        <p:spPr>
          <a:xfrm>
            <a:off x="4271433"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contenu 12"/>
          <p:cNvSpPr>
            <a:spLocks noGrp="1"/>
          </p:cNvSpPr>
          <p:nvPr>
            <p:ph sz="quarter" idx="21"/>
          </p:nvPr>
        </p:nvSpPr>
        <p:spPr>
          <a:xfrm>
            <a:off x="8112200"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113622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341438"/>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6" name="Espace réservé du contenu 14"/>
          <p:cNvSpPr>
            <a:spLocks noGrp="1"/>
          </p:cNvSpPr>
          <p:nvPr>
            <p:ph sz="quarter" idx="22"/>
          </p:nvPr>
        </p:nvSpPr>
        <p:spPr>
          <a:xfrm>
            <a:off x="3312584"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7" name="Espace réservé du contenu 14"/>
          <p:cNvSpPr>
            <a:spLocks noGrp="1"/>
          </p:cNvSpPr>
          <p:nvPr>
            <p:ph sz="quarter" idx="23"/>
          </p:nvPr>
        </p:nvSpPr>
        <p:spPr>
          <a:xfrm>
            <a:off x="6191417"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8" name="Espace réservé du contenu 14"/>
          <p:cNvSpPr>
            <a:spLocks noGrp="1"/>
          </p:cNvSpPr>
          <p:nvPr>
            <p:ph sz="quarter" idx="24"/>
          </p:nvPr>
        </p:nvSpPr>
        <p:spPr>
          <a:xfrm>
            <a:off x="9072200"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210635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1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2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Rectangle 5"/>
          <p:cNvSpPr/>
          <p:nvPr userDrawn="1"/>
        </p:nvSpPr>
        <p:spPr>
          <a:xfrm>
            <a:off x="10214871" y="-389288"/>
            <a:ext cx="240935"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14" name="Espace réservé du texte 8"/>
          <p:cNvSpPr>
            <a:spLocks noGrp="1"/>
          </p:cNvSpPr>
          <p:nvPr>
            <p:ph type="body" sz="quarter" idx="17" hasCustomPrompt="1"/>
          </p:nvPr>
        </p:nvSpPr>
        <p:spPr>
          <a:xfrm>
            <a:off x="4318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4635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060575"/>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49792" y="2060574"/>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69741" y="2060574"/>
            <a:ext cx="172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89691" y="2060574"/>
            <a:ext cx="1728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09640"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29587"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texte 8"/>
          <p:cNvSpPr>
            <a:spLocks noGrp="1"/>
          </p:cNvSpPr>
          <p:nvPr>
            <p:ph type="body" sz="quarter" idx="17" hasCustomPrompt="1"/>
          </p:nvPr>
        </p:nvSpPr>
        <p:spPr>
          <a:xfrm>
            <a:off x="434413"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325375"/>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92705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2" y="476253"/>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5" y="476251"/>
            <a:ext cx="7488767"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202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2" y="476253"/>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98662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14656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3DE8FE21-1D68-4711-BDC4-BECDE7435C8D}"/>
              </a:ext>
            </a:extLst>
          </p:cNvPr>
          <p:cNvSpPr>
            <a:spLocks noGrp="1"/>
          </p:cNvSpPr>
          <p:nvPr>
            <p:ph type="sldNum" sz="quarter" idx="16"/>
            <p:custDataLst>
              <p:tags r:id="rId1"/>
            </p:custDataLst>
          </p:nvPr>
        </p:nvSpPr>
        <p:spPr>
          <a:xfrm>
            <a:off x="10992550" y="6421660"/>
            <a:ext cx="768351" cy="451180"/>
          </a:xfrm>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221433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6AE9E2-80C9-4B70-929C-35E4F624E61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ACDE2694-1B61-4CE9-B3D4-956BBE615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8217FC7F-13EA-478B-B7BD-BD54891EFA25}"/>
              </a:ext>
            </a:extLst>
          </p:cNvPr>
          <p:cNvSpPr>
            <a:spLocks noGrp="1"/>
          </p:cNvSpPr>
          <p:nvPr>
            <p:ph type="dt" sz="half" idx="10"/>
          </p:nvPr>
        </p:nvSpPr>
        <p:spPr/>
        <p:txBody>
          <a:bodyPr/>
          <a:lstStyle/>
          <a:p>
            <a:fld id="{9605F7D5-8F27-4A6C-92DE-A9D6510B9E00}" type="datetimeFigureOut">
              <a:rPr lang="fr-CA" smtClean="0"/>
              <a:t>2021-03-18</a:t>
            </a:fld>
            <a:endParaRPr lang="fr-CA"/>
          </a:p>
        </p:txBody>
      </p:sp>
      <p:sp>
        <p:nvSpPr>
          <p:cNvPr id="5" name="Espace réservé du pied de page 4">
            <a:extLst>
              <a:ext uri="{FF2B5EF4-FFF2-40B4-BE49-F238E27FC236}">
                <a16:creationId xmlns:a16="http://schemas.microsoft.com/office/drawing/2014/main" id="{66FF2995-C4FB-405F-8649-69B79BCCC65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384BFE3-56DC-45C6-8349-50AD14D1981D}"/>
              </a:ext>
            </a:extLst>
          </p:cNvPr>
          <p:cNvSpPr>
            <a:spLocks noGrp="1"/>
          </p:cNvSpPr>
          <p:nvPr>
            <p:ph type="sldNum" sz="quarter" idx="12"/>
          </p:nvPr>
        </p:nvSpPr>
        <p:spPr/>
        <p:txBody>
          <a:bodyPr/>
          <a:lstStyle/>
          <a:p>
            <a:fld id="{8406F168-A364-47FA-8A57-0EDE4A6EE19C}" type="slidenum">
              <a:rPr lang="fr-CA" smtClean="0"/>
              <a:t>‹N°›</a:t>
            </a:fld>
            <a:endParaRPr lang="fr-CA"/>
          </a:p>
        </p:txBody>
      </p:sp>
    </p:spTree>
    <p:extLst>
      <p:ext uri="{BB962C8B-B14F-4D97-AF65-F5344CB8AC3E}">
        <p14:creationId xmlns:p14="http://schemas.microsoft.com/office/powerpoint/2010/main" val="3441841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a:p>
        </p:txBody>
      </p:sp>
      <p:sp>
        <p:nvSpPr>
          <p:cNvPr id="6" name="Holder 6"/>
          <p:cNvSpPr>
            <a:spLocks noGrp="1"/>
          </p:cNvSpPr>
          <p:nvPr>
            <p:ph type="sldNum" sz="quarter" idx="7"/>
          </p:nvPr>
        </p:nvSpPr>
        <p:spPr/>
        <p:txBody>
          <a:bodyPr lIns="0" tIns="0" rIns="0" bIns="0"/>
          <a:lstStyle>
            <a:lvl1pPr>
              <a:defRPr sz="1000" b="0" i="0">
                <a:solidFill>
                  <a:srgbClr val="00338D"/>
                </a:solidFill>
                <a:latin typeface="Arial"/>
                <a:cs typeface="Arial"/>
              </a:defRPr>
            </a:lvl1pPr>
          </a:lstStyle>
          <a:p>
            <a:pPr marL="25400">
              <a:lnSpc>
                <a:spcPct val="100000"/>
              </a:lnSpc>
            </a:pPr>
            <a:fld id="{81D60167-4931-47E6-BA6A-407CBD079E47}" type="slidenum">
              <a:rPr spc="-5" dirty="0"/>
              <a:t>‹N°›</a:t>
            </a:fld>
            <a:endParaRPr spc="-5" dirty="0"/>
          </a:p>
        </p:txBody>
      </p:sp>
    </p:spTree>
    <p:extLst>
      <p:ext uri="{BB962C8B-B14F-4D97-AF65-F5344CB8AC3E}">
        <p14:creationId xmlns:p14="http://schemas.microsoft.com/office/powerpoint/2010/main" val="302936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431801" y="1341438"/>
            <a:ext cx="113284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3" name="Titre 2"/>
          <p:cNvSpPr>
            <a:spLocks noGrp="1"/>
          </p:cNvSpPr>
          <p:nvPr>
            <p:ph type="title" hasCustomPrompt="1"/>
          </p:nvPr>
        </p:nvSpPr>
        <p:spPr>
          <a:xfrm>
            <a:off x="431800" y="476252"/>
            <a:ext cx="113284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897"/>
            <a:fld id="{1E9FF4BB-7AFF-4872-8CE9-55F58411C5B4}" type="datetime1">
              <a:rPr lang="fr-CA" smtClean="0">
                <a:solidFill>
                  <a:srgbClr val="000000">
                    <a:tint val="75000"/>
                  </a:srgbClr>
                </a:solidFill>
              </a:rPr>
              <a:pPr defTabSz="913897"/>
              <a:t>2021-03-18</a:t>
            </a:fld>
            <a:endParaRPr lang="fr-CA">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897"/>
            <a:endParaRPr lang="fr-CA">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Tree>
    <p:extLst>
      <p:ext uri="{BB962C8B-B14F-4D97-AF65-F5344CB8AC3E}">
        <p14:creationId xmlns:p14="http://schemas.microsoft.com/office/powerpoint/2010/main" val="318415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131C925-2C39-48C9-84CB-9DDC944D2A82}"/>
              </a:ext>
            </a:extLst>
          </p:cNvPr>
          <p:cNvSpPr/>
          <p:nvPr userDrawn="1">
            <p:custDataLst>
              <p:tags r:id="rId1"/>
            </p:custDataLst>
          </p:nvPr>
        </p:nvSpPr>
        <p:spPr>
          <a:xfrm>
            <a:off x="1" y="1"/>
            <a:ext cx="12700" cy="12700"/>
          </a:xfrm>
          <a:prstGeom prst="octagon">
            <a:avLst/>
          </a:prstGeom>
          <a:noFill/>
          <a:ln w="12700" cap="flat" cmpd="sng" algn="ctr">
            <a:noFill/>
            <a:prstDash val="solid"/>
          </a:ln>
          <a:effectLst/>
          <a:extLst>
            <a:ext uri="{909E8E84-426E-40DD-AFC4-6F175D3DCCD1}">
              <a14:hiddenFill xmlns:a14="http://schemas.microsoft.com/office/drawing/2010/main">
                <a:solidFill>
                  <a:schemeClr val="accent6"/>
                </a:solidFill>
              </a14:hiddenFill>
            </a:ext>
            <a:ext uri="{91240B29-F687-4F45-9708-019B960494DF}">
              <a14:hiddenLine xmlns:a14="http://schemas.microsoft.com/office/drawing/2010/main" w="12700"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b="1" dirty="0">
              <a:solidFill>
                <a:schemeClr val="bg1"/>
              </a:solidFill>
            </a:endParaRPr>
          </a:p>
        </p:txBody>
      </p:sp>
      <p:sp>
        <p:nvSpPr>
          <p:cNvPr id="2" name="Title 1">
            <a:extLst>
              <a:ext uri="{FF2B5EF4-FFF2-40B4-BE49-F238E27FC236}">
                <a16:creationId xmlns:a16="http://schemas.microsoft.com/office/drawing/2014/main" id="{1EF60097-C200-48C1-AEFA-14D20781DB7F}"/>
              </a:ext>
            </a:extLst>
          </p:cNvPr>
          <p:cNvSpPr>
            <a:spLocks noGrp="1"/>
          </p:cNvSpPr>
          <p:nvPr>
            <p:ph type="title"/>
          </p:nvPr>
        </p:nvSpPr>
        <p:spPr>
          <a:xfrm>
            <a:off x="438148" y="2"/>
            <a:ext cx="1800000" cy="185737"/>
          </a:xfrm>
          <a:solidFill>
            <a:srgbClr val="008C53"/>
          </a:solidFill>
          <a:ln>
            <a:noFill/>
          </a:ln>
        </p:spPr>
        <p:txBody>
          <a:bodyPr lIns="36000" tIns="36000" rIns="36000" bIns="36000"/>
          <a:lstStyle>
            <a:lvl1pPr algn="ctr">
              <a:lnSpc>
                <a:spcPct val="100000"/>
              </a:lnSpc>
              <a:defRPr sz="1000">
                <a:solidFill>
                  <a:schemeClr val="bg1"/>
                </a:solidFill>
                <a:latin typeface="Arial Nova Light" panose="020B0304020202020204" pitchFamily="34" charset="0"/>
              </a:defRPr>
            </a:lvl1pPr>
          </a:lstStyle>
          <a:p>
            <a:r>
              <a:rPr lang="en-US"/>
              <a:t>Click to edit Master title style</a:t>
            </a:r>
            <a:endParaRPr lang="fr-CA"/>
          </a:p>
        </p:txBody>
      </p:sp>
      <p:sp>
        <p:nvSpPr>
          <p:cNvPr id="3" name="Slide Number Placeholder 2">
            <a:extLst>
              <a:ext uri="{FF2B5EF4-FFF2-40B4-BE49-F238E27FC236}">
                <a16:creationId xmlns:a16="http://schemas.microsoft.com/office/drawing/2014/main" id="{C948258D-8B73-449D-AF74-73C82318327B}"/>
              </a:ext>
            </a:extLst>
          </p:cNvPr>
          <p:cNvSpPr>
            <a:spLocks noGrp="1"/>
          </p:cNvSpPr>
          <p:nvPr>
            <p:ph type="sldNum" sz="quarter" idx="10"/>
          </p:nvPr>
        </p:nvSpPr>
        <p:spPr/>
        <p:txBody>
          <a:bodyPr/>
          <a:lstStyle/>
          <a:p>
            <a:fld id="{EC1F1F53-A5CE-4993-8F33-B1AD82010455}" type="slidenum">
              <a:rPr lang="en-CA" smtClean="0"/>
              <a:t>‹N°›</a:t>
            </a:fld>
            <a:endParaRPr lang="en-CA"/>
          </a:p>
        </p:txBody>
      </p:sp>
      <p:sp>
        <p:nvSpPr>
          <p:cNvPr id="6" name="Text Placeholder 5">
            <a:extLst>
              <a:ext uri="{FF2B5EF4-FFF2-40B4-BE49-F238E27FC236}">
                <a16:creationId xmlns:a16="http://schemas.microsoft.com/office/drawing/2014/main" id="{F85D1D3D-1CB4-46ED-B5B8-086F81E2B692}"/>
              </a:ext>
            </a:extLst>
          </p:cNvPr>
          <p:cNvSpPr>
            <a:spLocks noGrp="1"/>
          </p:cNvSpPr>
          <p:nvPr>
            <p:ph type="body" sz="quarter" idx="11"/>
          </p:nvPr>
        </p:nvSpPr>
        <p:spPr>
          <a:xfrm>
            <a:off x="438152" y="249239"/>
            <a:ext cx="11274425" cy="798512"/>
          </a:xfrm>
        </p:spPr>
        <p:txBody>
          <a:bodyPr/>
          <a:lstStyle>
            <a:lvl1pPr marL="0" indent="0">
              <a:buNone/>
              <a:defRPr sz="2000">
                <a:solidFill>
                  <a:srgbClr val="008C53"/>
                </a:solidFill>
                <a:latin typeface="Arial Nova Light" panose="020B0304020202020204" pitchFamily="34" charset="0"/>
              </a:defRPr>
            </a:lvl1pPr>
            <a:lvl2pPr marL="402455" indent="0">
              <a:buNone/>
              <a:defRPr/>
            </a:lvl2pPr>
            <a:lvl3pPr marL="803493" indent="0">
              <a:buNone/>
              <a:defRPr/>
            </a:lvl3pPr>
            <a:lvl4pPr marL="1256963" indent="0">
              <a:buNone/>
              <a:defRPr/>
            </a:lvl4pPr>
            <a:lvl5pPr marL="1632494" indent="0">
              <a:buNone/>
              <a:defRPr/>
            </a:lvl5pPr>
          </a:lstStyle>
          <a:p>
            <a:pPr lvl="0"/>
            <a:r>
              <a:rPr lang="en-US"/>
              <a:t>Edit Master text styles</a:t>
            </a:r>
          </a:p>
        </p:txBody>
      </p:sp>
    </p:spTree>
    <p:extLst>
      <p:ext uri="{BB962C8B-B14F-4D97-AF65-F5344CB8AC3E}">
        <p14:creationId xmlns:p14="http://schemas.microsoft.com/office/powerpoint/2010/main" val="217327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3_ONE COLUMN TEXT">
    <p:bg>
      <p:bgPr>
        <a:solidFill>
          <a:schemeClr val="accent3"/>
        </a:solidFill>
        <a:effectLst/>
      </p:bgPr>
    </p:bg>
    <p:spTree>
      <p:nvGrpSpPr>
        <p:cNvPr id="1" name=""/>
        <p:cNvGrpSpPr/>
        <p:nvPr/>
      </p:nvGrpSpPr>
      <p:grpSpPr>
        <a:xfrm>
          <a:off x="0" y="0"/>
          <a:ext cx="0" cy="0"/>
          <a:chOff x="0" y="0"/>
          <a:chExt cx="0" cy="0"/>
        </a:xfrm>
      </p:grpSpPr>
      <p:sp>
        <p:nvSpPr>
          <p:cNvPr id="2" name="Title 2"/>
          <p:cNvSpPr>
            <a:spLocks noGrp="1"/>
          </p:cNvSpPr>
          <p:nvPr>
            <p:ph type="title" hasCustomPrompt="1"/>
          </p:nvPr>
        </p:nvSpPr>
        <p:spPr>
          <a:xfrm>
            <a:off x="969962" y="1322388"/>
            <a:ext cx="10820400" cy="1788182"/>
          </a:xfrm>
        </p:spPr>
        <p:txBody>
          <a:bodyPr/>
          <a:lstStyle>
            <a:lvl1pPr algn="l">
              <a:defRPr sz="16600">
                <a:solidFill>
                  <a:schemeClr val="bg1"/>
                </a:solidFill>
              </a:defRPr>
            </a:lvl1pPr>
          </a:lstStyle>
          <a:p>
            <a:r>
              <a:rPr lang="en-US" dirty="0"/>
              <a:t>Merci</a:t>
            </a:r>
          </a:p>
        </p:txBody>
      </p:sp>
    </p:spTree>
    <p:extLst>
      <p:ext uri="{BB962C8B-B14F-4D97-AF65-F5344CB8AC3E}">
        <p14:creationId xmlns:p14="http://schemas.microsoft.com/office/powerpoint/2010/main" val="252859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3B5C31-7523-40DC-9E0D-C4040DA43D5D}"/>
              </a:ext>
            </a:extLst>
          </p:cNvPr>
          <p:cNvSpPr>
            <a:spLocks noGrp="1"/>
          </p:cNvSpPr>
          <p:nvPr>
            <p:ph type="sldNum" sz="quarter" idx="10"/>
          </p:nvPr>
        </p:nvSpPr>
        <p:spPr/>
        <p:txBody>
          <a:bodyPr/>
          <a:lstStyle/>
          <a:p>
            <a:fld id="{EC1F1F53-A5CE-4993-8F33-B1AD82010455}" type="slidenum">
              <a:rPr lang="en-CA" smtClean="0"/>
              <a:t>‹N°›</a:t>
            </a:fld>
            <a:endParaRPr lang="en-CA"/>
          </a:p>
        </p:txBody>
      </p:sp>
      <p:pic>
        <p:nvPicPr>
          <p:cNvPr id="4" name="Picture 3" descr="A picture containing sitting, indoor&#10;&#10;Description generated with high confidence">
            <a:extLst>
              <a:ext uri="{FF2B5EF4-FFF2-40B4-BE49-F238E27FC236}">
                <a16:creationId xmlns:a16="http://schemas.microsoft.com/office/drawing/2014/main" id="{7D87D5C2-38B7-476F-83AB-613B53997D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101"/>
          <a:stretch/>
        </p:blipFill>
        <p:spPr>
          <a:xfrm>
            <a:off x="2" y="0"/>
            <a:ext cx="12208476" cy="6858000"/>
          </a:xfrm>
          <a:prstGeom prst="rect">
            <a:avLst/>
          </a:prstGeom>
        </p:spPr>
      </p:pic>
      <p:sp>
        <p:nvSpPr>
          <p:cNvPr id="5" name="Rectangle 4">
            <a:extLst>
              <a:ext uri="{FF2B5EF4-FFF2-40B4-BE49-F238E27FC236}">
                <a16:creationId xmlns:a16="http://schemas.microsoft.com/office/drawing/2014/main" id="{0985576A-1FB8-41E4-8496-CBE5D79EC8F9}"/>
              </a:ext>
            </a:extLst>
          </p:cNvPr>
          <p:cNvSpPr/>
          <p:nvPr userDrawn="1"/>
        </p:nvSpPr>
        <p:spPr>
          <a:xfrm>
            <a:off x="2" y="0"/>
            <a:ext cx="12208476" cy="6858000"/>
          </a:xfrm>
          <a:prstGeom prst="rect">
            <a:avLst/>
          </a:prstGeom>
          <a:solidFill>
            <a:schemeClr val="bg1">
              <a:lumMod val="5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800" b="1">
              <a:solidFill>
                <a:schemeClr val="bg1"/>
              </a:solidFill>
            </a:endParaRPr>
          </a:p>
        </p:txBody>
      </p:sp>
    </p:spTree>
    <p:extLst>
      <p:ext uri="{BB962C8B-B14F-4D97-AF65-F5344CB8AC3E}">
        <p14:creationId xmlns:p14="http://schemas.microsoft.com/office/powerpoint/2010/main" val="279731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p:cSld name="28_Titre">
    <p:bg>
      <p:bgPr>
        <a:solidFill>
          <a:schemeClr val="bg1"/>
        </a:solidFill>
        <a:effectLst/>
      </p:bgPr>
    </p:bg>
    <p:spTree>
      <p:nvGrpSpPr>
        <p:cNvPr id="1" name=""/>
        <p:cNvGrpSpPr/>
        <p:nvPr/>
      </p:nvGrpSpPr>
      <p:grpSpPr>
        <a:xfrm>
          <a:off x="0" y="0"/>
          <a:ext cx="0" cy="0"/>
          <a:chOff x="0" y="0"/>
          <a:chExt cx="0" cy="0"/>
        </a:xfrm>
      </p:grpSpPr>
      <p:pic>
        <p:nvPicPr>
          <p:cNvPr id="10" name="Picture 12" descr="A picture containing sitting, indoor&#10;&#10;Description generated with high confidence">
            <a:extLst>
              <a:ext uri="{FF2B5EF4-FFF2-40B4-BE49-F238E27FC236}">
                <a16:creationId xmlns:a16="http://schemas.microsoft.com/office/drawing/2014/main" id="{09839728-444A-4BC9-AC68-430AE413EA6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5101"/>
          <a:stretch/>
        </p:blipFill>
        <p:spPr>
          <a:xfrm>
            <a:off x="0" y="0"/>
            <a:ext cx="12192000" cy="6848744"/>
          </a:xfrm>
          <a:prstGeom prst="rect">
            <a:avLst/>
          </a:prstGeom>
        </p:spPr>
      </p:pic>
      <p:sp>
        <p:nvSpPr>
          <p:cNvPr id="17" name="AutoShape 12">
            <a:extLst>
              <a:ext uri="{FF2B5EF4-FFF2-40B4-BE49-F238E27FC236}">
                <a16:creationId xmlns:a16="http://schemas.microsoft.com/office/drawing/2014/main" id="{E950659F-7FD6-43C7-8896-859B0A3E4043}"/>
              </a:ext>
            </a:extLst>
          </p:cNvPr>
          <p:cNvSpPr>
            <a:spLocks noChangeAspect="1" noChangeArrowheads="1" noTextEdit="1"/>
          </p:cNvSpPr>
          <p:nvPr/>
        </p:nvSpPr>
        <p:spPr bwMode="auto">
          <a:xfrm>
            <a:off x="892177" y="-195262"/>
            <a:ext cx="5934075"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fr-CA" sz="1351"/>
          </a:p>
        </p:txBody>
      </p:sp>
      <p:sp>
        <p:nvSpPr>
          <p:cNvPr id="20" name="Freeform 16">
            <a:extLst>
              <a:ext uri="{FF2B5EF4-FFF2-40B4-BE49-F238E27FC236}">
                <a16:creationId xmlns:a16="http://schemas.microsoft.com/office/drawing/2014/main" id="{5D128179-D5CB-4185-A372-11DB54C15F7D}"/>
              </a:ext>
            </a:extLst>
          </p:cNvPr>
          <p:cNvSpPr>
            <a:spLocks/>
          </p:cNvSpPr>
          <p:nvPr/>
        </p:nvSpPr>
        <p:spPr bwMode="auto">
          <a:xfrm>
            <a:off x="3859215" y="4489451"/>
            <a:ext cx="2967039" cy="2173288"/>
          </a:xfrm>
          <a:custGeom>
            <a:avLst/>
            <a:gdLst>
              <a:gd name="T0" fmla="*/ 0 w 1869"/>
              <a:gd name="T1" fmla="*/ 1369 h 1369"/>
              <a:gd name="T2" fmla="*/ 0 w 1869"/>
              <a:gd name="T3" fmla="*/ 1369 h 1369"/>
              <a:gd name="T4" fmla="*/ 1869 w 1869"/>
              <a:gd name="T5" fmla="*/ 289 h 1369"/>
              <a:gd name="T6" fmla="*/ 1869 w 1869"/>
              <a:gd name="T7" fmla="*/ 289 h 1369"/>
              <a:gd name="T8" fmla="*/ 1370 w 1869"/>
              <a:gd name="T9" fmla="*/ 0 h 1369"/>
              <a:gd name="T10" fmla="*/ 3 w 1869"/>
              <a:gd name="T11" fmla="*/ 790 h 1369"/>
            </a:gdLst>
            <a:ahLst/>
            <a:cxnLst>
              <a:cxn ang="0">
                <a:pos x="T0" y="T1"/>
              </a:cxn>
              <a:cxn ang="0">
                <a:pos x="T2" y="T3"/>
              </a:cxn>
              <a:cxn ang="0">
                <a:pos x="T4" y="T5"/>
              </a:cxn>
              <a:cxn ang="0">
                <a:pos x="T6" y="T7"/>
              </a:cxn>
              <a:cxn ang="0">
                <a:pos x="T8" y="T9"/>
              </a:cxn>
              <a:cxn ang="0">
                <a:pos x="T10" y="T11"/>
              </a:cxn>
            </a:cxnLst>
            <a:rect l="0" t="0" r="r" b="b"/>
            <a:pathLst>
              <a:path w="1869" h="1369">
                <a:moveTo>
                  <a:pt x="0" y="1369"/>
                </a:moveTo>
                <a:lnTo>
                  <a:pt x="0" y="1369"/>
                </a:lnTo>
                <a:lnTo>
                  <a:pt x="1869" y="289"/>
                </a:lnTo>
                <a:lnTo>
                  <a:pt x="1869" y="289"/>
                </a:lnTo>
                <a:lnTo>
                  <a:pt x="1370" y="0"/>
                </a:lnTo>
                <a:lnTo>
                  <a:pt x="3" y="7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fr-CA" sz="1351"/>
          </a:p>
        </p:txBody>
      </p:sp>
      <p:pic>
        <p:nvPicPr>
          <p:cNvPr id="25" name="Picture 24">
            <a:extLst>
              <a:ext uri="{FF2B5EF4-FFF2-40B4-BE49-F238E27FC236}">
                <a16:creationId xmlns:a16="http://schemas.microsoft.com/office/drawing/2014/main" id="{54B5D3E4-0F91-4526-A2B0-1487E3A12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6571" y="5856696"/>
            <a:ext cx="2422311" cy="739219"/>
          </a:xfrm>
          <a:prstGeom prst="rect">
            <a:avLst/>
          </a:prstGeom>
        </p:spPr>
      </p:pic>
      <p:sp>
        <p:nvSpPr>
          <p:cNvPr id="14" name="Freeform: Shape 13">
            <a:extLst>
              <a:ext uri="{FF2B5EF4-FFF2-40B4-BE49-F238E27FC236}">
                <a16:creationId xmlns:a16="http://schemas.microsoft.com/office/drawing/2014/main" id="{C35CCB95-D3A8-4ACD-B7C9-156D419AD0FF}"/>
              </a:ext>
            </a:extLst>
          </p:cNvPr>
          <p:cNvSpPr/>
          <p:nvPr/>
        </p:nvSpPr>
        <p:spPr>
          <a:xfrm rot="5400000">
            <a:off x="-41720" y="918463"/>
            <a:ext cx="4933120" cy="3096196"/>
          </a:xfrm>
          <a:custGeom>
            <a:avLst/>
            <a:gdLst>
              <a:gd name="connsiteX0" fmla="*/ 0 w 4933120"/>
              <a:gd name="connsiteY0" fmla="*/ 758290 h 3096196"/>
              <a:gd name="connsiteX1" fmla="*/ 0 w 4933120"/>
              <a:gd name="connsiteY1" fmla="*/ 0 h 3096196"/>
              <a:gd name="connsiteX2" fmla="*/ 518427 w 4933120"/>
              <a:gd name="connsiteY2" fmla="*/ 0 h 3096196"/>
              <a:gd name="connsiteX3" fmla="*/ 518426 w 4933120"/>
              <a:gd name="connsiteY3" fmla="*/ 2 h 3096196"/>
              <a:gd name="connsiteX4" fmla="*/ 1821421 w 4933120"/>
              <a:gd name="connsiteY4" fmla="*/ 2269552 h 3096196"/>
              <a:gd name="connsiteX5" fmla="*/ 4452593 w 4933120"/>
              <a:gd name="connsiteY5" fmla="*/ 2269552 h 3096196"/>
              <a:gd name="connsiteX6" fmla="*/ 4454895 w 4933120"/>
              <a:gd name="connsiteY6" fmla="*/ 2265543 h 3096196"/>
              <a:gd name="connsiteX7" fmla="*/ 4933120 w 4933120"/>
              <a:gd name="connsiteY7" fmla="*/ 3093852 h 3096196"/>
              <a:gd name="connsiteX8" fmla="*/ 4931774 w 4933120"/>
              <a:gd name="connsiteY8" fmla="*/ 3096196 h 3096196"/>
              <a:gd name="connsiteX9" fmla="*/ 1342238 w 4933120"/>
              <a:gd name="connsiteY9" fmla="*/ 3096196 h 309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3120" h="3096196">
                <a:moveTo>
                  <a:pt x="0" y="758290"/>
                </a:moveTo>
                <a:lnTo>
                  <a:pt x="0" y="0"/>
                </a:lnTo>
                <a:lnTo>
                  <a:pt x="518427" y="0"/>
                </a:lnTo>
                <a:lnTo>
                  <a:pt x="518426" y="2"/>
                </a:lnTo>
                <a:lnTo>
                  <a:pt x="1821421" y="2269552"/>
                </a:lnTo>
                <a:lnTo>
                  <a:pt x="4452593" y="2269552"/>
                </a:lnTo>
                <a:lnTo>
                  <a:pt x="4454895" y="2265543"/>
                </a:lnTo>
                <a:lnTo>
                  <a:pt x="4933120" y="3093852"/>
                </a:lnTo>
                <a:lnTo>
                  <a:pt x="4931774" y="3096196"/>
                </a:lnTo>
                <a:lnTo>
                  <a:pt x="1342238" y="3096196"/>
                </a:lnTo>
                <a:close/>
              </a:path>
            </a:pathLst>
          </a:custGeom>
          <a:solidFill>
            <a:srgbClr val="008C53"/>
          </a:solidFill>
          <a:ln w="12700">
            <a:solidFill>
              <a:srgbClr val="008C5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sz="1800" b="1">
              <a:solidFill>
                <a:schemeClr val="bg1"/>
              </a:solidFill>
            </a:endParaRPr>
          </a:p>
        </p:txBody>
      </p:sp>
      <p:sp>
        <p:nvSpPr>
          <p:cNvPr id="15" name="Freeform: Shape 14">
            <a:extLst>
              <a:ext uri="{FF2B5EF4-FFF2-40B4-BE49-F238E27FC236}">
                <a16:creationId xmlns:a16="http://schemas.microsoft.com/office/drawing/2014/main" id="{80AC9490-D33B-4851-A9D9-E6303B9F478D}"/>
              </a:ext>
            </a:extLst>
          </p:cNvPr>
          <p:cNvSpPr/>
          <p:nvPr/>
        </p:nvSpPr>
        <p:spPr>
          <a:xfrm rot="16200000">
            <a:off x="3717276" y="2473267"/>
            <a:ext cx="5368469" cy="3096196"/>
          </a:xfrm>
          <a:custGeom>
            <a:avLst/>
            <a:gdLst>
              <a:gd name="connsiteX0" fmla="*/ 0 w 5368469"/>
              <a:gd name="connsiteY0" fmla="*/ 2 h 3096196"/>
              <a:gd name="connsiteX1" fmla="*/ 1 w 5368469"/>
              <a:gd name="connsiteY1" fmla="*/ 0 h 3096196"/>
              <a:gd name="connsiteX2" fmla="*/ 953776 w 5368469"/>
              <a:gd name="connsiteY2" fmla="*/ 0 h 3096196"/>
              <a:gd name="connsiteX3" fmla="*/ 953775 w 5368469"/>
              <a:gd name="connsiteY3" fmla="*/ 2 h 3096196"/>
              <a:gd name="connsiteX4" fmla="*/ 2256770 w 5368469"/>
              <a:gd name="connsiteY4" fmla="*/ 2269552 h 3096196"/>
              <a:gd name="connsiteX5" fmla="*/ 4887942 w 5368469"/>
              <a:gd name="connsiteY5" fmla="*/ 2269552 h 3096196"/>
              <a:gd name="connsiteX6" fmla="*/ 4890244 w 5368469"/>
              <a:gd name="connsiteY6" fmla="*/ 2265543 h 3096196"/>
              <a:gd name="connsiteX7" fmla="*/ 5368469 w 5368469"/>
              <a:gd name="connsiteY7" fmla="*/ 3093852 h 3096196"/>
              <a:gd name="connsiteX8" fmla="*/ 5367123 w 5368469"/>
              <a:gd name="connsiteY8" fmla="*/ 3096196 h 3096196"/>
              <a:gd name="connsiteX9" fmla="*/ 1777587 w 5368469"/>
              <a:gd name="connsiteY9" fmla="*/ 3096196 h 309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469" h="3096196">
                <a:moveTo>
                  <a:pt x="0" y="2"/>
                </a:moveTo>
                <a:lnTo>
                  <a:pt x="1" y="0"/>
                </a:lnTo>
                <a:lnTo>
                  <a:pt x="953776" y="0"/>
                </a:lnTo>
                <a:lnTo>
                  <a:pt x="953775" y="2"/>
                </a:lnTo>
                <a:lnTo>
                  <a:pt x="2256770" y="2269552"/>
                </a:lnTo>
                <a:lnTo>
                  <a:pt x="4887942" y="2269552"/>
                </a:lnTo>
                <a:lnTo>
                  <a:pt x="4890244" y="2265543"/>
                </a:lnTo>
                <a:lnTo>
                  <a:pt x="5368469" y="3093852"/>
                </a:lnTo>
                <a:lnTo>
                  <a:pt x="5367123" y="3096196"/>
                </a:lnTo>
                <a:lnTo>
                  <a:pt x="1777587" y="3096196"/>
                </a:lnTo>
                <a:close/>
              </a:path>
            </a:pathLst>
          </a:custGeom>
          <a:solidFill>
            <a:srgbClr val="008C53"/>
          </a:solidFill>
          <a:ln w="12700">
            <a:solidFill>
              <a:srgbClr val="008C5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sz="1800" b="1">
              <a:solidFill>
                <a:schemeClr val="bg1"/>
              </a:solidFill>
            </a:endParaRPr>
          </a:p>
        </p:txBody>
      </p:sp>
      <p:sp>
        <p:nvSpPr>
          <p:cNvPr id="1130498" name="Rectangle 2"/>
          <p:cNvSpPr>
            <a:spLocks noGrp="1" noChangeArrowheads="1"/>
          </p:cNvSpPr>
          <p:nvPr>
            <p:ph type="ctrTitle"/>
          </p:nvPr>
        </p:nvSpPr>
        <p:spPr>
          <a:xfrm>
            <a:off x="1927479" y="1078481"/>
            <a:ext cx="4168523" cy="2039475"/>
          </a:xfrm>
        </p:spPr>
        <p:txBody>
          <a:bodyPr anchor="b"/>
          <a:lstStyle>
            <a:lvl1pPr>
              <a:lnSpc>
                <a:spcPct val="85000"/>
              </a:lnSpc>
              <a:defRPr lang="fr-CA" sz="2100" b="1" noProof="0" dirty="0">
                <a:solidFill>
                  <a:srgbClr val="383838"/>
                </a:solidFill>
                <a:latin typeface="Arial Nova Light" panose="020B0304020202020204" pitchFamily="34" charset="0"/>
                <a:ea typeface="+mj-ea"/>
                <a:cs typeface="Segoe UI" panose="020B0502040204020203" pitchFamily="34" charset="0"/>
              </a:defRPr>
            </a:lvl1pPr>
          </a:lstStyle>
          <a:p>
            <a:pPr lvl="0"/>
            <a:r>
              <a:rPr lang="en-US" noProof="0"/>
              <a:t>Click to edit Master title style</a:t>
            </a:r>
            <a:endParaRPr lang="fr-CA" noProof="0"/>
          </a:p>
        </p:txBody>
      </p:sp>
      <p:sp>
        <p:nvSpPr>
          <p:cNvPr id="1130499" name="Rectangle 3"/>
          <p:cNvSpPr>
            <a:spLocks noGrp="1" noChangeArrowheads="1"/>
          </p:cNvSpPr>
          <p:nvPr>
            <p:ph type="subTitle" idx="1" hasCustomPrompt="1"/>
          </p:nvPr>
        </p:nvSpPr>
        <p:spPr>
          <a:xfrm>
            <a:off x="1927479" y="3209501"/>
            <a:ext cx="4168523" cy="986935"/>
          </a:xfrm>
        </p:spPr>
        <p:txBody>
          <a:bodyPr/>
          <a:lstStyle>
            <a:lvl1pPr marL="0" indent="0">
              <a:lnSpc>
                <a:spcPct val="85000"/>
              </a:lnSpc>
              <a:buFont typeface="Wingdings" pitchFamily="2" charset="2"/>
              <a:buNone/>
              <a:defRPr lang="fr-CA" sz="1351" noProof="0" dirty="0">
                <a:solidFill>
                  <a:srgbClr val="383838"/>
                </a:solidFill>
                <a:latin typeface="Arial Nova Light" panose="020B0304020202020204" pitchFamily="34" charset="0"/>
                <a:ea typeface="+mn-ea"/>
                <a:cs typeface="Segoe UI" panose="020B0502040204020203" pitchFamily="34" charset="0"/>
              </a:defRPr>
            </a:lvl1pPr>
          </a:lstStyle>
          <a:p>
            <a:pPr lvl="0"/>
            <a:r>
              <a:rPr lang="fr-CA" noProof="0"/>
              <a:t>Cliquez pour modifier le style des sous-titres du masque</a:t>
            </a:r>
          </a:p>
        </p:txBody>
      </p:sp>
    </p:spTree>
    <p:extLst>
      <p:ext uri="{BB962C8B-B14F-4D97-AF65-F5344CB8AC3E}">
        <p14:creationId xmlns:p14="http://schemas.microsoft.com/office/powerpoint/2010/main" val="31496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37397705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6" name="Freeform 6"/>
          <p:cNvSpPr>
            <a:spLocks/>
          </p:cNvSpPr>
          <p:nvPr userDrawn="1"/>
        </p:nvSpPr>
        <p:spPr bwMode="gray">
          <a:xfrm>
            <a:off x="4524998" y="1346894"/>
            <a:ext cx="3899351"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3" name="Rectangle 2"/>
          <p:cNvSpPr/>
          <p:nvPr userDrawn="1"/>
        </p:nvSpPr>
        <p:spPr bwMode="gray">
          <a:xfrm>
            <a:off x="1023615" y="357416"/>
            <a:ext cx="10737015"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grpSp>
        <p:nvGrpSpPr>
          <p:cNvPr id="763" name="Groupe 762"/>
          <p:cNvGrpSpPr/>
          <p:nvPr userDrawn="1"/>
        </p:nvGrpSpPr>
        <p:grpSpPr bwMode="hidden">
          <a:xfrm>
            <a:off x="6166537" y="-67918"/>
            <a:ext cx="6262892"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sp>
        <p:nvSpPr>
          <p:cNvPr id="18" name="Freeform 5"/>
          <p:cNvSpPr>
            <a:spLocks/>
          </p:cNvSpPr>
          <p:nvPr userDrawn="1"/>
        </p:nvSpPr>
        <p:spPr bwMode="gray">
          <a:xfrm>
            <a:off x="623391" y="-342862"/>
            <a:ext cx="3901607"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cxnSp>
        <p:nvCxnSpPr>
          <p:cNvPr id="186" name="Connecteur droit 185"/>
          <p:cNvCxnSpPr>
            <a:stCxn id="113" idx="2"/>
            <a:endCxn id="113" idx="1"/>
          </p:cNvCxnSpPr>
          <p:nvPr userDrawn="1"/>
        </p:nvCxnSpPr>
        <p:spPr bwMode="gray">
          <a:xfrm>
            <a:off x="10988297" y="971101"/>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11470474" y="1054365"/>
            <a:ext cx="289727"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10023946" y="347690"/>
            <a:ext cx="476780"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10018547" y="555494"/>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10500723" y="1802314"/>
            <a:ext cx="487575"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10982899"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11463277" y="1594511"/>
            <a:ext cx="293065"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10982899" y="1594510"/>
            <a:ext cx="487575"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10982899"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10982899" y="2217922"/>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11466881" y="2298657"/>
            <a:ext cx="288671"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10018547" y="763298"/>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9536372" y="763298"/>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9536373" y="350521"/>
            <a:ext cx="2697"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8577417"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9054195" y="971101"/>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9536371" y="1178905"/>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10500723" y="55549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8089843" y="763298"/>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8572019" y="1386707"/>
            <a:ext cx="487573"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9536371"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9054196"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9536371" y="1594512"/>
            <a:ext cx="482176"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10018547"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10023946" y="2010119"/>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8095240" y="555493"/>
            <a:ext cx="476779"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7607667"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7607667" y="1178905"/>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8089843" y="1178905"/>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8572019"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7125491" y="1178905"/>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7607667" y="1386707"/>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7125491" y="1386707"/>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6643315" y="1386707"/>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7125491"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6643315" y="555493"/>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11470473"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10988297" y="117890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10500723" y="1178905"/>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10500723"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9054195"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8572020" y="347691"/>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7607667" y="1594512"/>
            <a:ext cx="487573"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6648712" y="1178903"/>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6643315"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7125491" y="555493"/>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6648712" y="347689"/>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9536371"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9536371" y="2010119"/>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9054195"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9536371" y="1594512"/>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9536371" y="2010119"/>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8572019"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8572019" y="1594512"/>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9054195"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10018547" y="2217922"/>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10982899" y="221792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10506122" y="2633529"/>
            <a:ext cx="4767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10018547" y="2633528"/>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8089843" y="1802314"/>
            <a:ext cx="482176"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7607667" y="1802314"/>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7607667" y="201011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7607667"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8095240" y="2425726"/>
            <a:ext cx="476779"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7607667" y="2217921"/>
            <a:ext cx="487573"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7130888" y="2217921"/>
            <a:ext cx="476779"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7125491"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7125491"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8089843" y="2633528"/>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7607667" y="971100"/>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10500723"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10018547"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10500723" y="2841333"/>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9536371"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9536371"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10018547"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10500723" y="3049135"/>
            <a:ext cx="4875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10982899" y="2633529"/>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10500726" y="3256940"/>
            <a:ext cx="48218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10982899" y="3256938"/>
            <a:ext cx="487575"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10982900" y="3049135"/>
            <a:ext cx="4803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11463276" y="2425725"/>
            <a:ext cx="7197"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11463290" y="3131057"/>
            <a:ext cx="292260"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10982899" y="3464743"/>
            <a:ext cx="487575"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11470474" y="3672545"/>
            <a:ext cx="290156"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8089843"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8089843"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8572019"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9054195" y="2633529"/>
            <a:ext cx="539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8089843" y="3049135"/>
            <a:ext cx="482176"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8089843" y="263352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8089843"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9059594" y="2425726"/>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8572019"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8572019" y="2425726"/>
            <a:ext cx="48757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8572019" y="201011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8089843" y="2217921"/>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9054195" y="3049136"/>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8572019"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8089843"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8089843" y="3049136"/>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9054195" y="3256940"/>
            <a:ext cx="482176"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9536371" y="3049135"/>
            <a:ext cx="482176"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11463276" y="3256939"/>
            <a:ext cx="7197"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10982900" y="3672547"/>
            <a:ext cx="4803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10500723" y="3672546"/>
            <a:ext cx="487575"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10500723" y="3256940"/>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9054195"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8572019"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9536371"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9054196" y="2841333"/>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9054195"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10018547" y="263352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10018547"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10982913" y="2841331"/>
            <a:ext cx="48756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11470474" y="2715768"/>
            <a:ext cx="285076"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10988297" y="347689"/>
            <a:ext cx="482176"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10988297" y="55549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10500725" y="347690"/>
            <a:ext cx="482179"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8089843" y="55549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9536372" y="555493"/>
            <a:ext cx="487573"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9054196" y="763298"/>
            <a:ext cx="482176"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8095240" y="347689"/>
            <a:ext cx="482176"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7607667" y="555493"/>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8089843" y="971101"/>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8089843"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9536371" y="1178905"/>
            <a:ext cx="487575"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9054196" y="971100"/>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10500733" y="2841333"/>
            <a:ext cx="482180"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10982907" y="2425724"/>
            <a:ext cx="48756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8572020" y="3256940"/>
            <a:ext cx="482176"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9054196" y="3464743"/>
            <a:ext cx="5397"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9536371" y="3464742"/>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10023946" y="3464742"/>
            <a:ext cx="4767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10988298" y="4088154"/>
            <a:ext cx="474991"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11463289" y="3672545"/>
            <a:ext cx="7185"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8572020" y="3672547"/>
            <a:ext cx="482176"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9059593" y="3464742"/>
            <a:ext cx="476780"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9059593" y="3880348"/>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9536374" y="4088154"/>
            <a:ext cx="487572"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10023945" y="4092510"/>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10500723" y="2010119"/>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10018547" y="1386708"/>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10023946" y="1802314"/>
            <a:ext cx="476777"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10018547"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10500723" y="1178905"/>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10500723"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10018547" y="1178905"/>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9536371" y="3672547"/>
            <a:ext cx="487575"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10023945" y="3880348"/>
            <a:ext cx="482176"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10500735" y="3672546"/>
            <a:ext cx="5387"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10506121" y="4092510"/>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9536372" y="3256940"/>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9536372" y="3672546"/>
            <a:ext cx="5397"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7126485" y="352734"/>
            <a:ext cx="4648308"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sp>
        <p:nvSpPr>
          <p:cNvPr id="17" name="Espace réservé du texte 16"/>
          <p:cNvSpPr>
            <a:spLocks noGrp="1"/>
          </p:cNvSpPr>
          <p:nvPr userDrawn="1">
            <p:ph type="body" sz="quarter" idx="13" hasCustomPrompt="1"/>
          </p:nvPr>
        </p:nvSpPr>
        <p:spPr bwMode="gray">
          <a:xfrm>
            <a:off x="1967541" y="4941889"/>
            <a:ext cx="6145643"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967541" y="1341439"/>
            <a:ext cx="6145643"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967541" y="3500437"/>
            <a:ext cx="6145643"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324" y="5767693"/>
            <a:ext cx="2405081" cy="391862"/>
          </a:xfrm>
          <a:prstGeom prst="rect">
            <a:avLst/>
          </a:prstGeom>
        </p:spPr>
      </p:pic>
      <p:cxnSp>
        <p:nvCxnSpPr>
          <p:cNvPr id="7" name="Connecteur droit 6"/>
          <p:cNvCxnSpPr/>
          <p:nvPr userDrawn="1"/>
        </p:nvCxnSpPr>
        <p:spPr>
          <a:xfrm flipH="1">
            <a:off x="5539932" y="5326484"/>
            <a:ext cx="42402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17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431801" y="1341438"/>
            <a:ext cx="113284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3" name="Titre 2"/>
          <p:cNvSpPr>
            <a:spLocks noGrp="1"/>
          </p:cNvSpPr>
          <p:nvPr>
            <p:ph type="title" hasCustomPrompt="1"/>
          </p:nvPr>
        </p:nvSpPr>
        <p:spPr>
          <a:xfrm>
            <a:off x="431800" y="476252"/>
            <a:ext cx="113284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920"/>
            <a:endParaRPr lang="fr-CA">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336842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uvelle section">
    <p:spTree>
      <p:nvGrpSpPr>
        <p:cNvPr id="1" name=""/>
        <p:cNvGrpSpPr/>
        <p:nvPr/>
      </p:nvGrpSpPr>
      <p:grpSpPr>
        <a:xfrm>
          <a:off x="0" y="0"/>
          <a:ext cx="0" cy="0"/>
          <a:chOff x="0" y="0"/>
          <a:chExt cx="0" cy="0"/>
        </a:xfrm>
      </p:grpSpPr>
      <p:grpSp>
        <p:nvGrpSpPr>
          <p:cNvPr id="2" name="Groupe 1"/>
          <p:cNvGrpSpPr/>
          <p:nvPr userDrawn="1"/>
        </p:nvGrpSpPr>
        <p:grpSpPr>
          <a:xfrm>
            <a:off x="7060523" y="0"/>
            <a:ext cx="5131477"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grpSp>
      <p:sp>
        <p:nvSpPr>
          <p:cNvPr id="19" name="Freeform 6"/>
          <p:cNvSpPr>
            <a:spLocks/>
          </p:cNvSpPr>
          <p:nvPr userDrawn="1"/>
        </p:nvSpPr>
        <p:spPr bwMode="gray">
          <a:xfrm>
            <a:off x="4524998" y="3823110"/>
            <a:ext cx="3899351"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13" name="Rectangle 12"/>
          <p:cNvSpPr/>
          <p:nvPr userDrawn="1"/>
        </p:nvSpPr>
        <p:spPr bwMode="gray">
          <a:xfrm>
            <a:off x="1223011" y="1341439"/>
            <a:ext cx="9791701"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3" name="Espace réservé de la date 2"/>
          <p:cNvSpPr>
            <a:spLocks noGrp="1"/>
          </p:cNvSpPr>
          <p:nvPr>
            <p:ph type="dt" sz="half" idx="10"/>
          </p:nvPr>
        </p:nvSpPr>
        <p:spPr bwMode="gray"/>
        <p:txBody>
          <a:bodyPr/>
          <a:lstStyle/>
          <a:p>
            <a:fld id="{DB452819-D733-4631-9F1A-EF8486DDB2A6}"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6" name="Rectangle 2"/>
          <p:cNvSpPr>
            <a:spLocks noGrp="1" noChangeArrowheads="1"/>
          </p:cNvSpPr>
          <p:nvPr>
            <p:ph type="ctrTitle" hasCustomPrompt="1"/>
          </p:nvPr>
        </p:nvSpPr>
        <p:spPr bwMode="gray">
          <a:xfrm>
            <a:off x="1390651" y="2060575"/>
            <a:ext cx="8449733"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390651" y="3500439"/>
            <a:ext cx="8449733"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623391" y="-342862"/>
            <a:ext cx="3901607"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800"/>
          </a:p>
        </p:txBody>
      </p:sp>
      <p:sp>
        <p:nvSpPr>
          <p:cNvPr id="9" name="Espace réservé du texte 8"/>
          <p:cNvSpPr>
            <a:spLocks noGrp="1"/>
          </p:cNvSpPr>
          <p:nvPr>
            <p:ph type="body" sz="quarter" idx="14" hasCustomPrompt="1"/>
          </p:nvPr>
        </p:nvSpPr>
        <p:spPr bwMode="gray">
          <a:xfrm>
            <a:off x="8620789" y="4941888"/>
            <a:ext cx="2371063"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121352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AD203A3-678E-422A-A71F-E6163863BF0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9" name="Espace réservé du contenu 11"/>
          <p:cNvSpPr>
            <a:spLocks noGrp="1"/>
          </p:cNvSpPr>
          <p:nvPr>
            <p:ph sz="quarter" idx="17"/>
          </p:nvPr>
        </p:nvSpPr>
        <p:spPr>
          <a:xfrm>
            <a:off x="431802" y="1341438"/>
            <a:ext cx="5568949"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u contenu 6"/>
          <p:cNvSpPr>
            <a:spLocks noGrp="1"/>
          </p:cNvSpPr>
          <p:nvPr>
            <p:ph sz="quarter" idx="18"/>
          </p:nvPr>
        </p:nvSpPr>
        <p:spPr>
          <a:xfrm>
            <a:off x="6191251" y="1341438"/>
            <a:ext cx="5568949" cy="48958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52128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3649D95-1C06-4973-94BF-EA5048ECF04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799" y="1341438"/>
            <a:ext cx="3647019"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71434" y="1341438"/>
            <a:ext cx="3649133"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341438"/>
            <a:ext cx="3647016"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Titre 5"/>
          <p:cNvSpPr>
            <a:spLocks noGrp="1"/>
          </p:cNvSpPr>
          <p:nvPr>
            <p:ph type="title"/>
          </p:nvPr>
        </p:nvSpPr>
        <p:spPr>
          <a:xfrm>
            <a:off x="431800" y="476252"/>
            <a:ext cx="11328400" cy="720501"/>
          </a:xfrm>
        </p:spPr>
        <p:txBody>
          <a:bodyPr/>
          <a:lstStyle/>
          <a:p>
            <a:r>
              <a:rPr lang="fr-FR"/>
              <a:t>Modifiez le style du titre</a:t>
            </a:r>
            <a:endParaRPr lang="fr-CA"/>
          </a:p>
        </p:txBody>
      </p:sp>
    </p:spTree>
    <p:extLst>
      <p:ext uri="{BB962C8B-B14F-4D97-AF65-F5344CB8AC3E}">
        <p14:creationId xmlns:p14="http://schemas.microsoft.com/office/powerpoint/2010/main" val="364489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ouvelle section">
    <p:bg>
      <p:bgPr>
        <a:solidFill>
          <a:srgbClr val="E6E7E8"/>
        </a:solidFill>
        <a:effectLst/>
      </p:bgPr>
    </p:bg>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userDrawn="1"/>
        </p:nvGrpSpPr>
        <p:grpSpPr>
          <a:xfrm>
            <a:off x="7060524" y="0"/>
            <a:ext cx="5131477"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grpSp>
      <p:sp>
        <p:nvSpPr>
          <p:cNvPr id="19" name="Freeform 6"/>
          <p:cNvSpPr>
            <a:spLocks/>
          </p:cNvSpPr>
          <p:nvPr userDrawn="1"/>
        </p:nvSpPr>
        <p:spPr bwMode="gray">
          <a:xfrm>
            <a:off x="4524999" y="3823110"/>
            <a:ext cx="3899351"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13" name="Rectangle 12"/>
          <p:cNvSpPr/>
          <p:nvPr userDrawn="1"/>
        </p:nvSpPr>
        <p:spPr bwMode="gray">
          <a:xfrm>
            <a:off x="1223012" y="1341439"/>
            <a:ext cx="9791701"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3" name="Espace réservé de la date 2"/>
          <p:cNvSpPr>
            <a:spLocks noGrp="1"/>
          </p:cNvSpPr>
          <p:nvPr>
            <p:ph type="dt" sz="half" idx="10"/>
          </p:nvPr>
        </p:nvSpPr>
        <p:spPr bwMode="gray"/>
        <p:txBody>
          <a:bodyPr/>
          <a:lstStyle/>
          <a:p>
            <a:fld id="{DB452819-D733-4631-9F1A-EF8486DDB2A6}"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6" name="Rectangle 2"/>
          <p:cNvSpPr>
            <a:spLocks noGrp="1" noChangeArrowheads="1"/>
          </p:cNvSpPr>
          <p:nvPr>
            <p:ph type="ctrTitle" hasCustomPrompt="1"/>
          </p:nvPr>
        </p:nvSpPr>
        <p:spPr bwMode="gray">
          <a:xfrm>
            <a:off x="1390652" y="2060575"/>
            <a:ext cx="8449733"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390652" y="3500441"/>
            <a:ext cx="8449733"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623393" y="-342862"/>
            <a:ext cx="3901607"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800"/>
          </a:p>
        </p:txBody>
      </p:sp>
      <p:sp>
        <p:nvSpPr>
          <p:cNvPr id="9" name="Espace réservé du texte 8"/>
          <p:cNvSpPr>
            <a:spLocks noGrp="1"/>
          </p:cNvSpPr>
          <p:nvPr>
            <p:ph type="body" sz="quarter" idx="14" hasCustomPrompt="1"/>
          </p:nvPr>
        </p:nvSpPr>
        <p:spPr bwMode="gray">
          <a:xfrm>
            <a:off x="8620790" y="4941888"/>
            <a:ext cx="2371063"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9592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CB36AFE-5B62-4D77-A1AB-AC34FA073446}"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contenu 14"/>
          <p:cNvSpPr>
            <a:spLocks noGrp="1"/>
          </p:cNvSpPr>
          <p:nvPr>
            <p:ph sz="quarter" idx="21"/>
          </p:nvPr>
        </p:nvSpPr>
        <p:spPr>
          <a:xfrm>
            <a:off x="431801"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4"/>
          <p:cNvSpPr>
            <a:spLocks noGrp="1"/>
          </p:cNvSpPr>
          <p:nvPr>
            <p:ph sz="quarter" idx="22"/>
          </p:nvPr>
        </p:nvSpPr>
        <p:spPr>
          <a:xfrm>
            <a:off x="3312585"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4"/>
          <p:cNvSpPr>
            <a:spLocks noGrp="1"/>
          </p:cNvSpPr>
          <p:nvPr>
            <p:ph sz="quarter" idx="23"/>
          </p:nvPr>
        </p:nvSpPr>
        <p:spPr>
          <a:xfrm>
            <a:off x="6191251" y="1341438"/>
            <a:ext cx="2688167"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4"/>
          <p:cNvSpPr>
            <a:spLocks noGrp="1"/>
          </p:cNvSpPr>
          <p:nvPr>
            <p:ph sz="quarter" idx="24"/>
          </p:nvPr>
        </p:nvSpPr>
        <p:spPr>
          <a:xfrm>
            <a:off x="9072034"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00140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48"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96"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244"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395"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8" name="Titre 7"/>
          <p:cNvSpPr>
            <a:spLocks noGrp="1"/>
          </p:cNvSpPr>
          <p:nvPr>
            <p:ph type="title"/>
          </p:nvPr>
        </p:nvSpPr>
        <p:spPr/>
        <p:txBody>
          <a:bodyPr/>
          <a:lstStyle/>
          <a:p>
            <a:r>
              <a:rPr lang="fr-FR"/>
              <a:t>Modifiez le style du titre</a:t>
            </a:r>
            <a:endParaRPr lang="fr-CA"/>
          </a:p>
        </p:txBody>
      </p:sp>
      <p:sp>
        <p:nvSpPr>
          <p:cNvPr id="9" name="Espace réservé de la date 8"/>
          <p:cNvSpPr>
            <a:spLocks noGrp="1"/>
          </p:cNvSpPr>
          <p:nvPr>
            <p:ph type="dt" sz="half" idx="24"/>
          </p:nvPr>
        </p:nvSpPr>
        <p:spPr/>
        <p:txBody>
          <a:body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428832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51617"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71433"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91251"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1318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1770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5"/>
          </p:nvPr>
        </p:nvSpPr>
        <p:spPr/>
        <p:txBody>
          <a:body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28463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341439"/>
            <a:ext cx="5568952"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1" y="1341439"/>
            <a:ext cx="5568948"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060575"/>
            <a:ext cx="5568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1"/>
          <p:cNvSpPr>
            <a:spLocks noGrp="1"/>
          </p:cNvSpPr>
          <p:nvPr>
            <p:ph sz="quarter" idx="18"/>
          </p:nvPr>
        </p:nvSpPr>
        <p:spPr>
          <a:xfrm>
            <a:off x="6191251" y="2060575"/>
            <a:ext cx="5568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19"/>
          </p:nvPr>
        </p:nvSpPr>
        <p:spPr/>
        <p:txBody>
          <a:body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920"/>
            <a:endParaRPr lang="fr-CA">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369115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431800" y="476251"/>
            <a:ext cx="11328400" cy="720724"/>
          </a:xfrm>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EF3C9E1C-E3B0-4ADD-AE47-B05B7A5B811A}"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texte 8"/>
          <p:cNvSpPr>
            <a:spLocks noGrp="1"/>
          </p:cNvSpPr>
          <p:nvPr>
            <p:ph type="body" sz="quarter" idx="16" hasCustomPrompt="1"/>
          </p:nvPr>
        </p:nvSpPr>
        <p:spPr>
          <a:xfrm>
            <a:off x="431800"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050683"/>
            <a:ext cx="364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2"/>
          <p:cNvSpPr>
            <a:spLocks noGrp="1"/>
          </p:cNvSpPr>
          <p:nvPr>
            <p:ph sz="quarter" idx="20"/>
          </p:nvPr>
        </p:nvSpPr>
        <p:spPr>
          <a:xfrm>
            <a:off x="4271433"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contenu 12"/>
          <p:cNvSpPr>
            <a:spLocks noGrp="1"/>
          </p:cNvSpPr>
          <p:nvPr>
            <p:ph sz="quarter" idx="21"/>
          </p:nvPr>
        </p:nvSpPr>
        <p:spPr>
          <a:xfrm>
            <a:off x="8112200"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83259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341438"/>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6" name="Espace réservé du contenu 14"/>
          <p:cNvSpPr>
            <a:spLocks noGrp="1"/>
          </p:cNvSpPr>
          <p:nvPr>
            <p:ph sz="quarter" idx="22"/>
          </p:nvPr>
        </p:nvSpPr>
        <p:spPr>
          <a:xfrm>
            <a:off x="3312584"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7" name="Espace réservé du contenu 14"/>
          <p:cNvSpPr>
            <a:spLocks noGrp="1"/>
          </p:cNvSpPr>
          <p:nvPr>
            <p:ph sz="quarter" idx="23"/>
          </p:nvPr>
        </p:nvSpPr>
        <p:spPr>
          <a:xfrm>
            <a:off x="6191417"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8" name="Espace réservé du contenu 14"/>
          <p:cNvSpPr>
            <a:spLocks noGrp="1"/>
          </p:cNvSpPr>
          <p:nvPr>
            <p:ph sz="quarter" idx="24"/>
          </p:nvPr>
        </p:nvSpPr>
        <p:spPr>
          <a:xfrm>
            <a:off x="9072200"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19428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1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2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Rectangle 5"/>
          <p:cNvSpPr/>
          <p:nvPr userDrawn="1"/>
        </p:nvSpPr>
        <p:spPr>
          <a:xfrm>
            <a:off x="10214870" y="-389288"/>
            <a:ext cx="240935"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14" name="Espace réservé du texte 8"/>
          <p:cNvSpPr>
            <a:spLocks noGrp="1"/>
          </p:cNvSpPr>
          <p:nvPr>
            <p:ph type="body" sz="quarter" idx="17" hasCustomPrompt="1"/>
          </p:nvPr>
        </p:nvSpPr>
        <p:spPr>
          <a:xfrm>
            <a:off x="4318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35675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060575"/>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49792" y="2060574"/>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69741" y="2060574"/>
            <a:ext cx="172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89691" y="2060574"/>
            <a:ext cx="1728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09640"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29587"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texte 8"/>
          <p:cNvSpPr>
            <a:spLocks noGrp="1"/>
          </p:cNvSpPr>
          <p:nvPr>
            <p:ph type="body" sz="quarter" idx="17" hasCustomPrompt="1"/>
          </p:nvPr>
        </p:nvSpPr>
        <p:spPr>
          <a:xfrm>
            <a:off x="434413"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325375"/>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53791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4" y="476251"/>
            <a:ext cx="7488767" cy="57610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79085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476251"/>
            <a:ext cx="3648000" cy="57610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476251"/>
            <a:ext cx="3648000" cy="57610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8707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AD203A3-678E-422A-A71F-E6163863BF0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9" name="Espace réservé du contenu 11"/>
          <p:cNvSpPr>
            <a:spLocks noGrp="1"/>
          </p:cNvSpPr>
          <p:nvPr>
            <p:ph sz="quarter" idx="17"/>
          </p:nvPr>
        </p:nvSpPr>
        <p:spPr>
          <a:xfrm>
            <a:off x="431803" y="1341438"/>
            <a:ext cx="5568949"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u contenu 6"/>
          <p:cNvSpPr>
            <a:spLocks noGrp="1"/>
          </p:cNvSpPr>
          <p:nvPr>
            <p:ph sz="quarter" idx="18"/>
          </p:nvPr>
        </p:nvSpPr>
        <p:spPr>
          <a:xfrm>
            <a:off x="6191252" y="1341438"/>
            <a:ext cx="5568949" cy="48958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32536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207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80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rgbClr val="E6E7E8"/>
        </a:solidFill>
        <a:effectLst/>
      </p:bgPr>
    </p:bg>
    <p:spTree>
      <p:nvGrpSpPr>
        <p:cNvPr id="1" name=""/>
        <p:cNvGrpSpPr/>
        <p:nvPr/>
      </p:nvGrpSpPr>
      <p:grpSpPr>
        <a:xfrm>
          <a:off x="0" y="0"/>
          <a:ext cx="0" cy="0"/>
          <a:chOff x="0" y="0"/>
          <a:chExt cx="0" cy="0"/>
        </a:xfrm>
      </p:grpSpPr>
      <p:pic>
        <p:nvPicPr>
          <p:cNvPr id="168" name="Image 167">
            <a:extLst>
              <a:ext uri="{FF2B5EF4-FFF2-40B4-BE49-F238E27FC236}">
                <a16:creationId xmlns:a16="http://schemas.microsoft.com/office/drawing/2014/main" id="{F15A1AA9-7940-4B73-AFF9-091F492E9B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839555" y="5613104"/>
            <a:ext cx="2400000" cy="732411"/>
          </a:xfrm>
          <a:prstGeom prst="rect">
            <a:avLst/>
          </a:prstGeom>
        </p:spPr>
      </p:pic>
      <p:sp>
        <p:nvSpPr>
          <p:cNvPr id="16" name="Freeform 6">
            <a:extLst>
              <a:ext uri="{FF2B5EF4-FFF2-40B4-BE49-F238E27FC236}">
                <a16:creationId xmlns:a16="http://schemas.microsoft.com/office/drawing/2014/main" id="{B342BF59-F76D-435C-A2DC-1C6A8E7CF1C3}"/>
              </a:ext>
            </a:extLst>
          </p:cNvPr>
          <p:cNvSpPr>
            <a:spLocks/>
          </p:cNvSpPr>
          <p:nvPr userDrawn="1"/>
        </p:nvSpPr>
        <p:spPr bwMode="gray">
          <a:xfrm>
            <a:off x="3714441" y="1327799"/>
            <a:ext cx="3089264" cy="5365564"/>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fr-CA" sz="2400"/>
          </a:p>
        </p:txBody>
      </p:sp>
      <p:sp>
        <p:nvSpPr>
          <p:cNvPr id="18" name="Rectangle 17">
            <a:extLst>
              <a:ext uri="{FF2B5EF4-FFF2-40B4-BE49-F238E27FC236}">
                <a16:creationId xmlns:a16="http://schemas.microsoft.com/office/drawing/2014/main" id="{DB29D376-CAD0-45BA-AE76-45D0780E66B8}"/>
              </a:ext>
            </a:extLst>
          </p:cNvPr>
          <p:cNvSpPr/>
          <p:nvPr userDrawn="1"/>
        </p:nvSpPr>
        <p:spPr bwMode="gray">
          <a:xfrm>
            <a:off x="1038208" y="452968"/>
            <a:ext cx="10736585" cy="4800601"/>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a:p>
        </p:txBody>
      </p:sp>
      <p:sp>
        <p:nvSpPr>
          <p:cNvPr id="11" name="Rectangle 2"/>
          <p:cNvSpPr>
            <a:spLocks noGrp="1" noChangeArrowheads="1"/>
          </p:cNvSpPr>
          <p:nvPr>
            <p:ph type="ctrTitle"/>
          </p:nvPr>
        </p:nvSpPr>
        <p:spPr>
          <a:xfrm>
            <a:off x="1775886" y="1604434"/>
            <a:ext cx="7103533" cy="1729317"/>
          </a:xfrm>
          <a:ln>
            <a:noFill/>
            <a:prstDash val="sysDash"/>
          </a:ln>
        </p:spPr>
        <p:txBody>
          <a:bodyPr vert="horz" lIns="0" tIns="0" rIns="0" bIns="0" rtlCol="0" anchor="b" anchorCtr="0">
            <a:noAutofit/>
          </a:bodyPr>
          <a:lstStyle>
            <a:lvl1pPr marL="0" indent="0">
              <a:buFont typeface="Arial" panose="020B0604020202020204" pitchFamily="34" charset="0"/>
              <a:buNone/>
              <a:defRPr lang="fr-CA" sz="3733" b="1" baseline="0" noProof="0" dirty="0" smtClean="0">
                <a:solidFill>
                  <a:schemeClr val="accent3">
                    <a:lumMod val="75000"/>
                  </a:schemeClr>
                </a:solidFill>
                <a:sym typeface="Gotham-Medium" pitchFamily="88" charset="0"/>
              </a:defRPr>
            </a:lvl1pPr>
          </a:lstStyle>
          <a:p>
            <a:pPr lvl="0"/>
            <a:r>
              <a:rPr lang="fr-FR" noProof="0">
                <a:sym typeface="Gotham-Medium" pitchFamily="88" charset="0"/>
              </a:rPr>
              <a:t>Modifiez le style du titre</a:t>
            </a:r>
            <a:endParaRPr lang="fr-CA" noProof="0">
              <a:sym typeface="Gotham-Medium" pitchFamily="88" charset="0"/>
            </a:endParaRPr>
          </a:p>
        </p:txBody>
      </p:sp>
      <p:sp>
        <p:nvSpPr>
          <p:cNvPr id="12" name="Rectangle 3"/>
          <p:cNvSpPr>
            <a:spLocks noGrp="1" noChangeArrowheads="1"/>
          </p:cNvSpPr>
          <p:nvPr>
            <p:ph type="subTitle" idx="1" hasCustomPrompt="1"/>
          </p:nvPr>
        </p:nvSpPr>
        <p:spPr>
          <a:xfrm>
            <a:off x="1775886" y="3522133"/>
            <a:ext cx="7103533" cy="770467"/>
          </a:xfrm>
          <a:prstGeom prst="rect">
            <a:avLst/>
          </a:prstGeom>
          <a:ln>
            <a:noFill/>
            <a:prstDash val="sysDash"/>
          </a:ln>
        </p:spPr>
        <p:txBody>
          <a:bodyPr vert="horz" lIns="0" tIns="0" rIns="0" bIns="0" rtlCol="0">
            <a:normAutofit/>
          </a:bodyPr>
          <a:lstStyle>
            <a:lvl1pPr marL="0" indent="0">
              <a:buFont typeface="Arial" panose="020B0604020202020204" pitchFamily="34" charset="0"/>
              <a:buNone/>
              <a:defRPr lang="fr-CA" sz="2667" noProof="0" dirty="0" smtClean="0">
                <a:solidFill>
                  <a:schemeClr val="accent3">
                    <a:lumMod val="75000"/>
                  </a:schemeClr>
                </a:solidFill>
                <a:sym typeface="Gotham-Medium" pitchFamily="88" charset="0"/>
              </a:defRPr>
            </a:lvl1pPr>
          </a:lstStyle>
          <a:p>
            <a:pPr marL="234822" lvl="0" indent="-234822">
              <a:buClr>
                <a:schemeClr val="accent1"/>
              </a:buClr>
            </a:pPr>
            <a:r>
              <a:rPr lang="fr-FR" noProof="0">
                <a:sym typeface="Gotham-Medium" pitchFamily="88" charset="0"/>
              </a:rPr>
              <a:t>Modifiez le style des sous-titres du masque</a:t>
            </a:r>
            <a:endParaRPr lang="fr-CA" noProof="0">
              <a:sym typeface="Gotham-Medium" pitchFamily="88" charset="0"/>
            </a:endParaRPr>
          </a:p>
        </p:txBody>
      </p:sp>
      <p:sp>
        <p:nvSpPr>
          <p:cNvPr id="17" name="Espace réservé du texte 16"/>
          <p:cNvSpPr>
            <a:spLocks noGrp="1"/>
          </p:cNvSpPr>
          <p:nvPr>
            <p:ph type="body" sz="quarter" idx="13" hasCustomPrompt="1"/>
          </p:nvPr>
        </p:nvSpPr>
        <p:spPr>
          <a:xfrm>
            <a:off x="1797745" y="4653696"/>
            <a:ext cx="7081672" cy="288000"/>
          </a:xfrm>
          <a:prstGeom prst="rect">
            <a:avLst/>
          </a:prstGeom>
          <a:ln>
            <a:noFill/>
            <a:prstDash val="sysDash"/>
          </a:ln>
        </p:spPr>
        <p:txBody>
          <a:bodyPr vert="horz" lIns="0" tIns="0" rIns="0" bIns="0" rtlCol="0">
            <a:noAutofit/>
          </a:bodyPr>
          <a:lstStyle>
            <a:lvl1pPr marL="0" indent="0">
              <a:buNone/>
              <a:defRPr lang="fr-CA" sz="1867" baseline="0" dirty="0">
                <a:solidFill>
                  <a:schemeClr val="accent3">
                    <a:lumMod val="75000"/>
                  </a:schemeClr>
                </a:solidFill>
              </a:defRPr>
            </a:lvl1pPr>
          </a:lstStyle>
          <a:p>
            <a:pPr marL="234822" lvl="0" indent="-234822">
              <a:buClr>
                <a:schemeClr val="accent1"/>
              </a:buClr>
            </a:pPr>
            <a:r>
              <a:rPr lang="fr-CA"/>
              <a:t>Date/version</a:t>
            </a:r>
          </a:p>
        </p:txBody>
      </p:sp>
      <p:sp>
        <p:nvSpPr>
          <p:cNvPr id="142" name="Freeform 5">
            <a:extLst>
              <a:ext uri="{FF2B5EF4-FFF2-40B4-BE49-F238E27FC236}">
                <a16:creationId xmlns:a16="http://schemas.microsoft.com/office/drawing/2014/main" id="{901A2BA1-4019-4FC9-A2DD-3855BF1D1F0B}"/>
              </a:ext>
            </a:extLst>
          </p:cNvPr>
          <p:cNvSpPr>
            <a:spLocks/>
          </p:cNvSpPr>
          <p:nvPr userDrawn="1"/>
        </p:nvSpPr>
        <p:spPr bwMode="gray">
          <a:xfrm>
            <a:off x="623391" y="-457149"/>
            <a:ext cx="3091051" cy="5367351"/>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fr-CA" sz="2400"/>
          </a:p>
        </p:txBody>
      </p:sp>
      <p:grpSp>
        <p:nvGrpSpPr>
          <p:cNvPr id="459" name="Groupe 458"/>
          <p:cNvGrpSpPr/>
          <p:nvPr userDrawn="1"/>
        </p:nvGrpSpPr>
        <p:grpSpPr>
          <a:xfrm>
            <a:off x="7597504" y="452967"/>
            <a:ext cx="4177288" cy="4307247"/>
            <a:chOff x="4982486" y="347689"/>
            <a:chExt cx="3848608" cy="3968341"/>
          </a:xfrm>
        </p:grpSpPr>
        <p:cxnSp>
          <p:nvCxnSpPr>
            <p:cNvPr id="460" name="Connecteur droit 459"/>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6067382" y="763297"/>
              <a:ext cx="361632"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a:off x="5705750"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flipV="1">
              <a:off x="6067382" y="1178904"/>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a:off x="6429014"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H="1">
              <a:off x="5344118" y="1178904"/>
              <a:ext cx="361632"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V="1">
              <a:off x="4982486" y="1386707"/>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a:off x="4982486" y="555493"/>
              <a:ext cx="365680"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a:off x="6429015" y="347690"/>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flipV="1">
              <a:off x="4986534" y="1178903"/>
              <a:ext cx="357584"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a:off x="4982486"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5344118" y="555493"/>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flipH="1" flipV="1">
              <a:off x="4986534" y="347689"/>
              <a:ext cx="357584"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flipH="1">
              <a:off x="5705750" y="971100"/>
              <a:ext cx="365680"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4" name="Connecteur droit 553"/>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5" name="Connecteur droit 554"/>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7" name="Connecteur droit 556"/>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8" name="Connecteur droit 557"/>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0" name="Connecteur droit 559"/>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1" name="Connecteur droit 560"/>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3" name="Connecteur droit 562"/>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4" name="Connecteur droit 563"/>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6" name="Connecteur droit 565"/>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7" name="Connecteur droit 566"/>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9" name="Connecteur droit 568"/>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0" name="Connecteur droit 569"/>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2" name="Connecteur droit 571"/>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3" name="Connecteur droit 572"/>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4" name="Connecteur droit 573"/>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5" name="Connecteur droit 574"/>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77" name="Connecteur droit 576"/>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8" name="Connecteur droit 577"/>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0" name="Connecteur droit 579"/>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1" name="Connecteur droit 580"/>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p:nvPr userDrawn="1"/>
          </p:nvCxnSpPr>
          <p:spPr bwMode="gray">
            <a:xfrm flipV="1">
              <a:off x="6071430" y="347689"/>
              <a:ext cx="361632"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3" name="Connecteur droit 582"/>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4" name="Connecteur droit 583"/>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5" name="Connecteur droit 584"/>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p:nvPr userDrawn="1"/>
          </p:nvCxnSpPr>
          <p:spPr bwMode="gray">
            <a:xfrm flipH="1" flipV="1">
              <a:off x="7152278" y="1178904"/>
              <a:ext cx="365681"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7" name="Connecteur droit 586"/>
            <p:cNvCxnSpPr/>
            <p:nvPr userDrawn="1"/>
          </p:nvCxnSpPr>
          <p:spPr bwMode="gray">
            <a:xfrm>
              <a:off x="6790647" y="971100"/>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8" name="Connecteur droit 587"/>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0" name="Connecteur droit 589"/>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1" name="Connecteur droit 590"/>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3" name="Connecteur droit 592"/>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4" name="Connecteur droit 593"/>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6" name="Connecteur droit 595"/>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7" name="Connecteur droit 596"/>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8" name="Connecteur droit 597"/>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9" name="Connecteur droit 598"/>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0" name="Connecteur droit 599"/>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1" name="Connecteur droit 600"/>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2" name="Connecteur droit 601"/>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4" name="Connecteur droit 603"/>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5" name="Connecteur droit 604"/>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6" name="Connecteur droit 605"/>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8" name="Connecteur droit 607"/>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9" name="Connecteur droit 608"/>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1" name="Connecteur droit 610"/>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2" name="Connecteur droit 611"/>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3" name="Connecteur droit 612"/>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614" name="Groupe 613"/>
            <p:cNvGrpSpPr/>
            <p:nvPr userDrawn="1"/>
          </p:nvGrpSpPr>
          <p:grpSpPr bwMode="gray">
            <a:xfrm>
              <a:off x="5344863" y="352734"/>
              <a:ext cx="3486231" cy="3963296"/>
              <a:chOff x="10660946" y="2252678"/>
              <a:chExt cx="3486231" cy="3963296"/>
            </a:xfrm>
          </p:grpSpPr>
          <p:sp>
            <p:nvSpPr>
              <p:cNvPr id="61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2400"/>
              </a:p>
            </p:txBody>
          </p:sp>
          <p:sp>
            <p:nvSpPr>
              <p:cNvPr id="61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a:p>
            </p:txBody>
          </p:sp>
          <p:sp>
            <p:nvSpPr>
              <p:cNvPr id="61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2400"/>
              </a:p>
            </p:txBody>
          </p:sp>
        </p:grpSp>
      </p:grpSp>
    </p:spTree>
    <p:extLst>
      <p:ext uri="{BB962C8B-B14F-4D97-AF65-F5344CB8AC3E}">
        <p14:creationId xmlns:p14="http://schemas.microsoft.com/office/powerpoint/2010/main" val="12172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contenu 7"/>
          <p:cNvSpPr>
            <a:spLocks noGrp="1"/>
          </p:cNvSpPr>
          <p:nvPr>
            <p:ph sz="quarter" idx="13"/>
          </p:nvPr>
        </p:nvSpPr>
        <p:spPr>
          <a:xfrm>
            <a:off x="431801" y="1604433"/>
            <a:ext cx="11328400" cy="4607985"/>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4" name="Espace réservé de la date 3"/>
          <p:cNvSpPr>
            <a:spLocks noGrp="1"/>
          </p:cNvSpPr>
          <p:nvPr>
            <p:ph type="dt" sz="half" idx="14"/>
          </p:nvPr>
        </p:nvSpPr>
        <p:spPr>
          <a:xfrm>
            <a:off x="8113184" y="6405035"/>
            <a:ext cx="1727221" cy="452965"/>
          </a:xfrm>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5" name="Espace réservé du pied de page 4"/>
          <p:cNvSpPr>
            <a:spLocks noGrp="1"/>
          </p:cNvSpPr>
          <p:nvPr>
            <p:ph type="ftr" sz="quarter" idx="15"/>
          </p:nvPr>
        </p:nvSpPr>
        <p:spPr>
          <a:xfrm>
            <a:off x="443950" y="6405034"/>
            <a:ext cx="6516140" cy="452967"/>
          </a:xfrm>
        </p:spPr>
        <p:txBody>
          <a:bodyPr/>
          <a:lstStyle/>
          <a:p>
            <a:pPr defTabSz="1218530"/>
            <a:endParaRPr lang="fr-CA"/>
          </a:p>
        </p:txBody>
      </p:sp>
      <p:sp>
        <p:nvSpPr>
          <p:cNvPr id="9" name="Espace réservé du numéro de diapositive 14">
            <a:extLst>
              <a:ext uri="{FF2B5EF4-FFF2-40B4-BE49-F238E27FC236}">
                <a16:creationId xmlns:a16="http://schemas.microsoft.com/office/drawing/2014/main" id="{B655260A-305B-4B6F-A5CE-9CE37B267E4E}"/>
              </a:ext>
            </a:extLst>
          </p:cNvPr>
          <p:cNvSpPr txBox="1">
            <a:spLocks/>
          </p:cNvSpPr>
          <p:nvPr userDrawn="1"/>
        </p:nvSpPr>
        <p:spPr>
          <a:xfrm>
            <a:off x="10991851" y="6381347"/>
            <a:ext cx="767655" cy="476250"/>
          </a:xfrm>
          <a:prstGeom prst="rect">
            <a:avLst/>
          </a:prstGeom>
        </p:spPr>
        <p:txBody>
          <a:bodyPr vert="horz" lIns="0" tIns="0" rIns="0" bIns="0" rtlCol="0" anchor="ctr"/>
          <a:lstStyle>
            <a:defPPr>
              <a:defRPr lang="fr-FR"/>
            </a:defPPr>
            <a:lvl1pPr marL="0" algn="r" defTabSz="914400" rtl="0" eaLnBrk="1" latinLnBrk="0" hangingPunct="1">
              <a:defRPr sz="11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392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3920" rtl="0" eaLnBrk="1" fontAlgn="auto" latinLnBrk="0" hangingPunct="1">
                <a:lnSpc>
                  <a:spcPct val="100000"/>
                </a:lnSpc>
                <a:spcBef>
                  <a:spcPts val="0"/>
                </a:spcBef>
                <a:spcAft>
                  <a:spcPts val="0"/>
                </a:spcAft>
                <a:buClrTx/>
                <a:buSzTx/>
                <a:buFontTx/>
                <a:buNone/>
                <a:tabLst/>
                <a:defRPr/>
              </a:pPr>
              <a:t>‹N°›</a:t>
            </a:fld>
            <a:endParaRPr kumimoji="0" lang="fr-CA" sz="1100" b="1"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51188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Nouvelle section">
    <p:bg>
      <p:bgPr>
        <a:solidFill>
          <a:srgbClr val="E6E7E8"/>
        </a:solidFill>
        <a:effectLst/>
      </p:bgPr>
    </p:bg>
    <p:spTree>
      <p:nvGrpSpPr>
        <p:cNvPr id="1" name=""/>
        <p:cNvGrpSpPr/>
        <p:nvPr/>
      </p:nvGrpSpPr>
      <p:grpSpPr>
        <a:xfrm>
          <a:off x="0" y="0"/>
          <a:ext cx="0" cy="0"/>
          <a:chOff x="0" y="0"/>
          <a:chExt cx="0" cy="0"/>
        </a:xfrm>
      </p:grpSpPr>
      <p:grpSp>
        <p:nvGrpSpPr>
          <p:cNvPr id="458" name="Groupe 457"/>
          <p:cNvGrpSpPr/>
          <p:nvPr userDrawn="1"/>
        </p:nvGrpSpPr>
        <p:grpSpPr>
          <a:xfrm>
            <a:off x="7060523" y="1"/>
            <a:ext cx="5131477" cy="5291121"/>
            <a:chOff x="4982486" y="347689"/>
            <a:chExt cx="3848608" cy="3968341"/>
          </a:xfrm>
        </p:grpSpPr>
        <p:cxnSp>
          <p:nvCxnSpPr>
            <p:cNvPr id="459" name="Connecteur droit 45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4" name="Connecteur droit 55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5" name="Connecteur droit 55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7" name="Connecteur droit 55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8" name="Connecteur droit 55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0" name="Connecteur droit 55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1" name="Connecteur droit 56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3" name="Connecteur droit 56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4" name="Connecteur droit 56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6" name="Connecteur droit 56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7" name="Connecteur droit 56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9" name="Connecteur droit 56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0" name="Connecteur droit 56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2" name="Connecteur droit 57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3" name="Connecteur droit 57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4" name="Connecteur droit 57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5" name="Connecteur droit 57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7" name="Connecteur droit 57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8" name="Connecteur droit 57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0" name="Connecteur droit 57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1" name="Connecteur droit 58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3" name="Connecteur droit 58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4" name="Connecteur droit 58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5" name="Connecteur droit 58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7" name="Connecteur droit 58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8" name="Connecteur droit 58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0" name="Connecteur droit 58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1" name="Connecteur droit 59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3" name="Connecteur droit 59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4" name="Connecteur droit 59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6" name="Connecteur droit 59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7" name="Connecteur droit 59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8" name="Connecteur droit 59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9" name="Connecteur droit 59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0" name="Connecteur droit 59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1" name="Connecteur droit 60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2" name="Connecteur droit 60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4" name="Connecteur droit 60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5" name="Connecteur droit 60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6" name="Connecteur droit 60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8" name="Connecteur droit 60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9" name="Connecteur droit 60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1" name="Connecteur droit 61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2" name="Connecteur droit 61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613" name="Groupe 612"/>
            <p:cNvGrpSpPr/>
            <p:nvPr userDrawn="1"/>
          </p:nvGrpSpPr>
          <p:grpSpPr bwMode="gray">
            <a:xfrm>
              <a:off x="5344863" y="352734"/>
              <a:ext cx="3486231" cy="3963296"/>
              <a:chOff x="10660946" y="2252678"/>
              <a:chExt cx="3486231" cy="3963296"/>
            </a:xfrm>
          </p:grpSpPr>
          <p:sp>
            <p:nvSpPr>
              <p:cNvPr id="61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2400"/>
              </a:p>
            </p:txBody>
          </p:sp>
          <p:sp>
            <p:nvSpPr>
              <p:cNvPr id="61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a:p>
            </p:txBody>
          </p:sp>
          <p:sp>
            <p:nvSpPr>
              <p:cNvPr id="61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2400"/>
              </a:p>
            </p:txBody>
          </p:sp>
        </p:grpSp>
      </p:grpSp>
      <p:sp>
        <p:nvSpPr>
          <p:cNvPr id="295" name="Freeform 6">
            <a:extLst>
              <a:ext uri="{FF2B5EF4-FFF2-40B4-BE49-F238E27FC236}">
                <a16:creationId xmlns:a16="http://schemas.microsoft.com/office/drawing/2014/main" id="{11938917-1365-4088-B2CB-EA4165473CBA}"/>
              </a:ext>
            </a:extLst>
          </p:cNvPr>
          <p:cNvSpPr>
            <a:spLocks/>
          </p:cNvSpPr>
          <p:nvPr userDrawn="1"/>
        </p:nvSpPr>
        <p:spPr bwMode="gray">
          <a:xfrm>
            <a:off x="3669407" y="3879397"/>
            <a:ext cx="3044256" cy="270978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fr-CA" sz="2400"/>
          </a:p>
        </p:txBody>
      </p:sp>
      <p:sp>
        <p:nvSpPr>
          <p:cNvPr id="2" name="Espace réservé de la date 1"/>
          <p:cNvSpPr>
            <a:spLocks noGrp="1"/>
          </p:cNvSpPr>
          <p:nvPr>
            <p:ph type="dt" sz="half" idx="10"/>
          </p:nvPr>
        </p:nvSpPr>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6" name="Espace réservé du pied de page 5"/>
          <p:cNvSpPr>
            <a:spLocks noGrp="1"/>
          </p:cNvSpPr>
          <p:nvPr>
            <p:ph type="ftr" sz="quarter" idx="11"/>
          </p:nvPr>
        </p:nvSpPr>
        <p:spPr/>
        <p:txBody>
          <a:bodyPr/>
          <a:lstStyle/>
          <a:p>
            <a:pPr defTabSz="1218530"/>
            <a:endParaRPr lang="fr-CA"/>
          </a:p>
        </p:txBody>
      </p:sp>
      <p:sp>
        <p:nvSpPr>
          <p:cNvPr id="296" name="Rectangle 295">
            <a:extLst>
              <a:ext uri="{FF2B5EF4-FFF2-40B4-BE49-F238E27FC236}">
                <a16:creationId xmlns:a16="http://schemas.microsoft.com/office/drawing/2014/main" id="{8E4DE61C-4EAA-41DB-AAF1-01B524BE53FA}"/>
              </a:ext>
            </a:extLst>
          </p:cNvPr>
          <p:cNvSpPr/>
          <p:nvPr userDrawn="1"/>
        </p:nvSpPr>
        <p:spPr bwMode="gray">
          <a:xfrm>
            <a:off x="1223011" y="1412776"/>
            <a:ext cx="9769539" cy="366521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a:p>
        </p:txBody>
      </p:sp>
      <p:sp>
        <p:nvSpPr>
          <p:cNvPr id="297" name="Freeform 5">
            <a:extLst>
              <a:ext uri="{FF2B5EF4-FFF2-40B4-BE49-F238E27FC236}">
                <a16:creationId xmlns:a16="http://schemas.microsoft.com/office/drawing/2014/main" id="{6AECA914-8F0B-4DA5-83B9-9246DEE43AF5}"/>
              </a:ext>
            </a:extLst>
          </p:cNvPr>
          <p:cNvSpPr>
            <a:spLocks/>
          </p:cNvSpPr>
          <p:nvPr userDrawn="1"/>
        </p:nvSpPr>
        <p:spPr bwMode="gray">
          <a:xfrm>
            <a:off x="623391" y="-457150"/>
            <a:ext cx="3046016" cy="271121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121920" tIns="60960" rIns="121920" bIns="60960" numCol="1" anchor="t" anchorCtr="0" compatLnSpc="1">
            <a:prstTxWarp prst="textNoShape">
              <a:avLst/>
            </a:prstTxWarp>
          </a:bodyPr>
          <a:lstStyle/>
          <a:p>
            <a:endParaRPr lang="fr-CA" sz="2400"/>
          </a:p>
        </p:txBody>
      </p:sp>
      <p:sp>
        <p:nvSpPr>
          <p:cNvPr id="298" name="Espace réservé du texte 8">
            <a:extLst>
              <a:ext uri="{FF2B5EF4-FFF2-40B4-BE49-F238E27FC236}">
                <a16:creationId xmlns:a16="http://schemas.microsoft.com/office/drawing/2014/main" id="{082A270D-136F-4E66-B9B4-25C6FED79DB6}"/>
              </a:ext>
            </a:extLst>
          </p:cNvPr>
          <p:cNvSpPr>
            <a:spLocks noGrp="1"/>
          </p:cNvSpPr>
          <p:nvPr userDrawn="1">
            <p:ph type="body" sz="quarter" idx="14" hasCustomPrompt="1"/>
          </p:nvPr>
        </p:nvSpPr>
        <p:spPr bwMode="gray">
          <a:xfrm>
            <a:off x="9001057" y="5077993"/>
            <a:ext cx="1993280" cy="1327427"/>
          </a:xfrm>
        </p:spPr>
        <p:txBody>
          <a:bodyPr anchor="b" anchorCtr="0">
            <a:noAutofit/>
          </a:bodyPr>
          <a:lstStyle>
            <a:lvl1pPr marL="0" indent="0" algn="r">
              <a:buNone/>
              <a:defRPr sz="10666">
                <a:solidFill>
                  <a:schemeClr val="accent1"/>
                </a:solidFill>
              </a:defRPr>
            </a:lvl1pPr>
            <a:lvl2pPr algn="r">
              <a:defRPr/>
            </a:lvl2pPr>
            <a:lvl3pPr algn="r">
              <a:defRPr/>
            </a:lvl3pPr>
            <a:lvl4pPr algn="r">
              <a:defRPr/>
            </a:lvl4pPr>
            <a:lvl5pPr algn="r">
              <a:defRPr/>
            </a:lvl5pPr>
          </a:lstStyle>
          <a:p>
            <a:pPr lvl="0"/>
            <a:r>
              <a:rPr lang="fr-CA"/>
              <a:t>##</a:t>
            </a:r>
          </a:p>
        </p:txBody>
      </p:sp>
      <p:sp>
        <p:nvSpPr>
          <p:cNvPr id="16" name="Rectangle 2"/>
          <p:cNvSpPr>
            <a:spLocks noGrp="1" noChangeArrowheads="1"/>
          </p:cNvSpPr>
          <p:nvPr userDrawn="1">
            <p:ph type="ctrTitle"/>
          </p:nvPr>
        </p:nvSpPr>
        <p:spPr>
          <a:xfrm>
            <a:off x="1968501" y="1604435"/>
            <a:ext cx="7871905" cy="1824563"/>
          </a:xfrm>
        </p:spPr>
        <p:txBody>
          <a:bodyPr vert="horz" lIns="0" tIns="0" rIns="0" bIns="0" rtlCol="0" anchor="b" anchorCtr="0">
            <a:noAutofit/>
          </a:bodyPr>
          <a:lstStyle>
            <a:lvl1pPr marL="0" indent="0">
              <a:buFont typeface="Arial" panose="020B0604020202020204" pitchFamily="34" charset="0"/>
              <a:buNone/>
              <a:defRPr lang="fr-CA" sz="3733" b="1" noProof="0" dirty="0" smtClean="0">
                <a:solidFill>
                  <a:schemeClr val="accent3">
                    <a:lumMod val="75000"/>
                  </a:schemeClr>
                </a:solidFill>
                <a:sym typeface="Gotham-Medium" pitchFamily="88" charset="0"/>
              </a:defRPr>
            </a:lvl1pPr>
          </a:lstStyle>
          <a:p>
            <a:pPr lvl="0"/>
            <a:r>
              <a:rPr lang="fr-FR" noProof="0">
                <a:sym typeface="Gotham-Medium" pitchFamily="88" charset="0"/>
              </a:rPr>
              <a:t>Modifiez le style du titre</a:t>
            </a:r>
            <a:endParaRPr lang="fr-CA" noProof="0">
              <a:sym typeface="Gotham-Medium" pitchFamily="88" charset="0"/>
            </a:endParaRPr>
          </a:p>
        </p:txBody>
      </p:sp>
      <p:sp>
        <p:nvSpPr>
          <p:cNvPr id="17" name="Rectangle 3"/>
          <p:cNvSpPr>
            <a:spLocks noGrp="1" noChangeArrowheads="1"/>
          </p:cNvSpPr>
          <p:nvPr userDrawn="1">
            <p:ph type="subTitle" idx="1"/>
          </p:nvPr>
        </p:nvSpPr>
        <p:spPr>
          <a:xfrm>
            <a:off x="1968501" y="3528985"/>
            <a:ext cx="7871905" cy="768603"/>
          </a:xfrm>
        </p:spPr>
        <p:txBody>
          <a:bodyPr vert="horz" lIns="0" tIns="0" rIns="0" bIns="0" rtlCol="0">
            <a:normAutofit/>
          </a:bodyPr>
          <a:lstStyle>
            <a:lvl1pPr marL="234822" indent="-234822">
              <a:buNone/>
              <a:defRPr lang="fr-CA" sz="2667" baseline="0" noProof="0" dirty="0" smtClean="0">
                <a:solidFill>
                  <a:schemeClr val="accent3">
                    <a:lumMod val="75000"/>
                  </a:schemeClr>
                </a:solidFill>
                <a:sym typeface="Gotham-Medium" pitchFamily="88" charset="0"/>
              </a:defRPr>
            </a:lvl1pPr>
          </a:lstStyle>
          <a:p>
            <a:pPr marL="0" lvl="0" indent="0">
              <a:buClr>
                <a:schemeClr val="accent1"/>
              </a:buClr>
            </a:pPr>
            <a:r>
              <a:rPr lang="fr-FR" noProof="0">
                <a:sym typeface="Gotham-Medium" pitchFamily="88" charset="0"/>
              </a:rPr>
              <a:t>Modifiez le style des sous-titres du masque</a:t>
            </a:r>
            <a:endParaRPr lang="fr-CA" noProof="0">
              <a:sym typeface="Gotham-Medium" pitchFamily="88" charset="0"/>
            </a:endParaRPr>
          </a:p>
        </p:txBody>
      </p:sp>
      <p:sp>
        <p:nvSpPr>
          <p:cNvPr id="170" name="Espace réservé du numéro de diapositive 14">
            <a:extLst>
              <a:ext uri="{FF2B5EF4-FFF2-40B4-BE49-F238E27FC236}">
                <a16:creationId xmlns:a16="http://schemas.microsoft.com/office/drawing/2014/main" id="{B655260A-305B-4B6F-A5CE-9CE37B267E4E}"/>
              </a:ext>
            </a:extLst>
          </p:cNvPr>
          <p:cNvSpPr txBox="1">
            <a:spLocks/>
          </p:cNvSpPr>
          <p:nvPr userDrawn="1"/>
        </p:nvSpPr>
        <p:spPr>
          <a:xfrm>
            <a:off x="10991851" y="6381347"/>
            <a:ext cx="767655" cy="476250"/>
          </a:xfrm>
          <a:prstGeom prst="rect">
            <a:avLst/>
          </a:prstGeom>
        </p:spPr>
        <p:txBody>
          <a:bodyPr vert="horz" lIns="0" tIns="0" rIns="0" bIns="0" rtlCol="0" anchor="ctr"/>
          <a:lstStyle>
            <a:defPPr>
              <a:defRPr lang="fr-FR"/>
            </a:defPPr>
            <a:lvl1pPr marL="0" algn="r" defTabSz="914400" rtl="0" eaLnBrk="1" latinLnBrk="0" hangingPunct="1">
              <a:defRPr sz="11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392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3920" rtl="0" eaLnBrk="1" fontAlgn="auto" latinLnBrk="0" hangingPunct="1">
                <a:lnSpc>
                  <a:spcPct val="100000"/>
                </a:lnSpc>
                <a:spcBef>
                  <a:spcPts val="0"/>
                </a:spcBef>
                <a:spcAft>
                  <a:spcPts val="0"/>
                </a:spcAft>
                <a:buClrTx/>
                <a:buSzTx/>
                <a:buFontTx/>
                <a:buNone/>
                <a:tabLst/>
                <a:defRPr/>
              </a:pPr>
              <a:t>‹N°›</a:t>
            </a:fld>
            <a:endParaRPr kumimoji="0" lang="fr-CA" sz="1100" b="1"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124788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Espace réservé du contenu 11"/>
          <p:cNvSpPr>
            <a:spLocks noGrp="1"/>
          </p:cNvSpPr>
          <p:nvPr>
            <p:ph sz="quarter" idx="17"/>
          </p:nvPr>
        </p:nvSpPr>
        <p:spPr>
          <a:xfrm>
            <a:off x="431802" y="1604433"/>
            <a:ext cx="5568949" cy="4607985"/>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18"/>
          </p:nvPr>
        </p:nvSpPr>
        <p:spPr>
          <a:xfrm>
            <a:off x="6191251" y="1604433"/>
            <a:ext cx="5568949" cy="460798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19"/>
          </p:nvPr>
        </p:nvSpPr>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10" name="Espace réservé du pied de page 9"/>
          <p:cNvSpPr>
            <a:spLocks noGrp="1"/>
          </p:cNvSpPr>
          <p:nvPr>
            <p:ph type="ftr" sz="quarter" idx="20"/>
          </p:nvPr>
        </p:nvSpPr>
        <p:spPr/>
        <p:txBody>
          <a:bodyPr/>
          <a:lstStyle/>
          <a:p>
            <a:pPr defTabSz="1218530"/>
            <a:endParaRPr lang="fr-CA"/>
          </a:p>
        </p:txBody>
      </p:sp>
      <p:sp>
        <p:nvSpPr>
          <p:cNvPr id="11" name="Espace réservé du numéro de diapositive 10"/>
          <p:cNvSpPr>
            <a:spLocks noGrp="1"/>
          </p:cNvSpPr>
          <p:nvPr>
            <p:ph type="sldNum" sz="quarter" idx="21"/>
          </p:nvPr>
        </p:nvSpPr>
        <p:spPr/>
        <p:txBody>
          <a:bodyPr vert="horz" lIns="0" tIns="0" rIns="0" bIns="0" rtlCol="0" anchor="ctr"/>
          <a:lstStyle>
            <a:lvl1pPr>
              <a:defRPr lang="fr-CA" smtClean="0"/>
            </a:lvl1p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379884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604433"/>
            <a:ext cx="3648000" cy="4607985"/>
          </a:xfrm>
          <a:prstGeom prst="rect">
            <a:avLst/>
          </a:prstGeom>
        </p:spPr>
        <p:txBody>
          <a:bodyPr/>
          <a:lstStyle>
            <a:lvl1pPr>
              <a:lnSpc>
                <a:spcPct val="90000"/>
              </a:lnSpc>
              <a:spcBef>
                <a:spcPts val="800"/>
              </a:spcBef>
              <a:defRPr/>
            </a:lvl1pPr>
            <a:lvl2pPr>
              <a:lnSpc>
                <a:spcPct val="90000"/>
              </a:lnSpc>
              <a:spcBef>
                <a:spcPts val="800"/>
              </a:spcBef>
              <a:defRPr/>
            </a:lvl2pPr>
            <a:lvl3pPr>
              <a:lnSpc>
                <a:spcPct val="90000"/>
              </a:lnSpc>
              <a:spcBef>
                <a:spcPts val="800"/>
              </a:spcBef>
              <a:defRPr/>
            </a:lvl3pPr>
            <a:lvl4pPr>
              <a:lnSpc>
                <a:spcPct val="90000"/>
              </a:lnSpc>
              <a:spcBef>
                <a:spcPts val="800"/>
              </a:spcBef>
              <a:defRPr/>
            </a:lvl4pPr>
            <a:lvl5pPr>
              <a:lnSpc>
                <a:spcPct val="90000"/>
              </a:lnSpc>
              <a:spcBef>
                <a:spcPts val="8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66449" y="1604433"/>
            <a:ext cx="3648000" cy="4607985"/>
          </a:xfrm>
          <a:prstGeom prst="rect">
            <a:avLst/>
          </a:prstGeom>
        </p:spPr>
        <p:txBody>
          <a:bodyPr/>
          <a:lstStyle>
            <a:lvl1pPr>
              <a:lnSpc>
                <a:spcPct val="90000"/>
              </a:lnSpc>
              <a:spcBef>
                <a:spcPts val="800"/>
              </a:spcBef>
              <a:defRPr/>
            </a:lvl1pPr>
            <a:lvl2pPr>
              <a:lnSpc>
                <a:spcPct val="90000"/>
              </a:lnSpc>
              <a:spcBef>
                <a:spcPts val="800"/>
              </a:spcBef>
              <a:defRPr/>
            </a:lvl2pPr>
            <a:lvl3pPr>
              <a:lnSpc>
                <a:spcPct val="90000"/>
              </a:lnSpc>
              <a:spcBef>
                <a:spcPts val="800"/>
              </a:spcBef>
              <a:defRPr/>
            </a:lvl3pPr>
            <a:lvl4pPr>
              <a:lnSpc>
                <a:spcPct val="90000"/>
              </a:lnSpc>
              <a:spcBef>
                <a:spcPts val="800"/>
              </a:spcBef>
              <a:defRPr/>
            </a:lvl4pPr>
            <a:lvl5pPr>
              <a:lnSpc>
                <a:spcPct val="90000"/>
              </a:lnSpc>
              <a:spcBef>
                <a:spcPts val="8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610976"/>
            <a:ext cx="3648000" cy="4607985"/>
          </a:xfrm>
          <a:prstGeom prst="rect">
            <a:avLst/>
          </a:prstGeom>
        </p:spPr>
        <p:txBody>
          <a:bodyPr/>
          <a:lstStyle>
            <a:lvl1pPr>
              <a:lnSpc>
                <a:spcPct val="90000"/>
              </a:lnSpc>
              <a:spcBef>
                <a:spcPts val="800"/>
              </a:spcBef>
              <a:defRPr/>
            </a:lvl1pPr>
            <a:lvl2pPr>
              <a:lnSpc>
                <a:spcPct val="90000"/>
              </a:lnSpc>
              <a:spcBef>
                <a:spcPts val="800"/>
              </a:spcBef>
              <a:defRPr/>
            </a:lvl2pPr>
            <a:lvl3pPr>
              <a:lnSpc>
                <a:spcPct val="90000"/>
              </a:lnSpc>
              <a:spcBef>
                <a:spcPts val="800"/>
              </a:spcBef>
              <a:defRPr/>
            </a:lvl3pPr>
            <a:lvl4pPr>
              <a:lnSpc>
                <a:spcPct val="90000"/>
              </a:lnSpc>
              <a:spcBef>
                <a:spcPts val="800"/>
              </a:spcBef>
              <a:defRPr/>
            </a:lvl4pPr>
            <a:lvl5pPr>
              <a:lnSpc>
                <a:spcPct val="90000"/>
              </a:lnSpc>
              <a:spcBef>
                <a:spcPts val="8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22"/>
          </p:nvPr>
        </p:nvSpPr>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8" name="Espace réservé du pied de page 7"/>
          <p:cNvSpPr>
            <a:spLocks noGrp="1"/>
          </p:cNvSpPr>
          <p:nvPr>
            <p:ph type="ftr" sz="quarter" idx="23"/>
          </p:nvPr>
        </p:nvSpPr>
        <p:spPr/>
        <p:txBody>
          <a:bodyPr/>
          <a:lstStyle/>
          <a:p>
            <a:pPr defTabSz="1218530"/>
            <a:endParaRPr lang="fr-CA"/>
          </a:p>
        </p:txBody>
      </p:sp>
      <p:sp>
        <p:nvSpPr>
          <p:cNvPr id="9" name="Espace réservé du numéro de diapositive 8"/>
          <p:cNvSpPr>
            <a:spLocks noGrp="1"/>
          </p:cNvSpPr>
          <p:nvPr>
            <p:ph type="sldNum" sz="quarter" idx="24"/>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121447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11" name="Espace réservé du contenu 14"/>
          <p:cNvSpPr>
            <a:spLocks noGrp="1"/>
          </p:cNvSpPr>
          <p:nvPr>
            <p:ph sz="quarter" idx="21"/>
          </p:nvPr>
        </p:nvSpPr>
        <p:spPr>
          <a:xfrm>
            <a:off x="431803" y="1604432"/>
            <a:ext cx="2688167"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4"/>
          <p:cNvSpPr>
            <a:spLocks noGrp="1"/>
          </p:cNvSpPr>
          <p:nvPr>
            <p:ph sz="quarter" idx="22"/>
          </p:nvPr>
        </p:nvSpPr>
        <p:spPr>
          <a:xfrm>
            <a:off x="3312589" y="1604432"/>
            <a:ext cx="2688167"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14"/>
          <p:cNvSpPr>
            <a:spLocks noGrp="1"/>
          </p:cNvSpPr>
          <p:nvPr>
            <p:ph sz="quarter" idx="23"/>
          </p:nvPr>
        </p:nvSpPr>
        <p:spPr>
          <a:xfrm>
            <a:off x="6191255" y="1604432"/>
            <a:ext cx="2688167" cy="460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contenu 14"/>
          <p:cNvSpPr>
            <a:spLocks noGrp="1"/>
          </p:cNvSpPr>
          <p:nvPr>
            <p:ph sz="quarter" idx="24"/>
          </p:nvPr>
        </p:nvSpPr>
        <p:spPr>
          <a:xfrm>
            <a:off x="9072038" y="1604432"/>
            <a:ext cx="2688167"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25"/>
          </p:nvPr>
        </p:nvSpPr>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8" name="Espace réservé du pied de page 7"/>
          <p:cNvSpPr>
            <a:spLocks noGrp="1"/>
          </p:cNvSpPr>
          <p:nvPr>
            <p:ph type="ftr" sz="quarter" idx="26"/>
          </p:nvPr>
        </p:nvSpPr>
        <p:spPr/>
        <p:txBody>
          <a:bodyPr/>
          <a:lstStyle/>
          <a:p>
            <a:pPr defTabSz="1218530"/>
            <a:endParaRPr lang="fr-CA"/>
          </a:p>
        </p:txBody>
      </p:sp>
      <p:sp>
        <p:nvSpPr>
          <p:cNvPr id="9" name="Espace réservé du numéro de diapositive 8"/>
          <p:cNvSpPr>
            <a:spLocks noGrp="1"/>
          </p:cNvSpPr>
          <p:nvPr>
            <p:ph type="sldNum" sz="quarter" idx="27"/>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371399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604747"/>
            <a:ext cx="2112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1" name="Espace réservé du contenu 12"/>
          <p:cNvSpPr>
            <a:spLocks noGrp="1"/>
          </p:cNvSpPr>
          <p:nvPr>
            <p:ph sz="quarter" idx="20"/>
          </p:nvPr>
        </p:nvSpPr>
        <p:spPr>
          <a:xfrm>
            <a:off x="2735948" y="1604747"/>
            <a:ext cx="2112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2"/>
          <p:cNvSpPr>
            <a:spLocks noGrp="1"/>
          </p:cNvSpPr>
          <p:nvPr>
            <p:ph sz="quarter" idx="21"/>
          </p:nvPr>
        </p:nvSpPr>
        <p:spPr>
          <a:xfrm>
            <a:off x="5040096" y="1604747"/>
            <a:ext cx="2112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22"/>
          </p:nvPr>
        </p:nvSpPr>
        <p:spPr>
          <a:xfrm>
            <a:off x="7344244" y="1604747"/>
            <a:ext cx="2112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6"/>
          <p:cNvSpPr>
            <a:spLocks noGrp="1"/>
          </p:cNvSpPr>
          <p:nvPr>
            <p:ph sz="quarter" idx="23"/>
          </p:nvPr>
        </p:nvSpPr>
        <p:spPr>
          <a:xfrm>
            <a:off x="9648395" y="1604747"/>
            <a:ext cx="2112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24"/>
          </p:nvPr>
        </p:nvSpPr>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4" name="Espace réservé du pied de page 3"/>
          <p:cNvSpPr>
            <a:spLocks noGrp="1"/>
          </p:cNvSpPr>
          <p:nvPr>
            <p:ph type="ftr" sz="quarter" idx="25"/>
          </p:nvPr>
        </p:nvSpPr>
        <p:spPr/>
        <p:txBody>
          <a:bodyPr/>
          <a:lstStyle/>
          <a:p>
            <a:pPr defTabSz="1218530"/>
            <a:endParaRPr lang="fr-CA"/>
          </a:p>
        </p:txBody>
      </p:sp>
      <p:sp>
        <p:nvSpPr>
          <p:cNvPr id="5" name="Espace réservé du numéro de diapositive 4"/>
          <p:cNvSpPr>
            <a:spLocks noGrp="1"/>
          </p:cNvSpPr>
          <p:nvPr>
            <p:ph type="sldNum" sz="quarter" idx="26"/>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129983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605387"/>
            <a:ext cx="1728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1" name="Espace réservé du contenu 12"/>
          <p:cNvSpPr>
            <a:spLocks noGrp="1"/>
          </p:cNvSpPr>
          <p:nvPr>
            <p:ph sz="quarter" idx="20"/>
          </p:nvPr>
        </p:nvSpPr>
        <p:spPr>
          <a:xfrm>
            <a:off x="2351617" y="1605387"/>
            <a:ext cx="1728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2"/>
          <p:cNvSpPr>
            <a:spLocks noGrp="1"/>
          </p:cNvSpPr>
          <p:nvPr>
            <p:ph sz="quarter" idx="21"/>
          </p:nvPr>
        </p:nvSpPr>
        <p:spPr>
          <a:xfrm>
            <a:off x="4271433" y="1605387"/>
            <a:ext cx="1728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22"/>
          </p:nvPr>
        </p:nvSpPr>
        <p:spPr>
          <a:xfrm>
            <a:off x="6191251" y="1605387"/>
            <a:ext cx="1728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6"/>
          <p:cNvSpPr>
            <a:spLocks noGrp="1"/>
          </p:cNvSpPr>
          <p:nvPr>
            <p:ph sz="quarter" idx="23"/>
          </p:nvPr>
        </p:nvSpPr>
        <p:spPr>
          <a:xfrm>
            <a:off x="8113184" y="1605387"/>
            <a:ext cx="1728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contenu 6"/>
          <p:cNvSpPr>
            <a:spLocks noGrp="1"/>
          </p:cNvSpPr>
          <p:nvPr>
            <p:ph sz="quarter" idx="24"/>
          </p:nvPr>
        </p:nvSpPr>
        <p:spPr>
          <a:xfrm>
            <a:off x="10017704" y="1605387"/>
            <a:ext cx="1728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3" name="Espace réservé de la date 2"/>
          <p:cNvSpPr>
            <a:spLocks noGrp="1"/>
          </p:cNvSpPr>
          <p:nvPr>
            <p:ph type="dt" sz="half" idx="25"/>
          </p:nvPr>
        </p:nvSpPr>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4" name="Espace réservé du pied de page 3"/>
          <p:cNvSpPr>
            <a:spLocks noGrp="1"/>
          </p:cNvSpPr>
          <p:nvPr>
            <p:ph type="ftr" sz="quarter" idx="26"/>
          </p:nvPr>
        </p:nvSpPr>
        <p:spPr/>
        <p:txBody>
          <a:bodyPr/>
          <a:lstStyle/>
          <a:p>
            <a:pPr defTabSz="1218530"/>
            <a:endParaRPr lang="fr-CA"/>
          </a:p>
        </p:txBody>
      </p:sp>
      <p:sp>
        <p:nvSpPr>
          <p:cNvPr id="5" name="Espace réservé du numéro de diapositive 4"/>
          <p:cNvSpPr>
            <a:spLocks noGrp="1"/>
          </p:cNvSpPr>
          <p:nvPr>
            <p:ph type="sldNum" sz="quarter" idx="27"/>
          </p:nvPr>
        </p:nvSpPr>
        <p:spPr/>
        <p:txBody>
          <a:bodyPr/>
          <a:lstStyle/>
          <a:p>
            <a:pPr defTabSz="1218530"/>
            <a:fld id="{00EC7536-4046-4F46-856D-63BE82C36B30}" type="slidenum">
              <a:rPr lang="fr-CA" smtClean="0"/>
              <a:pPr defTabSz="1218530"/>
              <a:t>‹N°›</a:t>
            </a:fld>
            <a:endParaRPr lang="fr-CA"/>
          </a:p>
        </p:txBody>
      </p:sp>
      <p:sp>
        <p:nvSpPr>
          <p:cNvPr id="16" name="Titre 1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25985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3649D95-1C06-4973-94BF-EA5048ECF04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1341438"/>
            <a:ext cx="3647019"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71435" y="1341438"/>
            <a:ext cx="3649133"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341438"/>
            <a:ext cx="3647016"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Titre 5"/>
          <p:cNvSpPr>
            <a:spLocks noGrp="1"/>
          </p:cNvSpPr>
          <p:nvPr>
            <p:ph type="title"/>
          </p:nvPr>
        </p:nvSpPr>
        <p:spPr>
          <a:xfrm>
            <a:off x="431800" y="476254"/>
            <a:ext cx="11328400" cy="720501"/>
          </a:xfrm>
        </p:spPr>
        <p:txBody>
          <a:bodyPr/>
          <a:lstStyle/>
          <a:p>
            <a:r>
              <a:rPr lang="fr-FR"/>
              <a:t>Modifiez le style du titre</a:t>
            </a:r>
            <a:endParaRPr lang="fr-CA"/>
          </a:p>
        </p:txBody>
      </p:sp>
    </p:spTree>
    <p:extLst>
      <p:ext uri="{BB962C8B-B14F-4D97-AF65-F5344CB8AC3E}">
        <p14:creationId xmlns:p14="http://schemas.microsoft.com/office/powerpoint/2010/main" val="265865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606152"/>
            <a:ext cx="5568952" cy="766632"/>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5" y="1606152"/>
            <a:ext cx="5568948" cy="766632"/>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565401"/>
            <a:ext cx="5568000" cy="3647017"/>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11"/>
          <p:cNvSpPr>
            <a:spLocks noGrp="1"/>
          </p:cNvSpPr>
          <p:nvPr>
            <p:ph sz="quarter" idx="18"/>
          </p:nvPr>
        </p:nvSpPr>
        <p:spPr>
          <a:xfrm>
            <a:off x="6191251" y="2565401"/>
            <a:ext cx="5568000" cy="3647017"/>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3" name="Titre 2"/>
          <p:cNvSpPr>
            <a:spLocks noGrp="1"/>
          </p:cNvSpPr>
          <p:nvPr>
            <p:ph type="title"/>
          </p:nvPr>
        </p:nvSpPr>
        <p:spPr/>
        <p:txBody>
          <a:bodyPr/>
          <a:lstStyle/>
          <a:p>
            <a:r>
              <a:rPr lang="fr-FR"/>
              <a:t>Modifiez le style du titre</a:t>
            </a:r>
            <a:endParaRPr lang="fr-CA"/>
          </a:p>
        </p:txBody>
      </p:sp>
      <p:sp>
        <p:nvSpPr>
          <p:cNvPr id="4" name="Espace réservé de la date 3"/>
          <p:cNvSpPr>
            <a:spLocks noGrp="1"/>
          </p:cNvSpPr>
          <p:nvPr>
            <p:ph type="dt" sz="half" idx="19"/>
          </p:nvPr>
        </p:nvSpPr>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5" name="Espace réservé du pied de page 4"/>
          <p:cNvSpPr>
            <a:spLocks noGrp="1"/>
          </p:cNvSpPr>
          <p:nvPr>
            <p:ph type="ftr" sz="quarter" idx="20"/>
          </p:nvPr>
        </p:nvSpPr>
        <p:spPr/>
        <p:txBody>
          <a:bodyPr/>
          <a:lstStyle/>
          <a:p>
            <a:pPr defTabSz="1218530"/>
            <a:endParaRPr lang="fr-CA"/>
          </a:p>
        </p:txBody>
      </p:sp>
      <p:sp>
        <p:nvSpPr>
          <p:cNvPr id="14" name="Espace réservé du numéro de diapositive 13"/>
          <p:cNvSpPr>
            <a:spLocks noGrp="1"/>
          </p:cNvSpPr>
          <p:nvPr>
            <p:ph type="sldNum" sz="quarter" idx="21"/>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67527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10" name="Espace réservé du texte 8"/>
          <p:cNvSpPr>
            <a:spLocks noGrp="1"/>
          </p:cNvSpPr>
          <p:nvPr>
            <p:ph type="body" sz="quarter" idx="16" hasCustomPrompt="1"/>
          </p:nvPr>
        </p:nvSpPr>
        <p:spPr>
          <a:xfrm>
            <a:off x="431800" y="1604827"/>
            <a:ext cx="3648000" cy="76795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604827"/>
            <a:ext cx="3648000" cy="76795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604827"/>
            <a:ext cx="3648000" cy="76795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565401"/>
            <a:ext cx="3648000" cy="3647017"/>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contenu 12"/>
          <p:cNvSpPr>
            <a:spLocks noGrp="1"/>
          </p:cNvSpPr>
          <p:nvPr>
            <p:ph sz="quarter" idx="20"/>
          </p:nvPr>
        </p:nvSpPr>
        <p:spPr>
          <a:xfrm>
            <a:off x="4271433" y="2565401"/>
            <a:ext cx="3648000" cy="3647017"/>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5" name="Espace réservé du contenu 12"/>
          <p:cNvSpPr>
            <a:spLocks noGrp="1"/>
          </p:cNvSpPr>
          <p:nvPr>
            <p:ph sz="quarter" idx="21"/>
          </p:nvPr>
        </p:nvSpPr>
        <p:spPr>
          <a:xfrm>
            <a:off x="8112200" y="2565401"/>
            <a:ext cx="3648000" cy="3647017"/>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Titre 6"/>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2"/>
          </p:nvPr>
        </p:nvSpPr>
        <p:spPr/>
        <p:txBody>
          <a:body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9" name="Espace réservé du pied de page 8"/>
          <p:cNvSpPr>
            <a:spLocks noGrp="1"/>
          </p:cNvSpPr>
          <p:nvPr>
            <p:ph type="ftr" sz="quarter" idx="23"/>
          </p:nvPr>
        </p:nvSpPr>
        <p:spPr/>
        <p:txBody>
          <a:bodyPr/>
          <a:lstStyle/>
          <a:p>
            <a:pPr defTabSz="1218530"/>
            <a:endParaRPr lang="fr-CA"/>
          </a:p>
        </p:txBody>
      </p:sp>
      <p:sp>
        <p:nvSpPr>
          <p:cNvPr id="16" name="Espace réservé du numéro de diapositive 15"/>
          <p:cNvSpPr>
            <a:spLocks noGrp="1"/>
          </p:cNvSpPr>
          <p:nvPr>
            <p:ph type="sldNum" sz="quarter" idx="24"/>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200124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604747"/>
            <a:ext cx="2688000" cy="76803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605495"/>
            <a:ext cx="2688000" cy="76803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605495"/>
            <a:ext cx="2688000" cy="76803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605495"/>
            <a:ext cx="2688000" cy="76803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565387"/>
            <a:ext cx="2688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6" name="Espace réservé du contenu 14"/>
          <p:cNvSpPr>
            <a:spLocks noGrp="1"/>
          </p:cNvSpPr>
          <p:nvPr>
            <p:ph sz="quarter" idx="22"/>
          </p:nvPr>
        </p:nvSpPr>
        <p:spPr>
          <a:xfrm>
            <a:off x="3312584" y="2565387"/>
            <a:ext cx="2688000" cy="364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7" name="Espace réservé du contenu 14"/>
          <p:cNvSpPr>
            <a:spLocks noGrp="1"/>
          </p:cNvSpPr>
          <p:nvPr>
            <p:ph sz="quarter" idx="23"/>
          </p:nvPr>
        </p:nvSpPr>
        <p:spPr>
          <a:xfrm>
            <a:off x="6191417" y="2565387"/>
            <a:ext cx="2688000" cy="364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8" name="Espace réservé du contenu 14"/>
          <p:cNvSpPr>
            <a:spLocks noGrp="1"/>
          </p:cNvSpPr>
          <p:nvPr>
            <p:ph sz="quarter" idx="24"/>
          </p:nvPr>
        </p:nvSpPr>
        <p:spPr>
          <a:xfrm>
            <a:off x="9072200" y="2565387"/>
            <a:ext cx="2688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Tree>
    <p:extLst>
      <p:ext uri="{BB962C8B-B14F-4D97-AF65-F5344CB8AC3E}">
        <p14:creationId xmlns:p14="http://schemas.microsoft.com/office/powerpoint/2010/main" val="27184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565387"/>
            <a:ext cx="2112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1" name="Espace réservé du contenu 12"/>
          <p:cNvSpPr>
            <a:spLocks noGrp="1"/>
          </p:cNvSpPr>
          <p:nvPr>
            <p:ph sz="quarter" idx="20"/>
          </p:nvPr>
        </p:nvSpPr>
        <p:spPr>
          <a:xfrm>
            <a:off x="2735900" y="2565387"/>
            <a:ext cx="2112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2"/>
          <p:cNvSpPr>
            <a:spLocks noGrp="1"/>
          </p:cNvSpPr>
          <p:nvPr>
            <p:ph sz="quarter" idx="21"/>
          </p:nvPr>
        </p:nvSpPr>
        <p:spPr>
          <a:xfrm>
            <a:off x="5040000" y="2565387"/>
            <a:ext cx="2112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22"/>
          </p:nvPr>
        </p:nvSpPr>
        <p:spPr>
          <a:xfrm>
            <a:off x="7344100" y="2565387"/>
            <a:ext cx="2112000" cy="364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6"/>
          <p:cNvSpPr>
            <a:spLocks noGrp="1"/>
          </p:cNvSpPr>
          <p:nvPr>
            <p:ph sz="quarter" idx="23"/>
          </p:nvPr>
        </p:nvSpPr>
        <p:spPr>
          <a:xfrm>
            <a:off x="9648200" y="2565387"/>
            <a:ext cx="2112000" cy="364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texte 8"/>
          <p:cNvSpPr>
            <a:spLocks noGrp="1"/>
          </p:cNvSpPr>
          <p:nvPr>
            <p:ph type="body" sz="quarter" idx="17" hasCustomPrompt="1"/>
          </p:nvPr>
        </p:nvSpPr>
        <p:spPr>
          <a:xfrm>
            <a:off x="4318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8913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565387"/>
            <a:ext cx="1728000" cy="364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1" name="Espace réservé du contenu 12"/>
          <p:cNvSpPr>
            <a:spLocks noGrp="1"/>
          </p:cNvSpPr>
          <p:nvPr>
            <p:ph sz="quarter" idx="20"/>
          </p:nvPr>
        </p:nvSpPr>
        <p:spPr>
          <a:xfrm>
            <a:off x="2349792" y="2565387"/>
            <a:ext cx="1728000" cy="364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2"/>
          <p:cNvSpPr>
            <a:spLocks noGrp="1"/>
          </p:cNvSpPr>
          <p:nvPr>
            <p:ph sz="quarter" idx="21"/>
          </p:nvPr>
        </p:nvSpPr>
        <p:spPr>
          <a:xfrm>
            <a:off x="4269741" y="2565387"/>
            <a:ext cx="1728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22"/>
          </p:nvPr>
        </p:nvSpPr>
        <p:spPr>
          <a:xfrm>
            <a:off x="6189691" y="2565387"/>
            <a:ext cx="1728000" cy="3648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6"/>
          <p:cNvSpPr>
            <a:spLocks noGrp="1"/>
          </p:cNvSpPr>
          <p:nvPr>
            <p:ph sz="quarter" idx="23"/>
          </p:nvPr>
        </p:nvSpPr>
        <p:spPr>
          <a:xfrm>
            <a:off x="8109640" y="2565387"/>
            <a:ext cx="1728000" cy="364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contenu 6"/>
          <p:cNvSpPr>
            <a:spLocks noGrp="1"/>
          </p:cNvSpPr>
          <p:nvPr>
            <p:ph sz="quarter" idx="24"/>
          </p:nvPr>
        </p:nvSpPr>
        <p:spPr>
          <a:xfrm>
            <a:off x="10029587" y="2565387"/>
            <a:ext cx="1728000" cy="364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5" name="Espace réservé du texte 8"/>
          <p:cNvSpPr>
            <a:spLocks noGrp="1"/>
          </p:cNvSpPr>
          <p:nvPr>
            <p:ph type="body" sz="quarter" idx="17" hasCustomPrompt="1"/>
          </p:nvPr>
        </p:nvSpPr>
        <p:spPr>
          <a:xfrm>
            <a:off x="434413" y="1604747"/>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604747"/>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621479"/>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606740"/>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621479"/>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621479"/>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98642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5"/>
            <a:ext cx="3647016" cy="1439863"/>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24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2" y="620715"/>
            <a:ext cx="3647017" cy="2016124"/>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5" y="645585"/>
            <a:ext cx="7488765" cy="55668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56300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4"/>
            <a:ext cx="3647016" cy="1896003"/>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2400" baseline="0">
                <a:solidFill>
                  <a:schemeClr val="accent1"/>
                </a:solidFill>
              </a:defRPr>
            </a:lvl1pPr>
          </a:lstStyle>
          <a:p>
            <a:pPr lvl="0"/>
            <a:r>
              <a:rPr lang="fr-FR"/>
              <a:t>Message clé</a:t>
            </a:r>
            <a:r>
              <a:rPr lang="fr-CA"/>
              <a:t>/Key message</a:t>
            </a:r>
            <a:endParaRPr lang="fr-FR"/>
          </a:p>
        </p:txBody>
      </p:sp>
      <p:sp>
        <p:nvSpPr>
          <p:cNvPr id="6" name="Titre 5"/>
          <p:cNvSpPr>
            <a:spLocks noGrp="1"/>
          </p:cNvSpPr>
          <p:nvPr>
            <p:ph type="title"/>
          </p:nvPr>
        </p:nvSpPr>
        <p:spPr>
          <a:xfrm>
            <a:off x="431802" y="620716"/>
            <a:ext cx="3647017" cy="1944685"/>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620715"/>
            <a:ext cx="3648000" cy="559170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645585"/>
            <a:ext cx="3648000" cy="55668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42207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04662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0635BB7B-6C0F-45B1-AC39-0D1E08DF13F4}"/>
              </a:ext>
            </a:extLst>
          </p:cNvPr>
          <p:cNvSpPr>
            <a:spLocks noGrp="1"/>
          </p:cNvSpPr>
          <p:nvPr>
            <p:ph type="pic" sz="quarter" idx="10"/>
          </p:nvPr>
        </p:nvSpPr>
        <p:spPr>
          <a:xfrm>
            <a:off x="0" y="2180167"/>
            <a:ext cx="12192000" cy="2785533"/>
          </a:xfrm>
        </p:spPr>
        <p:txBody>
          <a:bodyPr/>
          <a:lstStyle/>
          <a:p>
            <a:endParaRPr lang="fr-CA"/>
          </a:p>
        </p:txBody>
      </p:sp>
    </p:spTree>
    <p:extLst>
      <p:ext uri="{BB962C8B-B14F-4D97-AF65-F5344CB8AC3E}">
        <p14:creationId xmlns:p14="http://schemas.microsoft.com/office/powerpoint/2010/main" val="113814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78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CB36AFE-5B62-4D77-A1AB-AC34FA073446}"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contenu 14"/>
          <p:cNvSpPr>
            <a:spLocks noGrp="1"/>
          </p:cNvSpPr>
          <p:nvPr>
            <p:ph sz="quarter" idx="21"/>
          </p:nvPr>
        </p:nvSpPr>
        <p:spPr>
          <a:xfrm>
            <a:off x="431802"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4"/>
          <p:cNvSpPr>
            <a:spLocks noGrp="1"/>
          </p:cNvSpPr>
          <p:nvPr>
            <p:ph sz="quarter" idx="22"/>
          </p:nvPr>
        </p:nvSpPr>
        <p:spPr>
          <a:xfrm>
            <a:off x="3312586"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4"/>
          <p:cNvSpPr>
            <a:spLocks noGrp="1"/>
          </p:cNvSpPr>
          <p:nvPr>
            <p:ph sz="quarter" idx="23"/>
          </p:nvPr>
        </p:nvSpPr>
        <p:spPr>
          <a:xfrm>
            <a:off x="6191253" y="1341438"/>
            <a:ext cx="2688167"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4"/>
          <p:cNvSpPr>
            <a:spLocks noGrp="1"/>
          </p:cNvSpPr>
          <p:nvPr>
            <p:ph sz="quarter" idx="24"/>
          </p:nvPr>
        </p:nvSpPr>
        <p:spPr>
          <a:xfrm>
            <a:off x="9072035"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79799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6" name="Freeform 6"/>
          <p:cNvSpPr>
            <a:spLocks/>
          </p:cNvSpPr>
          <p:nvPr userDrawn="1"/>
        </p:nvSpPr>
        <p:spPr bwMode="gray">
          <a:xfrm>
            <a:off x="4524998" y="1346894"/>
            <a:ext cx="3899351"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3" name="Rectangle 2"/>
          <p:cNvSpPr/>
          <p:nvPr userDrawn="1"/>
        </p:nvSpPr>
        <p:spPr bwMode="gray">
          <a:xfrm>
            <a:off x="1023615" y="357416"/>
            <a:ext cx="10737015"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grpSp>
        <p:nvGrpSpPr>
          <p:cNvPr id="763" name="Groupe 762"/>
          <p:cNvGrpSpPr/>
          <p:nvPr userDrawn="1"/>
        </p:nvGrpSpPr>
        <p:grpSpPr bwMode="hidden">
          <a:xfrm>
            <a:off x="6166537" y="-67918"/>
            <a:ext cx="6262892"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sp>
        <p:nvSpPr>
          <p:cNvPr id="18" name="Freeform 5"/>
          <p:cNvSpPr>
            <a:spLocks/>
          </p:cNvSpPr>
          <p:nvPr userDrawn="1"/>
        </p:nvSpPr>
        <p:spPr bwMode="gray">
          <a:xfrm>
            <a:off x="623391" y="-342862"/>
            <a:ext cx="3901607"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cxnSp>
        <p:nvCxnSpPr>
          <p:cNvPr id="186" name="Connecteur droit 185"/>
          <p:cNvCxnSpPr>
            <a:stCxn id="113" idx="2"/>
            <a:endCxn id="113" idx="1"/>
          </p:cNvCxnSpPr>
          <p:nvPr userDrawn="1"/>
        </p:nvCxnSpPr>
        <p:spPr bwMode="gray">
          <a:xfrm>
            <a:off x="10988297" y="971101"/>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11470474" y="1054365"/>
            <a:ext cx="289727"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10023946" y="347690"/>
            <a:ext cx="476780"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10018547" y="555494"/>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10500723" y="1802314"/>
            <a:ext cx="487575"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10982899"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11463277" y="1594511"/>
            <a:ext cx="293065"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10982899" y="1594510"/>
            <a:ext cx="487575"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10982899"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10982899" y="2217922"/>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11466881" y="2298657"/>
            <a:ext cx="288671"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10018547" y="763298"/>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9536372" y="763298"/>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9536373" y="350521"/>
            <a:ext cx="2697"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8577417"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9054195" y="971101"/>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9536371" y="1178905"/>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10500723" y="55549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8089843" y="763298"/>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8572019" y="1386707"/>
            <a:ext cx="487573"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9536371"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9054196"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9536371" y="1594512"/>
            <a:ext cx="482176"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10018547"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10023946" y="2010119"/>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8095240" y="555493"/>
            <a:ext cx="476779"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7607667"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7607667" y="1178905"/>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8089843" y="1178905"/>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8572019"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7125491" y="1178905"/>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7607667" y="1386707"/>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7125491" y="1386707"/>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6643315" y="1386707"/>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7125491"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6643315" y="555493"/>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11470473"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10988297" y="117890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10500723" y="1178905"/>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10500723"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9054195"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8572020" y="347691"/>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7607667" y="1594512"/>
            <a:ext cx="487573"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6648712" y="1178903"/>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6643315"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7125491" y="555493"/>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6648712" y="347689"/>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9536371"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9536371" y="2010119"/>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9054195"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9536371" y="1594512"/>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9536371" y="2010119"/>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8572019"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8572019" y="1594512"/>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9054195"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10018547" y="2217922"/>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10982899" y="221792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10506122" y="2633529"/>
            <a:ext cx="4767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10018547" y="2633528"/>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8089843" y="1802314"/>
            <a:ext cx="482176"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7607667" y="1802314"/>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7607667" y="201011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7607667"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8095240" y="2425726"/>
            <a:ext cx="476779"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7607667" y="2217921"/>
            <a:ext cx="487573"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7130888" y="2217921"/>
            <a:ext cx="476779"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7125491"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7125491"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8089843" y="2633528"/>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7607667" y="971100"/>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10500723"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10018547"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10500723" y="2841333"/>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9536371"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9536371"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10018547"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10500723" y="3049135"/>
            <a:ext cx="4875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10982899" y="2633529"/>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10500726" y="3256940"/>
            <a:ext cx="48218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10982899" y="3256938"/>
            <a:ext cx="487575"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10982900" y="3049135"/>
            <a:ext cx="4803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11463276" y="2425725"/>
            <a:ext cx="7197"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11463290" y="3131057"/>
            <a:ext cx="292260"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10982899" y="3464743"/>
            <a:ext cx="487575"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11470474" y="3672545"/>
            <a:ext cx="290156"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8089843"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8089843"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8572019"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9054195" y="2633529"/>
            <a:ext cx="539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8089843" y="3049135"/>
            <a:ext cx="482176"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8089843" y="263352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8089843"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9059594" y="2425726"/>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8572019"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8572019" y="2425726"/>
            <a:ext cx="48757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8572019" y="201011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8089843" y="2217921"/>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9054195" y="3049136"/>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8572019"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8089843"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8089843" y="3049136"/>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9054195" y="3256940"/>
            <a:ext cx="482176"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9536371" y="3049135"/>
            <a:ext cx="482176"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11463276" y="3256939"/>
            <a:ext cx="7197"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10982900" y="3672547"/>
            <a:ext cx="4803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10500723" y="3672546"/>
            <a:ext cx="487575"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10500723" y="3256940"/>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9054195"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8572019"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9536371"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9054196" y="2841333"/>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9054195"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10018547" y="263352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10018547"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10982913" y="2841331"/>
            <a:ext cx="48756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11470474" y="2715768"/>
            <a:ext cx="285076"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10988297" y="347689"/>
            <a:ext cx="482176"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10988297" y="55549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10500725" y="347690"/>
            <a:ext cx="482179"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8089843" y="55549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9536372" y="555493"/>
            <a:ext cx="487573"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9054196" y="763298"/>
            <a:ext cx="482176"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8095240" y="347689"/>
            <a:ext cx="482176"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7607667" y="555493"/>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8089843" y="971101"/>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8089843"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9536371" y="1178905"/>
            <a:ext cx="487575"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9054196" y="971100"/>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10500733" y="2841333"/>
            <a:ext cx="482180"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10982907" y="2425724"/>
            <a:ext cx="48756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8572020" y="3256940"/>
            <a:ext cx="482176"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9054196" y="3464743"/>
            <a:ext cx="5397"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9536371" y="3464742"/>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10023946" y="3464742"/>
            <a:ext cx="4767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10988298" y="4088154"/>
            <a:ext cx="474991"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11463289" y="3672545"/>
            <a:ext cx="7185"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8572020" y="3672547"/>
            <a:ext cx="482176"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9059593" y="3464742"/>
            <a:ext cx="476780"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9059593" y="3880348"/>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9536374" y="4088154"/>
            <a:ext cx="487572"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10023945" y="4092510"/>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10500723" y="2010119"/>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10018547" y="1386708"/>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10023946" y="1802314"/>
            <a:ext cx="476777"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10018547"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10500723" y="1178905"/>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10500723"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10018547" y="1178905"/>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9536371" y="3672547"/>
            <a:ext cx="487575"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10023945" y="3880348"/>
            <a:ext cx="482176"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10500735" y="3672546"/>
            <a:ext cx="5387"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10506121" y="4092510"/>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9536372" y="3256940"/>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9536372" y="3672546"/>
            <a:ext cx="5397"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7126485" y="352734"/>
            <a:ext cx="4648308"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sp>
        <p:nvSpPr>
          <p:cNvPr id="17" name="Espace réservé du texte 16"/>
          <p:cNvSpPr>
            <a:spLocks noGrp="1"/>
          </p:cNvSpPr>
          <p:nvPr userDrawn="1">
            <p:ph type="body" sz="quarter" idx="13" hasCustomPrompt="1"/>
          </p:nvPr>
        </p:nvSpPr>
        <p:spPr bwMode="gray">
          <a:xfrm>
            <a:off x="1967541" y="4941889"/>
            <a:ext cx="6145643"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967541" y="1341439"/>
            <a:ext cx="6145643"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967541" y="3500437"/>
            <a:ext cx="6145643"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cxnSp>
        <p:nvCxnSpPr>
          <p:cNvPr id="7" name="Connecteur droit 6"/>
          <p:cNvCxnSpPr/>
          <p:nvPr userDrawn="1"/>
        </p:nvCxnSpPr>
        <p:spPr>
          <a:xfrm flipH="1">
            <a:off x="5539932" y="5326484"/>
            <a:ext cx="4240227" cy="0"/>
          </a:xfrm>
          <a:prstGeom prst="line">
            <a:avLst/>
          </a:prstGeom>
        </p:spPr>
        <p:style>
          <a:lnRef idx="1">
            <a:schemeClr val="accent1"/>
          </a:lnRef>
          <a:fillRef idx="0">
            <a:schemeClr val="accent1"/>
          </a:fillRef>
          <a:effectRef idx="0">
            <a:schemeClr val="accent1"/>
          </a:effectRef>
          <a:fontRef idx="minor">
            <a:schemeClr val="tx1"/>
          </a:fontRef>
        </p:style>
      </p:cxnSp>
      <p:pic>
        <p:nvPicPr>
          <p:cNvPr id="289" name="Image 288">
            <a:extLst>
              <a:ext uri="{FF2B5EF4-FFF2-40B4-BE49-F238E27FC236}">
                <a16:creationId xmlns:a16="http://schemas.microsoft.com/office/drawing/2014/main" id="{5783C508-4E08-4AA5-8D9E-285C66C02D1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42" y="5767693"/>
            <a:ext cx="1803811" cy="391862"/>
          </a:xfrm>
          <a:prstGeom prst="rect">
            <a:avLst/>
          </a:prstGeom>
        </p:spPr>
      </p:pic>
    </p:spTree>
    <p:extLst>
      <p:ext uri="{BB962C8B-B14F-4D97-AF65-F5344CB8AC3E}">
        <p14:creationId xmlns:p14="http://schemas.microsoft.com/office/powerpoint/2010/main" val="221842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431801" y="1341438"/>
            <a:ext cx="113284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3" name="Titre 2"/>
          <p:cNvSpPr>
            <a:spLocks noGrp="1"/>
          </p:cNvSpPr>
          <p:nvPr>
            <p:ph type="title" hasCustomPrompt="1"/>
          </p:nvPr>
        </p:nvSpPr>
        <p:spPr>
          <a:xfrm>
            <a:off x="431800" y="476252"/>
            <a:ext cx="113284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920"/>
            <a:endParaRPr lang="fr-CA">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126135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uvelle section">
    <p:spTree>
      <p:nvGrpSpPr>
        <p:cNvPr id="1" name=""/>
        <p:cNvGrpSpPr/>
        <p:nvPr/>
      </p:nvGrpSpPr>
      <p:grpSpPr>
        <a:xfrm>
          <a:off x="0" y="0"/>
          <a:ext cx="0" cy="0"/>
          <a:chOff x="0" y="0"/>
          <a:chExt cx="0" cy="0"/>
        </a:xfrm>
      </p:grpSpPr>
      <p:grpSp>
        <p:nvGrpSpPr>
          <p:cNvPr id="2" name="Groupe 1"/>
          <p:cNvGrpSpPr/>
          <p:nvPr userDrawn="1"/>
        </p:nvGrpSpPr>
        <p:grpSpPr>
          <a:xfrm>
            <a:off x="7060523" y="0"/>
            <a:ext cx="5131477"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grpSp>
      <p:sp>
        <p:nvSpPr>
          <p:cNvPr id="19" name="Freeform 6"/>
          <p:cNvSpPr>
            <a:spLocks/>
          </p:cNvSpPr>
          <p:nvPr userDrawn="1"/>
        </p:nvSpPr>
        <p:spPr bwMode="gray">
          <a:xfrm>
            <a:off x="4524998" y="3823110"/>
            <a:ext cx="3899351"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13" name="Rectangle 12"/>
          <p:cNvSpPr/>
          <p:nvPr userDrawn="1"/>
        </p:nvSpPr>
        <p:spPr bwMode="gray">
          <a:xfrm>
            <a:off x="1223011" y="1341439"/>
            <a:ext cx="9791701"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3" name="Espace réservé de la date 2"/>
          <p:cNvSpPr>
            <a:spLocks noGrp="1"/>
          </p:cNvSpPr>
          <p:nvPr>
            <p:ph type="dt" sz="half" idx="10"/>
          </p:nvPr>
        </p:nvSpPr>
        <p:spPr bwMode="gray"/>
        <p:txBody>
          <a:bodyPr/>
          <a:lstStyle/>
          <a:p>
            <a:fld id="{DB452819-D733-4631-9F1A-EF8486DDB2A6}"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6" name="Rectangle 2"/>
          <p:cNvSpPr>
            <a:spLocks noGrp="1" noChangeArrowheads="1"/>
          </p:cNvSpPr>
          <p:nvPr>
            <p:ph type="ctrTitle" hasCustomPrompt="1"/>
          </p:nvPr>
        </p:nvSpPr>
        <p:spPr bwMode="gray">
          <a:xfrm>
            <a:off x="1390651" y="2060575"/>
            <a:ext cx="8449733"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390651" y="3500439"/>
            <a:ext cx="8449733"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623391" y="-342862"/>
            <a:ext cx="3901607"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800"/>
          </a:p>
        </p:txBody>
      </p:sp>
      <p:sp>
        <p:nvSpPr>
          <p:cNvPr id="9" name="Espace réservé du texte 8"/>
          <p:cNvSpPr>
            <a:spLocks noGrp="1"/>
          </p:cNvSpPr>
          <p:nvPr>
            <p:ph type="body" sz="quarter" idx="14" hasCustomPrompt="1"/>
          </p:nvPr>
        </p:nvSpPr>
        <p:spPr bwMode="gray">
          <a:xfrm>
            <a:off x="8620789" y="4941888"/>
            <a:ext cx="2371063"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139010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AD203A3-678E-422A-A71F-E6163863BF0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9" name="Espace réservé du contenu 11"/>
          <p:cNvSpPr>
            <a:spLocks noGrp="1"/>
          </p:cNvSpPr>
          <p:nvPr>
            <p:ph sz="quarter" idx="17"/>
          </p:nvPr>
        </p:nvSpPr>
        <p:spPr>
          <a:xfrm>
            <a:off x="431802" y="1341438"/>
            <a:ext cx="5568949"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u contenu 6"/>
          <p:cNvSpPr>
            <a:spLocks noGrp="1"/>
          </p:cNvSpPr>
          <p:nvPr>
            <p:ph sz="quarter" idx="18"/>
          </p:nvPr>
        </p:nvSpPr>
        <p:spPr>
          <a:xfrm>
            <a:off x="6191251" y="1341438"/>
            <a:ext cx="5568949" cy="48958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90440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3649D95-1C06-4973-94BF-EA5048ECF04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799" y="1341438"/>
            <a:ext cx="3647019"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71434" y="1341438"/>
            <a:ext cx="3649133"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341438"/>
            <a:ext cx="3647016"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Titre 5"/>
          <p:cNvSpPr>
            <a:spLocks noGrp="1"/>
          </p:cNvSpPr>
          <p:nvPr>
            <p:ph type="title"/>
          </p:nvPr>
        </p:nvSpPr>
        <p:spPr>
          <a:xfrm>
            <a:off x="431800" y="476252"/>
            <a:ext cx="11328400" cy="720501"/>
          </a:xfrm>
        </p:spPr>
        <p:txBody>
          <a:bodyPr/>
          <a:lstStyle/>
          <a:p>
            <a:r>
              <a:rPr lang="fr-FR"/>
              <a:t>Modifiez le style du titre</a:t>
            </a:r>
            <a:endParaRPr lang="fr-CA"/>
          </a:p>
        </p:txBody>
      </p:sp>
    </p:spTree>
    <p:extLst>
      <p:ext uri="{BB962C8B-B14F-4D97-AF65-F5344CB8AC3E}">
        <p14:creationId xmlns:p14="http://schemas.microsoft.com/office/powerpoint/2010/main" val="179385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CB36AFE-5B62-4D77-A1AB-AC34FA073446}"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contenu 14"/>
          <p:cNvSpPr>
            <a:spLocks noGrp="1"/>
          </p:cNvSpPr>
          <p:nvPr>
            <p:ph sz="quarter" idx="21"/>
          </p:nvPr>
        </p:nvSpPr>
        <p:spPr>
          <a:xfrm>
            <a:off x="431801"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4"/>
          <p:cNvSpPr>
            <a:spLocks noGrp="1"/>
          </p:cNvSpPr>
          <p:nvPr>
            <p:ph sz="quarter" idx="22"/>
          </p:nvPr>
        </p:nvSpPr>
        <p:spPr>
          <a:xfrm>
            <a:off x="3312585"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4"/>
          <p:cNvSpPr>
            <a:spLocks noGrp="1"/>
          </p:cNvSpPr>
          <p:nvPr>
            <p:ph sz="quarter" idx="23"/>
          </p:nvPr>
        </p:nvSpPr>
        <p:spPr>
          <a:xfrm>
            <a:off x="6191251" y="1341438"/>
            <a:ext cx="2688167"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4"/>
          <p:cNvSpPr>
            <a:spLocks noGrp="1"/>
          </p:cNvSpPr>
          <p:nvPr>
            <p:ph sz="quarter" idx="24"/>
          </p:nvPr>
        </p:nvSpPr>
        <p:spPr>
          <a:xfrm>
            <a:off x="9072034"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92020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48"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96"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244"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395"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8" name="Titre 7"/>
          <p:cNvSpPr>
            <a:spLocks noGrp="1"/>
          </p:cNvSpPr>
          <p:nvPr>
            <p:ph type="title"/>
          </p:nvPr>
        </p:nvSpPr>
        <p:spPr/>
        <p:txBody>
          <a:bodyPr/>
          <a:lstStyle/>
          <a:p>
            <a:r>
              <a:rPr lang="fr-FR"/>
              <a:t>Modifiez le style du titre</a:t>
            </a:r>
            <a:endParaRPr lang="fr-CA"/>
          </a:p>
        </p:txBody>
      </p:sp>
      <p:sp>
        <p:nvSpPr>
          <p:cNvPr id="9" name="Espace réservé de la date 8"/>
          <p:cNvSpPr>
            <a:spLocks noGrp="1"/>
          </p:cNvSpPr>
          <p:nvPr>
            <p:ph type="dt" sz="half" idx="24"/>
          </p:nvPr>
        </p:nvSpPr>
        <p:spPr/>
        <p:txBody>
          <a:body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29812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51617"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71433"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91251"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1318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1770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5"/>
          </p:nvPr>
        </p:nvSpPr>
        <p:spPr/>
        <p:txBody>
          <a:body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339423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341439"/>
            <a:ext cx="5568952"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1" y="1341439"/>
            <a:ext cx="5568948"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060575"/>
            <a:ext cx="5568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1"/>
          <p:cNvSpPr>
            <a:spLocks noGrp="1"/>
          </p:cNvSpPr>
          <p:nvPr>
            <p:ph sz="quarter" idx="18"/>
          </p:nvPr>
        </p:nvSpPr>
        <p:spPr>
          <a:xfrm>
            <a:off x="6191251" y="2060575"/>
            <a:ext cx="5568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19"/>
          </p:nvPr>
        </p:nvSpPr>
        <p:spPr/>
        <p:txBody>
          <a:body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920"/>
            <a:endParaRPr lang="fr-CA">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68507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431800" y="476251"/>
            <a:ext cx="11328400" cy="720724"/>
          </a:xfrm>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EF3C9E1C-E3B0-4ADD-AE47-B05B7A5B811A}"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texte 8"/>
          <p:cNvSpPr>
            <a:spLocks noGrp="1"/>
          </p:cNvSpPr>
          <p:nvPr>
            <p:ph type="body" sz="quarter" idx="16" hasCustomPrompt="1"/>
          </p:nvPr>
        </p:nvSpPr>
        <p:spPr>
          <a:xfrm>
            <a:off x="431800"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050683"/>
            <a:ext cx="364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2"/>
          <p:cNvSpPr>
            <a:spLocks noGrp="1"/>
          </p:cNvSpPr>
          <p:nvPr>
            <p:ph sz="quarter" idx="20"/>
          </p:nvPr>
        </p:nvSpPr>
        <p:spPr>
          <a:xfrm>
            <a:off x="4271433"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contenu 12"/>
          <p:cNvSpPr>
            <a:spLocks noGrp="1"/>
          </p:cNvSpPr>
          <p:nvPr>
            <p:ph sz="quarter" idx="21"/>
          </p:nvPr>
        </p:nvSpPr>
        <p:spPr>
          <a:xfrm>
            <a:off x="8112200"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38947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48"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96"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244"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395"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8" name="Titre 7"/>
          <p:cNvSpPr>
            <a:spLocks noGrp="1"/>
          </p:cNvSpPr>
          <p:nvPr>
            <p:ph type="title"/>
          </p:nvPr>
        </p:nvSpPr>
        <p:spPr/>
        <p:txBody>
          <a:bodyPr/>
          <a:lstStyle/>
          <a:p>
            <a:r>
              <a:rPr lang="fr-FR"/>
              <a:t>Modifiez le style du titre</a:t>
            </a:r>
            <a:endParaRPr lang="fr-CA"/>
          </a:p>
        </p:txBody>
      </p:sp>
      <p:sp>
        <p:nvSpPr>
          <p:cNvPr id="9" name="Espace réservé de la date 8"/>
          <p:cNvSpPr>
            <a:spLocks noGrp="1"/>
          </p:cNvSpPr>
          <p:nvPr>
            <p:ph type="dt" sz="half" idx="24"/>
          </p:nvPr>
        </p:nvSpPr>
        <p:spPr/>
        <p:txBody>
          <a:bodyPr/>
          <a:lstStyle/>
          <a:p>
            <a:pPr defTabSz="913897"/>
            <a:fld id="{1E9FF4BB-7AFF-4872-8CE9-55F58411C5B4}" type="datetime1">
              <a:rPr lang="fr-CA" smtClean="0">
                <a:solidFill>
                  <a:srgbClr val="000000">
                    <a:tint val="75000"/>
                  </a:srgbClr>
                </a:solidFill>
              </a:rPr>
              <a:pPr defTabSz="913897"/>
              <a:t>2021-03-18</a:t>
            </a:fld>
            <a:endParaRPr lang="fr-CA">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897"/>
            <a:endParaRPr lang="fr-CA">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Tree>
    <p:extLst>
      <p:ext uri="{BB962C8B-B14F-4D97-AF65-F5344CB8AC3E}">
        <p14:creationId xmlns:p14="http://schemas.microsoft.com/office/powerpoint/2010/main" val="224473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341438"/>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6" name="Espace réservé du contenu 14"/>
          <p:cNvSpPr>
            <a:spLocks noGrp="1"/>
          </p:cNvSpPr>
          <p:nvPr>
            <p:ph sz="quarter" idx="22"/>
          </p:nvPr>
        </p:nvSpPr>
        <p:spPr>
          <a:xfrm>
            <a:off x="3312584"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7" name="Espace réservé du contenu 14"/>
          <p:cNvSpPr>
            <a:spLocks noGrp="1"/>
          </p:cNvSpPr>
          <p:nvPr>
            <p:ph sz="quarter" idx="23"/>
          </p:nvPr>
        </p:nvSpPr>
        <p:spPr>
          <a:xfrm>
            <a:off x="6191417"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8" name="Espace réservé du contenu 14"/>
          <p:cNvSpPr>
            <a:spLocks noGrp="1"/>
          </p:cNvSpPr>
          <p:nvPr>
            <p:ph sz="quarter" idx="24"/>
          </p:nvPr>
        </p:nvSpPr>
        <p:spPr>
          <a:xfrm>
            <a:off x="9072200"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257310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1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2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Rectangle 5"/>
          <p:cNvSpPr/>
          <p:nvPr userDrawn="1"/>
        </p:nvSpPr>
        <p:spPr>
          <a:xfrm>
            <a:off x="10214870" y="-389288"/>
            <a:ext cx="240935"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14" name="Espace réservé du texte 8"/>
          <p:cNvSpPr>
            <a:spLocks noGrp="1"/>
          </p:cNvSpPr>
          <p:nvPr>
            <p:ph type="body" sz="quarter" idx="17" hasCustomPrompt="1"/>
          </p:nvPr>
        </p:nvSpPr>
        <p:spPr>
          <a:xfrm>
            <a:off x="4318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35214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060575"/>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49792" y="2060574"/>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69741" y="2060574"/>
            <a:ext cx="172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89691" y="2060574"/>
            <a:ext cx="1728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09640"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29587"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texte 8"/>
          <p:cNvSpPr>
            <a:spLocks noGrp="1"/>
          </p:cNvSpPr>
          <p:nvPr>
            <p:ph type="body" sz="quarter" idx="17" hasCustomPrompt="1"/>
          </p:nvPr>
        </p:nvSpPr>
        <p:spPr>
          <a:xfrm>
            <a:off x="434413"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325375"/>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405292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4" y="476251"/>
            <a:ext cx="7488767"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0391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45971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2021-03-18</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42011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u numéro de diapositive 14">
            <a:extLst>
              <a:ext uri="{FF2B5EF4-FFF2-40B4-BE49-F238E27FC236}">
                <a16:creationId xmlns:a16="http://schemas.microsoft.com/office/drawing/2014/main" id="{AE73ACB0-11D7-46BA-A2B7-BFB696DFC415}"/>
              </a:ext>
            </a:extLst>
          </p:cNvPr>
          <p:cNvSpPr>
            <a:spLocks noGrp="1"/>
          </p:cNvSpPr>
          <p:nvPr>
            <p:ph type="sldNum" sz="quarter" idx="27"/>
          </p:nvPr>
        </p:nvSpPr>
        <p:spPr>
          <a:xfrm>
            <a:off x="10991851" y="6381347"/>
            <a:ext cx="767655" cy="476250"/>
          </a:xfrm>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207062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rgbClr val="E6E7E8"/>
        </a:solidFill>
        <a:effectLst/>
      </p:bgPr>
    </p:bg>
    <p:spTree>
      <p:nvGrpSpPr>
        <p:cNvPr id="1" name=""/>
        <p:cNvGrpSpPr/>
        <p:nvPr/>
      </p:nvGrpSpPr>
      <p:grpSpPr>
        <a:xfrm>
          <a:off x="0" y="0"/>
          <a:ext cx="0" cy="0"/>
          <a:chOff x="0" y="0"/>
          <a:chExt cx="0" cy="0"/>
        </a:xfrm>
      </p:grpSpPr>
      <p:sp>
        <p:nvSpPr>
          <p:cNvPr id="16" name="Freeform 6"/>
          <p:cNvSpPr>
            <a:spLocks/>
          </p:cNvSpPr>
          <p:nvPr userDrawn="1"/>
        </p:nvSpPr>
        <p:spPr bwMode="gray">
          <a:xfrm>
            <a:off x="4524999" y="1346894"/>
            <a:ext cx="3899351"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dirty="0"/>
          </a:p>
        </p:txBody>
      </p:sp>
      <p:sp>
        <p:nvSpPr>
          <p:cNvPr id="3" name="Rectangle 2"/>
          <p:cNvSpPr/>
          <p:nvPr userDrawn="1"/>
        </p:nvSpPr>
        <p:spPr bwMode="gray">
          <a:xfrm>
            <a:off x="1023617" y="357418"/>
            <a:ext cx="10737015"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grpSp>
        <p:nvGrpSpPr>
          <p:cNvPr id="763" name="Groupe 762"/>
          <p:cNvGrpSpPr/>
          <p:nvPr userDrawn="1"/>
        </p:nvGrpSpPr>
        <p:grpSpPr bwMode="hidden">
          <a:xfrm>
            <a:off x="6166538" y="-67918"/>
            <a:ext cx="6262892"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dirty="0"/>
              </a:p>
            </p:txBody>
          </p:sp>
        </p:grpSp>
      </p:grpSp>
      <p:sp>
        <p:nvSpPr>
          <p:cNvPr id="18" name="Freeform 5"/>
          <p:cNvSpPr>
            <a:spLocks/>
          </p:cNvSpPr>
          <p:nvPr userDrawn="1"/>
        </p:nvSpPr>
        <p:spPr bwMode="gray">
          <a:xfrm>
            <a:off x="676147" y="-322634"/>
            <a:ext cx="3901607"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dirty="0"/>
          </a:p>
        </p:txBody>
      </p:sp>
      <p:cxnSp>
        <p:nvCxnSpPr>
          <p:cNvPr id="186" name="Connecteur droit 185"/>
          <p:cNvCxnSpPr>
            <a:stCxn id="113" idx="2"/>
            <a:endCxn id="113" idx="1"/>
          </p:cNvCxnSpPr>
          <p:nvPr userDrawn="1"/>
        </p:nvCxnSpPr>
        <p:spPr bwMode="gray">
          <a:xfrm>
            <a:off x="10988297" y="971103"/>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11470475" y="1054367"/>
            <a:ext cx="289727"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10023947" y="347690"/>
            <a:ext cx="476780"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10018549" y="555496"/>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10500725" y="1802314"/>
            <a:ext cx="487575"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10982899" y="138671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11463278" y="1594511"/>
            <a:ext cx="293065"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10982901" y="1594510"/>
            <a:ext cx="487575"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10982899"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10982901" y="2217924"/>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11466882" y="2298657"/>
            <a:ext cx="288671"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10018547" y="763299"/>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9536372" y="763299"/>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9536374" y="350523"/>
            <a:ext cx="2697"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8577417" y="763299"/>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9054195" y="9711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9536371" y="117890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10500723" y="55549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8089843" y="763299"/>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8572020" y="1386707"/>
            <a:ext cx="487573"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9536371"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9054196" y="138671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9536371" y="1594514"/>
            <a:ext cx="482176"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10018547" y="1594514"/>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10023948" y="2010121"/>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8095241" y="555493"/>
            <a:ext cx="476779"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7607667"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7607667" y="1178907"/>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8089843" y="1178907"/>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8572019"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7125491" y="1178907"/>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7607667" y="1386707"/>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7125491" y="1386707"/>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6643315" y="1386707"/>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7125491" y="763299"/>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6643316" y="555493"/>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11470473" y="1178906"/>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10988297" y="117890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10500723" y="11789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10500723" y="1594514"/>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9054195"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8572020" y="347693"/>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7607668" y="1594514"/>
            <a:ext cx="487573"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6648713" y="1178903"/>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6643315"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7125491" y="555493"/>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6648713" y="347689"/>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9536371"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9536371" y="201012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9054195"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9536371" y="1594514"/>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9536371" y="2010121"/>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8572019"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8572019" y="1594514"/>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9054195"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10018549" y="2217924"/>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10982899" y="221792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10506124" y="2633531"/>
            <a:ext cx="4767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10018547" y="2633528"/>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8089843" y="1802314"/>
            <a:ext cx="482176"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7607667" y="1802314"/>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7607667" y="2010121"/>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7607667" y="2425728"/>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8095241" y="2425728"/>
            <a:ext cx="476779"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7607668" y="2217921"/>
            <a:ext cx="487573"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7130889" y="2217921"/>
            <a:ext cx="476779"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7125491"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7125491" y="1594514"/>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8089843" y="2633528"/>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7607668" y="971100"/>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10500723" y="2425728"/>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10018547" y="2425728"/>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10500723" y="2841335"/>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9536371"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9536371" y="2841335"/>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10018547" y="3256942"/>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10500725" y="3049135"/>
            <a:ext cx="4875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10982901" y="2633531"/>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10500728" y="3256942"/>
            <a:ext cx="48218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10982901" y="3256938"/>
            <a:ext cx="487575"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10982901" y="3049135"/>
            <a:ext cx="4803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11463276" y="2425725"/>
            <a:ext cx="7197"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11463291" y="3131059"/>
            <a:ext cx="292260"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10982901" y="3464743"/>
            <a:ext cx="487575"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11470475" y="3672545"/>
            <a:ext cx="290156"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8089843"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8089843" y="1594514"/>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8572019" y="2841335"/>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9054197" y="2633531"/>
            <a:ext cx="539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8089843" y="3049135"/>
            <a:ext cx="482176"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8089843" y="2633531"/>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8089843" y="2425728"/>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9059596" y="2425728"/>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8572019"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8572020" y="2425728"/>
            <a:ext cx="48757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8572019" y="20101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8089843" y="2217921"/>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9054195" y="3049138"/>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8572019"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8089843"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8089843" y="304913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9054195" y="3256942"/>
            <a:ext cx="482176"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9536371" y="3049135"/>
            <a:ext cx="482176"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11463276" y="3256939"/>
            <a:ext cx="7197"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10982901" y="3672549"/>
            <a:ext cx="4803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10500725" y="3672546"/>
            <a:ext cx="487575"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10500723" y="325694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9054195"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8572019"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9536371" y="3256942"/>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9054196" y="2841335"/>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9054195"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10018547" y="263353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10018547"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10982914" y="2841331"/>
            <a:ext cx="48756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11470475" y="2715768"/>
            <a:ext cx="285076"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10988297" y="347689"/>
            <a:ext cx="482176"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10988297" y="555496"/>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10500725" y="347690"/>
            <a:ext cx="482179"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8089843" y="555496"/>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9536372" y="555493"/>
            <a:ext cx="487573"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9054196" y="763299"/>
            <a:ext cx="482176"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8095240" y="347689"/>
            <a:ext cx="482176"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7607667" y="555493"/>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8089843" y="97110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8089843"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9536373" y="1178907"/>
            <a:ext cx="487575"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9054196" y="971100"/>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10500734" y="2841335"/>
            <a:ext cx="482180"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10982909" y="2425724"/>
            <a:ext cx="48756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8572020" y="3256942"/>
            <a:ext cx="482176"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9054196" y="3464745"/>
            <a:ext cx="5397"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9536371" y="3464742"/>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10023948" y="3464742"/>
            <a:ext cx="4767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10988299" y="4088154"/>
            <a:ext cx="474991"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11463290" y="3672545"/>
            <a:ext cx="7185"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8572020" y="3672549"/>
            <a:ext cx="482176"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9059594" y="3464742"/>
            <a:ext cx="476780"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9059593" y="3880348"/>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9536375" y="4088154"/>
            <a:ext cx="487572"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10023945" y="4092510"/>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10500723" y="2010121"/>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10018549" y="1386710"/>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10023948" y="1802314"/>
            <a:ext cx="476777"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10018547"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10500725" y="1178907"/>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10500723"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10018547" y="1178907"/>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9536373" y="3672549"/>
            <a:ext cx="487575"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10023945" y="3880348"/>
            <a:ext cx="482176"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10500736" y="3672546"/>
            <a:ext cx="5387"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10506121" y="4092510"/>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9536372" y="325694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9536372" y="3672546"/>
            <a:ext cx="5397"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7126486" y="352734"/>
            <a:ext cx="4648308"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dirty="0"/>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dirty="0"/>
            </a:p>
          </p:txBody>
        </p:sp>
      </p:grpSp>
      <p:sp>
        <p:nvSpPr>
          <p:cNvPr id="17" name="Espace réservé du texte 16"/>
          <p:cNvSpPr>
            <a:spLocks noGrp="1"/>
          </p:cNvSpPr>
          <p:nvPr userDrawn="1">
            <p:ph type="body" sz="quarter" idx="13" hasCustomPrompt="1"/>
          </p:nvPr>
        </p:nvSpPr>
        <p:spPr bwMode="gray">
          <a:xfrm>
            <a:off x="1967541" y="4941891"/>
            <a:ext cx="6145643"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967541" y="1341441"/>
            <a:ext cx="6145643"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967541" y="3500437"/>
            <a:ext cx="6145643"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325" y="5767693"/>
            <a:ext cx="2405081" cy="391862"/>
          </a:xfrm>
          <a:prstGeom prst="rect">
            <a:avLst/>
          </a:prstGeom>
        </p:spPr>
      </p:pic>
      <p:cxnSp>
        <p:nvCxnSpPr>
          <p:cNvPr id="7" name="Connecteur droit 6"/>
          <p:cNvCxnSpPr/>
          <p:nvPr userDrawn="1"/>
        </p:nvCxnSpPr>
        <p:spPr>
          <a:xfrm flipH="1">
            <a:off x="5539933" y="5326484"/>
            <a:ext cx="42402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21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431801" y="1341438"/>
            <a:ext cx="113284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3" name="Titre 2"/>
          <p:cNvSpPr>
            <a:spLocks noGrp="1"/>
          </p:cNvSpPr>
          <p:nvPr>
            <p:ph type="title" hasCustomPrompt="1"/>
          </p:nvPr>
        </p:nvSpPr>
        <p:spPr>
          <a:xfrm>
            <a:off x="431800" y="476252"/>
            <a:ext cx="113284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897"/>
            <a:endParaRPr lang="fr-CA" dirty="0">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897"/>
            <a:endParaRPr lang="fr-CA" dirty="0">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897"/>
            <a:fld id="{00EC7536-4046-4F46-856D-63BE82C36B30}" type="slidenum">
              <a:rPr lang="fr-CA" smtClean="0">
                <a:solidFill>
                  <a:srgbClr val="000000">
                    <a:tint val="75000"/>
                  </a:srgbClr>
                </a:solidFill>
              </a:rPr>
              <a:pPr defTabSz="913897"/>
              <a:t>‹N°›</a:t>
            </a:fld>
            <a:endParaRPr lang="fr-CA" dirty="0">
              <a:solidFill>
                <a:srgbClr val="000000">
                  <a:tint val="75000"/>
                </a:srgbClr>
              </a:solidFill>
            </a:endParaRPr>
          </a:p>
        </p:txBody>
      </p:sp>
    </p:spTree>
    <p:extLst>
      <p:ext uri="{BB962C8B-B14F-4D97-AF65-F5344CB8AC3E}">
        <p14:creationId xmlns:p14="http://schemas.microsoft.com/office/powerpoint/2010/main" val="6171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Nouvelle section">
    <p:bg>
      <p:bgPr>
        <a:solidFill>
          <a:srgbClr val="E6E7E8"/>
        </a:solidFill>
        <a:effectLst/>
      </p:bgPr>
    </p:bg>
    <p:spTree>
      <p:nvGrpSpPr>
        <p:cNvPr id="1" name=""/>
        <p:cNvGrpSpPr/>
        <p:nvPr/>
      </p:nvGrpSpPr>
      <p:grpSpPr>
        <a:xfrm>
          <a:off x="0" y="0"/>
          <a:ext cx="0" cy="0"/>
          <a:chOff x="0" y="0"/>
          <a:chExt cx="0" cy="0"/>
        </a:xfrm>
      </p:grpSpPr>
      <p:grpSp>
        <p:nvGrpSpPr>
          <p:cNvPr id="2" name="Groupe 1"/>
          <p:cNvGrpSpPr/>
          <p:nvPr userDrawn="1"/>
        </p:nvGrpSpPr>
        <p:grpSpPr>
          <a:xfrm>
            <a:off x="7060524" y="0"/>
            <a:ext cx="5131477"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dirty="0"/>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dirty="0"/>
              </a:p>
            </p:txBody>
          </p:sp>
        </p:grpSp>
      </p:grpSp>
      <p:sp>
        <p:nvSpPr>
          <p:cNvPr id="19" name="Freeform 6"/>
          <p:cNvSpPr>
            <a:spLocks/>
          </p:cNvSpPr>
          <p:nvPr userDrawn="1"/>
        </p:nvSpPr>
        <p:spPr bwMode="gray">
          <a:xfrm>
            <a:off x="4524999" y="3823110"/>
            <a:ext cx="3899351"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dirty="0"/>
          </a:p>
        </p:txBody>
      </p:sp>
      <p:sp>
        <p:nvSpPr>
          <p:cNvPr id="13" name="Rectangle 12"/>
          <p:cNvSpPr/>
          <p:nvPr userDrawn="1"/>
        </p:nvSpPr>
        <p:spPr bwMode="gray">
          <a:xfrm>
            <a:off x="1223012" y="1341439"/>
            <a:ext cx="9791701"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3" name="Espace réservé de la date 2"/>
          <p:cNvSpPr>
            <a:spLocks noGrp="1"/>
          </p:cNvSpPr>
          <p:nvPr>
            <p:ph type="dt" sz="half" idx="10"/>
          </p:nvPr>
        </p:nvSpPr>
        <p:spPr bwMode="gray"/>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6" name="Rectangle 2"/>
          <p:cNvSpPr>
            <a:spLocks noGrp="1" noChangeArrowheads="1"/>
          </p:cNvSpPr>
          <p:nvPr>
            <p:ph type="ctrTitle" hasCustomPrompt="1"/>
          </p:nvPr>
        </p:nvSpPr>
        <p:spPr bwMode="gray">
          <a:xfrm>
            <a:off x="1390652" y="2060575"/>
            <a:ext cx="8449733"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390652" y="3500441"/>
            <a:ext cx="8449733"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623393" y="-342862"/>
            <a:ext cx="3901607"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800" dirty="0"/>
          </a:p>
        </p:txBody>
      </p:sp>
      <p:sp>
        <p:nvSpPr>
          <p:cNvPr id="9" name="Espace réservé du texte 8"/>
          <p:cNvSpPr>
            <a:spLocks noGrp="1"/>
          </p:cNvSpPr>
          <p:nvPr>
            <p:ph type="body" sz="quarter" idx="14" hasCustomPrompt="1"/>
          </p:nvPr>
        </p:nvSpPr>
        <p:spPr bwMode="gray">
          <a:xfrm>
            <a:off x="8620790" y="4941888"/>
            <a:ext cx="2371063"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23185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51617"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71433"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91251"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1318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1770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5"/>
          </p:nvPr>
        </p:nvSpPr>
        <p:spPr/>
        <p:txBody>
          <a:bodyPr/>
          <a:lstStyle/>
          <a:p>
            <a:pPr defTabSz="913897"/>
            <a:fld id="{1E9FF4BB-7AFF-4872-8CE9-55F58411C5B4}" type="datetime1">
              <a:rPr lang="fr-CA" smtClean="0">
                <a:solidFill>
                  <a:srgbClr val="000000">
                    <a:tint val="75000"/>
                  </a:srgbClr>
                </a:solidFill>
              </a:rPr>
              <a:pPr defTabSz="913897"/>
              <a:t>2021-03-18</a:t>
            </a:fld>
            <a:endParaRPr lang="fr-CA">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897"/>
            <a:endParaRPr lang="fr-CA">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Tree>
    <p:extLst>
      <p:ext uri="{BB962C8B-B14F-4D97-AF65-F5344CB8AC3E}">
        <p14:creationId xmlns:p14="http://schemas.microsoft.com/office/powerpoint/2010/main" val="12833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9" name="Espace réservé du contenu 11"/>
          <p:cNvSpPr>
            <a:spLocks noGrp="1"/>
          </p:cNvSpPr>
          <p:nvPr>
            <p:ph sz="quarter" idx="17"/>
          </p:nvPr>
        </p:nvSpPr>
        <p:spPr>
          <a:xfrm>
            <a:off x="431803" y="1341438"/>
            <a:ext cx="5568949"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u contenu 6"/>
          <p:cNvSpPr>
            <a:spLocks noGrp="1"/>
          </p:cNvSpPr>
          <p:nvPr>
            <p:ph sz="quarter" idx="18"/>
          </p:nvPr>
        </p:nvSpPr>
        <p:spPr>
          <a:xfrm>
            <a:off x="6191252" y="1341438"/>
            <a:ext cx="5568949" cy="48958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8374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0" name="Espace réservé du contenu 12"/>
          <p:cNvSpPr>
            <a:spLocks noGrp="1"/>
          </p:cNvSpPr>
          <p:nvPr>
            <p:ph sz="quarter" idx="19"/>
          </p:nvPr>
        </p:nvSpPr>
        <p:spPr>
          <a:xfrm>
            <a:off x="431800" y="1341438"/>
            <a:ext cx="3647019"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71435" y="1341438"/>
            <a:ext cx="3649133"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341438"/>
            <a:ext cx="3647016"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Titre 5"/>
          <p:cNvSpPr>
            <a:spLocks noGrp="1"/>
          </p:cNvSpPr>
          <p:nvPr>
            <p:ph type="title"/>
          </p:nvPr>
        </p:nvSpPr>
        <p:spPr>
          <a:xfrm>
            <a:off x="431800" y="476254"/>
            <a:ext cx="11328400" cy="720501"/>
          </a:xfrm>
        </p:spPr>
        <p:txBody>
          <a:bodyPr/>
          <a:lstStyle/>
          <a:p>
            <a:r>
              <a:rPr lang="fr-FR"/>
              <a:t>Modifiez le style du titre</a:t>
            </a:r>
            <a:endParaRPr lang="fr-CA"/>
          </a:p>
        </p:txBody>
      </p:sp>
    </p:spTree>
    <p:extLst>
      <p:ext uri="{BB962C8B-B14F-4D97-AF65-F5344CB8AC3E}">
        <p14:creationId xmlns:p14="http://schemas.microsoft.com/office/powerpoint/2010/main" val="236195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1" name="Espace réservé du contenu 14"/>
          <p:cNvSpPr>
            <a:spLocks noGrp="1"/>
          </p:cNvSpPr>
          <p:nvPr>
            <p:ph sz="quarter" idx="21"/>
          </p:nvPr>
        </p:nvSpPr>
        <p:spPr>
          <a:xfrm>
            <a:off x="431802"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4"/>
          <p:cNvSpPr>
            <a:spLocks noGrp="1"/>
          </p:cNvSpPr>
          <p:nvPr>
            <p:ph sz="quarter" idx="22"/>
          </p:nvPr>
        </p:nvSpPr>
        <p:spPr>
          <a:xfrm>
            <a:off x="3312586"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4"/>
          <p:cNvSpPr>
            <a:spLocks noGrp="1"/>
          </p:cNvSpPr>
          <p:nvPr>
            <p:ph sz="quarter" idx="23"/>
          </p:nvPr>
        </p:nvSpPr>
        <p:spPr>
          <a:xfrm>
            <a:off x="6191253" y="1341438"/>
            <a:ext cx="2688167"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4"/>
          <p:cNvSpPr>
            <a:spLocks noGrp="1"/>
          </p:cNvSpPr>
          <p:nvPr>
            <p:ph sz="quarter" idx="24"/>
          </p:nvPr>
        </p:nvSpPr>
        <p:spPr>
          <a:xfrm>
            <a:off x="9072035"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52228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48"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96"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244"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395"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8" name="Titre 7"/>
          <p:cNvSpPr>
            <a:spLocks noGrp="1"/>
          </p:cNvSpPr>
          <p:nvPr>
            <p:ph type="title"/>
          </p:nvPr>
        </p:nvSpPr>
        <p:spPr/>
        <p:txBody>
          <a:bodyPr/>
          <a:lstStyle/>
          <a:p>
            <a:r>
              <a:rPr lang="fr-FR"/>
              <a:t>Modifiez le style du titre</a:t>
            </a:r>
            <a:endParaRPr lang="fr-CA"/>
          </a:p>
        </p:txBody>
      </p:sp>
      <p:sp>
        <p:nvSpPr>
          <p:cNvPr id="9" name="Espace réservé de la date 8"/>
          <p:cNvSpPr>
            <a:spLocks noGrp="1"/>
          </p:cNvSpPr>
          <p:nvPr>
            <p:ph type="dt" sz="half" idx="24"/>
          </p:nvPr>
        </p:nvSpPr>
        <p:spPr/>
        <p:txBody>
          <a:bodyPr/>
          <a:lstStyle/>
          <a:p>
            <a:pPr defTabSz="913897"/>
            <a:endParaRPr lang="fr-CA" dirty="0">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897"/>
            <a:endParaRPr lang="fr-CA" dirty="0">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897"/>
            <a:fld id="{00EC7536-4046-4F46-856D-63BE82C36B30}" type="slidenum">
              <a:rPr lang="fr-CA" smtClean="0">
                <a:solidFill>
                  <a:srgbClr val="000000">
                    <a:tint val="75000"/>
                  </a:srgbClr>
                </a:solidFill>
              </a:rPr>
              <a:pPr defTabSz="913897"/>
              <a:t>‹N°›</a:t>
            </a:fld>
            <a:endParaRPr lang="fr-CA" dirty="0">
              <a:solidFill>
                <a:srgbClr val="000000">
                  <a:tint val="75000"/>
                </a:srgbClr>
              </a:solidFill>
            </a:endParaRPr>
          </a:p>
        </p:txBody>
      </p:sp>
    </p:spTree>
    <p:extLst>
      <p:ext uri="{BB962C8B-B14F-4D97-AF65-F5344CB8AC3E}">
        <p14:creationId xmlns:p14="http://schemas.microsoft.com/office/powerpoint/2010/main" val="167975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51617"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71433"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91251"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1318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1770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5"/>
          </p:nvPr>
        </p:nvSpPr>
        <p:spPr/>
        <p:txBody>
          <a:bodyPr/>
          <a:lstStyle/>
          <a:p>
            <a:pPr defTabSz="913897"/>
            <a:endParaRPr lang="fr-CA" dirty="0">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897"/>
            <a:endParaRPr lang="fr-CA" dirty="0">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897"/>
            <a:fld id="{00EC7536-4046-4F46-856D-63BE82C36B30}" type="slidenum">
              <a:rPr lang="fr-CA" smtClean="0">
                <a:solidFill>
                  <a:srgbClr val="000000">
                    <a:tint val="75000"/>
                  </a:srgbClr>
                </a:solidFill>
              </a:rPr>
              <a:pPr defTabSz="913897"/>
              <a:t>‹N°›</a:t>
            </a:fld>
            <a:endParaRPr lang="fr-CA" dirty="0">
              <a:solidFill>
                <a:srgbClr val="000000">
                  <a:tint val="75000"/>
                </a:srgbClr>
              </a:solidFill>
            </a:endParaRPr>
          </a:p>
        </p:txBody>
      </p:sp>
    </p:spTree>
    <p:extLst>
      <p:ext uri="{BB962C8B-B14F-4D97-AF65-F5344CB8AC3E}">
        <p14:creationId xmlns:p14="http://schemas.microsoft.com/office/powerpoint/2010/main" val="224263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341441"/>
            <a:ext cx="5568952"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1" y="1341441"/>
            <a:ext cx="5568948"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060577"/>
            <a:ext cx="5568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1"/>
          <p:cNvSpPr>
            <a:spLocks noGrp="1"/>
          </p:cNvSpPr>
          <p:nvPr>
            <p:ph sz="quarter" idx="18"/>
          </p:nvPr>
        </p:nvSpPr>
        <p:spPr>
          <a:xfrm>
            <a:off x="6191251" y="2060577"/>
            <a:ext cx="5568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19"/>
          </p:nvPr>
        </p:nvSpPr>
        <p:spPr/>
        <p:txBody>
          <a:bodyPr/>
          <a:lstStyle/>
          <a:p>
            <a:pPr defTabSz="913897"/>
            <a:endParaRPr lang="fr-CA" dirty="0">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897"/>
            <a:endParaRPr lang="fr-CA" dirty="0">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897"/>
            <a:fld id="{00EC7536-4046-4F46-856D-63BE82C36B30}" type="slidenum">
              <a:rPr lang="fr-CA" smtClean="0">
                <a:solidFill>
                  <a:srgbClr val="000000">
                    <a:tint val="75000"/>
                  </a:srgbClr>
                </a:solidFill>
              </a:rPr>
              <a:pPr defTabSz="913897"/>
              <a:t>‹N°›</a:t>
            </a:fld>
            <a:endParaRPr lang="fr-CA" dirty="0">
              <a:solidFill>
                <a:srgbClr val="000000">
                  <a:tint val="75000"/>
                </a:srgbClr>
              </a:solidFill>
            </a:endParaRPr>
          </a:p>
        </p:txBody>
      </p:sp>
    </p:spTree>
    <p:extLst>
      <p:ext uri="{BB962C8B-B14F-4D97-AF65-F5344CB8AC3E}">
        <p14:creationId xmlns:p14="http://schemas.microsoft.com/office/powerpoint/2010/main" val="210425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431800" y="476251"/>
            <a:ext cx="11328400" cy="720724"/>
          </a:xfrm>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0" name="Espace réservé du texte 8"/>
          <p:cNvSpPr>
            <a:spLocks noGrp="1"/>
          </p:cNvSpPr>
          <p:nvPr>
            <p:ph type="body" sz="quarter" idx="16" hasCustomPrompt="1"/>
          </p:nvPr>
        </p:nvSpPr>
        <p:spPr>
          <a:xfrm>
            <a:off x="431800"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050683"/>
            <a:ext cx="364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2"/>
          <p:cNvSpPr>
            <a:spLocks noGrp="1"/>
          </p:cNvSpPr>
          <p:nvPr>
            <p:ph sz="quarter" idx="20"/>
          </p:nvPr>
        </p:nvSpPr>
        <p:spPr>
          <a:xfrm>
            <a:off x="4271433"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contenu 12"/>
          <p:cNvSpPr>
            <a:spLocks noGrp="1"/>
          </p:cNvSpPr>
          <p:nvPr>
            <p:ph sz="quarter" idx="21"/>
          </p:nvPr>
        </p:nvSpPr>
        <p:spPr>
          <a:xfrm>
            <a:off x="8112200"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84353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1" name="Espace réservé du texte 8"/>
          <p:cNvSpPr>
            <a:spLocks noGrp="1"/>
          </p:cNvSpPr>
          <p:nvPr>
            <p:ph type="body" sz="quarter" idx="17" hasCustomPrompt="1"/>
          </p:nvPr>
        </p:nvSpPr>
        <p:spPr>
          <a:xfrm>
            <a:off x="431967" y="1341438"/>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6" name="Espace réservé du contenu 14"/>
          <p:cNvSpPr>
            <a:spLocks noGrp="1"/>
          </p:cNvSpPr>
          <p:nvPr>
            <p:ph sz="quarter" idx="22"/>
          </p:nvPr>
        </p:nvSpPr>
        <p:spPr>
          <a:xfrm>
            <a:off x="3312584"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7" name="Espace réservé du contenu 14"/>
          <p:cNvSpPr>
            <a:spLocks noGrp="1"/>
          </p:cNvSpPr>
          <p:nvPr>
            <p:ph sz="quarter" idx="23"/>
          </p:nvPr>
        </p:nvSpPr>
        <p:spPr>
          <a:xfrm>
            <a:off x="6191417"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8" name="Espace réservé du contenu 14"/>
          <p:cNvSpPr>
            <a:spLocks noGrp="1"/>
          </p:cNvSpPr>
          <p:nvPr>
            <p:ph sz="quarter" idx="24"/>
          </p:nvPr>
        </p:nvSpPr>
        <p:spPr>
          <a:xfrm>
            <a:off x="9072200"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41252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0" name="Espace réservé du contenu 12"/>
          <p:cNvSpPr>
            <a:spLocks noGrp="1"/>
          </p:cNvSpPr>
          <p:nvPr>
            <p:ph sz="quarter" idx="19"/>
          </p:nvPr>
        </p:nvSpPr>
        <p:spPr>
          <a:xfrm>
            <a:off x="4318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1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2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Rectangle 5"/>
          <p:cNvSpPr/>
          <p:nvPr userDrawn="1"/>
        </p:nvSpPr>
        <p:spPr>
          <a:xfrm>
            <a:off x="10214871" y="-389288"/>
            <a:ext cx="240935"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14" name="Espace réservé du texte 8"/>
          <p:cNvSpPr>
            <a:spLocks noGrp="1"/>
          </p:cNvSpPr>
          <p:nvPr>
            <p:ph type="body" sz="quarter" idx="17" hasCustomPrompt="1"/>
          </p:nvPr>
        </p:nvSpPr>
        <p:spPr>
          <a:xfrm>
            <a:off x="4318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400896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0" name="Espace réservé du contenu 12"/>
          <p:cNvSpPr>
            <a:spLocks noGrp="1"/>
          </p:cNvSpPr>
          <p:nvPr>
            <p:ph sz="quarter" idx="19"/>
          </p:nvPr>
        </p:nvSpPr>
        <p:spPr>
          <a:xfrm>
            <a:off x="429843" y="2060575"/>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49792" y="2060574"/>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69741" y="2060574"/>
            <a:ext cx="172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89691" y="2060574"/>
            <a:ext cx="1728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09640"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29587"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texte 8"/>
          <p:cNvSpPr>
            <a:spLocks noGrp="1"/>
          </p:cNvSpPr>
          <p:nvPr>
            <p:ph type="body" sz="quarter" idx="17" hasCustomPrompt="1"/>
          </p:nvPr>
        </p:nvSpPr>
        <p:spPr>
          <a:xfrm>
            <a:off x="434413"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325375"/>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77504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341441"/>
            <a:ext cx="5568952"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1" y="1341441"/>
            <a:ext cx="5568948"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060577"/>
            <a:ext cx="5568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1"/>
          <p:cNvSpPr>
            <a:spLocks noGrp="1"/>
          </p:cNvSpPr>
          <p:nvPr>
            <p:ph sz="quarter" idx="18"/>
          </p:nvPr>
        </p:nvSpPr>
        <p:spPr>
          <a:xfrm>
            <a:off x="6191251" y="2060577"/>
            <a:ext cx="5568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19"/>
          </p:nvPr>
        </p:nvSpPr>
        <p:spPr/>
        <p:txBody>
          <a:bodyPr/>
          <a:lstStyle/>
          <a:p>
            <a:pPr defTabSz="913897"/>
            <a:fld id="{1E9FF4BB-7AFF-4872-8CE9-55F58411C5B4}" type="datetime1">
              <a:rPr lang="fr-CA" smtClean="0">
                <a:solidFill>
                  <a:srgbClr val="000000">
                    <a:tint val="75000"/>
                  </a:srgbClr>
                </a:solidFill>
              </a:rPr>
              <a:pPr defTabSz="913897"/>
              <a:t>2021-03-18</a:t>
            </a:fld>
            <a:endParaRPr lang="fr-CA">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897"/>
            <a:endParaRPr lang="fr-CA">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Tree>
    <p:extLst>
      <p:ext uri="{BB962C8B-B14F-4D97-AF65-F5344CB8AC3E}">
        <p14:creationId xmlns:p14="http://schemas.microsoft.com/office/powerpoint/2010/main" val="42155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2" y="476253"/>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5" y="476251"/>
            <a:ext cx="7488767"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9189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2" y="476253"/>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41458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endParaRPr lang="fr-CA" dirty="0">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dirty="0">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dirty="0">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2956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3DE8FE21-1D68-4711-BDC4-BECDE7435C8D}"/>
              </a:ext>
            </a:extLst>
          </p:cNvPr>
          <p:cNvSpPr>
            <a:spLocks noGrp="1"/>
          </p:cNvSpPr>
          <p:nvPr>
            <p:ph type="sldNum" sz="quarter" idx="16"/>
            <p:custDataLst>
              <p:tags r:id="rId1"/>
            </p:custDataLst>
          </p:nvPr>
        </p:nvSpPr>
        <p:spPr>
          <a:xfrm>
            <a:off x="10992550" y="6421660"/>
            <a:ext cx="768351" cy="451180"/>
          </a:xfrm>
        </p:spPr>
        <p:txBody>
          <a:bodyPr/>
          <a:lstStyle/>
          <a:p>
            <a:pPr defTabSz="1218530"/>
            <a:fld id="{00EC7536-4046-4F46-856D-63BE82C36B30}" type="slidenum">
              <a:rPr lang="fr-CA" smtClean="0"/>
              <a:pPr defTabSz="1218530"/>
              <a:t>‹N°›</a:t>
            </a:fld>
            <a:endParaRPr lang="fr-CA" dirty="0"/>
          </a:p>
        </p:txBody>
      </p:sp>
    </p:spTree>
    <p:extLst>
      <p:ext uri="{BB962C8B-B14F-4D97-AF65-F5344CB8AC3E}">
        <p14:creationId xmlns:p14="http://schemas.microsoft.com/office/powerpoint/2010/main" val="62625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showMasterPhAnim="0">
  <p:cSld name="28_Titre">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sitting, indoor&#10;&#10;Description generated with high confidence">
            <a:extLst>
              <a:ext uri="{FF2B5EF4-FFF2-40B4-BE49-F238E27FC236}">
                <a16:creationId xmlns:a16="http://schemas.microsoft.com/office/drawing/2014/main" id="{A829C5FF-A96D-4113-B527-2563EB85474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101"/>
          <a:stretch/>
        </p:blipFill>
        <p:spPr>
          <a:xfrm>
            <a:off x="1" y="0"/>
            <a:ext cx="12208476" cy="6858000"/>
          </a:xfrm>
          <a:prstGeom prst="rect">
            <a:avLst/>
          </a:prstGeom>
        </p:spPr>
      </p:pic>
      <p:sp>
        <p:nvSpPr>
          <p:cNvPr id="17" name="AutoShape 12">
            <a:extLst>
              <a:ext uri="{FF2B5EF4-FFF2-40B4-BE49-F238E27FC236}">
                <a16:creationId xmlns:a16="http://schemas.microsoft.com/office/drawing/2014/main" id="{E950659F-7FD6-43C7-8896-859B0A3E4043}"/>
              </a:ext>
            </a:extLst>
          </p:cNvPr>
          <p:cNvSpPr>
            <a:spLocks noChangeAspect="1" noChangeArrowheads="1" noTextEdit="1"/>
          </p:cNvSpPr>
          <p:nvPr/>
        </p:nvSpPr>
        <p:spPr bwMode="auto">
          <a:xfrm>
            <a:off x="892176" y="-195263"/>
            <a:ext cx="5934075"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fr-CA" sz="1350" dirty="0"/>
          </a:p>
        </p:txBody>
      </p:sp>
      <p:sp>
        <p:nvSpPr>
          <p:cNvPr id="20" name="Freeform 16">
            <a:extLst>
              <a:ext uri="{FF2B5EF4-FFF2-40B4-BE49-F238E27FC236}">
                <a16:creationId xmlns:a16="http://schemas.microsoft.com/office/drawing/2014/main" id="{5D128179-D5CB-4185-A372-11DB54C15F7D}"/>
              </a:ext>
            </a:extLst>
          </p:cNvPr>
          <p:cNvSpPr>
            <a:spLocks/>
          </p:cNvSpPr>
          <p:nvPr/>
        </p:nvSpPr>
        <p:spPr bwMode="auto">
          <a:xfrm>
            <a:off x="3859214" y="4489450"/>
            <a:ext cx="2967039" cy="2173288"/>
          </a:xfrm>
          <a:custGeom>
            <a:avLst/>
            <a:gdLst>
              <a:gd name="T0" fmla="*/ 0 w 1869"/>
              <a:gd name="T1" fmla="*/ 1369 h 1369"/>
              <a:gd name="T2" fmla="*/ 0 w 1869"/>
              <a:gd name="T3" fmla="*/ 1369 h 1369"/>
              <a:gd name="T4" fmla="*/ 1869 w 1869"/>
              <a:gd name="T5" fmla="*/ 289 h 1369"/>
              <a:gd name="T6" fmla="*/ 1869 w 1869"/>
              <a:gd name="T7" fmla="*/ 289 h 1369"/>
              <a:gd name="T8" fmla="*/ 1370 w 1869"/>
              <a:gd name="T9" fmla="*/ 0 h 1369"/>
              <a:gd name="T10" fmla="*/ 3 w 1869"/>
              <a:gd name="T11" fmla="*/ 790 h 1369"/>
            </a:gdLst>
            <a:ahLst/>
            <a:cxnLst>
              <a:cxn ang="0">
                <a:pos x="T0" y="T1"/>
              </a:cxn>
              <a:cxn ang="0">
                <a:pos x="T2" y="T3"/>
              </a:cxn>
              <a:cxn ang="0">
                <a:pos x="T4" y="T5"/>
              </a:cxn>
              <a:cxn ang="0">
                <a:pos x="T6" y="T7"/>
              </a:cxn>
              <a:cxn ang="0">
                <a:pos x="T8" y="T9"/>
              </a:cxn>
              <a:cxn ang="0">
                <a:pos x="T10" y="T11"/>
              </a:cxn>
            </a:cxnLst>
            <a:rect l="0" t="0" r="r" b="b"/>
            <a:pathLst>
              <a:path w="1869" h="1369">
                <a:moveTo>
                  <a:pt x="0" y="1369"/>
                </a:moveTo>
                <a:lnTo>
                  <a:pt x="0" y="1369"/>
                </a:lnTo>
                <a:lnTo>
                  <a:pt x="1869" y="289"/>
                </a:lnTo>
                <a:lnTo>
                  <a:pt x="1869" y="289"/>
                </a:lnTo>
                <a:lnTo>
                  <a:pt x="1370" y="0"/>
                </a:lnTo>
                <a:lnTo>
                  <a:pt x="3" y="7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fr-CA" sz="1350" dirty="0"/>
          </a:p>
        </p:txBody>
      </p:sp>
      <p:pic>
        <p:nvPicPr>
          <p:cNvPr id="25" name="Picture 24">
            <a:extLst>
              <a:ext uri="{FF2B5EF4-FFF2-40B4-BE49-F238E27FC236}">
                <a16:creationId xmlns:a16="http://schemas.microsoft.com/office/drawing/2014/main" id="{54B5D3E4-0F91-4526-A2B0-1487E3A12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6570" y="5856695"/>
            <a:ext cx="2422311" cy="739219"/>
          </a:xfrm>
          <a:prstGeom prst="rect">
            <a:avLst/>
          </a:prstGeom>
        </p:spPr>
      </p:pic>
      <p:sp>
        <p:nvSpPr>
          <p:cNvPr id="14" name="Freeform: Shape 13">
            <a:extLst>
              <a:ext uri="{FF2B5EF4-FFF2-40B4-BE49-F238E27FC236}">
                <a16:creationId xmlns:a16="http://schemas.microsoft.com/office/drawing/2014/main" id="{C35CCB95-D3A8-4ACD-B7C9-156D419AD0FF}"/>
              </a:ext>
            </a:extLst>
          </p:cNvPr>
          <p:cNvSpPr/>
          <p:nvPr/>
        </p:nvSpPr>
        <p:spPr>
          <a:xfrm rot="5400000">
            <a:off x="-41720" y="918463"/>
            <a:ext cx="4933120" cy="3096196"/>
          </a:xfrm>
          <a:custGeom>
            <a:avLst/>
            <a:gdLst>
              <a:gd name="connsiteX0" fmla="*/ 0 w 4933120"/>
              <a:gd name="connsiteY0" fmla="*/ 758290 h 3096196"/>
              <a:gd name="connsiteX1" fmla="*/ 0 w 4933120"/>
              <a:gd name="connsiteY1" fmla="*/ 0 h 3096196"/>
              <a:gd name="connsiteX2" fmla="*/ 518427 w 4933120"/>
              <a:gd name="connsiteY2" fmla="*/ 0 h 3096196"/>
              <a:gd name="connsiteX3" fmla="*/ 518426 w 4933120"/>
              <a:gd name="connsiteY3" fmla="*/ 2 h 3096196"/>
              <a:gd name="connsiteX4" fmla="*/ 1821421 w 4933120"/>
              <a:gd name="connsiteY4" fmla="*/ 2269552 h 3096196"/>
              <a:gd name="connsiteX5" fmla="*/ 4452593 w 4933120"/>
              <a:gd name="connsiteY5" fmla="*/ 2269552 h 3096196"/>
              <a:gd name="connsiteX6" fmla="*/ 4454895 w 4933120"/>
              <a:gd name="connsiteY6" fmla="*/ 2265543 h 3096196"/>
              <a:gd name="connsiteX7" fmla="*/ 4933120 w 4933120"/>
              <a:gd name="connsiteY7" fmla="*/ 3093852 h 3096196"/>
              <a:gd name="connsiteX8" fmla="*/ 4931774 w 4933120"/>
              <a:gd name="connsiteY8" fmla="*/ 3096196 h 3096196"/>
              <a:gd name="connsiteX9" fmla="*/ 1342238 w 4933120"/>
              <a:gd name="connsiteY9" fmla="*/ 3096196 h 309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3120" h="3096196">
                <a:moveTo>
                  <a:pt x="0" y="758290"/>
                </a:moveTo>
                <a:lnTo>
                  <a:pt x="0" y="0"/>
                </a:lnTo>
                <a:lnTo>
                  <a:pt x="518427" y="0"/>
                </a:lnTo>
                <a:lnTo>
                  <a:pt x="518426" y="2"/>
                </a:lnTo>
                <a:lnTo>
                  <a:pt x="1821421" y="2269552"/>
                </a:lnTo>
                <a:lnTo>
                  <a:pt x="4452593" y="2269552"/>
                </a:lnTo>
                <a:lnTo>
                  <a:pt x="4454895" y="2265543"/>
                </a:lnTo>
                <a:lnTo>
                  <a:pt x="4933120" y="3093852"/>
                </a:lnTo>
                <a:lnTo>
                  <a:pt x="4931774" y="3096196"/>
                </a:lnTo>
                <a:lnTo>
                  <a:pt x="1342238" y="3096196"/>
                </a:lnTo>
                <a:close/>
              </a:path>
            </a:pathLst>
          </a:custGeom>
          <a:solidFill>
            <a:srgbClr val="008C53"/>
          </a:solidFill>
          <a:ln w="12700">
            <a:solidFill>
              <a:srgbClr val="008C5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b="1" dirty="0">
              <a:solidFill>
                <a:schemeClr val="bg1"/>
              </a:solidFill>
            </a:endParaRPr>
          </a:p>
        </p:txBody>
      </p:sp>
      <p:sp>
        <p:nvSpPr>
          <p:cNvPr id="15" name="Freeform: Shape 14">
            <a:extLst>
              <a:ext uri="{FF2B5EF4-FFF2-40B4-BE49-F238E27FC236}">
                <a16:creationId xmlns:a16="http://schemas.microsoft.com/office/drawing/2014/main" id="{80AC9490-D33B-4851-A9D9-E6303B9F478D}"/>
              </a:ext>
            </a:extLst>
          </p:cNvPr>
          <p:cNvSpPr/>
          <p:nvPr/>
        </p:nvSpPr>
        <p:spPr>
          <a:xfrm rot="16200000">
            <a:off x="2852745" y="2473267"/>
            <a:ext cx="5368469" cy="3096196"/>
          </a:xfrm>
          <a:custGeom>
            <a:avLst/>
            <a:gdLst>
              <a:gd name="connsiteX0" fmla="*/ 0 w 5368469"/>
              <a:gd name="connsiteY0" fmla="*/ 2 h 3096196"/>
              <a:gd name="connsiteX1" fmla="*/ 1 w 5368469"/>
              <a:gd name="connsiteY1" fmla="*/ 0 h 3096196"/>
              <a:gd name="connsiteX2" fmla="*/ 953776 w 5368469"/>
              <a:gd name="connsiteY2" fmla="*/ 0 h 3096196"/>
              <a:gd name="connsiteX3" fmla="*/ 953775 w 5368469"/>
              <a:gd name="connsiteY3" fmla="*/ 2 h 3096196"/>
              <a:gd name="connsiteX4" fmla="*/ 2256770 w 5368469"/>
              <a:gd name="connsiteY4" fmla="*/ 2269552 h 3096196"/>
              <a:gd name="connsiteX5" fmla="*/ 4887942 w 5368469"/>
              <a:gd name="connsiteY5" fmla="*/ 2269552 h 3096196"/>
              <a:gd name="connsiteX6" fmla="*/ 4890244 w 5368469"/>
              <a:gd name="connsiteY6" fmla="*/ 2265543 h 3096196"/>
              <a:gd name="connsiteX7" fmla="*/ 5368469 w 5368469"/>
              <a:gd name="connsiteY7" fmla="*/ 3093852 h 3096196"/>
              <a:gd name="connsiteX8" fmla="*/ 5367123 w 5368469"/>
              <a:gd name="connsiteY8" fmla="*/ 3096196 h 3096196"/>
              <a:gd name="connsiteX9" fmla="*/ 1777587 w 5368469"/>
              <a:gd name="connsiteY9" fmla="*/ 3096196 h 309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469" h="3096196">
                <a:moveTo>
                  <a:pt x="0" y="2"/>
                </a:moveTo>
                <a:lnTo>
                  <a:pt x="1" y="0"/>
                </a:lnTo>
                <a:lnTo>
                  <a:pt x="953776" y="0"/>
                </a:lnTo>
                <a:lnTo>
                  <a:pt x="953775" y="2"/>
                </a:lnTo>
                <a:lnTo>
                  <a:pt x="2256770" y="2269552"/>
                </a:lnTo>
                <a:lnTo>
                  <a:pt x="4887942" y="2269552"/>
                </a:lnTo>
                <a:lnTo>
                  <a:pt x="4890244" y="2265543"/>
                </a:lnTo>
                <a:lnTo>
                  <a:pt x="5368469" y="3093852"/>
                </a:lnTo>
                <a:lnTo>
                  <a:pt x="5367123" y="3096196"/>
                </a:lnTo>
                <a:lnTo>
                  <a:pt x="1777587" y="3096196"/>
                </a:lnTo>
                <a:close/>
              </a:path>
            </a:pathLst>
          </a:custGeom>
          <a:solidFill>
            <a:srgbClr val="008C53"/>
          </a:solidFill>
          <a:ln w="12700">
            <a:solidFill>
              <a:srgbClr val="008C5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b="1" dirty="0">
              <a:solidFill>
                <a:schemeClr val="bg1"/>
              </a:solidFill>
            </a:endParaRPr>
          </a:p>
        </p:txBody>
      </p:sp>
      <p:sp>
        <p:nvSpPr>
          <p:cNvPr id="1130498" name="Rectangle 2"/>
          <p:cNvSpPr>
            <a:spLocks noGrp="1" noChangeArrowheads="1"/>
          </p:cNvSpPr>
          <p:nvPr>
            <p:ph type="ctrTitle"/>
          </p:nvPr>
        </p:nvSpPr>
        <p:spPr>
          <a:xfrm>
            <a:off x="1927479" y="1078481"/>
            <a:ext cx="4168522" cy="2039475"/>
          </a:xfrm>
        </p:spPr>
        <p:txBody>
          <a:bodyPr anchor="b"/>
          <a:lstStyle>
            <a:lvl1pPr>
              <a:lnSpc>
                <a:spcPct val="85000"/>
              </a:lnSpc>
              <a:defRPr lang="fr-CA" sz="2100" b="1" noProof="0" dirty="0">
                <a:solidFill>
                  <a:srgbClr val="383838"/>
                </a:solidFill>
                <a:latin typeface="Arial Nova Light" panose="020B0304020202020204" pitchFamily="34" charset="0"/>
                <a:ea typeface="+mj-ea"/>
                <a:cs typeface="Segoe UI" panose="020B0502040204020203" pitchFamily="34" charset="0"/>
              </a:defRPr>
            </a:lvl1pPr>
          </a:lstStyle>
          <a:p>
            <a:pPr lvl="0"/>
            <a:r>
              <a:rPr lang="en-US" noProof="0"/>
              <a:t>Click to edit Master title style</a:t>
            </a:r>
            <a:endParaRPr lang="fr-CA" noProof="0"/>
          </a:p>
        </p:txBody>
      </p:sp>
      <p:sp>
        <p:nvSpPr>
          <p:cNvPr id="1130499" name="Rectangle 3"/>
          <p:cNvSpPr>
            <a:spLocks noGrp="1" noChangeArrowheads="1"/>
          </p:cNvSpPr>
          <p:nvPr>
            <p:ph type="subTitle" idx="1" hasCustomPrompt="1"/>
          </p:nvPr>
        </p:nvSpPr>
        <p:spPr>
          <a:xfrm>
            <a:off x="1927479" y="3209499"/>
            <a:ext cx="4168522" cy="986935"/>
          </a:xfrm>
        </p:spPr>
        <p:txBody>
          <a:bodyPr/>
          <a:lstStyle>
            <a:lvl1pPr marL="0" indent="0">
              <a:lnSpc>
                <a:spcPct val="85000"/>
              </a:lnSpc>
              <a:buFont typeface="Wingdings" pitchFamily="2" charset="2"/>
              <a:buNone/>
              <a:defRPr lang="fr-CA" sz="1350" noProof="0" dirty="0">
                <a:solidFill>
                  <a:srgbClr val="383838"/>
                </a:solidFill>
                <a:latin typeface="Arial Nova Light" panose="020B0304020202020204" pitchFamily="34" charset="0"/>
                <a:ea typeface="+mn-ea"/>
                <a:cs typeface="Segoe UI" panose="020B0502040204020203" pitchFamily="34" charset="0"/>
              </a:defRPr>
            </a:lvl1pPr>
          </a:lstStyle>
          <a:p>
            <a:pPr lvl="0"/>
            <a:r>
              <a:rPr lang="fr-CA" noProof="0"/>
              <a:t>Cliquez pour modifier le style des sous-titres du masque</a:t>
            </a:r>
          </a:p>
        </p:txBody>
      </p:sp>
    </p:spTree>
    <p:extLst>
      <p:ext uri="{BB962C8B-B14F-4D97-AF65-F5344CB8AC3E}">
        <p14:creationId xmlns:p14="http://schemas.microsoft.com/office/powerpoint/2010/main" val="228439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131C925-2C39-48C9-84CB-9DDC944D2A82}"/>
              </a:ext>
            </a:extLst>
          </p:cNvPr>
          <p:cNvSpPr/>
          <p:nvPr userDrawn="1">
            <p:custDataLst>
              <p:tags r:id="rId1"/>
            </p:custDataLst>
          </p:nvPr>
        </p:nvSpPr>
        <p:spPr>
          <a:xfrm>
            <a:off x="0" y="0"/>
            <a:ext cx="12700" cy="12700"/>
          </a:xfrm>
          <a:prstGeom prst="octagon">
            <a:avLst/>
          </a:prstGeom>
          <a:noFill/>
          <a:ln w="12700" cap="flat" cmpd="sng" algn="ctr">
            <a:noFill/>
            <a:prstDash val="solid"/>
          </a:ln>
          <a:effectLst/>
          <a:extLst>
            <a:ext uri="{909E8E84-426E-40DD-AFC4-6F175D3DCCD1}">
              <a14:hiddenFill xmlns:a14="http://schemas.microsoft.com/office/drawing/2010/main">
                <a:solidFill>
                  <a:schemeClr val="accent6"/>
                </a:solidFill>
              </a14:hiddenFill>
            </a:ext>
            <a:ext uri="{91240B29-F687-4F45-9708-019B960494DF}">
              <a14:hiddenLine xmlns:a14="http://schemas.microsoft.com/office/drawing/2010/main" w="12700"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bg1"/>
              </a:solidFill>
            </a:endParaRPr>
          </a:p>
        </p:txBody>
      </p:sp>
      <p:sp>
        <p:nvSpPr>
          <p:cNvPr id="2" name="Title 1">
            <a:extLst>
              <a:ext uri="{FF2B5EF4-FFF2-40B4-BE49-F238E27FC236}">
                <a16:creationId xmlns:a16="http://schemas.microsoft.com/office/drawing/2014/main" id="{1EF60097-C200-48C1-AEFA-14D20781DB7F}"/>
              </a:ext>
            </a:extLst>
          </p:cNvPr>
          <p:cNvSpPr>
            <a:spLocks noGrp="1"/>
          </p:cNvSpPr>
          <p:nvPr>
            <p:ph type="title"/>
          </p:nvPr>
        </p:nvSpPr>
        <p:spPr>
          <a:xfrm>
            <a:off x="438148" y="1"/>
            <a:ext cx="1800000" cy="185737"/>
          </a:xfrm>
          <a:solidFill>
            <a:srgbClr val="008C53"/>
          </a:solidFill>
          <a:ln>
            <a:noFill/>
          </a:ln>
        </p:spPr>
        <p:txBody>
          <a:bodyPr lIns="36000" tIns="36000" rIns="36000" bIns="36000"/>
          <a:lstStyle>
            <a:lvl1pPr algn="ctr">
              <a:lnSpc>
                <a:spcPct val="100000"/>
              </a:lnSpc>
              <a:defRPr sz="1000">
                <a:solidFill>
                  <a:schemeClr val="bg1"/>
                </a:solidFill>
                <a:latin typeface="Arial Nova Light" panose="020B0304020202020204" pitchFamily="34" charset="0"/>
              </a:defRPr>
            </a:lvl1pPr>
          </a:lstStyle>
          <a:p>
            <a:r>
              <a:rPr lang="en-US"/>
              <a:t>Click to edit Master title style</a:t>
            </a:r>
            <a:endParaRPr lang="fr-CA"/>
          </a:p>
        </p:txBody>
      </p:sp>
      <p:sp>
        <p:nvSpPr>
          <p:cNvPr id="3" name="Slide Number Placeholder 2">
            <a:extLst>
              <a:ext uri="{FF2B5EF4-FFF2-40B4-BE49-F238E27FC236}">
                <a16:creationId xmlns:a16="http://schemas.microsoft.com/office/drawing/2014/main" id="{C948258D-8B73-449D-AF74-73C82318327B}"/>
              </a:ext>
            </a:extLst>
          </p:cNvPr>
          <p:cNvSpPr>
            <a:spLocks noGrp="1"/>
          </p:cNvSpPr>
          <p:nvPr>
            <p:ph type="sldNum" sz="quarter" idx="10"/>
          </p:nvPr>
        </p:nvSpPr>
        <p:spPr/>
        <p:txBody>
          <a:bodyPr/>
          <a:lstStyle/>
          <a:p>
            <a:fld id="{EC1F1F53-A5CE-4993-8F33-B1AD82010455}" type="slidenum">
              <a:rPr lang="en-CA" smtClean="0"/>
              <a:t>‹N°›</a:t>
            </a:fld>
            <a:endParaRPr lang="en-CA" dirty="0"/>
          </a:p>
        </p:txBody>
      </p:sp>
      <p:sp>
        <p:nvSpPr>
          <p:cNvPr id="6" name="Text Placeholder 5">
            <a:extLst>
              <a:ext uri="{FF2B5EF4-FFF2-40B4-BE49-F238E27FC236}">
                <a16:creationId xmlns:a16="http://schemas.microsoft.com/office/drawing/2014/main" id="{F85D1D3D-1CB4-46ED-B5B8-086F81E2B692}"/>
              </a:ext>
            </a:extLst>
          </p:cNvPr>
          <p:cNvSpPr>
            <a:spLocks noGrp="1"/>
          </p:cNvSpPr>
          <p:nvPr>
            <p:ph type="body" sz="quarter" idx="11"/>
          </p:nvPr>
        </p:nvSpPr>
        <p:spPr>
          <a:xfrm>
            <a:off x="438150" y="249238"/>
            <a:ext cx="11274425" cy="798512"/>
          </a:xfrm>
        </p:spPr>
        <p:txBody>
          <a:bodyPr/>
          <a:lstStyle>
            <a:lvl1pPr marL="0" indent="0">
              <a:buNone/>
              <a:defRPr sz="2000">
                <a:solidFill>
                  <a:srgbClr val="008C53"/>
                </a:solidFill>
                <a:latin typeface="Arial Nova Light" panose="020B0304020202020204" pitchFamily="34" charset="0"/>
              </a:defRPr>
            </a:lvl1pPr>
            <a:lvl2pPr marL="402465" indent="0">
              <a:buNone/>
              <a:defRPr/>
            </a:lvl2pPr>
            <a:lvl3pPr marL="803513" indent="0">
              <a:buNone/>
              <a:defRPr/>
            </a:lvl3pPr>
            <a:lvl4pPr marL="1256995" indent="0">
              <a:buNone/>
              <a:defRPr/>
            </a:lvl4pPr>
            <a:lvl5pPr marL="1632535" indent="0">
              <a:buNone/>
              <a:defRPr/>
            </a:lvl5pPr>
          </a:lstStyle>
          <a:p>
            <a:pPr lvl="0"/>
            <a:r>
              <a:rPr lang="en-US"/>
              <a:t>Edit Master text styles</a:t>
            </a:r>
          </a:p>
        </p:txBody>
      </p:sp>
    </p:spTree>
    <p:extLst>
      <p:ext uri="{BB962C8B-B14F-4D97-AF65-F5344CB8AC3E}">
        <p14:creationId xmlns:p14="http://schemas.microsoft.com/office/powerpoint/2010/main" val="49588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3B5C31-7523-40DC-9E0D-C4040DA43D5D}"/>
              </a:ext>
            </a:extLst>
          </p:cNvPr>
          <p:cNvSpPr>
            <a:spLocks noGrp="1"/>
          </p:cNvSpPr>
          <p:nvPr>
            <p:ph type="sldNum" sz="quarter" idx="10"/>
          </p:nvPr>
        </p:nvSpPr>
        <p:spPr/>
        <p:txBody>
          <a:bodyPr/>
          <a:lstStyle/>
          <a:p>
            <a:fld id="{EC1F1F53-A5CE-4993-8F33-B1AD82010455}" type="slidenum">
              <a:rPr lang="en-CA" smtClean="0"/>
              <a:t>‹N°›</a:t>
            </a:fld>
            <a:endParaRPr lang="en-CA"/>
          </a:p>
        </p:txBody>
      </p:sp>
      <p:pic>
        <p:nvPicPr>
          <p:cNvPr id="4" name="Picture 3" descr="A picture containing sitting, indoor&#10;&#10;Description generated with high confidence">
            <a:extLst>
              <a:ext uri="{FF2B5EF4-FFF2-40B4-BE49-F238E27FC236}">
                <a16:creationId xmlns:a16="http://schemas.microsoft.com/office/drawing/2014/main" id="{7D87D5C2-38B7-476F-83AB-613B53997D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101"/>
          <a:stretch/>
        </p:blipFill>
        <p:spPr>
          <a:xfrm>
            <a:off x="1" y="0"/>
            <a:ext cx="12208476" cy="6858000"/>
          </a:xfrm>
          <a:prstGeom prst="rect">
            <a:avLst/>
          </a:prstGeom>
        </p:spPr>
      </p:pic>
      <p:sp>
        <p:nvSpPr>
          <p:cNvPr id="5" name="Rectangle 4">
            <a:extLst>
              <a:ext uri="{FF2B5EF4-FFF2-40B4-BE49-F238E27FC236}">
                <a16:creationId xmlns:a16="http://schemas.microsoft.com/office/drawing/2014/main" id="{0985576A-1FB8-41E4-8496-CBE5D79EC8F9}"/>
              </a:ext>
            </a:extLst>
          </p:cNvPr>
          <p:cNvSpPr/>
          <p:nvPr/>
        </p:nvSpPr>
        <p:spPr>
          <a:xfrm>
            <a:off x="1" y="0"/>
            <a:ext cx="12208476" cy="6858000"/>
          </a:xfrm>
          <a:prstGeom prst="rect">
            <a:avLst/>
          </a:prstGeom>
          <a:solidFill>
            <a:schemeClr val="accent6">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b="1">
              <a:solidFill>
                <a:schemeClr val="bg1"/>
              </a:solidFill>
            </a:endParaRPr>
          </a:p>
        </p:txBody>
      </p:sp>
    </p:spTree>
    <p:extLst>
      <p:ext uri="{BB962C8B-B14F-4D97-AF65-F5344CB8AC3E}">
        <p14:creationId xmlns:p14="http://schemas.microsoft.com/office/powerpoint/2010/main" val="291316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9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3.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theme" Target="../theme/theme4.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76255"/>
            <a:ext cx="113284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381750"/>
            <a:ext cx="1727200" cy="476250"/>
          </a:xfrm>
          <a:prstGeom prst="rect">
            <a:avLst/>
          </a:prstGeom>
        </p:spPr>
        <p:txBody>
          <a:bodyPr vert="horz" lIns="0" tIns="0" rIns="0" bIns="0" rtlCol="0" anchor="ctr"/>
          <a:lstStyle>
            <a:lvl1pPr algn="l">
              <a:defRPr sz="1100">
                <a:solidFill>
                  <a:schemeClr val="tx1">
                    <a:tint val="75000"/>
                  </a:schemeClr>
                </a:solidFill>
              </a:defRPr>
            </a:lvl1pPr>
          </a:lstStyle>
          <a:p>
            <a:pPr defTabSz="913897"/>
            <a:fld id="{1E9FF4BB-7AFF-4872-8CE9-55F58411C5B4}" type="datetime1">
              <a:rPr lang="fr-CA" smtClean="0">
                <a:solidFill>
                  <a:srgbClr val="000000">
                    <a:tint val="75000"/>
                  </a:srgbClr>
                </a:solidFill>
              </a:rPr>
              <a:pPr defTabSz="913897"/>
              <a:t>2021-03-18</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31034" y="6381750"/>
            <a:ext cx="6529055"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897"/>
            <a:endParaRPr lang="fr-CA">
              <a:solidFill>
                <a:srgbClr val="000000">
                  <a:tint val="75000"/>
                </a:srgbClr>
              </a:solidFill>
            </a:endParaRPr>
          </a:p>
        </p:txBody>
      </p:sp>
      <p:sp>
        <p:nvSpPr>
          <p:cNvPr id="6" name="Espace réservé du numéro de diapositive 5"/>
          <p:cNvSpPr>
            <a:spLocks noGrp="1"/>
          </p:cNvSpPr>
          <p:nvPr>
            <p:ph type="sldNum" sz="quarter" idx="4"/>
          </p:nvPr>
        </p:nvSpPr>
        <p:spPr>
          <a:xfrm>
            <a:off x="10991853" y="6381347"/>
            <a:ext cx="767655"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
        <p:nvSpPr>
          <p:cNvPr id="8" name="Espace réservé du texte 7"/>
          <p:cNvSpPr>
            <a:spLocks noGrp="1"/>
          </p:cNvSpPr>
          <p:nvPr>
            <p:ph type="body" idx="1"/>
          </p:nvPr>
        </p:nvSpPr>
        <p:spPr>
          <a:xfrm>
            <a:off x="431800" y="1341438"/>
            <a:ext cx="11328813"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336715" y="1916832"/>
            <a:ext cx="293405"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325968" y="2636906"/>
            <a:ext cx="282659"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331340" y="3356990"/>
            <a:ext cx="288031"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318313" y="4077076"/>
            <a:ext cx="275005"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331340" y="4797168"/>
            <a:ext cx="288032"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329060" y="5517249"/>
            <a:ext cx="285752"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329060" y="6237323"/>
            <a:ext cx="285752"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329060" y="6868572"/>
            <a:ext cx="285752"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318313" y="-9625"/>
            <a:ext cx="275005"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329061" y="476672"/>
            <a:ext cx="285752"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329061" y="1196742"/>
            <a:ext cx="285752"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12235310" y="-9625"/>
            <a:ext cx="293407"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239351" y="-241700"/>
            <a:ext cx="11713301"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239351" y="6885387"/>
            <a:ext cx="11713301"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1" name="Rectangle 160"/>
          <p:cNvSpPr/>
          <p:nvPr/>
        </p:nvSpPr>
        <p:spPr>
          <a:xfrm>
            <a:off x="431034" y="-1"/>
            <a:ext cx="1728529" cy="188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lgn="ctr"/>
            <a:endParaRPr lang="fr-CA" sz="1800"/>
          </a:p>
        </p:txBody>
      </p:sp>
    </p:spTree>
    <p:extLst>
      <p:ext uri="{BB962C8B-B14F-4D97-AF65-F5344CB8AC3E}">
        <p14:creationId xmlns:p14="http://schemas.microsoft.com/office/powerpoint/2010/main" val="2254625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770" r:id="rId18"/>
    <p:sldLayoutId id="2147483771" r:id="rId19"/>
    <p:sldLayoutId id="2147483777" r:id="rId20"/>
    <p:sldLayoutId id="2147483778" r:id="rId21"/>
    <p:sldLayoutId id="2147483779" r:id="rId22"/>
    <p:sldLayoutId id="2147483780" r:id="rId23"/>
    <p:sldLayoutId id="2147483803"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897"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17" indent="-176117" algn="l" defTabSz="913897"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1" indent="-179290" algn="l" defTabSz="913897"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64" indent="-182462" algn="l" defTabSz="913897"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77" indent="-173034" algn="l" defTabSz="913897"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49" indent="-176209" algn="l" defTabSz="913897"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16"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164"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13"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060"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897" rtl="0" eaLnBrk="1" latinLnBrk="0" hangingPunct="1">
        <a:defRPr sz="1800" kern="1200">
          <a:solidFill>
            <a:schemeClr val="tx1"/>
          </a:solidFill>
          <a:latin typeface="+mn-lt"/>
          <a:ea typeface="+mn-ea"/>
          <a:cs typeface="+mn-cs"/>
        </a:defRPr>
      </a:lvl1pPr>
      <a:lvl2pPr marL="456949" algn="l" defTabSz="913897" rtl="0" eaLnBrk="1" latinLnBrk="0" hangingPunct="1">
        <a:defRPr sz="1800" kern="1200">
          <a:solidFill>
            <a:schemeClr val="tx1"/>
          </a:solidFill>
          <a:latin typeface="+mn-lt"/>
          <a:ea typeface="+mn-ea"/>
          <a:cs typeface="+mn-cs"/>
        </a:defRPr>
      </a:lvl2pPr>
      <a:lvl3pPr marL="913897" algn="l" defTabSz="913897" rtl="0" eaLnBrk="1" latinLnBrk="0" hangingPunct="1">
        <a:defRPr sz="1800" kern="1200">
          <a:solidFill>
            <a:schemeClr val="tx1"/>
          </a:solidFill>
          <a:latin typeface="+mn-lt"/>
          <a:ea typeface="+mn-ea"/>
          <a:cs typeface="+mn-cs"/>
        </a:defRPr>
      </a:lvl3pPr>
      <a:lvl4pPr marL="1370844" algn="l" defTabSz="913897" rtl="0" eaLnBrk="1" latinLnBrk="0" hangingPunct="1">
        <a:defRPr sz="1800" kern="1200">
          <a:solidFill>
            <a:schemeClr val="tx1"/>
          </a:solidFill>
          <a:latin typeface="+mn-lt"/>
          <a:ea typeface="+mn-ea"/>
          <a:cs typeface="+mn-cs"/>
        </a:defRPr>
      </a:lvl4pPr>
      <a:lvl5pPr marL="1827793" algn="l" defTabSz="913897" rtl="0" eaLnBrk="1" latinLnBrk="0" hangingPunct="1">
        <a:defRPr sz="1800" kern="1200">
          <a:solidFill>
            <a:schemeClr val="tx1"/>
          </a:solidFill>
          <a:latin typeface="+mn-lt"/>
          <a:ea typeface="+mn-ea"/>
          <a:cs typeface="+mn-cs"/>
        </a:defRPr>
      </a:lvl5pPr>
      <a:lvl6pPr marL="2284742" algn="l" defTabSz="913897" rtl="0" eaLnBrk="1" latinLnBrk="0" hangingPunct="1">
        <a:defRPr sz="1800" kern="1200">
          <a:solidFill>
            <a:schemeClr val="tx1"/>
          </a:solidFill>
          <a:latin typeface="+mn-lt"/>
          <a:ea typeface="+mn-ea"/>
          <a:cs typeface="+mn-cs"/>
        </a:defRPr>
      </a:lvl6pPr>
      <a:lvl7pPr marL="2741690" algn="l" defTabSz="913897" rtl="0" eaLnBrk="1" latinLnBrk="0" hangingPunct="1">
        <a:defRPr sz="1800" kern="1200">
          <a:solidFill>
            <a:schemeClr val="tx1"/>
          </a:solidFill>
          <a:latin typeface="+mn-lt"/>
          <a:ea typeface="+mn-ea"/>
          <a:cs typeface="+mn-cs"/>
        </a:defRPr>
      </a:lvl7pPr>
      <a:lvl8pPr marL="3198639" algn="l" defTabSz="913897" rtl="0" eaLnBrk="1" latinLnBrk="0" hangingPunct="1">
        <a:defRPr sz="1800" kern="1200">
          <a:solidFill>
            <a:schemeClr val="tx1"/>
          </a:solidFill>
          <a:latin typeface="+mn-lt"/>
          <a:ea typeface="+mn-ea"/>
          <a:cs typeface="+mn-cs"/>
        </a:defRPr>
      </a:lvl8pPr>
      <a:lvl9pPr marL="3655587" algn="l" defTabSz="91389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780">
          <p15:clr>
            <a:srgbClr val="F26B43"/>
          </p15:clr>
        </p15:guide>
        <p15:guide id="4" pos="3296">
          <p15:clr>
            <a:srgbClr val="F26B43"/>
          </p15:clr>
        </p15:guide>
        <p15:guide id="5" pos="3175">
          <p15:clr>
            <a:srgbClr val="F26B43"/>
          </p15:clr>
        </p15:guide>
        <p15:guide id="6" pos="2691">
          <p15:clr>
            <a:srgbClr val="F26B43"/>
          </p15:clr>
        </p15:guide>
        <p15:guide id="7" pos="2569">
          <p15:clr>
            <a:srgbClr val="F26B43"/>
          </p15:clr>
        </p15:guide>
        <p15:guide id="8" pos="2087">
          <p15:clr>
            <a:srgbClr val="F26B43"/>
          </p15:clr>
        </p15:guide>
        <p15:guide id="9" pos="1965">
          <p15:clr>
            <a:srgbClr val="F26B43"/>
          </p15:clr>
        </p15:guide>
        <p15:guide id="10" pos="1481">
          <p15:clr>
            <a:srgbClr val="F26B43"/>
          </p15:clr>
        </p15:guide>
        <p15:guide id="11" pos="1360">
          <p15:clr>
            <a:srgbClr val="F26B43"/>
          </p15:clr>
        </p15:guide>
        <p15:guide id="12" pos="876">
          <p15:clr>
            <a:srgbClr val="F26B43"/>
          </p15:clr>
        </p15:guide>
        <p15:guide id="13" pos="272">
          <p15:clr>
            <a:srgbClr val="F26B43"/>
          </p15:clr>
        </p15:guide>
        <p15:guide id="14" pos="151">
          <p15:clr>
            <a:srgbClr val="F26B43"/>
          </p15:clr>
        </p15:guide>
        <p15:guide id="15" pos="3900">
          <p15:clr>
            <a:srgbClr val="F26B43"/>
          </p15:clr>
        </p15:guide>
        <p15:guide id="16" pos="4384">
          <p15:clr>
            <a:srgbClr val="F26B43"/>
          </p15:clr>
        </p15:guide>
        <p15:guide id="17" pos="4505">
          <p15:clr>
            <a:srgbClr val="F26B43"/>
          </p15:clr>
        </p15:guide>
        <p15:guide id="18" pos="4989">
          <p15:clr>
            <a:srgbClr val="F26B43"/>
          </p15:clr>
        </p15:guide>
        <p15:guide id="19" pos="5111">
          <p15:clr>
            <a:srgbClr val="F26B43"/>
          </p15:clr>
        </p15:guide>
        <p15:guide id="20" pos="5593">
          <p15:clr>
            <a:srgbClr val="F26B43"/>
          </p15:clr>
        </p15:guide>
        <p15:guide id="21" pos="5715">
          <p15:clr>
            <a:srgbClr val="F26B43"/>
          </p15:clr>
        </p15:guide>
        <p15:guide id="22" pos="6199">
          <p15:clr>
            <a:srgbClr val="F26B43"/>
          </p15:clr>
        </p15:guide>
        <p15:guide id="23" pos="6320">
          <p15:clr>
            <a:srgbClr val="F26B43"/>
          </p15:clr>
        </p15:guide>
        <p15:guide id="24" pos="6804">
          <p15:clr>
            <a:srgbClr val="F26B43"/>
          </p15:clr>
        </p15:guide>
        <p15:guide id="25" pos="6924">
          <p15:clr>
            <a:srgbClr val="F26B43"/>
          </p15:clr>
        </p15:guide>
        <p15:guide id="26" pos="7408">
          <p15:clr>
            <a:srgbClr val="F26B43"/>
          </p15:clr>
        </p15:guide>
        <p15:guide id="27" pos="7529">
          <p15:clr>
            <a:srgbClr val="F26B43"/>
          </p15:clr>
        </p15:guide>
        <p15:guide id="28" orient="horz" pos="2115">
          <p15:clr>
            <a:srgbClr val="F26B43"/>
          </p15:clr>
        </p15:guide>
        <p15:guide id="29" orient="horz" pos="1752">
          <p15:clr>
            <a:srgbClr val="F26B43"/>
          </p15:clr>
        </p15:guide>
        <p15:guide id="30" orient="horz" pos="1661">
          <p15:clr>
            <a:srgbClr val="F26B43"/>
          </p15:clr>
        </p15:guide>
        <p15:guide id="31" orient="horz" pos="1298">
          <p15:clr>
            <a:srgbClr val="F26B43"/>
          </p15:clr>
        </p15:guide>
        <p15:guide id="32" pos="7680">
          <p15:clr>
            <a:srgbClr val="F26B43"/>
          </p15:clr>
        </p15:guide>
        <p15:guide id="33">
          <p15:clr>
            <a:srgbClr val="F26B43"/>
          </p15:clr>
        </p15:guide>
        <p15:guide id="34" orient="horz" pos="2205">
          <p15:clr>
            <a:srgbClr val="F26B43"/>
          </p15:clr>
        </p15:guide>
        <p15:guide id="35" orient="horz" pos="2568">
          <p15:clr>
            <a:srgbClr val="F26B43"/>
          </p15:clr>
        </p15:guide>
        <p15:guide id="36" orient="horz" pos="2659">
          <p15:clr>
            <a:srgbClr val="F26B43"/>
          </p15:clr>
        </p15:guide>
        <p15:guide id="37" orient="horz" pos="3022">
          <p15:clr>
            <a:srgbClr val="F26B43"/>
          </p15:clr>
        </p15:guide>
        <p15:guide id="38" orient="horz" pos="3113">
          <p15:clr>
            <a:srgbClr val="F26B43"/>
          </p15:clr>
        </p15:guide>
        <p15:guide id="39" orient="horz" pos="3475">
          <p15:clr>
            <a:srgbClr val="F26B43"/>
          </p15:clr>
        </p15:guide>
        <p15:guide id="40" orient="horz" pos="3566">
          <p15:clr>
            <a:srgbClr val="F26B43"/>
          </p15:clr>
        </p15:guide>
        <p15:guide id="41" orient="horz" pos="3929">
          <p15:clr>
            <a:srgbClr val="F26B43"/>
          </p15:clr>
        </p15:guide>
        <p15:guide id="42" orient="horz" pos="4020">
          <p15:clr>
            <a:srgbClr val="F26B43"/>
          </p15:clr>
        </p15:guide>
        <p15:guide id="43" orient="horz" pos="1207">
          <p15:clr>
            <a:srgbClr val="F26B43"/>
          </p15:clr>
        </p15:guide>
        <p15:guide id="44" orient="horz" pos="845">
          <p15:clr>
            <a:srgbClr val="F26B43"/>
          </p15:clr>
        </p15:guide>
        <p15:guide id="45" orient="horz" pos="754">
          <p15:clr>
            <a:srgbClr val="F26B43"/>
          </p15:clr>
        </p15:guide>
        <p15:guide id="46" orient="horz" pos="391">
          <p15:clr>
            <a:srgbClr val="F26B43"/>
          </p15:clr>
        </p15:guide>
        <p15:guide id="47" orient="horz" pos="300">
          <p15:clr>
            <a:srgbClr val="F26B43"/>
          </p15:clr>
        </p15:guide>
        <p15:guide id="48" orient="horz" pos="119">
          <p15:clr>
            <a:srgbClr val="F26B43"/>
          </p15:clr>
        </p15:guide>
        <p15:guide id="49" orient="horz">
          <p15:clr>
            <a:srgbClr val="F26B43"/>
          </p15:clr>
        </p15:guide>
        <p15:guide id="50" orient="horz" pos="4320">
          <p15:clr>
            <a:srgbClr val="F26B43"/>
          </p15:clr>
        </p15:guide>
        <p15:guide id="51" pos="7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76253"/>
            <a:ext cx="113284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381750"/>
            <a:ext cx="1727200" cy="476250"/>
          </a:xfrm>
          <a:prstGeom prst="rect">
            <a:avLst/>
          </a:prstGeom>
        </p:spPr>
        <p:txBody>
          <a:bodyPr vert="horz" lIns="0" tIns="0" rIns="0" bIns="0" rtlCol="0" anchor="ctr"/>
          <a:lstStyle>
            <a:lvl1pPr algn="l">
              <a:defRPr sz="1100">
                <a:solidFill>
                  <a:schemeClr val="tx1">
                    <a:tint val="75000"/>
                  </a:schemeClr>
                </a:solidFill>
              </a:defRPr>
            </a:lvl1p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31032" y="6381750"/>
            <a:ext cx="6529055"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920"/>
            <a:endParaRPr lang="fr-CA">
              <a:solidFill>
                <a:srgbClr val="000000">
                  <a:tint val="75000"/>
                </a:srgbClr>
              </a:solidFill>
            </a:endParaRPr>
          </a:p>
        </p:txBody>
      </p:sp>
      <p:sp>
        <p:nvSpPr>
          <p:cNvPr id="6" name="Espace réservé du numéro de diapositive 5"/>
          <p:cNvSpPr>
            <a:spLocks noGrp="1"/>
          </p:cNvSpPr>
          <p:nvPr>
            <p:ph type="sldNum" sz="quarter" idx="4"/>
          </p:nvPr>
        </p:nvSpPr>
        <p:spPr>
          <a:xfrm>
            <a:off x="10991851" y="6381347"/>
            <a:ext cx="767655"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
        <p:nvSpPr>
          <p:cNvPr id="8" name="Espace réservé du texte 7"/>
          <p:cNvSpPr>
            <a:spLocks noGrp="1"/>
          </p:cNvSpPr>
          <p:nvPr>
            <p:ph type="body" idx="1"/>
          </p:nvPr>
        </p:nvSpPr>
        <p:spPr>
          <a:xfrm>
            <a:off x="431800" y="1341438"/>
            <a:ext cx="11328813"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336715" y="1916831"/>
            <a:ext cx="293405"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325968" y="2636906"/>
            <a:ext cx="282659"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331340" y="3356990"/>
            <a:ext cx="288031"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318313" y="4077076"/>
            <a:ext cx="275005"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331340" y="4797168"/>
            <a:ext cx="288032"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329060" y="5517247"/>
            <a:ext cx="285752"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329060" y="6237321"/>
            <a:ext cx="285752"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329060" y="6868572"/>
            <a:ext cx="285752"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318313" y="-9625"/>
            <a:ext cx="275005"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329061" y="476672"/>
            <a:ext cx="285752"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329061" y="1196740"/>
            <a:ext cx="285752"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12235309" y="-9625"/>
            <a:ext cx="293407"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239350" y="-241700"/>
            <a:ext cx="11713301"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239350" y="6885385"/>
            <a:ext cx="11713301"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1" name="Rectangle 160"/>
          <p:cNvSpPr/>
          <p:nvPr/>
        </p:nvSpPr>
        <p:spPr>
          <a:xfrm>
            <a:off x="431033" y="-1"/>
            <a:ext cx="1728529" cy="188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fr-CA" sz="1800"/>
          </a:p>
        </p:txBody>
      </p:sp>
    </p:spTree>
    <p:extLst>
      <p:ext uri="{BB962C8B-B14F-4D97-AF65-F5344CB8AC3E}">
        <p14:creationId xmlns:p14="http://schemas.microsoft.com/office/powerpoint/2010/main" val="278422642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920"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21" indent="-176121" algn="l" defTabSz="913920"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8" indent="-179294" algn="l" defTabSz="913920"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73" indent="-182467" algn="l" defTabSz="913920"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88" indent="-173038" algn="l" defTabSz="913920"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63" indent="-176213" algn="l" defTabSz="913920"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7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23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9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157"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920" rtl="0" eaLnBrk="1" latinLnBrk="0" hangingPunct="1">
        <a:defRPr sz="1800" kern="1200">
          <a:solidFill>
            <a:schemeClr val="tx1"/>
          </a:solidFill>
          <a:latin typeface="+mn-lt"/>
          <a:ea typeface="+mn-ea"/>
          <a:cs typeface="+mn-cs"/>
        </a:defRPr>
      </a:lvl1pPr>
      <a:lvl2pPr marL="456960" algn="l" defTabSz="913920" rtl="0" eaLnBrk="1" latinLnBrk="0" hangingPunct="1">
        <a:defRPr sz="1800" kern="1200">
          <a:solidFill>
            <a:schemeClr val="tx1"/>
          </a:solidFill>
          <a:latin typeface="+mn-lt"/>
          <a:ea typeface="+mn-ea"/>
          <a:cs typeface="+mn-cs"/>
        </a:defRPr>
      </a:lvl2pPr>
      <a:lvl3pPr marL="913920" algn="l" defTabSz="913920" rtl="0" eaLnBrk="1" latinLnBrk="0" hangingPunct="1">
        <a:defRPr sz="1800" kern="1200">
          <a:solidFill>
            <a:schemeClr val="tx1"/>
          </a:solidFill>
          <a:latin typeface="+mn-lt"/>
          <a:ea typeface="+mn-ea"/>
          <a:cs typeface="+mn-cs"/>
        </a:defRPr>
      </a:lvl3pPr>
      <a:lvl4pPr marL="1370879" algn="l" defTabSz="913920" rtl="0" eaLnBrk="1" latinLnBrk="0" hangingPunct="1">
        <a:defRPr sz="1800" kern="1200">
          <a:solidFill>
            <a:schemeClr val="tx1"/>
          </a:solidFill>
          <a:latin typeface="+mn-lt"/>
          <a:ea typeface="+mn-ea"/>
          <a:cs typeface="+mn-cs"/>
        </a:defRPr>
      </a:lvl4pPr>
      <a:lvl5pPr marL="1827838" algn="l" defTabSz="913920" rtl="0" eaLnBrk="1" latinLnBrk="0" hangingPunct="1">
        <a:defRPr sz="1800" kern="1200">
          <a:solidFill>
            <a:schemeClr val="tx1"/>
          </a:solidFill>
          <a:latin typeface="+mn-lt"/>
          <a:ea typeface="+mn-ea"/>
          <a:cs typeface="+mn-cs"/>
        </a:defRPr>
      </a:lvl5pPr>
      <a:lvl6pPr marL="2284798" algn="l" defTabSz="913920" rtl="0" eaLnBrk="1" latinLnBrk="0" hangingPunct="1">
        <a:defRPr sz="1800" kern="1200">
          <a:solidFill>
            <a:schemeClr val="tx1"/>
          </a:solidFill>
          <a:latin typeface="+mn-lt"/>
          <a:ea typeface="+mn-ea"/>
          <a:cs typeface="+mn-cs"/>
        </a:defRPr>
      </a:lvl6pPr>
      <a:lvl7pPr marL="2741758" algn="l" defTabSz="913920" rtl="0" eaLnBrk="1" latinLnBrk="0" hangingPunct="1">
        <a:defRPr sz="1800" kern="1200">
          <a:solidFill>
            <a:schemeClr val="tx1"/>
          </a:solidFill>
          <a:latin typeface="+mn-lt"/>
          <a:ea typeface="+mn-ea"/>
          <a:cs typeface="+mn-cs"/>
        </a:defRPr>
      </a:lvl7pPr>
      <a:lvl8pPr marL="3198718" algn="l" defTabSz="913920" rtl="0" eaLnBrk="1" latinLnBrk="0" hangingPunct="1">
        <a:defRPr sz="1800" kern="1200">
          <a:solidFill>
            <a:schemeClr val="tx1"/>
          </a:solidFill>
          <a:latin typeface="+mn-lt"/>
          <a:ea typeface="+mn-ea"/>
          <a:cs typeface="+mn-cs"/>
        </a:defRPr>
      </a:lvl8pPr>
      <a:lvl9pPr marL="3655678" algn="l" defTabSz="91392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780">
          <p15:clr>
            <a:srgbClr val="F26B43"/>
          </p15:clr>
        </p15:guide>
        <p15:guide id="4" pos="3296">
          <p15:clr>
            <a:srgbClr val="F26B43"/>
          </p15:clr>
        </p15:guide>
        <p15:guide id="5" pos="3175">
          <p15:clr>
            <a:srgbClr val="F26B43"/>
          </p15:clr>
        </p15:guide>
        <p15:guide id="6" pos="2691">
          <p15:clr>
            <a:srgbClr val="F26B43"/>
          </p15:clr>
        </p15:guide>
        <p15:guide id="7" pos="2569">
          <p15:clr>
            <a:srgbClr val="F26B43"/>
          </p15:clr>
        </p15:guide>
        <p15:guide id="8" pos="2087">
          <p15:clr>
            <a:srgbClr val="F26B43"/>
          </p15:clr>
        </p15:guide>
        <p15:guide id="9" pos="1965">
          <p15:clr>
            <a:srgbClr val="F26B43"/>
          </p15:clr>
        </p15:guide>
        <p15:guide id="10" pos="1481">
          <p15:clr>
            <a:srgbClr val="F26B43"/>
          </p15:clr>
        </p15:guide>
        <p15:guide id="11" pos="1360">
          <p15:clr>
            <a:srgbClr val="F26B43"/>
          </p15:clr>
        </p15:guide>
        <p15:guide id="12" pos="876">
          <p15:clr>
            <a:srgbClr val="F26B43"/>
          </p15:clr>
        </p15:guide>
        <p15:guide id="13" pos="272">
          <p15:clr>
            <a:srgbClr val="F26B43"/>
          </p15:clr>
        </p15:guide>
        <p15:guide id="14" pos="151">
          <p15:clr>
            <a:srgbClr val="F26B43"/>
          </p15:clr>
        </p15:guide>
        <p15:guide id="15" pos="3900">
          <p15:clr>
            <a:srgbClr val="F26B43"/>
          </p15:clr>
        </p15:guide>
        <p15:guide id="16" pos="4384">
          <p15:clr>
            <a:srgbClr val="F26B43"/>
          </p15:clr>
        </p15:guide>
        <p15:guide id="17" pos="4505">
          <p15:clr>
            <a:srgbClr val="F26B43"/>
          </p15:clr>
        </p15:guide>
        <p15:guide id="18" pos="4989">
          <p15:clr>
            <a:srgbClr val="F26B43"/>
          </p15:clr>
        </p15:guide>
        <p15:guide id="19" pos="5111">
          <p15:clr>
            <a:srgbClr val="F26B43"/>
          </p15:clr>
        </p15:guide>
        <p15:guide id="20" pos="5593">
          <p15:clr>
            <a:srgbClr val="F26B43"/>
          </p15:clr>
        </p15:guide>
        <p15:guide id="21" pos="5715">
          <p15:clr>
            <a:srgbClr val="F26B43"/>
          </p15:clr>
        </p15:guide>
        <p15:guide id="22" pos="6199">
          <p15:clr>
            <a:srgbClr val="F26B43"/>
          </p15:clr>
        </p15:guide>
        <p15:guide id="23" pos="6320">
          <p15:clr>
            <a:srgbClr val="F26B43"/>
          </p15:clr>
        </p15:guide>
        <p15:guide id="24" pos="6804">
          <p15:clr>
            <a:srgbClr val="F26B43"/>
          </p15:clr>
        </p15:guide>
        <p15:guide id="25" pos="6924">
          <p15:clr>
            <a:srgbClr val="F26B43"/>
          </p15:clr>
        </p15:guide>
        <p15:guide id="26" pos="7408">
          <p15:clr>
            <a:srgbClr val="F26B43"/>
          </p15:clr>
        </p15:guide>
        <p15:guide id="27" pos="7529">
          <p15:clr>
            <a:srgbClr val="F26B43"/>
          </p15:clr>
        </p15:guide>
        <p15:guide id="28" orient="horz" pos="2115">
          <p15:clr>
            <a:srgbClr val="F26B43"/>
          </p15:clr>
        </p15:guide>
        <p15:guide id="29" orient="horz" pos="1752">
          <p15:clr>
            <a:srgbClr val="F26B43"/>
          </p15:clr>
        </p15:guide>
        <p15:guide id="30" orient="horz" pos="1661">
          <p15:clr>
            <a:srgbClr val="F26B43"/>
          </p15:clr>
        </p15:guide>
        <p15:guide id="31" orient="horz" pos="1298">
          <p15:clr>
            <a:srgbClr val="F26B43"/>
          </p15:clr>
        </p15:guide>
        <p15:guide id="32" pos="7680">
          <p15:clr>
            <a:srgbClr val="F26B43"/>
          </p15:clr>
        </p15:guide>
        <p15:guide id="33">
          <p15:clr>
            <a:srgbClr val="F26B43"/>
          </p15:clr>
        </p15:guide>
        <p15:guide id="34" orient="horz" pos="2205">
          <p15:clr>
            <a:srgbClr val="F26B43"/>
          </p15:clr>
        </p15:guide>
        <p15:guide id="35" orient="horz" pos="2568">
          <p15:clr>
            <a:srgbClr val="F26B43"/>
          </p15:clr>
        </p15:guide>
        <p15:guide id="36" orient="horz" pos="2659">
          <p15:clr>
            <a:srgbClr val="F26B43"/>
          </p15:clr>
        </p15:guide>
        <p15:guide id="37" orient="horz" pos="3022">
          <p15:clr>
            <a:srgbClr val="F26B43"/>
          </p15:clr>
        </p15:guide>
        <p15:guide id="38" orient="horz" pos="3113">
          <p15:clr>
            <a:srgbClr val="F26B43"/>
          </p15:clr>
        </p15:guide>
        <p15:guide id="39" orient="horz" pos="3475">
          <p15:clr>
            <a:srgbClr val="F26B43"/>
          </p15:clr>
        </p15:guide>
        <p15:guide id="40" orient="horz" pos="3566">
          <p15:clr>
            <a:srgbClr val="F26B43"/>
          </p15:clr>
        </p15:guide>
        <p15:guide id="41" orient="horz" pos="3929">
          <p15:clr>
            <a:srgbClr val="F26B43"/>
          </p15:clr>
        </p15:guide>
        <p15:guide id="42" orient="horz" pos="4020">
          <p15:clr>
            <a:srgbClr val="F26B43"/>
          </p15:clr>
        </p15:guide>
        <p15:guide id="43" orient="horz" pos="1207">
          <p15:clr>
            <a:srgbClr val="F26B43"/>
          </p15:clr>
        </p15:guide>
        <p15:guide id="44" orient="horz" pos="845">
          <p15:clr>
            <a:srgbClr val="F26B43"/>
          </p15:clr>
        </p15:guide>
        <p15:guide id="45" orient="horz" pos="754">
          <p15:clr>
            <a:srgbClr val="F26B43"/>
          </p15:clr>
        </p15:guide>
        <p15:guide id="46" orient="horz" pos="391">
          <p15:clr>
            <a:srgbClr val="F26B43"/>
          </p15:clr>
        </p15:guide>
        <p15:guide id="47" orient="horz" pos="300">
          <p15:clr>
            <a:srgbClr val="F26B43"/>
          </p15:clr>
        </p15:guide>
        <p15:guide id="48" orient="horz" pos="119">
          <p15:clr>
            <a:srgbClr val="F26B43"/>
          </p15:clr>
        </p15:guide>
        <p15:guide id="49" orient="horz">
          <p15:clr>
            <a:srgbClr val="F26B43"/>
          </p15:clr>
        </p15:guide>
        <p15:guide id="50" orient="horz" pos="4320">
          <p15:clr>
            <a:srgbClr val="F26B43"/>
          </p15:clr>
        </p15:guide>
        <p15:guide id="51" pos="7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52966"/>
            <a:ext cx="11328400" cy="958851"/>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405419"/>
            <a:ext cx="1727221" cy="452580"/>
          </a:xfrm>
          <a:prstGeom prst="rect">
            <a:avLst/>
          </a:prstGeom>
        </p:spPr>
        <p:txBody>
          <a:bodyPr vert="horz" lIns="91392" tIns="45696" rIns="91392" bIns="45696" rtlCol="0" anchor="ctr"/>
          <a:lstStyle>
            <a:lvl1pPr algn="l">
              <a:defRPr sz="1467">
                <a:solidFill>
                  <a:schemeClr val="tx1">
                    <a:tint val="75000"/>
                  </a:schemeClr>
                </a:solidFill>
              </a:defRPr>
            </a:lvl1pPr>
          </a:lstStyle>
          <a:p>
            <a:pPr defTabSz="1218530"/>
            <a:fld id="{1E9FF4BB-7AFF-4872-8CE9-55F58411C5B4}" type="datetime1">
              <a:rPr lang="fr-CA" smtClean="0">
                <a:solidFill>
                  <a:srgbClr val="000000">
                    <a:tint val="75000"/>
                  </a:srgbClr>
                </a:solidFill>
              </a:rPr>
              <a:pPr defTabSz="1218530"/>
              <a:t>2021-03-18</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43950" y="6405420"/>
            <a:ext cx="6516140" cy="452581"/>
          </a:xfrm>
          <a:prstGeom prst="rect">
            <a:avLst/>
          </a:prstGeom>
        </p:spPr>
        <p:txBody>
          <a:bodyPr vert="horz" lIns="0" tIns="0" rIns="0" bIns="0" rtlCol="0" anchor="ctr"/>
          <a:lstStyle>
            <a:lvl1pPr>
              <a:defRPr lang="fr-CA" sz="1467" dirty="0">
                <a:solidFill>
                  <a:srgbClr val="000000">
                    <a:tint val="75000"/>
                  </a:srgbClr>
                </a:solidFill>
              </a:defRPr>
            </a:lvl1pPr>
          </a:lstStyle>
          <a:p>
            <a:pPr defTabSz="1218530"/>
            <a:endParaRPr lang="fr-CA"/>
          </a:p>
        </p:txBody>
      </p:sp>
      <p:sp>
        <p:nvSpPr>
          <p:cNvPr id="6" name="Espace réservé du numéro de diapositive 5"/>
          <p:cNvSpPr>
            <a:spLocks noGrp="1"/>
          </p:cNvSpPr>
          <p:nvPr>
            <p:ph type="sldNum" sz="quarter" idx="4"/>
          </p:nvPr>
        </p:nvSpPr>
        <p:spPr>
          <a:xfrm>
            <a:off x="10992550" y="6405034"/>
            <a:ext cx="768351" cy="451180"/>
          </a:xfrm>
          <a:prstGeom prst="rect">
            <a:avLst/>
          </a:prstGeom>
        </p:spPr>
        <p:txBody>
          <a:bodyPr vert="horz" lIns="0" tIns="0" rIns="0" bIns="0" rtlCol="0" anchor="ctr"/>
          <a:lstStyle>
            <a:lvl1pPr algn="r">
              <a:defRPr lang="fr-CA" sz="1467" b="0" smtClean="0">
                <a:solidFill>
                  <a:srgbClr val="000000">
                    <a:tint val="75000"/>
                  </a:srgbClr>
                </a:solidFill>
              </a:defRPr>
            </a:lvl1pPr>
          </a:lstStyle>
          <a:p>
            <a:pPr defTabSz="1218530"/>
            <a:fld id="{00EC7536-4046-4F46-856D-63BE82C36B30}" type="slidenum">
              <a:rPr lang="fr-CA" smtClean="0"/>
              <a:pPr defTabSz="1218530"/>
              <a:t>‹N°›</a:t>
            </a:fld>
            <a:endParaRPr lang="fr-CA"/>
          </a:p>
        </p:txBody>
      </p:sp>
      <p:sp>
        <p:nvSpPr>
          <p:cNvPr id="8" name="Espace réservé du texte 7"/>
          <p:cNvSpPr>
            <a:spLocks noGrp="1"/>
          </p:cNvSpPr>
          <p:nvPr>
            <p:ph type="body" idx="1"/>
          </p:nvPr>
        </p:nvSpPr>
        <p:spPr>
          <a:xfrm>
            <a:off x="431801" y="1604793"/>
            <a:ext cx="11328399" cy="4607624"/>
          </a:xfrm>
          <a:prstGeom prst="rect">
            <a:avLst/>
          </a:prstGeom>
        </p:spPr>
        <p:txBody>
          <a:bodyPr vert="horz" lIns="0" tIns="0" rIns="0" bIns="0" rtlCol="0">
            <a:normAutofit/>
          </a:bodyPr>
          <a:lstStyle/>
          <a:p>
            <a:pPr lvl="0">
              <a:buClr>
                <a:schemeClr val="accent1"/>
              </a:buClr>
              <a:buFont typeface="Wingdings" panose="05000000000000000000" pitchFamily="2" charset="2"/>
              <a:buChar char="§"/>
            </a:pPr>
            <a:r>
              <a:rPr lang="fr-FR"/>
              <a:t>Modifiez les styles du texte du masque</a:t>
            </a:r>
          </a:p>
          <a:p>
            <a:pPr lvl="1">
              <a:buClr>
                <a:schemeClr val="accent6"/>
              </a:buClr>
              <a:buFont typeface="Wingdings" panose="05000000000000000000" pitchFamily="2" charset="2"/>
              <a:buChar char="§"/>
            </a:pPr>
            <a:r>
              <a:rPr lang="fr-FR"/>
              <a:t>Deuxième niveau</a:t>
            </a:r>
          </a:p>
          <a:p>
            <a:pPr lvl="2">
              <a:buClr>
                <a:schemeClr val="accent5"/>
              </a:buClr>
              <a:buFont typeface="Wingdings" panose="05000000000000000000" pitchFamily="2" charset="2"/>
              <a:buChar char="§"/>
            </a:pPr>
            <a:r>
              <a:rPr lang="fr-FR"/>
              <a:t>Troisième niveau</a:t>
            </a:r>
          </a:p>
          <a:p>
            <a:pPr marL="594769" lvl="3" indent="-230712">
              <a:buClr>
                <a:schemeClr val="accent1"/>
              </a:buClr>
              <a:buFont typeface="Wingdings" panose="05000000000000000000" pitchFamily="2" charset="2"/>
              <a:buChar char="§"/>
            </a:pPr>
            <a:r>
              <a:rPr lang="fr-FR"/>
              <a:t>Quatrième niveau</a:t>
            </a:r>
          </a:p>
          <a:p>
            <a:pPr marL="717533" lvl="4" indent="-234945">
              <a:buClr>
                <a:schemeClr val="accent6"/>
              </a:buClr>
              <a:buFont typeface="Wingdings" panose="05000000000000000000" pitchFamily="2" charset="2"/>
              <a:buChar char="§"/>
            </a:pPr>
            <a:r>
              <a:rPr lang="fr-FR"/>
              <a:t>Cinquième niveau</a:t>
            </a:r>
            <a:endParaRPr lang="fr-CA"/>
          </a:p>
        </p:txBody>
      </p:sp>
      <p:grpSp>
        <p:nvGrpSpPr>
          <p:cNvPr id="206" name="Groupe 205"/>
          <p:cNvGrpSpPr/>
          <p:nvPr/>
        </p:nvGrpSpPr>
        <p:grpSpPr>
          <a:xfrm>
            <a:off x="12240684" y="1"/>
            <a:ext cx="288032" cy="6868572"/>
            <a:chOff x="-277753" y="1"/>
            <a:chExt cx="216024" cy="6868571"/>
          </a:xfrm>
        </p:grpSpPr>
        <p:grpSp>
          <p:nvGrpSpPr>
            <p:cNvPr id="208" name="Groupe 207"/>
            <p:cNvGrpSpPr/>
            <p:nvPr userDrawn="1"/>
          </p:nvGrpSpPr>
          <p:grpSpPr>
            <a:xfrm>
              <a:off x="-273724" y="2372854"/>
              <a:ext cx="211994" cy="192680"/>
              <a:chOff x="-256567" y="905385"/>
              <a:chExt cx="211994" cy="197629"/>
            </a:xfrm>
          </p:grpSpPr>
          <p:cxnSp>
            <p:nvCxnSpPr>
              <p:cNvPr id="246" name="Connecteur droit 245"/>
              <p:cNvCxnSpPr/>
              <p:nvPr userDrawn="1"/>
            </p:nvCxnSpPr>
            <p:spPr>
              <a:xfrm flipH="1">
                <a:off x="-256567" y="905385"/>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102344"/>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32983"/>
              <a:ext cx="207964" cy="192032"/>
              <a:chOff x="-256567" y="1888500"/>
              <a:chExt cx="207964" cy="196963"/>
            </a:xfrm>
          </p:grpSpPr>
          <p:cxnSp>
            <p:nvCxnSpPr>
              <p:cNvPr id="244" name="Connecteur droit 243"/>
              <p:cNvCxnSpPr/>
              <p:nvPr userDrawn="1"/>
            </p:nvCxnSpPr>
            <p:spPr>
              <a:xfrm flipH="1">
                <a:off x="-256567" y="188850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85463"/>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43" name="Connecteur droit 242"/>
            <p:cNvCxnSpPr/>
            <p:nvPr userDrawn="1"/>
          </p:nvCxnSpPr>
          <p:spPr>
            <a:xfrm flipH="1">
              <a:off x="-267983" y="42907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1" name="Groupe 210"/>
            <p:cNvGrpSpPr/>
            <p:nvPr userDrawn="1"/>
          </p:nvGrpSpPr>
          <p:grpSpPr>
            <a:xfrm>
              <a:off x="-277753" y="4293123"/>
              <a:ext cx="216024" cy="192024"/>
              <a:chOff x="-256567" y="2835741"/>
              <a:chExt cx="216024" cy="196956"/>
            </a:xfrm>
          </p:grpSpPr>
          <p:cxnSp>
            <p:nvCxnSpPr>
              <p:cNvPr id="240" name="Connecteur droit 239"/>
              <p:cNvCxnSpPr/>
              <p:nvPr userDrawn="1"/>
            </p:nvCxnSpPr>
            <p:spPr>
              <a:xfrm flipH="1" flipV="1">
                <a:off x="-256567" y="2835741"/>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032697"/>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253258"/>
              <a:ext cx="214314" cy="192027"/>
              <a:chOff x="-256566" y="3802689"/>
              <a:chExt cx="214314" cy="196958"/>
            </a:xfrm>
          </p:grpSpPr>
          <p:cxnSp>
            <p:nvCxnSpPr>
              <p:cNvPr id="238" name="Connecteur droit 237"/>
              <p:cNvCxnSpPr/>
              <p:nvPr userDrawn="1"/>
            </p:nvCxnSpPr>
            <p:spPr>
              <a:xfrm flipH="1">
                <a:off x="-256566" y="380268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399964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13397"/>
              <a:ext cx="214314" cy="192022"/>
              <a:chOff x="-256566" y="4048893"/>
              <a:chExt cx="214314" cy="196952"/>
            </a:xfrm>
          </p:grpSpPr>
          <p:cxnSp>
            <p:nvCxnSpPr>
              <p:cNvPr id="236" name="Connecteur droit 235"/>
              <p:cNvCxnSpPr/>
              <p:nvPr userDrawn="1"/>
            </p:nvCxnSpPr>
            <p:spPr>
              <a:xfrm flipH="1">
                <a:off x="-256566" y="4048893"/>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4584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1"/>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52596"/>
              <a:ext cx="214314" cy="192020"/>
              <a:chOff x="-256566" y="4052002"/>
              <a:chExt cx="214314" cy="196951"/>
            </a:xfrm>
          </p:grpSpPr>
          <p:cxnSp>
            <p:nvCxnSpPr>
              <p:cNvPr id="234" name="Connecteur droit 233"/>
              <p:cNvCxnSpPr/>
              <p:nvPr userDrawn="1"/>
            </p:nvCxnSpPr>
            <p:spPr>
              <a:xfrm flipH="1">
                <a:off x="-256566" y="405200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4895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412719"/>
              <a:ext cx="214314" cy="192022"/>
              <a:chOff x="-328574" y="4240167"/>
              <a:chExt cx="214314" cy="196954"/>
            </a:xfrm>
          </p:grpSpPr>
          <p:cxnSp>
            <p:nvCxnSpPr>
              <p:cNvPr id="218" name="Connecteur droit 217"/>
              <p:cNvCxnSpPr/>
              <p:nvPr userDrawn="1"/>
            </p:nvCxnSpPr>
            <p:spPr>
              <a:xfrm flipH="1">
                <a:off x="-328574" y="4240167"/>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437121"/>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10" name="Groupe 109"/>
          <p:cNvGrpSpPr/>
          <p:nvPr/>
        </p:nvGrpSpPr>
        <p:grpSpPr>
          <a:xfrm>
            <a:off x="239206" y="-241795"/>
            <a:ext cx="11713447" cy="214316"/>
            <a:chOff x="179403" y="6942270"/>
            <a:chExt cx="8785085" cy="214316"/>
          </a:xfrm>
        </p:grpSpPr>
        <p:grpSp>
          <p:nvGrpSpPr>
            <p:cNvPr id="111" name="Groupe 110"/>
            <p:cNvGrpSpPr/>
            <p:nvPr userDrawn="1"/>
          </p:nvGrpSpPr>
          <p:grpSpPr>
            <a:xfrm rot="16200000">
              <a:off x="144250" y="6977425"/>
              <a:ext cx="214314" cy="144007"/>
              <a:chOff x="-256566" y="4077248"/>
              <a:chExt cx="214314" cy="143757"/>
            </a:xfrm>
          </p:grpSpPr>
          <p:cxnSp>
            <p:nvCxnSpPr>
              <p:cNvPr id="160" name="Connecteur droit 159"/>
              <p:cNvCxnSpPr/>
              <p:nvPr userDrawn="1"/>
            </p:nvCxnSpPr>
            <p:spPr>
              <a:xfrm flipH="1">
                <a:off x="-256566" y="407724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1" name="Connecteur droit 160"/>
              <p:cNvCxnSpPr/>
              <p:nvPr userDrawn="1"/>
            </p:nvCxnSpPr>
            <p:spPr>
              <a:xfrm flipH="1">
                <a:off x="-248507" y="422100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864344" y="6977417"/>
              <a:ext cx="214314" cy="144023"/>
              <a:chOff x="-256567" y="4077257"/>
              <a:chExt cx="214314" cy="143773"/>
            </a:xfrm>
          </p:grpSpPr>
          <p:cxnSp>
            <p:nvCxnSpPr>
              <p:cNvPr id="158" name="Connecteur droit 157"/>
              <p:cNvCxnSpPr/>
              <p:nvPr userDrawn="1"/>
            </p:nvCxnSpPr>
            <p:spPr>
              <a:xfrm flipH="1">
                <a:off x="-256567" y="4077257"/>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9" name="Connecteur droit 158"/>
              <p:cNvCxnSpPr/>
              <p:nvPr userDrawn="1"/>
            </p:nvCxnSpPr>
            <p:spPr>
              <a:xfrm flipH="1">
                <a:off x="-248507" y="422103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2304607" y="6977413"/>
              <a:ext cx="214314" cy="144028"/>
              <a:chOff x="-256566" y="4077359"/>
              <a:chExt cx="214314" cy="143778"/>
            </a:xfrm>
          </p:grpSpPr>
          <p:cxnSp>
            <p:nvCxnSpPr>
              <p:cNvPr id="145" name="Connecteur droit 14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7" name="Connecteur droit 156"/>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024686" y="6977413"/>
              <a:ext cx="214314" cy="144028"/>
              <a:chOff x="-256566" y="4077359"/>
              <a:chExt cx="214314" cy="143778"/>
            </a:xfrm>
          </p:grpSpPr>
          <p:cxnSp>
            <p:nvCxnSpPr>
              <p:cNvPr id="142" name="Connecteur droit 14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3744765" y="6977413"/>
              <a:ext cx="214314" cy="144028"/>
              <a:chOff x="-256566" y="4077359"/>
              <a:chExt cx="214314" cy="143778"/>
            </a:xfrm>
          </p:grpSpPr>
          <p:cxnSp>
            <p:nvCxnSpPr>
              <p:cNvPr id="140" name="Connecteur droit 139"/>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4464844" y="6977414"/>
              <a:ext cx="214314" cy="144028"/>
              <a:chOff x="-256566" y="4077359"/>
              <a:chExt cx="214314" cy="143778"/>
            </a:xfrm>
          </p:grpSpPr>
          <p:cxnSp>
            <p:nvCxnSpPr>
              <p:cNvPr id="138" name="Connecteur droit 137"/>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184923" y="6977414"/>
              <a:ext cx="214314" cy="144028"/>
              <a:chOff x="-256566" y="4077359"/>
              <a:chExt cx="214314" cy="143778"/>
            </a:xfrm>
          </p:grpSpPr>
          <p:cxnSp>
            <p:nvCxnSpPr>
              <p:cNvPr id="136" name="Connecteur droit 13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5905002" y="6977414"/>
              <a:ext cx="214314" cy="144028"/>
              <a:chOff x="-256566" y="4077359"/>
              <a:chExt cx="214314" cy="143778"/>
            </a:xfrm>
          </p:grpSpPr>
          <p:cxnSp>
            <p:nvCxnSpPr>
              <p:cNvPr id="134" name="Connecteur droit 13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6625081" y="6977414"/>
              <a:ext cx="214314" cy="144028"/>
              <a:chOff x="-256566" y="4077359"/>
              <a:chExt cx="214314" cy="143778"/>
            </a:xfrm>
          </p:grpSpPr>
          <p:cxnSp>
            <p:nvCxnSpPr>
              <p:cNvPr id="132" name="Connecteur droit 13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7345160" y="6977414"/>
              <a:ext cx="214314" cy="144028"/>
              <a:chOff x="-256566" y="4077359"/>
              <a:chExt cx="214314" cy="143778"/>
            </a:xfrm>
          </p:grpSpPr>
          <p:cxnSp>
            <p:nvCxnSpPr>
              <p:cNvPr id="130" name="Connecteur droit 129"/>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Connecteur droit 130"/>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785317" y="6977413"/>
              <a:ext cx="214314" cy="144028"/>
              <a:chOff x="-256566" y="4077359"/>
              <a:chExt cx="214314" cy="143778"/>
            </a:xfrm>
          </p:grpSpPr>
          <p:cxnSp>
            <p:nvCxnSpPr>
              <p:cNvPr id="128" name="Connecteur droit 127"/>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8065239" y="6977414"/>
              <a:ext cx="214314" cy="144028"/>
              <a:chOff x="-256566" y="4077359"/>
              <a:chExt cx="214314" cy="143778"/>
            </a:xfrm>
          </p:grpSpPr>
          <p:cxnSp>
            <p:nvCxnSpPr>
              <p:cNvPr id="126" name="Connecteur droit 12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3" name="Groupe 122"/>
            <p:cNvGrpSpPr/>
            <p:nvPr userDrawn="1"/>
          </p:nvGrpSpPr>
          <p:grpSpPr>
            <a:xfrm rot="16200000">
              <a:off x="1584528" y="6977413"/>
              <a:ext cx="214314" cy="144028"/>
              <a:chOff x="-256566" y="4077359"/>
              <a:chExt cx="214314" cy="143778"/>
            </a:xfrm>
          </p:grpSpPr>
          <p:cxnSp>
            <p:nvCxnSpPr>
              <p:cNvPr id="124" name="Connecteur droit 12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62" name="Groupe 161"/>
          <p:cNvGrpSpPr/>
          <p:nvPr/>
        </p:nvGrpSpPr>
        <p:grpSpPr>
          <a:xfrm>
            <a:off x="-336893" y="-27384"/>
            <a:ext cx="288032" cy="6883597"/>
            <a:chOff x="-277753" y="-15025"/>
            <a:chExt cx="216024" cy="6883597"/>
          </a:xfrm>
        </p:grpSpPr>
        <p:grpSp>
          <p:nvGrpSpPr>
            <p:cNvPr id="163" name="Groupe 162"/>
            <p:cNvGrpSpPr/>
            <p:nvPr userDrawn="1"/>
          </p:nvGrpSpPr>
          <p:grpSpPr>
            <a:xfrm>
              <a:off x="-273724" y="2385241"/>
              <a:ext cx="211994" cy="192993"/>
              <a:chOff x="-256567" y="918090"/>
              <a:chExt cx="211994" cy="197950"/>
            </a:xfrm>
          </p:grpSpPr>
          <p:cxnSp>
            <p:nvCxnSpPr>
              <p:cNvPr id="269" name="Connecteur droit 268"/>
              <p:cNvCxnSpPr/>
              <p:nvPr userDrawn="1"/>
            </p:nvCxnSpPr>
            <p:spPr>
              <a:xfrm flipH="1">
                <a:off x="-256567" y="91809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0" name="Connecteur droit 269"/>
              <p:cNvCxnSpPr/>
              <p:nvPr userDrawn="1"/>
            </p:nvCxnSpPr>
            <p:spPr>
              <a:xfrm flipH="1" flipV="1">
                <a:off x="-256567" y="1115370"/>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4" name="Groupe 163"/>
            <p:cNvGrpSpPr/>
            <p:nvPr userDrawn="1"/>
          </p:nvGrpSpPr>
          <p:grpSpPr>
            <a:xfrm>
              <a:off x="-269694" y="3348860"/>
              <a:ext cx="207965" cy="187751"/>
              <a:chOff x="-256567" y="1904784"/>
              <a:chExt cx="207965" cy="192572"/>
            </a:xfrm>
          </p:grpSpPr>
          <p:cxnSp>
            <p:nvCxnSpPr>
              <p:cNvPr id="267" name="Connecteur droit 266"/>
              <p:cNvCxnSpPr/>
              <p:nvPr userDrawn="1"/>
            </p:nvCxnSpPr>
            <p:spPr>
              <a:xfrm flipH="1">
                <a:off x="-256567" y="1904784"/>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p:nvPr userDrawn="1"/>
            </p:nvCxnSpPr>
            <p:spPr>
              <a:xfrm flipH="1">
                <a:off x="-254855" y="20973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0" name="Groupe 249"/>
            <p:cNvGrpSpPr/>
            <p:nvPr userDrawn="1"/>
          </p:nvGrpSpPr>
          <p:grpSpPr>
            <a:xfrm>
              <a:off x="-277753" y="4305461"/>
              <a:ext cx="216024" cy="191994"/>
              <a:chOff x="-256567" y="2848408"/>
              <a:chExt cx="216024" cy="196926"/>
            </a:xfrm>
          </p:grpSpPr>
          <p:cxnSp>
            <p:nvCxnSpPr>
              <p:cNvPr id="265" name="Connecteur droit 264"/>
              <p:cNvCxnSpPr/>
              <p:nvPr userDrawn="1"/>
            </p:nvCxnSpPr>
            <p:spPr>
              <a:xfrm flipH="1" flipV="1">
                <a:off x="-256567" y="2848408"/>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6" name="Connecteur droit 265"/>
              <p:cNvCxnSpPr/>
              <p:nvPr userDrawn="1"/>
            </p:nvCxnSpPr>
            <p:spPr>
              <a:xfrm flipH="1">
                <a:off x="-256567" y="3045334"/>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1" name="Groupe 250"/>
            <p:cNvGrpSpPr/>
            <p:nvPr userDrawn="1"/>
          </p:nvGrpSpPr>
          <p:grpSpPr>
            <a:xfrm>
              <a:off x="-276043" y="5265555"/>
              <a:ext cx="214314" cy="192021"/>
              <a:chOff x="-256566" y="3815304"/>
              <a:chExt cx="214314" cy="196952"/>
            </a:xfrm>
          </p:grpSpPr>
          <p:cxnSp>
            <p:nvCxnSpPr>
              <p:cNvPr id="263" name="Connecteur droit 262"/>
              <p:cNvCxnSpPr/>
              <p:nvPr userDrawn="1"/>
            </p:nvCxnSpPr>
            <p:spPr>
              <a:xfrm flipH="1">
                <a:off x="-256566" y="3815304"/>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4" name="Connecteur droit 263"/>
              <p:cNvCxnSpPr/>
              <p:nvPr userDrawn="1"/>
            </p:nvCxnSpPr>
            <p:spPr>
              <a:xfrm flipH="1">
                <a:off x="-248506" y="40122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2" name="Groupe 251"/>
            <p:cNvGrpSpPr/>
            <p:nvPr userDrawn="1"/>
          </p:nvGrpSpPr>
          <p:grpSpPr>
            <a:xfrm>
              <a:off x="-276043" y="6225666"/>
              <a:ext cx="214314" cy="192022"/>
              <a:chOff x="-256566" y="4061477"/>
              <a:chExt cx="214314" cy="196952"/>
            </a:xfrm>
          </p:grpSpPr>
          <p:cxnSp>
            <p:nvCxnSpPr>
              <p:cNvPr id="261" name="Connecteur droit 260"/>
              <p:cNvCxnSpPr/>
              <p:nvPr userDrawn="1"/>
            </p:nvCxnSpPr>
            <p:spPr>
              <a:xfrm flipH="1">
                <a:off x="-256566" y="4061477"/>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2" name="Connecteur droit 261"/>
              <p:cNvCxnSpPr/>
              <p:nvPr userDrawn="1"/>
            </p:nvCxnSpPr>
            <p:spPr>
              <a:xfrm flipH="1">
                <a:off x="-248506" y="4258429"/>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53" name="Connecteur droit 252"/>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4" name="Connecteur droit 253"/>
            <p:cNvCxnSpPr/>
            <p:nvPr userDrawn="1"/>
          </p:nvCxnSpPr>
          <p:spPr>
            <a:xfrm flipH="1">
              <a:off x="-267983" y="-150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55" name="Groupe 254"/>
            <p:cNvGrpSpPr/>
            <p:nvPr userDrawn="1"/>
          </p:nvGrpSpPr>
          <p:grpSpPr>
            <a:xfrm>
              <a:off x="-276044" y="465027"/>
              <a:ext cx="214314" cy="192027"/>
              <a:chOff x="-256566" y="4064749"/>
              <a:chExt cx="214314" cy="196958"/>
            </a:xfrm>
          </p:grpSpPr>
          <p:cxnSp>
            <p:nvCxnSpPr>
              <p:cNvPr id="259" name="Connecteur droit 258"/>
              <p:cNvCxnSpPr/>
              <p:nvPr userDrawn="1"/>
            </p:nvCxnSpPr>
            <p:spPr>
              <a:xfrm flipH="1">
                <a:off x="-256566" y="406474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0" name="Connecteur droit 259"/>
              <p:cNvCxnSpPr/>
              <p:nvPr userDrawn="1"/>
            </p:nvCxnSpPr>
            <p:spPr>
              <a:xfrm flipH="1">
                <a:off x="-256566" y="426170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6" name="Groupe 255"/>
            <p:cNvGrpSpPr/>
            <p:nvPr userDrawn="1"/>
          </p:nvGrpSpPr>
          <p:grpSpPr>
            <a:xfrm>
              <a:off x="-276044" y="1425136"/>
              <a:ext cx="214314" cy="192016"/>
              <a:chOff x="-328574" y="4252906"/>
              <a:chExt cx="214314" cy="196948"/>
            </a:xfrm>
          </p:grpSpPr>
          <p:cxnSp>
            <p:nvCxnSpPr>
              <p:cNvPr id="257" name="Connecteur droit 256"/>
              <p:cNvCxnSpPr/>
              <p:nvPr userDrawn="1"/>
            </p:nvCxnSpPr>
            <p:spPr>
              <a:xfrm flipH="1">
                <a:off x="-328574" y="425290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p:nvPr userDrawn="1"/>
            </p:nvCxnSpPr>
            <p:spPr>
              <a:xfrm flipH="1">
                <a:off x="-328574" y="4449854"/>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71" name="Groupe 270"/>
          <p:cNvGrpSpPr/>
          <p:nvPr/>
        </p:nvGrpSpPr>
        <p:grpSpPr>
          <a:xfrm>
            <a:off x="239187" y="6885481"/>
            <a:ext cx="11713447" cy="214316"/>
            <a:chOff x="179403" y="6942270"/>
            <a:chExt cx="8785085" cy="214316"/>
          </a:xfrm>
        </p:grpSpPr>
        <p:grpSp>
          <p:nvGrpSpPr>
            <p:cNvPr id="272" name="Groupe 271"/>
            <p:cNvGrpSpPr/>
            <p:nvPr userDrawn="1"/>
          </p:nvGrpSpPr>
          <p:grpSpPr>
            <a:xfrm rot="16200000">
              <a:off x="144250" y="6977425"/>
              <a:ext cx="214314" cy="144007"/>
              <a:chOff x="-256566" y="4077248"/>
              <a:chExt cx="214314" cy="143757"/>
            </a:xfrm>
          </p:grpSpPr>
          <p:cxnSp>
            <p:nvCxnSpPr>
              <p:cNvPr id="309" name="Connecteur droit 308"/>
              <p:cNvCxnSpPr/>
              <p:nvPr userDrawn="1"/>
            </p:nvCxnSpPr>
            <p:spPr>
              <a:xfrm flipH="1">
                <a:off x="-256566" y="407724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0" name="Connecteur droit 309"/>
              <p:cNvCxnSpPr/>
              <p:nvPr userDrawn="1"/>
            </p:nvCxnSpPr>
            <p:spPr>
              <a:xfrm flipH="1">
                <a:off x="-248507" y="422100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3" name="Groupe 272"/>
            <p:cNvGrpSpPr/>
            <p:nvPr userDrawn="1"/>
          </p:nvGrpSpPr>
          <p:grpSpPr>
            <a:xfrm rot="16200000">
              <a:off x="864344" y="6977417"/>
              <a:ext cx="214314" cy="144023"/>
              <a:chOff x="-256567" y="4077257"/>
              <a:chExt cx="214314" cy="143773"/>
            </a:xfrm>
          </p:grpSpPr>
          <p:cxnSp>
            <p:nvCxnSpPr>
              <p:cNvPr id="307" name="Connecteur droit 306"/>
              <p:cNvCxnSpPr/>
              <p:nvPr userDrawn="1"/>
            </p:nvCxnSpPr>
            <p:spPr>
              <a:xfrm flipH="1">
                <a:off x="-256567" y="4077257"/>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8" name="Connecteur droit 307"/>
              <p:cNvCxnSpPr/>
              <p:nvPr userDrawn="1"/>
            </p:nvCxnSpPr>
            <p:spPr>
              <a:xfrm flipH="1">
                <a:off x="-248507" y="422103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4" name="Groupe 273"/>
            <p:cNvGrpSpPr/>
            <p:nvPr userDrawn="1"/>
          </p:nvGrpSpPr>
          <p:grpSpPr>
            <a:xfrm rot="16200000">
              <a:off x="2304607" y="6977413"/>
              <a:ext cx="214314" cy="144028"/>
              <a:chOff x="-256566" y="4077359"/>
              <a:chExt cx="214314" cy="143778"/>
            </a:xfrm>
          </p:grpSpPr>
          <p:cxnSp>
            <p:nvCxnSpPr>
              <p:cNvPr id="305" name="Connecteur droit 30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5" name="Groupe 274"/>
            <p:cNvGrpSpPr/>
            <p:nvPr userDrawn="1"/>
          </p:nvGrpSpPr>
          <p:grpSpPr>
            <a:xfrm rot="16200000">
              <a:off x="3024671" y="6977400"/>
              <a:ext cx="214314" cy="144054"/>
              <a:chOff x="-256566" y="4077333"/>
              <a:chExt cx="214314" cy="143804"/>
            </a:xfrm>
          </p:grpSpPr>
          <p:cxnSp>
            <p:nvCxnSpPr>
              <p:cNvPr id="303" name="Connecteur droit 302"/>
              <p:cNvCxnSpPr/>
              <p:nvPr userDrawn="1"/>
            </p:nvCxnSpPr>
            <p:spPr>
              <a:xfrm flipH="1">
                <a:off x="-256566" y="4077333"/>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4" name="Connecteur droit 303"/>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6" name="Groupe 275"/>
            <p:cNvGrpSpPr/>
            <p:nvPr userDrawn="1"/>
          </p:nvGrpSpPr>
          <p:grpSpPr>
            <a:xfrm rot="16200000">
              <a:off x="3744765" y="6977413"/>
              <a:ext cx="214314" cy="144028"/>
              <a:chOff x="-256566" y="4077359"/>
              <a:chExt cx="214314" cy="143778"/>
            </a:xfrm>
          </p:grpSpPr>
          <p:cxnSp>
            <p:nvCxnSpPr>
              <p:cNvPr id="301" name="Connecteur droit 3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eur droit 301"/>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7" name="Groupe 276"/>
            <p:cNvGrpSpPr/>
            <p:nvPr userDrawn="1"/>
          </p:nvGrpSpPr>
          <p:grpSpPr>
            <a:xfrm rot="16200000">
              <a:off x="4464844" y="6977414"/>
              <a:ext cx="214314" cy="144028"/>
              <a:chOff x="-256566" y="4077359"/>
              <a:chExt cx="214314" cy="143778"/>
            </a:xfrm>
          </p:grpSpPr>
          <p:cxnSp>
            <p:nvCxnSpPr>
              <p:cNvPr id="299" name="Connecteur droit 29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8" name="Groupe 277"/>
            <p:cNvGrpSpPr/>
            <p:nvPr userDrawn="1"/>
          </p:nvGrpSpPr>
          <p:grpSpPr>
            <a:xfrm rot="16200000">
              <a:off x="5184923" y="6977414"/>
              <a:ext cx="214314" cy="144028"/>
              <a:chOff x="-256566" y="4077359"/>
              <a:chExt cx="214314" cy="143778"/>
            </a:xfrm>
          </p:grpSpPr>
          <p:cxnSp>
            <p:nvCxnSpPr>
              <p:cNvPr id="297" name="Connecteur droit 29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8" name="Connecteur droit 297"/>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9" name="Groupe 278"/>
            <p:cNvGrpSpPr/>
            <p:nvPr userDrawn="1"/>
          </p:nvGrpSpPr>
          <p:grpSpPr>
            <a:xfrm rot="16200000">
              <a:off x="5905002" y="6977414"/>
              <a:ext cx="214314" cy="144028"/>
              <a:chOff x="-256566" y="4077359"/>
              <a:chExt cx="214314" cy="143778"/>
            </a:xfrm>
          </p:grpSpPr>
          <p:cxnSp>
            <p:nvCxnSpPr>
              <p:cNvPr id="295" name="Connecteur droit 2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 name="Groupe 279"/>
            <p:cNvGrpSpPr/>
            <p:nvPr userDrawn="1"/>
          </p:nvGrpSpPr>
          <p:grpSpPr>
            <a:xfrm rot="16200000">
              <a:off x="6625081" y="6977414"/>
              <a:ext cx="214314" cy="144028"/>
              <a:chOff x="-256566" y="4077359"/>
              <a:chExt cx="214314" cy="143778"/>
            </a:xfrm>
          </p:grpSpPr>
          <p:cxnSp>
            <p:nvCxnSpPr>
              <p:cNvPr id="293" name="Connecteur droit 29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4" name="Connecteur droit 293"/>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1" name="Groupe 280"/>
            <p:cNvGrpSpPr/>
            <p:nvPr userDrawn="1"/>
          </p:nvGrpSpPr>
          <p:grpSpPr>
            <a:xfrm rot="16200000">
              <a:off x="7345160" y="6977414"/>
              <a:ext cx="214314" cy="144028"/>
              <a:chOff x="-256566" y="4077359"/>
              <a:chExt cx="214314" cy="143778"/>
            </a:xfrm>
          </p:grpSpPr>
          <p:cxnSp>
            <p:nvCxnSpPr>
              <p:cNvPr id="291" name="Connecteur droit 29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2" name="Connecteur droit 291"/>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2" name="Groupe 281"/>
            <p:cNvGrpSpPr/>
            <p:nvPr userDrawn="1"/>
          </p:nvGrpSpPr>
          <p:grpSpPr>
            <a:xfrm rot="16200000">
              <a:off x="8785317" y="6977413"/>
              <a:ext cx="214314" cy="144028"/>
              <a:chOff x="-256566" y="4077359"/>
              <a:chExt cx="214314" cy="143778"/>
            </a:xfrm>
          </p:grpSpPr>
          <p:cxnSp>
            <p:nvCxnSpPr>
              <p:cNvPr id="289" name="Connecteur droit 2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3" name="Groupe 282"/>
            <p:cNvGrpSpPr/>
            <p:nvPr userDrawn="1"/>
          </p:nvGrpSpPr>
          <p:grpSpPr>
            <a:xfrm rot="16200000">
              <a:off x="8065239" y="6977414"/>
              <a:ext cx="214314" cy="144028"/>
              <a:chOff x="-256566" y="4077359"/>
              <a:chExt cx="214314" cy="143778"/>
            </a:xfrm>
          </p:grpSpPr>
          <p:cxnSp>
            <p:nvCxnSpPr>
              <p:cNvPr id="287" name="Connecteur droit 28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8" name="Connecteur droit 287"/>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4" name="Groupe 283"/>
            <p:cNvGrpSpPr/>
            <p:nvPr userDrawn="1"/>
          </p:nvGrpSpPr>
          <p:grpSpPr>
            <a:xfrm rot="16200000">
              <a:off x="1584528" y="6977413"/>
              <a:ext cx="214314" cy="144028"/>
              <a:chOff x="-256566" y="4077359"/>
              <a:chExt cx="214314" cy="143778"/>
            </a:xfrm>
          </p:grpSpPr>
          <p:cxnSp>
            <p:nvCxnSpPr>
              <p:cNvPr id="285" name="Connecteur droit 28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6" name="Connecteur droit 285"/>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46" name="Rectangle 145">
            <a:extLst>
              <a:ext uri="{FF2B5EF4-FFF2-40B4-BE49-F238E27FC236}">
                <a16:creationId xmlns:a16="http://schemas.microsoft.com/office/drawing/2014/main" id="{8B2E1C71-6CBC-4263-9EC5-42E0A0A97E20}"/>
              </a:ext>
            </a:extLst>
          </p:cNvPr>
          <p:cNvSpPr/>
          <p:nvPr/>
        </p:nvSpPr>
        <p:spPr>
          <a:xfrm>
            <a:off x="431197" y="-8061"/>
            <a:ext cx="1727803" cy="2684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fr-CA" sz="2400"/>
          </a:p>
        </p:txBody>
      </p:sp>
    </p:spTree>
    <p:extLst>
      <p:ext uri="{BB962C8B-B14F-4D97-AF65-F5344CB8AC3E}">
        <p14:creationId xmlns:p14="http://schemas.microsoft.com/office/powerpoint/2010/main" val="308351506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530" rtl="0" eaLnBrk="1" latinLnBrk="0" hangingPunct="1">
        <a:lnSpc>
          <a:spcPct val="80000"/>
        </a:lnSpc>
        <a:spcBef>
          <a:spcPct val="0"/>
        </a:spcBef>
        <a:buNone/>
        <a:defRPr lang="fr-CA" sz="3733" b="0" kern="1200" dirty="0">
          <a:solidFill>
            <a:schemeClr val="tx1"/>
          </a:solidFill>
          <a:latin typeface="+mj-lt"/>
          <a:ea typeface="+mj-ea"/>
          <a:cs typeface="+mj-cs"/>
        </a:defRPr>
      </a:lvl1pPr>
    </p:titleStyle>
    <p:bodyStyle>
      <a:lvl1pPr marL="234822" indent="-234822" algn="l" defTabSz="1218530" rtl="0" eaLnBrk="1" latinLnBrk="0" hangingPunct="1">
        <a:lnSpc>
          <a:spcPct val="90000"/>
        </a:lnSpc>
        <a:spcBef>
          <a:spcPts val="800"/>
        </a:spcBef>
        <a:buClr>
          <a:schemeClr val="accent1"/>
        </a:buClr>
        <a:buFont typeface="Wingdings" panose="05000000000000000000" pitchFamily="2" charset="2"/>
        <a:buChar char="§"/>
        <a:defRPr lang="fr-FR" sz="2400" kern="1200" dirty="0" smtClean="0">
          <a:solidFill>
            <a:schemeClr val="tx1"/>
          </a:solidFill>
          <a:latin typeface="+mn-lt"/>
          <a:ea typeface="+mn-ea"/>
          <a:cs typeface="+mn-cs"/>
        </a:defRPr>
      </a:lvl1pPr>
      <a:lvl2pPr marL="355591" indent="-237061" algn="l" defTabSz="1218530" rtl="0" eaLnBrk="1" latinLnBrk="0" hangingPunct="1">
        <a:lnSpc>
          <a:spcPct val="90000"/>
        </a:lnSpc>
        <a:spcBef>
          <a:spcPts val="800"/>
        </a:spcBef>
        <a:buClr>
          <a:schemeClr val="accent3"/>
        </a:buClr>
        <a:buFont typeface="Wingdings" panose="05000000000000000000" pitchFamily="2" charset="2"/>
        <a:buChar char="§"/>
        <a:defRPr lang="fr-FR" sz="2133" kern="1200" dirty="0" smtClean="0">
          <a:solidFill>
            <a:schemeClr val="tx1"/>
          </a:solidFill>
          <a:latin typeface="+mn-lt"/>
          <a:ea typeface="+mn-ea"/>
          <a:cs typeface="+mn-cs"/>
        </a:defRPr>
      </a:lvl2pPr>
      <a:lvl3pPr marL="480472" indent="-243411" algn="l" defTabSz="1218530" rtl="0" eaLnBrk="1" latinLnBrk="0" hangingPunct="1">
        <a:lnSpc>
          <a:spcPct val="90000"/>
        </a:lnSpc>
        <a:spcBef>
          <a:spcPts val="800"/>
        </a:spcBef>
        <a:buClr>
          <a:schemeClr val="accent2"/>
        </a:buClr>
        <a:buFont typeface="Wingdings" panose="05000000000000000000" pitchFamily="2" charset="2"/>
        <a:buChar char="§"/>
        <a:defRPr lang="fr-FR" sz="1867" kern="1200" dirty="0" smtClean="0">
          <a:solidFill>
            <a:schemeClr val="tx1"/>
          </a:solidFill>
          <a:latin typeface="+mn-lt"/>
          <a:ea typeface="+mn-ea"/>
          <a:cs typeface="+mn-cs"/>
        </a:defRPr>
      </a:lvl3pPr>
      <a:lvl4pPr marL="596885" indent="-232828" algn="l" defTabSz="1218530" rtl="0" eaLnBrk="1" latinLnBrk="0" hangingPunct="1">
        <a:lnSpc>
          <a:spcPct val="90000"/>
        </a:lnSpc>
        <a:spcBef>
          <a:spcPts val="800"/>
        </a:spcBef>
        <a:buClr>
          <a:schemeClr val="accent1"/>
        </a:buClr>
        <a:buFont typeface="Wingdings" panose="05000000000000000000" pitchFamily="2" charset="2"/>
        <a:buChar char="§"/>
        <a:tabLst/>
        <a:defRPr lang="fr-FR" sz="1600" kern="1200" dirty="0" smtClean="0">
          <a:solidFill>
            <a:schemeClr val="tx1"/>
          </a:solidFill>
          <a:latin typeface="+mn-lt"/>
          <a:ea typeface="+mn-ea"/>
          <a:cs typeface="+mn-cs"/>
        </a:defRPr>
      </a:lvl4pPr>
      <a:lvl5pPr marL="719649" indent="-237061" algn="l" defTabSz="1218530" rtl="0" eaLnBrk="1" latinLnBrk="0" hangingPunct="1">
        <a:lnSpc>
          <a:spcPct val="90000"/>
        </a:lnSpc>
        <a:spcBef>
          <a:spcPts val="800"/>
        </a:spcBef>
        <a:buClr>
          <a:schemeClr val="accent3"/>
        </a:buClr>
        <a:buFont typeface="Wingdings" panose="05000000000000000000" pitchFamily="2" charset="2"/>
        <a:buChar char="§"/>
        <a:defRPr lang="fr-CA" sz="1600" kern="1200" dirty="0">
          <a:solidFill>
            <a:schemeClr val="tx1"/>
          </a:solidFill>
          <a:latin typeface="+mn-lt"/>
          <a:ea typeface="+mn-ea"/>
          <a:cs typeface="+mn-cs"/>
        </a:defRPr>
      </a:lvl5pPr>
      <a:lvl6pPr marL="3350954" indent="-304632" algn="l" defTabSz="121853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0218" indent="-304632" algn="l" defTabSz="121853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69483" indent="-304632" algn="l" defTabSz="121853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78747" indent="-304632" algn="l" defTabSz="121853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8530" rtl="0" eaLnBrk="1" latinLnBrk="0" hangingPunct="1">
        <a:defRPr sz="2400" kern="1200">
          <a:solidFill>
            <a:schemeClr val="tx1"/>
          </a:solidFill>
          <a:latin typeface="+mn-lt"/>
          <a:ea typeface="+mn-ea"/>
          <a:cs typeface="+mn-cs"/>
        </a:defRPr>
      </a:lvl1pPr>
      <a:lvl2pPr marL="609265" algn="l" defTabSz="1218530" rtl="0" eaLnBrk="1" latinLnBrk="0" hangingPunct="1">
        <a:defRPr sz="2400" kern="1200">
          <a:solidFill>
            <a:schemeClr val="tx1"/>
          </a:solidFill>
          <a:latin typeface="+mn-lt"/>
          <a:ea typeface="+mn-ea"/>
          <a:cs typeface="+mn-cs"/>
        </a:defRPr>
      </a:lvl2pPr>
      <a:lvl3pPr marL="1218530" algn="l" defTabSz="1218530" rtl="0" eaLnBrk="1" latinLnBrk="0" hangingPunct="1">
        <a:defRPr sz="2400" kern="1200">
          <a:solidFill>
            <a:schemeClr val="tx1"/>
          </a:solidFill>
          <a:latin typeface="+mn-lt"/>
          <a:ea typeface="+mn-ea"/>
          <a:cs typeface="+mn-cs"/>
        </a:defRPr>
      </a:lvl3pPr>
      <a:lvl4pPr marL="1827793" algn="l" defTabSz="1218530" rtl="0" eaLnBrk="1" latinLnBrk="0" hangingPunct="1">
        <a:defRPr sz="2400" kern="1200">
          <a:solidFill>
            <a:schemeClr val="tx1"/>
          </a:solidFill>
          <a:latin typeface="+mn-lt"/>
          <a:ea typeface="+mn-ea"/>
          <a:cs typeface="+mn-cs"/>
        </a:defRPr>
      </a:lvl4pPr>
      <a:lvl5pPr marL="2437056" algn="l" defTabSz="1218530" rtl="0" eaLnBrk="1" latinLnBrk="0" hangingPunct="1">
        <a:defRPr sz="2400" kern="1200">
          <a:solidFill>
            <a:schemeClr val="tx1"/>
          </a:solidFill>
          <a:latin typeface="+mn-lt"/>
          <a:ea typeface="+mn-ea"/>
          <a:cs typeface="+mn-cs"/>
        </a:defRPr>
      </a:lvl5pPr>
      <a:lvl6pPr marL="3046321" algn="l" defTabSz="1218530" rtl="0" eaLnBrk="1" latinLnBrk="0" hangingPunct="1">
        <a:defRPr sz="2400" kern="1200">
          <a:solidFill>
            <a:schemeClr val="tx1"/>
          </a:solidFill>
          <a:latin typeface="+mn-lt"/>
          <a:ea typeface="+mn-ea"/>
          <a:cs typeface="+mn-cs"/>
        </a:defRPr>
      </a:lvl6pPr>
      <a:lvl7pPr marL="3655586" algn="l" defTabSz="1218530" rtl="0" eaLnBrk="1" latinLnBrk="0" hangingPunct="1">
        <a:defRPr sz="2400" kern="1200">
          <a:solidFill>
            <a:schemeClr val="tx1"/>
          </a:solidFill>
          <a:latin typeface="+mn-lt"/>
          <a:ea typeface="+mn-ea"/>
          <a:cs typeface="+mn-cs"/>
        </a:defRPr>
      </a:lvl7pPr>
      <a:lvl8pPr marL="4264851" algn="l" defTabSz="1218530" rtl="0" eaLnBrk="1" latinLnBrk="0" hangingPunct="1">
        <a:defRPr sz="2400" kern="1200">
          <a:solidFill>
            <a:schemeClr val="tx1"/>
          </a:solidFill>
          <a:latin typeface="+mn-lt"/>
          <a:ea typeface="+mn-ea"/>
          <a:cs typeface="+mn-cs"/>
        </a:defRPr>
      </a:lvl8pPr>
      <a:lvl9pPr marL="4874115" algn="l" defTabSz="121853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925">
          <p15:clr>
            <a:srgbClr val="F26B43"/>
          </p15:clr>
        </p15:guide>
        <p15:guide id="4" pos="3288">
          <p15:clr>
            <a:srgbClr val="F26B43"/>
          </p15:clr>
        </p15:guide>
        <p15:guide id="5" pos="3379">
          <p15:clr>
            <a:srgbClr val="F26B43"/>
          </p15:clr>
        </p15:guide>
        <p15:guide id="6" pos="3742">
          <p15:clr>
            <a:srgbClr val="F26B43"/>
          </p15:clr>
        </p15:guide>
        <p15:guide id="7" pos="3833">
          <p15:clr>
            <a:srgbClr val="F26B43"/>
          </p15:clr>
        </p15:guide>
        <p15:guide id="8" pos="4195">
          <p15:clr>
            <a:srgbClr val="F26B43"/>
          </p15:clr>
        </p15:guide>
        <p15:guide id="9" pos="4286">
          <p15:clr>
            <a:srgbClr val="F26B43"/>
          </p15:clr>
        </p15:guide>
        <p15:guide id="10" pos="4649">
          <p15:clr>
            <a:srgbClr val="F26B43"/>
          </p15:clr>
        </p15:guide>
        <p15:guide id="11" pos="4740">
          <p15:clr>
            <a:srgbClr val="F26B43"/>
          </p15:clr>
        </p15:guide>
        <p15:guide id="12" pos="5103">
          <p15:clr>
            <a:srgbClr val="F26B43"/>
          </p15:clr>
        </p15:guide>
        <p15:guide id="13" pos="5193">
          <p15:clr>
            <a:srgbClr val="F26B43"/>
          </p15:clr>
        </p15:guide>
        <p15:guide id="14" pos="5556">
          <p15:clr>
            <a:srgbClr val="F26B43"/>
          </p15:clr>
        </p15:guide>
        <p15:guide id="15" pos="5647">
          <p15:clr>
            <a:srgbClr val="F26B43"/>
          </p15:clr>
        </p15:guide>
        <p15:guide id="17" pos="2835">
          <p15:clr>
            <a:srgbClr val="F26B43"/>
          </p15:clr>
        </p15:guide>
        <p15:guide id="18" pos="2472">
          <p15:clr>
            <a:srgbClr val="F26B43"/>
          </p15:clr>
        </p15:guide>
        <p15:guide id="19" pos="2381">
          <p15:clr>
            <a:srgbClr val="F26B43"/>
          </p15:clr>
        </p15:guide>
        <p15:guide id="20" pos="2018">
          <p15:clr>
            <a:srgbClr val="F26B43"/>
          </p15:clr>
        </p15:guide>
        <p15:guide id="21" pos="1927">
          <p15:clr>
            <a:srgbClr val="F26B43"/>
          </p15:clr>
        </p15:guide>
        <p15:guide id="22" pos="1565">
          <p15:clr>
            <a:srgbClr val="F26B43"/>
          </p15:clr>
        </p15:guide>
        <p15:guide id="23" pos="1474">
          <p15:clr>
            <a:srgbClr val="F26B43"/>
          </p15:clr>
        </p15:guide>
        <p15:guide id="24" pos="1111">
          <p15:clr>
            <a:srgbClr val="F26B43"/>
          </p15:clr>
        </p15:guide>
        <p15:guide id="26" pos="657">
          <p15:clr>
            <a:srgbClr val="F26B43"/>
          </p15:clr>
        </p15:guide>
        <p15:guide id="27" pos="567">
          <p15:clr>
            <a:srgbClr val="F26B43"/>
          </p15:clr>
        </p15:guide>
        <p15:guide id="28" pos="204">
          <p15:clr>
            <a:srgbClr val="F26B43"/>
          </p15:clr>
        </p15:guide>
        <p15:guide id="29" pos="113">
          <p15:clr>
            <a:srgbClr val="F26B43"/>
          </p15:clr>
        </p15:guide>
        <p15:guide id="31" orient="horz" pos="1575">
          <p15:clr>
            <a:srgbClr val="F26B43"/>
          </p15:clr>
        </p15:guide>
        <p15:guide id="32" orient="horz" pos="1212">
          <p15:clr>
            <a:srgbClr val="F26B43"/>
          </p15:clr>
        </p15:guide>
        <p15:guide id="33" orient="horz" pos="1121">
          <p15:clr>
            <a:srgbClr val="F26B43"/>
          </p15:clr>
        </p15:guide>
        <p15:guide id="34" orient="horz" pos="758">
          <p15:clr>
            <a:srgbClr val="F26B43"/>
          </p15:clr>
        </p15:guide>
        <p15:guide id="35" orient="horz" pos="667">
          <p15:clr>
            <a:srgbClr val="F26B43"/>
          </p15:clr>
        </p15:guide>
        <p15:guide id="36" orient="horz" pos="305">
          <p15:clr>
            <a:srgbClr val="F26B43"/>
          </p15:clr>
        </p15:guide>
        <p15:guide id="37" pos="5760">
          <p15:clr>
            <a:srgbClr val="F26B43"/>
          </p15:clr>
        </p15:guide>
        <p15:guide id="38" orient="horz" pos="214">
          <p15:clr>
            <a:srgbClr val="F26B43"/>
          </p15:clr>
        </p15:guide>
        <p15:guide id="39" orient="horz" pos="123">
          <p15:clr>
            <a:srgbClr val="F26B43"/>
          </p15:clr>
        </p15:guide>
        <p15:guide id="40" orient="horz" pos="1665">
          <p15:clr>
            <a:srgbClr val="F26B43"/>
          </p15:clr>
        </p15:guide>
        <p15:guide id="41" orient="horz" pos="2028">
          <p15:clr>
            <a:srgbClr val="F26B43"/>
          </p15:clr>
        </p15:guide>
        <p15:guide id="42" orient="horz" pos="2119">
          <p15:clr>
            <a:srgbClr val="F26B43"/>
          </p15:clr>
        </p15:guide>
        <p15:guide id="43" orient="horz" pos="2482">
          <p15:clr>
            <a:srgbClr val="F26B43"/>
          </p15:clr>
        </p15:guide>
        <p15:guide id="44" orient="horz" pos="2573">
          <p15:clr>
            <a:srgbClr val="F26B43"/>
          </p15:clr>
        </p15:guide>
        <p15:guide id="45" orient="horz" pos="2935">
          <p15:clr>
            <a:srgbClr val="F26B43"/>
          </p15:clr>
        </p15:guide>
        <p15:guide id="46" orient="horz" pos="3026">
          <p15:clr>
            <a:srgbClr val="F26B43"/>
          </p15:clr>
        </p15:guide>
        <p15:guide id="47" orient="horz" pos="3240">
          <p15:clr>
            <a:srgbClr val="F26B43"/>
          </p15:clr>
        </p15:guide>
        <p15:guide id="4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76253"/>
            <a:ext cx="113284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381750"/>
            <a:ext cx="1727200" cy="476250"/>
          </a:xfrm>
          <a:prstGeom prst="rect">
            <a:avLst/>
          </a:prstGeom>
        </p:spPr>
        <p:txBody>
          <a:bodyPr vert="horz" lIns="0" tIns="0" rIns="0" bIns="0" rtlCol="0" anchor="ctr"/>
          <a:lstStyle>
            <a:lvl1pPr algn="l">
              <a:defRPr sz="1100">
                <a:solidFill>
                  <a:schemeClr val="tx1">
                    <a:tint val="75000"/>
                  </a:schemeClr>
                </a:solidFill>
              </a:defRPr>
            </a:lvl1pPr>
          </a:lstStyle>
          <a:p>
            <a:pPr defTabSz="913920"/>
            <a:fld id="{1E9FF4BB-7AFF-4872-8CE9-55F58411C5B4}" type="datetime1">
              <a:rPr lang="fr-CA" smtClean="0">
                <a:solidFill>
                  <a:srgbClr val="000000">
                    <a:tint val="75000"/>
                  </a:srgbClr>
                </a:solidFill>
              </a:rPr>
              <a:pPr defTabSz="913920"/>
              <a:t>2021-03-18</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31032" y="6381750"/>
            <a:ext cx="6529055"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920"/>
            <a:endParaRPr lang="fr-CA">
              <a:solidFill>
                <a:srgbClr val="000000">
                  <a:tint val="75000"/>
                </a:srgbClr>
              </a:solidFill>
            </a:endParaRPr>
          </a:p>
        </p:txBody>
      </p:sp>
      <p:sp>
        <p:nvSpPr>
          <p:cNvPr id="6" name="Espace réservé du numéro de diapositive 5"/>
          <p:cNvSpPr>
            <a:spLocks noGrp="1"/>
          </p:cNvSpPr>
          <p:nvPr>
            <p:ph type="sldNum" sz="quarter" idx="4"/>
          </p:nvPr>
        </p:nvSpPr>
        <p:spPr>
          <a:xfrm>
            <a:off x="10991851" y="6381347"/>
            <a:ext cx="767655"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
        <p:nvSpPr>
          <p:cNvPr id="8" name="Espace réservé du texte 7"/>
          <p:cNvSpPr>
            <a:spLocks noGrp="1"/>
          </p:cNvSpPr>
          <p:nvPr>
            <p:ph type="body" idx="1"/>
          </p:nvPr>
        </p:nvSpPr>
        <p:spPr>
          <a:xfrm>
            <a:off x="431800" y="1341438"/>
            <a:ext cx="11328813"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336715" y="1916831"/>
            <a:ext cx="293405"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325968" y="2636906"/>
            <a:ext cx="282659"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331340" y="3356990"/>
            <a:ext cx="288031"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318313" y="4077076"/>
            <a:ext cx="275005"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331340" y="4797168"/>
            <a:ext cx="288032"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329060" y="5517247"/>
            <a:ext cx="285752"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329060" y="6237321"/>
            <a:ext cx="285752"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329060" y="6868572"/>
            <a:ext cx="285752"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318313" y="-9625"/>
            <a:ext cx="275005"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329061" y="476672"/>
            <a:ext cx="285752"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329061" y="1196740"/>
            <a:ext cx="285752"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12235309" y="-9625"/>
            <a:ext cx="293407"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239350" y="-241700"/>
            <a:ext cx="11713301"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239350" y="6885385"/>
            <a:ext cx="11713301"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0051278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920"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21" indent="-176121" algn="l" defTabSz="913920"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8" indent="-179294" algn="l" defTabSz="913920"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73" indent="-182467" algn="l" defTabSz="913920"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88" indent="-173038" algn="l" defTabSz="913920"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63" indent="-176213" algn="l" defTabSz="913920"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7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23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9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157"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920" rtl="0" eaLnBrk="1" latinLnBrk="0" hangingPunct="1">
        <a:defRPr sz="1800" kern="1200">
          <a:solidFill>
            <a:schemeClr val="tx1"/>
          </a:solidFill>
          <a:latin typeface="+mn-lt"/>
          <a:ea typeface="+mn-ea"/>
          <a:cs typeface="+mn-cs"/>
        </a:defRPr>
      </a:lvl1pPr>
      <a:lvl2pPr marL="456960" algn="l" defTabSz="913920" rtl="0" eaLnBrk="1" latinLnBrk="0" hangingPunct="1">
        <a:defRPr sz="1800" kern="1200">
          <a:solidFill>
            <a:schemeClr val="tx1"/>
          </a:solidFill>
          <a:latin typeface="+mn-lt"/>
          <a:ea typeface="+mn-ea"/>
          <a:cs typeface="+mn-cs"/>
        </a:defRPr>
      </a:lvl2pPr>
      <a:lvl3pPr marL="913920" algn="l" defTabSz="913920" rtl="0" eaLnBrk="1" latinLnBrk="0" hangingPunct="1">
        <a:defRPr sz="1800" kern="1200">
          <a:solidFill>
            <a:schemeClr val="tx1"/>
          </a:solidFill>
          <a:latin typeface="+mn-lt"/>
          <a:ea typeface="+mn-ea"/>
          <a:cs typeface="+mn-cs"/>
        </a:defRPr>
      </a:lvl3pPr>
      <a:lvl4pPr marL="1370879" algn="l" defTabSz="913920" rtl="0" eaLnBrk="1" latinLnBrk="0" hangingPunct="1">
        <a:defRPr sz="1800" kern="1200">
          <a:solidFill>
            <a:schemeClr val="tx1"/>
          </a:solidFill>
          <a:latin typeface="+mn-lt"/>
          <a:ea typeface="+mn-ea"/>
          <a:cs typeface="+mn-cs"/>
        </a:defRPr>
      </a:lvl4pPr>
      <a:lvl5pPr marL="1827838" algn="l" defTabSz="913920" rtl="0" eaLnBrk="1" latinLnBrk="0" hangingPunct="1">
        <a:defRPr sz="1800" kern="1200">
          <a:solidFill>
            <a:schemeClr val="tx1"/>
          </a:solidFill>
          <a:latin typeface="+mn-lt"/>
          <a:ea typeface="+mn-ea"/>
          <a:cs typeface="+mn-cs"/>
        </a:defRPr>
      </a:lvl5pPr>
      <a:lvl6pPr marL="2284798" algn="l" defTabSz="913920" rtl="0" eaLnBrk="1" latinLnBrk="0" hangingPunct="1">
        <a:defRPr sz="1800" kern="1200">
          <a:solidFill>
            <a:schemeClr val="tx1"/>
          </a:solidFill>
          <a:latin typeface="+mn-lt"/>
          <a:ea typeface="+mn-ea"/>
          <a:cs typeface="+mn-cs"/>
        </a:defRPr>
      </a:lvl6pPr>
      <a:lvl7pPr marL="2741758" algn="l" defTabSz="913920" rtl="0" eaLnBrk="1" latinLnBrk="0" hangingPunct="1">
        <a:defRPr sz="1800" kern="1200">
          <a:solidFill>
            <a:schemeClr val="tx1"/>
          </a:solidFill>
          <a:latin typeface="+mn-lt"/>
          <a:ea typeface="+mn-ea"/>
          <a:cs typeface="+mn-cs"/>
        </a:defRPr>
      </a:lvl7pPr>
      <a:lvl8pPr marL="3198718" algn="l" defTabSz="913920" rtl="0" eaLnBrk="1" latinLnBrk="0" hangingPunct="1">
        <a:defRPr sz="1800" kern="1200">
          <a:solidFill>
            <a:schemeClr val="tx1"/>
          </a:solidFill>
          <a:latin typeface="+mn-lt"/>
          <a:ea typeface="+mn-ea"/>
          <a:cs typeface="+mn-cs"/>
        </a:defRPr>
      </a:lvl8pPr>
      <a:lvl9pPr marL="3655678" algn="l" defTabSz="91392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35">
          <p15:clr>
            <a:srgbClr val="F26B43"/>
          </p15:clr>
        </p15:guide>
        <p15:guide id="4" pos="2472">
          <p15:clr>
            <a:srgbClr val="F26B43"/>
          </p15:clr>
        </p15:guide>
        <p15:guide id="5" pos="2381">
          <p15:clr>
            <a:srgbClr val="F26B43"/>
          </p15:clr>
        </p15:guide>
        <p15:guide id="6" pos="2018">
          <p15:clr>
            <a:srgbClr val="F26B43"/>
          </p15:clr>
        </p15:guide>
        <p15:guide id="7" pos="1927">
          <p15:clr>
            <a:srgbClr val="F26B43"/>
          </p15:clr>
        </p15:guide>
        <p15:guide id="8" pos="1565">
          <p15:clr>
            <a:srgbClr val="F26B43"/>
          </p15:clr>
        </p15:guide>
        <p15:guide id="9" pos="1474">
          <p15:clr>
            <a:srgbClr val="F26B43"/>
          </p15:clr>
        </p15:guide>
        <p15:guide id="10" pos="1111">
          <p15:clr>
            <a:srgbClr val="F26B43"/>
          </p15:clr>
        </p15:guide>
        <p15:guide id="11" pos="1020">
          <p15:clr>
            <a:srgbClr val="F26B43"/>
          </p15:clr>
        </p15:guide>
        <p15:guide id="12" pos="657">
          <p15:clr>
            <a:srgbClr val="F26B43"/>
          </p15:clr>
        </p15:guide>
        <p15:guide id="13" pos="204">
          <p15:clr>
            <a:srgbClr val="F26B43"/>
          </p15:clr>
        </p15:guide>
        <p15:guide id="14" pos="113">
          <p15:clr>
            <a:srgbClr val="F26B43"/>
          </p15:clr>
        </p15:guide>
        <p15:guide id="15" pos="2925">
          <p15:clr>
            <a:srgbClr val="F26B43"/>
          </p15:clr>
        </p15:guide>
        <p15:guide id="16" pos="3288">
          <p15:clr>
            <a:srgbClr val="F26B43"/>
          </p15:clr>
        </p15:guide>
        <p15:guide id="17" pos="3379">
          <p15:clr>
            <a:srgbClr val="F26B43"/>
          </p15:clr>
        </p15:guide>
        <p15:guide id="18" pos="3742">
          <p15:clr>
            <a:srgbClr val="F26B43"/>
          </p15:clr>
        </p15:guide>
        <p15:guide id="19" pos="3833">
          <p15:clr>
            <a:srgbClr val="F26B43"/>
          </p15:clr>
        </p15:guide>
        <p15:guide id="20" pos="4195">
          <p15:clr>
            <a:srgbClr val="F26B43"/>
          </p15:clr>
        </p15:guide>
        <p15:guide id="21" pos="4286">
          <p15:clr>
            <a:srgbClr val="F26B43"/>
          </p15:clr>
        </p15:guide>
        <p15:guide id="22" pos="4649">
          <p15:clr>
            <a:srgbClr val="F26B43"/>
          </p15:clr>
        </p15:guide>
        <p15:guide id="23" pos="4740">
          <p15:clr>
            <a:srgbClr val="F26B43"/>
          </p15:clr>
        </p15:guide>
        <p15:guide id="24" pos="5103">
          <p15:clr>
            <a:srgbClr val="F26B43"/>
          </p15:clr>
        </p15:guide>
        <p15:guide id="25" pos="5193">
          <p15:clr>
            <a:srgbClr val="F26B43"/>
          </p15:clr>
        </p15:guide>
        <p15:guide id="26" pos="5556">
          <p15:clr>
            <a:srgbClr val="F26B43"/>
          </p15:clr>
        </p15:guide>
        <p15:guide id="27" pos="5647">
          <p15:clr>
            <a:srgbClr val="F26B43"/>
          </p15:clr>
        </p15:guide>
        <p15:guide id="28" orient="horz" pos="2115">
          <p15:clr>
            <a:srgbClr val="F26B43"/>
          </p15:clr>
        </p15:guide>
        <p15:guide id="29" orient="horz" pos="1752">
          <p15:clr>
            <a:srgbClr val="F26B43"/>
          </p15:clr>
        </p15:guide>
        <p15:guide id="30" orient="horz" pos="1661">
          <p15:clr>
            <a:srgbClr val="F26B43"/>
          </p15:clr>
        </p15:guide>
        <p15:guide id="31" orient="horz" pos="1298">
          <p15:clr>
            <a:srgbClr val="F26B43"/>
          </p15:clr>
        </p15:guide>
        <p15:guide id="32" pos="5760">
          <p15:clr>
            <a:srgbClr val="F26B43"/>
          </p15:clr>
        </p15:guide>
        <p15:guide id="33">
          <p15:clr>
            <a:srgbClr val="F26B43"/>
          </p15:clr>
        </p15:guide>
        <p15:guide id="34" orient="horz" pos="2205">
          <p15:clr>
            <a:srgbClr val="F26B43"/>
          </p15:clr>
        </p15:guide>
        <p15:guide id="35" orient="horz" pos="2568">
          <p15:clr>
            <a:srgbClr val="F26B43"/>
          </p15:clr>
        </p15:guide>
        <p15:guide id="36" orient="horz" pos="2659">
          <p15:clr>
            <a:srgbClr val="F26B43"/>
          </p15:clr>
        </p15:guide>
        <p15:guide id="37" orient="horz" pos="3022">
          <p15:clr>
            <a:srgbClr val="F26B43"/>
          </p15:clr>
        </p15:guide>
        <p15:guide id="38" orient="horz" pos="3113">
          <p15:clr>
            <a:srgbClr val="F26B43"/>
          </p15:clr>
        </p15:guide>
        <p15:guide id="39" orient="horz" pos="3475">
          <p15:clr>
            <a:srgbClr val="F26B43"/>
          </p15:clr>
        </p15:guide>
        <p15:guide id="40" orient="horz" pos="3566">
          <p15:clr>
            <a:srgbClr val="F26B43"/>
          </p15:clr>
        </p15:guide>
        <p15:guide id="41" orient="horz" pos="3929">
          <p15:clr>
            <a:srgbClr val="F26B43"/>
          </p15:clr>
        </p15:guide>
        <p15:guide id="42" orient="horz" pos="4020">
          <p15:clr>
            <a:srgbClr val="F26B43"/>
          </p15:clr>
        </p15:guide>
        <p15:guide id="43" orient="horz" pos="1207">
          <p15:clr>
            <a:srgbClr val="F26B43"/>
          </p15:clr>
        </p15:guide>
        <p15:guide id="44" orient="horz" pos="845">
          <p15:clr>
            <a:srgbClr val="F26B43"/>
          </p15:clr>
        </p15:guide>
        <p15:guide id="45" orient="horz" pos="754">
          <p15:clr>
            <a:srgbClr val="F26B43"/>
          </p15:clr>
        </p15:guide>
        <p15:guide id="46" orient="horz" pos="391">
          <p15:clr>
            <a:srgbClr val="F26B43"/>
          </p15:clr>
        </p15:guide>
        <p15:guide id="47" orient="horz" pos="300">
          <p15:clr>
            <a:srgbClr val="F26B43"/>
          </p15:clr>
        </p15:guide>
        <p15:guide id="48" orient="horz" pos="119">
          <p15:clr>
            <a:srgbClr val="F26B43"/>
          </p15:clr>
        </p15:guide>
        <p15:guide id="49" orient="horz">
          <p15:clr>
            <a:srgbClr val="F26B43"/>
          </p15:clr>
        </p15:guide>
        <p15:guide id="50" orient="horz" pos="4320">
          <p15:clr>
            <a:srgbClr val="F26B43"/>
          </p15:clr>
        </p15:guide>
        <p15:guide id="51" pos="5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76255"/>
            <a:ext cx="113284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381750"/>
            <a:ext cx="1727200" cy="476250"/>
          </a:xfrm>
          <a:prstGeom prst="rect">
            <a:avLst/>
          </a:prstGeom>
        </p:spPr>
        <p:txBody>
          <a:bodyPr vert="horz" lIns="0" tIns="0" rIns="0" bIns="0" rtlCol="0" anchor="ctr"/>
          <a:lstStyle>
            <a:lvl1pPr algn="l">
              <a:defRPr sz="1100">
                <a:solidFill>
                  <a:schemeClr val="tx1">
                    <a:tint val="75000"/>
                  </a:schemeClr>
                </a:solidFill>
              </a:defRPr>
            </a:lvl1pPr>
          </a:lstStyle>
          <a:p>
            <a:pPr defTabSz="913897"/>
            <a:endParaRPr lang="fr-CA" dirty="0">
              <a:solidFill>
                <a:srgbClr val="000000">
                  <a:tint val="75000"/>
                </a:srgbClr>
              </a:solidFill>
            </a:endParaRPr>
          </a:p>
        </p:txBody>
      </p:sp>
      <p:sp>
        <p:nvSpPr>
          <p:cNvPr id="5" name="Espace réservé du pied de page 4"/>
          <p:cNvSpPr>
            <a:spLocks noGrp="1"/>
          </p:cNvSpPr>
          <p:nvPr>
            <p:ph type="ftr" sz="quarter" idx="3"/>
          </p:nvPr>
        </p:nvSpPr>
        <p:spPr>
          <a:xfrm>
            <a:off x="431034" y="6381750"/>
            <a:ext cx="6529055"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897"/>
            <a:endParaRPr lang="fr-CA" dirty="0">
              <a:solidFill>
                <a:srgbClr val="000000">
                  <a:tint val="75000"/>
                </a:srgbClr>
              </a:solidFill>
            </a:endParaRPr>
          </a:p>
        </p:txBody>
      </p:sp>
      <p:sp>
        <p:nvSpPr>
          <p:cNvPr id="6" name="Espace réservé du numéro de diapositive 5"/>
          <p:cNvSpPr>
            <a:spLocks noGrp="1"/>
          </p:cNvSpPr>
          <p:nvPr>
            <p:ph type="sldNum" sz="quarter" idx="4"/>
          </p:nvPr>
        </p:nvSpPr>
        <p:spPr>
          <a:xfrm>
            <a:off x="10991853" y="6381347"/>
            <a:ext cx="767655"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897"/>
            <a:fld id="{00EC7536-4046-4F46-856D-63BE82C36B30}" type="slidenum">
              <a:rPr lang="fr-CA" smtClean="0">
                <a:solidFill>
                  <a:srgbClr val="000000">
                    <a:tint val="75000"/>
                  </a:srgbClr>
                </a:solidFill>
              </a:rPr>
              <a:pPr defTabSz="913897"/>
              <a:t>‹N°›</a:t>
            </a:fld>
            <a:endParaRPr lang="fr-CA" dirty="0">
              <a:solidFill>
                <a:srgbClr val="000000">
                  <a:tint val="75000"/>
                </a:srgbClr>
              </a:solidFill>
            </a:endParaRPr>
          </a:p>
        </p:txBody>
      </p:sp>
      <p:sp>
        <p:nvSpPr>
          <p:cNvPr id="8" name="Espace réservé du texte 7"/>
          <p:cNvSpPr>
            <a:spLocks noGrp="1"/>
          </p:cNvSpPr>
          <p:nvPr>
            <p:ph type="body" idx="1"/>
          </p:nvPr>
        </p:nvSpPr>
        <p:spPr>
          <a:xfrm>
            <a:off x="431800" y="1341438"/>
            <a:ext cx="11328813"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336715" y="1916832"/>
            <a:ext cx="293405"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325968" y="2636906"/>
            <a:ext cx="282659"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331340" y="3356990"/>
            <a:ext cx="288031"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318313" y="4077076"/>
            <a:ext cx="275005"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331340" y="4797168"/>
            <a:ext cx="288032"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329060" y="5517249"/>
            <a:ext cx="285752"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329060" y="6237323"/>
            <a:ext cx="285752"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329060" y="6868572"/>
            <a:ext cx="285752"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318313" y="-9625"/>
            <a:ext cx="275005"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329061" y="476672"/>
            <a:ext cx="285752"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329061" y="1196742"/>
            <a:ext cx="285752"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12235310" y="-9625"/>
            <a:ext cx="293407"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239351" y="-241700"/>
            <a:ext cx="11713301"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239351" y="6885387"/>
            <a:ext cx="11713301"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1" name="Rectangle 160"/>
          <p:cNvSpPr/>
          <p:nvPr/>
        </p:nvSpPr>
        <p:spPr>
          <a:xfrm>
            <a:off x="431034" y="-1"/>
            <a:ext cx="1728529" cy="188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lgn="ctr"/>
            <a:endParaRPr lang="fr-CA" sz="1800" dirty="0"/>
          </a:p>
        </p:txBody>
      </p:sp>
    </p:spTree>
    <p:extLst>
      <p:ext uri="{BB962C8B-B14F-4D97-AF65-F5344CB8AC3E}">
        <p14:creationId xmlns:p14="http://schemas.microsoft.com/office/powerpoint/2010/main" val="60871882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897"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17" indent="-176117" algn="l" defTabSz="913897"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1" indent="-179290" algn="l" defTabSz="913897"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64" indent="-182462" algn="l" defTabSz="913897"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77" indent="-173034" algn="l" defTabSz="913897"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49" indent="-176209" algn="l" defTabSz="913897"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16"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164"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13"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060"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897" rtl="0" eaLnBrk="1" latinLnBrk="0" hangingPunct="1">
        <a:defRPr sz="1800" kern="1200">
          <a:solidFill>
            <a:schemeClr val="tx1"/>
          </a:solidFill>
          <a:latin typeface="+mn-lt"/>
          <a:ea typeface="+mn-ea"/>
          <a:cs typeface="+mn-cs"/>
        </a:defRPr>
      </a:lvl1pPr>
      <a:lvl2pPr marL="456949" algn="l" defTabSz="913897" rtl="0" eaLnBrk="1" latinLnBrk="0" hangingPunct="1">
        <a:defRPr sz="1800" kern="1200">
          <a:solidFill>
            <a:schemeClr val="tx1"/>
          </a:solidFill>
          <a:latin typeface="+mn-lt"/>
          <a:ea typeface="+mn-ea"/>
          <a:cs typeface="+mn-cs"/>
        </a:defRPr>
      </a:lvl2pPr>
      <a:lvl3pPr marL="913897" algn="l" defTabSz="913897" rtl="0" eaLnBrk="1" latinLnBrk="0" hangingPunct="1">
        <a:defRPr sz="1800" kern="1200">
          <a:solidFill>
            <a:schemeClr val="tx1"/>
          </a:solidFill>
          <a:latin typeface="+mn-lt"/>
          <a:ea typeface="+mn-ea"/>
          <a:cs typeface="+mn-cs"/>
        </a:defRPr>
      </a:lvl3pPr>
      <a:lvl4pPr marL="1370844" algn="l" defTabSz="913897" rtl="0" eaLnBrk="1" latinLnBrk="0" hangingPunct="1">
        <a:defRPr sz="1800" kern="1200">
          <a:solidFill>
            <a:schemeClr val="tx1"/>
          </a:solidFill>
          <a:latin typeface="+mn-lt"/>
          <a:ea typeface="+mn-ea"/>
          <a:cs typeface="+mn-cs"/>
        </a:defRPr>
      </a:lvl4pPr>
      <a:lvl5pPr marL="1827793" algn="l" defTabSz="913897" rtl="0" eaLnBrk="1" latinLnBrk="0" hangingPunct="1">
        <a:defRPr sz="1800" kern="1200">
          <a:solidFill>
            <a:schemeClr val="tx1"/>
          </a:solidFill>
          <a:latin typeface="+mn-lt"/>
          <a:ea typeface="+mn-ea"/>
          <a:cs typeface="+mn-cs"/>
        </a:defRPr>
      </a:lvl5pPr>
      <a:lvl6pPr marL="2284742" algn="l" defTabSz="913897" rtl="0" eaLnBrk="1" latinLnBrk="0" hangingPunct="1">
        <a:defRPr sz="1800" kern="1200">
          <a:solidFill>
            <a:schemeClr val="tx1"/>
          </a:solidFill>
          <a:latin typeface="+mn-lt"/>
          <a:ea typeface="+mn-ea"/>
          <a:cs typeface="+mn-cs"/>
        </a:defRPr>
      </a:lvl6pPr>
      <a:lvl7pPr marL="2741690" algn="l" defTabSz="913897" rtl="0" eaLnBrk="1" latinLnBrk="0" hangingPunct="1">
        <a:defRPr sz="1800" kern="1200">
          <a:solidFill>
            <a:schemeClr val="tx1"/>
          </a:solidFill>
          <a:latin typeface="+mn-lt"/>
          <a:ea typeface="+mn-ea"/>
          <a:cs typeface="+mn-cs"/>
        </a:defRPr>
      </a:lvl7pPr>
      <a:lvl8pPr marL="3198639" algn="l" defTabSz="913897" rtl="0" eaLnBrk="1" latinLnBrk="0" hangingPunct="1">
        <a:defRPr sz="1800" kern="1200">
          <a:solidFill>
            <a:schemeClr val="tx1"/>
          </a:solidFill>
          <a:latin typeface="+mn-lt"/>
          <a:ea typeface="+mn-ea"/>
          <a:cs typeface="+mn-cs"/>
        </a:defRPr>
      </a:lvl8pPr>
      <a:lvl9pPr marL="3655587" algn="l" defTabSz="91389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780">
          <p15:clr>
            <a:srgbClr val="F26B43"/>
          </p15:clr>
        </p15:guide>
        <p15:guide id="4" pos="3296">
          <p15:clr>
            <a:srgbClr val="F26B43"/>
          </p15:clr>
        </p15:guide>
        <p15:guide id="5" pos="3175">
          <p15:clr>
            <a:srgbClr val="F26B43"/>
          </p15:clr>
        </p15:guide>
        <p15:guide id="6" pos="2691">
          <p15:clr>
            <a:srgbClr val="F26B43"/>
          </p15:clr>
        </p15:guide>
        <p15:guide id="7" pos="2569">
          <p15:clr>
            <a:srgbClr val="F26B43"/>
          </p15:clr>
        </p15:guide>
        <p15:guide id="8" pos="2087">
          <p15:clr>
            <a:srgbClr val="F26B43"/>
          </p15:clr>
        </p15:guide>
        <p15:guide id="9" pos="1965">
          <p15:clr>
            <a:srgbClr val="F26B43"/>
          </p15:clr>
        </p15:guide>
        <p15:guide id="10" pos="1481">
          <p15:clr>
            <a:srgbClr val="F26B43"/>
          </p15:clr>
        </p15:guide>
        <p15:guide id="11" pos="1360">
          <p15:clr>
            <a:srgbClr val="F26B43"/>
          </p15:clr>
        </p15:guide>
        <p15:guide id="12" pos="876">
          <p15:clr>
            <a:srgbClr val="F26B43"/>
          </p15:clr>
        </p15:guide>
        <p15:guide id="13" pos="272">
          <p15:clr>
            <a:srgbClr val="F26B43"/>
          </p15:clr>
        </p15:guide>
        <p15:guide id="14" pos="151">
          <p15:clr>
            <a:srgbClr val="F26B43"/>
          </p15:clr>
        </p15:guide>
        <p15:guide id="15" pos="3900">
          <p15:clr>
            <a:srgbClr val="F26B43"/>
          </p15:clr>
        </p15:guide>
        <p15:guide id="16" pos="4384">
          <p15:clr>
            <a:srgbClr val="F26B43"/>
          </p15:clr>
        </p15:guide>
        <p15:guide id="17" pos="4505">
          <p15:clr>
            <a:srgbClr val="F26B43"/>
          </p15:clr>
        </p15:guide>
        <p15:guide id="18" pos="4989">
          <p15:clr>
            <a:srgbClr val="F26B43"/>
          </p15:clr>
        </p15:guide>
        <p15:guide id="19" pos="5111">
          <p15:clr>
            <a:srgbClr val="F26B43"/>
          </p15:clr>
        </p15:guide>
        <p15:guide id="20" pos="5593">
          <p15:clr>
            <a:srgbClr val="F26B43"/>
          </p15:clr>
        </p15:guide>
        <p15:guide id="21" pos="5715">
          <p15:clr>
            <a:srgbClr val="F26B43"/>
          </p15:clr>
        </p15:guide>
        <p15:guide id="22" pos="6199">
          <p15:clr>
            <a:srgbClr val="F26B43"/>
          </p15:clr>
        </p15:guide>
        <p15:guide id="23" pos="6320">
          <p15:clr>
            <a:srgbClr val="F26B43"/>
          </p15:clr>
        </p15:guide>
        <p15:guide id="24" pos="6804">
          <p15:clr>
            <a:srgbClr val="F26B43"/>
          </p15:clr>
        </p15:guide>
        <p15:guide id="25" pos="6924">
          <p15:clr>
            <a:srgbClr val="F26B43"/>
          </p15:clr>
        </p15:guide>
        <p15:guide id="26" pos="7408">
          <p15:clr>
            <a:srgbClr val="F26B43"/>
          </p15:clr>
        </p15:guide>
        <p15:guide id="27" pos="7529">
          <p15:clr>
            <a:srgbClr val="F26B43"/>
          </p15:clr>
        </p15:guide>
        <p15:guide id="28" orient="horz" pos="2115">
          <p15:clr>
            <a:srgbClr val="F26B43"/>
          </p15:clr>
        </p15:guide>
        <p15:guide id="29" orient="horz" pos="1752">
          <p15:clr>
            <a:srgbClr val="F26B43"/>
          </p15:clr>
        </p15:guide>
        <p15:guide id="30" orient="horz" pos="1661">
          <p15:clr>
            <a:srgbClr val="F26B43"/>
          </p15:clr>
        </p15:guide>
        <p15:guide id="31" orient="horz" pos="1298">
          <p15:clr>
            <a:srgbClr val="F26B43"/>
          </p15:clr>
        </p15:guide>
        <p15:guide id="32" pos="7680">
          <p15:clr>
            <a:srgbClr val="F26B43"/>
          </p15:clr>
        </p15:guide>
        <p15:guide id="33">
          <p15:clr>
            <a:srgbClr val="F26B43"/>
          </p15:clr>
        </p15:guide>
        <p15:guide id="34" orient="horz" pos="2205">
          <p15:clr>
            <a:srgbClr val="F26B43"/>
          </p15:clr>
        </p15:guide>
        <p15:guide id="35" orient="horz" pos="2568">
          <p15:clr>
            <a:srgbClr val="F26B43"/>
          </p15:clr>
        </p15:guide>
        <p15:guide id="36" orient="horz" pos="2659">
          <p15:clr>
            <a:srgbClr val="F26B43"/>
          </p15:clr>
        </p15:guide>
        <p15:guide id="37" orient="horz" pos="3022">
          <p15:clr>
            <a:srgbClr val="F26B43"/>
          </p15:clr>
        </p15:guide>
        <p15:guide id="38" orient="horz" pos="3113">
          <p15:clr>
            <a:srgbClr val="F26B43"/>
          </p15:clr>
        </p15:guide>
        <p15:guide id="39" orient="horz" pos="3475">
          <p15:clr>
            <a:srgbClr val="F26B43"/>
          </p15:clr>
        </p15:guide>
        <p15:guide id="40" orient="horz" pos="3566">
          <p15:clr>
            <a:srgbClr val="F26B43"/>
          </p15:clr>
        </p15:guide>
        <p15:guide id="41" orient="horz" pos="3929">
          <p15:clr>
            <a:srgbClr val="F26B43"/>
          </p15:clr>
        </p15:guide>
        <p15:guide id="42" orient="horz" pos="4020">
          <p15:clr>
            <a:srgbClr val="F26B43"/>
          </p15:clr>
        </p15:guide>
        <p15:guide id="43" orient="horz" pos="1207">
          <p15:clr>
            <a:srgbClr val="F26B43"/>
          </p15:clr>
        </p15:guide>
        <p15:guide id="44" orient="horz" pos="845">
          <p15:clr>
            <a:srgbClr val="F26B43"/>
          </p15:clr>
        </p15:guide>
        <p15:guide id="45" orient="horz" pos="754">
          <p15:clr>
            <a:srgbClr val="F26B43"/>
          </p15:clr>
        </p15:guide>
        <p15:guide id="46" orient="horz" pos="391">
          <p15:clr>
            <a:srgbClr val="F26B43"/>
          </p15:clr>
        </p15:guide>
        <p15:guide id="47" orient="horz" pos="300">
          <p15:clr>
            <a:srgbClr val="F26B43"/>
          </p15:clr>
        </p15:guide>
        <p15:guide id="48" orient="horz" pos="119">
          <p15:clr>
            <a:srgbClr val="F26B43"/>
          </p15:clr>
        </p15:guide>
        <p15:guide id="49" orient="horz">
          <p15:clr>
            <a:srgbClr val="F26B43"/>
          </p15:clr>
        </p15:guide>
        <p15:guide id="50" orient="horz" pos="4320">
          <p15:clr>
            <a:srgbClr val="F26B43"/>
          </p15:clr>
        </p15:guide>
        <p15:guide id="51" pos="7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7.jp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hyperlink" Target="../Tiers/Materiality_Assessment/Materiality_Assessment%20V0.3.xlsm" TargetMode="External"/><Relationship Id="rId2" Type="http://schemas.openxmlformats.org/officeDocument/2006/relationships/tags" Target="../tags/tag24.xml"/><Relationship Id="rId1" Type="http://schemas.openxmlformats.org/officeDocument/2006/relationships/vmlDrawing" Target="../drawings/vmlDrawing1.vml"/><Relationship Id="rId6" Type="http://schemas.openxmlformats.org/officeDocument/2006/relationships/tags" Target="../tags/tag28.xml"/><Relationship Id="rId11" Type="http://schemas.openxmlformats.org/officeDocument/2006/relationships/image" Target="../media/image16.emf"/><Relationship Id="rId5" Type="http://schemas.openxmlformats.org/officeDocument/2006/relationships/tags" Target="../tags/tag27.xml"/><Relationship Id="rId10" Type="http://schemas.openxmlformats.org/officeDocument/2006/relationships/oleObject" Target="../embeddings/oleObject1.bin"/><Relationship Id="rId4" Type="http://schemas.openxmlformats.org/officeDocument/2006/relationships/tags" Target="../tags/tag26.xml"/><Relationship Id="rId9"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8.jp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hyperlink" Target="../Tiers/Materiality_Assessment/Materiality_Assessment%20V0.3.xlsm" TargetMode="External"/><Relationship Id="rId2" Type="http://schemas.openxmlformats.org/officeDocument/2006/relationships/tags" Target="../tags/tag30.xml"/><Relationship Id="rId1" Type="http://schemas.openxmlformats.org/officeDocument/2006/relationships/vmlDrawing" Target="../drawings/vmlDrawing2.vml"/><Relationship Id="rId6" Type="http://schemas.openxmlformats.org/officeDocument/2006/relationships/tags" Target="../tags/tag34.xml"/><Relationship Id="rId11" Type="http://schemas.openxmlformats.org/officeDocument/2006/relationships/image" Target="../media/image16.emf"/><Relationship Id="rId5" Type="http://schemas.openxmlformats.org/officeDocument/2006/relationships/tags" Target="../tags/tag33.xml"/><Relationship Id="rId10" Type="http://schemas.openxmlformats.org/officeDocument/2006/relationships/oleObject" Target="../embeddings/oleObject1.bin"/><Relationship Id="rId4" Type="http://schemas.openxmlformats.org/officeDocument/2006/relationships/tags" Target="../tags/tag32.xml"/><Relationship Id="rId9"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9.xml"/><Relationship Id="rId1" Type="http://schemas.openxmlformats.org/officeDocument/2006/relationships/tags" Target="../tags/tag36.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Layout" Target="../slideLayouts/slideLayout20.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5143E38-2316-454B-B9C0-FDFF8B05EED1}"/>
              </a:ext>
            </a:extLst>
          </p:cNvPr>
          <p:cNvSpPr txBox="1"/>
          <p:nvPr/>
        </p:nvSpPr>
        <p:spPr>
          <a:xfrm>
            <a:off x="7056943" y="357476"/>
            <a:ext cx="3753016" cy="461665"/>
          </a:xfrm>
          <a:prstGeom prst="rect">
            <a:avLst/>
          </a:prstGeom>
          <a:noFill/>
          <a:ln w="19050">
            <a:solidFill>
              <a:srgbClr val="FF0000"/>
            </a:solidFill>
          </a:ln>
        </p:spPr>
        <p:txBody>
          <a:bodyPr wrap="square" rtlCol="0">
            <a:spAutoFit/>
          </a:bodyPr>
          <a:lstStyle/>
          <a:p>
            <a:r>
              <a:rPr lang="en-CA" sz="2400" dirty="0">
                <a:solidFill>
                  <a:srgbClr val="FF0000"/>
                </a:solidFill>
              </a:rPr>
              <a:t>Pour discussion</a:t>
            </a:r>
            <a:endParaRPr lang="fr-CA" sz="2400" dirty="0">
              <a:solidFill>
                <a:srgbClr val="FF0000"/>
              </a:solidFill>
            </a:endParaRPr>
          </a:p>
        </p:txBody>
      </p:sp>
      <p:sp>
        <p:nvSpPr>
          <p:cNvPr id="9" name="Titre 2">
            <a:extLst>
              <a:ext uri="{FF2B5EF4-FFF2-40B4-BE49-F238E27FC236}">
                <a16:creationId xmlns:a16="http://schemas.microsoft.com/office/drawing/2014/main" id="{51F13D3E-6A8C-484F-9EAA-B6FAE8C32884}"/>
              </a:ext>
            </a:extLst>
          </p:cNvPr>
          <p:cNvSpPr>
            <a:spLocks noGrp="1"/>
          </p:cNvSpPr>
          <p:nvPr>
            <p:ph type="ctrTitle"/>
          </p:nvPr>
        </p:nvSpPr>
        <p:spPr>
          <a:xfrm>
            <a:off x="1841811" y="1412875"/>
            <a:ext cx="5635525" cy="2016125"/>
          </a:xfrm>
        </p:spPr>
        <p:txBody>
          <a:bodyPr/>
          <a:lstStyle/>
          <a:p>
            <a:br>
              <a:rPr lang="fr-CA" dirty="0"/>
            </a:br>
            <a:r>
              <a:rPr lang="fr-CA" dirty="0"/>
              <a:t>Rehaussement et transformation du programme de gestion du risque de Tiers: alignement a la transformation digitale</a:t>
            </a:r>
          </a:p>
        </p:txBody>
      </p:sp>
      <p:sp>
        <p:nvSpPr>
          <p:cNvPr id="12" name="Espace réservé du texte 1">
            <a:extLst>
              <a:ext uri="{FF2B5EF4-FFF2-40B4-BE49-F238E27FC236}">
                <a16:creationId xmlns:a16="http://schemas.microsoft.com/office/drawing/2014/main" id="{7242C949-4DBF-473D-91F3-94A3639DBACA}"/>
              </a:ext>
            </a:extLst>
          </p:cNvPr>
          <p:cNvSpPr txBox="1">
            <a:spLocks/>
          </p:cNvSpPr>
          <p:nvPr/>
        </p:nvSpPr>
        <p:spPr>
          <a:xfrm>
            <a:off x="1727511" y="3861965"/>
            <a:ext cx="6145643" cy="215503"/>
          </a:xfrm>
          <a:prstGeom prst="rect">
            <a:avLst/>
          </a:prstGeom>
        </p:spPr>
        <p:txBody>
          <a:bodyPr/>
          <a:lstStyle>
            <a:lvl1pPr marL="176117" indent="-176117" algn="l" defTabSz="913897"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1" indent="-179290" algn="l" defTabSz="913897"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64" indent="-182462" algn="l" defTabSz="913897"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77" indent="-173034" algn="l" defTabSz="913897"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49" indent="-176209" algn="l" defTabSz="913897"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16"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164"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13"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060"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CA" dirty="0"/>
              <a:t>Février, 2021 (Version 0.9)</a:t>
            </a:r>
          </a:p>
        </p:txBody>
      </p:sp>
    </p:spTree>
    <p:extLst>
      <p:ext uri="{BB962C8B-B14F-4D97-AF65-F5344CB8AC3E}">
        <p14:creationId xmlns:p14="http://schemas.microsoft.com/office/powerpoint/2010/main" val="321792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3D82300-515F-4EB5-A759-C2E2F0E44194}"/>
              </a:ext>
            </a:extLst>
          </p:cNvPr>
          <p:cNvSpPr>
            <a:spLocks noGrp="1"/>
          </p:cNvSpPr>
          <p:nvPr>
            <p:ph type="sldNum" sz="quarter" idx="10"/>
          </p:nvPr>
        </p:nvSpPr>
        <p:spPr/>
        <p:txBody>
          <a:bodyPr/>
          <a:lstStyle/>
          <a:p>
            <a:fld id="{EC1F1F53-A5CE-4993-8F33-B1AD82010455}" type="slidenum">
              <a:rPr lang="en-CA" smtClean="0">
                <a:latin typeface="Arial Nova Light" panose="020B0304020202020204" pitchFamily="34" charset="0"/>
              </a:rPr>
              <a:t>10</a:t>
            </a:fld>
            <a:endParaRPr lang="en-CA" dirty="0">
              <a:latin typeface="Arial Nova Light" panose="020B0304020202020204" pitchFamily="34" charset="0"/>
            </a:endParaRPr>
          </a:p>
        </p:txBody>
      </p:sp>
      <p:sp>
        <p:nvSpPr>
          <p:cNvPr id="3" name="ZoneTexte 2">
            <a:extLst>
              <a:ext uri="{FF2B5EF4-FFF2-40B4-BE49-F238E27FC236}">
                <a16:creationId xmlns:a16="http://schemas.microsoft.com/office/drawing/2014/main" id="{495D5F3E-AC8B-4FBD-B276-C8CBEC168740}"/>
              </a:ext>
            </a:extLst>
          </p:cNvPr>
          <p:cNvSpPr txBox="1"/>
          <p:nvPr/>
        </p:nvSpPr>
        <p:spPr>
          <a:xfrm>
            <a:off x="0" y="2751893"/>
            <a:ext cx="12192000" cy="646331"/>
          </a:xfrm>
          <a:prstGeom prst="rect">
            <a:avLst/>
          </a:prstGeom>
          <a:noFill/>
        </p:spPr>
        <p:txBody>
          <a:bodyPr wrap="square" rtlCol="0">
            <a:spAutoFit/>
          </a:bodyPr>
          <a:lstStyle/>
          <a:p>
            <a:pPr algn="ctr"/>
            <a:r>
              <a:rPr lang="fr-CA" sz="3600" dirty="0">
                <a:solidFill>
                  <a:schemeClr val="bg1"/>
                </a:solidFill>
                <a:latin typeface="Arial Nova Light" panose="020B0304020202020204" pitchFamily="34" charset="0"/>
                <a:cs typeface="Calibri" panose="020F0502020204030204" pitchFamily="34" charset="0"/>
              </a:rPr>
              <a:t>Maquettes de outils de surveillance &amp; indicateurs</a:t>
            </a:r>
          </a:p>
        </p:txBody>
      </p:sp>
    </p:spTree>
    <p:extLst>
      <p:ext uri="{BB962C8B-B14F-4D97-AF65-F5344CB8AC3E}">
        <p14:creationId xmlns:p14="http://schemas.microsoft.com/office/powerpoint/2010/main" val="41812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 6" hidden="1">
            <a:extLst>
              <a:ext uri="{FF2B5EF4-FFF2-40B4-BE49-F238E27FC236}">
                <a16:creationId xmlns:a16="http://schemas.microsoft.com/office/drawing/2014/main" id="{DA1900DD-E98E-4025-AB41-276B0ED70661}"/>
              </a:ext>
            </a:extLst>
          </p:cNvPr>
          <p:cNvGraphicFramePr>
            <a:graphicFrameLocks noChangeAspect="1"/>
          </p:cNvGraphicFramePr>
          <p:nvPr>
            <p:custDataLst>
              <p:tags r:id="rId2"/>
            </p:custDataLst>
          </p:nvPr>
        </p:nvGraphicFramePr>
        <p:xfrm>
          <a:off x="1525594" y="858842"/>
          <a:ext cx="1588" cy="1588"/>
        </p:xfrm>
        <a:graphic>
          <a:graphicData uri="http://schemas.openxmlformats.org/presentationml/2006/ole">
            <mc:AlternateContent xmlns:mc="http://schemas.openxmlformats.org/markup-compatibility/2006">
              <mc:Choice xmlns:v="urn:schemas-microsoft-com:vml" Requires="v">
                <p:oleObj spid="_x0000_s2089" name="Diapositive think-cell" r:id="rId10" imgW="395" imgH="394" progId="TCLayout.ActiveDocument.1">
                  <p:embed/>
                </p:oleObj>
              </mc:Choice>
              <mc:Fallback>
                <p:oleObj name="Diapositive think-cell" r:id="rId10" imgW="395" imgH="394" progId="TCLayout.ActiveDocument.1">
                  <p:embed/>
                  <p:pic>
                    <p:nvPicPr>
                      <p:cNvPr id="7" name="Objet 6" hidden="1">
                        <a:extLst>
                          <a:ext uri="{FF2B5EF4-FFF2-40B4-BE49-F238E27FC236}">
                            <a16:creationId xmlns:a16="http://schemas.microsoft.com/office/drawing/2014/main" id="{DA1900DD-E98E-4025-AB41-276B0ED70661}"/>
                          </a:ext>
                        </a:extLst>
                      </p:cNvPr>
                      <p:cNvPicPr/>
                      <p:nvPr/>
                    </p:nvPicPr>
                    <p:blipFill>
                      <a:blip r:embed="rId11"/>
                      <a:stretch>
                        <a:fillRect/>
                      </a:stretch>
                    </p:blipFill>
                    <p:spPr>
                      <a:xfrm>
                        <a:off x="1525594" y="858842"/>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EE3DF1-6E74-44AC-9B7A-91EE4CC4EF5C}"/>
              </a:ext>
            </a:extLst>
          </p:cNvPr>
          <p:cNvSpPr/>
          <p:nvPr>
            <p:custDataLst>
              <p:tags r:id="rId3"/>
            </p:custDataLst>
          </p:nvPr>
        </p:nvSpPr>
        <p:spPr>
          <a:xfrm>
            <a:off x="1524003" y="857253"/>
            <a:ext cx="158751" cy="15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fr-CA" sz="2800">
              <a:latin typeface="Arial" panose="020B0604020202020204" pitchFamily="34" charset="0"/>
              <a:ea typeface="+mj-ea"/>
              <a:cs typeface="+mj-cs"/>
              <a:sym typeface="Arial" panose="020B0604020202020204" pitchFamily="34" charset="0"/>
            </a:endParaRPr>
          </a:p>
        </p:txBody>
      </p:sp>
      <p:sp>
        <p:nvSpPr>
          <p:cNvPr id="15" name="Espace réservé du numéro de diapositive 14">
            <a:extLst>
              <a:ext uri="{FF2B5EF4-FFF2-40B4-BE49-F238E27FC236}">
                <a16:creationId xmlns:a16="http://schemas.microsoft.com/office/drawing/2014/main" id="{34F1A8BB-753C-41BC-A55A-893C47AE01C7}"/>
              </a:ext>
            </a:extLst>
          </p:cNvPr>
          <p:cNvSpPr>
            <a:spLocks noGrp="1"/>
          </p:cNvSpPr>
          <p:nvPr>
            <p:ph type="sldNum" sz="quarter" idx="16"/>
            <p:custDataLst>
              <p:tags r:id="rId4"/>
            </p:custDataLst>
          </p:nvPr>
        </p:nvSpPr>
        <p:spPr/>
        <p:txBody>
          <a:bodyPr/>
          <a:lstStyle/>
          <a:p>
            <a:pPr defTabSz="913808"/>
            <a:fld id="{00EC7536-4046-4F46-856D-63BE82C36B30}" type="slidenum">
              <a:rPr lang="fr-CA" smtClean="0"/>
              <a:pPr defTabSz="913808"/>
              <a:t>11</a:t>
            </a:fld>
            <a:endParaRPr lang="fr-CA"/>
          </a:p>
        </p:txBody>
      </p:sp>
      <p:sp>
        <p:nvSpPr>
          <p:cNvPr id="18" name="ZoneTexte 17">
            <a:extLst>
              <a:ext uri="{FF2B5EF4-FFF2-40B4-BE49-F238E27FC236}">
                <a16:creationId xmlns:a16="http://schemas.microsoft.com/office/drawing/2014/main" id="{E339EE6D-CECD-4A76-AB80-E67D43332EFF}"/>
              </a:ext>
            </a:extLst>
          </p:cNvPr>
          <p:cNvSpPr txBox="1"/>
          <p:nvPr>
            <p:custDataLst>
              <p:tags r:id="rId5"/>
            </p:custDataLst>
          </p:nvPr>
        </p:nvSpPr>
        <p:spPr>
          <a:xfrm>
            <a:off x="1997045" y="4367083"/>
            <a:ext cx="960000" cy="256545"/>
          </a:xfrm>
          <a:prstGeom prst="rect">
            <a:avLst/>
          </a:prstGeom>
          <a:noFill/>
        </p:spPr>
        <p:txBody>
          <a:bodyPr wrap="square" rtlCol="0">
            <a:spAutoFit/>
          </a:bodyPr>
          <a:lstStyle/>
          <a:p>
            <a:pPr algn="ctr"/>
            <a:r>
              <a:rPr lang="fr-CA" sz="1067" b="1"/>
              <a:t> </a:t>
            </a:r>
          </a:p>
        </p:txBody>
      </p:sp>
      <p:sp>
        <p:nvSpPr>
          <p:cNvPr id="13" name="Titre 4">
            <a:extLst>
              <a:ext uri="{FF2B5EF4-FFF2-40B4-BE49-F238E27FC236}">
                <a16:creationId xmlns:a16="http://schemas.microsoft.com/office/drawing/2014/main" id="{F88E29CE-4ECE-4B92-A185-E3644793AA88}"/>
              </a:ext>
            </a:extLst>
          </p:cNvPr>
          <p:cNvSpPr txBox="1">
            <a:spLocks/>
          </p:cNvSpPr>
          <p:nvPr>
            <p:custDataLst>
              <p:tags r:id="rId6"/>
            </p:custDataLst>
          </p:nvPr>
        </p:nvSpPr>
        <p:spPr>
          <a:xfrm>
            <a:off x="444654" y="303493"/>
            <a:ext cx="8001623" cy="306689"/>
          </a:xfrm>
          <a:prstGeom prst="rect">
            <a:avLst/>
          </a:prstGeom>
        </p:spPr>
        <p:txBody>
          <a:bodyPr vert="horz" lIns="0" tIns="0" rIns="0" bIns="0" rtlCol="0" anchor="t" anchorCtr="0">
            <a:noAutofit/>
          </a:bodyPr>
          <a:lstStyle>
            <a:lvl1pPr algn="l" defTabSz="685390" rtl="0" eaLnBrk="1" latinLnBrk="0" hangingPunct="1">
              <a:lnSpc>
                <a:spcPct val="80000"/>
              </a:lnSpc>
              <a:spcBef>
                <a:spcPct val="0"/>
              </a:spcBef>
              <a:buNone/>
              <a:defRPr lang="fr-CA" sz="2100" b="0" kern="1200" dirty="0">
                <a:solidFill>
                  <a:schemeClr val="tx1"/>
                </a:solidFill>
                <a:latin typeface="+mj-lt"/>
                <a:ea typeface="+mj-ea"/>
                <a:cs typeface="+mj-cs"/>
              </a:defRPr>
            </a:lvl1pPr>
          </a:lstStyle>
          <a:p>
            <a:r>
              <a:rPr lang="fr-CA" sz="1600" b="1" dirty="0">
                <a:solidFill>
                  <a:schemeClr val="accent1"/>
                </a:solidFill>
              </a:rPr>
              <a:t>Évaluation de la criticité du service d’un Tiers :Résultats Tiers services </a:t>
            </a:r>
            <a:r>
              <a:rPr lang="fr-CA" sz="1600" b="1" dirty="0">
                <a:solidFill>
                  <a:schemeClr val="accent1"/>
                </a:solidFill>
                <a:hlinkClick r:id="rId12" action="ppaction://hlinkfile"/>
              </a:rPr>
              <a:t>digitaux</a:t>
            </a:r>
            <a:r>
              <a:rPr lang="fr-CA" sz="1600" b="1" dirty="0">
                <a:solidFill>
                  <a:schemeClr val="accent1"/>
                </a:solidFill>
              </a:rPr>
              <a:t> :</a:t>
            </a:r>
          </a:p>
        </p:txBody>
      </p:sp>
      <p:pic>
        <p:nvPicPr>
          <p:cNvPr id="5" name="Image 4">
            <a:extLst>
              <a:ext uri="{FF2B5EF4-FFF2-40B4-BE49-F238E27FC236}">
                <a16:creationId xmlns:a16="http://schemas.microsoft.com/office/drawing/2014/main" id="{6E347D5B-3315-4003-B8FE-D88A1CA07681}"/>
              </a:ext>
            </a:extLst>
          </p:cNvPr>
          <p:cNvPicPr>
            <a:picLocks noChangeAspect="1"/>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444653" y="513662"/>
            <a:ext cx="10680547" cy="6242737"/>
          </a:xfrm>
          <a:prstGeom prst="rect">
            <a:avLst/>
          </a:prstGeom>
        </p:spPr>
      </p:pic>
    </p:spTree>
    <p:extLst>
      <p:ext uri="{BB962C8B-B14F-4D97-AF65-F5344CB8AC3E}">
        <p14:creationId xmlns:p14="http://schemas.microsoft.com/office/powerpoint/2010/main" val="1326404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 6" hidden="1">
            <a:extLst>
              <a:ext uri="{FF2B5EF4-FFF2-40B4-BE49-F238E27FC236}">
                <a16:creationId xmlns:a16="http://schemas.microsoft.com/office/drawing/2014/main" id="{DA1900DD-E98E-4025-AB41-276B0ED70661}"/>
              </a:ext>
            </a:extLst>
          </p:cNvPr>
          <p:cNvGraphicFramePr>
            <a:graphicFrameLocks noChangeAspect="1"/>
          </p:cNvGraphicFramePr>
          <p:nvPr>
            <p:custDataLst>
              <p:tags r:id="rId2"/>
            </p:custDataLst>
          </p:nvPr>
        </p:nvGraphicFramePr>
        <p:xfrm>
          <a:off x="1525594" y="858842"/>
          <a:ext cx="1588" cy="1588"/>
        </p:xfrm>
        <a:graphic>
          <a:graphicData uri="http://schemas.openxmlformats.org/presentationml/2006/ole">
            <mc:AlternateContent xmlns:mc="http://schemas.openxmlformats.org/markup-compatibility/2006">
              <mc:Choice xmlns:v="urn:schemas-microsoft-com:vml" Requires="v">
                <p:oleObj spid="_x0000_s3113" name="Diapositive think-cell" r:id="rId10" imgW="395" imgH="394" progId="TCLayout.ActiveDocument.1">
                  <p:embed/>
                </p:oleObj>
              </mc:Choice>
              <mc:Fallback>
                <p:oleObj name="Diapositive think-cell" r:id="rId10" imgW="395" imgH="394" progId="TCLayout.ActiveDocument.1">
                  <p:embed/>
                  <p:pic>
                    <p:nvPicPr>
                      <p:cNvPr id="7" name="Objet 6" hidden="1">
                        <a:extLst>
                          <a:ext uri="{FF2B5EF4-FFF2-40B4-BE49-F238E27FC236}">
                            <a16:creationId xmlns:a16="http://schemas.microsoft.com/office/drawing/2014/main" id="{DA1900DD-E98E-4025-AB41-276B0ED70661}"/>
                          </a:ext>
                        </a:extLst>
                      </p:cNvPr>
                      <p:cNvPicPr/>
                      <p:nvPr/>
                    </p:nvPicPr>
                    <p:blipFill>
                      <a:blip r:embed="rId11"/>
                      <a:stretch>
                        <a:fillRect/>
                      </a:stretch>
                    </p:blipFill>
                    <p:spPr>
                      <a:xfrm>
                        <a:off x="1525594" y="858842"/>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EE3DF1-6E74-44AC-9B7A-91EE4CC4EF5C}"/>
              </a:ext>
            </a:extLst>
          </p:cNvPr>
          <p:cNvSpPr/>
          <p:nvPr>
            <p:custDataLst>
              <p:tags r:id="rId3"/>
            </p:custDataLst>
          </p:nvPr>
        </p:nvSpPr>
        <p:spPr>
          <a:xfrm>
            <a:off x="1524003" y="857253"/>
            <a:ext cx="158751" cy="15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fr-CA" sz="2800">
              <a:latin typeface="Arial" panose="020B0604020202020204" pitchFamily="34" charset="0"/>
              <a:ea typeface="+mj-ea"/>
              <a:cs typeface="+mj-cs"/>
              <a:sym typeface="Arial" panose="020B0604020202020204" pitchFamily="34" charset="0"/>
            </a:endParaRPr>
          </a:p>
        </p:txBody>
      </p:sp>
      <p:sp>
        <p:nvSpPr>
          <p:cNvPr id="15" name="Espace réservé du numéro de diapositive 14">
            <a:extLst>
              <a:ext uri="{FF2B5EF4-FFF2-40B4-BE49-F238E27FC236}">
                <a16:creationId xmlns:a16="http://schemas.microsoft.com/office/drawing/2014/main" id="{34F1A8BB-753C-41BC-A55A-893C47AE01C7}"/>
              </a:ext>
            </a:extLst>
          </p:cNvPr>
          <p:cNvSpPr>
            <a:spLocks noGrp="1"/>
          </p:cNvSpPr>
          <p:nvPr>
            <p:ph type="sldNum" sz="quarter" idx="16"/>
            <p:custDataLst>
              <p:tags r:id="rId4"/>
            </p:custDataLst>
          </p:nvPr>
        </p:nvSpPr>
        <p:spPr/>
        <p:txBody>
          <a:bodyPr/>
          <a:lstStyle/>
          <a:p>
            <a:pPr defTabSz="913808"/>
            <a:fld id="{00EC7536-4046-4F46-856D-63BE82C36B30}" type="slidenum">
              <a:rPr lang="fr-CA" smtClean="0"/>
              <a:pPr defTabSz="913808"/>
              <a:t>12</a:t>
            </a:fld>
            <a:endParaRPr lang="fr-CA"/>
          </a:p>
        </p:txBody>
      </p:sp>
      <p:sp>
        <p:nvSpPr>
          <p:cNvPr id="18" name="ZoneTexte 17">
            <a:extLst>
              <a:ext uri="{FF2B5EF4-FFF2-40B4-BE49-F238E27FC236}">
                <a16:creationId xmlns:a16="http://schemas.microsoft.com/office/drawing/2014/main" id="{E339EE6D-CECD-4A76-AB80-E67D43332EFF}"/>
              </a:ext>
            </a:extLst>
          </p:cNvPr>
          <p:cNvSpPr txBox="1"/>
          <p:nvPr>
            <p:custDataLst>
              <p:tags r:id="rId5"/>
            </p:custDataLst>
          </p:nvPr>
        </p:nvSpPr>
        <p:spPr>
          <a:xfrm>
            <a:off x="1997045" y="4367083"/>
            <a:ext cx="960000" cy="256545"/>
          </a:xfrm>
          <a:prstGeom prst="rect">
            <a:avLst/>
          </a:prstGeom>
          <a:noFill/>
        </p:spPr>
        <p:txBody>
          <a:bodyPr wrap="square" rtlCol="0">
            <a:spAutoFit/>
          </a:bodyPr>
          <a:lstStyle/>
          <a:p>
            <a:pPr algn="ctr"/>
            <a:r>
              <a:rPr lang="fr-CA" sz="1067" b="1"/>
              <a:t> </a:t>
            </a:r>
          </a:p>
        </p:txBody>
      </p:sp>
      <p:sp>
        <p:nvSpPr>
          <p:cNvPr id="13" name="Titre 4">
            <a:extLst>
              <a:ext uri="{FF2B5EF4-FFF2-40B4-BE49-F238E27FC236}">
                <a16:creationId xmlns:a16="http://schemas.microsoft.com/office/drawing/2014/main" id="{F88E29CE-4ECE-4B92-A185-E3644793AA88}"/>
              </a:ext>
            </a:extLst>
          </p:cNvPr>
          <p:cNvSpPr txBox="1">
            <a:spLocks/>
          </p:cNvSpPr>
          <p:nvPr>
            <p:custDataLst>
              <p:tags r:id="rId6"/>
            </p:custDataLst>
          </p:nvPr>
        </p:nvSpPr>
        <p:spPr>
          <a:xfrm>
            <a:off x="444654" y="303493"/>
            <a:ext cx="10076454" cy="434637"/>
          </a:xfrm>
          <a:prstGeom prst="rect">
            <a:avLst/>
          </a:prstGeom>
        </p:spPr>
        <p:txBody>
          <a:bodyPr vert="horz" lIns="0" tIns="0" rIns="0" bIns="0" rtlCol="0" anchor="t" anchorCtr="0">
            <a:noAutofit/>
          </a:bodyPr>
          <a:lstStyle>
            <a:lvl1pPr algn="l" defTabSz="685390" rtl="0" eaLnBrk="1" latinLnBrk="0" hangingPunct="1">
              <a:lnSpc>
                <a:spcPct val="80000"/>
              </a:lnSpc>
              <a:spcBef>
                <a:spcPct val="0"/>
              </a:spcBef>
              <a:buNone/>
              <a:defRPr lang="fr-CA" sz="2100" b="0" kern="1200" dirty="0">
                <a:solidFill>
                  <a:schemeClr val="tx1"/>
                </a:solidFill>
                <a:latin typeface="+mj-lt"/>
                <a:ea typeface="+mj-ea"/>
                <a:cs typeface="+mj-cs"/>
              </a:defRPr>
            </a:lvl1pPr>
          </a:lstStyle>
          <a:p>
            <a:r>
              <a:rPr lang="fr-CA" sz="1600" b="1" dirty="0">
                <a:solidFill>
                  <a:schemeClr val="accent1"/>
                </a:solidFill>
              </a:rPr>
              <a:t>Évaluation de la criticité du service d’un Tiers : Résultats Tiers services </a:t>
            </a:r>
            <a:r>
              <a:rPr lang="fr-CA" sz="1600" b="1" dirty="0">
                <a:solidFill>
                  <a:schemeClr val="accent1"/>
                </a:solidFill>
                <a:hlinkClick r:id="rId12" action="ppaction://hlinkfile"/>
              </a:rPr>
              <a:t>non digitaux</a:t>
            </a:r>
            <a:r>
              <a:rPr lang="fr-CA" sz="1600" b="1" dirty="0">
                <a:solidFill>
                  <a:schemeClr val="accent1"/>
                </a:solidFill>
              </a:rPr>
              <a:t> :</a:t>
            </a:r>
          </a:p>
        </p:txBody>
      </p:sp>
      <p:pic>
        <p:nvPicPr>
          <p:cNvPr id="5" name="Image 4">
            <a:extLst>
              <a:ext uri="{FF2B5EF4-FFF2-40B4-BE49-F238E27FC236}">
                <a16:creationId xmlns:a16="http://schemas.microsoft.com/office/drawing/2014/main" id="{F99C7F4A-5345-46FE-91D1-19521010788A}"/>
              </a:ext>
            </a:extLst>
          </p:cNvPr>
          <p:cNvPicPr>
            <a:picLocks noChangeAspect="1"/>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444653" y="484261"/>
            <a:ext cx="10832947" cy="6322699"/>
          </a:xfrm>
          <a:prstGeom prst="rect">
            <a:avLst/>
          </a:prstGeom>
        </p:spPr>
      </p:pic>
    </p:spTree>
    <p:extLst>
      <p:ext uri="{BB962C8B-B14F-4D97-AF65-F5344CB8AC3E}">
        <p14:creationId xmlns:p14="http://schemas.microsoft.com/office/powerpoint/2010/main" val="1342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de portefeuille (Cible) – Portefeuille de Tiers </a:t>
            </a:r>
          </a:p>
        </p:txBody>
      </p:sp>
      <p:sp>
        <p:nvSpPr>
          <p:cNvPr id="5" name="Text Placeholder 4"/>
          <p:cNvSpPr>
            <a:spLocks noGrp="1"/>
          </p:cNvSpPr>
          <p:nvPr>
            <p:ph type="body" sz="quarter" idx="12"/>
          </p:nvPr>
        </p:nvSpPr>
        <p:spPr/>
        <p:txBody>
          <a:bodyPr/>
          <a:lstStyle/>
          <a:p>
            <a:r>
              <a:rPr lang="en-US" dirty="0"/>
              <a:t>Portefeuille du programme de gestion de Tiers:</a:t>
            </a:r>
          </a:p>
        </p:txBody>
      </p:sp>
      <p:graphicFrame>
        <p:nvGraphicFramePr>
          <p:cNvPr id="41" name="Chart 40"/>
          <p:cNvGraphicFramePr/>
          <p:nvPr>
            <p:extLst>
              <p:ext uri="{D42A27DB-BD31-4B8C-83A1-F6EECF244321}">
                <p14:modId xmlns:p14="http://schemas.microsoft.com/office/powerpoint/2010/main" val="752249646"/>
              </p:ext>
            </p:extLst>
          </p:nvPr>
        </p:nvGraphicFramePr>
        <p:xfrm>
          <a:off x="998399" y="4131282"/>
          <a:ext cx="2903081" cy="16128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2" name="Chart 551"/>
          <p:cNvGraphicFramePr/>
          <p:nvPr>
            <p:extLst>
              <p:ext uri="{D42A27DB-BD31-4B8C-83A1-F6EECF244321}">
                <p14:modId xmlns:p14="http://schemas.microsoft.com/office/powerpoint/2010/main" val="1965120556"/>
              </p:ext>
            </p:extLst>
          </p:nvPr>
        </p:nvGraphicFramePr>
        <p:xfrm>
          <a:off x="998401" y="2304058"/>
          <a:ext cx="2252967" cy="1242969"/>
        </p:xfrm>
        <a:graphic>
          <a:graphicData uri="http://schemas.openxmlformats.org/drawingml/2006/chart">
            <c:chart xmlns:c="http://schemas.openxmlformats.org/drawingml/2006/chart" xmlns:r="http://schemas.openxmlformats.org/officeDocument/2006/relationships" r:id="rId4"/>
          </a:graphicData>
        </a:graphic>
      </p:graphicFrame>
      <p:cxnSp>
        <p:nvCxnSpPr>
          <p:cNvPr id="560" name="Straight Connector 559"/>
          <p:cNvCxnSpPr/>
          <p:nvPr/>
        </p:nvCxnSpPr>
        <p:spPr>
          <a:xfrm>
            <a:off x="1011898" y="3587836"/>
            <a:ext cx="10187915" cy="13001"/>
          </a:xfrm>
          <a:prstGeom prst="line">
            <a:avLst/>
          </a:prstGeom>
          <a:ln w="6350" cap="flat" cmpd="sng" algn="ctr">
            <a:solidFill>
              <a:srgbClr val="00338D"/>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998401" y="1977511"/>
            <a:ext cx="2149845" cy="276999"/>
            <a:chOff x="740882" y="1866386"/>
            <a:chExt cx="1341845" cy="276999"/>
          </a:xfrm>
        </p:grpSpPr>
        <p:sp>
          <p:nvSpPr>
            <p:cNvPr id="553" name="TextBox 552"/>
            <p:cNvSpPr txBox="1"/>
            <p:nvPr/>
          </p:nvSpPr>
          <p:spPr>
            <a:xfrm>
              <a:off x="1042904" y="1866386"/>
              <a:ext cx="1039823" cy="276999"/>
            </a:xfrm>
            <a:prstGeom prst="rect">
              <a:avLst/>
            </a:prstGeom>
            <a:solidFill>
              <a:schemeClr val="tx2">
                <a:lumMod val="50000"/>
              </a:schemeClr>
            </a:solidFill>
          </p:spPr>
          <p:txBody>
            <a:bodyPr wrap="square" lIns="0" tIns="0" rIns="0" bIns="0" rtlCol="0" anchor="t" anchorCtr="0">
              <a:spAutoFit/>
            </a:bodyPr>
            <a:lstStyle/>
            <a:p>
              <a:r>
                <a:rPr lang="en-US" sz="900" b="1" dirty="0">
                  <a:solidFill>
                    <a:schemeClr val="bg1"/>
                  </a:solidFill>
                </a:rPr>
                <a:t>Distribution du portefeuille de Tiers (Trimestre fiscal actuel ): </a:t>
              </a:r>
            </a:p>
          </p:txBody>
        </p:sp>
        <p:sp>
          <p:nvSpPr>
            <p:cNvPr id="565" name="Oval 564"/>
            <p:cNvSpPr/>
            <p:nvPr/>
          </p:nvSpPr>
          <p:spPr>
            <a:xfrm>
              <a:off x="740882" y="1866386"/>
              <a:ext cx="157808" cy="224318"/>
            </a:xfrm>
            <a:prstGeom prst="ellipse">
              <a:avLst/>
            </a:prstGeom>
            <a:solidFill>
              <a:schemeClr val="bg1"/>
            </a:solidFill>
            <a:ln>
              <a:solidFill>
                <a:srgbClr val="00338D"/>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a:solidFill>
                    <a:srgbClr val="00338D"/>
                  </a:solidFill>
                </a:rPr>
                <a:t>14</a:t>
              </a:r>
            </a:p>
          </p:txBody>
        </p:sp>
      </p:grpSp>
      <p:cxnSp>
        <p:nvCxnSpPr>
          <p:cNvPr id="9" name="Straight Connector 8"/>
          <p:cNvCxnSpPr/>
          <p:nvPr/>
        </p:nvCxnSpPr>
        <p:spPr>
          <a:xfrm>
            <a:off x="3364845" y="1860661"/>
            <a:ext cx="21994" cy="4010165"/>
          </a:xfrm>
          <a:prstGeom prst="line">
            <a:avLst/>
          </a:prstGeom>
          <a:ln w="6350" cap="flat" cmpd="sng" algn="ctr">
            <a:solidFill>
              <a:srgbClr val="00338D"/>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aphicFrame>
        <p:nvGraphicFramePr>
          <p:cNvPr id="32" name="Chart 31"/>
          <p:cNvGraphicFramePr/>
          <p:nvPr>
            <p:extLst>
              <p:ext uri="{D42A27DB-BD31-4B8C-83A1-F6EECF244321}">
                <p14:modId xmlns:p14="http://schemas.microsoft.com/office/powerpoint/2010/main" val="766529687"/>
              </p:ext>
            </p:extLst>
          </p:nvPr>
        </p:nvGraphicFramePr>
        <p:xfrm>
          <a:off x="3748274" y="2329761"/>
          <a:ext cx="7451540" cy="1296779"/>
        </p:xfrm>
        <a:graphic>
          <a:graphicData uri="http://schemas.openxmlformats.org/drawingml/2006/chart">
            <c:chart xmlns:c="http://schemas.openxmlformats.org/drawingml/2006/chart" xmlns:r="http://schemas.openxmlformats.org/officeDocument/2006/relationships" r:id="rId5"/>
          </a:graphicData>
        </a:graphic>
      </p:graphicFrame>
      <p:sp>
        <p:nvSpPr>
          <p:cNvPr id="37" name="Rectangle 36"/>
          <p:cNvSpPr/>
          <p:nvPr/>
        </p:nvSpPr>
        <p:spPr>
          <a:xfrm>
            <a:off x="998400" y="1322388"/>
            <a:ext cx="10201414" cy="276447"/>
          </a:xfrm>
          <a:prstGeom prst="rect">
            <a:avLst/>
          </a:prstGeom>
          <a:solidFill>
            <a:schemeClr val="tx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lIns="54864" tIns="54864" rIns="54864" bIns="54864" rtlCol="0" anchor="ctr"/>
          <a:lstStyle/>
          <a:p>
            <a:r>
              <a:rPr lang="en-US" sz="1200" b="1" dirty="0">
                <a:solidFill>
                  <a:srgbClr val="FFFFFF"/>
                </a:solidFill>
              </a:rPr>
              <a:t>Reporting Trimestriel</a:t>
            </a:r>
          </a:p>
        </p:txBody>
      </p:sp>
      <p:grpSp>
        <p:nvGrpSpPr>
          <p:cNvPr id="42" name="Group 41"/>
          <p:cNvGrpSpPr/>
          <p:nvPr/>
        </p:nvGrpSpPr>
        <p:grpSpPr>
          <a:xfrm>
            <a:off x="998400" y="1655763"/>
            <a:ext cx="10201414" cy="276447"/>
            <a:chOff x="-3340100" y="1628111"/>
            <a:chExt cx="7662236" cy="276447"/>
          </a:xfrm>
          <a:solidFill>
            <a:schemeClr val="tx2">
              <a:lumMod val="25000"/>
            </a:schemeClr>
          </a:solidFill>
        </p:grpSpPr>
        <p:sp>
          <p:nvSpPr>
            <p:cNvPr id="43" name="Rectangle 42"/>
            <p:cNvSpPr/>
            <p:nvPr/>
          </p:nvSpPr>
          <p:spPr>
            <a:xfrm>
              <a:off x="-3340100" y="1628111"/>
              <a:ext cx="7662236" cy="27644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54864" tIns="54864" rIns="54864" bIns="54864" rtlCol="0" anchor="ctr"/>
            <a:lstStyle/>
            <a:p>
              <a:r>
                <a:rPr lang="en-US" sz="1200" b="1" dirty="0">
                  <a:solidFill>
                    <a:srgbClr val="FFFFFF"/>
                  </a:solidFill>
                </a:rPr>
                <a:t>Portefeuille de Tiers:</a:t>
              </a:r>
            </a:p>
          </p:txBody>
        </p:sp>
        <p:grpSp>
          <p:nvGrpSpPr>
            <p:cNvPr id="44" name="Group 43"/>
            <p:cNvGrpSpPr/>
            <p:nvPr/>
          </p:nvGrpSpPr>
          <p:grpSpPr>
            <a:xfrm>
              <a:off x="4048679" y="1707513"/>
              <a:ext cx="225419" cy="117643"/>
              <a:chOff x="1441246" y="2586913"/>
              <a:chExt cx="488044" cy="254702"/>
            </a:xfrm>
            <a:grpFill/>
          </p:grpSpPr>
          <p:sp>
            <p:nvSpPr>
              <p:cNvPr id="45" name="Rectangle 44">
                <a:extLst>
                  <a:ext uri="{FF2B5EF4-FFF2-40B4-BE49-F238E27FC236}">
                    <a16:creationId xmlns:a16="http://schemas.microsoft.com/office/drawing/2014/main" id="{88747DCD-4893-4899-AC83-E9826CB8A14C}"/>
                  </a:ext>
                </a:extLst>
              </p:cNvPr>
              <p:cNvSpPr/>
              <p:nvPr/>
            </p:nvSpPr>
            <p:spPr>
              <a:xfrm>
                <a:off x="1441246" y="2586913"/>
                <a:ext cx="488044" cy="2547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defTabSz="685800">
                  <a:defRPr/>
                </a:pPr>
                <a:endParaRPr lang="en-GB" sz="1200" dirty="0">
                  <a:solidFill>
                    <a:schemeClr val="bg1"/>
                  </a:solidFill>
                </a:endParaRPr>
              </a:p>
            </p:txBody>
          </p:sp>
          <p:sp>
            <p:nvSpPr>
              <p:cNvPr id="46" name="Graphic 62">
                <a:extLst>
                  <a:ext uri="{FF2B5EF4-FFF2-40B4-BE49-F238E27FC236}">
                    <a16:creationId xmlns:a16="http://schemas.microsoft.com/office/drawing/2014/main" id="{B829AE6B-42B3-4E0D-A293-1214DA109DA7}"/>
                  </a:ext>
                </a:extLst>
              </p:cNvPr>
              <p:cNvSpPr/>
              <p:nvPr/>
            </p:nvSpPr>
            <p:spPr>
              <a:xfrm rot="5400000">
                <a:off x="1621536" y="2574067"/>
                <a:ext cx="127465" cy="299051"/>
              </a:xfrm>
              <a:custGeom>
                <a:avLst/>
                <a:gdLst>
                  <a:gd name="connsiteX0" fmla="*/ 0 w 247650"/>
                  <a:gd name="connsiteY0" fmla="*/ 581978 h 581025"/>
                  <a:gd name="connsiteX1" fmla="*/ 255270 w 247650"/>
                  <a:gd name="connsiteY1" fmla="*/ 291465 h 581025"/>
                  <a:gd name="connsiteX2" fmla="*/ 0 w 247650"/>
                  <a:gd name="connsiteY2" fmla="*/ 0 h 581025"/>
                </a:gdLst>
                <a:ahLst/>
                <a:cxnLst>
                  <a:cxn ang="0">
                    <a:pos x="connsiteX0" y="connsiteY0"/>
                  </a:cxn>
                  <a:cxn ang="0">
                    <a:pos x="connsiteX1" y="connsiteY1"/>
                  </a:cxn>
                  <a:cxn ang="0">
                    <a:pos x="connsiteX2" y="connsiteY2"/>
                  </a:cxn>
                </a:cxnLst>
                <a:rect l="l" t="t" r="r" b="b"/>
                <a:pathLst>
                  <a:path w="247650" h="581025">
                    <a:moveTo>
                      <a:pt x="0" y="581978"/>
                    </a:moveTo>
                    <a:lnTo>
                      <a:pt x="255270" y="291465"/>
                    </a:lnTo>
                    <a:lnTo>
                      <a:pt x="0" y="0"/>
                    </a:lnTo>
                  </a:path>
                </a:pathLst>
              </a:custGeom>
              <a:grpFill/>
              <a:ln w="19050" cap="rnd">
                <a:solidFill>
                  <a:schemeClr val="bg1"/>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US" sz="1200" dirty="0">
                  <a:solidFill>
                    <a:schemeClr val="bg1"/>
                  </a:solidFill>
                </a:endParaRPr>
              </a:p>
            </p:txBody>
          </p:sp>
        </p:grpSp>
      </p:grpSp>
      <p:grpSp>
        <p:nvGrpSpPr>
          <p:cNvPr id="10" name="Group 9"/>
          <p:cNvGrpSpPr/>
          <p:nvPr/>
        </p:nvGrpSpPr>
        <p:grpSpPr>
          <a:xfrm>
            <a:off x="3464894" y="2014106"/>
            <a:ext cx="7595774" cy="224318"/>
            <a:chOff x="2807654" y="1884805"/>
            <a:chExt cx="5591809" cy="224318"/>
          </a:xfrm>
        </p:grpSpPr>
        <p:sp>
          <p:nvSpPr>
            <p:cNvPr id="47" name="Oval 46"/>
            <p:cNvSpPr/>
            <p:nvPr/>
          </p:nvSpPr>
          <p:spPr>
            <a:xfrm>
              <a:off x="2807654" y="1884805"/>
              <a:ext cx="157808" cy="224318"/>
            </a:xfrm>
            <a:prstGeom prst="ellipse">
              <a:avLst/>
            </a:prstGeom>
            <a:solidFill>
              <a:schemeClr val="bg1"/>
            </a:solidFill>
            <a:ln>
              <a:solidFill>
                <a:srgbClr val="00338D"/>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a:solidFill>
                    <a:srgbClr val="00338D"/>
                  </a:solidFill>
                </a:rPr>
                <a:t>15</a:t>
              </a:r>
            </a:p>
          </p:txBody>
        </p:sp>
        <p:sp>
          <p:nvSpPr>
            <p:cNvPr id="48" name="TextBox 47"/>
            <p:cNvSpPr txBox="1"/>
            <p:nvPr/>
          </p:nvSpPr>
          <p:spPr>
            <a:xfrm>
              <a:off x="3062204" y="1909296"/>
              <a:ext cx="5337259" cy="138499"/>
            </a:xfrm>
            <a:prstGeom prst="rect">
              <a:avLst/>
            </a:prstGeom>
            <a:solidFill>
              <a:schemeClr val="tx2">
                <a:lumMod val="50000"/>
              </a:schemeClr>
            </a:solidFill>
          </p:spPr>
          <p:txBody>
            <a:bodyPr wrap="square" lIns="0" tIns="0" rIns="0" bIns="0" rtlCol="0" anchor="t" anchorCtr="0">
              <a:spAutoFit/>
            </a:bodyPr>
            <a:lstStyle/>
            <a:p>
              <a:r>
                <a:rPr lang="fr-FR" sz="900" b="1" dirty="0">
                  <a:solidFill>
                    <a:schemeClr val="bg1"/>
                  </a:solidFill>
                </a:rPr>
                <a:t>Profil de risque des Tiers Digitaux</a:t>
              </a:r>
              <a:r>
                <a:rPr lang="fr-FR" sz="900" dirty="0">
                  <a:solidFill>
                    <a:schemeClr val="bg1"/>
                  </a:solidFill>
                </a:rPr>
                <a:t>:% des scores de risque des Tier 1 et Tier 2 pour les dimensions suivantes</a:t>
              </a:r>
              <a:r>
                <a:rPr lang="en-US" sz="900" dirty="0">
                  <a:solidFill>
                    <a:schemeClr val="bg1"/>
                  </a:solidFill>
                </a:rPr>
                <a:t> </a:t>
              </a:r>
            </a:p>
          </p:txBody>
        </p:sp>
      </p:grpSp>
      <p:grpSp>
        <p:nvGrpSpPr>
          <p:cNvPr id="49" name="Group 48"/>
          <p:cNvGrpSpPr/>
          <p:nvPr/>
        </p:nvGrpSpPr>
        <p:grpSpPr>
          <a:xfrm>
            <a:off x="998401" y="3663435"/>
            <a:ext cx="2004060" cy="276999"/>
            <a:chOff x="740882" y="1866386"/>
            <a:chExt cx="1383446" cy="276999"/>
          </a:xfrm>
        </p:grpSpPr>
        <p:sp>
          <p:nvSpPr>
            <p:cNvPr id="51" name="TextBox 50"/>
            <p:cNvSpPr txBox="1"/>
            <p:nvPr/>
          </p:nvSpPr>
          <p:spPr>
            <a:xfrm>
              <a:off x="1042904" y="1866386"/>
              <a:ext cx="1081424" cy="276999"/>
            </a:xfrm>
            <a:prstGeom prst="rect">
              <a:avLst/>
            </a:prstGeom>
            <a:solidFill>
              <a:schemeClr val="tx2">
                <a:lumMod val="50000"/>
              </a:schemeClr>
            </a:solidFill>
          </p:spPr>
          <p:txBody>
            <a:bodyPr wrap="square" lIns="0" tIns="0" rIns="0" bIns="0" rtlCol="0" anchor="t" anchorCtr="0">
              <a:spAutoFit/>
            </a:bodyPr>
            <a:lstStyle/>
            <a:p>
              <a:r>
                <a:rPr lang="en-US" sz="900" b="1" dirty="0">
                  <a:solidFill>
                    <a:schemeClr val="bg1"/>
                  </a:solidFill>
                </a:rPr>
                <a:t>Distribution des Tiers: </a:t>
              </a:r>
              <a:r>
                <a:rPr lang="en-US" sz="900" dirty="0">
                  <a:solidFill>
                    <a:schemeClr val="bg1"/>
                  </a:solidFill>
                </a:rPr>
                <a:t>Nombre des Tier 1 and Tier 2</a:t>
              </a:r>
            </a:p>
          </p:txBody>
        </p:sp>
        <p:sp>
          <p:nvSpPr>
            <p:cNvPr id="53" name="Oval 52"/>
            <p:cNvSpPr/>
            <p:nvPr/>
          </p:nvSpPr>
          <p:spPr>
            <a:xfrm>
              <a:off x="740882" y="1866386"/>
              <a:ext cx="157808" cy="224318"/>
            </a:xfrm>
            <a:prstGeom prst="ellipse">
              <a:avLst/>
            </a:prstGeom>
            <a:solidFill>
              <a:schemeClr val="bg1"/>
            </a:solidFill>
            <a:ln>
              <a:solidFill>
                <a:srgbClr val="00338D"/>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a:solidFill>
                    <a:srgbClr val="00338D"/>
                  </a:solidFill>
                </a:rPr>
                <a:t>16</a:t>
              </a:r>
            </a:p>
          </p:txBody>
        </p:sp>
      </p:grpSp>
      <p:graphicFrame>
        <p:nvGraphicFramePr>
          <p:cNvPr id="28" name="Chart 31">
            <a:extLst>
              <a:ext uri="{FF2B5EF4-FFF2-40B4-BE49-F238E27FC236}">
                <a16:creationId xmlns:a16="http://schemas.microsoft.com/office/drawing/2014/main" id="{B8478B87-71F2-4980-B87A-C92C9331CD3B}"/>
              </a:ext>
            </a:extLst>
          </p:cNvPr>
          <p:cNvGraphicFramePr/>
          <p:nvPr>
            <p:extLst>
              <p:ext uri="{D42A27DB-BD31-4B8C-83A1-F6EECF244321}">
                <p14:modId xmlns:p14="http://schemas.microsoft.com/office/powerpoint/2010/main" val="1147059456"/>
              </p:ext>
            </p:extLst>
          </p:nvPr>
        </p:nvGraphicFramePr>
        <p:xfrm>
          <a:off x="3748274" y="3994544"/>
          <a:ext cx="7451540" cy="1296779"/>
        </p:xfrm>
        <a:graphic>
          <a:graphicData uri="http://schemas.openxmlformats.org/drawingml/2006/chart">
            <c:chart xmlns:c="http://schemas.openxmlformats.org/drawingml/2006/chart" xmlns:r="http://schemas.openxmlformats.org/officeDocument/2006/relationships" r:id="rId6"/>
          </a:graphicData>
        </a:graphic>
      </p:graphicFrame>
      <p:grpSp>
        <p:nvGrpSpPr>
          <p:cNvPr id="29" name="Group 9">
            <a:extLst>
              <a:ext uri="{FF2B5EF4-FFF2-40B4-BE49-F238E27FC236}">
                <a16:creationId xmlns:a16="http://schemas.microsoft.com/office/drawing/2014/main" id="{4B69A697-865C-447B-B35D-B4CA480E8FEC}"/>
              </a:ext>
            </a:extLst>
          </p:cNvPr>
          <p:cNvGrpSpPr/>
          <p:nvPr/>
        </p:nvGrpSpPr>
        <p:grpSpPr>
          <a:xfrm>
            <a:off x="3464894" y="3678889"/>
            <a:ext cx="7595774" cy="224318"/>
            <a:chOff x="2807654" y="1884805"/>
            <a:chExt cx="5591809" cy="224318"/>
          </a:xfrm>
        </p:grpSpPr>
        <p:sp>
          <p:nvSpPr>
            <p:cNvPr id="30" name="Oval 46">
              <a:extLst>
                <a:ext uri="{FF2B5EF4-FFF2-40B4-BE49-F238E27FC236}">
                  <a16:creationId xmlns:a16="http://schemas.microsoft.com/office/drawing/2014/main" id="{7B6DF806-AEB4-4F91-94C9-3AD6EFF74453}"/>
                </a:ext>
              </a:extLst>
            </p:cNvPr>
            <p:cNvSpPr/>
            <p:nvPr/>
          </p:nvSpPr>
          <p:spPr>
            <a:xfrm>
              <a:off x="2807654" y="1884805"/>
              <a:ext cx="157808" cy="224318"/>
            </a:xfrm>
            <a:prstGeom prst="ellipse">
              <a:avLst/>
            </a:prstGeom>
            <a:solidFill>
              <a:schemeClr val="bg1"/>
            </a:solidFill>
            <a:ln>
              <a:solidFill>
                <a:srgbClr val="00338D"/>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a:solidFill>
                    <a:srgbClr val="00338D"/>
                  </a:solidFill>
                </a:rPr>
                <a:t>17</a:t>
              </a:r>
            </a:p>
          </p:txBody>
        </p:sp>
        <p:sp>
          <p:nvSpPr>
            <p:cNvPr id="31" name="TextBox 47">
              <a:extLst>
                <a:ext uri="{FF2B5EF4-FFF2-40B4-BE49-F238E27FC236}">
                  <a16:creationId xmlns:a16="http://schemas.microsoft.com/office/drawing/2014/main" id="{CAEE768C-D191-4542-8339-2A12486A8257}"/>
                </a:ext>
              </a:extLst>
            </p:cNvPr>
            <p:cNvSpPr txBox="1"/>
            <p:nvPr/>
          </p:nvSpPr>
          <p:spPr>
            <a:xfrm>
              <a:off x="3062204" y="1909296"/>
              <a:ext cx="5337259" cy="138499"/>
            </a:xfrm>
            <a:prstGeom prst="rect">
              <a:avLst/>
            </a:prstGeom>
            <a:solidFill>
              <a:schemeClr val="tx2">
                <a:lumMod val="50000"/>
              </a:schemeClr>
            </a:solidFill>
          </p:spPr>
          <p:txBody>
            <a:bodyPr wrap="square" lIns="0" tIns="0" rIns="0" bIns="0" rtlCol="0" anchor="t" anchorCtr="0">
              <a:spAutoFit/>
            </a:bodyPr>
            <a:lstStyle/>
            <a:p>
              <a:r>
                <a:rPr lang="fr-FR" sz="900" b="1" dirty="0">
                  <a:solidFill>
                    <a:schemeClr val="bg1"/>
                  </a:solidFill>
                </a:rPr>
                <a:t>Profil de risque des Tiers Non-Digitaux</a:t>
              </a:r>
              <a:r>
                <a:rPr lang="fr-FR" sz="900" dirty="0">
                  <a:solidFill>
                    <a:schemeClr val="bg1"/>
                  </a:solidFill>
                </a:rPr>
                <a:t>:% des scores de risque des Tier 1 et Tier 2 pour les dimensions suivantes</a:t>
              </a:r>
              <a:endParaRPr lang="en-US" sz="900" dirty="0">
                <a:solidFill>
                  <a:schemeClr val="bg1"/>
                </a:solidFill>
              </a:endParaRPr>
            </a:p>
          </p:txBody>
        </p:sp>
      </p:grpSp>
    </p:spTree>
    <p:extLst>
      <p:ext uri="{BB962C8B-B14F-4D97-AF65-F5344CB8AC3E}">
        <p14:creationId xmlns:p14="http://schemas.microsoft.com/office/powerpoint/2010/main" val="212806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935745197"/>
              </p:ext>
            </p:extLst>
          </p:nvPr>
        </p:nvGraphicFramePr>
        <p:xfrm>
          <a:off x="761870" y="821968"/>
          <a:ext cx="4998850" cy="3556812"/>
        </p:xfrm>
        <a:graphic>
          <a:graphicData uri="http://schemas.openxmlformats.org/drawingml/2006/table">
            <a:tbl>
              <a:tblPr firstRow="1" bandRow="1">
                <a:tableStyleId>{2D5ABB26-0587-4C30-8999-92F81FD0307C}</a:tableStyleId>
              </a:tblPr>
              <a:tblGrid>
                <a:gridCol w="2718745">
                  <a:extLst>
                    <a:ext uri="{9D8B030D-6E8A-4147-A177-3AD203B41FA5}">
                      <a16:colId xmlns:a16="http://schemas.microsoft.com/office/drawing/2014/main" val="20000"/>
                    </a:ext>
                  </a:extLst>
                </a:gridCol>
                <a:gridCol w="182116">
                  <a:extLst>
                    <a:ext uri="{9D8B030D-6E8A-4147-A177-3AD203B41FA5}">
                      <a16:colId xmlns:a16="http://schemas.microsoft.com/office/drawing/2014/main" val="545618565"/>
                    </a:ext>
                  </a:extLst>
                </a:gridCol>
                <a:gridCol w="930922">
                  <a:extLst>
                    <a:ext uri="{9D8B030D-6E8A-4147-A177-3AD203B41FA5}">
                      <a16:colId xmlns:a16="http://schemas.microsoft.com/office/drawing/2014/main" val="20001"/>
                    </a:ext>
                  </a:extLst>
                </a:gridCol>
                <a:gridCol w="289407">
                  <a:extLst>
                    <a:ext uri="{9D8B030D-6E8A-4147-A177-3AD203B41FA5}">
                      <a16:colId xmlns:a16="http://schemas.microsoft.com/office/drawing/2014/main" val="155165578"/>
                    </a:ext>
                  </a:extLst>
                </a:gridCol>
                <a:gridCol w="877660">
                  <a:extLst>
                    <a:ext uri="{9D8B030D-6E8A-4147-A177-3AD203B41FA5}">
                      <a16:colId xmlns:a16="http://schemas.microsoft.com/office/drawing/2014/main" val="20002"/>
                    </a:ext>
                  </a:extLst>
                </a:gridCol>
              </a:tblGrid>
              <a:tr h="192906">
                <a:tc>
                  <a:txBody>
                    <a:bodyPr/>
                    <a:lstStyle/>
                    <a:p>
                      <a:pPr algn="l">
                        <a:lnSpc>
                          <a:spcPts val="1355"/>
                        </a:lnSpc>
                      </a:pPr>
                      <a:r>
                        <a:rPr lang="en-US" sz="1100" b="1" spc="-30" dirty="0">
                          <a:solidFill>
                            <a:srgbClr val="231F20"/>
                          </a:solidFill>
                          <a:latin typeface="Trebuchet MS"/>
                          <a:cs typeface="Trebuchet MS"/>
                        </a:rPr>
                        <a:t> </a:t>
                      </a:r>
                      <a:r>
                        <a:rPr lang="en-US" sz="1100" b="1" spc="-30" dirty="0" err="1">
                          <a:solidFill>
                            <a:srgbClr val="231F20"/>
                          </a:solidFill>
                          <a:latin typeface="Trebuchet MS"/>
                          <a:cs typeface="Trebuchet MS"/>
                        </a:rPr>
                        <a:t>Indicateur</a:t>
                      </a:r>
                      <a:r>
                        <a:rPr lang="en-US" sz="1100" b="1" spc="-30" dirty="0">
                          <a:solidFill>
                            <a:srgbClr val="231F20"/>
                          </a:solidFill>
                          <a:latin typeface="Trebuchet MS"/>
                          <a:cs typeface="Trebuchet MS"/>
                        </a:rPr>
                        <a:t> de </a:t>
                      </a:r>
                      <a:r>
                        <a:rPr lang="en-US" sz="1100" b="1" spc="-30" dirty="0" err="1">
                          <a:solidFill>
                            <a:srgbClr val="231F20"/>
                          </a:solidFill>
                          <a:latin typeface="Trebuchet MS"/>
                          <a:cs typeface="Trebuchet MS"/>
                        </a:rPr>
                        <a:t>risque</a:t>
                      </a:r>
                      <a:r>
                        <a:rPr lang="en-US" sz="1100" b="1" spc="-30" dirty="0">
                          <a:solidFill>
                            <a:srgbClr val="231F20"/>
                          </a:solidFill>
                          <a:latin typeface="Trebuchet MS"/>
                          <a:cs typeface="Trebuchet MS"/>
                        </a:rPr>
                        <a:t> Clef:</a:t>
                      </a:r>
                      <a:endParaRPr sz="1100" dirty="0">
                        <a:latin typeface="Trebuchet MS"/>
                        <a:cs typeface="Trebuchet MS"/>
                      </a:endParaRPr>
                    </a:p>
                  </a:txBody>
                  <a:tcPr marL="0" marR="0" marT="0" marB="0">
                    <a:lnB w="6350">
                      <a:solidFill>
                        <a:srgbClr val="A9ACB1"/>
                      </a:solidFill>
                      <a:prstDash val="solid"/>
                    </a:lnB>
                    <a:solidFill>
                      <a:srgbClr val="00B050"/>
                    </a:solidFill>
                  </a:tcPr>
                </a:tc>
                <a:tc gridSpan="2">
                  <a:txBody>
                    <a:bodyPr/>
                    <a:lstStyle/>
                    <a:p>
                      <a:pPr marL="0" marR="278765" algn="r">
                        <a:lnSpc>
                          <a:spcPct val="100000"/>
                        </a:lnSpc>
                        <a:spcBef>
                          <a:spcPts val="110"/>
                        </a:spcBef>
                      </a:pPr>
                      <a:r>
                        <a:rPr lang="fr-CA" sz="900" b="1" spc="-50" dirty="0">
                          <a:solidFill>
                            <a:srgbClr val="231F20"/>
                          </a:solidFill>
                          <a:latin typeface="Gill Sans MT"/>
                          <a:ea typeface="+mn-ea"/>
                          <a:cs typeface="Gill Sans MT"/>
                        </a:rPr>
                        <a:t>Q4  20</a:t>
                      </a:r>
                      <a:endParaRPr sz="900" b="1" spc="-50" dirty="0">
                        <a:solidFill>
                          <a:srgbClr val="231F20"/>
                        </a:solidFill>
                        <a:latin typeface="Gill Sans MT"/>
                        <a:ea typeface="+mn-ea"/>
                        <a:cs typeface="Trebuchet MS"/>
                      </a:endParaRPr>
                    </a:p>
                  </a:txBody>
                  <a:tcPr marL="0" marR="0" marT="12326" marB="0">
                    <a:lnB w="6350">
                      <a:solidFill>
                        <a:srgbClr val="A9ACB1"/>
                      </a:solidFill>
                      <a:prstDash val="solid"/>
                    </a:lnB>
                    <a:solidFill>
                      <a:srgbClr val="00B050"/>
                    </a:solidFill>
                  </a:tcPr>
                </a:tc>
                <a:tc hMerge="1">
                  <a:txBody>
                    <a:bodyPr/>
                    <a:lstStyle/>
                    <a:p>
                      <a:pPr marR="278765" algn="r">
                        <a:lnSpc>
                          <a:spcPct val="100000"/>
                        </a:lnSpc>
                        <a:spcBef>
                          <a:spcPts val="110"/>
                        </a:spcBef>
                      </a:pPr>
                      <a:r>
                        <a:rPr sz="900" spc="-50" dirty="0">
                          <a:solidFill>
                            <a:srgbClr val="231F20"/>
                          </a:solidFill>
                          <a:latin typeface="Gill Sans MT"/>
                          <a:cs typeface="Gill Sans MT"/>
                        </a:rPr>
                        <a:t>Q4</a:t>
                      </a:r>
                      <a:r>
                        <a:rPr sz="900" spc="-120" dirty="0">
                          <a:solidFill>
                            <a:srgbClr val="231F20"/>
                          </a:solidFill>
                          <a:latin typeface="Gill Sans MT"/>
                          <a:cs typeface="Gill Sans MT"/>
                        </a:rPr>
                        <a:t> </a:t>
                      </a:r>
                      <a:r>
                        <a:rPr lang="fr-CA" sz="900" spc="45" dirty="0">
                          <a:solidFill>
                            <a:srgbClr val="231F20"/>
                          </a:solidFill>
                          <a:latin typeface="Gill Sans MT"/>
                          <a:cs typeface="Gill Sans MT"/>
                        </a:rPr>
                        <a:t> 20</a:t>
                      </a:r>
                      <a:endParaRPr sz="900" dirty="0">
                        <a:latin typeface="Gill Sans MT"/>
                        <a:cs typeface="Gill Sans MT"/>
                      </a:endParaRPr>
                    </a:p>
                  </a:txBody>
                  <a:tcPr marL="0" marR="0" marT="12326" marB="0">
                    <a:lnB w="6350">
                      <a:solidFill>
                        <a:srgbClr val="A9ACB1"/>
                      </a:solidFill>
                      <a:prstDash val="solid"/>
                    </a:lnB>
                  </a:tcPr>
                </a:tc>
                <a:tc gridSpan="2">
                  <a:txBody>
                    <a:bodyPr/>
                    <a:lstStyle/>
                    <a:p>
                      <a:pPr marL="0" marR="278765" algn="r">
                        <a:lnSpc>
                          <a:spcPct val="100000"/>
                        </a:lnSpc>
                        <a:spcBef>
                          <a:spcPts val="110"/>
                        </a:spcBef>
                      </a:pPr>
                      <a:r>
                        <a:rPr lang="fr-CA" sz="900" b="1" spc="-50" dirty="0">
                          <a:solidFill>
                            <a:srgbClr val="231F20"/>
                          </a:solidFill>
                          <a:latin typeface="Gill Sans MT"/>
                          <a:ea typeface="+mn-ea"/>
                          <a:cs typeface="Trebuchet MS"/>
                        </a:rPr>
                        <a:t>      Q1 21</a:t>
                      </a:r>
                      <a:endParaRPr sz="900" b="1" spc="-50" dirty="0">
                        <a:solidFill>
                          <a:srgbClr val="231F20"/>
                        </a:solidFill>
                        <a:latin typeface="Gill Sans MT"/>
                        <a:ea typeface="+mn-ea"/>
                        <a:cs typeface="Gill Sans MT"/>
                      </a:endParaRPr>
                    </a:p>
                  </a:txBody>
                  <a:tcPr marL="0" marR="0" marT="12326" marB="0">
                    <a:lnB w="6350">
                      <a:solidFill>
                        <a:srgbClr val="A9ACB1"/>
                      </a:solidFill>
                      <a:prstDash val="solid"/>
                    </a:lnB>
                    <a:solidFill>
                      <a:srgbClr val="00B050"/>
                    </a:solidFill>
                  </a:tcPr>
                </a:tc>
                <a:tc hMerge="1">
                  <a:txBody>
                    <a:bodyPr/>
                    <a:lstStyle/>
                    <a:p>
                      <a:pPr marR="49530" algn="r">
                        <a:lnSpc>
                          <a:spcPct val="100000"/>
                        </a:lnSpc>
                        <a:spcBef>
                          <a:spcPts val="110"/>
                        </a:spcBef>
                      </a:pPr>
                      <a:r>
                        <a:rPr sz="900" b="1" spc="-20" dirty="0">
                          <a:solidFill>
                            <a:srgbClr val="231F20"/>
                          </a:solidFill>
                          <a:latin typeface="Trebuchet MS"/>
                          <a:cs typeface="Trebuchet MS"/>
                        </a:rPr>
                        <a:t>Q1</a:t>
                      </a:r>
                      <a:r>
                        <a:rPr sz="900" b="1" spc="-150" dirty="0">
                          <a:solidFill>
                            <a:srgbClr val="231F20"/>
                          </a:solidFill>
                          <a:latin typeface="Trebuchet MS"/>
                          <a:cs typeface="Trebuchet MS"/>
                        </a:rPr>
                        <a:t> </a:t>
                      </a:r>
                      <a:r>
                        <a:rPr sz="900" b="1" spc="-15" dirty="0">
                          <a:solidFill>
                            <a:srgbClr val="231F20"/>
                          </a:solidFill>
                          <a:latin typeface="Trebuchet MS"/>
                          <a:cs typeface="Trebuchet MS"/>
                        </a:rPr>
                        <a:t>2</a:t>
                      </a:r>
                      <a:r>
                        <a:rPr lang="fr-CA" sz="900" b="1" spc="-15" dirty="0">
                          <a:solidFill>
                            <a:srgbClr val="231F20"/>
                          </a:solidFill>
                          <a:latin typeface="Trebuchet MS"/>
                          <a:cs typeface="Trebuchet MS"/>
                        </a:rPr>
                        <a:t>1</a:t>
                      </a:r>
                      <a:endParaRPr sz="900" dirty="0">
                        <a:latin typeface="Trebuchet MS"/>
                        <a:cs typeface="Trebuchet MS"/>
                      </a:endParaRPr>
                    </a:p>
                  </a:txBody>
                  <a:tcPr marL="0" marR="0" marT="12326" marB="0">
                    <a:lnB w="6350">
                      <a:solidFill>
                        <a:srgbClr val="A9ACB1"/>
                      </a:solidFill>
                      <a:prstDash val="solid"/>
                    </a:lnB>
                  </a:tcPr>
                </a:tc>
                <a:extLst>
                  <a:ext uri="{0D108BD9-81ED-4DB2-BD59-A6C34878D82A}">
                    <a16:rowId xmlns:a16="http://schemas.microsoft.com/office/drawing/2014/main" val="10000"/>
                  </a:ext>
                </a:extLst>
              </a:tr>
              <a:tr h="349315">
                <a:tc>
                  <a:txBody>
                    <a:bodyPr/>
                    <a:lstStyle/>
                    <a:p>
                      <a:pPr algn="l">
                        <a:lnSpc>
                          <a:spcPct val="100000"/>
                        </a:lnSpc>
                        <a:spcBef>
                          <a:spcPts val="660"/>
                        </a:spcBef>
                      </a:pPr>
                      <a:r>
                        <a:rPr lang="fr-CA" sz="900" spc="15" dirty="0">
                          <a:solidFill>
                            <a:srgbClr val="231F20"/>
                          </a:solidFill>
                          <a:latin typeface="Gill Sans MT"/>
                          <a:cs typeface="Gill Sans MT"/>
                        </a:rPr>
                        <a:t> </a:t>
                      </a:r>
                      <a:r>
                        <a:rPr lang="fr-CA" sz="900" spc="105" dirty="0">
                          <a:solidFill>
                            <a:srgbClr val="231F20"/>
                          </a:solidFill>
                          <a:latin typeface="Gill Sans MT"/>
                          <a:cs typeface="Gill Sans MT"/>
                        </a:rPr>
                        <a:t> Nombre de contrats à haut risque*</a:t>
                      </a:r>
                    </a:p>
                    <a:p>
                      <a:pPr algn="l">
                        <a:lnSpc>
                          <a:spcPct val="100000"/>
                        </a:lnSpc>
                        <a:spcBef>
                          <a:spcPts val="110"/>
                        </a:spcBef>
                      </a:pPr>
                      <a:r>
                        <a:rPr lang="fr-CA" sz="900" spc="105" dirty="0">
                          <a:solidFill>
                            <a:srgbClr val="231F20"/>
                          </a:solidFill>
                          <a:latin typeface="Gill Sans MT"/>
                          <a:cs typeface="Gill Sans MT"/>
                        </a:rPr>
                        <a:t>  en % du total des contrats (limite de 10%)</a:t>
                      </a:r>
                      <a:endParaRPr sz="900" dirty="0">
                        <a:latin typeface="Gill Sans MT"/>
                        <a:cs typeface="Gill Sans MT"/>
                      </a:endParaRPr>
                    </a:p>
                  </a:txBody>
                  <a:tcPr marL="0" marR="0" marT="73959" marB="0">
                    <a:lnT w="6350">
                      <a:solidFill>
                        <a:srgbClr val="A9ACB1"/>
                      </a:solidFill>
                      <a:prstDash val="solid"/>
                    </a:lnT>
                  </a:tcPr>
                </a:tc>
                <a:tc gridSpan="2">
                  <a:txBody>
                    <a:bodyPr/>
                    <a:lstStyle/>
                    <a:p>
                      <a:pPr marL="0" marR="278765" algn="r">
                        <a:lnSpc>
                          <a:spcPct val="100000"/>
                        </a:lnSpc>
                        <a:spcBef>
                          <a:spcPts val="110"/>
                        </a:spcBef>
                      </a:pPr>
                      <a:endParaRPr lang="fr-CA" sz="900" b="1" spc="-50" dirty="0">
                        <a:solidFill>
                          <a:srgbClr val="231F20"/>
                        </a:solidFill>
                        <a:latin typeface="Gill Sans MT"/>
                        <a:ea typeface="+mn-ea"/>
                        <a:cs typeface="Times New Roman"/>
                      </a:endParaRPr>
                    </a:p>
                    <a:p>
                      <a:pPr marL="0" marR="278765" algn="r">
                        <a:lnSpc>
                          <a:spcPct val="100000"/>
                        </a:lnSpc>
                        <a:spcBef>
                          <a:spcPts val="110"/>
                        </a:spcBef>
                      </a:pPr>
                      <a:r>
                        <a:rPr lang="fr-CA" sz="900" b="1" spc="-50" dirty="0">
                          <a:solidFill>
                            <a:srgbClr val="231F20"/>
                          </a:solidFill>
                          <a:latin typeface="Gill Sans MT"/>
                          <a:ea typeface="+mn-ea"/>
                          <a:cs typeface="Gill Sans MT"/>
                        </a:rPr>
                        <a:t>3.3%</a:t>
                      </a:r>
                      <a:endParaRPr sz="900" b="1" spc="-50" dirty="0">
                        <a:solidFill>
                          <a:srgbClr val="231F20"/>
                        </a:solidFill>
                        <a:latin typeface="Gill Sans MT"/>
                        <a:ea typeface="+mn-ea"/>
                        <a:cs typeface="Gill Sans MT"/>
                      </a:endParaRPr>
                    </a:p>
                  </a:txBody>
                  <a:tcPr marL="0" marR="0" marT="1121" marB="0">
                    <a:lnT w="6350">
                      <a:solidFill>
                        <a:srgbClr val="A9ACB1"/>
                      </a:solidFill>
                      <a:prstDash val="solid"/>
                    </a:lnT>
                  </a:tcPr>
                </a:tc>
                <a:tc hMerge="1">
                  <a:txBody>
                    <a:bodyPr/>
                    <a:lstStyle/>
                    <a:p>
                      <a:pPr algn="l">
                        <a:lnSpc>
                          <a:spcPct val="100000"/>
                        </a:lnSpc>
                        <a:spcBef>
                          <a:spcPts val="10"/>
                        </a:spcBef>
                      </a:pPr>
                      <a:endParaRPr sz="1200" dirty="0">
                        <a:latin typeface="Times New Roman"/>
                        <a:cs typeface="Times New Roman"/>
                      </a:endParaRPr>
                    </a:p>
                    <a:p>
                      <a:pPr marR="278765" algn="l">
                        <a:lnSpc>
                          <a:spcPct val="100000"/>
                        </a:lnSpc>
                      </a:pPr>
                      <a:r>
                        <a:rPr sz="1100" spc="-5" dirty="0">
                          <a:solidFill>
                            <a:srgbClr val="231F20"/>
                          </a:solidFill>
                          <a:latin typeface="Gill Sans MT"/>
                          <a:cs typeface="Gill Sans MT"/>
                        </a:rPr>
                        <a:t>3.3%</a:t>
                      </a:r>
                      <a:endParaRPr sz="1100" dirty="0">
                        <a:latin typeface="Gill Sans MT"/>
                        <a:cs typeface="Gill Sans MT"/>
                      </a:endParaRPr>
                    </a:p>
                  </a:txBody>
                  <a:tcPr marL="0" marR="0" marT="1121" marB="0">
                    <a:lnT w="6350">
                      <a:solidFill>
                        <a:srgbClr val="A9ACB1"/>
                      </a:solidFill>
                      <a:prstDash val="solid"/>
                    </a:lnT>
                  </a:tcPr>
                </a:tc>
                <a:tc gridSpan="2">
                  <a:txBody>
                    <a:bodyPr/>
                    <a:lstStyle/>
                    <a:p>
                      <a:pPr marL="0" marR="278765" algn="r">
                        <a:lnSpc>
                          <a:spcPct val="100000"/>
                        </a:lnSpc>
                        <a:spcBef>
                          <a:spcPts val="110"/>
                        </a:spcBef>
                      </a:pPr>
                      <a:endParaRPr lang="fr-CA" sz="900" b="1" spc="-50" dirty="0">
                        <a:solidFill>
                          <a:srgbClr val="231F20"/>
                        </a:solidFill>
                        <a:latin typeface="Gill Sans MT"/>
                        <a:ea typeface="+mn-ea"/>
                        <a:cs typeface="Trebuchet MS"/>
                      </a:endParaRPr>
                    </a:p>
                    <a:p>
                      <a:pPr marL="0" marR="278765" algn="r">
                        <a:lnSpc>
                          <a:spcPct val="100000"/>
                        </a:lnSpc>
                        <a:spcBef>
                          <a:spcPts val="110"/>
                        </a:spcBef>
                      </a:pPr>
                      <a:r>
                        <a:rPr lang="fr-CA" sz="900" b="1" spc="-50" dirty="0">
                          <a:solidFill>
                            <a:srgbClr val="231F20"/>
                          </a:solidFill>
                          <a:latin typeface="Gill Sans MT"/>
                          <a:ea typeface="+mn-ea"/>
                          <a:cs typeface="Trebuchet MS"/>
                        </a:rPr>
                        <a:t>4.1%</a:t>
                      </a:r>
                      <a:endParaRPr sz="900" b="1" spc="-50" dirty="0">
                        <a:solidFill>
                          <a:srgbClr val="231F20"/>
                        </a:solidFill>
                        <a:latin typeface="Gill Sans MT"/>
                        <a:ea typeface="+mn-ea"/>
                        <a:cs typeface="Gill Sans MT"/>
                      </a:endParaRPr>
                    </a:p>
                  </a:txBody>
                  <a:tcPr marL="0" marR="0" marT="2801" marB="0">
                    <a:lnT w="6350">
                      <a:solidFill>
                        <a:srgbClr val="A9ACB1"/>
                      </a:solidFill>
                      <a:prstDash val="solid"/>
                    </a:lnT>
                  </a:tcPr>
                </a:tc>
                <a:tc hMerge="1">
                  <a:txBody>
                    <a:bodyPr/>
                    <a:lstStyle/>
                    <a:p>
                      <a:pPr algn="l">
                        <a:lnSpc>
                          <a:spcPct val="100000"/>
                        </a:lnSpc>
                        <a:spcBef>
                          <a:spcPts val="25"/>
                        </a:spcBef>
                      </a:pPr>
                      <a:endParaRPr sz="1100" dirty="0">
                        <a:latin typeface="Times New Roman"/>
                        <a:cs typeface="Times New Roman"/>
                      </a:endParaRPr>
                    </a:p>
                    <a:p>
                      <a:pPr marR="48895" algn="l">
                        <a:lnSpc>
                          <a:spcPct val="100000"/>
                        </a:lnSpc>
                      </a:pPr>
                      <a:r>
                        <a:rPr sz="1200" b="1" dirty="0">
                          <a:solidFill>
                            <a:srgbClr val="231F20"/>
                          </a:solidFill>
                          <a:latin typeface="Trebuchet MS"/>
                          <a:cs typeface="Trebuchet MS"/>
                        </a:rPr>
                        <a:t>4.1%</a:t>
                      </a:r>
                      <a:endParaRPr sz="1200" dirty="0">
                        <a:latin typeface="Trebuchet MS"/>
                        <a:cs typeface="Trebuchet MS"/>
                      </a:endParaRPr>
                    </a:p>
                  </a:txBody>
                  <a:tcPr marL="0" marR="0" marT="2801" marB="0">
                    <a:lnT w="6350">
                      <a:solidFill>
                        <a:srgbClr val="A9ACB1"/>
                      </a:solidFill>
                      <a:prstDash val="solid"/>
                    </a:lnT>
                  </a:tcPr>
                </a:tc>
                <a:extLst>
                  <a:ext uri="{0D108BD9-81ED-4DB2-BD59-A6C34878D82A}">
                    <a16:rowId xmlns:a16="http://schemas.microsoft.com/office/drawing/2014/main" val="10001"/>
                  </a:ext>
                </a:extLst>
              </a:tr>
              <a:tr h="645811">
                <a:tc>
                  <a:txBody>
                    <a:bodyPr/>
                    <a:lstStyle/>
                    <a:p>
                      <a:pPr marR="836930" algn="l">
                        <a:lnSpc>
                          <a:spcPct val="109700"/>
                        </a:lnSpc>
                        <a:spcBef>
                          <a:spcPts val="465"/>
                        </a:spcBef>
                      </a:pPr>
                      <a:r>
                        <a:rPr lang="fr-CA" sz="1000" spc="15" dirty="0">
                          <a:solidFill>
                            <a:srgbClr val="231F20"/>
                          </a:solidFill>
                          <a:latin typeface="Gill Sans MT"/>
                          <a:cs typeface="Gill Sans MT"/>
                        </a:rPr>
                        <a:t> </a:t>
                      </a:r>
                    </a:p>
                    <a:p>
                      <a:pPr marL="0" marR="836930" algn="l">
                        <a:lnSpc>
                          <a:spcPct val="100000"/>
                        </a:lnSpc>
                        <a:spcBef>
                          <a:spcPts val="465"/>
                        </a:spcBef>
                      </a:pPr>
                      <a:r>
                        <a:rPr lang="fr-CA" sz="900" spc="105" dirty="0">
                          <a:solidFill>
                            <a:srgbClr val="231F20"/>
                          </a:solidFill>
                          <a:latin typeface="Gill Sans MT"/>
                          <a:ea typeface="+mn-ea"/>
                          <a:cs typeface="Gill Sans MT"/>
                        </a:rPr>
                        <a:t> Nombre de contrats importants en % du total des contrats</a:t>
                      </a:r>
                      <a:endParaRPr sz="900" spc="105" dirty="0">
                        <a:solidFill>
                          <a:srgbClr val="231F20"/>
                        </a:solidFill>
                        <a:latin typeface="Gill Sans MT"/>
                        <a:ea typeface="+mn-ea"/>
                        <a:cs typeface="Gill Sans MT"/>
                      </a:endParaRPr>
                    </a:p>
                  </a:txBody>
                  <a:tcPr marL="0" marR="0" marT="52107" marB="0">
                    <a:lnB w="6350">
                      <a:solidFill>
                        <a:srgbClr val="A9ACB1"/>
                      </a:solidFill>
                      <a:prstDash val="solid"/>
                    </a:lnB>
                  </a:tcPr>
                </a:tc>
                <a:tc gridSpan="2">
                  <a:txBody>
                    <a:bodyPr/>
                    <a:lstStyle/>
                    <a:p>
                      <a:pPr marL="0" marR="278765" algn="r">
                        <a:lnSpc>
                          <a:spcPct val="100000"/>
                        </a:lnSpc>
                        <a:spcBef>
                          <a:spcPts val="110"/>
                        </a:spcBef>
                      </a:pPr>
                      <a:endParaRPr lang="fr-CA" sz="900" b="1" spc="-50" dirty="0">
                        <a:solidFill>
                          <a:srgbClr val="231F20"/>
                        </a:solidFill>
                        <a:latin typeface="Gill Sans MT"/>
                        <a:ea typeface="+mn-ea"/>
                        <a:cs typeface="Times New Roman"/>
                      </a:endParaRPr>
                    </a:p>
                    <a:p>
                      <a:pPr marL="0" marR="278765" algn="r">
                        <a:lnSpc>
                          <a:spcPct val="100000"/>
                        </a:lnSpc>
                        <a:spcBef>
                          <a:spcPts val="110"/>
                        </a:spcBef>
                      </a:pPr>
                      <a:endParaRPr lang="fr-CA" sz="900" b="1" spc="-50" dirty="0">
                        <a:solidFill>
                          <a:srgbClr val="231F20"/>
                        </a:solidFill>
                        <a:latin typeface="Gill Sans MT"/>
                        <a:ea typeface="+mn-ea"/>
                        <a:cs typeface="Gill Sans MT"/>
                      </a:endParaRPr>
                    </a:p>
                    <a:p>
                      <a:pPr marL="0" marR="278765" algn="r">
                        <a:lnSpc>
                          <a:spcPct val="100000"/>
                        </a:lnSpc>
                        <a:spcBef>
                          <a:spcPts val="110"/>
                        </a:spcBef>
                      </a:pPr>
                      <a:r>
                        <a:rPr lang="fr-CA" sz="900" b="1" spc="-50" dirty="0">
                          <a:solidFill>
                            <a:srgbClr val="231F20"/>
                          </a:solidFill>
                          <a:latin typeface="Gill Sans MT"/>
                          <a:ea typeface="+mn-ea"/>
                          <a:cs typeface="Gill Sans MT"/>
                        </a:rPr>
                        <a:t>0.9%</a:t>
                      </a:r>
                      <a:endParaRPr sz="900" b="1" spc="-50" dirty="0">
                        <a:solidFill>
                          <a:srgbClr val="231F20"/>
                        </a:solidFill>
                        <a:latin typeface="Gill Sans MT"/>
                        <a:ea typeface="+mn-ea"/>
                        <a:cs typeface="Gill Sans MT"/>
                      </a:endParaRPr>
                    </a:p>
                  </a:txBody>
                  <a:tcPr marL="0" marR="0" marT="3922" marB="0">
                    <a:lnB w="6350">
                      <a:solidFill>
                        <a:srgbClr val="A9ACB1"/>
                      </a:solidFill>
                      <a:prstDash val="solid"/>
                    </a:lnB>
                  </a:tcPr>
                </a:tc>
                <a:tc hMerge="1">
                  <a:txBody>
                    <a:bodyPr/>
                    <a:lstStyle/>
                    <a:p>
                      <a:pPr algn="l">
                        <a:lnSpc>
                          <a:spcPct val="100000"/>
                        </a:lnSpc>
                        <a:spcBef>
                          <a:spcPts val="35"/>
                        </a:spcBef>
                      </a:pPr>
                      <a:endParaRPr sz="1100" dirty="0">
                        <a:latin typeface="Times New Roman"/>
                        <a:cs typeface="Times New Roman"/>
                      </a:endParaRPr>
                    </a:p>
                    <a:p>
                      <a:pPr marR="278765" algn="l">
                        <a:lnSpc>
                          <a:spcPct val="100000"/>
                        </a:lnSpc>
                      </a:pPr>
                      <a:endParaRPr lang="fr-CA" sz="1100" spc="-5" dirty="0">
                        <a:solidFill>
                          <a:srgbClr val="231F20"/>
                        </a:solidFill>
                        <a:latin typeface="Gill Sans MT"/>
                        <a:cs typeface="Gill Sans MT"/>
                      </a:endParaRPr>
                    </a:p>
                    <a:p>
                      <a:pPr marR="278765" algn="l">
                        <a:lnSpc>
                          <a:spcPct val="100000"/>
                        </a:lnSpc>
                      </a:pPr>
                      <a:r>
                        <a:rPr sz="1100" spc="-5" dirty="0">
                          <a:solidFill>
                            <a:srgbClr val="231F20"/>
                          </a:solidFill>
                          <a:latin typeface="Gill Sans MT"/>
                          <a:cs typeface="Gill Sans MT"/>
                        </a:rPr>
                        <a:t>0.9%</a:t>
                      </a:r>
                      <a:endParaRPr sz="1100" dirty="0">
                        <a:latin typeface="Gill Sans MT"/>
                        <a:cs typeface="Gill Sans MT"/>
                      </a:endParaRPr>
                    </a:p>
                  </a:txBody>
                  <a:tcPr marL="0" marR="0" marT="3922" marB="0">
                    <a:lnB w="6350">
                      <a:solidFill>
                        <a:srgbClr val="A9ACB1"/>
                      </a:solidFill>
                      <a:prstDash val="solid"/>
                    </a:lnB>
                  </a:tcPr>
                </a:tc>
                <a:tc gridSpan="2">
                  <a:txBody>
                    <a:bodyPr/>
                    <a:lstStyle/>
                    <a:p>
                      <a:pPr marL="0" marR="278765" algn="r">
                        <a:lnSpc>
                          <a:spcPct val="100000"/>
                        </a:lnSpc>
                        <a:spcBef>
                          <a:spcPts val="110"/>
                        </a:spcBef>
                      </a:pPr>
                      <a:endParaRPr lang="fr-CA" sz="900" b="1" spc="-50" dirty="0">
                        <a:solidFill>
                          <a:srgbClr val="231F20"/>
                        </a:solidFill>
                        <a:latin typeface="Gill Sans MT"/>
                        <a:ea typeface="+mn-ea"/>
                        <a:cs typeface="Trebuchet MS"/>
                      </a:endParaRPr>
                    </a:p>
                    <a:p>
                      <a:pPr marL="0" marR="278765" algn="r">
                        <a:lnSpc>
                          <a:spcPct val="100000"/>
                        </a:lnSpc>
                        <a:spcBef>
                          <a:spcPts val="110"/>
                        </a:spcBef>
                      </a:pPr>
                      <a:r>
                        <a:rPr lang="fr-CA" sz="900" b="1" spc="-50" dirty="0">
                          <a:solidFill>
                            <a:srgbClr val="231F20"/>
                          </a:solidFill>
                          <a:latin typeface="Gill Sans MT"/>
                          <a:ea typeface="+mn-ea"/>
                          <a:cs typeface="Trebuchet MS"/>
                        </a:rPr>
                        <a:t>    1.1%         </a:t>
                      </a:r>
                      <a:endParaRPr sz="900" b="1" spc="-50" dirty="0">
                        <a:solidFill>
                          <a:srgbClr val="231F20"/>
                        </a:solidFill>
                        <a:latin typeface="Gill Sans MT"/>
                        <a:ea typeface="+mn-ea"/>
                        <a:cs typeface="Gill Sans MT"/>
                      </a:endParaRPr>
                    </a:p>
                  </a:txBody>
                  <a:tcPr marL="0" marR="0" marT="154081" marB="0">
                    <a:lnB w="6350">
                      <a:solidFill>
                        <a:srgbClr val="A9ACB1"/>
                      </a:solidFill>
                      <a:prstDash val="solid"/>
                    </a:lnB>
                  </a:tcPr>
                </a:tc>
                <a:tc hMerge="1">
                  <a:txBody>
                    <a:bodyPr/>
                    <a:lstStyle/>
                    <a:p>
                      <a:pPr marR="48895" algn="l">
                        <a:lnSpc>
                          <a:spcPct val="100000"/>
                        </a:lnSpc>
                        <a:spcBef>
                          <a:spcPts val="1375"/>
                        </a:spcBef>
                      </a:pPr>
                      <a:r>
                        <a:rPr sz="1200" b="1" dirty="0">
                          <a:solidFill>
                            <a:srgbClr val="231F20"/>
                          </a:solidFill>
                          <a:latin typeface="Trebuchet MS"/>
                          <a:cs typeface="Trebuchet MS"/>
                        </a:rPr>
                        <a:t>1.1%</a:t>
                      </a:r>
                      <a:endParaRPr sz="1200" dirty="0">
                        <a:latin typeface="Trebuchet MS"/>
                        <a:cs typeface="Trebuchet MS"/>
                      </a:endParaRPr>
                    </a:p>
                  </a:txBody>
                  <a:tcPr marL="0" marR="0" marT="154081" marB="0">
                    <a:lnB w="6350">
                      <a:solidFill>
                        <a:srgbClr val="A9ACB1"/>
                      </a:solidFill>
                      <a:prstDash val="solid"/>
                    </a:lnB>
                  </a:tcPr>
                </a:tc>
                <a:extLst>
                  <a:ext uri="{0D108BD9-81ED-4DB2-BD59-A6C34878D82A}">
                    <a16:rowId xmlns:a16="http://schemas.microsoft.com/office/drawing/2014/main" val="10002"/>
                  </a:ext>
                </a:extLst>
              </a:tr>
              <a:tr h="1804424">
                <a:tc gridSpan="5">
                  <a:txBody>
                    <a:bodyPr/>
                    <a:lstStyle/>
                    <a:p>
                      <a:pPr marL="171450" marR="139065" indent="-171450">
                        <a:lnSpc>
                          <a:spcPct val="105300"/>
                        </a:lnSpc>
                        <a:spcBef>
                          <a:spcPts val="600"/>
                        </a:spcBef>
                        <a:buFont typeface="Arial" panose="020B0604020202020204" pitchFamily="34" charset="0"/>
                        <a:buChar char="•"/>
                      </a:pPr>
                      <a:r>
                        <a:rPr lang="fr-CA" sz="1000" spc="30" dirty="0">
                          <a:solidFill>
                            <a:srgbClr val="231F20"/>
                          </a:solidFill>
                          <a:latin typeface="Gill Sans MT"/>
                          <a:cs typeface="Gill Sans MT"/>
                        </a:rPr>
                        <a:t>Le nombre d'enregistrements de contrats actifs est stable QoQ et les taux de croissance historiques sont en baisse; Croissance de 24% du QoQ notée au T1 contre 32% au T4. 26% des contrats à haut risque sont classés comme importants.</a:t>
                      </a:r>
                      <a:endParaRPr sz="1000" dirty="0">
                        <a:latin typeface="Gill Sans MT"/>
                        <a:cs typeface="Gill Sans MT"/>
                      </a:endParaRPr>
                    </a:p>
                    <a:p>
                      <a:pPr marL="171450" marR="130810" indent="-171450">
                        <a:lnSpc>
                          <a:spcPct val="105300"/>
                        </a:lnSpc>
                        <a:spcBef>
                          <a:spcPts val="720"/>
                        </a:spcBef>
                        <a:buFont typeface="Arial" panose="020B0604020202020204" pitchFamily="34" charset="0"/>
                        <a:buChar char="•"/>
                      </a:pPr>
                      <a:r>
                        <a:rPr lang="fr-CA" sz="1000" spc="40" dirty="0">
                          <a:solidFill>
                            <a:srgbClr val="231F20"/>
                          </a:solidFill>
                          <a:latin typeface="Gill Sans MT"/>
                          <a:cs typeface="Gill Sans MT"/>
                        </a:rPr>
                        <a:t>L'augmentation du QoQ des contrats à haut risque a été en grande partie:</a:t>
                      </a:r>
                    </a:p>
                    <a:p>
                      <a:pPr marL="574883" marR="130810" lvl="1" indent="-171450">
                        <a:lnSpc>
                          <a:spcPct val="105300"/>
                        </a:lnSpc>
                        <a:spcBef>
                          <a:spcPts val="720"/>
                        </a:spcBef>
                        <a:buFont typeface="Wingdings" panose="05000000000000000000" pitchFamily="2" charset="2"/>
                        <a:buChar char="§"/>
                      </a:pPr>
                      <a:r>
                        <a:rPr sz="1000" dirty="0">
                          <a:solidFill>
                            <a:srgbClr val="231F20"/>
                          </a:solidFill>
                          <a:latin typeface="Gill Sans MT"/>
                          <a:cs typeface="Gill Sans MT"/>
                        </a:rPr>
                        <a:t>(i)</a:t>
                      </a:r>
                      <a:r>
                        <a:rPr sz="1000" spc="-25" dirty="0">
                          <a:solidFill>
                            <a:srgbClr val="231F20"/>
                          </a:solidFill>
                          <a:latin typeface="Gill Sans MT"/>
                          <a:cs typeface="Gill Sans MT"/>
                        </a:rPr>
                        <a:t> </a:t>
                      </a:r>
                      <a:r>
                        <a:rPr lang="fr-CA" sz="1000" spc="20" dirty="0">
                          <a:solidFill>
                            <a:srgbClr val="231F20"/>
                          </a:solidFill>
                          <a:latin typeface="Gill Sans MT"/>
                          <a:cs typeface="Gill Sans MT"/>
                        </a:rPr>
                        <a:t>l'ajout de 24 contrats à haut risque existants de xxx</a:t>
                      </a:r>
                    </a:p>
                    <a:p>
                      <a:pPr marL="574883" marR="130810" lvl="1" indent="-171450">
                        <a:lnSpc>
                          <a:spcPct val="105300"/>
                        </a:lnSpc>
                        <a:spcBef>
                          <a:spcPts val="720"/>
                        </a:spcBef>
                        <a:buFont typeface="Wingdings" panose="05000000000000000000" pitchFamily="2" charset="2"/>
                        <a:buChar char="§"/>
                      </a:pPr>
                      <a:r>
                        <a:rPr lang="fr-CA" sz="1000" spc="15" dirty="0">
                          <a:solidFill>
                            <a:srgbClr val="231F20"/>
                          </a:solidFill>
                          <a:latin typeface="Gill Sans MT"/>
                          <a:cs typeface="Gill Sans MT"/>
                        </a:rPr>
                        <a:t>(ii) 48 contrats moyens réévalués comme à haut risque</a:t>
                      </a:r>
                      <a:endParaRPr lang="fr-CA" sz="1000" spc="25" dirty="0">
                        <a:solidFill>
                          <a:srgbClr val="231F20"/>
                        </a:solidFill>
                        <a:latin typeface="Gill Sans MT"/>
                        <a:cs typeface="Gill Sans MT"/>
                      </a:endParaRPr>
                    </a:p>
                    <a:p>
                      <a:pPr marL="574883" marR="130810" lvl="1" indent="-171450">
                        <a:lnSpc>
                          <a:spcPct val="105300"/>
                        </a:lnSpc>
                        <a:spcBef>
                          <a:spcPts val="720"/>
                        </a:spcBef>
                        <a:buFont typeface="Wingdings" panose="05000000000000000000" pitchFamily="2" charset="2"/>
                        <a:buChar char="§"/>
                      </a:pPr>
                      <a:r>
                        <a:rPr sz="1000" spc="5" dirty="0">
                          <a:solidFill>
                            <a:srgbClr val="231F20"/>
                          </a:solidFill>
                          <a:latin typeface="Gill Sans MT"/>
                          <a:cs typeface="Gill Sans MT"/>
                        </a:rPr>
                        <a:t>(iii) </a:t>
                      </a:r>
                      <a:r>
                        <a:rPr lang="fr-CA" sz="1000" spc="50" dirty="0">
                          <a:solidFill>
                            <a:srgbClr val="231F20"/>
                          </a:solidFill>
                          <a:latin typeface="Gill Sans MT"/>
                          <a:cs typeface="Gill Sans MT"/>
                        </a:rPr>
                        <a:t>41 nouveaux contrats. La répartition des contrats à haut risque par PVP a été modifiée en conséquence</a:t>
                      </a:r>
                      <a:endParaRPr sz="1000" dirty="0">
                        <a:latin typeface="Gill Sans MT"/>
                        <a:cs typeface="Gill Sans MT"/>
                      </a:endParaRPr>
                    </a:p>
                  </a:txBody>
                  <a:tcPr marL="0" marR="0" marT="67235" marB="0">
                    <a:lnT w="6350">
                      <a:solidFill>
                        <a:srgbClr val="A9ACB1"/>
                      </a:solidFill>
                      <a:prstDash val="solid"/>
                    </a:lnT>
                  </a:tcPr>
                </a:tc>
                <a:tc hMerge="1">
                  <a:txBody>
                    <a:bodyPr/>
                    <a:lstStyle/>
                    <a:p>
                      <a:endParaRPr lang="fr-CA"/>
                    </a:p>
                  </a:txBody>
                  <a:tcPr/>
                </a:tc>
                <a:tc hMerge="1">
                  <a:txBody>
                    <a:bodyPr/>
                    <a:lstStyle/>
                    <a:p>
                      <a:endParaRPr/>
                    </a:p>
                  </a:txBody>
                  <a:tcPr marL="0" marR="0" marT="0" marB="0"/>
                </a:tc>
                <a:tc hMerge="1">
                  <a:txBody>
                    <a:bodyPr/>
                    <a:lstStyle/>
                    <a:p>
                      <a:endParaRPr lang="fr-CA"/>
                    </a:p>
                  </a:txBody>
                  <a:tcPr/>
                </a:tc>
                <a:tc hMerge="1">
                  <a:txBody>
                    <a:bodyPr/>
                    <a:lstStyle/>
                    <a:p>
                      <a:endParaRPr/>
                    </a:p>
                  </a:txBody>
                  <a:tcPr marL="0" marR="0" marT="0" marB="0"/>
                </a:tc>
                <a:extLst>
                  <a:ext uri="{0D108BD9-81ED-4DB2-BD59-A6C34878D82A}">
                    <a16:rowId xmlns:a16="http://schemas.microsoft.com/office/drawing/2014/main" val="10003"/>
                  </a:ext>
                </a:extLst>
              </a:tr>
              <a:tr h="194942">
                <a:tc gridSpan="5">
                  <a:txBody>
                    <a:bodyPr/>
                    <a:lstStyle/>
                    <a:p>
                      <a:pPr>
                        <a:lnSpc>
                          <a:spcPct val="100000"/>
                        </a:lnSpc>
                        <a:spcBef>
                          <a:spcPts val="55"/>
                        </a:spcBef>
                      </a:pPr>
                      <a:r>
                        <a:rPr lang="en-US" sz="800" spc="15" baseline="30000" dirty="0">
                          <a:solidFill>
                            <a:srgbClr val="231F20"/>
                          </a:solidFill>
                          <a:latin typeface="Gill Sans MT"/>
                          <a:cs typeface="Gill Sans MT"/>
                        </a:rPr>
                        <a:t>*</a:t>
                      </a:r>
                      <a:r>
                        <a:rPr lang="fr-CA" sz="800" spc="-25" dirty="0">
                          <a:solidFill>
                            <a:srgbClr val="231F20"/>
                          </a:solidFill>
                          <a:latin typeface="Gill Sans MT"/>
                          <a:cs typeface="Gill Sans MT"/>
                        </a:rPr>
                        <a:t>Les contrats à haut risque ont un score de risque inhérent d'au moins 85%</a:t>
                      </a:r>
                      <a:endParaRPr sz="1100" dirty="0">
                        <a:latin typeface="Times New Roman"/>
                        <a:cs typeface="Times New Roman"/>
                      </a:endParaRPr>
                    </a:p>
                  </a:txBody>
                  <a:tcPr marL="0" marR="0" marT="6163" marB="0"/>
                </a:tc>
                <a:tc hMerge="1">
                  <a:txBody>
                    <a:bodyPr/>
                    <a:lstStyle/>
                    <a:p>
                      <a:endParaRPr lang="fr-CA"/>
                    </a:p>
                  </a:txBody>
                  <a:tcPr/>
                </a:tc>
                <a:tc hMerge="1">
                  <a:txBody>
                    <a:bodyPr/>
                    <a:lstStyle/>
                    <a:p>
                      <a:endParaRPr/>
                    </a:p>
                  </a:txBody>
                  <a:tcPr marL="0" marR="0" marT="0" marB="0"/>
                </a:tc>
                <a:tc hMerge="1">
                  <a:txBody>
                    <a:bodyPr/>
                    <a:lstStyle/>
                    <a:p>
                      <a:endParaRPr lang="fr-CA"/>
                    </a:p>
                  </a:txBody>
                  <a:tcPr/>
                </a:tc>
                <a:tc hMerge="1">
                  <a:txBody>
                    <a:bodyPr/>
                    <a:lstStyle/>
                    <a:p>
                      <a:endParaRPr/>
                    </a:p>
                  </a:txBody>
                  <a:tcPr marL="0" marR="0" marT="0" marB="0"/>
                </a:tc>
                <a:extLst>
                  <a:ext uri="{0D108BD9-81ED-4DB2-BD59-A6C34878D82A}">
                    <a16:rowId xmlns:a16="http://schemas.microsoft.com/office/drawing/2014/main" val="10004"/>
                  </a:ext>
                </a:extLst>
              </a:tr>
              <a:tr h="287089">
                <a:tc gridSpan="2">
                  <a:txBody>
                    <a:bodyPr/>
                    <a:lstStyle/>
                    <a:p>
                      <a:pPr>
                        <a:lnSpc>
                          <a:spcPct val="100000"/>
                        </a:lnSpc>
                        <a:spcBef>
                          <a:spcPts val="1260"/>
                        </a:spcBef>
                      </a:pPr>
                      <a:endParaRPr sz="1100" dirty="0">
                        <a:latin typeface="Trebuchet MS"/>
                        <a:cs typeface="Trebuchet MS"/>
                      </a:endParaRPr>
                    </a:p>
                  </a:txBody>
                  <a:tcPr marL="0" marR="0" marT="141194" marB="0">
                    <a:lnB w="6350">
                      <a:solidFill>
                        <a:srgbClr val="A9ACB1"/>
                      </a:solidFill>
                      <a:prstDash val="solid"/>
                    </a:lnB>
                  </a:tcPr>
                </a:tc>
                <a:tc hMerge="1">
                  <a:txBody>
                    <a:bodyPr/>
                    <a:lstStyle/>
                    <a:p>
                      <a:pPr>
                        <a:lnSpc>
                          <a:spcPct val="100000"/>
                        </a:lnSpc>
                        <a:spcBef>
                          <a:spcPts val="1260"/>
                        </a:spcBef>
                      </a:pPr>
                      <a:endParaRPr sz="1100" dirty="0">
                        <a:latin typeface="Trebuchet MS"/>
                        <a:cs typeface="Trebuchet MS"/>
                      </a:endParaRPr>
                    </a:p>
                  </a:txBody>
                  <a:tcPr marL="0" marR="0" marT="141194" marB="0">
                    <a:lnB w="6350">
                      <a:solidFill>
                        <a:srgbClr val="A9ACB1"/>
                      </a:solidFill>
                      <a:prstDash val="solid"/>
                    </a:lnB>
                  </a:tcPr>
                </a:tc>
                <a:tc gridSpan="2">
                  <a:txBody>
                    <a:bodyPr/>
                    <a:lstStyle/>
                    <a:p>
                      <a:pPr>
                        <a:lnSpc>
                          <a:spcPct val="100000"/>
                        </a:lnSpc>
                      </a:pPr>
                      <a:endParaRPr sz="800">
                        <a:latin typeface="Times New Roman"/>
                        <a:cs typeface="Times New Roman"/>
                      </a:endParaRPr>
                    </a:p>
                  </a:txBody>
                  <a:tcPr marL="0" marR="0" marT="0" marB="0">
                    <a:lnB w="6350">
                      <a:solidFill>
                        <a:srgbClr val="A9ACB1"/>
                      </a:solidFill>
                      <a:prstDash val="solid"/>
                    </a:lnB>
                  </a:tcPr>
                </a:tc>
                <a:tc hMerge="1">
                  <a:txBody>
                    <a:bodyPr/>
                    <a:lstStyle/>
                    <a:p>
                      <a:pPr>
                        <a:lnSpc>
                          <a:spcPct val="100000"/>
                        </a:lnSpc>
                      </a:pPr>
                      <a:endParaRPr sz="800">
                        <a:latin typeface="Times New Roman"/>
                        <a:cs typeface="Times New Roman"/>
                      </a:endParaRPr>
                    </a:p>
                  </a:txBody>
                  <a:tcPr marL="0" marR="0" marT="0" marB="0">
                    <a:lnB w="6350">
                      <a:solidFill>
                        <a:srgbClr val="A9ACB1"/>
                      </a:solidFill>
                      <a:prstDash val="solid"/>
                    </a:lnB>
                  </a:tcPr>
                </a:tc>
                <a:tc>
                  <a:txBody>
                    <a:bodyPr/>
                    <a:lstStyle/>
                    <a:p>
                      <a:pPr>
                        <a:lnSpc>
                          <a:spcPct val="100000"/>
                        </a:lnSpc>
                      </a:pPr>
                      <a:endParaRPr sz="800" dirty="0">
                        <a:latin typeface="Times New Roman"/>
                        <a:cs typeface="Times New Roman"/>
                      </a:endParaRPr>
                    </a:p>
                  </a:txBody>
                  <a:tcPr marL="0" marR="0" marT="0" marB="0">
                    <a:lnB w="6350">
                      <a:solidFill>
                        <a:srgbClr val="A9ACB1"/>
                      </a:solidFill>
                      <a:prstDash val="solid"/>
                    </a:lnB>
                  </a:tcPr>
                </a:tc>
                <a:extLst>
                  <a:ext uri="{0D108BD9-81ED-4DB2-BD59-A6C34878D82A}">
                    <a16:rowId xmlns:a16="http://schemas.microsoft.com/office/drawing/2014/main" val="10005"/>
                  </a:ext>
                </a:extLst>
              </a:tr>
            </a:tbl>
          </a:graphicData>
        </a:graphic>
      </p:graphicFrame>
      <p:sp>
        <p:nvSpPr>
          <p:cNvPr id="21" name="object 21"/>
          <p:cNvSpPr txBox="1"/>
          <p:nvPr/>
        </p:nvSpPr>
        <p:spPr>
          <a:xfrm>
            <a:off x="10145985" y="424635"/>
            <a:ext cx="146797" cy="147058"/>
          </a:xfrm>
          <a:prstGeom prst="rect">
            <a:avLst/>
          </a:prstGeom>
        </p:spPr>
        <p:txBody>
          <a:bodyPr vert="horz" wrap="square" lIns="0" tIns="11206" rIns="0" bIns="0" rtlCol="0">
            <a:spAutoFit/>
          </a:bodyPr>
          <a:lstStyle/>
          <a:p>
            <a:pPr marL="11206" defTabSz="806867">
              <a:spcBef>
                <a:spcPts val="88"/>
              </a:spcBef>
            </a:pPr>
            <a:r>
              <a:rPr sz="882" spc="40" dirty="0">
                <a:solidFill>
                  <a:srgbClr val="231F20"/>
                </a:solidFill>
                <a:latin typeface="Gill Sans MT"/>
                <a:cs typeface="Gill Sans MT"/>
              </a:rPr>
              <a:t>3</a:t>
            </a:r>
            <a:endParaRPr sz="882" dirty="0">
              <a:solidFill>
                <a:prstClr val="black"/>
              </a:solidFill>
              <a:latin typeface="Gill Sans MT"/>
              <a:cs typeface="Gill Sans MT"/>
            </a:endParaRPr>
          </a:p>
        </p:txBody>
      </p:sp>
      <p:graphicFrame>
        <p:nvGraphicFramePr>
          <p:cNvPr id="24" name="object 2">
            <a:extLst>
              <a:ext uri="{FF2B5EF4-FFF2-40B4-BE49-F238E27FC236}">
                <a16:creationId xmlns:a16="http://schemas.microsoft.com/office/drawing/2014/main" id="{FDD29BE8-CB4A-42BF-BF70-AD34EB41B271}"/>
              </a:ext>
            </a:extLst>
          </p:cNvPr>
          <p:cNvGraphicFramePr>
            <a:graphicFrameLocks noGrp="1"/>
          </p:cNvGraphicFramePr>
          <p:nvPr>
            <p:extLst>
              <p:ext uri="{D42A27DB-BD31-4B8C-83A1-F6EECF244321}">
                <p14:modId xmlns:p14="http://schemas.microsoft.com/office/powerpoint/2010/main" val="2785444528"/>
              </p:ext>
            </p:extLst>
          </p:nvPr>
        </p:nvGraphicFramePr>
        <p:xfrm>
          <a:off x="6342077" y="807721"/>
          <a:ext cx="5407963" cy="2432668"/>
        </p:xfrm>
        <a:graphic>
          <a:graphicData uri="http://schemas.openxmlformats.org/drawingml/2006/table">
            <a:tbl>
              <a:tblPr firstRow="1" bandRow="1">
                <a:tableStyleId>{2D5ABB26-0587-4C30-8999-92F81FD0307C}</a:tableStyleId>
              </a:tblPr>
              <a:tblGrid>
                <a:gridCol w="3138270">
                  <a:extLst>
                    <a:ext uri="{9D8B030D-6E8A-4147-A177-3AD203B41FA5}">
                      <a16:colId xmlns:a16="http://schemas.microsoft.com/office/drawing/2014/main" val="20000"/>
                    </a:ext>
                  </a:extLst>
                </a:gridCol>
                <a:gridCol w="1320202">
                  <a:extLst>
                    <a:ext uri="{9D8B030D-6E8A-4147-A177-3AD203B41FA5}">
                      <a16:colId xmlns:a16="http://schemas.microsoft.com/office/drawing/2014/main" val="20001"/>
                    </a:ext>
                  </a:extLst>
                </a:gridCol>
                <a:gridCol w="949491">
                  <a:extLst>
                    <a:ext uri="{9D8B030D-6E8A-4147-A177-3AD203B41FA5}">
                      <a16:colId xmlns:a16="http://schemas.microsoft.com/office/drawing/2014/main" val="20002"/>
                    </a:ext>
                  </a:extLst>
                </a:gridCol>
              </a:tblGrid>
              <a:tr h="150890">
                <a:tc>
                  <a:txBody>
                    <a:bodyPr/>
                    <a:lstStyle/>
                    <a:p>
                      <a:pPr>
                        <a:lnSpc>
                          <a:spcPts val="1355"/>
                        </a:lnSpc>
                      </a:pPr>
                      <a:r>
                        <a:rPr lang="en-US" sz="1100" b="1" spc="-30" dirty="0">
                          <a:solidFill>
                            <a:srgbClr val="231F20"/>
                          </a:solidFill>
                          <a:latin typeface="Trebuchet MS"/>
                          <a:cs typeface="Trebuchet MS"/>
                        </a:rPr>
                        <a:t>Indicateur de </a:t>
                      </a:r>
                      <a:r>
                        <a:rPr lang="en-US" sz="1100" b="1" spc="-30" dirty="0">
                          <a:solidFill>
                            <a:srgbClr val="231F20"/>
                          </a:solidFill>
                          <a:latin typeface="+mj-lt"/>
                          <a:cs typeface="Trebuchet MS"/>
                        </a:rPr>
                        <a:t>d</a:t>
                      </a:r>
                      <a:r>
                        <a:rPr lang="fr-CA" sz="1100" b="1" spc="20" dirty="0">
                          <a:solidFill>
                            <a:srgbClr val="231F20"/>
                          </a:solidFill>
                          <a:latin typeface="+mj-lt"/>
                          <a:ea typeface="+mn-ea"/>
                          <a:cs typeface="Gill Sans MT"/>
                        </a:rPr>
                        <a:t>é</a:t>
                      </a:r>
                      <a:r>
                        <a:rPr lang="en-US" sz="1100" b="1" spc="-30" dirty="0" err="1">
                          <a:solidFill>
                            <a:srgbClr val="231F20"/>
                          </a:solidFill>
                          <a:latin typeface="+mj-lt"/>
                          <a:cs typeface="Trebuchet MS"/>
                        </a:rPr>
                        <a:t>pendance</a:t>
                      </a:r>
                      <a:r>
                        <a:rPr lang="en-US" sz="1100" b="1" spc="-30" dirty="0">
                          <a:solidFill>
                            <a:srgbClr val="231F20"/>
                          </a:solidFill>
                          <a:latin typeface="Trebuchet MS"/>
                          <a:cs typeface="Trebuchet MS"/>
                        </a:rPr>
                        <a:t>: </a:t>
                      </a:r>
                      <a:endParaRPr sz="1100" dirty="0">
                        <a:latin typeface="Trebuchet MS"/>
                        <a:cs typeface="Trebuchet MS"/>
                      </a:endParaRPr>
                    </a:p>
                  </a:txBody>
                  <a:tcPr marL="0" marR="0" marT="0" marB="0">
                    <a:lnB w="6350">
                      <a:solidFill>
                        <a:srgbClr val="A9ACB1"/>
                      </a:solidFill>
                      <a:prstDash val="solid"/>
                    </a:lnB>
                    <a:solidFill>
                      <a:srgbClr val="00B050"/>
                    </a:solidFill>
                  </a:tcPr>
                </a:tc>
                <a:tc>
                  <a:txBody>
                    <a:bodyPr/>
                    <a:lstStyle/>
                    <a:p>
                      <a:pPr marR="278765" algn="r">
                        <a:lnSpc>
                          <a:spcPct val="100000"/>
                        </a:lnSpc>
                        <a:spcBef>
                          <a:spcPts val="110"/>
                        </a:spcBef>
                      </a:pPr>
                      <a:r>
                        <a:rPr sz="900" b="1" spc="-50" dirty="0">
                          <a:solidFill>
                            <a:srgbClr val="231F20"/>
                          </a:solidFill>
                          <a:latin typeface="Gill Sans MT"/>
                          <a:cs typeface="Gill Sans MT"/>
                        </a:rPr>
                        <a:t>Q4</a:t>
                      </a:r>
                      <a:r>
                        <a:rPr sz="900" b="1" spc="-120" dirty="0">
                          <a:solidFill>
                            <a:srgbClr val="231F20"/>
                          </a:solidFill>
                          <a:latin typeface="Gill Sans MT"/>
                          <a:cs typeface="Gill Sans MT"/>
                        </a:rPr>
                        <a:t> </a:t>
                      </a:r>
                      <a:r>
                        <a:rPr lang="fr-CA" sz="900" b="1" spc="45" dirty="0">
                          <a:solidFill>
                            <a:srgbClr val="231F20"/>
                          </a:solidFill>
                          <a:latin typeface="Gill Sans MT"/>
                          <a:cs typeface="Gill Sans MT"/>
                        </a:rPr>
                        <a:t> 20</a:t>
                      </a:r>
                      <a:endParaRPr sz="900" b="1" dirty="0">
                        <a:latin typeface="Gill Sans MT"/>
                        <a:cs typeface="Gill Sans MT"/>
                      </a:endParaRPr>
                    </a:p>
                  </a:txBody>
                  <a:tcPr marL="0" marR="0" marT="12326" marB="0">
                    <a:lnB w="6350">
                      <a:solidFill>
                        <a:srgbClr val="A9ACB1"/>
                      </a:solidFill>
                      <a:prstDash val="solid"/>
                    </a:lnB>
                    <a:solidFill>
                      <a:srgbClr val="00B050"/>
                    </a:solidFill>
                  </a:tcPr>
                </a:tc>
                <a:tc>
                  <a:txBody>
                    <a:bodyPr/>
                    <a:lstStyle/>
                    <a:p>
                      <a:pPr marR="49530" algn="r">
                        <a:lnSpc>
                          <a:spcPct val="100000"/>
                        </a:lnSpc>
                        <a:spcBef>
                          <a:spcPts val="110"/>
                        </a:spcBef>
                      </a:pPr>
                      <a:r>
                        <a:rPr sz="900" b="1" spc="-20" dirty="0">
                          <a:solidFill>
                            <a:srgbClr val="231F20"/>
                          </a:solidFill>
                          <a:latin typeface="Trebuchet MS"/>
                          <a:cs typeface="Trebuchet MS"/>
                        </a:rPr>
                        <a:t>Q1</a:t>
                      </a:r>
                      <a:r>
                        <a:rPr sz="900" b="1" spc="-150" dirty="0">
                          <a:solidFill>
                            <a:srgbClr val="231F20"/>
                          </a:solidFill>
                          <a:latin typeface="Trebuchet MS"/>
                          <a:cs typeface="Trebuchet MS"/>
                        </a:rPr>
                        <a:t> </a:t>
                      </a:r>
                      <a:r>
                        <a:rPr sz="900" b="1" spc="-15" dirty="0">
                          <a:solidFill>
                            <a:srgbClr val="231F20"/>
                          </a:solidFill>
                          <a:latin typeface="Trebuchet MS"/>
                          <a:cs typeface="Trebuchet MS"/>
                        </a:rPr>
                        <a:t>2</a:t>
                      </a:r>
                      <a:r>
                        <a:rPr lang="fr-CA" sz="900" b="1" spc="-15" dirty="0">
                          <a:solidFill>
                            <a:srgbClr val="231F20"/>
                          </a:solidFill>
                          <a:latin typeface="Trebuchet MS"/>
                          <a:cs typeface="Trebuchet MS"/>
                        </a:rPr>
                        <a:t>1</a:t>
                      </a:r>
                      <a:endParaRPr sz="900" dirty="0">
                        <a:latin typeface="Trebuchet MS"/>
                        <a:cs typeface="Trebuchet MS"/>
                      </a:endParaRPr>
                    </a:p>
                  </a:txBody>
                  <a:tcPr marL="0" marR="0" marT="12326" marB="0">
                    <a:lnB w="6350">
                      <a:solidFill>
                        <a:srgbClr val="A9ACB1"/>
                      </a:solidFill>
                      <a:prstDash val="solid"/>
                    </a:lnB>
                    <a:solidFill>
                      <a:srgbClr val="00B050"/>
                    </a:solidFill>
                  </a:tcPr>
                </a:tc>
                <a:extLst>
                  <a:ext uri="{0D108BD9-81ED-4DB2-BD59-A6C34878D82A}">
                    <a16:rowId xmlns:a16="http://schemas.microsoft.com/office/drawing/2014/main" val="10000"/>
                  </a:ext>
                </a:extLst>
              </a:tr>
              <a:tr h="322290">
                <a:tc>
                  <a:txBody>
                    <a:bodyPr/>
                    <a:lstStyle/>
                    <a:p>
                      <a:pPr>
                        <a:lnSpc>
                          <a:spcPct val="100000"/>
                        </a:lnSpc>
                        <a:spcBef>
                          <a:spcPts val="660"/>
                        </a:spcBef>
                      </a:pPr>
                      <a:r>
                        <a:rPr lang="fr-CA" sz="800" spc="15" dirty="0">
                          <a:solidFill>
                            <a:srgbClr val="231F20"/>
                          </a:solidFill>
                          <a:latin typeface="Gill Sans MT"/>
                          <a:cs typeface="Gill Sans MT"/>
                        </a:rPr>
                        <a:t>Nombre de contrats à forte dépendance* en% du total des contrats (limite de 10%)</a:t>
                      </a:r>
                      <a:endParaRPr sz="800" dirty="0">
                        <a:latin typeface="Gill Sans MT"/>
                        <a:cs typeface="Gill Sans MT"/>
                      </a:endParaRPr>
                    </a:p>
                  </a:txBody>
                  <a:tcPr marL="0" marR="0" marT="73959" marB="0">
                    <a:lnT w="6350">
                      <a:solidFill>
                        <a:srgbClr val="A9ACB1"/>
                      </a:solidFill>
                      <a:prstDash val="solid"/>
                    </a:lnT>
                  </a:tcPr>
                </a:tc>
                <a:tc>
                  <a:txBody>
                    <a:bodyPr/>
                    <a:lstStyle/>
                    <a:p>
                      <a:pPr>
                        <a:lnSpc>
                          <a:spcPct val="100000"/>
                        </a:lnSpc>
                        <a:spcBef>
                          <a:spcPts val="10"/>
                        </a:spcBef>
                      </a:pPr>
                      <a:endParaRPr sz="1200" dirty="0">
                        <a:latin typeface="Times New Roman"/>
                        <a:cs typeface="Times New Roman"/>
                      </a:endParaRPr>
                    </a:p>
                    <a:p>
                      <a:pPr marR="278765" algn="r">
                        <a:lnSpc>
                          <a:spcPct val="100000"/>
                        </a:lnSpc>
                      </a:pPr>
                      <a:r>
                        <a:rPr lang="fr-CA" sz="1100" spc="-5" dirty="0">
                          <a:solidFill>
                            <a:srgbClr val="231F20"/>
                          </a:solidFill>
                          <a:latin typeface="Gill Sans MT"/>
                          <a:cs typeface="Gill Sans MT"/>
                        </a:rPr>
                        <a:t>6</a:t>
                      </a:r>
                      <a:r>
                        <a:rPr sz="1100" spc="-5" dirty="0">
                          <a:solidFill>
                            <a:srgbClr val="231F20"/>
                          </a:solidFill>
                          <a:latin typeface="Gill Sans MT"/>
                          <a:cs typeface="Gill Sans MT"/>
                        </a:rPr>
                        <a:t>.3%</a:t>
                      </a:r>
                      <a:endParaRPr sz="1100" dirty="0">
                        <a:latin typeface="Gill Sans MT"/>
                        <a:cs typeface="Gill Sans MT"/>
                      </a:endParaRPr>
                    </a:p>
                  </a:txBody>
                  <a:tcPr marL="0" marR="0" marT="1121" marB="0">
                    <a:lnT w="6350">
                      <a:solidFill>
                        <a:srgbClr val="A9ACB1"/>
                      </a:solidFill>
                      <a:prstDash val="solid"/>
                    </a:lnT>
                  </a:tcPr>
                </a:tc>
                <a:tc>
                  <a:txBody>
                    <a:bodyPr/>
                    <a:lstStyle/>
                    <a:p>
                      <a:pPr>
                        <a:lnSpc>
                          <a:spcPct val="100000"/>
                        </a:lnSpc>
                        <a:spcBef>
                          <a:spcPts val="25"/>
                        </a:spcBef>
                      </a:pPr>
                      <a:endParaRPr lang="fr-CA" sz="1100" dirty="0">
                        <a:latin typeface="Times New Roman"/>
                        <a:cs typeface="Times New Roman"/>
                      </a:endParaRPr>
                    </a:p>
                    <a:p>
                      <a:pPr marR="48895" algn="r">
                        <a:lnSpc>
                          <a:spcPct val="100000"/>
                        </a:lnSpc>
                      </a:pPr>
                      <a:r>
                        <a:rPr lang="fr-CA" sz="1200" b="1" dirty="0">
                          <a:solidFill>
                            <a:srgbClr val="231F20"/>
                          </a:solidFill>
                          <a:latin typeface="Trebuchet MS"/>
                          <a:cs typeface="Trebuchet MS"/>
                        </a:rPr>
                        <a:t>7</a:t>
                      </a:r>
                      <a:r>
                        <a:rPr sz="1200" b="1" dirty="0">
                          <a:solidFill>
                            <a:srgbClr val="231F20"/>
                          </a:solidFill>
                          <a:latin typeface="Trebuchet MS"/>
                          <a:cs typeface="Trebuchet MS"/>
                        </a:rPr>
                        <a:t>.</a:t>
                      </a:r>
                      <a:r>
                        <a:rPr lang="fr-CA" sz="1200" b="1" dirty="0">
                          <a:solidFill>
                            <a:srgbClr val="231F20"/>
                          </a:solidFill>
                          <a:latin typeface="Trebuchet MS"/>
                          <a:cs typeface="Trebuchet MS"/>
                        </a:rPr>
                        <a:t>3</a:t>
                      </a:r>
                      <a:r>
                        <a:rPr sz="1200" b="1" dirty="0">
                          <a:solidFill>
                            <a:srgbClr val="231F20"/>
                          </a:solidFill>
                          <a:latin typeface="Trebuchet MS"/>
                          <a:cs typeface="Trebuchet MS"/>
                        </a:rPr>
                        <a:t>%</a:t>
                      </a:r>
                      <a:endParaRPr sz="1200" dirty="0">
                        <a:latin typeface="Trebuchet MS"/>
                        <a:cs typeface="Trebuchet MS"/>
                      </a:endParaRPr>
                    </a:p>
                  </a:txBody>
                  <a:tcPr marL="0" marR="0" marT="2801" marB="0">
                    <a:lnT w="6350">
                      <a:solidFill>
                        <a:srgbClr val="A9ACB1"/>
                      </a:solidFill>
                      <a:prstDash val="solid"/>
                    </a:lnT>
                  </a:tcPr>
                </a:tc>
                <a:extLst>
                  <a:ext uri="{0D108BD9-81ED-4DB2-BD59-A6C34878D82A}">
                    <a16:rowId xmlns:a16="http://schemas.microsoft.com/office/drawing/2014/main" val="10001"/>
                  </a:ext>
                </a:extLst>
              </a:tr>
              <a:tr h="1323067">
                <a:tc gridSpan="3">
                  <a:txBody>
                    <a:bodyPr/>
                    <a:lstStyle/>
                    <a:p>
                      <a:pPr marR="139065">
                        <a:lnSpc>
                          <a:spcPct val="105300"/>
                        </a:lnSpc>
                        <a:spcBef>
                          <a:spcPts val="600"/>
                        </a:spcBef>
                      </a:pPr>
                      <a:endParaRPr lang="fr-CA" sz="800" spc="25" dirty="0">
                        <a:solidFill>
                          <a:srgbClr val="231F20"/>
                        </a:solidFill>
                        <a:latin typeface="Gill Sans MT"/>
                        <a:cs typeface="Gill Sans MT"/>
                      </a:endParaRPr>
                    </a:p>
                    <a:p>
                      <a:pPr marL="171450" marR="139065" indent="-171450">
                        <a:lnSpc>
                          <a:spcPct val="105300"/>
                        </a:lnSpc>
                        <a:spcBef>
                          <a:spcPts val="600"/>
                        </a:spcBef>
                        <a:buFont typeface="Arial" panose="020B0604020202020204" pitchFamily="34" charset="0"/>
                        <a:buChar char="•"/>
                      </a:pPr>
                      <a:r>
                        <a:rPr lang="fr-CA" sz="1000" spc="20" dirty="0">
                          <a:solidFill>
                            <a:srgbClr val="231F20"/>
                          </a:solidFill>
                          <a:latin typeface="Gill Sans MT"/>
                          <a:ea typeface="+mn-ea"/>
                          <a:cs typeface="Gill Sans MT"/>
                        </a:rPr>
                        <a:t>L'augmentation des contrats à forte dépendance durant QoQ a été largement tirée par:</a:t>
                      </a:r>
                    </a:p>
                    <a:p>
                      <a:pPr marL="574883" marR="139065" lvl="1" indent="-171450">
                        <a:lnSpc>
                          <a:spcPct val="105300"/>
                        </a:lnSpc>
                        <a:spcBef>
                          <a:spcPts val="600"/>
                        </a:spcBef>
                        <a:buFont typeface="Wingdings" panose="05000000000000000000" pitchFamily="2" charset="2"/>
                        <a:buChar char="§"/>
                      </a:pPr>
                      <a:r>
                        <a:rPr sz="1000" spc="20" dirty="0">
                          <a:solidFill>
                            <a:srgbClr val="231F20"/>
                          </a:solidFill>
                          <a:latin typeface="Gill Sans MT"/>
                          <a:ea typeface="+mn-ea"/>
                          <a:cs typeface="Gill Sans MT"/>
                        </a:rPr>
                        <a:t>(i) </a:t>
                      </a:r>
                      <a:r>
                        <a:rPr lang="fr-CA" sz="1000" spc="20" dirty="0">
                          <a:solidFill>
                            <a:srgbClr val="231F20"/>
                          </a:solidFill>
                          <a:latin typeface="Gill Sans MT"/>
                          <a:ea typeface="+mn-ea"/>
                          <a:cs typeface="Gill Sans MT"/>
                        </a:rPr>
                        <a:t>l'ajout de N services infonuagiques des principaux fournisseurs</a:t>
                      </a:r>
                    </a:p>
                    <a:p>
                      <a:pPr marL="574883" marR="139065" lvl="1" indent="-171450">
                        <a:lnSpc>
                          <a:spcPct val="105300"/>
                        </a:lnSpc>
                        <a:spcBef>
                          <a:spcPts val="600"/>
                        </a:spcBef>
                        <a:buFont typeface="Wingdings" panose="05000000000000000000" pitchFamily="2" charset="2"/>
                        <a:buChar char="§"/>
                      </a:pPr>
                      <a:r>
                        <a:rPr sz="1000" spc="20" dirty="0">
                          <a:solidFill>
                            <a:srgbClr val="231F20"/>
                          </a:solidFill>
                          <a:latin typeface="Gill Sans MT"/>
                          <a:ea typeface="+mn-ea"/>
                          <a:cs typeface="Gill Sans MT"/>
                        </a:rPr>
                        <a:t>(ii) </a:t>
                      </a:r>
                      <a:r>
                        <a:rPr lang="fr-CA" sz="1000" spc="20" dirty="0">
                          <a:solidFill>
                            <a:srgbClr val="231F20"/>
                          </a:solidFill>
                          <a:latin typeface="Gill Sans MT"/>
                          <a:ea typeface="+mn-ea"/>
                          <a:cs typeface="Gill Sans MT"/>
                        </a:rPr>
                        <a:t>M contrats de dépendance moyenne ré-évalués comme étant à forte dépendance en raison du décommissionnement d`alternatives internes</a:t>
                      </a:r>
                    </a:p>
                    <a:p>
                      <a:pPr marL="574883" marR="139065" lvl="1" indent="-171450">
                        <a:lnSpc>
                          <a:spcPct val="105300"/>
                        </a:lnSpc>
                        <a:spcBef>
                          <a:spcPts val="600"/>
                        </a:spcBef>
                        <a:buFont typeface="Wingdings" panose="05000000000000000000" pitchFamily="2" charset="2"/>
                        <a:buChar char="§"/>
                      </a:pPr>
                      <a:r>
                        <a:rPr sz="1000" spc="20" dirty="0">
                          <a:solidFill>
                            <a:srgbClr val="231F20"/>
                          </a:solidFill>
                          <a:latin typeface="Gill Sans MT"/>
                          <a:ea typeface="+mn-ea"/>
                          <a:cs typeface="Gill Sans MT"/>
                        </a:rPr>
                        <a:t>(iii) </a:t>
                      </a:r>
                      <a:r>
                        <a:rPr lang="fr-CA" sz="1000" spc="20" dirty="0">
                          <a:solidFill>
                            <a:srgbClr val="231F20"/>
                          </a:solidFill>
                          <a:latin typeface="Gill Sans MT"/>
                          <a:ea typeface="+mn-ea"/>
                          <a:cs typeface="Gill Sans MT"/>
                        </a:rPr>
                        <a:t>P</a:t>
                      </a:r>
                      <a:r>
                        <a:rPr sz="1000" spc="20" dirty="0">
                          <a:solidFill>
                            <a:srgbClr val="231F20"/>
                          </a:solidFill>
                          <a:latin typeface="Gill Sans MT"/>
                          <a:ea typeface="+mn-ea"/>
                          <a:cs typeface="Gill Sans MT"/>
                        </a:rPr>
                        <a:t> </a:t>
                      </a:r>
                      <a:r>
                        <a:rPr lang="fr-CA" sz="1000" spc="20" dirty="0">
                          <a:solidFill>
                            <a:srgbClr val="231F20"/>
                          </a:solidFill>
                          <a:latin typeface="Gill Sans MT"/>
                          <a:ea typeface="+mn-ea"/>
                          <a:cs typeface="Gill Sans MT"/>
                        </a:rPr>
                        <a:t>nouveaux fournisseurs (en raison de l'expansion des affaires dans de nouveaux secteurs)</a:t>
                      </a:r>
                      <a:endParaRPr sz="1000" spc="20" dirty="0">
                        <a:solidFill>
                          <a:srgbClr val="231F20"/>
                        </a:solidFill>
                        <a:latin typeface="Gill Sans MT"/>
                        <a:ea typeface="+mn-ea"/>
                        <a:cs typeface="Gill Sans MT"/>
                      </a:endParaRPr>
                    </a:p>
                  </a:txBody>
                  <a:tcPr marL="0" marR="0" marT="672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154703">
                <a:tc gridSpan="3">
                  <a:txBody>
                    <a:bodyPr/>
                    <a:lstStyle/>
                    <a:p>
                      <a:pPr marL="57150" marR="96520" indent="-57785">
                        <a:lnSpc>
                          <a:spcPct val="104200"/>
                        </a:lnSpc>
                      </a:pPr>
                      <a:r>
                        <a:rPr lang="fr-CA" sz="800" spc="-25" dirty="0">
                          <a:solidFill>
                            <a:srgbClr val="231F20"/>
                          </a:solidFill>
                          <a:latin typeface="Gill Sans MT"/>
                          <a:ea typeface="+mn-ea"/>
                          <a:cs typeface="Gill Sans MT"/>
                        </a:rPr>
                        <a:t>*Les contrats à forte dépendance ont un score de dépendance d'au moins 75%</a:t>
                      </a:r>
                      <a:endParaRPr sz="800" spc="-25" dirty="0">
                        <a:solidFill>
                          <a:srgbClr val="231F20"/>
                        </a:solidFill>
                        <a:latin typeface="Gill Sans MT"/>
                        <a:ea typeface="+mn-ea"/>
                        <a:cs typeface="Gill Sans MT"/>
                      </a:endParaRPr>
                    </a:p>
                  </a:txBody>
                  <a:tcPr marL="0" marR="0" marT="6163"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281710">
                <a:tc>
                  <a:txBody>
                    <a:bodyPr/>
                    <a:lstStyle/>
                    <a:p>
                      <a:pPr>
                        <a:lnSpc>
                          <a:spcPct val="100000"/>
                        </a:lnSpc>
                        <a:spcBef>
                          <a:spcPts val="1260"/>
                        </a:spcBef>
                      </a:pPr>
                      <a:endParaRPr sz="1100" dirty="0">
                        <a:latin typeface="Trebuchet MS"/>
                        <a:cs typeface="Trebuchet MS"/>
                      </a:endParaRPr>
                    </a:p>
                  </a:txBody>
                  <a:tcPr marL="0" marR="0" marT="141194" marB="0">
                    <a:lnB w="6350">
                      <a:solidFill>
                        <a:srgbClr val="A9ACB1"/>
                      </a:solidFill>
                      <a:prstDash val="solid"/>
                    </a:lnB>
                  </a:tcPr>
                </a:tc>
                <a:tc>
                  <a:txBody>
                    <a:bodyPr/>
                    <a:lstStyle/>
                    <a:p>
                      <a:pPr>
                        <a:lnSpc>
                          <a:spcPct val="100000"/>
                        </a:lnSpc>
                      </a:pPr>
                      <a:endParaRPr sz="800">
                        <a:latin typeface="Times New Roman"/>
                        <a:cs typeface="Times New Roman"/>
                      </a:endParaRPr>
                    </a:p>
                  </a:txBody>
                  <a:tcPr marL="0" marR="0" marT="0" marB="0">
                    <a:lnB w="6350">
                      <a:solidFill>
                        <a:srgbClr val="A9ACB1"/>
                      </a:solidFill>
                      <a:prstDash val="solid"/>
                    </a:lnB>
                  </a:tcPr>
                </a:tc>
                <a:tc>
                  <a:txBody>
                    <a:bodyPr/>
                    <a:lstStyle/>
                    <a:p>
                      <a:pPr>
                        <a:lnSpc>
                          <a:spcPct val="100000"/>
                        </a:lnSpc>
                      </a:pPr>
                      <a:endParaRPr sz="800" dirty="0">
                        <a:latin typeface="Times New Roman"/>
                        <a:cs typeface="Times New Roman"/>
                      </a:endParaRPr>
                    </a:p>
                  </a:txBody>
                  <a:tcPr marL="0" marR="0" marT="0" marB="0">
                    <a:lnB w="6350">
                      <a:solidFill>
                        <a:srgbClr val="A9ACB1"/>
                      </a:solidFill>
                      <a:prstDash val="solid"/>
                    </a:lnB>
                  </a:tcPr>
                </a:tc>
                <a:extLst>
                  <a:ext uri="{0D108BD9-81ED-4DB2-BD59-A6C34878D82A}">
                    <a16:rowId xmlns:a16="http://schemas.microsoft.com/office/drawing/2014/main" val="10005"/>
                  </a:ext>
                </a:extLst>
              </a:tr>
            </a:tbl>
          </a:graphicData>
        </a:graphic>
      </p:graphicFrame>
      <p:sp>
        <p:nvSpPr>
          <p:cNvPr id="18" name="ZoneTexte 17">
            <a:extLst>
              <a:ext uri="{FF2B5EF4-FFF2-40B4-BE49-F238E27FC236}">
                <a16:creationId xmlns:a16="http://schemas.microsoft.com/office/drawing/2014/main" id="{304EA0F1-2E41-43C7-BE2B-A14A16830796}"/>
              </a:ext>
            </a:extLst>
          </p:cNvPr>
          <p:cNvSpPr txBox="1"/>
          <p:nvPr/>
        </p:nvSpPr>
        <p:spPr>
          <a:xfrm>
            <a:off x="693420" y="4441949"/>
            <a:ext cx="5164125" cy="2215991"/>
          </a:xfrm>
          <a:prstGeom prst="rect">
            <a:avLst/>
          </a:prstGeom>
          <a:noFill/>
        </p:spPr>
        <p:txBody>
          <a:bodyPr wrap="square" rtlCol="0">
            <a:spAutoFit/>
          </a:bodyPr>
          <a:lstStyle/>
          <a:p>
            <a:r>
              <a:rPr lang="en-US" sz="1200" b="1" spc="-35" dirty="0">
                <a:solidFill>
                  <a:srgbClr val="231F20"/>
                </a:solidFill>
                <a:latin typeface="Trebuchet MS"/>
                <a:cs typeface="Trebuchet MS"/>
              </a:rPr>
              <a:t>Concentration par PVP:</a:t>
            </a:r>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dirty="0">
              <a:latin typeface="Trebuchet MS"/>
              <a:cs typeface="Trebuchet MS"/>
            </a:endParaRPr>
          </a:p>
          <a:p>
            <a:endParaRPr lang="fr-CA" dirty="0"/>
          </a:p>
        </p:txBody>
      </p:sp>
      <p:sp>
        <p:nvSpPr>
          <p:cNvPr id="37" name="object 5">
            <a:extLst>
              <a:ext uri="{FF2B5EF4-FFF2-40B4-BE49-F238E27FC236}">
                <a16:creationId xmlns:a16="http://schemas.microsoft.com/office/drawing/2014/main" id="{585184AE-3212-48BC-A640-6E6F4AE9DB87}"/>
              </a:ext>
            </a:extLst>
          </p:cNvPr>
          <p:cNvSpPr txBox="1"/>
          <p:nvPr/>
        </p:nvSpPr>
        <p:spPr>
          <a:xfrm>
            <a:off x="3912346" y="4516584"/>
            <a:ext cx="1140902" cy="133294"/>
          </a:xfrm>
          <a:prstGeom prst="rect">
            <a:avLst/>
          </a:prstGeom>
        </p:spPr>
        <p:txBody>
          <a:bodyPr vert="horz" wrap="square" lIns="0" tIns="10085" rIns="0" bIns="0" rtlCol="0">
            <a:spAutoFit/>
          </a:bodyPr>
          <a:lstStyle/>
          <a:p>
            <a:pPr marL="11206" defTabSz="806867">
              <a:spcBef>
                <a:spcPts val="79"/>
              </a:spcBef>
            </a:pPr>
            <a:r>
              <a:rPr sz="800" spc="31" dirty="0">
                <a:solidFill>
                  <a:srgbClr val="231F20"/>
                </a:solidFill>
                <a:latin typeface="Gill Sans MT"/>
                <a:cs typeface="Gill Sans MT"/>
              </a:rPr>
              <a:t>%</a:t>
            </a:r>
            <a:r>
              <a:rPr sz="800" spc="-44" dirty="0">
                <a:solidFill>
                  <a:srgbClr val="231F20"/>
                </a:solidFill>
                <a:latin typeface="Gill Sans MT"/>
                <a:cs typeface="Gill Sans MT"/>
              </a:rPr>
              <a:t> </a:t>
            </a:r>
            <a:r>
              <a:rPr lang="fr-CA" sz="800" spc="22" dirty="0">
                <a:solidFill>
                  <a:srgbClr val="231F20"/>
                </a:solidFill>
                <a:latin typeface="Gill Sans MT"/>
                <a:cs typeface="Gill Sans MT"/>
              </a:rPr>
              <a:t>du</a:t>
            </a:r>
            <a:r>
              <a:rPr sz="800" spc="-40" dirty="0">
                <a:solidFill>
                  <a:srgbClr val="231F20"/>
                </a:solidFill>
                <a:latin typeface="Gill Sans MT"/>
                <a:cs typeface="Gill Sans MT"/>
              </a:rPr>
              <a:t> </a:t>
            </a:r>
            <a:r>
              <a:rPr sz="800" spc="18" dirty="0">
                <a:solidFill>
                  <a:srgbClr val="231F20"/>
                </a:solidFill>
                <a:latin typeface="Gill Sans MT"/>
                <a:cs typeface="Gill Sans MT"/>
              </a:rPr>
              <a:t>n</a:t>
            </a:r>
            <a:r>
              <a:rPr lang="fr-CA" sz="800" spc="18" dirty="0">
                <a:solidFill>
                  <a:srgbClr val="231F20"/>
                </a:solidFill>
                <a:latin typeface="Gill Sans MT"/>
                <a:cs typeface="Gill Sans MT"/>
              </a:rPr>
              <a:t>o</a:t>
            </a:r>
            <a:r>
              <a:rPr sz="800" spc="18" dirty="0" err="1">
                <a:solidFill>
                  <a:srgbClr val="231F20"/>
                </a:solidFill>
                <a:latin typeface="Gill Sans MT"/>
                <a:cs typeface="Gill Sans MT"/>
              </a:rPr>
              <a:t>mbr</a:t>
            </a:r>
            <a:r>
              <a:rPr lang="fr-CA" sz="800" spc="18" dirty="0">
                <a:solidFill>
                  <a:srgbClr val="231F20"/>
                </a:solidFill>
                <a:latin typeface="Gill Sans MT"/>
                <a:cs typeface="Gill Sans MT"/>
              </a:rPr>
              <a:t>e</a:t>
            </a:r>
            <a:r>
              <a:rPr sz="800" spc="-40" dirty="0">
                <a:solidFill>
                  <a:srgbClr val="231F20"/>
                </a:solidFill>
                <a:latin typeface="Gill Sans MT"/>
                <a:cs typeface="Gill Sans MT"/>
              </a:rPr>
              <a:t> </a:t>
            </a:r>
            <a:r>
              <a:rPr lang="fr-CA" sz="800" spc="-40" dirty="0">
                <a:solidFill>
                  <a:srgbClr val="231F20"/>
                </a:solidFill>
                <a:latin typeface="Gill Sans MT"/>
                <a:cs typeface="Gill Sans MT"/>
              </a:rPr>
              <a:t>de </a:t>
            </a:r>
            <a:r>
              <a:rPr sz="800" spc="-18" dirty="0">
                <a:solidFill>
                  <a:srgbClr val="231F20"/>
                </a:solidFill>
                <a:latin typeface="Gill Sans MT"/>
                <a:cs typeface="Gill Sans MT"/>
              </a:rPr>
              <a:t>C</a:t>
            </a:r>
            <a:r>
              <a:rPr lang="fr-CA" sz="800" spc="-18" dirty="0">
                <a:solidFill>
                  <a:srgbClr val="231F20"/>
                </a:solidFill>
                <a:latin typeface="Gill Sans MT"/>
                <a:cs typeface="Gill Sans MT"/>
              </a:rPr>
              <a:t>HR</a:t>
            </a:r>
            <a:endParaRPr sz="800" dirty="0">
              <a:solidFill>
                <a:prstClr val="black"/>
              </a:solidFill>
              <a:latin typeface="Gill Sans MT"/>
              <a:cs typeface="Gill Sans MT"/>
            </a:endParaRPr>
          </a:p>
        </p:txBody>
      </p:sp>
      <p:sp>
        <p:nvSpPr>
          <p:cNvPr id="38" name="object 6">
            <a:extLst>
              <a:ext uri="{FF2B5EF4-FFF2-40B4-BE49-F238E27FC236}">
                <a16:creationId xmlns:a16="http://schemas.microsoft.com/office/drawing/2014/main" id="{E3E1FF1C-F9B9-4329-9487-85D1ACBDC59D}"/>
              </a:ext>
            </a:extLst>
          </p:cNvPr>
          <p:cNvSpPr/>
          <p:nvPr/>
        </p:nvSpPr>
        <p:spPr>
          <a:xfrm>
            <a:off x="1012369" y="4967308"/>
            <a:ext cx="482974" cy="934010"/>
          </a:xfrm>
          <a:custGeom>
            <a:avLst/>
            <a:gdLst/>
            <a:ahLst/>
            <a:cxnLst/>
            <a:rect l="l" t="t" r="r" b="b"/>
            <a:pathLst>
              <a:path w="547369" h="1058545">
                <a:moveTo>
                  <a:pt x="547167" y="0"/>
                </a:moveTo>
                <a:lnTo>
                  <a:pt x="498448" y="2070"/>
                </a:lnTo>
                <a:lnTo>
                  <a:pt x="450860" y="8196"/>
                </a:lnTo>
                <a:lnTo>
                  <a:pt x="404591" y="18248"/>
                </a:lnTo>
                <a:lnTo>
                  <a:pt x="359828" y="32097"/>
                </a:lnTo>
                <a:lnTo>
                  <a:pt x="316758" y="49616"/>
                </a:lnTo>
                <a:lnTo>
                  <a:pt x="275570" y="70674"/>
                </a:lnTo>
                <a:lnTo>
                  <a:pt x="236450" y="95143"/>
                </a:lnTo>
                <a:lnTo>
                  <a:pt x="199586" y="122895"/>
                </a:lnTo>
                <a:lnTo>
                  <a:pt x="165166" y="153800"/>
                </a:lnTo>
                <a:lnTo>
                  <a:pt x="133376" y="187729"/>
                </a:lnTo>
                <a:lnTo>
                  <a:pt x="104404" y="224554"/>
                </a:lnTo>
                <a:lnTo>
                  <a:pt x="78438" y="264146"/>
                </a:lnTo>
                <a:lnTo>
                  <a:pt x="55664" y="306377"/>
                </a:lnTo>
                <a:lnTo>
                  <a:pt x="36271" y="351116"/>
                </a:lnTo>
                <a:lnTo>
                  <a:pt x="21226" y="395919"/>
                </a:lnTo>
                <a:lnTo>
                  <a:pt x="10229" y="441081"/>
                </a:lnTo>
                <a:lnTo>
                  <a:pt x="3185" y="486390"/>
                </a:lnTo>
                <a:lnTo>
                  <a:pt x="0" y="531633"/>
                </a:lnTo>
                <a:lnTo>
                  <a:pt x="579" y="576598"/>
                </a:lnTo>
                <a:lnTo>
                  <a:pt x="4828" y="621073"/>
                </a:lnTo>
                <a:lnTo>
                  <a:pt x="12653" y="664846"/>
                </a:lnTo>
                <a:lnTo>
                  <a:pt x="23959" y="707705"/>
                </a:lnTo>
                <a:lnTo>
                  <a:pt x="38651" y="749437"/>
                </a:lnTo>
                <a:lnTo>
                  <a:pt x="56636" y="789831"/>
                </a:lnTo>
                <a:lnTo>
                  <a:pt x="77817" y="828674"/>
                </a:lnTo>
                <a:lnTo>
                  <a:pt x="102102" y="865754"/>
                </a:lnTo>
                <a:lnTo>
                  <a:pt x="129395" y="900858"/>
                </a:lnTo>
                <a:lnTo>
                  <a:pt x="159602" y="933776"/>
                </a:lnTo>
                <a:lnTo>
                  <a:pt x="192629" y="964293"/>
                </a:lnTo>
                <a:lnTo>
                  <a:pt x="228381" y="992200"/>
                </a:lnTo>
                <a:lnTo>
                  <a:pt x="266763" y="1017282"/>
                </a:lnTo>
                <a:lnTo>
                  <a:pt x="307681" y="1039328"/>
                </a:lnTo>
                <a:lnTo>
                  <a:pt x="351041" y="1058125"/>
                </a:lnTo>
                <a:lnTo>
                  <a:pt x="547167" y="547230"/>
                </a:lnTo>
                <a:lnTo>
                  <a:pt x="547167" y="0"/>
                </a:lnTo>
                <a:close/>
              </a:path>
            </a:pathLst>
          </a:custGeom>
          <a:solidFill>
            <a:srgbClr val="FCB538"/>
          </a:solidFill>
        </p:spPr>
        <p:txBody>
          <a:bodyPr wrap="square" lIns="0" tIns="0" rIns="0" bIns="0" rtlCol="0"/>
          <a:lstStyle/>
          <a:p>
            <a:pPr defTabSz="806867"/>
            <a:endParaRPr sz="1588">
              <a:solidFill>
                <a:prstClr val="black"/>
              </a:solidFill>
              <a:latin typeface="Calibri"/>
            </a:endParaRPr>
          </a:p>
        </p:txBody>
      </p:sp>
      <p:sp>
        <p:nvSpPr>
          <p:cNvPr id="39" name="object 7">
            <a:extLst>
              <a:ext uri="{FF2B5EF4-FFF2-40B4-BE49-F238E27FC236}">
                <a16:creationId xmlns:a16="http://schemas.microsoft.com/office/drawing/2014/main" id="{81015ABE-2773-4712-9B5D-6788EE2D66DE}"/>
              </a:ext>
            </a:extLst>
          </p:cNvPr>
          <p:cNvSpPr/>
          <p:nvPr/>
        </p:nvSpPr>
        <p:spPr>
          <a:xfrm>
            <a:off x="1322113" y="5450158"/>
            <a:ext cx="173131" cy="475690"/>
          </a:xfrm>
          <a:custGeom>
            <a:avLst/>
            <a:gdLst/>
            <a:ahLst/>
            <a:cxnLst/>
            <a:rect l="l" t="t" r="r" b="b"/>
            <a:pathLst>
              <a:path w="196215" h="539115">
                <a:moveTo>
                  <a:pt x="196126" y="0"/>
                </a:moveTo>
                <a:lnTo>
                  <a:pt x="0" y="510895"/>
                </a:lnTo>
                <a:lnTo>
                  <a:pt x="25064" y="519870"/>
                </a:lnTo>
                <a:lnTo>
                  <a:pt x="49860" y="527419"/>
                </a:lnTo>
                <a:lnTo>
                  <a:pt x="74998" y="533714"/>
                </a:lnTo>
                <a:lnTo>
                  <a:pt x="101091" y="538924"/>
                </a:lnTo>
                <a:lnTo>
                  <a:pt x="196126" y="0"/>
                </a:lnTo>
                <a:close/>
              </a:path>
            </a:pathLst>
          </a:custGeom>
          <a:solidFill>
            <a:srgbClr val="403A60"/>
          </a:solidFill>
        </p:spPr>
        <p:txBody>
          <a:bodyPr wrap="square" lIns="0" tIns="0" rIns="0" bIns="0" rtlCol="0"/>
          <a:lstStyle/>
          <a:p>
            <a:pPr defTabSz="806867"/>
            <a:endParaRPr sz="1588">
              <a:solidFill>
                <a:prstClr val="black"/>
              </a:solidFill>
              <a:latin typeface="Calibri"/>
            </a:endParaRPr>
          </a:p>
        </p:txBody>
      </p:sp>
      <p:sp>
        <p:nvSpPr>
          <p:cNvPr id="40" name="object 8">
            <a:extLst>
              <a:ext uri="{FF2B5EF4-FFF2-40B4-BE49-F238E27FC236}">
                <a16:creationId xmlns:a16="http://schemas.microsoft.com/office/drawing/2014/main" id="{8A6151F5-6049-4F73-B7A7-49057EF49C5D}"/>
              </a:ext>
            </a:extLst>
          </p:cNvPr>
          <p:cNvSpPr/>
          <p:nvPr/>
        </p:nvSpPr>
        <p:spPr>
          <a:xfrm>
            <a:off x="1314571" y="5450158"/>
            <a:ext cx="173131" cy="475690"/>
          </a:xfrm>
          <a:custGeom>
            <a:avLst/>
            <a:gdLst/>
            <a:ahLst/>
            <a:cxnLst/>
            <a:rect l="l" t="t" r="r" b="b"/>
            <a:pathLst>
              <a:path w="196215" h="539115">
                <a:moveTo>
                  <a:pt x="196126" y="0"/>
                </a:moveTo>
                <a:lnTo>
                  <a:pt x="101091" y="538924"/>
                </a:lnTo>
                <a:lnTo>
                  <a:pt x="74998" y="533714"/>
                </a:lnTo>
                <a:lnTo>
                  <a:pt x="49860" y="527419"/>
                </a:lnTo>
                <a:lnTo>
                  <a:pt x="25064" y="519870"/>
                </a:lnTo>
                <a:lnTo>
                  <a:pt x="0" y="510895"/>
                </a:lnTo>
                <a:lnTo>
                  <a:pt x="196126" y="0"/>
                </a:lnTo>
                <a:close/>
              </a:path>
            </a:pathLst>
          </a:custGeom>
          <a:ln w="12573">
            <a:solidFill>
              <a:srgbClr val="FFFFFF"/>
            </a:solidFill>
          </a:ln>
        </p:spPr>
        <p:txBody>
          <a:bodyPr wrap="square" lIns="0" tIns="0" rIns="0" bIns="0" rtlCol="0"/>
          <a:lstStyle/>
          <a:p>
            <a:pPr defTabSz="806867"/>
            <a:endParaRPr sz="1588">
              <a:solidFill>
                <a:prstClr val="black"/>
              </a:solidFill>
              <a:latin typeface="Calibri"/>
            </a:endParaRPr>
          </a:p>
        </p:txBody>
      </p:sp>
      <p:sp>
        <p:nvSpPr>
          <p:cNvPr id="41" name="object 9">
            <a:extLst>
              <a:ext uri="{FF2B5EF4-FFF2-40B4-BE49-F238E27FC236}">
                <a16:creationId xmlns:a16="http://schemas.microsoft.com/office/drawing/2014/main" id="{84C24C05-A167-40E4-8DB4-0915AC3EA8D8}"/>
              </a:ext>
            </a:extLst>
          </p:cNvPr>
          <p:cNvSpPr/>
          <p:nvPr/>
        </p:nvSpPr>
        <p:spPr>
          <a:xfrm>
            <a:off x="1411312" y="5450158"/>
            <a:ext cx="176493" cy="483534"/>
          </a:xfrm>
          <a:custGeom>
            <a:avLst/>
            <a:gdLst/>
            <a:ahLst/>
            <a:cxnLst/>
            <a:rect l="l" t="t" r="r" b="b"/>
            <a:pathLst>
              <a:path w="200025" h="548004">
                <a:moveTo>
                  <a:pt x="95034" y="0"/>
                </a:moveTo>
                <a:lnTo>
                  <a:pt x="0" y="538924"/>
                </a:lnTo>
                <a:lnTo>
                  <a:pt x="51288" y="545912"/>
                </a:lnTo>
                <a:lnTo>
                  <a:pt x="99812" y="547963"/>
                </a:lnTo>
                <a:lnTo>
                  <a:pt x="148293" y="545057"/>
                </a:lnTo>
                <a:lnTo>
                  <a:pt x="199453" y="537171"/>
                </a:lnTo>
                <a:lnTo>
                  <a:pt x="95034" y="0"/>
                </a:lnTo>
                <a:close/>
              </a:path>
            </a:pathLst>
          </a:custGeom>
          <a:solidFill>
            <a:srgbClr val="F47821"/>
          </a:solidFill>
        </p:spPr>
        <p:txBody>
          <a:bodyPr wrap="square" lIns="0" tIns="0" rIns="0" bIns="0" rtlCol="0"/>
          <a:lstStyle/>
          <a:p>
            <a:pPr defTabSz="806867"/>
            <a:endParaRPr sz="1588">
              <a:solidFill>
                <a:prstClr val="black"/>
              </a:solidFill>
              <a:latin typeface="Calibri"/>
            </a:endParaRPr>
          </a:p>
        </p:txBody>
      </p:sp>
      <p:sp>
        <p:nvSpPr>
          <p:cNvPr id="42" name="object 10">
            <a:extLst>
              <a:ext uri="{FF2B5EF4-FFF2-40B4-BE49-F238E27FC236}">
                <a16:creationId xmlns:a16="http://schemas.microsoft.com/office/drawing/2014/main" id="{E0776987-B3AB-4B9A-A11A-C4E327EE5A13}"/>
              </a:ext>
            </a:extLst>
          </p:cNvPr>
          <p:cNvSpPr/>
          <p:nvPr/>
        </p:nvSpPr>
        <p:spPr>
          <a:xfrm>
            <a:off x="1403770" y="5450158"/>
            <a:ext cx="176493" cy="483534"/>
          </a:xfrm>
          <a:custGeom>
            <a:avLst/>
            <a:gdLst/>
            <a:ahLst/>
            <a:cxnLst/>
            <a:rect l="l" t="t" r="r" b="b"/>
            <a:pathLst>
              <a:path w="200025" h="548004">
                <a:moveTo>
                  <a:pt x="95034" y="0"/>
                </a:moveTo>
                <a:lnTo>
                  <a:pt x="199453" y="537171"/>
                </a:lnTo>
                <a:lnTo>
                  <a:pt x="148293" y="545057"/>
                </a:lnTo>
                <a:lnTo>
                  <a:pt x="99812" y="547963"/>
                </a:lnTo>
                <a:lnTo>
                  <a:pt x="51288" y="545912"/>
                </a:lnTo>
                <a:lnTo>
                  <a:pt x="0" y="538924"/>
                </a:lnTo>
                <a:lnTo>
                  <a:pt x="95034" y="0"/>
                </a:lnTo>
                <a:close/>
              </a:path>
            </a:pathLst>
          </a:custGeom>
          <a:ln w="12573">
            <a:solidFill>
              <a:srgbClr val="FFFFFF"/>
            </a:solidFill>
          </a:ln>
        </p:spPr>
        <p:txBody>
          <a:bodyPr wrap="square" lIns="0" tIns="0" rIns="0" bIns="0" rtlCol="0"/>
          <a:lstStyle/>
          <a:p>
            <a:pPr defTabSz="806867"/>
            <a:endParaRPr sz="1588">
              <a:solidFill>
                <a:prstClr val="black"/>
              </a:solidFill>
              <a:latin typeface="Calibri"/>
            </a:endParaRPr>
          </a:p>
        </p:txBody>
      </p:sp>
      <p:sp>
        <p:nvSpPr>
          <p:cNvPr id="43" name="object 11">
            <a:extLst>
              <a:ext uri="{FF2B5EF4-FFF2-40B4-BE49-F238E27FC236}">
                <a16:creationId xmlns:a16="http://schemas.microsoft.com/office/drawing/2014/main" id="{0F478EA2-1304-49CE-BF5B-2DBA25AACEFB}"/>
              </a:ext>
            </a:extLst>
          </p:cNvPr>
          <p:cNvSpPr/>
          <p:nvPr/>
        </p:nvSpPr>
        <p:spPr>
          <a:xfrm>
            <a:off x="1495165" y="5450158"/>
            <a:ext cx="310403" cy="474009"/>
          </a:xfrm>
          <a:custGeom>
            <a:avLst/>
            <a:gdLst/>
            <a:ahLst/>
            <a:cxnLst/>
            <a:rect l="l" t="t" r="r" b="b"/>
            <a:pathLst>
              <a:path w="351790" h="537209">
                <a:moveTo>
                  <a:pt x="0" y="0"/>
                </a:moveTo>
                <a:lnTo>
                  <a:pt x="104419" y="537171"/>
                </a:lnTo>
                <a:lnTo>
                  <a:pt x="150558" y="526347"/>
                </a:lnTo>
                <a:lnTo>
                  <a:pt x="194272" y="512206"/>
                </a:lnTo>
                <a:lnTo>
                  <a:pt x="235905" y="494585"/>
                </a:lnTo>
                <a:lnTo>
                  <a:pt x="275800" y="473321"/>
                </a:lnTo>
                <a:lnTo>
                  <a:pt x="314301" y="448252"/>
                </a:lnTo>
                <a:lnTo>
                  <a:pt x="351751" y="419214"/>
                </a:lnTo>
                <a:lnTo>
                  <a:pt x="0" y="0"/>
                </a:lnTo>
                <a:close/>
              </a:path>
            </a:pathLst>
          </a:custGeom>
          <a:solidFill>
            <a:srgbClr val="AB9666"/>
          </a:solidFill>
        </p:spPr>
        <p:txBody>
          <a:bodyPr wrap="square" lIns="0" tIns="0" rIns="0" bIns="0" rtlCol="0"/>
          <a:lstStyle/>
          <a:p>
            <a:pPr defTabSz="806867"/>
            <a:endParaRPr sz="1588">
              <a:solidFill>
                <a:prstClr val="black"/>
              </a:solidFill>
              <a:latin typeface="Calibri"/>
            </a:endParaRPr>
          </a:p>
        </p:txBody>
      </p:sp>
      <p:sp>
        <p:nvSpPr>
          <p:cNvPr id="44" name="object 12">
            <a:extLst>
              <a:ext uri="{FF2B5EF4-FFF2-40B4-BE49-F238E27FC236}">
                <a16:creationId xmlns:a16="http://schemas.microsoft.com/office/drawing/2014/main" id="{9EF54A35-81A6-4FB1-9876-D27F25CCD3B4}"/>
              </a:ext>
            </a:extLst>
          </p:cNvPr>
          <p:cNvSpPr/>
          <p:nvPr/>
        </p:nvSpPr>
        <p:spPr>
          <a:xfrm>
            <a:off x="1487623" y="5450158"/>
            <a:ext cx="310403" cy="474009"/>
          </a:xfrm>
          <a:custGeom>
            <a:avLst/>
            <a:gdLst/>
            <a:ahLst/>
            <a:cxnLst/>
            <a:rect l="l" t="t" r="r" b="b"/>
            <a:pathLst>
              <a:path w="351790" h="537209">
                <a:moveTo>
                  <a:pt x="0" y="0"/>
                </a:moveTo>
                <a:lnTo>
                  <a:pt x="351751" y="419214"/>
                </a:lnTo>
                <a:lnTo>
                  <a:pt x="314301" y="448252"/>
                </a:lnTo>
                <a:lnTo>
                  <a:pt x="275800" y="473321"/>
                </a:lnTo>
                <a:lnTo>
                  <a:pt x="235905" y="494585"/>
                </a:lnTo>
                <a:lnTo>
                  <a:pt x="194272" y="512206"/>
                </a:lnTo>
                <a:lnTo>
                  <a:pt x="150558" y="526347"/>
                </a:lnTo>
                <a:lnTo>
                  <a:pt x="104419" y="537171"/>
                </a:lnTo>
                <a:lnTo>
                  <a:pt x="0" y="0"/>
                </a:lnTo>
                <a:close/>
              </a:path>
            </a:pathLst>
          </a:custGeom>
          <a:ln w="12573">
            <a:solidFill>
              <a:srgbClr val="FFFFFF"/>
            </a:solidFill>
          </a:ln>
        </p:spPr>
        <p:txBody>
          <a:bodyPr wrap="square" lIns="0" tIns="0" rIns="0" bIns="0" rtlCol="0"/>
          <a:lstStyle/>
          <a:p>
            <a:pPr defTabSz="806867"/>
            <a:endParaRPr sz="1588">
              <a:solidFill>
                <a:prstClr val="black"/>
              </a:solidFill>
              <a:latin typeface="Calibri"/>
            </a:endParaRPr>
          </a:p>
        </p:txBody>
      </p:sp>
      <p:sp>
        <p:nvSpPr>
          <p:cNvPr id="45" name="object 13">
            <a:extLst>
              <a:ext uri="{FF2B5EF4-FFF2-40B4-BE49-F238E27FC236}">
                <a16:creationId xmlns:a16="http://schemas.microsoft.com/office/drawing/2014/main" id="{CAA47634-539D-4B79-BA56-D812E57A75B9}"/>
              </a:ext>
            </a:extLst>
          </p:cNvPr>
          <p:cNvSpPr/>
          <p:nvPr/>
        </p:nvSpPr>
        <p:spPr>
          <a:xfrm>
            <a:off x="1495165" y="4967308"/>
            <a:ext cx="482974" cy="852767"/>
          </a:xfrm>
          <a:custGeom>
            <a:avLst/>
            <a:gdLst/>
            <a:ahLst/>
            <a:cxnLst/>
            <a:rect l="l" t="t" r="r" b="b"/>
            <a:pathLst>
              <a:path w="547369" h="966470">
                <a:moveTo>
                  <a:pt x="0" y="0"/>
                </a:moveTo>
                <a:lnTo>
                  <a:pt x="0" y="547230"/>
                </a:lnTo>
                <a:lnTo>
                  <a:pt x="351751" y="966444"/>
                </a:lnTo>
                <a:lnTo>
                  <a:pt x="388728" y="932834"/>
                </a:lnTo>
                <a:lnTo>
                  <a:pt x="421864" y="897308"/>
                </a:lnTo>
                <a:lnTo>
                  <a:pt x="451147" y="859893"/>
                </a:lnTo>
                <a:lnTo>
                  <a:pt x="476565" y="820614"/>
                </a:lnTo>
                <a:lnTo>
                  <a:pt x="498106" y="779497"/>
                </a:lnTo>
                <a:lnTo>
                  <a:pt x="515758" y="736567"/>
                </a:lnTo>
                <a:lnTo>
                  <a:pt x="529509" y="691849"/>
                </a:lnTo>
                <a:lnTo>
                  <a:pt x="539346" y="645370"/>
                </a:lnTo>
                <a:lnTo>
                  <a:pt x="545257" y="597155"/>
                </a:lnTo>
                <a:lnTo>
                  <a:pt x="547230" y="547230"/>
                </a:lnTo>
                <a:lnTo>
                  <a:pt x="545221" y="500012"/>
                </a:lnTo>
                <a:lnTo>
                  <a:pt x="539305" y="453909"/>
                </a:lnTo>
                <a:lnTo>
                  <a:pt x="529645" y="409086"/>
                </a:lnTo>
                <a:lnTo>
                  <a:pt x="516406" y="365707"/>
                </a:lnTo>
                <a:lnTo>
                  <a:pt x="499752" y="323937"/>
                </a:lnTo>
                <a:lnTo>
                  <a:pt x="479847" y="283939"/>
                </a:lnTo>
                <a:lnTo>
                  <a:pt x="456856" y="245878"/>
                </a:lnTo>
                <a:lnTo>
                  <a:pt x="430943" y="209918"/>
                </a:lnTo>
                <a:lnTo>
                  <a:pt x="402271" y="176223"/>
                </a:lnTo>
                <a:lnTo>
                  <a:pt x="371006" y="144958"/>
                </a:lnTo>
                <a:lnTo>
                  <a:pt x="337311" y="116287"/>
                </a:lnTo>
                <a:lnTo>
                  <a:pt x="301351" y="90373"/>
                </a:lnTo>
                <a:lnTo>
                  <a:pt x="263290" y="67382"/>
                </a:lnTo>
                <a:lnTo>
                  <a:pt x="223292" y="47477"/>
                </a:lnTo>
                <a:lnTo>
                  <a:pt x="181522" y="30823"/>
                </a:lnTo>
                <a:lnTo>
                  <a:pt x="138143" y="17584"/>
                </a:lnTo>
                <a:lnTo>
                  <a:pt x="93320" y="7924"/>
                </a:lnTo>
                <a:lnTo>
                  <a:pt x="47218" y="2008"/>
                </a:lnTo>
                <a:lnTo>
                  <a:pt x="0" y="0"/>
                </a:lnTo>
                <a:close/>
              </a:path>
            </a:pathLst>
          </a:custGeom>
          <a:solidFill>
            <a:srgbClr val="9A5260"/>
          </a:solidFill>
        </p:spPr>
        <p:txBody>
          <a:bodyPr wrap="square" lIns="0" tIns="0" rIns="0" bIns="0" rtlCol="0"/>
          <a:lstStyle/>
          <a:p>
            <a:pPr defTabSz="806867"/>
            <a:endParaRPr sz="1588">
              <a:solidFill>
                <a:prstClr val="black"/>
              </a:solidFill>
              <a:latin typeface="Calibri"/>
            </a:endParaRPr>
          </a:p>
        </p:txBody>
      </p:sp>
      <p:sp>
        <p:nvSpPr>
          <p:cNvPr id="46" name="object 14">
            <a:extLst>
              <a:ext uri="{FF2B5EF4-FFF2-40B4-BE49-F238E27FC236}">
                <a16:creationId xmlns:a16="http://schemas.microsoft.com/office/drawing/2014/main" id="{CEB11CE2-1F32-4DA0-A073-1B26950E757E}"/>
              </a:ext>
            </a:extLst>
          </p:cNvPr>
          <p:cNvSpPr/>
          <p:nvPr/>
        </p:nvSpPr>
        <p:spPr>
          <a:xfrm>
            <a:off x="1487623" y="4967308"/>
            <a:ext cx="482974" cy="852767"/>
          </a:xfrm>
          <a:custGeom>
            <a:avLst/>
            <a:gdLst/>
            <a:ahLst/>
            <a:cxnLst/>
            <a:rect l="l" t="t" r="r" b="b"/>
            <a:pathLst>
              <a:path w="547369" h="966470">
                <a:moveTo>
                  <a:pt x="0" y="547230"/>
                </a:moveTo>
                <a:lnTo>
                  <a:pt x="0" y="0"/>
                </a:lnTo>
                <a:lnTo>
                  <a:pt x="47218" y="2008"/>
                </a:lnTo>
                <a:lnTo>
                  <a:pt x="93320" y="7924"/>
                </a:lnTo>
                <a:lnTo>
                  <a:pt x="138143" y="17584"/>
                </a:lnTo>
                <a:lnTo>
                  <a:pt x="181522" y="30823"/>
                </a:lnTo>
                <a:lnTo>
                  <a:pt x="223292" y="47477"/>
                </a:lnTo>
                <a:lnTo>
                  <a:pt x="263290" y="67382"/>
                </a:lnTo>
                <a:lnTo>
                  <a:pt x="301351" y="90373"/>
                </a:lnTo>
                <a:lnTo>
                  <a:pt x="337311" y="116287"/>
                </a:lnTo>
                <a:lnTo>
                  <a:pt x="371006" y="144958"/>
                </a:lnTo>
                <a:lnTo>
                  <a:pt x="402271" y="176223"/>
                </a:lnTo>
                <a:lnTo>
                  <a:pt x="430943" y="209918"/>
                </a:lnTo>
                <a:lnTo>
                  <a:pt x="456856" y="245878"/>
                </a:lnTo>
                <a:lnTo>
                  <a:pt x="479847" y="283939"/>
                </a:lnTo>
                <a:lnTo>
                  <a:pt x="499752" y="323937"/>
                </a:lnTo>
                <a:lnTo>
                  <a:pt x="516406" y="365707"/>
                </a:lnTo>
                <a:lnTo>
                  <a:pt x="529645" y="409086"/>
                </a:lnTo>
                <a:lnTo>
                  <a:pt x="539305" y="453909"/>
                </a:lnTo>
                <a:lnTo>
                  <a:pt x="545221" y="500012"/>
                </a:lnTo>
                <a:lnTo>
                  <a:pt x="547230" y="547230"/>
                </a:lnTo>
                <a:lnTo>
                  <a:pt x="545257" y="597155"/>
                </a:lnTo>
                <a:lnTo>
                  <a:pt x="539346" y="645370"/>
                </a:lnTo>
                <a:lnTo>
                  <a:pt x="529509" y="691849"/>
                </a:lnTo>
                <a:lnTo>
                  <a:pt x="515758" y="736567"/>
                </a:lnTo>
                <a:lnTo>
                  <a:pt x="498106" y="779497"/>
                </a:lnTo>
                <a:lnTo>
                  <a:pt x="476565" y="820614"/>
                </a:lnTo>
                <a:lnTo>
                  <a:pt x="451147" y="859893"/>
                </a:lnTo>
                <a:lnTo>
                  <a:pt x="421864" y="897308"/>
                </a:lnTo>
                <a:lnTo>
                  <a:pt x="388728" y="932834"/>
                </a:lnTo>
                <a:lnTo>
                  <a:pt x="351751" y="966444"/>
                </a:lnTo>
                <a:lnTo>
                  <a:pt x="0" y="547230"/>
                </a:lnTo>
                <a:close/>
              </a:path>
            </a:pathLst>
          </a:custGeom>
          <a:ln w="12573">
            <a:solidFill>
              <a:srgbClr val="FFFFFF"/>
            </a:solidFill>
          </a:ln>
        </p:spPr>
        <p:txBody>
          <a:bodyPr wrap="square" lIns="0" tIns="0" rIns="0" bIns="0" rtlCol="0"/>
          <a:lstStyle/>
          <a:p>
            <a:pPr defTabSz="806867"/>
            <a:endParaRPr sz="1588">
              <a:solidFill>
                <a:prstClr val="black"/>
              </a:solidFill>
              <a:latin typeface="Calibri"/>
            </a:endParaRPr>
          </a:p>
        </p:txBody>
      </p:sp>
      <p:sp>
        <p:nvSpPr>
          <p:cNvPr id="47" name="object 15">
            <a:extLst>
              <a:ext uri="{FF2B5EF4-FFF2-40B4-BE49-F238E27FC236}">
                <a16:creationId xmlns:a16="http://schemas.microsoft.com/office/drawing/2014/main" id="{9490F7E8-BD21-4925-8049-E2900715F5F5}"/>
              </a:ext>
            </a:extLst>
          </p:cNvPr>
          <p:cNvSpPr/>
          <p:nvPr/>
        </p:nvSpPr>
        <p:spPr>
          <a:xfrm>
            <a:off x="1185362" y="5147902"/>
            <a:ext cx="604557" cy="604557"/>
          </a:xfrm>
          <a:custGeom>
            <a:avLst/>
            <a:gdLst/>
            <a:ahLst/>
            <a:cxnLst/>
            <a:rect l="l" t="t" r="r" b="b"/>
            <a:pathLst>
              <a:path w="685165" h="685164">
                <a:moveTo>
                  <a:pt x="342557" y="0"/>
                </a:moveTo>
                <a:lnTo>
                  <a:pt x="296073" y="3127"/>
                </a:lnTo>
                <a:lnTo>
                  <a:pt x="251490" y="12236"/>
                </a:lnTo>
                <a:lnTo>
                  <a:pt x="209217" y="26919"/>
                </a:lnTo>
                <a:lnTo>
                  <a:pt x="169660" y="46768"/>
                </a:lnTo>
                <a:lnTo>
                  <a:pt x="133229" y="71375"/>
                </a:lnTo>
                <a:lnTo>
                  <a:pt x="100331" y="100331"/>
                </a:lnTo>
                <a:lnTo>
                  <a:pt x="71375" y="133229"/>
                </a:lnTo>
                <a:lnTo>
                  <a:pt x="46768" y="169660"/>
                </a:lnTo>
                <a:lnTo>
                  <a:pt x="26919" y="209217"/>
                </a:lnTo>
                <a:lnTo>
                  <a:pt x="12236" y="251490"/>
                </a:lnTo>
                <a:lnTo>
                  <a:pt x="3127" y="296073"/>
                </a:lnTo>
                <a:lnTo>
                  <a:pt x="0" y="342557"/>
                </a:lnTo>
                <a:lnTo>
                  <a:pt x="3127" y="389040"/>
                </a:lnTo>
                <a:lnTo>
                  <a:pt x="12236" y="433624"/>
                </a:lnTo>
                <a:lnTo>
                  <a:pt x="26919" y="475898"/>
                </a:lnTo>
                <a:lnTo>
                  <a:pt x="46768" y="515456"/>
                </a:lnTo>
                <a:lnTo>
                  <a:pt x="71375" y="551889"/>
                </a:lnTo>
                <a:lnTo>
                  <a:pt x="100331" y="584788"/>
                </a:lnTo>
                <a:lnTo>
                  <a:pt x="133229" y="613746"/>
                </a:lnTo>
                <a:lnTo>
                  <a:pt x="169660" y="638355"/>
                </a:lnTo>
                <a:lnTo>
                  <a:pt x="209217" y="658205"/>
                </a:lnTo>
                <a:lnTo>
                  <a:pt x="251490" y="672889"/>
                </a:lnTo>
                <a:lnTo>
                  <a:pt x="296073" y="681999"/>
                </a:lnTo>
                <a:lnTo>
                  <a:pt x="342557" y="685126"/>
                </a:lnTo>
                <a:lnTo>
                  <a:pt x="389040" y="681999"/>
                </a:lnTo>
                <a:lnTo>
                  <a:pt x="433624" y="672889"/>
                </a:lnTo>
                <a:lnTo>
                  <a:pt x="475898" y="658205"/>
                </a:lnTo>
                <a:lnTo>
                  <a:pt x="515456" y="638355"/>
                </a:lnTo>
                <a:lnTo>
                  <a:pt x="551889" y="613746"/>
                </a:lnTo>
                <a:lnTo>
                  <a:pt x="584788" y="584788"/>
                </a:lnTo>
                <a:lnTo>
                  <a:pt x="613746" y="551889"/>
                </a:lnTo>
                <a:lnTo>
                  <a:pt x="638355" y="515456"/>
                </a:lnTo>
                <a:lnTo>
                  <a:pt x="658205" y="475898"/>
                </a:lnTo>
                <a:lnTo>
                  <a:pt x="672889" y="433624"/>
                </a:lnTo>
                <a:lnTo>
                  <a:pt x="681999" y="389040"/>
                </a:lnTo>
                <a:lnTo>
                  <a:pt x="685126" y="342557"/>
                </a:lnTo>
                <a:lnTo>
                  <a:pt x="681999" y="296073"/>
                </a:lnTo>
                <a:lnTo>
                  <a:pt x="672889" y="251490"/>
                </a:lnTo>
                <a:lnTo>
                  <a:pt x="658205" y="209217"/>
                </a:lnTo>
                <a:lnTo>
                  <a:pt x="638355" y="169660"/>
                </a:lnTo>
                <a:lnTo>
                  <a:pt x="613746" y="133229"/>
                </a:lnTo>
                <a:lnTo>
                  <a:pt x="584788" y="100331"/>
                </a:lnTo>
                <a:lnTo>
                  <a:pt x="551889" y="71375"/>
                </a:lnTo>
                <a:lnTo>
                  <a:pt x="515456" y="46768"/>
                </a:lnTo>
                <a:lnTo>
                  <a:pt x="475898" y="26919"/>
                </a:lnTo>
                <a:lnTo>
                  <a:pt x="433624" y="12236"/>
                </a:lnTo>
                <a:lnTo>
                  <a:pt x="389040" y="3127"/>
                </a:lnTo>
                <a:lnTo>
                  <a:pt x="342557"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graphicFrame>
        <p:nvGraphicFramePr>
          <p:cNvPr id="48" name="object 16">
            <a:extLst>
              <a:ext uri="{FF2B5EF4-FFF2-40B4-BE49-F238E27FC236}">
                <a16:creationId xmlns:a16="http://schemas.microsoft.com/office/drawing/2014/main" id="{6B64F400-9F72-407C-A9B2-43840C667F70}"/>
              </a:ext>
            </a:extLst>
          </p:cNvPr>
          <p:cNvGraphicFramePr>
            <a:graphicFrameLocks noGrp="1"/>
          </p:cNvGraphicFramePr>
          <p:nvPr>
            <p:extLst>
              <p:ext uri="{D42A27DB-BD31-4B8C-83A1-F6EECF244321}">
                <p14:modId xmlns:p14="http://schemas.microsoft.com/office/powerpoint/2010/main" val="4145855083"/>
              </p:ext>
            </p:extLst>
          </p:nvPr>
        </p:nvGraphicFramePr>
        <p:xfrm>
          <a:off x="2401008" y="4895754"/>
          <a:ext cx="2829798" cy="1214847"/>
        </p:xfrm>
        <a:graphic>
          <a:graphicData uri="http://schemas.openxmlformats.org/drawingml/2006/table">
            <a:tbl>
              <a:tblPr firstRow="1" bandRow="1">
                <a:tableStyleId>{2D5ABB26-0587-4C30-8999-92F81FD0307C}</a:tableStyleId>
              </a:tblPr>
              <a:tblGrid>
                <a:gridCol w="1703479">
                  <a:extLst>
                    <a:ext uri="{9D8B030D-6E8A-4147-A177-3AD203B41FA5}">
                      <a16:colId xmlns:a16="http://schemas.microsoft.com/office/drawing/2014/main" val="20000"/>
                    </a:ext>
                  </a:extLst>
                </a:gridCol>
                <a:gridCol w="568251">
                  <a:extLst>
                    <a:ext uri="{9D8B030D-6E8A-4147-A177-3AD203B41FA5}">
                      <a16:colId xmlns:a16="http://schemas.microsoft.com/office/drawing/2014/main" val="20001"/>
                    </a:ext>
                  </a:extLst>
                </a:gridCol>
                <a:gridCol w="558068">
                  <a:extLst>
                    <a:ext uri="{9D8B030D-6E8A-4147-A177-3AD203B41FA5}">
                      <a16:colId xmlns:a16="http://schemas.microsoft.com/office/drawing/2014/main" val="20002"/>
                    </a:ext>
                  </a:extLst>
                </a:gridCol>
              </a:tblGrid>
              <a:tr h="99060">
                <a:tc>
                  <a:txBody>
                    <a:bodyPr/>
                    <a:lstStyle/>
                    <a:p>
                      <a:pPr>
                        <a:lnSpc>
                          <a:spcPct val="100000"/>
                        </a:lnSpc>
                      </a:pPr>
                      <a:endParaRPr sz="600" dirty="0">
                        <a:latin typeface="Times New Roman"/>
                        <a:cs typeface="Times New Roman"/>
                      </a:endParaRPr>
                    </a:p>
                  </a:txBody>
                  <a:tcPr marL="0" marR="0" marT="0" marB="0"/>
                </a:tc>
                <a:tc>
                  <a:txBody>
                    <a:bodyPr/>
                    <a:lstStyle/>
                    <a:p>
                      <a:pPr marL="43815">
                        <a:lnSpc>
                          <a:spcPts val="785"/>
                        </a:lnSpc>
                      </a:pPr>
                      <a:r>
                        <a:rPr sz="600" spc="-40" dirty="0">
                          <a:solidFill>
                            <a:srgbClr val="231F20"/>
                          </a:solidFill>
                          <a:latin typeface="Gill Sans MT"/>
                          <a:cs typeface="Gill Sans MT"/>
                        </a:rPr>
                        <a:t>Q4 </a:t>
                      </a:r>
                      <a:r>
                        <a:rPr lang="fr-CA" sz="600" spc="-40" dirty="0">
                          <a:solidFill>
                            <a:srgbClr val="231F20"/>
                          </a:solidFill>
                          <a:latin typeface="Gill Sans MT"/>
                          <a:cs typeface="Gill Sans MT"/>
                        </a:rPr>
                        <a:t>20</a:t>
                      </a:r>
                      <a:endParaRPr sz="600" dirty="0">
                        <a:latin typeface="Gill Sans MT"/>
                        <a:cs typeface="Gill Sans MT"/>
                      </a:endParaRPr>
                    </a:p>
                  </a:txBody>
                  <a:tcPr marL="0" marR="0" marT="0" marB="0"/>
                </a:tc>
                <a:tc>
                  <a:txBody>
                    <a:bodyPr/>
                    <a:lstStyle/>
                    <a:p>
                      <a:pPr marR="26034" algn="r">
                        <a:lnSpc>
                          <a:spcPts val="785"/>
                        </a:lnSpc>
                      </a:pPr>
                      <a:r>
                        <a:rPr sz="600" b="1" spc="-20" dirty="0">
                          <a:solidFill>
                            <a:srgbClr val="231F20"/>
                          </a:solidFill>
                          <a:latin typeface="Trebuchet MS"/>
                          <a:cs typeface="Trebuchet MS"/>
                        </a:rPr>
                        <a:t>Q1</a:t>
                      </a:r>
                      <a:r>
                        <a:rPr sz="600" b="1" spc="-135" dirty="0">
                          <a:solidFill>
                            <a:srgbClr val="231F20"/>
                          </a:solidFill>
                          <a:latin typeface="Trebuchet MS"/>
                          <a:cs typeface="Trebuchet MS"/>
                        </a:rPr>
                        <a:t> </a:t>
                      </a:r>
                      <a:r>
                        <a:rPr lang="fr-CA" sz="600" b="1" spc="-135" dirty="0">
                          <a:solidFill>
                            <a:srgbClr val="231F20"/>
                          </a:solidFill>
                          <a:latin typeface="Trebuchet MS"/>
                          <a:cs typeface="Trebuchet MS"/>
                        </a:rPr>
                        <a:t>21</a:t>
                      </a:r>
                      <a:endParaRPr sz="600" dirty="0">
                        <a:latin typeface="Trebuchet MS"/>
                        <a:cs typeface="Trebuchet MS"/>
                      </a:endParaRPr>
                    </a:p>
                  </a:txBody>
                  <a:tcPr marL="0" marR="0" marT="0" marB="0"/>
                </a:tc>
                <a:extLst>
                  <a:ext uri="{0D108BD9-81ED-4DB2-BD59-A6C34878D82A}">
                    <a16:rowId xmlns:a16="http://schemas.microsoft.com/office/drawing/2014/main" val="10000"/>
                  </a:ext>
                </a:extLst>
              </a:tr>
              <a:tr h="236234">
                <a:tc>
                  <a:txBody>
                    <a:bodyPr/>
                    <a:lstStyle/>
                    <a:p>
                      <a:pPr marL="167005" indent="-135255">
                        <a:lnSpc>
                          <a:spcPct val="100000"/>
                        </a:lnSpc>
                        <a:spcBef>
                          <a:spcPts val="170"/>
                        </a:spcBef>
                        <a:buClr>
                          <a:srgbClr val="9B5362"/>
                        </a:buClr>
                        <a:buFont typeface="Wingdings 2"/>
                        <a:buChar char=""/>
                        <a:tabLst>
                          <a:tab pos="167640" algn="l"/>
                        </a:tabLst>
                      </a:pPr>
                      <a:r>
                        <a:rPr lang="fr-CA" sz="800" spc="15" dirty="0">
                          <a:solidFill>
                            <a:srgbClr val="231F20"/>
                          </a:solidFill>
                          <a:latin typeface="Gill Sans MT"/>
                          <a:cs typeface="Gill Sans MT"/>
                        </a:rPr>
                        <a:t>GTD</a:t>
                      </a:r>
                      <a:endParaRPr sz="800" dirty="0">
                        <a:latin typeface="Gill Sans MT"/>
                        <a:cs typeface="Gill Sans MT"/>
                      </a:endParaRPr>
                    </a:p>
                  </a:txBody>
                  <a:tcPr marL="0" marR="0" marT="19050" marB="0"/>
                </a:tc>
                <a:tc>
                  <a:txBody>
                    <a:bodyPr/>
                    <a:lstStyle/>
                    <a:p>
                      <a:pPr marL="57150">
                        <a:lnSpc>
                          <a:spcPct val="100000"/>
                        </a:lnSpc>
                        <a:spcBef>
                          <a:spcPts val="185"/>
                        </a:spcBef>
                      </a:pPr>
                      <a:r>
                        <a:rPr sz="800" spc="40" dirty="0">
                          <a:solidFill>
                            <a:srgbClr val="231F20"/>
                          </a:solidFill>
                          <a:latin typeface="Gill Sans MT"/>
                          <a:cs typeface="Gill Sans MT"/>
                        </a:rPr>
                        <a:t>39%</a:t>
                      </a:r>
                      <a:endParaRPr sz="800" dirty="0">
                        <a:latin typeface="Gill Sans MT"/>
                        <a:cs typeface="Gill Sans MT"/>
                      </a:endParaRPr>
                    </a:p>
                  </a:txBody>
                  <a:tcPr marL="0" marR="0" marT="20731" marB="0"/>
                </a:tc>
                <a:tc>
                  <a:txBody>
                    <a:bodyPr/>
                    <a:lstStyle/>
                    <a:p>
                      <a:pPr marR="24130" algn="r">
                        <a:lnSpc>
                          <a:spcPct val="100000"/>
                        </a:lnSpc>
                        <a:spcBef>
                          <a:spcPts val="185"/>
                        </a:spcBef>
                      </a:pPr>
                      <a:r>
                        <a:rPr sz="800" b="1" dirty="0">
                          <a:solidFill>
                            <a:srgbClr val="231F20"/>
                          </a:solidFill>
                          <a:latin typeface="Trebuchet MS"/>
                          <a:cs typeface="Trebuchet MS"/>
                        </a:rPr>
                        <a:t>42%</a:t>
                      </a:r>
                      <a:endParaRPr sz="800">
                        <a:latin typeface="Trebuchet MS"/>
                        <a:cs typeface="Trebuchet MS"/>
                      </a:endParaRPr>
                    </a:p>
                  </a:txBody>
                  <a:tcPr marL="0" marR="0" marT="20731" marB="0"/>
                </a:tc>
                <a:extLst>
                  <a:ext uri="{0D108BD9-81ED-4DB2-BD59-A6C34878D82A}">
                    <a16:rowId xmlns:a16="http://schemas.microsoft.com/office/drawing/2014/main" val="10001"/>
                  </a:ext>
                </a:extLst>
              </a:tr>
              <a:tr h="233208">
                <a:tc>
                  <a:txBody>
                    <a:bodyPr/>
                    <a:lstStyle/>
                    <a:p>
                      <a:pPr marL="167005" indent="-135255">
                        <a:lnSpc>
                          <a:spcPct val="100000"/>
                        </a:lnSpc>
                        <a:spcBef>
                          <a:spcPts val="140"/>
                        </a:spcBef>
                        <a:buClr>
                          <a:srgbClr val="AD9667"/>
                        </a:buClr>
                        <a:buFont typeface="Wingdings 2"/>
                        <a:buChar char=""/>
                        <a:tabLst>
                          <a:tab pos="167640" algn="l"/>
                        </a:tabLst>
                      </a:pPr>
                      <a:r>
                        <a:rPr lang="fr-CA" sz="800" spc="40" dirty="0">
                          <a:solidFill>
                            <a:srgbClr val="231F20"/>
                          </a:solidFill>
                          <a:latin typeface="Gill Sans MT"/>
                          <a:cs typeface="Gill Sans MT"/>
                        </a:rPr>
                        <a:t>VMD</a:t>
                      </a:r>
                      <a:endParaRPr sz="800" dirty="0">
                        <a:latin typeface="Gill Sans MT"/>
                        <a:cs typeface="Gill Sans MT"/>
                      </a:endParaRPr>
                    </a:p>
                  </a:txBody>
                  <a:tcPr marL="0" marR="0" marT="15688" marB="0"/>
                </a:tc>
                <a:tc>
                  <a:txBody>
                    <a:bodyPr/>
                    <a:lstStyle/>
                    <a:p>
                      <a:pPr marL="106045">
                        <a:lnSpc>
                          <a:spcPct val="100000"/>
                        </a:lnSpc>
                        <a:spcBef>
                          <a:spcPts val="155"/>
                        </a:spcBef>
                      </a:pPr>
                      <a:r>
                        <a:rPr sz="800" spc="40" dirty="0">
                          <a:solidFill>
                            <a:srgbClr val="231F20"/>
                          </a:solidFill>
                          <a:latin typeface="Gill Sans MT"/>
                          <a:cs typeface="Gill Sans MT"/>
                        </a:rPr>
                        <a:t>8%</a:t>
                      </a:r>
                      <a:endParaRPr sz="800">
                        <a:latin typeface="Gill Sans MT"/>
                        <a:cs typeface="Gill Sans MT"/>
                      </a:endParaRPr>
                    </a:p>
                  </a:txBody>
                  <a:tcPr marL="0" marR="0" marT="17369" marB="0"/>
                </a:tc>
                <a:tc>
                  <a:txBody>
                    <a:bodyPr/>
                    <a:lstStyle/>
                    <a:p>
                      <a:pPr marR="24130" algn="r">
                        <a:lnSpc>
                          <a:spcPct val="100000"/>
                        </a:lnSpc>
                        <a:spcBef>
                          <a:spcPts val="155"/>
                        </a:spcBef>
                      </a:pPr>
                      <a:r>
                        <a:rPr sz="800" b="1" dirty="0">
                          <a:solidFill>
                            <a:srgbClr val="231F20"/>
                          </a:solidFill>
                          <a:latin typeface="Trebuchet MS"/>
                          <a:cs typeface="Trebuchet MS"/>
                        </a:rPr>
                        <a:t>7%</a:t>
                      </a:r>
                      <a:endParaRPr sz="800">
                        <a:latin typeface="Trebuchet MS"/>
                        <a:cs typeface="Trebuchet MS"/>
                      </a:endParaRPr>
                    </a:p>
                  </a:txBody>
                  <a:tcPr marL="0" marR="0" marT="17369" marB="0"/>
                </a:tc>
                <a:extLst>
                  <a:ext uri="{0D108BD9-81ED-4DB2-BD59-A6C34878D82A}">
                    <a16:rowId xmlns:a16="http://schemas.microsoft.com/office/drawing/2014/main" val="10002"/>
                  </a:ext>
                </a:extLst>
              </a:tr>
              <a:tr h="205334">
                <a:tc>
                  <a:txBody>
                    <a:bodyPr/>
                    <a:lstStyle/>
                    <a:p>
                      <a:pPr marL="167005" indent="-135255">
                        <a:lnSpc>
                          <a:spcPct val="100000"/>
                        </a:lnSpc>
                        <a:spcBef>
                          <a:spcPts val="140"/>
                        </a:spcBef>
                        <a:buClr>
                          <a:srgbClr val="F47821"/>
                        </a:buClr>
                        <a:buFont typeface="Wingdings 2"/>
                        <a:buChar char=""/>
                        <a:tabLst>
                          <a:tab pos="167640" algn="l"/>
                        </a:tabLst>
                      </a:pPr>
                      <a:r>
                        <a:rPr lang="fr-CA" sz="800" spc="15" dirty="0">
                          <a:solidFill>
                            <a:srgbClr val="231F20"/>
                          </a:solidFill>
                          <a:latin typeface="Gill Sans MT"/>
                          <a:cs typeface="Gill Sans MT"/>
                        </a:rPr>
                        <a:t>DGAG</a:t>
                      </a:r>
                      <a:endParaRPr sz="800" dirty="0">
                        <a:latin typeface="Gill Sans MT"/>
                        <a:cs typeface="Gill Sans MT"/>
                      </a:endParaRPr>
                    </a:p>
                  </a:txBody>
                  <a:tcPr marL="0" marR="0" marT="15688" marB="0"/>
                </a:tc>
                <a:tc>
                  <a:txBody>
                    <a:bodyPr/>
                    <a:lstStyle/>
                    <a:p>
                      <a:pPr marL="102235">
                        <a:lnSpc>
                          <a:spcPct val="100000"/>
                        </a:lnSpc>
                        <a:spcBef>
                          <a:spcPts val="155"/>
                        </a:spcBef>
                      </a:pPr>
                      <a:r>
                        <a:rPr sz="800" spc="40" dirty="0">
                          <a:solidFill>
                            <a:srgbClr val="231F20"/>
                          </a:solidFill>
                          <a:latin typeface="Gill Sans MT"/>
                          <a:cs typeface="Gill Sans MT"/>
                        </a:rPr>
                        <a:t>6%</a:t>
                      </a:r>
                      <a:endParaRPr sz="800" dirty="0">
                        <a:latin typeface="Gill Sans MT"/>
                        <a:cs typeface="Gill Sans MT"/>
                      </a:endParaRPr>
                    </a:p>
                  </a:txBody>
                  <a:tcPr marL="0" marR="0" marT="17369" marB="0"/>
                </a:tc>
                <a:tc>
                  <a:txBody>
                    <a:bodyPr/>
                    <a:lstStyle/>
                    <a:p>
                      <a:pPr marR="24130" algn="r">
                        <a:lnSpc>
                          <a:spcPct val="100000"/>
                        </a:lnSpc>
                        <a:spcBef>
                          <a:spcPts val="155"/>
                        </a:spcBef>
                      </a:pPr>
                      <a:r>
                        <a:rPr sz="800" b="1" dirty="0">
                          <a:solidFill>
                            <a:srgbClr val="231F20"/>
                          </a:solidFill>
                          <a:latin typeface="Trebuchet MS"/>
                          <a:cs typeface="Trebuchet MS"/>
                        </a:rPr>
                        <a:t>5%</a:t>
                      </a:r>
                      <a:endParaRPr sz="800">
                        <a:latin typeface="Trebuchet MS"/>
                        <a:cs typeface="Trebuchet MS"/>
                      </a:endParaRPr>
                    </a:p>
                  </a:txBody>
                  <a:tcPr marL="0" marR="0" marT="17369" marB="0"/>
                </a:tc>
                <a:extLst>
                  <a:ext uri="{0D108BD9-81ED-4DB2-BD59-A6C34878D82A}">
                    <a16:rowId xmlns:a16="http://schemas.microsoft.com/office/drawing/2014/main" val="10003"/>
                  </a:ext>
                </a:extLst>
              </a:tr>
              <a:tr h="239714">
                <a:tc>
                  <a:txBody>
                    <a:bodyPr/>
                    <a:lstStyle/>
                    <a:p>
                      <a:pPr marL="167005" indent="-135255">
                        <a:lnSpc>
                          <a:spcPct val="100000"/>
                        </a:lnSpc>
                        <a:spcBef>
                          <a:spcPts val="180"/>
                        </a:spcBef>
                        <a:buClr>
                          <a:srgbClr val="403A60"/>
                        </a:buClr>
                        <a:buFont typeface="Wingdings 2"/>
                        <a:buChar char=""/>
                        <a:tabLst>
                          <a:tab pos="167640" algn="l"/>
                        </a:tabLst>
                      </a:pPr>
                      <a:r>
                        <a:rPr lang="fr-CA" sz="800" spc="40" dirty="0">
                          <a:solidFill>
                            <a:srgbClr val="231F20"/>
                          </a:solidFill>
                          <a:latin typeface="Gill Sans MT"/>
                          <a:ea typeface="+mn-ea"/>
                          <a:cs typeface="Gill Sans MT"/>
                        </a:rPr>
                        <a:t>Réseaux des Caisses</a:t>
                      </a:r>
                      <a:endParaRPr sz="800" spc="40" dirty="0">
                        <a:solidFill>
                          <a:srgbClr val="231F20"/>
                        </a:solidFill>
                        <a:latin typeface="Gill Sans MT"/>
                        <a:ea typeface="+mn-ea"/>
                        <a:cs typeface="Gill Sans MT"/>
                      </a:endParaRPr>
                    </a:p>
                  </a:txBody>
                  <a:tcPr marL="0" marR="0" marT="20171" marB="0"/>
                </a:tc>
                <a:tc>
                  <a:txBody>
                    <a:bodyPr/>
                    <a:lstStyle/>
                    <a:p>
                      <a:pPr marL="112395">
                        <a:lnSpc>
                          <a:spcPct val="100000"/>
                        </a:lnSpc>
                        <a:spcBef>
                          <a:spcPts val="195"/>
                        </a:spcBef>
                      </a:pPr>
                      <a:r>
                        <a:rPr sz="800" spc="40" dirty="0">
                          <a:solidFill>
                            <a:srgbClr val="231F20"/>
                          </a:solidFill>
                          <a:latin typeface="Gill Sans MT"/>
                          <a:cs typeface="Gill Sans MT"/>
                        </a:rPr>
                        <a:t>3%</a:t>
                      </a:r>
                      <a:endParaRPr sz="800" dirty="0">
                        <a:latin typeface="Gill Sans MT"/>
                        <a:cs typeface="Gill Sans MT"/>
                      </a:endParaRPr>
                    </a:p>
                  </a:txBody>
                  <a:tcPr marL="0" marR="0" marT="21851" marB="0"/>
                </a:tc>
                <a:tc>
                  <a:txBody>
                    <a:bodyPr/>
                    <a:lstStyle/>
                    <a:p>
                      <a:pPr marR="24130" algn="r">
                        <a:lnSpc>
                          <a:spcPct val="100000"/>
                        </a:lnSpc>
                        <a:spcBef>
                          <a:spcPts val="195"/>
                        </a:spcBef>
                      </a:pPr>
                      <a:r>
                        <a:rPr sz="800" b="1" dirty="0">
                          <a:solidFill>
                            <a:srgbClr val="231F20"/>
                          </a:solidFill>
                          <a:latin typeface="Trebuchet MS"/>
                          <a:cs typeface="Trebuchet MS"/>
                        </a:rPr>
                        <a:t>6%</a:t>
                      </a:r>
                      <a:endParaRPr sz="800" dirty="0">
                        <a:latin typeface="Trebuchet MS"/>
                        <a:cs typeface="Trebuchet MS"/>
                      </a:endParaRPr>
                    </a:p>
                  </a:txBody>
                  <a:tcPr marL="0" marR="0" marT="21851" marB="0"/>
                </a:tc>
                <a:extLst>
                  <a:ext uri="{0D108BD9-81ED-4DB2-BD59-A6C34878D82A}">
                    <a16:rowId xmlns:a16="http://schemas.microsoft.com/office/drawing/2014/main" val="10004"/>
                  </a:ext>
                </a:extLst>
              </a:tr>
              <a:tr h="201297">
                <a:tc>
                  <a:txBody>
                    <a:bodyPr/>
                    <a:lstStyle/>
                    <a:p>
                      <a:pPr marL="167005" indent="-135255">
                        <a:lnSpc>
                          <a:spcPts val="1095"/>
                        </a:lnSpc>
                        <a:spcBef>
                          <a:spcPts val="155"/>
                        </a:spcBef>
                        <a:buClr>
                          <a:srgbClr val="FCB538"/>
                        </a:buClr>
                        <a:buFont typeface="Wingdings 2"/>
                        <a:buChar char=""/>
                        <a:tabLst>
                          <a:tab pos="167640" algn="l"/>
                        </a:tabLst>
                      </a:pPr>
                      <a:r>
                        <a:rPr lang="fr-CA" sz="800" spc="-10" dirty="0">
                          <a:solidFill>
                            <a:srgbClr val="231F20"/>
                          </a:solidFill>
                          <a:latin typeface="Gill Sans MT"/>
                          <a:cs typeface="Gill Sans MT"/>
                        </a:rPr>
                        <a:t>Fonctions corporatives</a:t>
                      </a:r>
                      <a:endParaRPr sz="800" dirty="0">
                        <a:latin typeface="Gill Sans MT"/>
                        <a:cs typeface="Gill Sans MT"/>
                      </a:endParaRPr>
                    </a:p>
                  </a:txBody>
                  <a:tcPr marL="0" marR="0" marT="17369" marB="0"/>
                </a:tc>
                <a:tc>
                  <a:txBody>
                    <a:bodyPr/>
                    <a:lstStyle/>
                    <a:p>
                      <a:pPr marL="44450">
                        <a:lnSpc>
                          <a:spcPts val="1080"/>
                        </a:lnSpc>
                        <a:spcBef>
                          <a:spcPts val="170"/>
                        </a:spcBef>
                      </a:pPr>
                      <a:r>
                        <a:rPr sz="800" spc="40" dirty="0">
                          <a:solidFill>
                            <a:srgbClr val="231F20"/>
                          </a:solidFill>
                          <a:latin typeface="Gill Sans MT"/>
                          <a:cs typeface="Gill Sans MT"/>
                        </a:rPr>
                        <a:t>44%</a:t>
                      </a:r>
                      <a:endParaRPr sz="800" dirty="0">
                        <a:latin typeface="Gill Sans MT"/>
                        <a:cs typeface="Gill Sans MT"/>
                      </a:endParaRPr>
                    </a:p>
                  </a:txBody>
                  <a:tcPr marL="0" marR="0" marT="19050" marB="0"/>
                </a:tc>
                <a:tc>
                  <a:txBody>
                    <a:bodyPr/>
                    <a:lstStyle/>
                    <a:p>
                      <a:pPr marR="24130" algn="r">
                        <a:lnSpc>
                          <a:spcPts val="1080"/>
                        </a:lnSpc>
                        <a:spcBef>
                          <a:spcPts val="170"/>
                        </a:spcBef>
                      </a:pPr>
                      <a:r>
                        <a:rPr sz="800" b="1" dirty="0">
                          <a:solidFill>
                            <a:srgbClr val="231F20"/>
                          </a:solidFill>
                          <a:latin typeface="Trebuchet MS"/>
                          <a:cs typeface="Trebuchet MS"/>
                        </a:rPr>
                        <a:t>40%</a:t>
                      </a:r>
                      <a:endParaRPr sz="800" dirty="0">
                        <a:latin typeface="Trebuchet MS"/>
                        <a:cs typeface="Trebuchet MS"/>
                      </a:endParaRPr>
                    </a:p>
                  </a:txBody>
                  <a:tcPr marL="0" marR="0" marT="19050" marB="0"/>
                </a:tc>
                <a:extLst>
                  <a:ext uri="{0D108BD9-81ED-4DB2-BD59-A6C34878D82A}">
                    <a16:rowId xmlns:a16="http://schemas.microsoft.com/office/drawing/2014/main" val="10005"/>
                  </a:ext>
                </a:extLst>
              </a:tr>
            </a:tbl>
          </a:graphicData>
        </a:graphic>
      </p:graphicFrame>
      <p:graphicFrame>
        <p:nvGraphicFramePr>
          <p:cNvPr id="60" name="object 7">
            <a:extLst>
              <a:ext uri="{FF2B5EF4-FFF2-40B4-BE49-F238E27FC236}">
                <a16:creationId xmlns:a16="http://schemas.microsoft.com/office/drawing/2014/main" id="{5EAE2B06-F339-4B56-AD66-B54D01C45B8D}"/>
              </a:ext>
            </a:extLst>
          </p:cNvPr>
          <p:cNvGraphicFramePr>
            <a:graphicFrameLocks noGrp="1"/>
          </p:cNvGraphicFramePr>
          <p:nvPr/>
        </p:nvGraphicFramePr>
        <p:xfrm>
          <a:off x="6233927" y="3241190"/>
          <a:ext cx="5676134" cy="3371953"/>
        </p:xfrm>
        <a:graphic>
          <a:graphicData uri="http://schemas.openxmlformats.org/drawingml/2006/table">
            <a:tbl>
              <a:tblPr firstRow="1" bandRow="1">
                <a:tableStyleId>{2D5ABB26-0587-4C30-8999-92F81FD0307C}</a:tableStyleId>
              </a:tblPr>
              <a:tblGrid>
                <a:gridCol w="2627630">
                  <a:extLst>
                    <a:ext uri="{9D8B030D-6E8A-4147-A177-3AD203B41FA5}">
                      <a16:colId xmlns:a16="http://schemas.microsoft.com/office/drawing/2014/main" val="20000"/>
                    </a:ext>
                  </a:extLst>
                </a:gridCol>
                <a:gridCol w="1719694">
                  <a:extLst>
                    <a:ext uri="{9D8B030D-6E8A-4147-A177-3AD203B41FA5}">
                      <a16:colId xmlns:a16="http://schemas.microsoft.com/office/drawing/2014/main" val="20001"/>
                    </a:ext>
                  </a:extLst>
                </a:gridCol>
                <a:gridCol w="1328810">
                  <a:extLst>
                    <a:ext uri="{9D8B030D-6E8A-4147-A177-3AD203B41FA5}">
                      <a16:colId xmlns:a16="http://schemas.microsoft.com/office/drawing/2014/main" val="20002"/>
                    </a:ext>
                  </a:extLst>
                </a:gridCol>
              </a:tblGrid>
              <a:tr h="155517">
                <a:tc>
                  <a:txBody>
                    <a:bodyPr/>
                    <a:lstStyle/>
                    <a:p>
                      <a:pPr>
                        <a:lnSpc>
                          <a:spcPts val="1240"/>
                        </a:lnSpc>
                      </a:pPr>
                      <a:r>
                        <a:rPr sz="1000" b="1" spc="-5" dirty="0">
                          <a:solidFill>
                            <a:srgbClr val="231F20"/>
                          </a:solidFill>
                          <a:latin typeface="Trebuchet MS"/>
                          <a:cs typeface="Trebuchet MS"/>
                        </a:rPr>
                        <a:t>Top </a:t>
                      </a:r>
                      <a:r>
                        <a:rPr sz="1000" b="1" spc="-15" dirty="0">
                          <a:solidFill>
                            <a:srgbClr val="231F20"/>
                          </a:solidFill>
                          <a:latin typeface="Trebuchet MS"/>
                          <a:cs typeface="Trebuchet MS"/>
                        </a:rPr>
                        <a:t>5 </a:t>
                      </a:r>
                      <a:r>
                        <a:rPr lang="fr-CA" sz="1000" b="1" spc="-15" dirty="0">
                          <a:solidFill>
                            <a:srgbClr val="231F20"/>
                          </a:solidFill>
                          <a:latin typeface="Trebuchet MS"/>
                          <a:cs typeface="Trebuchet MS"/>
                        </a:rPr>
                        <a:t>des fournisseurs par Budget</a:t>
                      </a:r>
                      <a:endParaRPr sz="1000" dirty="0">
                        <a:latin typeface="Trebuchet MS"/>
                        <a:cs typeface="Trebuchet MS"/>
                      </a:endParaRPr>
                    </a:p>
                  </a:txBody>
                  <a:tcPr marL="0" marR="0" marT="0" marB="0">
                    <a:lnB w="6350">
                      <a:solidFill>
                        <a:srgbClr val="A9ACB1"/>
                      </a:solidFill>
                      <a:prstDash val="solid"/>
                    </a:lnB>
                    <a:solidFill>
                      <a:srgbClr val="00B050"/>
                    </a:solidFill>
                  </a:tcPr>
                </a:tc>
                <a:tc gridSpan="2">
                  <a:txBody>
                    <a:bodyPr/>
                    <a:lstStyle/>
                    <a:p>
                      <a:pPr marL="638810" algn="r">
                        <a:lnSpc>
                          <a:spcPct val="100000"/>
                        </a:lnSpc>
                        <a:spcBef>
                          <a:spcPts val="15"/>
                        </a:spcBef>
                      </a:pPr>
                      <a:r>
                        <a:rPr sz="800" b="1" spc="-35" dirty="0">
                          <a:solidFill>
                            <a:srgbClr val="231F20"/>
                          </a:solidFill>
                          <a:latin typeface="Gill Sans MT"/>
                          <a:cs typeface="Gill Sans MT"/>
                        </a:rPr>
                        <a:t>YTD </a:t>
                      </a:r>
                      <a:r>
                        <a:rPr sz="800" b="1" spc="-45" dirty="0">
                          <a:solidFill>
                            <a:srgbClr val="231F20"/>
                          </a:solidFill>
                          <a:latin typeface="Gill Sans MT"/>
                          <a:cs typeface="Gill Sans MT"/>
                        </a:rPr>
                        <a:t>Q4 </a:t>
                      </a:r>
                      <a:r>
                        <a:rPr lang="fr-CA" sz="800" b="1" spc="45" dirty="0">
                          <a:solidFill>
                            <a:srgbClr val="231F20"/>
                          </a:solidFill>
                          <a:latin typeface="Gill Sans MT"/>
                          <a:cs typeface="Gill Sans MT"/>
                        </a:rPr>
                        <a:t> 20</a:t>
                      </a:r>
                      <a:r>
                        <a:rPr sz="800" b="1" spc="45" dirty="0">
                          <a:solidFill>
                            <a:srgbClr val="231F20"/>
                          </a:solidFill>
                          <a:latin typeface="Gill Sans MT"/>
                          <a:cs typeface="Gill Sans MT"/>
                        </a:rPr>
                        <a:t> </a:t>
                      </a:r>
                      <a:r>
                        <a:rPr lang="fr-CA" sz="800" b="1" spc="45" dirty="0">
                          <a:solidFill>
                            <a:srgbClr val="231F20"/>
                          </a:solidFill>
                          <a:latin typeface="Gill Sans MT"/>
                          <a:cs typeface="Gill Sans MT"/>
                        </a:rPr>
                        <a:t>budget </a:t>
                      </a:r>
                      <a:r>
                        <a:rPr sz="800" b="1" spc="-175" dirty="0">
                          <a:solidFill>
                            <a:srgbClr val="231F20"/>
                          </a:solidFill>
                          <a:latin typeface="Gill Sans MT"/>
                          <a:cs typeface="Gill Sans MT"/>
                        </a:rPr>
                        <a:t> </a:t>
                      </a:r>
                      <a:r>
                        <a:rPr sz="800" b="1" spc="50" dirty="0">
                          <a:solidFill>
                            <a:srgbClr val="231F20"/>
                          </a:solidFill>
                          <a:latin typeface="Gill Sans MT"/>
                          <a:cs typeface="Gill Sans MT"/>
                        </a:rPr>
                        <a:t>$MM</a:t>
                      </a:r>
                      <a:endParaRPr sz="800" b="1" dirty="0">
                        <a:latin typeface="Gill Sans MT"/>
                        <a:cs typeface="Gill Sans MT"/>
                      </a:endParaRPr>
                    </a:p>
                  </a:txBody>
                  <a:tcPr marL="0" marR="0" marT="1681" marB="0">
                    <a:lnB w="6350">
                      <a:solidFill>
                        <a:srgbClr val="A9ACB1"/>
                      </a:solidFill>
                      <a:prstDash val="solid"/>
                    </a:lnB>
                    <a:solidFill>
                      <a:srgbClr val="00B050"/>
                    </a:solidFill>
                  </a:tcPr>
                </a:tc>
                <a:tc hMerge="1">
                  <a:txBody>
                    <a:bodyPr/>
                    <a:lstStyle/>
                    <a:p>
                      <a:endParaRPr/>
                    </a:p>
                  </a:txBody>
                  <a:tcPr marL="0" marR="0" marT="0" marB="0"/>
                </a:tc>
                <a:extLst>
                  <a:ext uri="{0D108BD9-81ED-4DB2-BD59-A6C34878D82A}">
                    <a16:rowId xmlns:a16="http://schemas.microsoft.com/office/drawing/2014/main" val="10000"/>
                  </a:ext>
                </a:extLst>
              </a:tr>
              <a:tr h="179302">
                <a:tc gridSpan="2">
                  <a:txBody>
                    <a:bodyPr/>
                    <a:lstStyle/>
                    <a:p>
                      <a:pPr>
                        <a:lnSpc>
                          <a:spcPct val="100000"/>
                        </a:lnSpc>
                        <a:spcBef>
                          <a:spcPts val="480"/>
                        </a:spcBef>
                      </a:pPr>
                      <a:r>
                        <a:rPr sz="800" spc="30" dirty="0">
                          <a:solidFill>
                            <a:srgbClr val="231F20"/>
                          </a:solidFill>
                          <a:latin typeface="Gill Sans MT"/>
                          <a:cs typeface="Gill Sans MT"/>
                        </a:rPr>
                        <a:t>1. </a:t>
                      </a:r>
                      <a:r>
                        <a:rPr sz="800" spc="40" dirty="0">
                          <a:solidFill>
                            <a:srgbClr val="231F20"/>
                          </a:solidFill>
                          <a:latin typeface="Gill Sans MT"/>
                          <a:cs typeface="Gill Sans MT"/>
                        </a:rPr>
                        <a:t>IBM </a:t>
                      </a:r>
                      <a:r>
                        <a:rPr sz="800" dirty="0">
                          <a:solidFill>
                            <a:srgbClr val="231F20"/>
                          </a:solidFill>
                          <a:latin typeface="Gill Sans MT"/>
                          <a:cs typeface="Gill Sans MT"/>
                        </a:rPr>
                        <a:t>(IT</a:t>
                      </a:r>
                      <a:r>
                        <a:rPr sz="800" spc="-180" dirty="0">
                          <a:solidFill>
                            <a:srgbClr val="231F20"/>
                          </a:solidFill>
                          <a:latin typeface="Gill Sans MT"/>
                          <a:cs typeface="Gill Sans MT"/>
                        </a:rPr>
                        <a:t> </a:t>
                      </a:r>
                      <a:r>
                        <a:rPr sz="800" spc="35" dirty="0">
                          <a:solidFill>
                            <a:srgbClr val="231F20"/>
                          </a:solidFill>
                          <a:latin typeface="Gill Sans MT"/>
                          <a:cs typeface="Gill Sans MT"/>
                        </a:rPr>
                        <a:t>Services)</a:t>
                      </a:r>
                      <a:endParaRPr sz="800" dirty="0">
                        <a:latin typeface="Gill Sans MT"/>
                        <a:cs typeface="Gill Sans MT"/>
                      </a:endParaRPr>
                    </a:p>
                  </a:txBody>
                  <a:tcPr marL="0" marR="0" marT="53788" marB="0">
                    <a:lnT w="6350">
                      <a:solidFill>
                        <a:srgbClr val="A9ACB1"/>
                      </a:solidFill>
                      <a:prstDash val="solid"/>
                    </a:lnT>
                  </a:tcPr>
                </a:tc>
                <a:tc hMerge="1">
                  <a:txBody>
                    <a:bodyPr/>
                    <a:lstStyle/>
                    <a:p>
                      <a:endParaRPr/>
                    </a:p>
                  </a:txBody>
                  <a:tcPr marL="0" marR="0" marT="0" marB="0"/>
                </a:tc>
                <a:tc>
                  <a:txBody>
                    <a:bodyPr/>
                    <a:lstStyle/>
                    <a:p>
                      <a:pPr marL="501015">
                        <a:lnSpc>
                          <a:spcPct val="100000"/>
                        </a:lnSpc>
                        <a:spcBef>
                          <a:spcPts val="480"/>
                        </a:spcBef>
                      </a:pPr>
                      <a:r>
                        <a:rPr sz="800" spc="45" dirty="0">
                          <a:solidFill>
                            <a:srgbClr val="231F20"/>
                          </a:solidFill>
                          <a:latin typeface="Gill Sans MT"/>
                          <a:cs typeface="Gill Sans MT"/>
                        </a:rPr>
                        <a:t>367</a:t>
                      </a:r>
                      <a:endParaRPr sz="800" dirty="0">
                        <a:latin typeface="Gill Sans MT"/>
                        <a:cs typeface="Gill Sans MT"/>
                      </a:endParaRPr>
                    </a:p>
                  </a:txBody>
                  <a:tcPr marL="0" marR="0" marT="53788" marB="0">
                    <a:lnT w="6350">
                      <a:solidFill>
                        <a:srgbClr val="A9ACB1"/>
                      </a:solidFill>
                      <a:prstDash val="solid"/>
                    </a:lnT>
                  </a:tcPr>
                </a:tc>
                <a:extLst>
                  <a:ext uri="{0D108BD9-81ED-4DB2-BD59-A6C34878D82A}">
                    <a16:rowId xmlns:a16="http://schemas.microsoft.com/office/drawing/2014/main" val="10001"/>
                  </a:ext>
                </a:extLst>
              </a:tr>
              <a:tr h="144997">
                <a:tc gridSpan="2">
                  <a:txBody>
                    <a:bodyPr/>
                    <a:lstStyle/>
                    <a:p>
                      <a:pPr>
                        <a:lnSpc>
                          <a:spcPct val="100000"/>
                        </a:lnSpc>
                        <a:spcBef>
                          <a:spcPts val="180"/>
                        </a:spcBef>
                      </a:pPr>
                      <a:r>
                        <a:rPr sz="800" spc="30" dirty="0">
                          <a:solidFill>
                            <a:srgbClr val="231F20"/>
                          </a:solidFill>
                          <a:latin typeface="Gill Sans MT"/>
                          <a:cs typeface="Gill Sans MT"/>
                        </a:rPr>
                        <a:t>2.</a:t>
                      </a:r>
                      <a:r>
                        <a:rPr sz="800" spc="-40" dirty="0">
                          <a:solidFill>
                            <a:srgbClr val="231F20"/>
                          </a:solidFill>
                          <a:latin typeface="Gill Sans MT"/>
                          <a:cs typeface="Gill Sans MT"/>
                        </a:rPr>
                        <a:t> </a:t>
                      </a:r>
                      <a:r>
                        <a:rPr lang="fr-CA" sz="800" spc="35" dirty="0">
                          <a:solidFill>
                            <a:srgbClr val="231F20"/>
                          </a:solidFill>
                          <a:latin typeface="Gill Sans MT"/>
                          <a:cs typeface="Gill Sans MT"/>
                        </a:rPr>
                        <a:t>Bell</a:t>
                      </a:r>
                      <a:r>
                        <a:rPr sz="800" spc="-35" dirty="0">
                          <a:solidFill>
                            <a:srgbClr val="231F20"/>
                          </a:solidFill>
                          <a:latin typeface="Gill Sans MT"/>
                          <a:cs typeface="Gill Sans MT"/>
                        </a:rPr>
                        <a:t> </a:t>
                      </a:r>
                      <a:r>
                        <a:rPr sz="800" spc="-5" dirty="0">
                          <a:solidFill>
                            <a:srgbClr val="231F20"/>
                          </a:solidFill>
                          <a:latin typeface="Gill Sans MT"/>
                          <a:cs typeface="Gill Sans MT"/>
                        </a:rPr>
                        <a:t>(</a:t>
                      </a:r>
                      <a:r>
                        <a:rPr lang="fr-CA" sz="800" spc="-5" dirty="0">
                          <a:solidFill>
                            <a:srgbClr val="231F20"/>
                          </a:solidFill>
                          <a:latin typeface="Gill Sans MT"/>
                          <a:cs typeface="Gill Sans MT"/>
                        </a:rPr>
                        <a:t>Telecom</a:t>
                      </a:r>
                      <a:r>
                        <a:rPr sz="800" spc="25" dirty="0">
                          <a:solidFill>
                            <a:srgbClr val="231F20"/>
                          </a:solidFill>
                          <a:latin typeface="Gill Sans MT"/>
                          <a:cs typeface="Gill Sans MT"/>
                        </a:rPr>
                        <a:t>)</a:t>
                      </a:r>
                      <a:endParaRPr sz="800" dirty="0">
                        <a:latin typeface="Gill Sans MT"/>
                        <a:cs typeface="Gill Sans MT"/>
                      </a:endParaRPr>
                    </a:p>
                  </a:txBody>
                  <a:tcPr marL="0" marR="0" marT="20171" marB="0"/>
                </a:tc>
                <a:tc hMerge="1">
                  <a:txBody>
                    <a:bodyPr/>
                    <a:lstStyle/>
                    <a:p>
                      <a:endParaRPr/>
                    </a:p>
                  </a:txBody>
                  <a:tcPr marL="0" marR="0" marT="0" marB="0"/>
                </a:tc>
                <a:tc>
                  <a:txBody>
                    <a:bodyPr/>
                    <a:lstStyle/>
                    <a:p>
                      <a:pPr marL="501015">
                        <a:lnSpc>
                          <a:spcPct val="100000"/>
                        </a:lnSpc>
                        <a:spcBef>
                          <a:spcPts val="180"/>
                        </a:spcBef>
                      </a:pPr>
                      <a:r>
                        <a:rPr sz="800" spc="45" dirty="0">
                          <a:solidFill>
                            <a:srgbClr val="231F20"/>
                          </a:solidFill>
                          <a:latin typeface="Gill Sans MT"/>
                          <a:cs typeface="Gill Sans MT"/>
                        </a:rPr>
                        <a:t>187</a:t>
                      </a:r>
                      <a:endParaRPr sz="800" dirty="0">
                        <a:latin typeface="Gill Sans MT"/>
                        <a:cs typeface="Gill Sans MT"/>
                      </a:endParaRPr>
                    </a:p>
                  </a:txBody>
                  <a:tcPr marL="0" marR="0" marT="20171" marB="0"/>
                </a:tc>
                <a:extLst>
                  <a:ext uri="{0D108BD9-81ED-4DB2-BD59-A6C34878D82A}">
                    <a16:rowId xmlns:a16="http://schemas.microsoft.com/office/drawing/2014/main" val="10002"/>
                  </a:ext>
                </a:extLst>
              </a:tr>
              <a:tr h="145569">
                <a:tc gridSpan="2">
                  <a:txBody>
                    <a:bodyPr/>
                    <a:lstStyle/>
                    <a:p>
                      <a:pPr>
                        <a:lnSpc>
                          <a:spcPct val="100000"/>
                        </a:lnSpc>
                        <a:spcBef>
                          <a:spcPts val="185"/>
                        </a:spcBef>
                      </a:pPr>
                      <a:r>
                        <a:rPr sz="800" spc="30" dirty="0">
                          <a:solidFill>
                            <a:srgbClr val="231F20"/>
                          </a:solidFill>
                          <a:latin typeface="Gill Sans MT"/>
                          <a:cs typeface="Gill Sans MT"/>
                        </a:rPr>
                        <a:t>3.</a:t>
                      </a:r>
                      <a:r>
                        <a:rPr sz="800" spc="-40" dirty="0">
                          <a:solidFill>
                            <a:srgbClr val="231F20"/>
                          </a:solidFill>
                          <a:latin typeface="Gill Sans MT"/>
                          <a:cs typeface="Gill Sans MT"/>
                        </a:rPr>
                        <a:t> </a:t>
                      </a:r>
                      <a:r>
                        <a:rPr lang="fr-CA" sz="800" spc="20" dirty="0">
                          <a:solidFill>
                            <a:srgbClr val="231F20"/>
                          </a:solidFill>
                          <a:latin typeface="Gill Sans MT"/>
                          <a:cs typeface="Gill Sans MT"/>
                        </a:rPr>
                        <a:t>Bloomberg</a:t>
                      </a:r>
                      <a:r>
                        <a:rPr sz="800" spc="-35" dirty="0">
                          <a:solidFill>
                            <a:srgbClr val="231F20"/>
                          </a:solidFill>
                          <a:latin typeface="Gill Sans MT"/>
                          <a:cs typeface="Gill Sans MT"/>
                        </a:rPr>
                        <a:t> </a:t>
                      </a:r>
                      <a:r>
                        <a:rPr sz="800" spc="-5" dirty="0">
                          <a:solidFill>
                            <a:srgbClr val="231F20"/>
                          </a:solidFill>
                          <a:latin typeface="Gill Sans MT"/>
                          <a:cs typeface="Gill Sans MT"/>
                        </a:rPr>
                        <a:t>(</a:t>
                      </a:r>
                      <a:r>
                        <a:rPr lang="fr-CA" sz="800" spc="-5" dirty="0">
                          <a:solidFill>
                            <a:srgbClr val="231F20"/>
                          </a:solidFill>
                          <a:latin typeface="Gill Sans MT"/>
                          <a:cs typeface="Gill Sans MT"/>
                        </a:rPr>
                        <a:t>Financial services</a:t>
                      </a:r>
                      <a:r>
                        <a:rPr sz="800" spc="40" dirty="0">
                          <a:solidFill>
                            <a:srgbClr val="231F20"/>
                          </a:solidFill>
                          <a:latin typeface="Gill Sans MT"/>
                          <a:cs typeface="Gill Sans MT"/>
                        </a:rPr>
                        <a:t>)</a:t>
                      </a:r>
                      <a:endParaRPr sz="800" dirty="0">
                        <a:latin typeface="Gill Sans MT"/>
                        <a:cs typeface="Gill Sans MT"/>
                      </a:endParaRPr>
                    </a:p>
                  </a:txBody>
                  <a:tcPr marL="0" marR="0" marT="20731" marB="0"/>
                </a:tc>
                <a:tc hMerge="1">
                  <a:txBody>
                    <a:bodyPr/>
                    <a:lstStyle/>
                    <a:p>
                      <a:endParaRPr/>
                    </a:p>
                  </a:txBody>
                  <a:tcPr marL="0" marR="0" marT="0" marB="0"/>
                </a:tc>
                <a:tc>
                  <a:txBody>
                    <a:bodyPr/>
                    <a:lstStyle/>
                    <a:p>
                      <a:pPr marL="501015">
                        <a:lnSpc>
                          <a:spcPct val="100000"/>
                        </a:lnSpc>
                        <a:spcBef>
                          <a:spcPts val="185"/>
                        </a:spcBef>
                      </a:pPr>
                      <a:r>
                        <a:rPr sz="800" spc="45" dirty="0">
                          <a:solidFill>
                            <a:srgbClr val="231F20"/>
                          </a:solidFill>
                          <a:latin typeface="Gill Sans MT"/>
                          <a:cs typeface="Gill Sans MT"/>
                        </a:rPr>
                        <a:t>165</a:t>
                      </a:r>
                      <a:endParaRPr sz="800" dirty="0">
                        <a:latin typeface="Gill Sans MT"/>
                        <a:cs typeface="Gill Sans MT"/>
                      </a:endParaRPr>
                    </a:p>
                  </a:txBody>
                  <a:tcPr marL="0" marR="0" marT="20731" marB="0"/>
                </a:tc>
                <a:extLst>
                  <a:ext uri="{0D108BD9-81ED-4DB2-BD59-A6C34878D82A}">
                    <a16:rowId xmlns:a16="http://schemas.microsoft.com/office/drawing/2014/main" val="10003"/>
                  </a:ext>
                </a:extLst>
              </a:tr>
              <a:tr h="149165">
                <a:tc gridSpan="2">
                  <a:txBody>
                    <a:bodyPr/>
                    <a:lstStyle/>
                    <a:p>
                      <a:pPr>
                        <a:lnSpc>
                          <a:spcPct val="100000"/>
                        </a:lnSpc>
                        <a:spcBef>
                          <a:spcPts val="245"/>
                        </a:spcBef>
                      </a:pPr>
                      <a:r>
                        <a:rPr sz="800" spc="30" dirty="0">
                          <a:solidFill>
                            <a:srgbClr val="231F20"/>
                          </a:solidFill>
                          <a:latin typeface="Gill Sans MT"/>
                          <a:cs typeface="Gill Sans MT"/>
                        </a:rPr>
                        <a:t>4. </a:t>
                      </a:r>
                      <a:r>
                        <a:rPr lang="fr-CA" sz="800" spc="45" dirty="0">
                          <a:solidFill>
                            <a:srgbClr val="231F20"/>
                          </a:solidFill>
                          <a:latin typeface="Gill Sans MT"/>
                          <a:cs typeface="Gill Sans MT"/>
                        </a:rPr>
                        <a:t>Oracle</a:t>
                      </a:r>
                      <a:r>
                        <a:rPr sz="800" spc="45" dirty="0">
                          <a:solidFill>
                            <a:srgbClr val="231F20"/>
                          </a:solidFill>
                          <a:latin typeface="Gill Sans MT"/>
                          <a:cs typeface="Gill Sans MT"/>
                        </a:rPr>
                        <a:t> </a:t>
                      </a:r>
                      <a:r>
                        <a:rPr sz="800" spc="35" dirty="0">
                          <a:solidFill>
                            <a:srgbClr val="231F20"/>
                          </a:solidFill>
                          <a:latin typeface="Gill Sans MT"/>
                          <a:cs typeface="Gill Sans MT"/>
                        </a:rPr>
                        <a:t>(</a:t>
                      </a:r>
                      <a:r>
                        <a:rPr lang="fr-CA" sz="800" spc="35" dirty="0">
                          <a:solidFill>
                            <a:srgbClr val="231F20"/>
                          </a:solidFill>
                          <a:latin typeface="Gill Sans MT"/>
                          <a:cs typeface="Gill Sans MT"/>
                        </a:rPr>
                        <a:t>FSIM</a:t>
                      </a:r>
                      <a:r>
                        <a:rPr sz="800" spc="35" dirty="0">
                          <a:solidFill>
                            <a:srgbClr val="231F20"/>
                          </a:solidFill>
                          <a:latin typeface="Gill Sans MT"/>
                          <a:cs typeface="Gill Sans MT"/>
                        </a:rPr>
                        <a:t>)</a:t>
                      </a:r>
                      <a:endParaRPr sz="800" dirty="0">
                        <a:latin typeface="Gill Sans MT"/>
                        <a:cs typeface="Gill Sans MT"/>
                      </a:endParaRPr>
                    </a:p>
                  </a:txBody>
                  <a:tcPr marL="0" marR="0" marT="27454" marB="0"/>
                </a:tc>
                <a:tc hMerge="1">
                  <a:txBody>
                    <a:bodyPr/>
                    <a:lstStyle/>
                    <a:p>
                      <a:endParaRPr/>
                    </a:p>
                  </a:txBody>
                  <a:tcPr marL="0" marR="0" marT="0" marB="0"/>
                </a:tc>
                <a:tc>
                  <a:txBody>
                    <a:bodyPr/>
                    <a:lstStyle/>
                    <a:p>
                      <a:pPr marL="501015">
                        <a:lnSpc>
                          <a:spcPct val="100000"/>
                        </a:lnSpc>
                        <a:spcBef>
                          <a:spcPts val="245"/>
                        </a:spcBef>
                      </a:pPr>
                      <a:r>
                        <a:rPr sz="800" spc="45" dirty="0">
                          <a:solidFill>
                            <a:srgbClr val="231F20"/>
                          </a:solidFill>
                          <a:latin typeface="Gill Sans MT"/>
                          <a:cs typeface="Gill Sans MT"/>
                        </a:rPr>
                        <a:t>140</a:t>
                      </a:r>
                      <a:endParaRPr sz="800" dirty="0">
                        <a:latin typeface="Gill Sans MT"/>
                        <a:cs typeface="Gill Sans MT"/>
                      </a:endParaRPr>
                    </a:p>
                  </a:txBody>
                  <a:tcPr marL="0" marR="0" marT="27454" marB="0"/>
                </a:tc>
                <a:extLst>
                  <a:ext uri="{0D108BD9-81ED-4DB2-BD59-A6C34878D82A}">
                    <a16:rowId xmlns:a16="http://schemas.microsoft.com/office/drawing/2014/main" val="10004"/>
                  </a:ext>
                </a:extLst>
              </a:tr>
              <a:tr h="151857">
                <a:tc gridSpan="2">
                  <a:txBody>
                    <a:bodyPr/>
                    <a:lstStyle/>
                    <a:p>
                      <a:pPr>
                        <a:lnSpc>
                          <a:spcPct val="100000"/>
                        </a:lnSpc>
                        <a:spcBef>
                          <a:spcPts val="240"/>
                        </a:spcBef>
                      </a:pPr>
                      <a:r>
                        <a:rPr sz="800" spc="30" dirty="0">
                          <a:solidFill>
                            <a:srgbClr val="231F20"/>
                          </a:solidFill>
                          <a:latin typeface="Gill Sans MT"/>
                          <a:cs typeface="Gill Sans MT"/>
                        </a:rPr>
                        <a:t>5. </a:t>
                      </a:r>
                      <a:r>
                        <a:rPr lang="fr-CA" sz="800" spc="5" dirty="0">
                          <a:solidFill>
                            <a:srgbClr val="231F20"/>
                          </a:solidFill>
                          <a:latin typeface="Gill Sans MT"/>
                          <a:cs typeface="Gill Sans MT"/>
                        </a:rPr>
                        <a:t>RRD </a:t>
                      </a:r>
                      <a:endParaRPr sz="800" dirty="0">
                        <a:latin typeface="Gill Sans MT"/>
                        <a:cs typeface="Gill Sans MT"/>
                      </a:endParaRPr>
                    </a:p>
                  </a:txBody>
                  <a:tcPr marL="0" marR="0" marT="26894" marB="0"/>
                </a:tc>
                <a:tc hMerge="1">
                  <a:txBody>
                    <a:bodyPr/>
                    <a:lstStyle/>
                    <a:p>
                      <a:endParaRPr/>
                    </a:p>
                  </a:txBody>
                  <a:tcPr marL="0" marR="0" marT="0" marB="0"/>
                </a:tc>
                <a:tc>
                  <a:txBody>
                    <a:bodyPr/>
                    <a:lstStyle/>
                    <a:p>
                      <a:pPr marL="501015">
                        <a:lnSpc>
                          <a:spcPct val="100000"/>
                        </a:lnSpc>
                        <a:spcBef>
                          <a:spcPts val="240"/>
                        </a:spcBef>
                      </a:pPr>
                      <a:r>
                        <a:rPr sz="800" spc="45" dirty="0">
                          <a:solidFill>
                            <a:srgbClr val="231F20"/>
                          </a:solidFill>
                          <a:latin typeface="Gill Sans MT"/>
                          <a:cs typeface="Gill Sans MT"/>
                        </a:rPr>
                        <a:t>105</a:t>
                      </a:r>
                      <a:endParaRPr sz="800" dirty="0">
                        <a:latin typeface="Gill Sans MT"/>
                        <a:cs typeface="Gill Sans MT"/>
                      </a:endParaRPr>
                    </a:p>
                  </a:txBody>
                  <a:tcPr marL="0" marR="0" marT="26894" marB="0"/>
                </a:tc>
                <a:extLst>
                  <a:ext uri="{0D108BD9-81ED-4DB2-BD59-A6C34878D82A}">
                    <a16:rowId xmlns:a16="http://schemas.microsoft.com/office/drawing/2014/main" val="10005"/>
                  </a:ext>
                </a:extLst>
              </a:tr>
              <a:tr h="199138">
                <a:tc gridSpan="3">
                  <a:txBody>
                    <a:bodyPr/>
                    <a:lstStyle/>
                    <a:p>
                      <a:pPr marL="0" marR="0" lvl="0" indent="0" algn="r" defTabSz="914400" eaLnBrk="1" fontAlgn="auto" latinLnBrk="0" hangingPunct="1">
                        <a:lnSpc>
                          <a:spcPts val="1095"/>
                        </a:lnSpc>
                        <a:spcBef>
                          <a:spcPts val="590"/>
                        </a:spcBef>
                        <a:spcAft>
                          <a:spcPts val="0"/>
                        </a:spcAft>
                        <a:buClrTx/>
                        <a:buSzTx/>
                        <a:buFontTx/>
                        <a:buNone/>
                        <a:tabLst/>
                        <a:defRPr/>
                      </a:pPr>
                      <a:endParaRPr sz="800" dirty="0">
                        <a:latin typeface="Gill Sans MT"/>
                        <a:cs typeface="Gill Sans MT"/>
                      </a:endParaRPr>
                    </a:p>
                  </a:txBody>
                  <a:tcPr marL="0" marR="0" marT="6611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156100">
                <a:tc gridSpan="2">
                  <a:txBody>
                    <a:bodyPr/>
                    <a:lstStyle/>
                    <a:p>
                      <a:pPr>
                        <a:lnSpc>
                          <a:spcPts val="1250"/>
                        </a:lnSpc>
                      </a:pPr>
                      <a:r>
                        <a:rPr lang="fr-CA" sz="1000" b="1" spc="-15" dirty="0">
                          <a:solidFill>
                            <a:srgbClr val="231F20"/>
                          </a:solidFill>
                          <a:latin typeface="Trebuchet MS"/>
                          <a:cs typeface="Trebuchet MS"/>
                        </a:rPr>
                        <a:t>Top 5 des fournisseurs par contrats à haut risque</a:t>
                      </a:r>
                      <a:endParaRPr sz="1000" dirty="0">
                        <a:latin typeface="Trebuchet MS"/>
                        <a:cs typeface="Trebuchet MS"/>
                      </a:endParaRPr>
                    </a:p>
                  </a:txBody>
                  <a:tcPr marL="0" marR="0" marT="0" marB="0">
                    <a:lnB w="6350">
                      <a:solidFill>
                        <a:srgbClr val="A9ACB1"/>
                      </a:solidFill>
                      <a:prstDash val="solid"/>
                    </a:lnB>
                    <a:solidFill>
                      <a:srgbClr val="00B050"/>
                    </a:solidFill>
                  </a:tcPr>
                </a:tc>
                <a:tc hMerge="1">
                  <a:txBody>
                    <a:bodyPr/>
                    <a:lstStyle/>
                    <a:p>
                      <a:endParaRPr/>
                    </a:p>
                  </a:txBody>
                  <a:tcPr marL="0" marR="0" marT="0" marB="0"/>
                </a:tc>
                <a:tc>
                  <a:txBody>
                    <a:bodyPr/>
                    <a:lstStyle/>
                    <a:p>
                      <a:pPr marL="85725" marR="0" lvl="0" indent="0" algn="l" defTabSz="914400" eaLnBrk="1" fontAlgn="auto" latinLnBrk="0" hangingPunct="1">
                        <a:lnSpc>
                          <a:spcPts val="1110"/>
                        </a:lnSpc>
                        <a:spcBef>
                          <a:spcPts val="0"/>
                        </a:spcBef>
                        <a:spcAft>
                          <a:spcPts val="0"/>
                        </a:spcAft>
                        <a:buClrTx/>
                        <a:buSzTx/>
                        <a:buFontTx/>
                        <a:buNone/>
                        <a:tabLst/>
                        <a:defRPr/>
                      </a:pPr>
                      <a:r>
                        <a:rPr lang="en-US" sz="800" b="1" spc="55" dirty="0">
                          <a:solidFill>
                            <a:srgbClr val="231F20"/>
                          </a:solidFill>
                          <a:latin typeface="Gill Sans MT"/>
                          <a:cs typeface="Gill Sans MT"/>
                        </a:rPr>
                        <a:t>%</a:t>
                      </a:r>
                      <a:r>
                        <a:rPr lang="en-US" sz="800" b="1" spc="-45" dirty="0">
                          <a:solidFill>
                            <a:srgbClr val="231F20"/>
                          </a:solidFill>
                          <a:latin typeface="Gill Sans MT"/>
                          <a:cs typeface="Gill Sans MT"/>
                        </a:rPr>
                        <a:t> </a:t>
                      </a:r>
                      <a:r>
                        <a:rPr lang="en-US" sz="800" b="1" spc="35" dirty="0">
                          <a:solidFill>
                            <a:srgbClr val="231F20"/>
                          </a:solidFill>
                          <a:latin typeface="Gill Sans MT"/>
                          <a:cs typeface="Gill Sans MT"/>
                        </a:rPr>
                        <a:t>du </a:t>
                      </a:r>
                      <a:r>
                        <a:rPr lang="en-US" sz="800" b="1" spc="30" dirty="0" err="1">
                          <a:solidFill>
                            <a:srgbClr val="231F20"/>
                          </a:solidFill>
                          <a:latin typeface="Gill Sans MT"/>
                          <a:cs typeface="Gill Sans MT"/>
                        </a:rPr>
                        <a:t>nombre</a:t>
                      </a:r>
                      <a:r>
                        <a:rPr lang="en-US" sz="800" b="1" spc="-45" dirty="0">
                          <a:solidFill>
                            <a:srgbClr val="231F20"/>
                          </a:solidFill>
                          <a:latin typeface="Gill Sans MT"/>
                          <a:cs typeface="Gill Sans MT"/>
                        </a:rPr>
                        <a:t> de</a:t>
                      </a:r>
                      <a:r>
                        <a:rPr lang="en-US" sz="800" b="1" spc="-40" dirty="0">
                          <a:solidFill>
                            <a:srgbClr val="231F20"/>
                          </a:solidFill>
                          <a:latin typeface="Gill Sans MT"/>
                          <a:cs typeface="Gill Sans MT"/>
                        </a:rPr>
                        <a:t> </a:t>
                      </a:r>
                      <a:r>
                        <a:rPr lang="en-US" sz="800" b="1" spc="-20" dirty="0">
                          <a:solidFill>
                            <a:srgbClr val="231F20"/>
                          </a:solidFill>
                          <a:latin typeface="Gill Sans MT"/>
                          <a:cs typeface="Gill Sans MT"/>
                        </a:rPr>
                        <a:t>CHR</a:t>
                      </a:r>
                      <a:r>
                        <a:rPr lang="en-US" sz="800" b="1" spc="20" dirty="0">
                          <a:solidFill>
                            <a:srgbClr val="231F20"/>
                          </a:solidFill>
                          <a:latin typeface="Gill Sans MT"/>
                          <a:cs typeface="Gill Sans MT"/>
                        </a:rPr>
                        <a:t>(Limit o</a:t>
                      </a:r>
                      <a:r>
                        <a:rPr lang="en-US" sz="800" b="1" spc="35" dirty="0">
                          <a:solidFill>
                            <a:srgbClr val="231F20"/>
                          </a:solidFill>
                          <a:latin typeface="Gill Sans MT"/>
                          <a:cs typeface="Gill Sans MT"/>
                        </a:rPr>
                        <a:t>f</a:t>
                      </a:r>
                      <a:r>
                        <a:rPr lang="en-US" sz="800" b="1" spc="-155" dirty="0">
                          <a:solidFill>
                            <a:srgbClr val="231F20"/>
                          </a:solidFill>
                          <a:latin typeface="Gill Sans MT"/>
                          <a:cs typeface="Gill Sans MT"/>
                        </a:rPr>
                        <a:t> </a:t>
                      </a:r>
                      <a:r>
                        <a:rPr lang="en-US" sz="800" b="1" spc="35" dirty="0">
                          <a:solidFill>
                            <a:srgbClr val="231F20"/>
                          </a:solidFill>
                          <a:latin typeface="Gill Sans MT"/>
                          <a:cs typeface="Gill Sans MT"/>
                        </a:rPr>
                        <a:t>10%)</a:t>
                      </a:r>
                      <a:endParaRPr sz="800" b="1" dirty="0">
                        <a:latin typeface="Gill Sans MT"/>
                        <a:cs typeface="Gill Sans MT"/>
                      </a:endParaRPr>
                    </a:p>
                  </a:txBody>
                  <a:tcPr marL="0" marR="0" marT="0" marB="0">
                    <a:lnB w="6350">
                      <a:solidFill>
                        <a:srgbClr val="A9ACB1"/>
                      </a:solidFill>
                      <a:prstDash val="solid"/>
                    </a:lnB>
                    <a:solidFill>
                      <a:srgbClr val="00B050"/>
                    </a:solidFill>
                  </a:tcPr>
                </a:tc>
                <a:extLst>
                  <a:ext uri="{0D108BD9-81ED-4DB2-BD59-A6C34878D82A}">
                    <a16:rowId xmlns:a16="http://schemas.microsoft.com/office/drawing/2014/main" val="10007"/>
                  </a:ext>
                </a:extLst>
              </a:tr>
              <a:tr h="189594">
                <a:tc gridSpan="2">
                  <a:txBody>
                    <a:bodyPr/>
                    <a:lstStyle/>
                    <a:p>
                      <a:pPr>
                        <a:lnSpc>
                          <a:spcPct val="100000"/>
                        </a:lnSpc>
                        <a:spcBef>
                          <a:spcPts val="570"/>
                        </a:spcBef>
                      </a:pPr>
                      <a:r>
                        <a:rPr sz="800" spc="30" dirty="0">
                          <a:solidFill>
                            <a:srgbClr val="231F20"/>
                          </a:solidFill>
                          <a:latin typeface="Gill Sans MT"/>
                          <a:cs typeface="Gill Sans MT"/>
                        </a:rPr>
                        <a:t>1.</a:t>
                      </a:r>
                      <a:r>
                        <a:rPr sz="800" spc="-40" dirty="0">
                          <a:solidFill>
                            <a:srgbClr val="231F20"/>
                          </a:solidFill>
                          <a:latin typeface="Gill Sans MT"/>
                          <a:cs typeface="Gill Sans MT"/>
                        </a:rPr>
                        <a:t> </a:t>
                      </a:r>
                      <a:r>
                        <a:rPr lang="fr-CA" sz="800" spc="-5" dirty="0">
                          <a:solidFill>
                            <a:srgbClr val="231F20"/>
                          </a:solidFill>
                          <a:latin typeface="Gill Sans MT"/>
                          <a:cs typeface="Gill Sans MT"/>
                        </a:rPr>
                        <a:t>Bell</a:t>
                      </a:r>
                      <a:r>
                        <a:rPr sz="800" spc="-35" dirty="0">
                          <a:solidFill>
                            <a:srgbClr val="231F20"/>
                          </a:solidFill>
                          <a:latin typeface="Gill Sans MT"/>
                          <a:cs typeface="Gill Sans MT"/>
                        </a:rPr>
                        <a:t> </a:t>
                      </a:r>
                      <a:r>
                        <a:rPr sz="800" spc="35" dirty="0">
                          <a:solidFill>
                            <a:srgbClr val="231F20"/>
                          </a:solidFill>
                          <a:latin typeface="Gill Sans MT"/>
                          <a:cs typeface="Gill Sans MT"/>
                        </a:rPr>
                        <a:t>(</a:t>
                      </a:r>
                      <a:r>
                        <a:rPr lang="fr-CA" sz="800" spc="35" dirty="0">
                          <a:solidFill>
                            <a:srgbClr val="231F20"/>
                          </a:solidFill>
                          <a:latin typeface="Gill Sans MT"/>
                          <a:cs typeface="Gill Sans MT"/>
                        </a:rPr>
                        <a:t>Telecom</a:t>
                      </a:r>
                      <a:r>
                        <a:rPr sz="800" spc="30" dirty="0">
                          <a:solidFill>
                            <a:srgbClr val="231F20"/>
                          </a:solidFill>
                          <a:latin typeface="Gill Sans MT"/>
                          <a:cs typeface="Gill Sans MT"/>
                        </a:rPr>
                        <a:t>)</a:t>
                      </a:r>
                      <a:endParaRPr sz="800" dirty="0">
                        <a:latin typeface="Gill Sans MT"/>
                        <a:cs typeface="Gill Sans MT"/>
                      </a:endParaRPr>
                    </a:p>
                  </a:txBody>
                  <a:tcPr marL="0" marR="0" marT="63874" marB="0">
                    <a:lnT w="6350">
                      <a:solidFill>
                        <a:srgbClr val="A9ACB1"/>
                      </a:solidFill>
                      <a:prstDash val="solid"/>
                    </a:lnT>
                  </a:tcPr>
                </a:tc>
                <a:tc hMerge="1">
                  <a:txBody>
                    <a:bodyPr/>
                    <a:lstStyle/>
                    <a:p>
                      <a:endParaRPr/>
                    </a:p>
                  </a:txBody>
                  <a:tcPr marL="0" marR="0" marT="0" marB="0"/>
                </a:tc>
                <a:tc>
                  <a:txBody>
                    <a:bodyPr/>
                    <a:lstStyle/>
                    <a:p>
                      <a:pPr marL="450215">
                        <a:lnSpc>
                          <a:spcPct val="100000"/>
                        </a:lnSpc>
                        <a:spcBef>
                          <a:spcPts val="570"/>
                        </a:spcBef>
                      </a:pPr>
                      <a:r>
                        <a:rPr sz="800" spc="40" dirty="0">
                          <a:solidFill>
                            <a:srgbClr val="231F20"/>
                          </a:solidFill>
                          <a:latin typeface="Gill Sans MT"/>
                          <a:cs typeface="Gill Sans MT"/>
                        </a:rPr>
                        <a:t>2.3%</a:t>
                      </a:r>
                      <a:endParaRPr sz="800" dirty="0">
                        <a:latin typeface="Gill Sans MT"/>
                        <a:cs typeface="Gill Sans MT"/>
                      </a:endParaRPr>
                    </a:p>
                  </a:txBody>
                  <a:tcPr marL="0" marR="0" marT="63874" marB="0">
                    <a:lnT w="6350">
                      <a:solidFill>
                        <a:srgbClr val="A9ACB1"/>
                      </a:solidFill>
                      <a:prstDash val="solid"/>
                    </a:lnT>
                  </a:tcPr>
                </a:tc>
                <a:extLst>
                  <a:ext uri="{0D108BD9-81ED-4DB2-BD59-A6C34878D82A}">
                    <a16:rowId xmlns:a16="http://schemas.microsoft.com/office/drawing/2014/main" val="10008"/>
                  </a:ext>
                </a:extLst>
              </a:tr>
              <a:tr h="160434">
                <a:tc gridSpan="2">
                  <a:txBody>
                    <a:bodyPr/>
                    <a:lstStyle/>
                    <a:p>
                      <a:pPr marL="4445">
                        <a:lnSpc>
                          <a:spcPct val="100000"/>
                        </a:lnSpc>
                        <a:spcBef>
                          <a:spcPts val="315"/>
                        </a:spcBef>
                      </a:pPr>
                      <a:r>
                        <a:rPr sz="800" spc="35" dirty="0">
                          <a:solidFill>
                            <a:srgbClr val="231F20"/>
                          </a:solidFill>
                          <a:latin typeface="Gill Sans MT"/>
                          <a:cs typeface="Gill Sans MT"/>
                        </a:rPr>
                        <a:t>2. </a:t>
                      </a:r>
                      <a:r>
                        <a:rPr lang="fr-CA" sz="800" spc="35" dirty="0">
                          <a:solidFill>
                            <a:srgbClr val="231F20"/>
                          </a:solidFill>
                          <a:latin typeface="Gill Sans MT"/>
                          <a:cs typeface="Gill Sans MT"/>
                        </a:rPr>
                        <a:t>IBM</a:t>
                      </a:r>
                      <a:endParaRPr sz="800" dirty="0">
                        <a:latin typeface="Gill Sans MT"/>
                        <a:cs typeface="Gill Sans MT"/>
                      </a:endParaRPr>
                    </a:p>
                  </a:txBody>
                  <a:tcPr marL="0" marR="0" marT="35299" marB="0"/>
                </a:tc>
                <a:tc hMerge="1">
                  <a:txBody>
                    <a:bodyPr/>
                    <a:lstStyle/>
                    <a:p>
                      <a:endParaRPr/>
                    </a:p>
                  </a:txBody>
                  <a:tcPr marL="0" marR="0" marT="0" marB="0"/>
                </a:tc>
                <a:tc>
                  <a:txBody>
                    <a:bodyPr/>
                    <a:lstStyle/>
                    <a:p>
                      <a:pPr marL="450215">
                        <a:lnSpc>
                          <a:spcPct val="100000"/>
                        </a:lnSpc>
                        <a:spcBef>
                          <a:spcPts val="315"/>
                        </a:spcBef>
                      </a:pPr>
                      <a:r>
                        <a:rPr sz="800" spc="40" dirty="0">
                          <a:solidFill>
                            <a:srgbClr val="231F20"/>
                          </a:solidFill>
                          <a:latin typeface="Gill Sans MT"/>
                          <a:cs typeface="Gill Sans MT"/>
                        </a:rPr>
                        <a:t>1.9%</a:t>
                      </a:r>
                      <a:endParaRPr sz="800" dirty="0">
                        <a:latin typeface="Gill Sans MT"/>
                        <a:cs typeface="Gill Sans MT"/>
                      </a:endParaRPr>
                    </a:p>
                  </a:txBody>
                  <a:tcPr marL="0" marR="0" marT="35299" marB="0"/>
                </a:tc>
                <a:extLst>
                  <a:ext uri="{0D108BD9-81ED-4DB2-BD59-A6C34878D82A}">
                    <a16:rowId xmlns:a16="http://schemas.microsoft.com/office/drawing/2014/main" val="10009"/>
                  </a:ext>
                </a:extLst>
              </a:tr>
              <a:tr h="157003">
                <a:tc gridSpan="2">
                  <a:txBody>
                    <a:bodyPr/>
                    <a:lstStyle/>
                    <a:p>
                      <a:pPr>
                        <a:lnSpc>
                          <a:spcPct val="100000"/>
                        </a:lnSpc>
                        <a:spcBef>
                          <a:spcPts val="285"/>
                        </a:spcBef>
                      </a:pPr>
                      <a:r>
                        <a:rPr sz="800" spc="35" dirty="0">
                          <a:solidFill>
                            <a:srgbClr val="231F20"/>
                          </a:solidFill>
                          <a:latin typeface="Gill Sans MT"/>
                          <a:cs typeface="Gill Sans MT"/>
                        </a:rPr>
                        <a:t>3. </a:t>
                      </a:r>
                      <a:r>
                        <a:rPr sz="800" spc="20" dirty="0">
                          <a:solidFill>
                            <a:srgbClr val="231F20"/>
                          </a:solidFill>
                          <a:latin typeface="Gill Sans MT"/>
                          <a:cs typeface="Gill Sans MT"/>
                        </a:rPr>
                        <a:t>Broadridge </a:t>
                      </a:r>
                      <a:r>
                        <a:rPr sz="800" spc="25" dirty="0">
                          <a:solidFill>
                            <a:srgbClr val="231F20"/>
                          </a:solidFill>
                          <a:latin typeface="Gill Sans MT"/>
                          <a:cs typeface="Gill Sans MT"/>
                        </a:rPr>
                        <a:t>(Securities</a:t>
                      </a:r>
                      <a:r>
                        <a:rPr sz="800" spc="-185" dirty="0">
                          <a:solidFill>
                            <a:srgbClr val="231F20"/>
                          </a:solidFill>
                          <a:latin typeface="Gill Sans MT"/>
                          <a:cs typeface="Gill Sans MT"/>
                        </a:rPr>
                        <a:t> </a:t>
                      </a:r>
                      <a:r>
                        <a:rPr sz="800" spc="45" dirty="0">
                          <a:solidFill>
                            <a:srgbClr val="231F20"/>
                          </a:solidFill>
                          <a:latin typeface="Gill Sans MT"/>
                          <a:cs typeface="Gill Sans MT"/>
                        </a:rPr>
                        <a:t>Processing)</a:t>
                      </a:r>
                      <a:endParaRPr sz="800" dirty="0">
                        <a:latin typeface="Gill Sans MT"/>
                        <a:cs typeface="Gill Sans MT"/>
                      </a:endParaRPr>
                    </a:p>
                  </a:txBody>
                  <a:tcPr marL="0" marR="0" marT="31937" marB="0"/>
                </a:tc>
                <a:tc hMerge="1">
                  <a:txBody>
                    <a:bodyPr/>
                    <a:lstStyle/>
                    <a:p>
                      <a:endParaRPr/>
                    </a:p>
                  </a:txBody>
                  <a:tcPr marL="0" marR="0" marT="0" marB="0"/>
                </a:tc>
                <a:tc>
                  <a:txBody>
                    <a:bodyPr/>
                    <a:lstStyle/>
                    <a:p>
                      <a:pPr marL="450215">
                        <a:lnSpc>
                          <a:spcPct val="100000"/>
                        </a:lnSpc>
                        <a:spcBef>
                          <a:spcPts val="285"/>
                        </a:spcBef>
                      </a:pPr>
                      <a:r>
                        <a:rPr sz="800" spc="40" dirty="0">
                          <a:solidFill>
                            <a:srgbClr val="231F20"/>
                          </a:solidFill>
                          <a:latin typeface="Gill Sans MT"/>
                          <a:cs typeface="Gill Sans MT"/>
                        </a:rPr>
                        <a:t>1.7%</a:t>
                      </a:r>
                      <a:endParaRPr sz="800" dirty="0">
                        <a:latin typeface="Gill Sans MT"/>
                        <a:cs typeface="Gill Sans MT"/>
                      </a:endParaRPr>
                    </a:p>
                  </a:txBody>
                  <a:tcPr marL="0" marR="0" marT="31937" marB="0"/>
                </a:tc>
                <a:extLst>
                  <a:ext uri="{0D108BD9-81ED-4DB2-BD59-A6C34878D82A}">
                    <a16:rowId xmlns:a16="http://schemas.microsoft.com/office/drawing/2014/main" val="10010"/>
                  </a:ext>
                </a:extLst>
              </a:tr>
              <a:tr h="225614">
                <a:tc gridSpan="2">
                  <a:txBody>
                    <a:bodyPr/>
                    <a:lstStyle/>
                    <a:p>
                      <a:pPr marL="124460" marR="250190" indent="-125095">
                        <a:lnSpc>
                          <a:spcPct val="105300"/>
                        </a:lnSpc>
                        <a:spcBef>
                          <a:spcPts val="225"/>
                        </a:spcBef>
                      </a:pPr>
                      <a:r>
                        <a:rPr sz="800" spc="30" dirty="0">
                          <a:solidFill>
                            <a:srgbClr val="231F20"/>
                          </a:solidFill>
                          <a:latin typeface="Gill Sans MT"/>
                          <a:cs typeface="Gill Sans MT"/>
                        </a:rPr>
                        <a:t>4.</a:t>
                      </a:r>
                      <a:r>
                        <a:rPr sz="800" spc="-40" dirty="0">
                          <a:solidFill>
                            <a:srgbClr val="231F20"/>
                          </a:solidFill>
                          <a:latin typeface="Gill Sans MT"/>
                          <a:cs typeface="Gill Sans MT"/>
                        </a:rPr>
                        <a:t> </a:t>
                      </a:r>
                      <a:r>
                        <a:rPr sz="800" spc="-35" dirty="0">
                          <a:solidFill>
                            <a:srgbClr val="231F20"/>
                          </a:solidFill>
                          <a:latin typeface="Gill Sans MT"/>
                          <a:cs typeface="Gill Sans MT"/>
                        </a:rPr>
                        <a:t>CGI</a:t>
                      </a:r>
                      <a:r>
                        <a:rPr sz="800" spc="-40" dirty="0">
                          <a:solidFill>
                            <a:srgbClr val="231F20"/>
                          </a:solidFill>
                          <a:latin typeface="Gill Sans MT"/>
                          <a:cs typeface="Gill Sans MT"/>
                        </a:rPr>
                        <a:t> </a:t>
                      </a:r>
                      <a:r>
                        <a:rPr sz="800" spc="25" dirty="0">
                          <a:solidFill>
                            <a:srgbClr val="231F20"/>
                          </a:solidFill>
                          <a:latin typeface="Gill Sans MT"/>
                          <a:cs typeface="Gill Sans MT"/>
                        </a:rPr>
                        <a:t>Information</a:t>
                      </a:r>
                      <a:r>
                        <a:rPr sz="800" spc="-40" dirty="0">
                          <a:solidFill>
                            <a:srgbClr val="231F20"/>
                          </a:solidFill>
                          <a:latin typeface="Gill Sans MT"/>
                          <a:cs typeface="Gill Sans MT"/>
                        </a:rPr>
                        <a:t> </a:t>
                      </a:r>
                      <a:r>
                        <a:rPr sz="800" spc="70" dirty="0">
                          <a:solidFill>
                            <a:srgbClr val="231F20"/>
                          </a:solidFill>
                          <a:latin typeface="Gill Sans MT"/>
                          <a:cs typeface="Gill Sans MT"/>
                        </a:rPr>
                        <a:t>Systems</a:t>
                      </a:r>
                      <a:r>
                        <a:rPr sz="800" spc="-40" dirty="0">
                          <a:solidFill>
                            <a:srgbClr val="231F20"/>
                          </a:solidFill>
                          <a:latin typeface="Gill Sans MT"/>
                          <a:cs typeface="Gill Sans MT"/>
                        </a:rPr>
                        <a:t> </a:t>
                      </a:r>
                      <a:r>
                        <a:rPr sz="800" spc="60" dirty="0">
                          <a:solidFill>
                            <a:srgbClr val="231F20"/>
                          </a:solidFill>
                          <a:latin typeface="Gill Sans MT"/>
                          <a:cs typeface="Gill Sans MT"/>
                        </a:rPr>
                        <a:t>and</a:t>
                      </a:r>
                      <a:r>
                        <a:rPr sz="800" spc="-40" dirty="0">
                          <a:solidFill>
                            <a:srgbClr val="231F20"/>
                          </a:solidFill>
                          <a:latin typeface="Gill Sans MT"/>
                          <a:cs typeface="Gill Sans MT"/>
                        </a:rPr>
                        <a:t> </a:t>
                      </a:r>
                      <a:r>
                        <a:rPr sz="800" spc="60" dirty="0">
                          <a:solidFill>
                            <a:srgbClr val="231F20"/>
                          </a:solidFill>
                          <a:latin typeface="Gill Sans MT"/>
                          <a:cs typeface="Gill Sans MT"/>
                        </a:rPr>
                        <a:t>Management  </a:t>
                      </a:r>
                      <a:r>
                        <a:rPr sz="800" spc="30" dirty="0">
                          <a:solidFill>
                            <a:srgbClr val="231F20"/>
                          </a:solidFill>
                          <a:latin typeface="Gill Sans MT"/>
                          <a:cs typeface="Gill Sans MT"/>
                        </a:rPr>
                        <a:t>Consultants </a:t>
                      </a:r>
                      <a:r>
                        <a:rPr sz="800" spc="-5" dirty="0">
                          <a:solidFill>
                            <a:srgbClr val="231F20"/>
                          </a:solidFill>
                          <a:latin typeface="Gill Sans MT"/>
                          <a:cs typeface="Gill Sans MT"/>
                        </a:rPr>
                        <a:t>(IT</a:t>
                      </a:r>
                      <a:r>
                        <a:rPr sz="800" spc="-125" dirty="0">
                          <a:solidFill>
                            <a:srgbClr val="231F20"/>
                          </a:solidFill>
                          <a:latin typeface="Gill Sans MT"/>
                          <a:cs typeface="Gill Sans MT"/>
                        </a:rPr>
                        <a:t> </a:t>
                      </a:r>
                      <a:r>
                        <a:rPr sz="800" spc="15" dirty="0">
                          <a:solidFill>
                            <a:srgbClr val="231F20"/>
                          </a:solidFill>
                          <a:latin typeface="Gill Sans MT"/>
                          <a:cs typeface="Gill Sans MT"/>
                        </a:rPr>
                        <a:t>Contracting)</a:t>
                      </a:r>
                      <a:endParaRPr sz="800" dirty="0">
                        <a:latin typeface="Gill Sans MT"/>
                        <a:cs typeface="Gill Sans MT"/>
                      </a:endParaRPr>
                    </a:p>
                  </a:txBody>
                  <a:tcPr marL="0" marR="0" marT="25213" marB="0"/>
                </a:tc>
                <a:tc hMerge="1">
                  <a:txBody>
                    <a:bodyPr/>
                    <a:lstStyle/>
                    <a:p>
                      <a:endParaRPr/>
                    </a:p>
                  </a:txBody>
                  <a:tcPr marL="0" marR="0" marT="0" marB="0"/>
                </a:tc>
                <a:tc>
                  <a:txBody>
                    <a:bodyPr/>
                    <a:lstStyle/>
                    <a:p>
                      <a:pPr marL="450215">
                        <a:lnSpc>
                          <a:spcPct val="100000"/>
                        </a:lnSpc>
                        <a:spcBef>
                          <a:spcPts val="885"/>
                        </a:spcBef>
                      </a:pPr>
                      <a:r>
                        <a:rPr sz="800" spc="40" dirty="0">
                          <a:solidFill>
                            <a:srgbClr val="231F20"/>
                          </a:solidFill>
                          <a:latin typeface="Gill Sans MT"/>
                          <a:cs typeface="Gill Sans MT"/>
                        </a:rPr>
                        <a:t>1.7%</a:t>
                      </a:r>
                      <a:endParaRPr sz="800" dirty="0">
                        <a:latin typeface="Gill Sans MT"/>
                        <a:cs typeface="Gill Sans MT"/>
                      </a:endParaRPr>
                    </a:p>
                  </a:txBody>
                  <a:tcPr marL="0" marR="0" marT="99172" marB="0"/>
                </a:tc>
                <a:extLst>
                  <a:ext uri="{0D108BD9-81ED-4DB2-BD59-A6C34878D82A}">
                    <a16:rowId xmlns:a16="http://schemas.microsoft.com/office/drawing/2014/main" val="10011"/>
                  </a:ext>
                </a:extLst>
              </a:tr>
              <a:tr h="162149">
                <a:tc gridSpan="2">
                  <a:txBody>
                    <a:bodyPr/>
                    <a:lstStyle/>
                    <a:p>
                      <a:pPr>
                        <a:lnSpc>
                          <a:spcPct val="100000"/>
                        </a:lnSpc>
                        <a:spcBef>
                          <a:spcPts val="330"/>
                        </a:spcBef>
                      </a:pPr>
                      <a:r>
                        <a:rPr sz="800" spc="30" dirty="0">
                          <a:solidFill>
                            <a:srgbClr val="231F20"/>
                          </a:solidFill>
                          <a:latin typeface="Gill Sans MT"/>
                          <a:cs typeface="Gill Sans MT"/>
                        </a:rPr>
                        <a:t>5.</a:t>
                      </a:r>
                      <a:r>
                        <a:rPr sz="800" spc="-40" dirty="0">
                          <a:solidFill>
                            <a:srgbClr val="231F20"/>
                          </a:solidFill>
                          <a:latin typeface="Gill Sans MT"/>
                          <a:cs typeface="Gill Sans MT"/>
                        </a:rPr>
                        <a:t> </a:t>
                      </a:r>
                      <a:r>
                        <a:rPr sz="800" spc="40" dirty="0">
                          <a:solidFill>
                            <a:srgbClr val="231F20"/>
                          </a:solidFill>
                          <a:latin typeface="Gill Sans MT"/>
                          <a:cs typeface="Gill Sans MT"/>
                        </a:rPr>
                        <a:t>Fundserv</a:t>
                      </a:r>
                      <a:r>
                        <a:rPr sz="800" spc="-35" dirty="0">
                          <a:solidFill>
                            <a:srgbClr val="231F20"/>
                          </a:solidFill>
                          <a:latin typeface="Gill Sans MT"/>
                          <a:cs typeface="Gill Sans MT"/>
                        </a:rPr>
                        <a:t> </a:t>
                      </a:r>
                      <a:r>
                        <a:rPr sz="800" spc="35" dirty="0">
                          <a:solidFill>
                            <a:srgbClr val="231F20"/>
                          </a:solidFill>
                          <a:latin typeface="Gill Sans MT"/>
                          <a:cs typeface="Gill Sans MT"/>
                        </a:rPr>
                        <a:t>(Investment</a:t>
                      </a:r>
                      <a:r>
                        <a:rPr sz="800" spc="-55" dirty="0">
                          <a:solidFill>
                            <a:srgbClr val="231F20"/>
                          </a:solidFill>
                          <a:latin typeface="Gill Sans MT"/>
                          <a:cs typeface="Gill Sans MT"/>
                        </a:rPr>
                        <a:t> </a:t>
                      </a:r>
                      <a:r>
                        <a:rPr sz="800" spc="30" dirty="0">
                          <a:solidFill>
                            <a:srgbClr val="231F20"/>
                          </a:solidFill>
                          <a:latin typeface="Gill Sans MT"/>
                          <a:cs typeface="Gill Sans MT"/>
                        </a:rPr>
                        <a:t>Transaction</a:t>
                      </a:r>
                      <a:r>
                        <a:rPr sz="800" spc="-35" dirty="0">
                          <a:solidFill>
                            <a:srgbClr val="231F20"/>
                          </a:solidFill>
                          <a:latin typeface="Gill Sans MT"/>
                          <a:cs typeface="Gill Sans MT"/>
                        </a:rPr>
                        <a:t> </a:t>
                      </a:r>
                      <a:r>
                        <a:rPr sz="800" spc="45" dirty="0">
                          <a:solidFill>
                            <a:srgbClr val="231F20"/>
                          </a:solidFill>
                          <a:latin typeface="Gill Sans MT"/>
                          <a:cs typeface="Gill Sans MT"/>
                        </a:rPr>
                        <a:t>Processing)</a:t>
                      </a:r>
                      <a:endParaRPr sz="800" dirty="0">
                        <a:latin typeface="Gill Sans MT"/>
                        <a:cs typeface="Gill Sans MT"/>
                      </a:endParaRPr>
                    </a:p>
                  </a:txBody>
                  <a:tcPr marL="0" marR="0" marT="36979" marB="0"/>
                </a:tc>
                <a:tc hMerge="1">
                  <a:txBody>
                    <a:bodyPr/>
                    <a:lstStyle/>
                    <a:p>
                      <a:endParaRPr/>
                    </a:p>
                  </a:txBody>
                  <a:tcPr marL="0" marR="0" marT="0" marB="0"/>
                </a:tc>
                <a:tc>
                  <a:txBody>
                    <a:bodyPr/>
                    <a:lstStyle/>
                    <a:p>
                      <a:pPr marL="450215">
                        <a:lnSpc>
                          <a:spcPct val="100000"/>
                        </a:lnSpc>
                        <a:spcBef>
                          <a:spcPts val="330"/>
                        </a:spcBef>
                      </a:pPr>
                      <a:r>
                        <a:rPr sz="800" spc="40" dirty="0">
                          <a:solidFill>
                            <a:srgbClr val="231F20"/>
                          </a:solidFill>
                          <a:latin typeface="Gill Sans MT"/>
                          <a:cs typeface="Gill Sans MT"/>
                        </a:rPr>
                        <a:t>1.2%</a:t>
                      </a:r>
                      <a:endParaRPr sz="800" dirty="0">
                        <a:latin typeface="Gill Sans MT"/>
                        <a:cs typeface="Gill Sans MT"/>
                      </a:endParaRPr>
                    </a:p>
                  </a:txBody>
                  <a:tcPr marL="0" marR="0" marT="36979" marB="0"/>
                </a:tc>
                <a:extLst>
                  <a:ext uri="{0D108BD9-81ED-4DB2-BD59-A6C34878D82A}">
                    <a16:rowId xmlns:a16="http://schemas.microsoft.com/office/drawing/2014/main" val="10012"/>
                  </a:ext>
                </a:extLst>
              </a:tr>
              <a:tr h="1082673">
                <a:tc gridSpan="3">
                  <a:txBody>
                    <a:bodyPr/>
                    <a:lstStyle/>
                    <a:p>
                      <a:pPr marR="111125" algn="just">
                        <a:lnSpc>
                          <a:spcPct val="105300"/>
                        </a:lnSpc>
                        <a:spcBef>
                          <a:spcPts val="810"/>
                        </a:spcBef>
                      </a:pPr>
                      <a:r>
                        <a:rPr lang="fr-CA" sz="800" spc="-5" dirty="0">
                          <a:solidFill>
                            <a:srgbClr val="231F20"/>
                          </a:solidFill>
                          <a:latin typeface="Gill Sans MT"/>
                          <a:cs typeface="Gill Sans MT"/>
                        </a:rPr>
                        <a:t>Les services informatiques, le traitement des données et le traitement des titres représentent les services les plus couramment fournis par les fournisseurs avec la plus forte concentration en dépenses ou en nombre de contrats à haut risque</a:t>
                      </a:r>
                    </a:p>
                    <a:p>
                      <a:pPr marR="111125" algn="just">
                        <a:lnSpc>
                          <a:spcPct val="105300"/>
                        </a:lnSpc>
                        <a:spcBef>
                          <a:spcPts val="810"/>
                        </a:spcBef>
                      </a:pPr>
                      <a:r>
                        <a:rPr lang="fr-CA" sz="800" spc="25" dirty="0">
                          <a:solidFill>
                            <a:srgbClr val="231F20"/>
                          </a:solidFill>
                          <a:latin typeface="Gill Sans MT"/>
                          <a:cs typeface="Gill Sans MT"/>
                        </a:rPr>
                        <a:t>En particulier, IBM est considéré comme un fournisseur majeur au niveau mondial et a été classé le plus élevé en termes de dépenses depuis le début de l'année au T4 20 et deuxième en nombre de contrats à haut risque.</a:t>
                      </a:r>
                      <a:endParaRPr sz="800" dirty="0">
                        <a:latin typeface="Gill Sans MT"/>
                        <a:cs typeface="Gill Sans MT"/>
                      </a:endParaRPr>
                    </a:p>
                  </a:txBody>
                  <a:tcPr marL="0" marR="0" marT="90768"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3"/>
                  </a:ext>
                </a:extLst>
              </a:tr>
            </a:tbl>
          </a:graphicData>
        </a:graphic>
      </p:graphicFrame>
      <p:sp>
        <p:nvSpPr>
          <p:cNvPr id="22" name="object 21">
            <a:extLst>
              <a:ext uri="{FF2B5EF4-FFF2-40B4-BE49-F238E27FC236}">
                <a16:creationId xmlns:a16="http://schemas.microsoft.com/office/drawing/2014/main" id="{721E1420-04CA-4FFB-BA83-7A4B7C7BDE0B}"/>
              </a:ext>
            </a:extLst>
          </p:cNvPr>
          <p:cNvSpPr txBox="1"/>
          <p:nvPr/>
        </p:nvSpPr>
        <p:spPr>
          <a:xfrm>
            <a:off x="10145985" y="424635"/>
            <a:ext cx="146797" cy="147058"/>
          </a:xfrm>
          <a:prstGeom prst="rect">
            <a:avLst/>
          </a:prstGeom>
        </p:spPr>
        <p:txBody>
          <a:bodyPr vert="horz" wrap="square" lIns="0" tIns="11206" rIns="0" bIns="0" rtlCol="0">
            <a:spAutoFit/>
          </a:bodyPr>
          <a:lstStyle/>
          <a:p>
            <a:pPr marL="11206" defTabSz="806867">
              <a:spcBef>
                <a:spcPts val="88"/>
              </a:spcBef>
            </a:pPr>
            <a:r>
              <a:rPr sz="882" spc="40" dirty="0">
                <a:solidFill>
                  <a:srgbClr val="231F20"/>
                </a:solidFill>
                <a:latin typeface="Gill Sans MT"/>
                <a:cs typeface="Gill Sans MT"/>
              </a:rPr>
              <a:t>3</a:t>
            </a:r>
            <a:endParaRPr sz="882" dirty="0">
              <a:solidFill>
                <a:prstClr val="black"/>
              </a:solidFill>
              <a:latin typeface="Gill Sans MT"/>
              <a:cs typeface="Gill Sans MT"/>
            </a:endParaRPr>
          </a:p>
        </p:txBody>
      </p:sp>
      <p:sp>
        <p:nvSpPr>
          <p:cNvPr id="28" name="object 21">
            <a:extLst>
              <a:ext uri="{FF2B5EF4-FFF2-40B4-BE49-F238E27FC236}">
                <a16:creationId xmlns:a16="http://schemas.microsoft.com/office/drawing/2014/main" id="{48273F21-506D-4812-8D21-89074AF10C3B}"/>
              </a:ext>
            </a:extLst>
          </p:cNvPr>
          <p:cNvSpPr txBox="1"/>
          <p:nvPr/>
        </p:nvSpPr>
        <p:spPr>
          <a:xfrm>
            <a:off x="10145985" y="424635"/>
            <a:ext cx="146797" cy="147058"/>
          </a:xfrm>
          <a:prstGeom prst="rect">
            <a:avLst/>
          </a:prstGeom>
        </p:spPr>
        <p:txBody>
          <a:bodyPr vert="horz" wrap="square" lIns="0" tIns="11206" rIns="0" bIns="0" rtlCol="0">
            <a:spAutoFit/>
          </a:bodyPr>
          <a:lstStyle/>
          <a:p>
            <a:pPr marL="11206" defTabSz="806867">
              <a:spcBef>
                <a:spcPts val="88"/>
              </a:spcBef>
            </a:pPr>
            <a:r>
              <a:rPr sz="882" spc="40" dirty="0">
                <a:solidFill>
                  <a:srgbClr val="231F20"/>
                </a:solidFill>
                <a:latin typeface="Gill Sans MT"/>
                <a:cs typeface="Gill Sans MT"/>
              </a:rPr>
              <a:t>3</a:t>
            </a:r>
            <a:endParaRPr sz="882" dirty="0">
              <a:solidFill>
                <a:prstClr val="black"/>
              </a:solidFill>
              <a:latin typeface="Gill Sans MT"/>
              <a:cs typeface="Gill Sans MT"/>
            </a:endParaRPr>
          </a:p>
        </p:txBody>
      </p:sp>
      <p:sp>
        <p:nvSpPr>
          <p:cNvPr id="29" name="Rectangle 28">
            <a:extLst>
              <a:ext uri="{FF2B5EF4-FFF2-40B4-BE49-F238E27FC236}">
                <a16:creationId xmlns:a16="http://schemas.microsoft.com/office/drawing/2014/main" id="{46126A73-426B-42FE-BF8B-5202475E7A67}"/>
              </a:ext>
            </a:extLst>
          </p:cNvPr>
          <p:cNvSpPr/>
          <p:nvPr/>
        </p:nvSpPr>
        <p:spPr>
          <a:xfrm>
            <a:off x="441960" y="244857"/>
            <a:ext cx="11308080" cy="414005"/>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30" name="Titre 2">
            <a:extLst>
              <a:ext uri="{FF2B5EF4-FFF2-40B4-BE49-F238E27FC236}">
                <a16:creationId xmlns:a16="http://schemas.microsoft.com/office/drawing/2014/main" id="{0F0A7504-896E-413B-98FB-C76E7903A437}"/>
              </a:ext>
            </a:extLst>
          </p:cNvPr>
          <p:cNvSpPr txBox="1">
            <a:spLocks/>
          </p:cNvSpPr>
          <p:nvPr/>
        </p:nvSpPr>
        <p:spPr>
          <a:xfrm>
            <a:off x="540781" y="303909"/>
            <a:ext cx="10941315" cy="450443"/>
          </a:xfrm>
          <a:prstGeom prst="rect">
            <a:avLst/>
          </a:prstGeom>
        </p:spPr>
        <p:txBody>
          <a:bodyPr vert="horz" lIns="0" tIns="0" rIns="0" bIns="0" rtlCol="0" anchor="t" anchorCtr="0">
            <a:noAutofit/>
          </a:bodyPr>
          <a:lstStyle>
            <a:lvl1pPr algn="ctr" defTabSz="913897" rtl="0" eaLnBrk="1" latinLnBrk="0" hangingPunct="1">
              <a:lnSpc>
                <a:spcPct val="80000"/>
              </a:lnSpc>
              <a:spcBef>
                <a:spcPct val="0"/>
              </a:spcBef>
              <a:buNone/>
              <a:defRPr lang="fr-CA" sz="6000" b="0" kern="1200">
                <a:solidFill>
                  <a:schemeClr val="tx1"/>
                </a:solidFill>
                <a:latin typeface="+mj-lt"/>
                <a:ea typeface="+mj-ea"/>
                <a:cs typeface="+mj-cs"/>
              </a:defRPr>
            </a:lvl1pPr>
          </a:lstStyle>
          <a:p>
            <a:pPr algn="l">
              <a:lnSpc>
                <a:spcPct val="90000"/>
              </a:lnSpc>
            </a:pPr>
            <a:r>
              <a:rPr lang="fr-CA" sz="1800" b="1" dirty="0">
                <a:solidFill>
                  <a:srgbClr val="469474"/>
                </a:solidFill>
                <a:latin typeface="Arial" panose="020B0604020202020204" pitchFamily="34" charset="0"/>
                <a:cs typeface="Arial" panose="020B0604020202020204" pitchFamily="34" charset="0"/>
              </a:rPr>
              <a:t>Maquette – Reddition de comptes relatives à la Gestion des risques liées aux tiers (1/2)</a:t>
            </a:r>
          </a:p>
          <a:p>
            <a:pPr algn="l">
              <a:lnSpc>
                <a:spcPct val="90000"/>
              </a:lnSpc>
            </a:pPr>
            <a:br>
              <a:rPr lang="fr-CA" sz="1300" dirty="0">
                <a:solidFill>
                  <a:schemeClr val="accent3"/>
                </a:solidFill>
              </a:rPr>
            </a:br>
            <a:endParaRPr lang="fr-CA" sz="1300" dirty="0">
              <a:solidFill>
                <a:schemeClr val="accent3"/>
              </a:solidFill>
            </a:endParaRPr>
          </a:p>
        </p:txBody>
      </p:sp>
      <p:sp>
        <p:nvSpPr>
          <p:cNvPr id="3" name="ZoneTexte 2">
            <a:extLst>
              <a:ext uri="{FF2B5EF4-FFF2-40B4-BE49-F238E27FC236}">
                <a16:creationId xmlns:a16="http://schemas.microsoft.com/office/drawing/2014/main" id="{B810D992-8791-431F-A5E9-58926C28CC01}"/>
              </a:ext>
            </a:extLst>
          </p:cNvPr>
          <p:cNvSpPr txBox="1"/>
          <p:nvPr/>
        </p:nvSpPr>
        <p:spPr>
          <a:xfrm>
            <a:off x="2493303" y="6335971"/>
            <a:ext cx="7205394" cy="400110"/>
          </a:xfrm>
          <a:prstGeom prst="rect">
            <a:avLst/>
          </a:prstGeom>
          <a:noFill/>
        </p:spPr>
        <p:txBody>
          <a:bodyPr wrap="square" rtlCol="0">
            <a:spAutoFit/>
          </a:bodyPr>
          <a:lstStyle/>
          <a:p>
            <a:r>
              <a:rPr lang="fr-CA" sz="2000" dirty="0">
                <a:solidFill>
                  <a:srgbClr val="FF0000"/>
                </a:solidFill>
              </a:rPr>
              <a:t>Données fictives pour les bénéfices de la présentation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au 7">
            <a:extLst>
              <a:ext uri="{FF2B5EF4-FFF2-40B4-BE49-F238E27FC236}">
                <a16:creationId xmlns:a16="http://schemas.microsoft.com/office/drawing/2014/main" id="{6787D7AC-E7AA-4684-9AD4-16E1ECA90A37}"/>
              </a:ext>
            </a:extLst>
          </p:cNvPr>
          <p:cNvGraphicFramePr>
            <a:graphicFrameLocks noGrp="1"/>
          </p:cNvGraphicFramePr>
          <p:nvPr>
            <p:custDataLst>
              <p:tags r:id="rId1"/>
            </p:custDataLst>
          </p:nvPr>
        </p:nvGraphicFramePr>
        <p:xfrm>
          <a:off x="574214" y="810645"/>
          <a:ext cx="10206992" cy="3707811"/>
        </p:xfrm>
        <a:graphic>
          <a:graphicData uri="http://schemas.openxmlformats.org/drawingml/2006/table">
            <a:tbl>
              <a:tblPr firstRow="1" bandRow="1">
                <a:tableStyleId>{5C22544A-7EE6-4342-B048-85BDC9FD1C3A}</a:tableStyleId>
              </a:tblPr>
              <a:tblGrid>
                <a:gridCol w="3379722">
                  <a:extLst>
                    <a:ext uri="{9D8B030D-6E8A-4147-A177-3AD203B41FA5}">
                      <a16:colId xmlns:a16="http://schemas.microsoft.com/office/drawing/2014/main" val="851459758"/>
                    </a:ext>
                  </a:extLst>
                </a:gridCol>
                <a:gridCol w="1494771">
                  <a:extLst>
                    <a:ext uri="{9D8B030D-6E8A-4147-A177-3AD203B41FA5}">
                      <a16:colId xmlns:a16="http://schemas.microsoft.com/office/drawing/2014/main" val="2607484190"/>
                    </a:ext>
                  </a:extLst>
                </a:gridCol>
                <a:gridCol w="1434144">
                  <a:extLst>
                    <a:ext uri="{9D8B030D-6E8A-4147-A177-3AD203B41FA5}">
                      <a16:colId xmlns:a16="http://schemas.microsoft.com/office/drawing/2014/main" val="7078342"/>
                    </a:ext>
                  </a:extLst>
                </a:gridCol>
                <a:gridCol w="2058157">
                  <a:extLst>
                    <a:ext uri="{9D8B030D-6E8A-4147-A177-3AD203B41FA5}">
                      <a16:colId xmlns:a16="http://schemas.microsoft.com/office/drawing/2014/main" val="1509762936"/>
                    </a:ext>
                  </a:extLst>
                </a:gridCol>
                <a:gridCol w="1840198">
                  <a:extLst>
                    <a:ext uri="{9D8B030D-6E8A-4147-A177-3AD203B41FA5}">
                      <a16:colId xmlns:a16="http://schemas.microsoft.com/office/drawing/2014/main" val="3871815908"/>
                    </a:ext>
                  </a:extLst>
                </a:gridCol>
              </a:tblGrid>
              <a:tr h="448613">
                <a:tc>
                  <a:txBody>
                    <a:bodyPr/>
                    <a:lstStyle/>
                    <a:p>
                      <a:pPr algn="ctr"/>
                      <a:endParaRPr lang="fr-CA" sz="700" b="1" dirty="0">
                        <a:solidFill>
                          <a:schemeClr val="bg1"/>
                        </a:solidFill>
                      </a:endParaRPr>
                    </a:p>
                  </a:txBody>
                  <a:tcPr anchor="ctr">
                    <a:solidFill>
                      <a:schemeClr val="bg1"/>
                    </a:solidFill>
                  </a:tcPr>
                </a:tc>
                <a:tc>
                  <a:txBody>
                    <a:bodyPr/>
                    <a:lstStyle/>
                    <a:p>
                      <a:pPr algn="ctr"/>
                      <a:r>
                        <a:rPr lang="fr-CA" sz="800" b="1" kern="1200" dirty="0">
                          <a:solidFill>
                            <a:schemeClr val="bg1"/>
                          </a:solidFill>
                          <a:latin typeface="+mn-lt"/>
                          <a:ea typeface="+mn-ea"/>
                          <a:cs typeface="+mn-cs"/>
                        </a:rPr>
                        <a:t>Santé de la relation</a:t>
                      </a:r>
                    </a:p>
                  </a:txBody>
                  <a:tcPr anchor="ctr">
                    <a:solidFill>
                      <a:srgbClr val="00B050"/>
                    </a:solidFill>
                  </a:tcPr>
                </a:tc>
                <a:tc>
                  <a:txBody>
                    <a:bodyPr/>
                    <a:lstStyle/>
                    <a:p>
                      <a:pPr algn="ctr"/>
                      <a:r>
                        <a:rPr lang="fr-CA" sz="800" b="1" kern="1200" dirty="0">
                          <a:solidFill>
                            <a:schemeClr val="lt1"/>
                          </a:solidFill>
                          <a:latin typeface="+mn-lt"/>
                          <a:ea typeface="+mn-ea"/>
                          <a:cs typeface="+mn-cs"/>
                        </a:rPr>
                        <a:t>KPI </a:t>
                      </a:r>
                      <a:endParaRPr lang="fr-CA" sz="800" b="1" dirty="0">
                        <a:solidFill>
                          <a:schemeClr val="tx1"/>
                        </a:solidFill>
                      </a:endParaRPr>
                    </a:p>
                  </a:txBody>
                  <a:tcPr anchor="ctr">
                    <a:solidFill>
                      <a:srgbClr val="00B050"/>
                    </a:solidFill>
                  </a:tcPr>
                </a:tc>
                <a:tc>
                  <a:txBody>
                    <a:bodyPr/>
                    <a:lstStyle/>
                    <a:p>
                      <a:pPr marL="0" algn="ctr"/>
                      <a:r>
                        <a:rPr lang="fr-CA" sz="800" b="1" kern="1200" dirty="0">
                          <a:solidFill>
                            <a:schemeClr val="bg1"/>
                          </a:solidFill>
                          <a:latin typeface="+mn-lt"/>
                          <a:ea typeface="+mn-ea"/>
                          <a:cs typeface="+mn-cs"/>
                        </a:rPr>
                        <a:t>Gestion financière du contrat</a:t>
                      </a:r>
                    </a:p>
                  </a:txBody>
                  <a:tcPr anchor="ctr">
                    <a:solidFill>
                      <a:srgbClr val="00B050"/>
                    </a:solidFill>
                  </a:tcPr>
                </a:tc>
                <a:tc>
                  <a:txBody>
                    <a:bodyPr/>
                    <a:lstStyle/>
                    <a:p>
                      <a:pPr marL="0" algn="ctr"/>
                      <a:r>
                        <a:rPr lang="fr-CA" sz="800" b="1" kern="1200" dirty="0">
                          <a:solidFill>
                            <a:schemeClr val="bg1"/>
                          </a:solidFill>
                          <a:latin typeface="+mn-lt"/>
                          <a:ea typeface="+mn-ea"/>
                          <a:cs typeface="+mn-cs"/>
                        </a:rPr>
                        <a:t>Conformité du Contrat</a:t>
                      </a:r>
                    </a:p>
                  </a:txBody>
                  <a:tcPr anchor="ctr">
                    <a:solidFill>
                      <a:srgbClr val="00B050"/>
                    </a:solidFill>
                  </a:tcPr>
                </a:tc>
                <a:extLst>
                  <a:ext uri="{0D108BD9-81ED-4DB2-BD59-A6C34878D82A}">
                    <a16:rowId xmlns:a16="http://schemas.microsoft.com/office/drawing/2014/main" val="2933328677"/>
                  </a:ext>
                </a:extLst>
              </a:tr>
              <a:tr h="489039">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IBM (IT Services) 	</a:t>
                      </a: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indent="0" algn="ctr" defTabSz="685390" rtl="0" eaLnBrk="1" latinLnBrk="0" hangingPunct="1">
                        <a:buFont typeface="Wingdings" panose="05000000000000000000" pitchFamily="2" charset="2"/>
                        <a:buNone/>
                      </a:pPr>
                      <a:endParaRPr lang="fr-CA" sz="900" b="0" kern="1200" dirty="0">
                        <a:solidFill>
                          <a:schemeClr val="tx1"/>
                        </a:solidFill>
                        <a:latin typeface="+mn-lt"/>
                        <a:ea typeface="+mn-ea"/>
                        <a:cs typeface="+mn-cs"/>
                      </a:endParaRPr>
                    </a:p>
                  </a:txBody>
                  <a:tcPr anchor="ctr">
                    <a:solidFill>
                      <a:schemeClr val="bg1">
                        <a:lumMod val="95000"/>
                      </a:schemeClr>
                    </a:solidFill>
                  </a:tcPr>
                </a:tc>
                <a:tc>
                  <a:txBody>
                    <a:bodyPr/>
                    <a:lstStyle/>
                    <a:p>
                      <a:pPr marL="0" indent="0" algn="ctr" defTabSz="685390" rtl="0" eaLnBrk="1" latinLnBrk="0" hangingPunct="1">
                        <a:buFont typeface="Wingdings" panose="05000000000000000000" pitchFamily="2" charset="2"/>
                        <a:buNone/>
                      </a:pPr>
                      <a:endParaRPr lang="fr-CA" sz="900" b="0" kern="1200" dirty="0">
                        <a:solidFill>
                          <a:schemeClr val="tx1"/>
                        </a:solidFill>
                        <a:latin typeface="+mn-lt"/>
                        <a:ea typeface="+mn-ea"/>
                        <a:cs typeface="+mn-cs"/>
                      </a:endParaRPr>
                    </a:p>
                  </a:txBody>
                  <a:tcPr anchor="ctr">
                    <a:solidFill>
                      <a:schemeClr val="bg1">
                        <a:lumMod val="95000"/>
                      </a:schemeClr>
                    </a:solidFill>
                  </a:tcPr>
                </a:tc>
                <a:tc>
                  <a:txBody>
                    <a:bodyPr/>
                    <a:lstStyle/>
                    <a:p>
                      <a:pPr marL="0" indent="0" algn="ctr" defTabSz="685390" rtl="0" eaLnBrk="1" latinLnBrk="0" hangingPunct="1">
                        <a:buFont typeface="Wingdings" panose="05000000000000000000" pitchFamily="2" charset="2"/>
                        <a:buNone/>
                      </a:pPr>
                      <a:endParaRPr lang="fr-CA" sz="900" b="0" kern="1200" dirty="0">
                        <a:solidFill>
                          <a:schemeClr val="tx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752454408"/>
                  </a:ext>
                </a:extLst>
              </a:tr>
              <a:tr h="471818">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Tech Mahindra (IT Services) 	</a:t>
                      </a:r>
                    </a:p>
                    <a:p>
                      <a:pPr marL="0" indent="0" algn="l" defTabSz="685390" rtl="0" eaLnBrk="1" latinLnBrk="0" hangingPunct="1">
                        <a:buFont typeface="Wingdings" panose="05000000000000000000" pitchFamily="2" charset="2"/>
                        <a:buNone/>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133010789"/>
                  </a:ext>
                </a:extLst>
              </a:tr>
              <a:tr h="495022">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900" b="0" i="0" u="none" strike="noStrike" baseline="0" dirty="0">
                          <a:solidFill>
                            <a:schemeClr val="dk1"/>
                          </a:solidFill>
                          <a:latin typeface="+mn-lt"/>
                          <a:ea typeface="+mn-ea"/>
                          <a:cs typeface="+mn-cs"/>
                        </a:rPr>
                        <a:t>CGI Information Systems and Management Consultants (IT Contracting) 	</a:t>
                      </a: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592022130"/>
                  </a:ext>
                </a:extLst>
              </a:tr>
              <a:tr h="371266">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900" b="0" i="0" u="none" strike="noStrike" baseline="0" dirty="0">
                          <a:solidFill>
                            <a:schemeClr val="dk1"/>
                          </a:solidFill>
                          <a:latin typeface="+mn-lt"/>
                          <a:ea typeface="+mn-ea"/>
                          <a:cs typeface="+mn-cs"/>
                        </a:rPr>
                        <a:t>Total System Services (Credit Card Issuer) 	</a:t>
                      </a:r>
                    </a:p>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2657994987"/>
                  </a:ext>
                </a:extLst>
              </a:tr>
              <a:tr h="397908">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Canada Post (Mail Services) 	</a:t>
                      </a:r>
                    </a:p>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836278831"/>
                  </a:ext>
                </a:extLst>
              </a:tr>
              <a:tr h="371266">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GardaWorld (Cash Management Services) 	</a:t>
                      </a:r>
                    </a:p>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011682453"/>
                  </a:ext>
                </a:extLst>
              </a:tr>
              <a:tr h="662879">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Diebold Nixdorf (ATMs) </a:t>
                      </a:r>
                      <a:r>
                        <a:rPr lang="fr-CA" sz="1800" b="0" i="0" u="none" strike="noStrike" baseline="0" dirty="0">
                          <a:solidFill>
                            <a:schemeClr val="dk1"/>
                          </a:solidFill>
                          <a:latin typeface="+mn-lt"/>
                          <a:ea typeface="+mn-ea"/>
                          <a:cs typeface="+mn-cs"/>
                        </a:rPr>
                        <a:t>	</a:t>
                      </a:r>
                    </a:p>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49000425"/>
                  </a:ext>
                </a:extLst>
              </a:tr>
            </a:tbl>
          </a:graphicData>
        </a:graphic>
      </p:graphicFrame>
      <p:sp>
        <p:nvSpPr>
          <p:cNvPr id="13" name="object 4">
            <a:extLst>
              <a:ext uri="{FF2B5EF4-FFF2-40B4-BE49-F238E27FC236}">
                <a16:creationId xmlns:a16="http://schemas.microsoft.com/office/drawing/2014/main" id="{CA7856B4-1F69-48D6-9942-3A3E7F3FD414}"/>
              </a:ext>
            </a:extLst>
          </p:cNvPr>
          <p:cNvSpPr/>
          <p:nvPr/>
        </p:nvSpPr>
        <p:spPr>
          <a:xfrm>
            <a:off x="4823236" y="1527834"/>
            <a:ext cx="90857" cy="90868"/>
          </a:xfrm>
          <a:prstGeom prst="rect">
            <a:avLst/>
          </a:prstGeom>
          <a:blipFill>
            <a:blip r:embed="rId3" cstate="print"/>
            <a:stretch>
              <a:fillRect/>
            </a:stretch>
          </a:blipFill>
        </p:spPr>
        <p:txBody>
          <a:bodyPr wrap="square" lIns="0" tIns="0" rIns="0" bIns="0" rtlCol="0"/>
          <a:lstStyle/>
          <a:p>
            <a:endParaRPr sz="1588"/>
          </a:p>
        </p:txBody>
      </p:sp>
      <p:sp>
        <p:nvSpPr>
          <p:cNvPr id="14" name="object 4">
            <a:extLst>
              <a:ext uri="{FF2B5EF4-FFF2-40B4-BE49-F238E27FC236}">
                <a16:creationId xmlns:a16="http://schemas.microsoft.com/office/drawing/2014/main" id="{C5E5533A-5D22-4A44-A26E-B167E6AFC720}"/>
              </a:ext>
            </a:extLst>
          </p:cNvPr>
          <p:cNvSpPr/>
          <p:nvPr/>
        </p:nvSpPr>
        <p:spPr>
          <a:xfrm>
            <a:off x="4838541" y="4297290"/>
            <a:ext cx="90857" cy="90868"/>
          </a:xfrm>
          <a:prstGeom prst="rect">
            <a:avLst/>
          </a:prstGeom>
          <a:blipFill>
            <a:blip r:embed="rId3" cstate="print"/>
            <a:stretch>
              <a:fillRect/>
            </a:stretch>
          </a:blipFill>
        </p:spPr>
        <p:txBody>
          <a:bodyPr wrap="square" lIns="0" tIns="0" rIns="0" bIns="0" rtlCol="0"/>
          <a:lstStyle/>
          <a:p>
            <a:endParaRPr sz="1588" dirty="0"/>
          </a:p>
        </p:txBody>
      </p:sp>
      <p:sp>
        <p:nvSpPr>
          <p:cNvPr id="15" name="object 4">
            <a:extLst>
              <a:ext uri="{FF2B5EF4-FFF2-40B4-BE49-F238E27FC236}">
                <a16:creationId xmlns:a16="http://schemas.microsoft.com/office/drawing/2014/main" id="{07958901-825C-499D-8F94-382AA5E5E196}"/>
              </a:ext>
            </a:extLst>
          </p:cNvPr>
          <p:cNvSpPr/>
          <p:nvPr/>
        </p:nvSpPr>
        <p:spPr>
          <a:xfrm>
            <a:off x="6385918" y="4294511"/>
            <a:ext cx="90857" cy="90868"/>
          </a:xfrm>
          <a:prstGeom prst="rect">
            <a:avLst/>
          </a:prstGeom>
          <a:blipFill>
            <a:blip r:embed="rId3" cstate="print"/>
            <a:stretch>
              <a:fillRect/>
            </a:stretch>
          </a:blipFill>
        </p:spPr>
        <p:txBody>
          <a:bodyPr wrap="square" lIns="0" tIns="0" rIns="0" bIns="0" rtlCol="0"/>
          <a:lstStyle/>
          <a:p>
            <a:endParaRPr sz="1588" dirty="0"/>
          </a:p>
        </p:txBody>
      </p:sp>
      <p:sp>
        <p:nvSpPr>
          <p:cNvPr id="16" name="object 4">
            <a:extLst>
              <a:ext uri="{FF2B5EF4-FFF2-40B4-BE49-F238E27FC236}">
                <a16:creationId xmlns:a16="http://schemas.microsoft.com/office/drawing/2014/main" id="{4FAE2A60-626F-432E-A7C8-34C6CE841A4A}"/>
              </a:ext>
            </a:extLst>
          </p:cNvPr>
          <p:cNvSpPr/>
          <p:nvPr/>
        </p:nvSpPr>
        <p:spPr>
          <a:xfrm>
            <a:off x="8116148" y="3302142"/>
            <a:ext cx="90857" cy="90868"/>
          </a:xfrm>
          <a:prstGeom prst="rect">
            <a:avLst/>
          </a:prstGeom>
          <a:blipFill>
            <a:blip r:embed="rId3" cstate="print"/>
            <a:stretch>
              <a:fillRect/>
            </a:stretch>
          </a:blipFill>
        </p:spPr>
        <p:txBody>
          <a:bodyPr wrap="square" lIns="0" tIns="0" rIns="0" bIns="0" rtlCol="0"/>
          <a:lstStyle/>
          <a:p>
            <a:endParaRPr sz="1588" dirty="0"/>
          </a:p>
        </p:txBody>
      </p:sp>
      <p:sp>
        <p:nvSpPr>
          <p:cNvPr id="17" name="object 5">
            <a:extLst>
              <a:ext uri="{FF2B5EF4-FFF2-40B4-BE49-F238E27FC236}">
                <a16:creationId xmlns:a16="http://schemas.microsoft.com/office/drawing/2014/main" id="{E52FB053-C259-4051-8C9F-22F85814CE10}"/>
              </a:ext>
            </a:extLst>
          </p:cNvPr>
          <p:cNvSpPr/>
          <p:nvPr/>
        </p:nvSpPr>
        <p:spPr>
          <a:xfrm>
            <a:off x="6385919" y="1527834"/>
            <a:ext cx="90857" cy="90868"/>
          </a:xfrm>
          <a:prstGeom prst="rect">
            <a:avLst/>
          </a:prstGeom>
          <a:blipFill>
            <a:blip r:embed="rId4" cstate="print"/>
            <a:stretch>
              <a:fillRect/>
            </a:stretch>
          </a:blipFill>
        </p:spPr>
        <p:txBody>
          <a:bodyPr wrap="square" lIns="0" tIns="0" rIns="0" bIns="0" rtlCol="0"/>
          <a:lstStyle/>
          <a:p>
            <a:endParaRPr sz="1588"/>
          </a:p>
        </p:txBody>
      </p:sp>
      <p:sp>
        <p:nvSpPr>
          <p:cNvPr id="18" name="object 5">
            <a:extLst>
              <a:ext uri="{FF2B5EF4-FFF2-40B4-BE49-F238E27FC236}">
                <a16:creationId xmlns:a16="http://schemas.microsoft.com/office/drawing/2014/main" id="{864F2EF5-8DF5-45E6-8142-60E67851EC76}"/>
              </a:ext>
            </a:extLst>
          </p:cNvPr>
          <p:cNvSpPr/>
          <p:nvPr/>
        </p:nvSpPr>
        <p:spPr>
          <a:xfrm>
            <a:off x="8145980" y="1529565"/>
            <a:ext cx="90857" cy="90868"/>
          </a:xfrm>
          <a:prstGeom prst="rect">
            <a:avLst/>
          </a:prstGeom>
          <a:blipFill>
            <a:blip r:embed="rId4" cstate="print"/>
            <a:stretch>
              <a:fillRect/>
            </a:stretch>
          </a:blipFill>
        </p:spPr>
        <p:txBody>
          <a:bodyPr wrap="square" lIns="0" tIns="0" rIns="0" bIns="0" rtlCol="0"/>
          <a:lstStyle/>
          <a:p>
            <a:endParaRPr sz="1588"/>
          </a:p>
        </p:txBody>
      </p:sp>
      <p:sp>
        <p:nvSpPr>
          <p:cNvPr id="19" name="object 5">
            <a:extLst>
              <a:ext uri="{FF2B5EF4-FFF2-40B4-BE49-F238E27FC236}">
                <a16:creationId xmlns:a16="http://schemas.microsoft.com/office/drawing/2014/main" id="{D8BD9997-28C1-4E5E-92FE-7BD65C8C66E1}"/>
              </a:ext>
            </a:extLst>
          </p:cNvPr>
          <p:cNvSpPr/>
          <p:nvPr/>
        </p:nvSpPr>
        <p:spPr>
          <a:xfrm>
            <a:off x="10164273" y="1527834"/>
            <a:ext cx="90857" cy="90868"/>
          </a:xfrm>
          <a:prstGeom prst="rect">
            <a:avLst/>
          </a:prstGeom>
          <a:blipFill>
            <a:blip r:embed="rId4" cstate="print"/>
            <a:stretch>
              <a:fillRect/>
            </a:stretch>
          </a:blipFill>
        </p:spPr>
        <p:txBody>
          <a:bodyPr wrap="square" lIns="0" tIns="0" rIns="0" bIns="0" rtlCol="0"/>
          <a:lstStyle/>
          <a:p>
            <a:endParaRPr sz="1588"/>
          </a:p>
        </p:txBody>
      </p:sp>
      <p:sp>
        <p:nvSpPr>
          <p:cNvPr id="21" name="object 5">
            <a:extLst>
              <a:ext uri="{FF2B5EF4-FFF2-40B4-BE49-F238E27FC236}">
                <a16:creationId xmlns:a16="http://schemas.microsoft.com/office/drawing/2014/main" id="{C16F4C04-2E41-451A-9763-1AD5729D2922}"/>
              </a:ext>
            </a:extLst>
          </p:cNvPr>
          <p:cNvSpPr/>
          <p:nvPr/>
        </p:nvSpPr>
        <p:spPr>
          <a:xfrm>
            <a:off x="10164272" y="2068854"/>
            <a:ext cx="90857" cy="90868"/>
          </a:xfrm>
          <a:prstGeom prst="rect">
            <a:avLst/>
          </a:prstGeom>
          <a:blipFill>
            <a:blip r:embed="rId4" cstate="print"/>
            <a:stretch>
              <a:fillRect/>
            </a:stretch>
          </a:blipFill>
        </p:spPr>
        <p:txBody>
          <a:bodyPr wrap="square" lIns="0" tIns="0" rIns="0" bIns="0" rtlCol="0"/>
          <a:lstStyle/>
          <a:p>
            <a:endParaRPr sz="1588"/>
          </a:p>
        </p:txBody>
      </p:sp>
      <p:sp>
        <p:nvSpPr>
          <p:cNvPr id="22" name="object 5">
            <a:extLst>
              <a:ext uri="{FF2B5EF4-FFF2-40B4-BE49-F238E27FC236}">
                <a16:creationId xmlns:a16="http://schemas.microsoft.com/office/drawing/2014/main" id="{7A89D0A4-143F-4B74-8C16-88F6C249CDAE}"/>
              </a:ext>
            </a:extLst>
          </p:cNvPr>
          <p:cNvSpPr/>
          <p:nvPr/>
        </p:nvSpPr>
        <p:spPr>
          <a:xfrm>
            <a:off x="10164271" y="2609874"/>
            <a:ext cx="90857" cy="90868"/>
          </a:xfrm>
          <a:prstGeom prst="rect">
            <a:avLst/>
          </a:prstGeom>
          <a:blipFill>
            <a:blip r:embed="rId4" cstate="print"/>
            <a:stretch>
              <a:fillRect/>
            </a:stretch>
          </a:blipFill>
        </p:spPr>
        <p:txBody>
          <a:bodyPr wrap="square" lIns="0" tIns="0" rIns="0" bIns="0" rtlCol="0"/>
          <a:lstStyle/>
          <a:p>
            <a:endParaRPr sz="1588"/>
          </a:p>
        </p:txBody>
      </p:sp>
      <p:sp>
        <p:nvSpPr>
          <p:cNvPr id="23" name="object 5">
            <a:extLst>
              <a:ext uri="{FF2B5EF4-FFF2-40B4-BE49-F238E27FC236}">
                <a16:creationId xmlns:a16="http://schemas.microsoft.com/office/drawing/2014/main" id="{DAFC92CB-37BC-412C-B614-11B0EA98EFA8}"/>
              </a:ext>
            </a:extLst>
          </p:cNvPr>
          <p:cNvSpPr/>
          <p:nvPr/>
        </p:nvSpPr>
        <p:spPr>
          <a:xfrm>
            <a:off x="10178410" y="3032619"/>
            <a:ext cx="90857" cy="90868"/>
          </a:xfrm>
          <a:prstGeom prst="rect">
            <a:avLst/>
          </a:prstGeom>
          <a:blipFill>
            <a:blip r:embed="rId4" cstate="print"/>
            <a:stretch>
              <a:fillRect/>
            </a:stretch>
          </a:blipFill>
        </p:spPr>
        <p:txBody>
          <a:bodyPr wrap="square" lIns="0" tIns="0" rIns="0" bIns="0" rtlCol="0"/>
          <a:lstStyle/>
          <a:p>
            <a:endParaRPr sz="1588"/>
          </a:p>
        </p:txBody>
      </p:sp>
      <p:sp>
        <p:nvSpPr>
          <p:cNvPr id="24" name="object 5">
            <a:extLst>
              <a:ext uri="{FF2B5EF4-FFF2-40B4-BE49-F238E27FC236}">
                <a16:creationId xmlns:a16="http://schemas.microsoft.com/office/drawing/2014/main" id="{7108494D-90B1-4C7E-8C99-7DCDC4C1E040}"/>
              </a:ext>
            </a:extLst>
          </p:cNvPr>
          <p:cNvSpPr/>
          <p:nvPr/>
        </p:nvSpPr>
        <p:spPr>
          <a:xfrm>
            <a:off x="10182727" y="3389960"/>
            <a:ext cx="90857" cy="90868"/>
          </a:xfrm>
          <a:prstGeom prst="rect">
            <a:avLst/>
          </a:prstGeom>
          <a:blipFill>
            <a:blip r:embed="rId4" cstate="print"/>
            <a:stretch>
              <a:fillRect/>
            </a:stretch>
          </a:blipFill>
        </p:spPr>
        <p:txBody>
          <a:bodyPr wrap="square" lIns="0" tIns="0" rIns="0" bIns="0" rtlCol="0"/>
          <a:lstStyle/>
          <a:p>
            <a:endParaRPr sz="1588"/>
          </a:p>
        </p:txBody>
      </p:sp>
      <p:sp>
        <p:nvSpPr>
          <p:cNvPr id="25" name="object 5">
            <a:extLst>
              <a:ext uri="{FF2B5EF4-FFF2-40B4-BE49-F238E27FC236}">
                <a16:creationId xmlns:a16="http://schemas.microsoft.com/office/drawing/2014/main" id="{169F49AD-E161-46CA-8A03-E05E50EA7798}"/>
              </a:ext>
            </a:extLst>
          </p:cNvPr>
          <p:cNvSpPr/>
          <p:nvPr/>
        </p:nvSpPr>
        <p:spPr>
          <a:xfrm>
            <a:off x="10198777" y="3765870"/>
            <a:ext cx="90857" cy="90868"/>
          </a:xfrm>
          <a:prstGeom prst="rect">
            <a:avLst/>
          </a:prstGeom>
          <a:blipFill>
            <a:blip r:embed="rId4" cstate="print"/>
            <a:stretch>
              <a:fillRect/>
            </a:stretch>
          </a:blipFill>
        </p:spPr>
        <p:txBody>
          <a:bodyPr wrap="square" lIns="0" tIns="0" rIns="0" bIns="0" rtlCol="0"/>
          <a:lstStyle/>
          <a:p>
            <a:endParaRPr sz="1588"/>
          </a:p>
        </p:txBody>
      </p:sp>
      <p:sp>
        <p:nvSpPr>
          <p:cNvPr id="26" name="object 5">
            <a:extLst>
              <a:ext uri="{FF2B5EF4-FFF2-40B4-BE49-F238E27FC236}">
                <a16:creationId xmlns:a16="http://schemas.microsoft.com/office/drawing/2014/main" id="{E13FBDEC-713D-4EA8-9CCB-483557E73C61}"/>
              </a:ext>
            </a:extLst>
          </p:cNvPr>
          <p:cNvSpPr/>
          <p:nvPr/>
        </p:nvSpPr>
        <p:spPr>
          <a:xfrm>
            <a:off x="10198776" y="4301800"/>
            <a:ext cx="90857" cy="90868"/>
          </a:xfrm>
          <a:prstGeom prst="rect">
            <a:avLst/>
          </a:prstGeom>
          <a:blipFill>
            <a:blip r:embed="rId4" cstate="print"/>
            <a:stretch>
              <a:fillRect/>
            </a:stretch>
          </a:blipFill>
        </p:spPr>
        <p:txBody>
          <a:bodyPr wrap="square" lIns="0" tIns="0" rIns="0" bIns="0" rtlCol="0"/>
          <a:lstStyle/>
          <a:p>
            <a:endParaRPr sz="1588"/>
          </a:p>
        </p:txBody>
      </p:sp>
      <p:sp>
        <p:nvSpPr>
          <p:cNvPr id="27" name="object 5">
            <a:extLst>
              <a:ext uri="{FF2B5EF4-FFF2-40B4-BE49-F238E27FC236}">
                <a16:creationId xmlns:a16="http://schemas.microsoft.com/office/drawing/2014/main" id="{496DEA85-AF38-4D55-839A-46C7DDFB54BD}"/>
              </a:ext>
            </a:extLst>
          </p:cNvPr>
          <p:cNvSpPr/>
          <p:nvPr/>
        </p:nvSpPr>
        <p:spPr>
          <a:xfrm>
            <a:off x="8138808" y="4190910"/>
            <a:ext cx="90857" cy="90868"/>
          </a:xfrm>
          <a:prstGeom prst="rect">
            <a:avLst/>
          </a:prstGeom>
          <a:blipFill>
            <a:blip r:embed="rId4" cstate="print"/>
            <a:stretch>
              <a:fillRect/>
            </a:stretch>
          </a:blipFill>
        </p:spPr>
        <p:txBody>
          <a:bodyPr wrap="square" lIns="0" tIns="0" rIns="0" bIns="0" rtlCol="0"/>
          <a:lstStyle/>
          <a:p>
            <a:endParaRPr sz="1588"/>
          </a:p>
        </p:txBody>
      </p:sp>
      <p:sp>
        <p:nvSpPr>
          <p:cNvPr id="28" name="object 5">
            <a:extLst>
              <a:ext uri="{FF2B5EF4-FFF2-40B4-BE49-F238E27FC236}">
                <a16:creationId xmlns:a16="http://schemas.microsoft.com/office/drawing/2014/main" id="{13E7DA1E-A672-4914-83F0-6526C0E57EEC}"/>
              </a:ext>
            </a:extLst>
          </p:cNvPr>
          <p:cNvSpPr/>
          <p:nvPr/>
        </p:nvSpPr>
        <p:spPr>
          <a:xfrm>
            <a:off x="8145980" y="3680854"/>
            <a:ext cx="90857" cy="90868"/>
          </a:xfrm>
          <a:prstGeom prst="rect">
            <a:avLst/>
          </a:prstGeom>
          <a:blipFill>
            <a:blip r:embed="rId4" cstate="print"/>
            <a:stretch>
              <a:fillRect/>
            </a:stretch>
          </a:blipFill>
        </p:spPr>
        <p:txBody>
          <a:bodyPr wrap="square" lIns="0" tIns="0" rIns="0" bIns="0" rtlCol="0"/>
          <a:lstStyle/>
          <a:p>
            <a:endParaRPr sz="1588"/>
          </a:p>
        </p:txBody>
      </p:sp>
      <p:sp>
        <p:nvSpPr>
          <p:cNvPr id="29" name="object 5">
            <a:extLst>
              <a:ext uri="{FF2B5EF4-FFF2-40B4-BE49-F238E27FC236}">
                <a16:creationId xmlns:a16="http://schemas.microsoft.com/office/drawing/2014/main" id="{058D2C71-3117-4AE4-A30A-F77843EDE057}"/>
              </a:ext>
            </a:extLst>
          </p:cNvPr>
          <p:cNvSpPr/>
          <p:nvPr/>
        </p:nvSpPr>
        <p:spPr>
          <a:xfrm>
            <a:off x="8138809" y="2114288"/>
            <a:ext cx="90857" cy="90868"/>
          </a:xfrm>
          <a:prstGeom prst="rect">
            <a:avLst/>
          </a:prstGeom>
          <a:blipFill>
            <a:blip r:embed="rId4" cstate="print"/>
            <a:stretch>
              <a:fillRect/>
            </a:stretch>
          </a:blipFill>
        </p:spPr>
        <p:txBody>
          <a:bodyPr wrap="square" lIns="0" tIns="0" rIns="0" bIns="0" rtlCol="0"/>
          <a:lstStyle/>
          <a:p>
            <a:endParaRPr sz="1588"/>
          </a:p>
        </p:txBody>
      </p:sp>
      <p:sp>
        <p:nvSpPr>
          <p:cNvPr id="30" name="object 5">
            <a:extLst>
              <a:ext uri="{FF2B5EF4-FFF2-40B4-BE49-F238E27FC236}">
                <a16:creationId xmlns:a16="http://schemas.microsoft.com/office/drawing/2014/main" id="{D54E753A-04CB-4971-8BF9-684B0D79ADE2}"/>
              </a:ext>
            </a:extLst>
          </p:cNvPr>
          <p:cNvSpPr/>
          <p:nvPr/>
        </p:nvSpPr>
        <p:spPr>
          <a:xfrm>
            <a:off x="8078760" y="2545525"/>
            <a:ext cx="90857" cy="90868"/>
          </a:xfrm>
          <a:prstGeom prst="rect">
            <a:avLst/>
          </a:prstGeom>
          <a:blipFill>
            <a:blip r:embed="rId4" cstate="print"/>
            <a:stretch>
              <a:fillRect/>
            </a:stretch>
          </a:blipFill>
        </p:spPr>
        <p:txBody>
          <a:bodyPr wrap="square" lIns="0" tIns="0" rIns="0" bIns="0" rtlCol="0"/>
          <a:lstStyle/>
          <a:p>
            <a:endParaRPr sz="1588"/>
          </a:p>
        </p:txBody>
      </p:sp>
      <p:sp>
        <p:nvSpPr>
          <p:cNvPr id="31" name="object 5">
            <a:extLst>
              <a:ext uri="{FF2B5EF4-FFF2-40B4-BE49-F238E27FC236}">
                <a16:creationId xmlns:a16="http://schemas.microsoft.com/office/drawing/2014/main" id="{8DE5B310-4543-4DEF-B53E-DF9AF5A0E659}"/>
              </a:ext>
            </a:extLst>
          </p:cNvPr>
          <p:cNvSpPr/>
          <p:nvPr/>
        </p:nvSpPr>
        <p:spPr>
          <a:xfrm>
            <a:off x="8078404" y="2926971"/>
            <a:ext cx="90857" cy="90868"/>
          </a:xfrm>
          <a:prstGeom prst="rect">
            <a:avLst/>
          </a:prstGeom>
          <a:blipFill>
            <a:blip r:embed="rId4" cstate="print"/>
            <a:stretch>
              <a:fillRect/>
            </a:stretch>
          </a:blipFill>
        </p:spPr>
        <p:txBody>
          <a:bodyPr wrap="square" lIns="0" tIns="0" rIns="0" bIns="0" rtlCol="0"/>
          <a:lstStyle/>
          <a:p>
            <a:endParaRPr sz="1588"/>
          </a:p>
        </p:txBody>
      </p:sp>
      <p:sp>
        <p:nvSpPr>
          <p:cNvPr id="32" name="object 5">
            <a:extLst>
              <a:ext uri="{FF2B5EF4-FFF2-40B4-BE49-F238E27FC236}">
                <a16:creationId xmlns:a16="http://schemas.microsoft.com/office/drawing/2014/main" id="{13F45302-89AC-4FC4-859C-D2DE272AA681}"/>
              </a:ext>
            </a:extLst>
          </p:cNvPr>
          <p:cNvSpPr/>
          <p:nvPr/>
        </p:nvSpPr>
        <p:spPr>
          <a:xfrm>
            <a:off x="6393605" y="3377763"/>
            <a:ext cx="90857" cy="90868"/>
          </a:xfrm>
          <a:prstGeom prst="rect">
            <a:avLst/>
          </a:prstGeom>
          <a:blipFill>
            <a:blip r:embed="rId4" cstate="print"/>
            <a:stretch>
              <a:fillRect/>
            </a:stretch>
          </a:blipFill>
        </p:spPr>
        <p:txBody>
          <a:bodyPr wrap="square" lIns="0" tIns="0" rIns="0" bIns="0" rtlCol="0"/>
          <a:lstStyle/>
          <a:p>
            <a:endParaRPr sz="1588"/>
          </a:p>
        </p:txBody>
      </p:sp>
      <p:sp>
        <p:nvSpPr>
          <p:cNvPr id="34" name="object 5">
            <a:extLst>
              <a:ext uri="{FF2B5EF4-FFF2-40B4-BE49-F238E27FC236}">
                <a16:creationId xmlns:a16="http://schemas.microsoft.com/office/drawing/2014/main" id="{9867E153-13CC-45CF-A198-BAB94C36A37B}"/>
              </a:ext>
            </a:extLst>
          </p:cNvPr>
          <p:cNvSpPr/>
          <p:nvPr/>
        </p:nvSpPr>
        <p:spPr>
          <a:xfrm>
            <a:off x="6385918" y="3765870"/>
            <a:ext cx="90857" cy="90868"/>
          </a:xfrm>
          <a:prstGeom prst="rect">
            <a:avLst/>
          </a:prstGeom>
          <a:blipFill>
            <a:blip r:embed="rId4" cstate="print"/>
            <a:stretch>
              <a:fillRect/>
            </a:stretch>
          </a:blipFill>
        </p:spPr>
        <p:txBody>
          <a:bodyPr wrap="square" lIns="0" tIns="0" rIns="0" bIns="0" rtlCol="0"/>
          <a:lstStyle/>
          <a:p>
            <a:endParaRPr sz="1588"/>
          </a:p>
        </p:txBody>
      </p:sp>
      <p:sp>
        <p:nvSpPr>
          <p:cNvPr id="35" name="object 5">
            <a:extLst>
              <a:ext uri="{FF2B5EF4-FFF2-40B4-BE49-F238E27FC236}">
                <a16:creationId xmlns:a16="http://schemas.microsoft.com/office/drawing/2014/main" id="{694768B6-EA50-4571-8AE3-53DEC38799CC}"/>
              </a:ext>
            </a:extLst>
          </p:cNvPr>
          <p:cNvSpPr/>
          <p:nvPr/>
        </p:nvSpPr>
        <p:spPr>
          <a:xfrm>
            <a:off x="6378723" y="2940485"/>
            <a:ext cx="90857" cy="90868"/>
          </a:xfrm>
          <a:prstGeom prst="rect">
            <a:avLst/>
          </a:prstGeom>
          <a:blipFill>
            <a:blip r:embed="rId4" cstate="print"/>
            <a:stretch>
              <a:fillRect/>
            </a:stretch>
          </a:blipFill>
        </p:spPr>
        <p:txBody>
          <a:bodyPr wrap="square" lIns="0" tIns="0" rIns="0" bIns="0" rtlCol="0"/>
          <a:lstStyle/>
          <a:p>
            <a:endParaRPr sz="1588"/>
          </a:p>
        </p:txBody>
      </p:sp>
      <p:sp>
        <p:nvSpPr>
          <p:cNvPr id="36" name="object 5">
            <a:extLst>
              <a:ext uri="{FF2B5EF4-FFF2-40B4-BE49-F238E27FC236}">
                <a16:creationId xmlns:a16="http://schemas.microsoft.com/office/drawing/2014/main" id="{2DE09530-A1EB-492E-BAC8-71032646FE80}"/>
              </a:ext>
            </a:extLst>
          </p:cNvPr>
          <p:cNvSpPr/>
          <p:nvPr/>
        </p:nvSpPr>
        <p:spPr>
          <a:xfrm>
            <a:off x="6371103" y="2590959"/>
            <a:ext cx="90857" cy="90868"/>
          </a:xfrm>
          <a:prstGeom prst="rect">
            <a:avLst/>
          </a:prstGeom>
          <a:blipFill>
            <a:blip r:embed="rId4" cstate="print"/>
            <a:stretch>
              <a:fillRect/>
            </a:stretch>
          </a:blipFill>
        </p:spPr>
        <p:txBody>
          <a:bodyPr wrap="square" lIns="0" tIns="0" rIns="0" bIns="0" rtlCol="0"/>
          <a:lstStyle/>
          <a:p>
            <a:endParaRPr sz="1588"/>
          </a:p>
        </p:txBody>
      </p:sp>
      <p:sp>
        <p:nvSpPr>
          <p:cNvPr id="37" name="object 5">
            <a:extLst>
              <a:ext uri="{FF2B5EF4-FFF2-40B4-BE49-F238E27FC236}">
                <a16:creationId xmlns:a16="http://schemas.microsoft.com/office/drawing/2014/main" id="{2DFC5368-9EF6-4A16-918E-26757A03FDF4}"/>
              </a:ext>
            </a:extLst>
          </p:cNvPr>
          <p:cNvSpPr/>
          <p:nvPr/>
        </p:nvSpPr>
        <p:spPr>
          <a:xfrm>
            <a:off x="6348176" y="2080539"/>
            <a:ext cx="90857" cy="90868"/>
          </a:xfrm>
          <a:prstGeom prst="rect">
            <a:avLst/>
          </a:prstGeom>
          <a:blipFill>
            <a:blip r:embed="rId4" cstate="print"/>
            <a:stretch>
              <a:fillRect/>
            </a:stretch>
          </a:blipFill>
        </p:spPr>
        <p:txBody>
          <a:bodyPr wrap="square" lIns="0" tIns="0" rIns="0" bIns="0" rtlCol="0"/>
          <a:lstStyle/>
          <a:p>
            <a:endParaRPr sz="1588"/>
          </a:p>
        </p:txBody>
      </p:sp>
      <p:sp>
        <p:nvSpPr>
          <p:cNvPr id="38" name="object 5">
            <a:extLst>
              <a:ext uri="{FF2B5EF4-FFF2-40B4-BE49-F238E27FC236}">
                <a16:creationId xmlns:a16="http://schemas.microsoft.com/office/drawing/2014/main" id="{3B81DE16-B5D8-4990-A2D6-342504F1DFDC}"/>
              </a:ext>
            </a:extLst>
          </p:cNvPr>
          <p:cNvSpPr/>
          <p:nvPr/>
        </p:nvSpPr>
        <p:spPr>
          <a:xfrm>
            <a:off x="4823235" y="2125973"/>
            <a:ext cx="90857" cy="90868"/>
          </a:xfrm>
          <a:prstGeom prst="rect">
            <a:avLst/>
          </a:prstGeom>
          <a:blipFill>
            <a:blip r:embed="rId4" cstate="print"/>
            <a:stretch>
              <a:fillRect/>
            </a:stretch>
          </a:blipFill>
        </p:spPr>
        <p:txBody>
          <a:bodyPr wrap="square" lIns="0" tIns="0" rIns="0" bIns="0" rtlCol="0"/>
          <a:lstStyle/>
          <a:p>
            <a:endParaRPr sz="1588"/>
          </a:p>
        </p:txBody>
      </p:sp>
      <p:sp>
        <p:nvSpPr>
          <p:cNvPr id="39" name="object 5">
            <a:extLst>
              <a:ext uri="{FF2B5EF4-FFF2-40B4-BE49-F238E27FC236}">
                <a16:creationId xmlns:a16="http://schemas.microsoft.com/office/drawing/2014/main" id="{6FC19C54-4301-4C48-A9FB-F16B6A6B41E7}"/>
              </a:ext>
            </a:extLst>
          </p:cNvPr>
          <p:cNvSpPr/>
          <p:nvPr/>
        </p:nvSpPr>
        <p:spPr>
          <a:xfrm>
            <a:off x="4823234" y="2609874"/>
            <a:ext cx="90857" cy="90868"/>
          </a:xfrm>
          <a:prstGeom prst="rect">
            <a:avLst/>
          </a:prstGeom>
          <a:blipFill>
            <a:blip r:embed="rId4" cstate="print"/>
            <a:stretch>
              <a:fillRect/>
            </a:stretch>
          </a:blipFill>
        </p:spPr>
        <p:txBody>
          <a:bodyPr wrap="square" lIns="0" tIns="0" rIns="0" bIns="0" rtlCol="0"/>
          <a:lstStyle/>
          <a:p>
            <a:endParaRPr sz="1588"/>
          </a:p>
        </p:txBody>
      </p:sp>
      <p:sp>
        <p:nvSpPr>
          <p:cNvPr id="40" name="object 5">
            <a:extLst>
              <a:ext uri="{FF2B5EF4-FFF2-40B4-BE49-F238E27FC236}">
                <a16:creationId xmlns:a16="http://schemas.microsoft.com/office/drawing/2014/main" id="{3415E710-2847-417A-9F35-BB295CA1D5FB}"/>
              </a:ext>
            </a:extLst>
          </p:cNvPr>
          <p:cNvSpPr/>
          <p:nvPr/>
        </p:nvSpPr>
        <p:spPr>
          <a:xfrm>
            <a:off x="4830336" y="3027099"/>
            <a:ext cx="90857" cy="90868"/>
          </a:xfrm>
          <a:prstGeom prst="rect">
            <a:avLst/>
          </a:prstGeom>
          <a:blipFill>
            <a:blip r:embed="rId4" cstate="print"/>
            <a:stretch>
              <a:fillRect/>
            </a:stretch>
          </a:blipFill>
        </p:spPr>
        <p:txBody>
          <a:bodyPr wrap="square" lIns="0" tIns="0" rIns="0" bIns="0" rtlCol="0"/>
          <a:lstStyle/>
          <a:p>
            <a:endParaRPr sz="1588"/>
          </a:p>
        </p:txBody>
      </p:sp>
      <p:sp>
        <p:nvSpPr>
          <p:cNvPr id="41" name="object 5">
            <a:extLst>
              <a:ext uri="{FF2B5EF4-FFF2-40B4-BE49-F238E27FC236}">
                <a16:creationId xmlns:a16="http://schemas.microsoft.com/office/drawing/2014/main" id="{27888E78-D274-4DB8-9F5D-727E478DC48E}"/>
              </a:ext>
            </a:extLst>
          </p:cNvPr>
          <p:cNvSpPr/>
          <p:nvPr/>
        </p:nvSpPr>
        <p:spPr>
          <a:xfrm>
            <a:off x="4830335" y="3365026"/>
            <a:ext cx="90857" cy="90868"/>
          </a:xfrm>
          <a:prstGeom prst="rect">
            <a:avLst/>
          </a:prstGeom>
          <a:blipFill>
            <a:blip r:embed="rId4" cstate="print"/>
            <a:stretch>
              <a:fillRect/>
            </a:stretch>
          </a:blipFill>
        </p:spPr>
        <p:txBody>
          <a:bodyPr wrap="square" lIns="0" tIns="0" rIns="0" bIns="0" rtlCol="0"/>
          <a:lstStyle/>
          <a:p>
            <a:endParaRPr sz="1588"/>
          </a:p>
        </p:txBody>
      </p:sp>
      <p:sp>
        <p:nvSpPr>
          <p:cNvPr id="42" name="object 5">
            <a:extLst>
              <a:ext uri="{FF2B5EF4-FFF2-40B4-BE49-F238E27FC236}">
                <a16:creationId xmlns:a16="http://schemas.microsoft.com/office/drawing/2014/main" id="{B6A5D7E6-333D-4783-BD2B-C99A1E065654}"/>
              </a:ext>
            </a:extLst>
          </p:cNvPr>
          <p:cNvSpPr/>
          <p:nvPr/>
        </p:nvSpPr>
        <p:spPr>
          <a:xfrm>
            <a:off x="4830334" y="3702953"/>
            <a:ext cx="90857" cy="90868"/>
          </a:xfrm>
          <a:prstGeom prst="rect">
            <a:avLst/>
          </a:prstGeom>
          <a:blipFill>
            <a:blip r:embed="rId4" cstate="print"/>
            <a:stretch>
              <a:fillRect/>
            </a:stretch>
          </a:blipFill>
        </p:spPr>
        <p:txBody>
          <a:bodyPr wrap="square" lIns="0" tIns="0" rIns="0" bIns="0" rtlCol="0"/>
          <a:lstStyle/>
          <a:p>
            <a:endParaRPr sz="1588"/>
          </a:p>
        </p:txBody>
      </p:sp>
      <p:grpSp>
        <p:nvGrpSpPr>
          <p:cNvPr id="49" name="Groupe 48">
            <a:extLst>
              <a:ext uri="{FF2B5EF4-FFF2-40B4-BE49-F238E27FC236}">
                <a16:creationId xmlns:a16="http://schemas.microsoft.com/office/drawing/2014/main" id="{2DF9990A-2704-4737-80BB-FE2ECBB455CF}"/>
              </a:ext>
            </a:extLst>
          </p:cNvPr>
          <p:cNvGrpSpPr/>
          <p:nvPr/>
        </p:nvGrpSpPr>
        <p:grpSpPr>
          <a:xfrm>
            <a:off x="574214" y="4863710"/>
            <a:ext cx="6277546" cy="970074"/>
            <a:chOff x="4793110" y="5242941"/>
            <a:chExt cx="5250050" cy="1136096"/>
          </a:xfrm>
        </p:grpSpPr>
        <p:sp>
          <p:nvSpPr>
            <p:cNvPr id="43" name="object 3">
              <a:extLst>
                <a:ext uri="{FF2B5EF4-FFF2-40B4-BE49-F238E27FC236}">
                  <a16:creationId xmlns:a16="http://schemas.microsoft.com/office/drawing/2014/main" id="{A05B3A7A-2A80-4C62-952B-B00831F5C6E2}"/>
                </a:ext>
              </a:extLst>
            </p:cNvPr>
            <p:cNvSpPr/>
            <p:nvPr/>
          </p:nvSpPr>
          <p:spPr>
            <a:xfrm>
              <a:off x="4793110" y="5384603"/>
              <a:ext cx="90857" cy="90868"/>
            </a:xfrm>
            <a:prstGeom prst="rect">
              <a:avLst/>
            </a:prstGeom>
            <a:blipFill>
              <a:blip r:embed="rId5" cstate="print"/>
              <a:stretch>
                <a:fillRect/>
              </a:stretch>
            </a:blipFill>
          </p:spPr>
          <p:txBody>
            <a:bodyPr wrap="square" lIns="0" tIns="0" rIns="0" bIns="0" rtlCol="0"/>
            <a:lstStyle/>
            <a:p>
              <a:endParaRPr sz="1588"/>
            </a:p>
          </p:txBody>
        </p:sp>
        <p:sp>
          <p:nvSpPr>
            <p:cNvPr id="44" name="object 4">
              <a:extLst>
                <a:ext uri="{FF2B5EF4-FFF2-40B4-BE49-F238E27FC236}">
                  <a16:creationId xmlns:a16="http://schemas.microsoft.com/office/drawing/2014/main" id="{F109D6D1-0071-4326-8051-B958E6FB1355}"/>
                </a:ext>
              </a:extLst>
            </p:cNvPr>
            <p:cNvSpPr/>
            <p:nvPr/>
          </p:nvSpPr>
          <p:spPr>
            <a:xfrm>
              <a:off x="4793112" y="5767964"/>
              <a:ext cx="90857" cy="90868"/>
            </a:xfrm>
            <a:prstGeom prst="rect">
              <a:avLst/>
            </a:prstGeom>
            <a:blipFill>
              <a:blip r:embed="rId3" cstate="print"/>
              <a:stretch>
                <a:fillRect/>
              </a:stretch>
            </a:blipFill>
          </p:spPr>
          <p:txBody>
            <a:bodyPr wrap="square" lIns="0" tIns="0" rIns="0" bIns="0" rtlCol="0"/>
            <a:lstStyle/>
            <a:p>
              <a:endParaRPr sz="1588"/>
            </a:p>
          </p:txBody>
        </p:sp>
        <p:sp>
          <p:nvSpPr>
            <p:cNvPr id="45" name="object 5">
              <a:extLst>
                <a:ext uri="{FF2B5EF4-FFF2-40B4-BE49-F238E27FC236}">
                  <a16:creationId xmlns:a16="http://schemas.microsoft.com/office/drawing/2014/main" id="{AAE51520-EC43-45AA-82C8-F0C2321E86B9}"/>
                </a:ext>
              </a:extLst>
            </p:cNvPr>
            <p:cNvSpPr/>
            <p:nvPr/>
          </p:nvSpPr>
          <p:spPr>
            <a:xfrm>
              <a:off x="4793111" y="6182463"/>
              <a:ext cx="90857" cy="90868"/>
            </a:xfrm>
            <a:prstGeom prst="rect">
              <a:avLst/>
            </a:prstGeom>
            <a:blipFill>
              <a:blip r:embed="rId4" cstate="print"/>
              <a:stretch>
                <a:fillRect/>
              </a:stretch>
            </a:blipFill>
          </p:spPr>
          <p:txBody>
            <a:bodyPr wrap="square" lIns="0" tIns="0" rIns="0" bIns="0" rtlCol="0"/>
            <a:lstStyle/>
            <a:p>
              <a:endParaRPr sz="1588"/>
            </a:p>
          </p:txBody>
        </p:sp>
        <p:sp>
          <p:nvSpPr>
            <p:cNvPr id="46" name="ZoneTexte 45">
              <a:extLst>
                <a:ext uri="{FF2B5EF4-FFF2-40B4-BE49-F238E27FC236}">
                  <a16:creationId xmlns:a16="http://schemas.microsoft.com/office/drawing/2014/main" id="{B0006CB3-4388-4B01-B710-578ABD12E158}"/>
                </a:ext>
              </a:extLst>
            </p:cNvPr>
            <p:cNvSpPr txBox="1"/>
            <p:nvPr/>
          </p:nvSpPr>
          <p:spPr>
            <a:xfrm>
              <a:off x="4965986" y="5242941"/>
              <a:ext cx="4737472" cy="396495"/>
            </a:xfrm>
            <a:prstGeom prst="rect">
              <a:avLst/>
            </a:prstGeom>
            <a:noFill/>
          </p:spPr>
          <p:txBody>
            <a:bodyPr wrap="square" rtlCol="0">
              <a:spAutoFit/>
            </a:bodyPr>
            <a:lstStyle/>
            <a:p>
              <a:r>
                <a:rPr lang="fr-CA" sz="800" dirty="0"/>
                <a:t>Ne répond pas aux attentes du mouvement et a montré des tendances négatives durables qui ne devraient pas être résolues dans un avenir prévisible ou pour lesquelles il n'y a pas de plans de résolution</a:t>
              </a:r>
              <a:endParaRPr lang="fr-CA" dirty="0"/>
            </a:p>
          </p:txBody>
        </p:sp>
        <p:sp>
          <p:nvSpPr>
            <p:cNvPr id="47" name="ZoneTexte 46">
              <a:extLst>
                <a:ext uri="{FF2B5EF4-FFF2-40B4-BE49-F238E27FC236}">
                  <a16:creationId xmlns:a16="http://schemas.microsoft.com/office/drawing/2014/main" id="{03957F9E-0885-432D-B09C-4454FABEDD0F}"/>
                </a:ext>
              </a:extLst>
            </p:cNvPr>
            <p:cNvSpPr txBox="1"/>
            <p:nvPr/>
          </p:nvSpPr>
          <p:spPr>
            <a:xfrm>
              <a:off x="4965986" y="5682672"/>
              <a:ext cx="5077174" cy="396495"/>
            </a:xfrm>
            <a:prstGeom prst="rect">
              <a:avLst/>
            </a:prstGeom>
            <a:noFill/>
          </p:spPr>
          <p:txBody>
            <a:bodyPr wrap="square" rtlCol="0">
              <a:spAutoFit/>
            </a:bodyPr>
            <a:lstStyle/>
            <a:p>
              <a:r>
                <a:rPr lang="fr-CA" sz="800" dirty="0"/>
                <a:t>Ne répond pas aux attentes du mouvement, cependant, la tendance ne suggère pas que des problèmes récurrents existent et une résolution est attendue dans un délai adéquat</a:t>
              </a:r>
              <a:endParaRPr lang="fr-CA" dirty="0"/>
            </a:p>
          </p:txBody>
        </p:sp>
        <p:sp>
          <p:nvSpPr>
            <p:cNvPr id="48" name="ZoneTexte 47">
              <a:extLst>
                <a:ext uri="{FF2B5EF4-FFF2-40B4-BE49-F238E27FC236}">
                  <a16:creationId xmlns:a16="http://schemas.microsoft.com/office/drawing/2014/main" id="{0146FD6A-08F1-49C9-B321-509EA8D18F6A}"/>
                </a:ext>
              </a:extLst>
            </p:cNvPr>
            <p:cNvSpPr txBox="1"/>
            <p:nvPr/>
          </p:nvSpPr>
          <p:spPr>
            <a:xfrm>
              <a:off x="4965986" y="6126721"/>
              <a:ext cx="4684098" cy="252316"/>
            </a:xfrm>
            <a:prstGeom prst="rect">
              <a:avLst/>
            </a:prstGeom>
            <a:noFill/>
          </p:spPr>
          <p:txBody>
            <a:bodyPr wrap="square" rtlCol="0">
              <a:spAutoFit/>
            </a:bodyPr>
            <a:lstStyle/>
            <a:p>
              <a:r>
                <a:rPr lang="fr-CA" sz="800" dirty="0"/>
                <a:t>Répondre ou dépasser les attentes du mouvement, avec la preuve de tendances durables à long terme</a:t>
              </a:r>
              <a:endParaRPr lang="en-US" sz="800" dirty="0"/>
            </a:p>
          </p:txBody>
        </p:sp>
      </p:grpSp>
      <p:sp>
        <p:nvSpPr>
          <p:cNvPr id="53" name="Rectangle 52">
            <a:extLst>
              <a:ext uri="{FF2B5EF4-FFF2-40B4-BE49-F238E27FC236}">
                <a16:creationId xmlns:a16="http://schemas.microsoft.com/office/drawing/2014/main" id="{1EABC411-10CF-494F-8958-2055678FCB38}"/>
              </a:ext>
            </a:extLst>
          </p:cNvPr>
          <p:cNvSpPr/>
          <p:nvPr/>
        </p:nvSpPr>
        <p:spPr>
          <a:xfrm>
            <a:off x="441960" y="244857"/>
            <a:ext cx="11308080" cy="414005"/>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54" name="Titre 2">
            <a:extLst>
              <a:ext uri="{FF2B5EF4-FFF2-40B4-BE49-F238E27FC236}">
                <a16:creationId xmlns:a16="http://schemas.microsoft.com/office/drawing/2014/main" id="{E3E1A7BF-1E62-4F09-86D2-A57D88CD60E9}"/>
              </a:ext>
            </a:extLst>
          </p:cNvPr>
          <p:cNvSpPr txBox="1">
            <a:spLocks/>
          </p:cNvSpPr>
          <p:nvPr/>
        </p:nvSpPr>
        <p:spPr>
          <a:xfrm>
            <a:off x="540781" y="303909"/>
            <a:ext cx="10941315" cy="450443"/>
          </a:xfrm>
          <a:prstGeom prst="rect">
            <a:avLst/>
          </a:prstGeom>
        </p:spPr>
        <p:txBody>
          <a:bodyPr vert="horz" lIns="0" tIns="0" rIns="0" bIns="0" rtlCol="0" anchor="t" anchorCtr="0">
            <a:noAutofit/>
          </a:bodyPr>
          <a:lstStyle>
            <a:lvl1pPr algn="ctr" defTabSz="913897" rtl="0" eaLnBrk="1" latinLnBrk="0" hangingPunct="1">
              <a:lnSpc>
                <a:spcPct val="80000"/>
              </a:lnSpc>
              <a:spcBef>
                <a:spcPct val="0"/>
              </a:spcBef>
              <a:buNone/>
              <a:defRPr lang="fr-CA" sz="6000" b="0" kern="1200">
                <a:solidFill>
                  <a:schemeClr val="tx1"/>
                </a:solidFill>
                <a:latin typeface="+mj-lt"/>
                <a:ea typeface="+mj-ea"/>
                <a:cs typeface="+mj-cs"/>
              </a:defRPr>
            </a:lvl1pPr>
          </a:lstStyle>
          <a:p>
            <a:pPr algn="l">
              <a:lnSpc>
                <a:spcPct val="90000"/>
              </a:lnSpc>
            </a:pPr>
            <a:r>
              <a:rPr lang="fr-CA" sz="1800" b="1" dirty="0">
                <a:solidFill>
                  <a:srgbClr val="469474"/>
                </a:solidFill>
                <a:latin typeface="Arial" panose="020B0604020202020204" pitchFamily="34" charset="0"/>
                <a:cs typeface="Arial" panose="020B0604020202020204" pitchFamily="34" charset="0"/>
              </a:rPr>
              <a:t>Maquette –Reddition de comptes relatives à la Gestion des risques liées aux tiers (2/2)</a:t>
            </a:r>
          </a:p>
          <a:p>
            <a:pPr algn="l">
              <a:lnSpc>
                <a:spcPct val="90000"/>
              </a:lnSpc>
            </a:pPr>
            <a:br>
              <a:rPr lang="fr-CA" sz="1300" dirty="0">
                <a:solidFill>
                  <a:schemeClr val="accent3"/>
                </a:solidFill>
              </a:rPr>
            </a:br>
            <a:endParaRPr lang="fr-CA" sz="1300" dirty="0">
              <a:solidFill>
                <a:schemeClr val="accent3"/>
              </a:solidFill>
            </a:endParaRPr>
          </a:p>
        </p:txBody>
      </p:sp>
      <p:sp>
        <p:nvSpPr>
          <p:cNvPr id="55" name="ZoneTexte 54">
            <a:extLst>
              <a:ext uri="{FF2B5EF4-FFF2-40B4-BE49-F238E27FC236}">
                <a16:creationId xmlns:a16="http://schemas.microsoft.com/office/drawing/2014/main" id="{59635010-5B86-4288-B511-6FBA4945AA47}"/>
              </a:ext>
            </a:extLst>
          </p:cNvPr>
          <p:cNvSpPr txBox="1"/>
          <p:nvPr/>
        </p:nvSpPr>
        <p:spPr>
          <a:xfrm>
            <a:off x="2493303" y="6170613"/>
            <a:ext cx="7205394" cy="400110"/>
          </a:xfrm>
          <a:prstGeom prst="rect">
            <a:avLst/>
          </a:prstGeom>
          <a:noFill/>
        </p:spPr>
        <p:txBody>
          <a:bodyPr wrap="square" rtlCol="0">
            <a:spAutoFit/>
          </a:bodyPr>
          <a:lstStyle/>
          <a:p>
            <a:r>
              <a:rPr lang="fr-CA" sz="2000" dirty="0">
                <a:solidFill>
                  <a:srgbClr val="FF0000"/>
                </a:solidFill>
              </a:rPr>
              <a:t>Données fictives pour les bénéfices de la présentation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3D82300-515F-4EB5-A759-C2E2F0E44194}"/>
              </a:ext>
            </a:extLst>
          </p:cNvPr>
          <p:cNvSpPr>
            <a:spLocks noGrp="1"/>
          </p:cNvSpPr>
          <p:nvPr>
            <p:ph type="sldNum" sz="quarter" idx="10"/>
          </p:nvPr>
        </p:nvSpPr>
        <p:spPr/>
        <p:txBody>
          <a:bodyPr/>
          <a:lstStyle/>
          <a:p>
            <a:fld id="{EC1F1F53-A5CE-4993-8F33-B1AD82010455}" type="slidenum">
              <a:rPr lang="en-CA" smtClean="0">
                <a:latin typeface="Arial Nova Light" panose="020B0304020202020204" pitchFamily="34" charset="0"/>
              </a:rPr>
              <a:t>16</a:t>
            </a:fld>
            <a:endParaRPr lang="en-CA" dirty="0">
              <a:latin typeface="Arial Nova Light" panose="020B0304020202020204" pitchFamily="34" charset="0"/>
            </a:endParaRPr>
          </a:p>
        </p:txBody>
      </p:sp>
      <p:sp>
        <p:nvSpPr>
          <p:cNvPr id="3" name="ZoneTexte 2">
            <a:extLst>
              <a:ext uri="{FF2B5EF4-FFF2-40B4-BE49-F238E27FC236}">
                <a16:creationId xmlns:a16="http://schemas.microsoft.com/office/drawing/2014/main" id="{495D5F3E-AC8B-4FBD-B276-C8CBEC168740}"/>
              </a:ext>
            </a:extLst>
          </p:cNvPr>
          <p:cNvSpPr txBox="1"/>
          <p:nvPr/>
        </p:nvSpPr>
        <p:spPr>
          <a:xfrm>
            <a:off x="0" y="2751893"/>
            <a:ext cx="12192000" cy="646331"/>
          </a:xfrm>
          <a:prstGeom prst="rect">
            <a:avLst/>
          </a:prstGeom>
          <a:noFill/>
        </p:spPr>
        <p:txBody>
          <a:bodyPr wrap="square" rtlCol="0">
            <a:spAutoFit/>
          </a:bodyPr>
          <a:lstStyle/>
          <a:p>
            <a:pPr algn="ctr"/>
            <a:r>
              <a:rPr lang="fr-CA" sz="3600" dirty="0">
                <a:solidFill>
                  <a:schemeClr val="bg1"/>
                </a:solidFill>
                <a:latin typeface="Arial Nova Light" panose="020B0304020202020204" pitchFamily="34" charset="0"/>
                <a:cs typeface="Calibri" panose="020F0502020204030204" pitchFamily="34" charset="0"/>
              </a:rPr>
              <a:t>Annexe</a:t>
            </a:r>
          </a:p>
        </p:txBody>
      </p:sp>
    </p:spTree>
    <p:extLst>
      <p:ext uri="{BB962C8B-B14F-4D97-AF65-F5344CB8AC3E}">
        <p14:creationId xmlns:p14="http://schemas.microsoft.com/office/powerpoint/2010/main" val="27688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52E713-F010-4ABE-A950-849AE2DD5F6B}"/>
              </a:ext>
            </a:extLst>
          </p:cNvPr>
          <p:cNvSpPr/>
          <p:nvPr/>
        </p:nvSpPr>
        <p:spPr>
          <a:xfrm>
            <a:off x="5580594" y="3511147"/>
            <a:ext cx="2996689" cy="30777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08000" marR="0" lvl="0" indent="0" algn="l" defTabSz="914400" rtl="0" eaLnBrk="1" fontAlgn="auto" latinLnBrk="0" hangingPunct="1">
              <a:lnSpc>
                <a:spcPct val="100000"/>
              </a:lnSpc>
              <a:spcBef>
                <a:spcPts val="0"/>
              </a:spcBef>
              <a:spcAft>
                <a:spcPts val="0"/>
              </a:spcAft>
              <a:buClrTx/>
              <a:buSzTx/>
              <a:buFontTx/>
              <a:buNone/>
              <a:tabLst/>
              <a:defRPr/>
            </a:pPr>
            <a:r>
              <a:rPr kumimoji="0" lang="fr-CA" sz="900" b="0" i="0" u="none" strike="noStrike" kern="0" cap="none" spc="0" normalizeH="0" baseline="0" noProof="0">
                <a:ln>
                  <a:noFill/>
                </a:ln>
                <a:solidFill>
                  <a:srgbClr val="008C53">
                    <a:lumMod val="50000"/>
                  </a:srgbClr>
                </a:solidFill>
                <a:effectLst/>
                <a:uLnTx/>
                <a:uFillTx/>
                <a:latin typeface="Arial Nova Light" panose="020B0304020202020204" pitchFamily="34" charset="0"/>
                <a:ea typeface="+mn-ea"/>
                <a:cs typeface="+mn-cs"/>
              </a:rPr>
              <a:t>Refonte du cadre RO</a:t>
            </a:r>
          </a:p>
        </p:txBody>
      </p:sp>
      <p:graphicFrame>
        <p:nvGraphicFramePr>
          <p:cNvPr id="9" name="Tableau 15">
            <a:extLst>
              <a:ext uri="{FF2B5EF4-FFF2-40B4-BE49-F238E27FC236}">
                <a16:creationId xmlns:a16="http://schemas.microsoft.com/office/drawing/2014/main" id="{802D5D37-3E60-4FA0-94FB-0B85872AF764}"/>
              </a:ext>
            </a:extLst>
          </p:cNvPr>
          <p:cNvGraphicFramePr>
            <a:graphicFrameLocks noGrp="1"/>
          </p:cNvGraphicFramePr>
          <p:nvPr>
            <p:extLst>
              <p:ext uri="{D42A27DB-BD31-4B8C-83A1-F6EECF244321}">
                <p14:modId xmlns:p14="http://schemas.microsoft.com/office/powerpoint/2010/main" val="3965183227"/>
              </p:ext>
            </p:extLst>
          </p:nvPr>
        </p:nvGraphicFramePr>
        <p:xfrm>
          <a:off x="3491817" y="790541"/>
          <a:ext cx="8259943" cy="5066030"/>
        </p:xfrm>
        <a:graphic>
          <a:graphicData uri="http://schemas.openxmlformats.org/drawingml/2006/table">
            <a:tbl>
              <a:tblPr firstRow="1" bandRow="1">
                <a:tableStyleId>{5C22544A-7EE6-4342-B048-85BDC9FD1C3A}</a:tableStyleId>
              </a:tblPr>
              <a:tblGrid>
                <a:gridCol w="645837">
                  <a:extLst>
                    <a:ext uri="{9D8B030D-6E8A-4147-A177-3AD203B41FA5}">
                      <a16:colId xmlns:a16="http://schemas.microsoft.com/office/drawing/2014/main" val="2517484955"/>
                    </a:ext>
                  </a:extLst>
                </a:gridCol>
                <a:gridCol w="3405555">
                  <a:extLst>
                    <a:ext uri="{9D8B030D-6E8A-4147-A177-3AD203B41FA5}">
                      <a16:colId xmlns:a16="http://schemas.microsoft.com/office/drawing/2014/main" val="2166504343"/>
                    </a:ext>
                  </a:extLst>
                </a:gridCol>
                <a:gridCol w="868725">
                  <a:extLst>
                    <a:ext uri="{9D8B030D-6E8A-4147-A177-3AD203B41FA5}">
                      <a16:colId xmlns:a16="http://schemas.microsoft.com/office/drawing/2014/main" val="698837983"/>
                    </a:ext>
                  </a:extLst>
                </a:gridCol>
                <a:gridCol w="1054837">
                  <a:extLst>
                    <a:ext uri="{9D8B030D-6E8A-4147-A177-3AD203B41FA5}">
                      <a16:colId xmlns:a16="http://schemas.microsoft.com/office/drawing/2014/main" val="98404043"/>
                    </a:ext>
                  </a:extLst>
                </a:gridCol>
                <a:gridCol w="846946">
                  <a:extLst>
                    <a:ext uri="{9D8B030D-6E8A-4147-A177-3AD203B41FA5}">
                      <a16:colId xmlns:a16="http://schemas.microsoft.com/office/drawing/2014/main" val="3650846270"/>
                    </a:ext>
                  </a:extLst>
                </a:gridCol>
                <a:gridCol w="763340">
                  <a:extLst>
                    <a:ext uri="{9D8B030D-6E8A-4147-A177-3AD203B41FA5}">
                      <a16:colId xmlns:a16="http://schemas.microsoft.com/office/drawing/2014/main" val="2430496855"/>
                    </a:ext>
                  </a:extLst>
                </a:gridCol>
                <a:gridCol w="674703">
                  <a:extLst>
                    <a:ext uri="{9D8B030D-6E8A-4147-A177-3AD203B41FA5}">
                      <a16:colId xmlns:a16="http://schemas.microsoft.com/office/drawing/2014/main" val="3432429430"/>
                    </a:ext>
                  </a:extLst>
                </a:gridCol>
              </a:tblGrid>
              <a:tr h="285330">
                <a:tc>
                  <a:txBody>
                    <a:bodyPr/>
                    <a:lstStyle/>
                    <a:p>
                      <a:pPr marL="0" algn="l" defTabSz="816268" rtl="0" eaLnBrk="1" latinLnBrk="0" hangingPunct="1"/>
                      <a:r>
                        <a:rPr lang="fr-CA" sz="900" b="1" kern="1200">
                          <a:solidFill>
                            <a:schemeClr val="bg1"/>
                          </a:solidFill>
                          <a:latin typeface="+mn-lt"/>
                          <a:ea typeface="+mn-ea"/>
                          <a:cs typeface="+mn-cs"/>
                        </a:rPr>
                        <a:t>Thèmes</a:t>
                      </a:r>
                    </a:p>
                  </a:txBody>
                  <a:tcPr>
                    <a:lnB w="9525" cap="flat" cmpd="sng" algn="ctr">
                      <a:solidFill>
                        <a:schemeClr val="bg1"/>
                      </a:solidFill>
                      <a:prstDash val="solid"/>
                      <a:round/>
                      <a:headEnd type="none" w="med" len="med"/>
                      <a:tailEnd type="none" w="med" len="med"/>
                    </a:lnB>
                    <a:solidFill>
                      <a:schemeClr val="accent1"/>
                    </a:solidFill>
                  </a:tcPr>
                </a:tc>
                <a:tc>
                  <a:txBody>
                    <a:bodyPr/>
                    <a:lstStyle/>
                    <a:p>
                      <a:r>
                        <a:rPr lang="fr-CA" sz="900" b="1" kern="1200">
                          <a:solidFill>
                            <a:schemeClr val="bg1"/>
                          </a:solidFill>
                          <a:latin typeface="+mn-lt"/>
                          <a:ea typeface="+mn-ea"/>
                          <a:cs typeface="+mn-cs"/>
                        </a:rPr>
                        <a:t>Livrables et Jalons clés 2020/2021</a:t>
                      </a:r>
                      <a:endParaRPr lang="fr-CA"/>
                    </a:p>
                  </a:txBody>
                  <a:tcPr>
                    <a:lnR w="12700" cap="flat" cmpd="sng" algn="ctr">
                      <a:solidFill>
                        <a:schemeClr val="bg1"/>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1"/>
                    </a:solidFill>
                  </a:tcPr>
                </a:tc>
                <a:tc>
                  <a:txBody>
                    <a:bodyPr/>
                    <a:lstStyle/>
                    <a:p>
                      <a:pPr lvl="0" algn="ctr">
                        <a:buNone/>
                      </a:pPr>
                      <a:r>
                        <a:rPr lang="fr-CA" sz="700">
                          <a:solidFill>
                            <a:schemeClr val="bg1"/>
                          </a:solidFill>
                        </a:rPr>
                        <a:t>Autres</a:t>
                      </a:r>
                      <a:endParaRPr lang="en-US"/>
                    </a:p>
                  </a:txBody>
                  <a:tcPr>
                    <a:lnL w="12700" cap="flat" cmpd="sng" algn="ctr">
                      <a:solidFill>
                        <a:schemeClr val="bg1"/>
                      </a:solidFill>
                      <a:prstDash val="solid"/>
                      <a:round/>
                      <a:headEnd type="none" w="med" len="med"/>
                      <a:tailEnd type="none" w="med" len="med"/>
                    </a:lnL>
                    <a:lnB w="9525" cap="flat" cmpd="sng" algn="ctr">
                      <a:solidFill>
                        <a:schemeClr val="bg1"/>
                      </a:solidFill>
                      <a:prstDash val="solid"/>
                      <a:round/>
                      <a:headEnd type="none" w="med" len="med"/>
                      <a:tailEnd type="none" w="med" len="med"/>
                    </a:lnB>
                    <a:solidFill>
                      <a:schemeClr val="accent1"/>
                    </a:solidFill>
                  </a:tcPr>
                </a:tc>
                <a:tc>
                  <a:txBody>
                    <a:bodyPr/>
                    <a:lstStyle/>
                    <a:p>
                      <a:pPr lvl="0" algn="ctr">
                        <a:buNone/>
                      </a:pPr>
                      <a:r>
                        <a:rPr lang="fr-CA" sz="700">
                          <a:solidFill>
                            <a:schemeClr val="bg1"/>
                          </a:solidFill>
                        </a:rPr>
                        <a:t>Lien avec des PA BSMD</a:t>
                      </a:r>
                    </a:p>
                  </a:txBody>
                  <a:tcPr>
                    <a:lnB w="9525" cap="flat" cmpd="sng" algn="ctr">
                      <a:solidFill>
                        <a:schemeClr val="bg1"/>
                      </a:solidFill>
                      <a:prstDash val="solid"/>
                      <a:round/>
                      <a:headEnd type="none" w="med" len="med"/>
                      <a:tailEnd type="none" w="med" len="med"/>
                    </a:lnB>
                    <a:solidFill>
                      <a:schemeClr val="accent1"/>
                    </a:solidFill>
                  </a:tcPr>
                </a:tc>
                <a:tc>
                  <a:txBody>
                    <a:bodyPr/>
                    <a:lstStyle/>
                    <a:p>
                      <a:pPr lvl="0" algn="ctr">
                        <a:buNone/>
                      </a:pPr>
                      <a:r>
                        <a:rPr lang="fr-CA" sz="700">
                          <a:solidFill>
                            <a:schemeClr val="bg1"/>
                          </a:solidFill>
                        </a:rPr>
                        <a:t>Lien Plan maitre BSD</a:t>
                      </a:r>
                    </a:p>
                  </a:txBody>
                  <a:tcPr>
                    <a:lnB w="9525" cap="flat" cmpd="sng" algn="ctr">
                      <a:solidFill>
                        <a:schemeClr val="bg1"/>
                      </a:solidFill>
                      <a:prstDash val="solid"/>
                      <a:round/>
                      <a:headEnd type="none" w="med" len="med"/>
                      <a:tailEnd type="none" w="med" len="med"/>
                    </a:lnB>
                    <a:solidFill>
                      <a:schemeClr val="accent1"/>
                    </a:solidFill>
                  </a:tcPr>
                </a:tc>
                <a:tc>
                  <a:txBody>
                    <a:bodyPr/>
                    <a:lstStyle/>
                    <a:p>
                      <a:r>
                        <a:rPr lang="fr-CA" sz="700">
                          <a:solidFill>
                            <a:schemeClr val="bg1"/>
                          </a:solidFill>
                        </a:rPr>
                        <a:t>Date début</a:t>
                      </a:r>
                    </a:p>
                  </a:txBody>
                  <a:tcPr>
                    <a:lnB w="9525" cap="flat" cmpd="sng" algn="ctr">
                      <a:solidFill>
                        <a:schemeClr val="bg1"/>
                      </a:solidFill>
                      <a:prstDash val="solid"/>
                      <a:round/>
                      <a:headEnd type="none" w="med" len="med"/>
                      <a:tailEnd type="none" w="med" len="med"/>
                    </a:lnB>
                    <a:solidFill>
                      <a:schemeClr val="accent1"/>
                    </a:solidFill>
                  </a:tcPr>
                </a:tc>
                <a:tc>
                  <a:txBody>
                    <a:bodyPr/>
                    <a:lstStyle/>
                    <a:p>
                      <a:r>
                        <a:rPr lang="fr-CA" sz="700">
                          <a:solidFill>
                            <a:schemeClr val="bg1"/>
                          </a:solidFill>
                        </a:rPr>
                        <a:t>Date fin</a:t>
                      </a:r>
                    </a:p>
                  </a:txBody>
                  <a:tcPr>
                    <a:lnB w="952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89529296"/>
                  </a:ext>
                </a:extLst>
              </a:tr>
              <a:tr h="228264">
                <a:tc gridSpan="2">
                  <a:txBody>
                    <a:bodyPr/>
                    <a:lstStyle/>
                    <a:p>
                      <a:r>
                        <a:rPr lang="fr-CA" sz="1000" b="1"/>
                        <a:t>Programme de surveillance Tiers</a:t>
                      </a:r>
                    </a:p>
                  </a:txBody>
                  <a:tcPr>
                    <a:lnR w="1270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fr-CA"/>
                    </a:p>
                  </a:txBody>
                  <a:tcPr>
                    <a:lnT w="9525" cap="flat" cmpd="sng" algn="ctr">
                      <a:solidFill>
                        <a:schemeClr val="bg1"/>
                      </a:solidFill>
                      <a:prstDash val="solid"/>
                      <a:round/>
                      <a:headEnd type="none" w="med" len="med"/>
                      <a:tailEnd type="none" w="med" len="med"/>
                    </a:lnT>
                  </a:tcPr>
                </a:tc>
                <a:tc>
                  <a:txBody>
                    <a:bodyPr/>
                    <a:lstStyle/>
                    <a:p>
                      <a:endParaRPr lang="fr-CA" sz="1000" b="1">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endParaRPr lang="fr-CA" sz="1000" b="1"/>
                    </a:p>
                  </a:txBody>
                  <a:tcPr>
                    <a:lnL w="12700"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816268" rtl="0" eaLnBrk="1" latinLnBrk="0" hangingPunct="1"/>
                      <a:endParaRPr lang="fr-CA" sz="1000" b="1" kern="1200">
                        <a:solidFill>
                          <a:schemeClr val="tx1"/>
                        </a:solidFill>
                        <a:latin typeface="+mn-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816268" rtl="0" eaLnBrk="1" latinLnBrk="0" hangingPunct="1"/>
                      <a:endParaRPr lang="fr-CA" sz="1000" b="1" kern="1200">
                        <a:solidFill>
                          <a:schemeClr val="tx1"/>
                        </a:solidFill>
                        <a:latin typeface="+mn-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816268" rtl="0" eaLnBrk="1" latinLnBrk="0" hangingPunct="1"/>
                      <a:endParaRPr lang="fr-CA" sz="1000" b="1" kern="1200">
                        <a:solidFill>
                          <a:schemeClr val="tx1"/>
                        </a:solidFill>
                        <a:latin typeface="+mn-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1258470"/>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1" i="0" u="none" strike="noStrike" kern="1200">
                          <a:solidFill>
                            <a:srgbClr val="000000"/>
                          </a:solidFill>
                          <a:effectLst/>
                          <a:latin typeface="Calibri"/>
                          <a:ea typeface="+mn-ea"/>
                          <a:cs typeface="+mn-cs"/>
                        </a:rPr>
                        <a:t>Structure de gouvernance et organisation de la gestion des risques des tiers (RACI) en lien avec FGRO</a:t>
                      </a:r>
                    </a:p>
                  </a:txBody>
                  <a:tcPr marL="63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mn-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01-01-21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15-06-21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1497712"/>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1" i="0" u="none" strike="noStrike" kern="1200">
                          <a:solidFill>
                            <a:srgbClr val="000000"/>
                          </a:solidFill>
                          <a:effectLst/>
                          <a:latin typeface="Calibri"/>
                          <a:ea typeface="+mn-ea"/>
                          <a:cs typeface="+mn-cs"/>
                        </a:rPr>
                        <a:t>Programme de surveillance Tiers</a:t>
                      </a:r>
                    </a:p>
                  </a:txBody>
                  <a:tcPr marL="63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01-01-21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31-12-21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34801857"/>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Outils de classification et due diligence</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01-01-21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30-06-21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5242644"/>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Indicateurs Vague 1 (importance, concentration, dépendance…)</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01-04-21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30-06-21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6019531"/>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rtl="0" eaLnBrk="1" fontAlgn="b" latinLnBrk="0" hangingPunct="1"/>
                      <a:r>
                        <a:rPr lang="fr-CA" sz="800" b="0" i="0" u="none" strike="noStrike" kern="1200">
                          <a:solidFill>
                            <a:srgbClr val="000000"/>
                          </a:solidFill>
                          <a:effectLst/>
                          <a:latin typeface="Calibri"/>
                          <a:ea typeface="+mn-ea"/>
                          <a:cs typeface="+mn-cs"/>
                        </a:rPr>
                        <a:t>Stress Test et déploiement des indicateurs Vague 1 </a:t>
                      </a:r>
                      <a:endParaRPr lang="fr-CA" sz="800" b="0" i="0" u="none" strike="noStrike" kern="1200">
                        <a:solidFill>
                          <a:srgbClr val="000000"/>
                        </a:solidFill>
                        <a:effectLst/>
                        <a:latin typeface="Calibri" panose="020F0502020204030204" pitchFamily="34" charset="0"/>
                        <a:ea typeface="+mn-ea"/>
                        <a:cs typeface="+mn-cs"/>
                      </a:endParaRP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01-07-21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30-09-21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59640286"/>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Indicateurs Vague 2 (en discussion)</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01-10-21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31-12-21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9803108"/>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rtl="0" eaLnBrk="1" fontAlgn="b" latinLnBrk="0" hangingPunct="1"/>
                      <a:r>
                        <a:rPr lang="fr-CA" sz="800" b="0" i="0" u="none" strike="noStrike" kern="1200">
                          <a:solidFill>
                            <a:srgbClr val="000000"/>
                          </a:solidFill>
                          <a:effectLst/>
                          <a:latin typeface="Calibri"/>
                          <a:ea typeface="+mn-ea"/>
                          <a:cs typeface="+mn-cs"/>
                        </a:rPr>
                        <a:t>Stress Test et déploiement des indicateurs Vague 2 </a:t>
                      </a:r>
                      <a:endParaRPr lang="fr-CA" sz="800" b="0" i="0" u="none" strike="noStrike" kern="1200">
                        <a:solidFill>
                          <a:srgbClr val="000000"/>
                        </a:solidFill>
                        <a:effectLst/>
                        <a:latin typeface="Calibri" panose="020F0502020204030204" pitchFamily="34" charset="0"/>
                        <a:ea typeface="+mn-ea"/>
                        <a:cs typeface="+mn-cs"/>
                      </a:endParaRP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T1 2022</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T1 2022</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394122"/>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Contrôle clefs pour risque de Tiers</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01-04-21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31-08-21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34883122"/>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Plan de déploiement du programme de surveillance Tiers</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31-10-21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31-12-21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96618999"/>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1" i="0" u="none" strike="noStrike" kern="1200">
                          <a:solidFill>
                            <a:srgbClr val="000000"/>
                          </a:solidFill>
                          <a:effectLst/>
                          <a:latin typeface="Calibri"/>
                          <a:ea typeface="+mn-ea"/>
                          <a:cs typeface="+mn-cs"/>
                        </a:rPr>
                        <a:t>Programme de surveillance Tiers Intragroupe</a:t>
                      </a:r>
                    </a:p>
                  </a:txBody>
                  <a:tcPr marL="63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01-01-21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31-12-21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922208"/>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Outils de criticité, analyse de risques, indicateurs et contrôles</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01-01-21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30-09-21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21785330"/>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Méthodologie du risque d'impartition intragroupe</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01-07-21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30-09-21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5963470"/>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Ententes d'impartition à analyser GTD (14)</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01-07-21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31-12-21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9758067"/>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Indicateurs autour de risques des ententes intragroupe</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01-10-21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31-12-21</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5733743"/>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Stress tests et déploiement des indicateurs autour des ententes intragroupe</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T1 2022</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816268" rtl="0" eaLnBrk="1" fontAlgn="ctr" latinLnBrk="0" hangingPunct="1"/>
                      <a:r>
                        <a:rPr lang="fr-CA" sz="800" b="0" i="0" u="none" strike="noStrike" kern="1200">
                          <a:solidFill>
                            <a:srgbClr val="000000"/>
                          </a:solidFill>
                          <a:effectLst/>
                          <a:latin typeface="Arial"/>
                          <a:ea typeface="+mn-ea"/>
                          <a:cs typeface="+mn-cs"/>
                        </a:rPr>
                        <a:t>T1 2022</a:t>
                      </a:r>
                    </a:p>
                  </a:txBody>
                  <a:tcPr marL="0" marR="0" marT="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74923631"/>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Méthodologie de gestion des clauses contractuels</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01-10-21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31-12-21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8864304"/>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0" i="0" u="none" strike="noStrike" kern="1200">
                          <a:solidFill>
                            <a:srgbClr val="000000"/>
                          </a:solidFill>
                          <a:effectLst/>
                          <a:latin typeface="Calibri"/>
                          <a:ea typeface="+mn-ea"/>
                          <a:cs typeface="+mn-cs"/>
                        </a:rPr>
                        <a:t>Plan de déploiement programme surveillance Tiers Intragroupe</a:t>
                      </a:r>
                    </a:p>
                  </a:txBody>
                  <a:tcPr marL="952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01-10-21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31-12-21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2212906"/>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1" i="0" u="none" strike="noStrike" kern="1200">
                          <a:solidFill>
                            <a:srgbClr val="000000"/>
                          </a:solidFill>
                          <a:effectLst/>
                          <a:latin typeface="Calibri"/>
                          <a:ea typeface="+mn-ea"/>
                          <a:cs typeface="+mn-cs"/>
                        </a:rPr>
                        <a:t>Encadrements cible (Développent en parallèle pour refléter les travaux)</a:t>
                      </a:r>
                    </a:p>
                  </a:txBody>
                  <a:tcPr marL="63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01-01-21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30-09-21</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266684"/>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1" i="0" u="none" strike="noStrike" kern="1200">
                          <a:solidFill>
                            <a:srgbClr val="000000"/>
                          </a:solidFill>
                          <a:effectLst/>
                          <a:latin typeface="Calibri"/>
                          <a:ea typeface="+mn-ea"/>
                          <a:cs typeface="+mn-cs"/>
                        </a:rPr>
                        <a:t>Stratégie de sortie cible</a:t>
                      </a:r>
                    </a:p>
                  </a:txBody>
                  <a:tcPr marL="63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T1 2022</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T3 2022</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64243707"/>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1" i="0" u="none" strike="noStrike" kern="1200">
                          <a:solidFill>
                            <a:srgbClr val="000000"/>
                          </a:solidFill>
                          <a:effectLst/>
                          <a:latin typeface="Calibri"/>
                          <a:ea typeface="+mn-ea"/>
                          <a:cs typeface="+mn-cs"/>
                        </a:rPr>
                        <a:t>Stratégie de données relative aux Tiers</a:t>
                      </a:r>
                    </a:p>
                  </a:txBody>
                  <a:tcPr marL="63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T1 2022</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fontAlgn="ctr"/>
                      <a:r>
                        <a:rPr lang="fr-CA" sz="800" b="0" i="0" u="none" strike="noStrike">
                          <a:solidFill>
                            <a:srgbClr val="000000"/>
                          </a:solidFill>
                          <a:effectLst/>
                          <a:latin typeface="Arial"/>
                        </a:rPr>
                        <a:t>T3 2022</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38051252"/>
                  </a:ext>
                </a:extLst>
              </a:tr>
              <a:tr h="199731">
                <a:tc>
                  <a:txBody>
                    <a:bodyPr/>
                    <a:lstStyle/>
                    <a:p>
                      <a:endParaRPr lang="fr-CA" sz="800" b="0">
                        <a:solidFill>
                          <a:schemeClr val="tx1"/>
                        </a:solidFill>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fontAlgn="b" latinLnBrk="0" hangingPunct="1"/>
                      <a:r>
                        <a:rPr lang="fr-CA" sz="800" b="1" i="0" u="none" strike="noStrike" kern="1200">
                          <a:solidFill>
                            <a:srgbClr val="000000"/>
                          </a:solidFill>
                          <a:effectLst/>
                          <a:latin typeface="Calibri"/>
                          <a:ea typeface="+mn-ea"/>
                          <a:cs typeface="+mn-cs"/>
                        </a:rPr>
                        <a:t>Déploiement et intégration aux opérations</a:t>
                      </a:r>
                    </a:p>
                  </a:txBody>
                  <a:tcPr marL="6350" marR="6350" marT="6350" marB="0" anchor="ct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l" defTabSz="816268" rtl="0" eaLnBrk="1" latinLnBrk="0" hangingPunct="1"/>
                      <a:endParaRPr lang="fr-CA" sz="800" kern="1200">
                        <a:solidFill>
                          <a:schemeClr val="dk1"/>
                        </a:solidFill>
                        <a:latin typeface="+mj-l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816268" rtl="0" eaLnBrk="1" fontAlgn="auto" latinLnBrk="0" hangingPunct="1">
                        <a:lnSpc>
                          <a:spcPct val="100000"/>
                        </a:lnSpc>
                        <a:spcBef>
                          <a:spcPts val="0"/>
                        </a:spcBef>
                        <a:spcAft>
                          <a:spcPts val="0"/>
                        </a:spcAft>
                        <a:buClrTx/>
                        <a:buSzTx/>
                        <a:buFontTx/>
                        <a:buNone/>
                        <a:tabLst/>
                        <a:defRPr/>
                      </a:pPr>
                      <a:endParaRPr kumimoji="0" lang="fr-CA" sz="800" b="0" i="0" u="none" strike="noStrike" kern="1200" cap="none" spc="0" normalizeH="0" baseline="0" noProof="0">
                        <a:ln>
                          <a:noFill/>
                        </a:ln>
                        <a:solidFill>
                          <a:srgbClr val="000000"/>
                        </a:solidFill>
                        <a:effectLst/>
                        <a:highlight>
                          <a:srgbClr val="FF00FF"/>
                        </a:highlight>
                        <a:uLnTx/>
                        <a:uFillTx/>
                        <a:latin typeface="Arial Nova Light"/>
                        <a:ea typeface="+mn-ea"/>
                        <a:cs typeface="+mn-cs"/>
                      </a:endParaRPr>
                    </a:p>
                  </a:txBody>
                  <a:tcP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fr-CA" sz="800" b="0" i="0" u="none" strike="noStrike">
                          <a:solidFill>
                            <a:srgbClr val="000000"/>
                          </a:solidFill>
                          <a:effectLst/>
                          <a:latin typeface="Arial"/>
                        </a:rPr>
                        <a:t>2022</a:t>
                      </a:r>
                    </a:p>
                  </a:txBody>
                  <a:tcPr marL="63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fr-CA" sz="800" b="0" i="0" u="none" strike="noStrike">
                          <a:solidFill>
                            <a:srgbClr val="000000"/>
                          </a:solidFill>
                          <a:effectLst/>
                          <a:latin typeface="Arial"/>
                        </a:rPr>
                        <a:t>2023</a:t>
                      </a:r>
                    </a:p>
                  </a:txBody>
                  <a:tcPr marL="6350" marR="6350" marT="6350" marB="0" anchor="b">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34981682"/>
                  </a:ext>
                </a:extLst>
              </a:tr>
            </a:tbl>
          </a:graphicData>
        </a:graphic>
      </p:graphicFrame>
      <p:graphicFrame>
        <p:nvGraphicFramePr>
          <p:cNvPr id="11" name="Tableau 5">
            <a:extLst>
              <a:ext uri="{FF2B5EF4-FFF2-40B4-BE49-F238E27FC236}">
                <a16:creationId xmlns:a16="http://schemas.microsoft.com/office/drawing/2014/main" id="{A77DF09E-4E6F-4048-85BE-70DD69729288}"/>
              </a:ext>
            </a:extLst>
          </p:cNvPr>
          <p:cNvGraphicFramePr>
            <a:graphicFrameLocks noGrp="1"/>
          </p:cNvGraphicFramePr>
          <p:nvPr>
            <p:extLst>
              <p:ext uri="{D42A27DB-BD31-4B8C-83A1-F6EECF244321}">
                <p14:modId xmlns:p14="http://schemas.microsoft.com/office/powerpoint/2010/main" val="2363564879"/>
              </p:ext>
            </p:extLst>
          </p:nvPr>
        </p:nvGraphicFramePr>
        <p:xfrm>
          <a:off x="516035" y="790541"/>
          <a:ext cx="2839616" cy="5730240"/>
        </p:xfrm>
        <a:graphic>
          <a:graphicData uri="http://schemas.openxmlformats.org/drawingml/2006/table">
            <a:tbl>
              <a:tblPr firstRow="1" bandRow="1">
                <a:tableStyleId>{5940675A-B579-460E-94D1-54222C63F5DA}</a:tableStyleId>
              </a:tblPr>
              <a:tblGrid>
                <a:gridCol w="1001485">
                  <a:extLst>
                    <a:ext uri="{9D8B030D-6E8A-4147-A177-3AD203B41FA5}">
                      <a16:colId xmlns:a16="http://schemas.microsoft.com/office/drawing/2014/main" val="2668267013"/>
                    </a:ext>
                  </a:extLst>
                </a:gridCol>
                <a:gridCol w="1838131">
                  <a:extLst>
                    <a:ext uri="{9D8B030D-6E8A-4147-A177-3AD203B41FA5}">
                      <a16:colId xmlns:a16="http://schemas.microsoft.com/office/drawing/2014/main" val="410108235"/>
                    </a:ext>
                  </a:extLst>
                </a:gridCol>
              </a:tblGrid>
              <a:tr h="147557">
                <a:tc gridSpan="2">
                  <a:txBody>
                    <a:bodyPr/>
                    <a:lstStyle/>
                    <a:p>
                      <a:pPr marL="0" algn="l" defTabSz="913920" rtl="0" eaLnBrk="1" latinLnBrk="0" hangingPunct="1"/>
                      <a:r>
                        <a:rPr lang="fr-CA" sz="1200" b="1" kern="1200">
                          <a:solidFill>
                            <a:schemeClr val="lt1"/>
                          </a:solidFill>
                          <a:latin typeface="+mn-lt"/>
                          <a:ea typeface="+mn-ea"/>
                          <a:cs typeface="+mn-cs"/>
                        </a:rPr>
                        <a:t>Fiche de description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l" defTabSz="913920" rtl="0" eaLnBrk="1" latinLnBrk="0" hangingPunct="1"/>
                      <a:endParaRPr lang="fr-CA" sz="1200" b="1" kern="1200">
                        <a:solidFill>
                          <a:schemeClr val="lt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13394157"/>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Objectif</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kern="1200">
                          <a:solidFill>
                            <a:schemeClr val="tx1"/>
                          </a:solidFill>
                          <a:latin typeface="+mn-lt"/>
                          <a:ea typeface="+mn-ea"/>
                          <a:cs typeface="Aharoni"/>
                        </a:rPr>
                        <a:t>Rehausser le programme de surveillance des risques prioritaires afin d’améliorer l’approche dans sa globalité et assurer une interopérabilité des risques spéciaux.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70304708"/>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Thèmes de la GRO couverts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kern="1200" dirty="0">
                          <a:solidFill>
                            <a:schemeClr val="tx1"/>
                          </a:solidFill>
                          <a:latin typeface="+mn-lt"/>
                          <a:ea typeface="+mn-ea"/>
                          <a:cs typeface="Aharoni"/>
                        </a:rPr>
                        <a:t>3.1.1 Programme de surveillance SI/TI</a:t>
                      </a:r>
                    </a:p>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0" dirty="0">
                          <a:solidFill>
                            <a:schemeClr val="tx1"/>
                          </a:solidFill>
                        </a:rPr>
                        <a:t>3.1.2 </a:t>
                      </a:r>
                      <a:r>
                        <a:rPr lang="fr-CA" sz="800" dirty="0"/>
                        <a:t>Travaux tactiques de Quantification des risques SI/TI</a:t>
                      </a:r>
                      <a:endParaRPr lang="fr-CA" sz="800" b="0" dirty="0">
                        <a:solidFill>
                          <a:schemeClr val="tx1"/>
                        </a:solidFill>
                      </a:endParaRPr>
                    </a:p>
                    <a:p>
                      <a:pPr marL="0" marR="0" lvl="0" indent="0" algn="l" defTabSz="913920" rtl="0" eaLnBrk="1" fontAlgn="auto" latinLnBrk="0" hangingPunct="1">
                        <a:lnSpc>
                          <a:spcPct val="100000"/>
                        </a:lnSpc>
                        <a:spcBef>
                          <a:spcPts val="600"/>
                        </a:spcBef>
                        <a:spcAft>
                          <a:spcPts val="0"/>
                        </a:spcAft>
                        <a:buClrTx/>
                        <a:buSzTx/>
                        <a:buFontTx/>
                        <a:buNone/>
                        <a:tabLst/>
                        <a:defRPr/>
                      </a:pPr>
                      <a:r>
                        <a:rPr lang="fr-CA" sz="800" dirty="0"/>
                        <a:t>3.1.3 P</a:t>
                      </a:r>
                      <a:r>
                        <a:rPr lang="fr-CA" sz="800" b="0" dirty="0">
                          <a:solidFill>
                            <a:schemeClr val="tx1"/>
                          </a:solidFill>
                        </a:rPr>
                        <a:t>rogramme de surveillance Tiers</a:t>
                      </a:r>
                    </a:p>
                    <a:p>
                      <a:pPr marL="0" marR="0" lvl="0" indent="0" algn="l" defTabSz="913920" rtl="0" eaLnBrk="1" fontAlgn="auto" latinLnBrk="0" hangingPunct="1">
                        <a:lnSpc>
                          <a:spcPct val="100000"/>
                        </a:lnSpc>
                        <a:spcBef>
                          <a:spcPts val="600"/>
                        </a:spcBef>
                        <a:spcAft>
                          <a:spcPts val="0"/>
                        </a:spcAft>
                        <a:buClrTx/>
                        <a:buSzTx/>
                        <a:buFontTx/>
                        <a:buNone/>
                        <a:tabLst/>
                        <a:defRPr/>
                      </a:pPr>
                      <a:r>
                        <a:rPr lang="fr-CA" sz="800" dirty="0"/>
                        <a:t>3.1.4 Programme de surveillance CA et des incidents</a:t>
                      </a:r>
                    </a:p>
                    <a:p>
                      <a:pPr marL="0" marR="0" lvl="0" indent="0" algn="l" defTabSz="913920" rtl="0" eaLnBrk="1" fontAlgn="auto" latinLnBrk="0" hangingPunct="1">
                        <a:lnSpc>
                          <a:spcPct val="100000"/>
                        </a:lnSpc>
                        <a:spcBef>
                          <a:spcPts val="600"/>
                        </a:spcBef>
                        <a:spcAft>
                          <a:spcPts val="0"/>
                        </a:spcAft>
                        <a:buClrTx/>
                        <a:buSzTx/>
                        <a:buFontTx/>
                        <a:buNone/>
                        <a:tabLst/>
                        <a:defRPr/>
                      </a:pPr>
                      <a:endParaRPr lang="fr-CA" sz="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33781061"/>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Valeur attendue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kern="1200">
                          <a:solidFill>
                            <a:schemeClr val="tx1"/>
                          </a:solidFill>
                          <a:latin typeface="+mn-lt"/>
                          <a:ea typeface="+mn-ea"/>
                          <a:cs typeface="Aharoni"/>
                        </a:rPr>
                        <a:t>Une surveillance 2 ligne efficace des Risques importants: TI, sécurité, Tiers et CA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82528244"/>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Leads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rtl="0" eaLnBrk="1" fontAlgn="auto" latinLnBrk="0" hangingPunct="1">
                        <a:lnSpc>
                          <a:spcPct val="100000"/>
                        </a:lnSpc>
                        <a:spcBef>
                          <a:spcPts val="600"/>
                        </a:spcBef>
                        <a:spcAft>
                          <a:spcPts val="0"/>
                        </a:spcAft>
                        <a:buClrTx/>
                        <a:buSzTx/>
                        <a:buFontTx/>
                        <a:buNone/>
                      </a:pPr>
                      <a:r>
                        <a:rPr lang="fr-CA" sz="800" kern="1200" dirty="0">
                          <a:solidFill>
                            <a:schemeClr val="tx1"/>
                          </a:solidFill>
                          <a:latin typeface="+mn-lt"/>
                          <a:ea typeface="+mn-ea"/>
                          <a:cs typeface="Aharoni"/>
                        </a:rPr>
                        <a:t> JF Baril; PA Braeken/Francis Beaudoin (KPMG); Sabrina Dib (KPMG)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42396899"/>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PM</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kern="1200" dirty="0">
                          <a:solidFill>
                            <a:schemeClr val="tx1"/>
                          </a:solidFill>
                          <a:latin typeface="+mn-lt"/>
                          <a:ea typeface="+mn-ea"/>
                          <a:cs typeface="Aharoni"/>
                        </a:rPr>
                        <a:t>Renaud de Villemeur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31946358"/>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Parties prenantes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kern="1200">
                          <a:solidFill>
                            <a:schemeClr val="tx1"/>
                          </a:solidFill>
                          <a:latin typeface="+mn-lt"/>
                          <a:ea typeface="+mn-ea"/>
                          <a:cs typeface="Aharoni"/>
                        </a:rPr>
                        <a:t>1LDD, 2LDD, 3LDD, réseau des caisses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38658136"/>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Arrimages connus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endParaRPr lang="fr-CA" sz="800" kern="1200">
                        <a:solidFill>
                          <a:schemeClr val="tx1"/>
                        </a:solidFill>
                        <a:latin typeface="+mn-lt"/>
                        <a:ea typeface="+mn-ea"/>
                        <a:cs typeface="Aharoni" panose="02010803020104030203" pitchFamily="2" charset="-79"/>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64935600"/>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Budget total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endParaRPr lang="fr-CA" sz="800" kern="1200" dirty="0">
                        <a:solidFill>
                          <a:schemeClr val="tx1"/>
                        </a:solidFill>
                        <a:highlight>
                          <a:srgbClr val="FFFF00"/>
                        </a:highlight>
                        <a:latin typeface="+mn-lt"/>
                        <a:ea typeface="+mn-ea"/>
                        <a:cs typeface="Aharoni"/>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16513806"/>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Affectation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kern="1200">
                          <a:solidFill>
                            <a:schemeClr val="tx1"/>
                          </a:solidFill>
                          <a:latin typeface="+mn-lt"/>
                          <a:ea typeface="+mn-ea"/>
                          <a:cs typeface="Aharoni"/>
                        </a:rPr>
                        <a:t>Voir fiche thème.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37377946"/>
                  </a:ext>
                </a:extLst>
              </a:tr>
              <a:tr h="370840">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r>
                        <a:rPr lang="fr-CA" sz="800" b="1" kern="1200">
                          <a:solidFill>
                            <a:schemeClr val="tx1"/>
                          </a:solidFill>
                          <a:latin typeface="Arial"/>
                          <a:ea typeface="+mn-ea"/>
                          <a:cs typeface="Arial"/>
                        </a:rPr>
                        <a:t>Autres commentaires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3920" rtl="0" eaLnBrk="1" fontAlgn="auto" latinLnBrk="0" hangingPunct="1">
                        <a:lnSpc>
                          <a:spcPct val="100000"/>
                        </a:lnSpc>
                        <a:spcBef>
                          <a:spcPts val="600"/>
                        </a:spcBef>
                        <a:spcAft>
                          <a:spcPts val="0"/>
                        </a:spcAft>
                        <a:buClrTx/>
                        <a:buSzTx/>
                        <a:buFontTx/>
                        <a:buNone/>
                        <a:tabLst/>
                        <a:defRPr/>
                      </a:pPr>
                      <a:endParaRPr lang="fr-CA" sz="800" kern="1200" dirty="0">
                        <a:solidFill>
                          <a:schemeClr val="tx1"/>
                        </a:solidFill>
                        <a:latin typeface="+mn-lt"/>
                        <a:ea typeface="+mn-ea"/>
                        <a:cs typeface="Aharoni" panose="02010803020104030203" pitchFamily="2" charset="-79"/>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8199269"/>
                  </a:ext>
                </a:extLst>
              </a:tr>
            </a:tbl>
          </a:graphicData>
        </a:graphic>
      </p:graphicFrame>
      <p:sp>
        <p:nvSpPr>
          <p:cNvPr id="14" name="Espace réservé du texte 3">
            <a:extLst>
              <a:ext uri="{FF2B5EF4-FFF2-40B4-BE49-F238E27FC236}">
                <a16:creationId xmlns:a16="http://schemas.microsoft.com/office/drawing/2014/main" id="{EB47D2F8-8439-4226-8F71-091C8FD115F0}"/>
              </a:ext>
            </a:extLst>
          </p:cNvPr>
          <p:cNvSpPr txBox="1">
            <a:spLocks/>
          </p:cNvSpPr>
          <p:nvPr/>
        </p:nvSpPr>
        <p:spPr>
          <a:xfrm>
            <a:off x="428392" y="258423"/>
            <a:ext cx="8053135" cy="403812"/>
          </a:xfrm>
          <a:prstGeom prst="rect">
            <a:avLst/>
          </a:prstGeom>
          <a:solidFill>
            <a:schemeClr val="bg1"/>
          </a:solidFill>
        </p:spPr>
        <p:txBody>
          <a:bodyPr>
            <a:normAutofit fontScale="92500"/>
          </a:bodyPr>
          <a:lstStyle>
            <a:lvl1pPr marL="242330" indent="-242330" algn="l" rtl="0" eaLnBrk="1" fontAlgn="base" hangingPunct="1">
              <a:lnSpc>
                <a:spcPct val="95000"/>
              </a:lnSpc>
              <a:spcBef>
                <a:spcPct val="0"/>
              </a:spcBef>
              <a:spcAft>
                <a:spcPct val="50000"/>
              </a:spcAft>
              <a:buClr>
                <a:schemeClr val="tx2"/>
              </a:buClr>
              <a:buFont typeface="Wingdings" pitchFamily="2" charset="2"/>
              <a:buChar char="§"/>
              <a:defRPr sz="1350">
                <a:solidFill>
                  <a:schemeClr val="tx1">
                    <a:lumMod val="75000"/>
                    <a:lumOff val="25000"/>
                  </a:schemeClr>
                </a:solidFill>
                <a:latin typeface="+mj-lt"/>
                <a:ea typeface="+mn-ea"/>
                <a:cs typeface="Segoe UI" panose="020B0502040204020203" pitchFamily="34" charset="0"/>
              </a:defRPr>
            </a:lvl1pPr>
            <a:lvl2pPr marL="643378" indent="-240913" algn="l" rtl="0" eaLnBrk="1" fontAlgn="base" hangingPunct="1">
              <a:lnSpc>
                <a:spcPct val="95000"/>
              </a:lnSpc>
              <a:spcBef>
                <a:spcPct val="0"/>
              </a:spcBef>
              <a:spcAft>
                <a:spcPct val="30000"/>
              </a:spcAft>
              <a:buClr>
                <a:schemeClr val="accent2"/>
              </a:buClr>
              <a:buFont typeface="Wingdings" pitchFamily="2" charset="2"/>
              <a:buChar char="§"/>
              <a:defRPr sz="1200">
                <a:solidFill>
                  <a:schemeClr val="tx1">
                    <a:lumMod val="75000"/>
                    <a:lumOff val="25000"/>
                  </a:schemeClr>
                </a:solidFill>
                <a:latin typeface="+mj-lt"/>
                <a:cs typeface="Segoe UI" panose="020B0502040204020203" pitchFamily="34" charset="0"/>
              </a:defRPr>
            </a:lvl2pPr>
            <a:lvl3pPr marL="1045843" indent="-242330" algn="l" rtl="0" eaLnBrk="1" fontAlgn="base" hangingPunct="1">
              <a:lnSpc>
                <a:spcPct val="95000"/>
              </a:lnSpc>
              <a:spcBef>
                <a:spcPct val="0"/>
              </a:spcBef>
              <a:spcAft>
                <a:spcPct val="20000"/>
              </a:spcAft>
              <a:buClr>
                <a:schemeClr val="accent6"/>
              </a:buClr>
              <a:buFont typeface="Wingdings" pitchFamily="2" charset="2"/>
              <a:buChar char="§"/>
              <a:defRPr sz="900">
                <a:solidFill>
                  <a:schemeClr val="tx1">
                    <a:lumMod val="75000"/>
                    <a:lumOff val="25000"/>
                  </a:schemeClr>
                </a:solidFill>
                <a:latin typeface="+mj-lt"/>
                <a:cs typeface="Segoe UI" panose="020B0502040204020203" pitchFamily="34" charset="0"/>
              </a:defRPr>
            </a:lvl3pPr>
            <a:lvl4pPr marL="1461062" indent="-204067" algn="l" rtl="0" eaLnBrk="1" fontAlgn="base" hangingPunct="1">
              <a:lnSpc>
                <a:spcPct val="95000"/>
              </a:lnSpc>
              <a:spcBef>
                <a:spcPct val="0"/>
              </a:spcBef>
              <a:spcAft>
                <a:spcPct val="10000"/>
              </a:spcAft>
              <a:buClr>
                <a:schemeClr val="accent5"/>
              </a:buClr>
              <a:buFont typeface="Wingdings" pitchFamily="2" charset="2"/>
              <a:buChar char="§"/>
              <a:defRPr sz="788">
                <a:solidFill>
                  <a:schemeClr val="tx1">
                    <a:lumMod val="75000"/>
                    <a:lumOff val="25000"/>
                  </a:schemeClr>
                </a:solidFill>
                <a:latin typeface="+mj-lt"/>
                <a:cs typeface="Segoe UI" panose="020B0502040204020203" pitchFamily="34" charset="0"/>
              </a:defRPr>
            </a:lvl4pPr>
            <a:lvl5pPr marL="1835185" indent="-202650" algn="l" rtl="0" eaLnBrk="1" fontAlgn="base" hangingPunct="1">
              <a:lnSpc>
                <a:spcPct val="95000"/>
              </a:lnSpc>
              <a:spcBef>
                <a:spcPct val="0"/>
              </a:spcBef>
              <a:spcAft>
                <a:spcPct val="0"/>
              </a:spcAft>
              <a:buClr>
                <a:schemeClr val="tx2"/>
              </a:buClr>
              <a:buChar char="•"/>
              <a:defRPr sz="788">
                <a:solidFill>
                  <a:schemeClr val="tx1">
                    <a:lumMod val="75000"/>
                    <a:lumOff val="25000"/>
                  </a:schemeClr>
                </a:solidFill>
                <a:latin typeface="+mj-lt"/>
                <a:cs typeface="Segoe UI" panose="020B0502040204020203" pitchFamily="34" charset="0"/>
              </a:defRPr>
            </a:lvl5pPr>
            <a:lvl6pPr marL="2243319" indent="-202650" algn="l" rtl="0" eaLnBrk="1" fontAlgn="base" hangingPunct="1">
              <a:lnSpc>
                <a:spcPct val="95000"/>
              </a:lnSpc>
              <a:spcBef>
                <a:spcPct val="0"/>
              </a:spcBef>
              <a:spcAft>
                <a:spcPct val="0"/>
              </a:spcAft>
              <a:buClr>
                <a:schemeClr val="tx2"/>
              </a:buClr>
              <a:buChar char="•"/>
              <a:defRPr>
                <a:solidFill>
                  <a:srgbClr val="4D4D4D"/>
                </a:solidFill>
                <a:latin typeface="+mn-lt"/>
                <a:cs typeface="+mn-cs"/>
              </a:defRPr>
            </a:lvl6pPr>
            <a:lvl7pPr marL="2651453" indent="-202650" algn="l" rtl="0" eaLnBrk="1" fontAlgn="base" hangingPunct="1">
              <a:lnSpc>
                <a:spcPct val="95000"/>
              </a:lnSpc>
              <a:spcBef>
                <a:spcPct val="0"/>
              </a:spcBef>
              <a:spcAft>
                <a:spcPct val="0"/>
              </a:spcAft>
              <a:buClr>
                <a:schemeClr val="tx2"/>
              </a:buClr>
              <a:buChar char="•"/>
              <a:defRPr>
                <a:solidFill>
                  <a:srgbClr val="4D4D4D"/>
                </a:solidFill>
                <a:latin typeface="+mn-lt"/>
                <a:cs typeface="+mn-cs"/>
              </a:defRPr>
            </a:lvl7pPr>
            <a:lvl8pPr marL="3059587" indent="-202650" algn="l" rtl="0" eaLnBrk="1" fontAlgn="base" hangingPunct="1">
              <a:lnSpc>
                <a:spcPct val="95000"/>
              </a:lnSpc>
              <a:spcBef>
                <a:spcPct val="0"/>
              </a:spcBef>
              <a:spcAft>
                <a:spcPct val="0"/>
              </a:spcAft>
              <a:buClr>
                <a:schemeClr val="tx2"/>
              </a:buClr>
              <a:buChar char="•"/>
              <a:defRPr>
                <a:solidFill>
                  <a:srgbClr val="4D4D4D"/>
                </a:solidFill>
                <a:latin typeface="+mn-lt"/>
                <a:cs typeface="+mn-cs"/>
              </a:defRPr>
            </a:lvl8pPr>
            <a:lvl9pPr marL="3467720" indent="-202650" algn="l" rtl="0" eaLnBrk="1" fontAlgn="base" hangingPunct="1">
              <a:lnSpc>
                <a:spcPct val="95000"/>
              </a:lnSpc>
              <a:spcBef>
                <a:spcPct val="0"/>
              </a:spcBef>
              <a:spcAft>
                <a:spcPct val="0"/>
              </a:spcAft>
              <a:buClr>
                <a:schemeClr val="tx2"/>
              </a:buClr>
              <a:buChar char="•"/>
              <a:defRPr>
                <a:solidFill>
                  <a:srgbClr val="4D4D4D"/>
                </a:solidFill>
                <a:latin typeface="+mn-lt"/>
                <a:cs typeface="+mn-cs"/>
              </a:defRPr>
            </a:lvl9pPr>
          </a:lstStyle>
          <a:p>
            <a:pPr marL="0" indent="0">
              <a:buNone/>
            </a:pPr>
            <a:r>
              <a:rPr lang="fr-CA" sz="2000" kern="0" dirty="0">
                <a:latin typeface="Arial" panose="020B0604020202020204" pitchFamily="34" charset="0"/>
                <a:cs typeface="Arial" panose="020B0604020202020204" pitchFamily="34" charset="0"/>
              </a:rPr>
              <a:t>Annexe 1: fiche descriptive du projet de rehaussement du risque de Tiers</a:t>
            </a:r>
          </a:p>
        </p:txBody>
      </p:sp>
    </p:spTree>
    <p:extLst>
      <p:ext uri="{BB962C8B-B14F-4D97-AF65-F5344CB8AC3E}">
        <p14:creationId xmlns:p14="http://schemas.microsoft.com/office/powerpoint/2010/main" val="377340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3B930A6-E1BB-48CB-AB97-85F761997D95}"/>
              </a:ext>
            </a:extLst>
          </p:cNvPr>
          <p:cNvSpPr>
            <a:spLocks noGrp="1"/>
          </p:cNvSpPr>
          <p:nvPr>
            <p:ph type="sldNum" sz="quarter" idx="4294967295"/>
          </p:nvPr>
        </p:nvSpPr>
        <p:spPr>
          <a:xfrm>
            <a:off x="11764963" y="6540500"/>
            <a:ext cx="427037" cy="317500"/>
          </a:xfrm>
        </p:spPr>
        <p:txBody>
          <a:bodyPr/>
          <a:lstStyle/>
          <a:p>
            <a:fld id="{EC1F1F53-A5CE-4993-8F33-B1AD82010455}" type="slidenum">
              <a:rPr lang="en-CA" smtClean="0"/>
              <a:t>18</a:t>
            </a:fld>
            <a:endParaRPr lang="en-CA" dirty="0"/>
          </a:p>
        </p:txBody>
      </p:sp>
      <p:pic>
        <p:nvPicPr>
          <p:cNvPr id="7" name="Picture 12" descr="A picture containing sitting, indoor&#10;&#10;Description generated with high confidence">
            <a:extLst>
              <a:ext uri="{FF2B5EF4-FFF2-40B4-BE49-F238E27FC236}">
                <a16:creationId xmlns:a16="http://schemas.microsoft.com/office/drawing/2014/main" id="{129F58AB-B9D4-42EC-9EF4-E9C136D78E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101"/>
          <a:stretch/>
        </p:blipFill>
        <p:spPr>
          <a:xfrm>
            <a:off x="6208684" y="952950"/>
            <a:ext cx="4915930" cy="5070820"/>
          </a:xfrm>
          <a:prstGeom prst="ellipse">
            <a:avLst/>
          </a:prstGeom>
          <a:ln>
            <a:noFill/>
          </a:ln>
          <a:effectLst>
            <a:softEdge rad="112500"/>
          </a:effectLst>
        </p:spPr>
      </p:pic>
      <p:sp>
        <p:nvSpPr>
          <p:cNvPr id="5" name="Titre 4">
            <a:extLst>
              <a:ext uri="{FF2B5EF4-FFF2-40B4-BE49-F238E27FC236}">
                <a16:creationId xmlns:a16="http://schemas.microsoft.com/office/drawing/2014/main" id="{04B6ECB9-C2C5-4FEF-B464-E2F22B15478B}"/>
              </a:ext>
            </a:extLst>
          </p:cNvPr>
          <p:cNvSpPr>
            <a:spLocks noGrp="1"/>
          </p:cNvSpPr>
          <p:nvPr>
            <p:ph type="title"/>
          </p:nvPr>
        </p:nvSpPr>
        <p:spPr>
          <a:xfrm>
            <a:off x="7025481" y="2529559"/>
            <a:ext cx="10820400" cy="1788182"/>
          </a:xfrm>
        </p:spPr>
        <p:txBody>
          <a:bodyPr/>
          <a:lstStyle/>
          <a:p>
            <a:r>
              <a:rPr lang="fr-CA" sz="9600" dirty="0">
                <a:solidFill>
                  <a:srgbClr val="004629"/>
                </a:solidFill>
              </a:rPr>
              <a:t>Merci!</a:t>
            </a:r>
          </a:p>
        </p:txBody>
      </p:sp>
      <p:sp>
        <p:nvSpPr>
          <p:cNvPr id="8" name="Rectangle 7">
            <a:extLst>
              <a:ext uri="{FF2B5EF4-FFF2-40B4-BE49-F238E27FC236}">
                <a16:creationId xmlns:a16="http://schemas.microsoft.com/office/drawing/2014/main" id="{F19AAD6A-724C-421C-AA07-9EAAD9FDD11B}"/>
              </a:ext>
            </a:extLst>
          </p:cNvPr>
          <p:cNvSpPr/>
          <p:nvPr/>
        </p:nvSpPr>
        <p:spPr>
          <a:xfrm>
            <a:off x="-68651" y="-797"/>
            <a:ext cx="5194104" cy="6857999"/>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fr-CA" b="1" dirty="0">
              <a:solidFill>
                <a:schemeClr val="accent1">
                  <a:lumMod val="75000"/>
                </a:schemeClr>
              </a:solidFill>
            </a:endParaRPr>
          </a:p>
          <a:p>
            <a:pPr algn="ctr"/>
            <a:endParaRPr lang="fr-CA" b="1" dirty="0">
              <a:solidFill>
                <a:schemeClr val="accent1">
                  <a:lumMod val="75000"/>
                </a:schemeClr>
              </a:solidFill>
            </a:endParaRPr>
          </a:p>
          <a:p>
            <a:pPr algn="ctr"/>
            <a:endParaRPr lang="fr-CA" b="1" dirty="0">
              <a:solidFill>
                <a:schemeClr val="accent1">
                  <a:lumMod val="75000"/>
                </a:schemeClr>
              </a:solidFill>
            </a:endParaRPr>
          </a:p>
          <a:p>
            <a:pPr algn="ctr"/>
            <a:endParaRPr lang="fr-CA" b="1" dirty="0">
              <a:solidFill>
                <a:schemeClr val="accent1">
                  <a:lumMod val="75000"/>
                </a:schemeClr>
              </a:solidFill>
            </a:endParaRPr>
          </a:p>
          <a:p>
            <a:pPr algn="ctr"/>
            <a:endParaRPr lang="fr-CA" b="1" dirty="0">
              <a:solidFill>
                <a:schemeClr val="accent1">
                  <a:lumMod val="75000"/>
                </a:schemeClr>
              </a:solidFill>
            </a:endParaRPr>
          </a:p>
          <a:p>
            <a:pPr algn="ctr"/>
            <a:endParaRPr lang="fr-CA" b="1" dirty="0">
              <a:solidFill>
                <a:schemeClr val="accent1">
                  <a:lumMod val="75000"/>
                </a:schemeClr>
              </a:solidFill>
            </a:endParaRPr>
          </a:p>
          <a:p>
            <a:pPr algn="ctr"/>
            <a:endParaRPr lang="fr-CA" b="1" dirty="0">
              <a:solidFill>
                <a:schemeClr val="accent1">
                  <a:lumMod val="75000"/>
                </a:schemeClr>
              </a:solidFill>
            </a:endParaRPr>
          </a:p>
        </p:txBody>
      </p:sp>
    </p:spTree>
    <p:extLst>
      <p:ext uri="{BB962C8B-B14F-4D97-AF65-F5344CB8AC3E}">
        <p14:creationId xmlns:p14="http://schemas.microsoft.com/office/powerpoint/2010/main" val="156464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1550116D-083B-4E9F-B324-FA805C33D780}"/>
              </a:ext>
            </a:extLst>
          </p:cNvPr>
          <p:cNvSpPr>
            <a:spLocks noGrp="1"/>
          </p:cNvSpPr>
          <p:nvPr>
            <p:ph type="sldNum" sz="quarter" idx="10"/>
          </p:nvPr>
        </p:nvSpPr>
        <p:spPr/>
        <p:txBody>
          <a:bodyPr/>
          <a:lstStyle/>
          <a:p>
            <a:fld id="{EC1F1F53-A5CE-4993-8F33-B1AD82010455}" type="slidenum">
              <a:rPr lang="en-CA" smtClean="0">
                <a:latin typeface="Arial Nova Light" panose="020B0304020202020204" pitchFamily="34" charset="0"/>
              </a:rPr>
              <a:t>2</a:t>
            </a:fld>
            <a:endParaRPr lang="en-CA" dirty="0">
              <a:latin typeface="Arial Nova Light" panose="020B0304020202020204" pitchFamily="34" charset="0"/>
            </a:endParaRPr>
          </a:p>
        </p:txBody>
      </p:sp>
      <p:sp>
        <p:nvSpPr>
          <p:cNvPr id="4" name="Espace réservé du texte 3">
            <a:extLst>
              <a:ext uri="{FF2B5EF4-FFF2-40B4-BE49-F238E27FC236}">
                <a16:creationId xmlns:a16="http://schemas.microsoft.com/office/drawing/2014/main" id="{480B6507-6F50-4443-ACF7-243E936F5CA3}"/>
              </a:ext>
            </a:extLst>
          </p:cNvPr>
          <p:cNvSpPr>
            <a:spLocks noGrp="1"/>
          </p:cNvSpPr>
          <p:nvPr>
            <p:ph type="body" sz="quarter" idx="11"/>
          </p:nvPr>
        </p:nvSpPr>
        <p:spPr>
          <a:xfrm>
            <a:off x="438149" y="394324"/>
            <a:ext cx="11274425" cy="355367"/>
          </a:xfrm>
        </p:spPr>
        <p:txBody>
          <a:bodyPr/>
          <a:lstStyle/>
          <a:p>
            <a:r>
              <a:rPr lang="fr-CA" sz="2133" dirty="0"/>
              <a:t>Sommaire</a:t>
            </a:r>
            <a:endParaRPr lang="fr-CA" dirty="0"/>
          </a:p>
        </p:txBody>
      </p:sp>
      <p:grpSp>
        <p:nvGrpSpPr>
          <p:cNvPr id="6" name="Gruppieren 6">
            <a:extLst>
              <a:ext uri="{FF2B5EF4-FFF2-40B4-BE49-F238E27FC236}">
                <a16:creationId xmlns:a16="http://schemas.microsoft.com/office/drawing/2014/main" id="{E7107577-7A1E-4282-B444-D37B081DD9A4}"/>
              </a:ext>
            </a:extLst>
          </p:cNvPr>
          <p:cNvGrpSpPr/>
          <p:nvPr/>
        </p:nvGrpSpPr>
        <p:grpSpPr>
          <a:xfrm>
            <a:off x="699345" y="3089562"/>
            <a:ext cx="180001" cy="2400000"/>
            <a:chOff x="1104676" y="2835012"/>
            <a:chExt cx="180001" cy="2790076"/>
          </a:xfrm>
        </p:grpSpPr>
        <p:sp>
          <p:nvSpPr>
            <p:cNvPr id="8" name="Freeform 102">
              <a:extLst>
                <a:ext uri="{FF2B5EF4-FFF2-40B4-BE49-F238E27FC236}">
                  <a16:creationId xmlns:a16="http://schemas.microsoft.com/office/drawing/2014/main" id="{F6E6B0F4-5F52-44A9-8C82-5BC9E1D95BB5}"/>
                </a:ext>
              </a:extLst>
            </p:cNvPr>
            <p:cNvSpPr/>
            <p:nvPr/>
          </p:nvSpPr>
          <p:spPr>
            <a:xfrm>
              <a:off x="1104676" y="2835012"/>
              <a:ext cx="180000" cy="1404000"/>
            </a:xfrm>
            <a:custGeom>
              <a:avLst/>
              <a:gdLst>
                <a:gd name="connsiteX0" fmla="*/ 0 w 188260"/>
                <a:gd name="connsiteY0" fmla="*/ 0 h 1261873"/>
                <a:gd name="connsiteX1" fmla="*/ 188260 w 188260"/>
                <a:gd name="connsiteY1" fmla="*/ 0 h 1261873"/>
                <a:gd name="connsiteX2" fmla="*/ 188259 w 188260"/>
                <a:gd name="connsiteY2" fmla="*/ 1261873 h 1261873"/>
                <a:gd name="connsiteX3" fmla="*/ 0 w 188260"/>
                <a:gd name="connsiteY3" fmla="*/ 1261873 h 1261873"/>
                <a:gd name="connsiteX4" fmla="*/ 0 w 188260"/>
                <a:gd name="connsiteY4" fmla="*/ 0 h 126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60" h="1261873">
                  <a:moveTo>
                    <a:pt x="0" y="0"/>
                  </a:moveTo>
                  <a:lnTo>
                    <a:pt x="188260" y="0"/>
                  </a:lnTo>
                  <a:lnTo>
                    <a:pt x="188259" y="1261873"/>
                  </a:lnTo>
                  <a:lnTo>
                    <a:pt x="0" y="1261873"/>
                  </a:lnTo>
                  <a:lnTo>
                    <a:pt x="0" y="0"/>
                  </a:lnTo>
                  <a:close/>
                </a:path>
              </a:pathLst>
            </a:custGeom>
            <a:solidFill>
              <a:schemeClr val="accent2">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defRPr/>
              </a:pPr>
              <a:endParaRPr lang="de-DE" sz="1200" dirty="0">
                <a:solidFill>
                  <a:prstClr val="white"/>
                </a:solidFill>
                <a:latin typeface="+mj-lt"/>
                <a:cs typeface="Arial" panose="020B0604020202020204" pitchFamily="34" charset="0"/>
                <a:sym typeface="Arial" panose="020B0604020202020204" pitchFamily="34" charset="0"/>
              </a:endParaRPr>
            </a:p>
          </p:txBody>
        </p:sp>
        <p:sp>
          <p:nvSpPr>
            <p:cNvPr id="9" name="Freeform 176">
              <a:extLst>
                <a:ext uri="{FF2B5EF4-FFF2-40B4-BE49-F238E27FC236}">
                  <a16:creationId xmlns:a16="http://schemas.microsoft.com/office/drawing/2014/main" id="{D43180C0-66AC-4BC5-8E87-6C0B4DE9E089}"/>
                </a:ext>
              </a:extLst>
            </p:cNvPr>
            <p:cNvSpPr/>
            <p:nvPr/>
          </p:nvSpPr>
          <p:spPr>
            <a:xfrm>
              <a:off x="1104677" y="4221088"/>
              <a:ext cx="180000" cy="1404000"/>
            </a:xfrm>
            <a:custGeom>
              <a:avLst/>
              <a:gdLst>
                <a:gd name="connsiteX0" fmla="*/ 0 w 188259"/>
                <a:gd name="connsiteY0" fmla="*/ 0 h 1261872"/>
                <a:gd name="connsiteX1" fmla="*/ 188259 w 188259"/>
                <a:gd name="connsiteY1" fmla="*/ 0 h 1261872"/>
                <a:gd name="connsiteX2" fmla="*/ 188259 w 188259"/>
                <a:gd name="connsiteY2" fmla="*/ 1167743 h 1261872"/>
                <a:gd name="connsiteX3" fmla="*/ 130769 w 188259"/>
                <a:gd name="connsiteY3" fmla="*/ 1254476 h 1261872"/>
                <a:gd name="connsiteX4" fmla="*/ 94134 w 188259"/>
                <a:gd name="connsiteY4" fmla="*/ 1261872 h 1261872"/>
                <a:gd name="connsiteX5" fmla="*/ 94130 w 188259"/>
                <a:gd name="connsiteY5" fmla="*/ 1261872 h 1261872"/>
                <a:gd name="connsiteX6" fmla="*/ 0 w 188259"/>
                <a:gd name="connsiteY6" fmla="*/ 1167742 h 1261872"/>
                <a:gd name="connsiteX7" fmla="*/ 0 w 188259"/>
                <a:gd name="connsiteY7" fmla="*/ 0 h 126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259" h="1261872">
                  <a:moveTo>
                    <a:pt x="0" y="0"/>
                  </a:moveTo>
                  <a:lnTo>
                    <a:pt x="188259" y="0"/>
                  </a:lnTo>
                  <a:lnTo>
                    <a:pt x="188259" y="1167743"/>
                  </a:lnTo>
                  <a:cubicBezTo>
                    <a:pt x="188259" y="1206733"/>
                    <a:pt x="164554" y="1240186"/>
                    <a:pt x="130769" y="1254476"/>
                  </a:cubicBezTo>
                  <a:lnTo>
                    <a:pt x="94134" y="1261872"/>
                  </a:lnTo>
                  <a:lnTo>
                    <a:pt x="94130" y="1261872"/>
                  </a:lnTo>
                  <a:cubicBezTo>
                    <a:pt x="42143" y="1261872"/>
                    <a:pt x="0" y="1219729"/>
                    <a:pt x="0" y="1167742"/>
                  </a:cubicBezTo>
                  <a:lnTo>
                    <a:pt x="0" y="0"/>
                  </a:lnTo>
                  <a:close/>
                </a:path>
              </a:pathLst>
            </a:custGeom>
            <a:solidFill>
              <a:schemeClr val="accent2">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defRPr/>
              </a:pPr>
              <a:endParaRPr lang="de-DE" sz="1200" dirty="0">
                <a:solidFill>
                  <a:prstClr val="white"/>
                </a:solidFill>
                <a:latin typeface="+mj-lt"/>
                <a:cs typeface="Arial" panose="020B0604020202020204" pitchFamily="34" charset="0"/>
                <a:sym typeface="Arial" panose="020B0604020202020204" pitchFamily="34" charset="0"/>
              </a:endParaRPr>
            </a:p>
          </p:txBody>
        </p:sp>
      </p:grpSp>
      <p:sp>
        <p:nvSpPr>
          <p:cNvPr id="11" name="TextBox 81">
            <a:extLst>
              <a:ext uri="{FF2B5EF4-FFF2-40B4-BE49-F238E27FC236}">
                <a16:creationId xmlns:a16="http://schemas.microsoft.com/office/drawing/2014/main" id="{856AD9BC-52B4-439C-AE6E-41205B2AA5B4}"/>
              </a:ext>
            </a:extLst>
          </p:cNvPr>
          <p:cNvSpPr txBox="1"/>
          <p:nvPr/>
        </p:nvSpPr>
        <p:spPr>
          <a:xfrm flipH="1">
            <a:off x="1201816" y="2104349"/>
            <a:ext cx="5201551"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sz="1600" dirty="0">
                <a:latin typeface="Arial Nova Light" panose="020B0304020202020204" pitchFamily="34" charset="0"/>
                <a:cs typeface="Arial" panose="020B0604020202020204" pitchFamily="34" charset="0"/>
              </a:rPr>
              <a:t>Tendances observées au sein de l’industrie</a:t>
            </a:r>
            <a:endParaRPr lang="fr-CA" sz="1600" dirty="0">
              <a:latin typeface="Arial Nova Light" panose="020B0304020202020204" pitchFamily="34" charset="0"/>
              <a:cs typeface="Arial" panose="020B0604020202020204" pitchFamily="34" charset="0"/>
              <a:sym typeface="Arial" panose="020B0604020202020204" pitchFamily="34" charset="0"/>
            </a:endParaRPr>
          </a:p>
        </p:txBody>
      </p:sp>
      <p:sp>
        <p:nvSpPr>
          <p:cNvPr id="20" name="TextBox 81">
            <a:extLst>
              <a:ext uri="{FF2B5EF4-FFF2-40B4-BE49-F238E27FC236}">
                <a16:creationId xmlns:a16="http://schemas.microsoft.com/office/drawing/2014/main" id="{DA271D81-E686-45E1-B998-4A3CC19A3162}"/>
              </a:ext>
            </a:extLst>
          </p:cNvPr>
          <p:cNvSpPr txBox="1"/>
          <p:nvPr/>
        </p:nvSpPr>
        <p:spPr>
          <a:xfrm flipH="1">
            <a:off x="1258030" y="2773599"/>
            <a:ext cx="5201551" cy="246221"/>
          </a:xfrm>
          <a:prstGeom prst="rect">
            <a:avLst/>
          </a:prstGeom>
          <a:noFill/>
        </p:spPr>
        <p:txBody>
          <a:bodyPr wrap="square" lIns="0" tIns="0" rIns="0" bIns="0" rtlCol="0">
            <a:spAutoFit/>
          </a:bodyPr>
          <a:lstStyle>
            <a:defPPr>
              <a:defRPr lang="fr-FR"/>
            </a:defPPr>
            <a:lvl1pPr>
              <a:defRPr sz="1600" b="1">
                <a:solidFill>
                  <a:srgbClr val="008C53"/>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b="0" dirty="0">
                <a:solidFill>
                  <a:schemeClr val="accent3">
                    <a:lumMod val="25000"/>
                  </a:schemeClr>
                </a:solidFill>
                <a:latin typeface="Arial Nova Light" panose="020B0304020202020204" pitchFamily="34" charset="0"/>
                <a:cs typeface="Arial" panose="020B0604020202020204" pitchFamily="34" charset="0"/>
              </a:rPr>
              <a:t>Notre programme cible</a:t>
            </a:r>
            <a:endParaRPr lang="fr-CA" b="0" dirty="0">
              <a:solidFill>
                <a:schemeClr val="accent3">
                  <a:lumMod val="25000"/>
                </a:schemeClr>
              </a:solidFill>
              <a:latin typeface="Arial Nova Light" panose="020B0304020202020204" pitchFamily="34" charset="0"/>
              <a:cs typeface="Arial" panose="020B0604020202020204" pitchFamily="34" charset="0"/>
              <a:sym typeface="Arial" panose="020B0604020202020204" pitchFamily="34" charset="0"/>
            </a:endParaRPr>
          </a:p>
        </p:txBody>
      </p:sp>
      <p:sp>
        <p:nvSpPr>
          <p:cNvPr id="26" name="TextBox 81">
            <a:extLst>
              <a:ext uri="{FF2B5EF4-FFF2-40B4-BE49-F238E27FC236}">
                <a16:creationId xmlns:a16="http://schemas.microsoft.com/office/drawing/2014/main" id="{79A7FDEE-71E2-4F03-8645-2DBEAA22F954}"/>
              </a:ext>
            </a:extLst>
          </p:cNvPr>
          <p:cNvSpPr txBox="1"/>
          <p:nvPr/>
        </p:nvSpPr>
        <p:spPr>
          <a:xfrm flipH="1">
            <a:off x="1221138" y="4781348"/>
            <a:ext cx="5201551"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sz="1600" dirty="0">
                <a:latin typeface="Arial Nova Light" panose="020B0304020202020204" pitchFamily="34" charset="0"/>
                <a:cs typeface="Arial" panose="020B0604020202020204" pitchFamily="34" charset="0"/>
                <a:sym typeface="Arial" panose="020B0604020202020204" pitchFamily="34" charset="0"/>
              </a:rPr>
              <a:t>Annexe</a:t>
            </a:r>
          </a:p>
          <a:p>
            <a:r>
              <a:rPr lang="en-US" sz="1600" dirty="0">
                <a:solidFill>
                  <a:schemeClr val="accent2">
                    <a:lumMod val="75000"/>
                  </a:schemeClr>
                </a:solidFill>
                <a:latin typeface="Arial Nova Light" panose="020B0304020202020204" pitchFamily="34" charset="0"/>
                <a:cs typeface="Arial" panose="020B0604020202020204" pitchFamily="34" charset="0"/>
                <a:sym typeface="Arial" panose="020B0604020202020204" pitchFamily="34" charset="0"/>
              </a:rPr>
              <a:t> </a:t>
            </a:r>
            <a:endParaRPr lang="en-GB" sz="1100" dirty="0">
              <a:solidFill>
                <a:schemeClr val="accent2">
                  <a:lumMod val="75000"/>
                </a:schemeClr>
              </a:solidFill>
              <a:latin typeface="Arial Nova Light" panose="020B0304020202020204" pitchFamily="34" charset="0"/>
              <a:cs typeface="Arial" panose="020B0604020202020204" pitchFamily="34" charset="0"/>
              <a:sym typeface="Arial" panose="020B0604020202020204" pitchFamily="34" charset="0"/>
            </a:endParaRPr>
          </a:p>
        </p:txBody>
      </p:sp>
      <p:sp>
        <p:nvSpPr>
          <p:cNvPr id="27" name="Ellipse 26">
            <a:extLst>
              <a:ext uri="{FF2B5EF4-FFF2-40B4-BE49-F238E27FC236}">
                <a16:creationId xmlns:a16="http://schemas.microsoft.com/office/drawing/2014/main" id="{CAFAC5DE-5CC2-4E09-ADB1-5D86E484F03F}"/>
              </a:ext>
            </a:extLst>
          </p:cNvPr>
          <p:cNvSpPr/>
          <p:nvPr/>
        </p:nvSpPr>
        <p:spPr>
          <a:xfrm>
            <a:off x="527462" y="3359083"/>
            <a:ext cx="504056" cy="504056"/>
          </a:xfrm>
          <a:prstGeom prst="ellipse">
            <a:avLst/>
          </a:prstGeom>
          <a:solidFill>
            <a:sysClr val="window" lastClr="FFFFFF"/>
          </a:solidFill>
          <a:ln w="57150" cap="flat" cmpd="sng" algn="ctr">
            <a:solidFill>
              <a:schemeClr val="accent2">
                <a:lumMod val="75000"/>
              </a:schemeClr>
            </a:solidFill>
            <a:prstDash val="solid"/>
            <a:miter lim="800000"/>
          </a:ln>
          <a:effectLst/>
        </p:spPr>
        <p:txBody>
          <a:bodyPr lIns="0" tIns="0" rIns="0" bIns="0" rtlCol="0" anchor="ctr"/>
          <a:lstStyle/>
          <a:p>
            <a:pPr algn="ctr" defTabSz="914377">
              <a:defRPr/>
            </a:pPr>
            <a:r>
              <a:rPr lang="de-DE" b="1" kern="0" dirty="0">
                <a:solidFill>
                  <a:schemeClr val="accent2">
                    <a:lumMod val="75000"/>
                  </a:schemeClr>
                </a:solidFill>
                <a:latin typeface="+mj-lt"/>
              </a:rPr>
              <a:t>04</a:t>
            </a:r>
          </a:p>
        </p:txBody>
      </p:sp>
      <p:sp>
        <p:nvSpPr>
          <p:cNvPr id="43" name="TextBox 81">
            <a:extLst>
              <a:ext uri="{FF2B5EF4-FFF2-40B4-BE49-F238E27FC236}">
                <a16:creationId xmlns:a16="http://schemas.microsoft.com/office/drawing/2014/main" id="{72DB334D-CD9E-48AF-8F44-0061CAE3DBE1}"/>
              </a:ext>
            </a:extLst>
          </p:cNvPr>
          <p:cNvSpPr txBox="1"/>
          <p:nvPr/>
        </p:nvSpPr>
        <p:spPr>
          <a:xfrm flipH="1">
            <a:off x="1221138" y="1435099"/>
            <a:ext cx="5201551"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sz="1600" dirty="0">
                <a:solidFill>
                  <a:schemeClr val="accent3">
                    <a:lumMod val="25000"/>
                  </a:schemeClr>
                </a:solidFill>
                <a:latin typeface="Arial Nova Light" panose="020B0304020202020204" pitchFamily="34" charset="0"/>
                <a:cs typeface="Arial" panose="020B0604020202020204" pitchFamily="34" charset="0"/>
              </a:rPr>
              <a:t>Pourquoi un programme de gestion de risque des Tiers ?</a:t>
            </a:r>
            <a:endParaRPr lang="en-GB" sz="1600" dirty="0">
              <a:solidFill>
                <a:schemeClr val="accent3">
                  <a:lumMod val="25000"/>
                </a:schemeClr>
              </a:solidFill>
              <a:latin typeface="Arial Nova Light" panose="020B0304020202020204" pitchFamily="34" charset="0"/>
              <a:cs typeface="Arial" panose="020B0604020202020204" pitchFamily="34" charset="0"/>
              <a:sym typeface="Arial" panose="020B0604020202020204" pitchFamily="34" charset="0"/>
            </a:endParaRPr>
          </a:p>
        </p:txBody>
      </p:sp>
      <p:sp>
        <p:nvSpPr>
          <p:cNvPr id="50" name="Freeform 3">
            <a:extLst>
              <a:ext uri="{FF2B5EF4-FFF2-40B4-BE49-F238E27FC236}">
                <a16:creationId xmlns:a16="http://schemas.microsoft.com/office/drawing/2014/main" id="{7187697A-483E-4AF8-883D-F6028CCC32D4}"/>
              </a:ext>
            </a:extLst>
          </p:cNvPr>
          <p:cNvSpPr/>
          <p:nvPr/>
        </p:nvSpPr>
        <p:spPr>
          <a:xfrm>
            <a:off x="699772" y="854270"/>
            <a:ext cx="180000" cy="1296000"/>
          </a:xfrm>
          <a:custGeom>
            <a:avLst/>
            <a:gdLst>
              <a:gd name="connsiteX0" fmla="*/ 94130 w 188260"/>
              <a:gd name="connsiteY0" fmla="*/ 0 h 1261872"/>
              <a:gd name="connsiteX1" fmla="*/ 188260 w 188260"/>
              <a:gd name="connsiteY1" fmla="*/ 94130 h 1261872"/>
              <a:gd name="connsiteX2" fmla="*/ 188260 w 188260"/>
              <a:gd name="connsiteY2" fmla="*/ 1261872 h 1261872"/>
              <a:gd name="connsiteX3" fmla="*/ 0 w 188260"/>
              <a:gd name="connsiteY3" fmla="*/ 1261872 h 1261872"/>
              <a:gd name="connsiteX4" fmla="*/ 0 w 188260"/>
              <a:gd name="connsiteY4" fmla="*/ 94130 h 1261872"/>
              <a:gd name="connsiteX5" fmla="*/ 94130 w 188260"/>
              <a:gd name="connsiteY5" fmla="*/ 0 h 126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260" h="1261872">
                <a:moveTo>
                  <a:pt x="94130" y="0"/>
                </a:moveTo>
                <a:cubicBezTo>
                  <a:pt x="146117" y="0"/>
                  <a:pt x="188260" y="42143"/>
                  <a:pt x="188260" y="94130"/>
                </a:cubicBezTo>
                <a:lnTo>
                  <a:pt x="188260" y="1261872"/>
                </a:lnTo>
                <a:lnTo>
                  <a:pt x="0" y="1261872"/>
                </a:lnTo>
                <a:lnTo>
                  <a:pt x="0" y="94130"/>
                </a:lnTo>
                <a:cubicBezTo>
                  <a:pt x="0" y="42143"/>
                  <a:pt x="42143" y="0"/>
                  <a:pt x="94130" y="0"/>
                </a:cubicBezTo>
                <a:close/>
              </a:path>
            </a:pathLst>
          </a:custGeom>
          <a:solidFill>
            <a:schemeClr val="accent1">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defRPr/>
            </a:pPr>
            <a:endParaRPr lang="de-DE" sz="1200" dirty="0">
              <a:solidFill>
                <a:prstClr val="white"/>
              </a:solidFill>
              <a:latin typeface="+mj-lt"/>
              <a:cs typeface="Arial" panose="020B0604020202020204" pitchFamily="34" charset="0"/>
              <a:sym typeface="Arial" panose="020B0604020202020204" pitchFamily="34" charset="0"/>
            </a:endParaRPr>
          </a:p>
        </p:txBody>
      </p:sp>
      <p:sp>
        <p:nvSpPr>
          <p:cNvPr id="51" name="Ellipse 50">
            <a:extLst>
              <a:ext uri="{FF2B5EF4-FFF2-40B4-BE49-F238E27FC236}">
                <a16:creationId xmlns:a16="http://schemas.microsoft.com/office/drawing/2014/main" id="{C6A59FF7-19AD-4E95-96A7-C44AA8334F0B}"/>
              </a:ext>
            </a:extLst>
          </p:cNvPr>
          <p:cNvSpPr/>
          <p:nvPr/>
        </p:nvSpPr>
        <p:spPr>
          <a:xfrm>
            <a:off x="536284" y="1258160"/>
            <a:ext cx="504056" cy="504056"/>
          </a:xfrm>
          <a:prstGeom prst="ellipse">
            <a:avLst/>
          </a:prstGeom>
          <a:solidFill>
            <a:sysClr val="window" lastClr="FFFFFF"/>
          </a:solidFill>
          <a:ln w="57150" cap="flat" cmpd="sng" algn="ctr">
            <a:solidFill>
              <a:schemeClr val="accent1">
                <a:lumMod val="50000"/>
              </a:schemeClr>
            </a:solidFill>
            <a:prstDash val="solid"/>
            <a:miter lim="800000"/>
          </a:ln>
          <a:effectLst/>
        </p:spPr>
        <p:txBody>
          <a:bodyPr lIns="0" tIns="0" rIns="0" bIns="0" rtlCol="0" anchor="ctr"/>
          <a:lstStyle/>
          <a:p>
            <a:pPr algn="ctr" defTabSz="914377">
              <a:defRPr/>
            </a:pPr>
            <a:r>
              <a:rPr lang="de-DE" b="1" kern="0" dirty="0">
                <a:solidFill>
                  <a:schemeClr val="accent1">
                    <a:lumMod val="50000"/>
                  </a:schemeClr>
                </a:solidFill>
                <a:latin typeface="+mj-lt"/>
              </a:rPr>
              <a:t>01</a:t>
            </a:r>
          </a:p>
        </p:txBody>
      </p:sp>
      <p:sp>
        <p:nvSpPr>
          <p:cNvPr id="52" name="Freeform 3">
            <a:extLst>
              <a:ext uri="{FF2B5EF4-FFF2-40B4-BE49-F238E27FC236}">
                <a16:creationId xmlns:a16="http://schemas.microsoft.com/office/drawing/2014/main" id="{BCF4A10F-E443-4E21-B91B-DDF2E5046909}"/>
              </a:ext>
            </a:extLst>
          </p:cNvPr>
          <p:cNvSpPr/>
          <p:nvPr/>
        </p:nvSpPr>
        <p:spPr>
          <a:xfrm>
            <a:off x="699345" y="2024432"/>
            <a:ext cx="180000" cy="1200000"/>
          </a:xfrm>
          <a:custGeom>
            <a:avLst/>
            <a:gdLst>
              <a:gd name="connsiteX0" fmla="*/ 94130 w 188260"/>
              <a:gd name="connsiteY0" fmla="*/ 0 h 1261872"/>
              <a:gd name="connsiteX1" fmla="*/ 188260 w 188260"/>
              <a:gd name="connsiteY1" fmla="*/ 94130 h 1261872"/>
              <a:gd name="connsiteX2" fmla="*/ 188260 w 188260"/>
              <a:gd name="connsiteY2" fmla="*/ 1261872 h 1261872"/>
              <a:gd name="connsiteX3" fmla="*/ 0 w 188260"/>
              <a:gd name="connsiteY3" fmla="*/ 1261872 h 1261872"/>
              <a:gd name="connsiteX4" fmla="*/ 0 w 188260"/>
              <a:gd name="connsiteY4" fmla="*/ 94130 h 1261872"/>
              <a:gd name="connsiteX5" fmla="*/ 94130 w 188260"/>
              <a:gd name="connsiteY5" fmla="*/ 0 h 126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260" h="1261872">
                <a:moveTo>
                  <a:pt x="94130" y="0"/>
                </a:moveTo>
                <a:cubicBezTo>
                  <a:pt x="146117" y="0"/>
                  <a:pt x="188260" y="42143"/>
                  <a:pt x="188260" y="94130"/>
                </a:cubicBezTo>
                <a:lnTo>
                  <a:pt x="188260" y="1261872"/>
                </a:lnTo>
                <a:lnTo>
                  <a:pt x="0" y="1261872"/>
                </a:lnTo>
                <a:lnTo>
                  <a:pt x="0" y="94130"/>
                </a:lnTo>
                <a:cubicBezTo>
                  <a:pt x="0" y="42143"/>
                  <a:pt x="42143" y="0"/>
                  <a:pt x="94130" y="0"/>
                </a:cubicBezTo>
                <a:close/>
              </a:path>
            </a:pathLst>
          </a:custGeom>
          <a:solidFill>
            <a:schemeClr val="accent1">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defRPr/>
            </a:pPr>
            <a:endParaRPr lang="de-DE" sz="1200" dirty="0">
              <a:solidFill>
                <a:prstClr val="white"/>
              </a:solidFill>
              <a:latin typeface="+mj-lt"/>
              <a:cs typeface="Arial" panose="020B0604020202020204" pitchFamily="34" charset="0"/>
              <a:sym typeface="Arial" panose="020B0604020202020204" pitchFamily="34" charset="0"/>
            </a:endParaRPr>
          </a:p>
        </p:txBody>
      </p:sp>
      <p:sp>
        <p:nvSpPr>
          <p:cNvPr id="53" name="Ellipse 52">
            <a:extLst>
              <a:ext uri="{FF2B5EF4-FFF2-40B4-BE49-F238E27FC236}">
                <a16:creationId xmlns:a16="http://schemas.microsoft.com/office/drawing/2014/main" id="{63411F34-B80D-4F8D-A8E6-F1576BFBF4A1}"/>
              </a:ext>
            </a:extLst>
          </p:cNvPr>
          <p:cNvSpPr/>
          <p:nvPr/>
        </p:nvSpPr>
        <p:spPr>
          <a:xfrm>
            <a:off x="536284" y="2001552"/>
            <a:ext cx="504056" cy="504056"/>
          </a:xfrm>
          <a:prstGeom prst="ellipse">
            <a:avLst/>
          </a:prstGeom>
          <a:solidFill>
            <a:sysClr val="window" lastClr="FFFFFF"/>
          </a:solidFill>
          <a:ln w="57150" cap="flat" cmpd="sng" algn="ctr">
            <a:solidFill>
              <a:schemeClr val="accent1">
                <a:lumMod val="75000"/>
              </a:schemeClr>
            </a:solidFill>
            <a:prstDash val="solid"/>
            <a:miter lim="800000"/>
          </a:ln>
          <a:effectLst/>
        </p:spPr>
        <p:txBody>
          <a:bodyPr lIns="0" tIns="0" rIns="0" bIns="0" rtlCol="0" anchor="ctr"/>
          <a:lstStyle/>
          <a:p>
            <a:pPr algn="ctr" defTabSz="914377">
              <a:defRPr/>
            </a:pPr>
            <a:r>
              <a:rPr lang="de-DE" b="1" kern="0" dirty="0">
                <a:solidFill>
                  <a:schemeClr val="accent1">
                    <a:lumMod val="50000"/>
                  </a:schemeClr>
                </a:solidFill>
                <a:latin typeface="+mj-lt"/>
              </a:rPr>
              <a:t>02</a:t>
            </a:r>
          </a:p>
        </p:txBody>
      </p:sp>
      <p:sp>
        <p:nvSpPr>
          <p:cNvPr id="23" name="TextBox 81">
            <a:extLst>
              <a:ext uri="{FF2B5EF4-FFF2-40B4-BE49-F238E27FC236}">
                <a16:creationId xmlns:a16="http://schemas.microsoft.com/office/drawing/2014/main" id="{AEE6883C-C7C9-4876-AA2C-2DD0203D0F72}"/>
              </a:ext>
            </a:extLst>
          </p:cNvPr>
          <p:cNvSpPr txBox="1"/>
          <p:nvPr/>
        </p:nvSpPr>
        <p:spPr>
          <a:xfrm flipH="1">
            <a:off x="1258029" y="3442849"/>
            <a:ext cx="5201551"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sz="1600" spc="-5" dirty="0">
                <a:latin typeface="Arial Nova Light" panose="020B0304020202020204"/>
                <a:cs typeface="Arial"/>
              </a:rPr>
              <a:t>Éléments clés</a:t>
            </a:r>
            <a:endParaRPr lang="fr-CA" sz="1600" dirty="0">
              <a:latin typeface="Arial Nova Light" panose="020B0304020202020204"/>
              <a:cs typeface="Arial" panose="020B0604020202020204" pitchFamily="34" charset="0"/>
              <a:sym typeface="Arial" panose="020B0604020202020204" pitchFamily="34" charset="0"/>
            </a:endParaRPr>
          </a:p>
        </p:txBody>
      </p:sp>
      <p:sp>
        <p:nvSpPr>
          <p:cNvPr id="25" name="TextBox 81">
            <a:extLst>
              <a:ext uri="{FF2B5EF4-FFF2-40B4-BE49-F238E27FC236}">
                <a16:creationId xmlns:a16="http://schemas.microsoft.com/office/drawing/2014/main" id="{932CAF16-49BD-4E3F-91EB-8C651D2B7520}"/>
              </a:ext>
            </a:extLst>
          </p:cNvPr>
          <p:cNvSpPr txBox="1"/>
          <p:nvPr/>
        </p:nvSpPr>
        <p:spPr>
          <a:xfrm flipH="1">
            <a:off x="1258029" y="4112099"/>
            <a:ext cx="5201551"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CA" sz="1600" spc="-49" dirty="0">
                <a:latin typeface="Arial Nova Light" panose="020B0304020202020204"/>
              </a:rPr>
              <a:t>En appuie a la transformation digitale</a:t>
            </a:r>
            <a:endParaRPr lang="fr-CA" sz="1600" dirty="0">
              <a:latin typeface="Arial Nova Light" panose="020B0304020202020204"/>
              <a:cs typeface="Arial" panose="020B0604020202020204" pitchFamily="34" charset="0"/>
              <a:sym typeface="Arial" panose="020B0604020202020204" pitchFamily="34" charset="0"/>
            </a:endParaRPr>
          </a:p>
        </p:txBody>
      </p:sp>
      <p:sp>
        <p:nvSpPr>
          <p:cNvPr id="21" name="Ellipse 20">
            <a:extLst>
              <a:ext uri="{FF2B5EF4-FFF2-40B4-BE49-F238E27FC236}">
                <a16:creationId xmlns:a16="http://schemas.microsoft.com/office/drawing/2014/main" id="{5A29CA81-6C4C-45F8-A769-D3449003EB8D}"/>
              </a:ext>
            </a:extLst>
          </p:cNvPr>
          <p:cNvSpPr/>
          <p:nvPr/>
        </p:nvSpPr>
        <p:spPr>
          <a:xfrm>
            <a:off x="527462" y="2702883"/>
            <a:ext cx="504056" cy="504056"/>
          </a:xfrm>
          <a:prstGeom prst="ellipse">
            <a:avLst/>
          </a:prstGeom>
          <a:solidFill>
            <a:sysClr val="window" lastClr="FFFFFF"/>
          </a:solidFill>
          <a:ln w="57150" cap="flat" cmpd="sng" algn="ctr">
            <a:solidFill>
              <a:schemeClr val="accent2">
                <a:lumMod val="50000"/>
              </a:schemeClr>
            </a:solidFill>
            <a:prstDash val="solid"/>
            <a:miter lim="800000"/>
          </a:ln>
          <a:effectLst/>
        </p:spPr>
        <p:txBody>
          <a:bodyPr lIns="0" tIns="0" rIns="0" bIns="0" rtlCol="0" anchor="ctr"/>
          <a:lstStyle/>
          <a:p>
            <a:pPr algn="ctr" defTabSz="914377">
              <a:defRPr/>
            </a:pPr>
            <a:r>
              <a:rPr lang="de-DE" b="1" kern="0" dirty="0">
                <a:solidFill>
                  <a:schemeClr val="accent2">
                    <a:lumMod val="50000"/>
                  </a:schemeClr>
                </a:solidFill>
                <a:latin typeface="+mj-lt"/>
              </a:rPr>
              <a:t>03</a:t>
            </a:r>
          </a:p>
        </p:txBody>
      </p:sp>
      <p:sp>
        <p:nvSpPr>
          <p:cNvPr id="29" name="Ellipse 28">
            <a:extLst>
              <a:ext uri="{FF2B5EF4-FFF2-40B4-BE49-F238E27FC236}">
                <a16:creationId xmlns:a16="http://schemas.microsoft.com/office/drawing/2014/main" id="{4538AD32-B56C-472E-BCF8-46D622373D65}"/>
              </a:ext>
            </a:extLst>
          </p:cNvPr>
          <p:cNvSpPr/>
          <p:nvPr/>
        </p:nvSpPr>
        <p:spPr>
          <a:xfrm>
            <a:off x="527462" y="3996434"/>
            <a:ext cx="504056" cy="504056"/>
          </a:xfrm>
          <a:prstGeom prst="ellipse">
            <a:avLst/>
          </a:prstGeom>
          <a:solidFill>
            <a:sysClr val="window" lastClr="FFFFFF"/>
          </a:solidFill>
          <a:ln w="57150" cap="flat" cmpd="sng" algn="ctr">
            <a:solidFill>
              <a:schemeClr val="accent2">
                <a:lumMod val="75000"/>
              </a:schemeClr>
            </a:solidFill>
            <a:prstDash val="solid"/>
            <a:miter lim="800000"/>
          </a:ln>
          <a:effectLst/>
        </p:spPr>
        <p:txBody>
          <a:bodyPr lIns="0" tIns="0" rIns="0" bIns="0" rtlCol="0" anchor="ctr"/>
          <a:lstStyle/>
          <a:p>
            <a:pPr algn="ctr" defTabSz="914377">
              <a:defRPr/>
            </a:pPr>
            <a:r>
              <a:rPr lang="de-DE" b="1" kern="0" dirty="0">
                <a:solidFill>
                  <a:schemeClr val="accent2">
                    <a:lumMod val="75000"/>
                  </a:schemeClr>
                </a:solidFill>
                <a:latin typeface="+mj-lt"/>
              </a:rPr>
              <a:t>05</a:t>
            </a:r>
          </a:p>
        </p:txBody>
      </p:sp>
      <p:sp>
        <p:nvSpPr>
          <p:cNvPr id="30" name="Ellipse 29">
            <a:extLst>
              <a:ext uri="{FF2B5EF4-FFF2-40B4-BE49-F238E27FC236}">
                <a16:creationId xmlns:a16="http://schemas.microsoft.com/office/drawing/2014/main" id="{D3E7F300-29BD-4BE6-8BE1-7F74DBE1F448}"/>
              </a:ext>
            </a:extLst>
          </p:cNvPr>
          <p:cNvSpPr/>
          <p:nvPr/>
        </p:nvSpPr>
        <p:spPr>
          <a:xfrm>
            <a:off x="546186" y="4667176"/>
            <a:ext cx="504056" cy="504056"/>
          </a:xfrm>
          <a:prstGeom prst="ellipse">
            <a:avLst/>
          </a:prstGeom>
          <a:solidFill>
            <a:sysClr val="window" lastClr="FFFFFF"/>
          </a:solidFill>
          <a:ln w="57150" cap="flat" cmpd="sng" algn="ctr">
            <a:solidFill>
              <a:schemeClr val="accent2">
                <a:lumMod val="75000"/>
              </a:schemeClr>
            </a:solidFill>
            <a:prstDash val="solid"/>
            <a:miter lim="800000"/>
          </a:ln>
          <a:effectLst/>
        </p:spPr>
        <p:txBody>
          <a:bodyPr lIns="0" tIns="0" rIns="0" bIns="0" rtlCol="0" anchor="ctr"/>
          <a:lstStyle/>
          <a:p>
            <a:pPr algn="ctr" defTabSz="914377">
              <a:defRPr/>
            </a:pPr>
            <a:r>
              <a:rPr lang="de-DE" b="1" kern="0" dirty="0">
                <a:solidFill>
                  <a:schemeClr val="accent2">
                    <a:lumMod val="75000"/>
                  </a:schemeClr>
                </a:solidFill>
                <a:latin typeface="+mj-lt"/>
              </a:rPr>
              <a:t>06</a:t>
            </a:r>
          </a:p>
        </p:txBody>
      </p:sp>
    </p:spTree>
    <p:extLst>
      <p:ext uri="{BB962C8B-B14F-4D97-AF65-F5344CB8AC3E}">
        <p14:creationId xmlns:p14="http://schemas.microsoft.com/office/powerpoint/2010/main" val="2444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B9823473-C071-47D0-9251-0CB4ADE9730C}"/>
              </a:ext>
            </a:extLst>
          </p:cNvPr>
          <p:cNvSpPr/>
          <p:nvPr/>
        </p:nvSpPr>
        <p:spPr>
          <a:xfrm>
            <a:off x="424206" y="290225"/>
            <a:ext cx="11481848" cy="398539"/>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90" name="Titre 2">
            <a:extLst>
              <a:ext uri="{FF2B5EF4-FFF2-40B4-BE49-F238E27FC236}">
                <a16:creationId xmlns:a16="http://schemas.microsoft.com/office/drawing/2014/main" id="{52F036B0-2F21-4E23-823D-9320F574B184}"/>
              </a:ext>
            </a:extLst>
          </p:cNvPr>
          <p:cNvSpPr txBox="1">
            <a:spLocks/>
          </p:cNvSpPr>
          <p:nvPr/>
        </p:nvSpPr>
        <p:spPr>
          <a:xfrm>
            <a:off x="454745" y="376774"/>
            <a:ext cx="10941315" cy="369514"/>
          </a:xfrm>
          <a:prstGeom prst="rect">
            <a:avLst/>
          </a:prstGeom>
        </p:spPr>
        <p:txBody>
          <a:bodyPr vert="horz" lIns="0" tIns="0" rIns="0" bIns="0" rtlCol="0" anchor="t" anchorCtr="0">
            <a:noAutofit/>
          </a:bodyPr>
          <a:lstStyle>
            <a:lvl1pPr algn="ctr" defTabSz="913897" rtl="0" eaLnBrk="1" latinLnBrk="0" hangingPunct="1">
              <a:lnSpc>
                <a:spcPct val="80000"/>
              </a:lnSpc>
              <a:spcBef>
                <a:spcPct val="0"/>
              </a:spcBef>
              <a:buNone/>
              <a:defRPr lang="fr-CA" sz="6000" b="0" kern="1200">
                <a:solidFill>
                  <a:schemeClr val="tx1"/>
                </a:solidFill>
                <a:latin typeface="+mj-lt"/>
                <a:ea typeface="+mj-ea"/>
                <a:cs typeface="+mj-cs"/>
              </a:defRPr>
            </a:lvl1pPr>
          </a:lstStyle>
          <a:p>
            <a:pPr algn="l">
              <a:lnSpc>
                <a:spcPct val="90000"/>
              </a:lnSpc>
            </a:pPr>
            <a:r>
              <a:rPr lang="fr-CA" sz="1800" b="1" dirty="0">
                <a:solidFill>
                  <a:srgbClr val="469474"/>
                </a:solidFill>
                <a:latin typeface="Arial" panose="020B0604020202020204" pitchFamily="34" charset="0"/>
                <a:cs typeface="Arial" panose="020B0604020202020204" pitchFamily="34" charset="0"/>
              </a:rPr>
              <a:t>Pourquoi un programme de gestion de risque des Tiers ?</a:t>
            </a:r>
            <a:br>
              <a:rPr lang="fr-CA" sz="1800" b="1" dirty="0">
                <a:solidFill>
                  <a:srgbClr val="469474"/>
                </a:solidFill>
                <a:latin typeface="Arial" panose="020B0604020202020204" pitchFamily="34" charset="0"/>
                <a:cs typeface="Arial" panose="020B0604020202020204" pitchFamily="34" charset="0"/>
              </a:rPr>
            </a:br>
            <a:br>
              <a:rPr lang="fr-CA" sz="1300" dirty="0">
                <a:solidFill>
                  <a:schemeClr val="accent3"/>
                </a:solidFill>
              </a:rPr>
            </a:br>
            <a:endParaRPr lang="fr-CA" sz="1300" dirty="0">
              <a:solidFill>
                <a:schemeClr val="accent3"/>
              </a:solidFill>
            </a:endParaRPr>
          </a:p>
        </p:txBody>
      </p:sp>
      <p:grpSp>
        <p:nvGrpSpPr>
          <p:cNvPr id="35" name="Groupe 34">
            <a:extLst>
              <a:ext uri="{FF2B5EF4-FFF2-40B4-BE49-F238E27FC236}">
                <a16:creationId xmlns:a16="http://schemas.microsoft.com/office/drawing/2014/main" id="{4D560052-7DFE-4829-87C9-187340E899FA}"/>
              </a:ext>
            </a:extLst>
          </p:cNvPr>
          <p:cNvGrpSpPr/>
          <p:nvPr/>
        </p:nvGrpSpPr>
        <p:grpSpPr>
          <a:xfrm>
            <a:off x="809075" y="1275734"/>
            <a:ext cx="9113907" cy="332023"/>
            <a:chOff x="561336" y="1095521"/>
            <a:chExt cx="4593336" cy="226559"/>
          </a:xfrm>
        </p:grpSpPr>
        <p:cxnSp>
          <p:nvCxnSpPr>
            <p:cNvPr id="36" name="Connecteur droit 35">
              <a:extLst>
                <a:ext uri="{FF2B5EF4-FFF2-40B4-BE49-F238E27FC236}">
                  <a16:creationId xmlns:a16="http://schemas.microsoft.com/office/drawing/2014/main" id="{4BED63E9-3359-484B-A8E9-DCB9BF439768}"/>
                </a:ext>
              </a:extLst>
            </p:cNvPr>
            <p:cNvCxnSpPr>
              <a:cxnSpLocks/>
            </p:cNvCxnSpPr>
            <p:nvPr/>
          </p:nvCxnSpPr>
          <p:spPr>
            <a:xfrm flipV="1">
              <a:off x="676342" y="1301581"/>
              <a:ext cx="4478330" cy="2855"/>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37" name="Groupe 36">
              <a:extLst>
                <a:ext uri="{FF2B5EF4-FFF2-40B4-BE49-F238E27FC236}">
                  <a16:creationId xmlns:a16="http://schemas.microsoft.com/office/drawing/2014/main" id="{9D6B25DC-8647-4755-8D14-9EDFFF6C8CCB}"/>
                </a:ext>
              </a:extLst>
            </p:cNvPr>
            <p:cNvGrpSpPr/>
            <p:nvPr/>
          </p:nvGrpSpPr>
          <p:grpSpPr>
            <a:xfrm>
              <a:off x="561336" y="1095521"/>
              <a:ext cx="1964202" cy="226559"/>
              <a:chOff x="561336" y="1095521"/>
              <a:chExt cx="1964202" cy="226559"/>
            </a:xfrm>
          </p:grpSpPr>
          <p:sp>
            <p:nvSpPr>
              <p:cNvPr id="39" name="Triangle isocèle 38">
                <a:extLst>
                  <a:ext uri="{FF2B5EF4-FFF2-40B4-BE49-F238E27FC236}">
                    <a16:creationId xmlns:a16="http://schemas.microsoft.com/office/drawing/2014/main" id="{A8331F9F-2726-40EB-A049-DF95FC99172C}"/>
                  </a:ext>
                </a:extLst>
              </p:cNvPr>
              <p:cNvSpPr/>
              <p:nvPr/>
            </p:nvSpPr>
            <p:spPr>
              <a:xfrm>
                <a:off x="561336" y="1105437"/>
                <a:ext cx="183831" cy="216641"/>
              </a:xfrm>
              <a:prstGeom prst="triangle">
                <a:avLst>
                  <a:gd name="adj" fmla="val 59108"/>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sz="2000" b="1" dirty="0">
                  <a:solidFill>
                    <a:schemeClr val="bg1"/>
                  </a:solidFill>
                </a:endParaRPr>
              </a:p>
            </p:txBody>
          </p:sp>
          <p:sp>
            <p:nvSpPr>
              <p:cNvPr id="40" name="Rectangle 39">
                <a:extLst>
                  <a:ext uri="{FF2B5EF4-FFF2-40B4-BE49-F238E27FC236}">
                    <a16:creationId xmlns:a16="http://schemas.microsoft.com/office/drawing/2014/main" id="{213ADACD-E9DC-462D-B47F-069E27FB1180}"/>
                  </a:ext>
                </a:extLst>
              </p:cNvPr>
              <p:cNvSpPr/>
              <p:nvPr/>
            </p:nvSpPr>
            <p:spPr>
              <a:xfrm>
                <a:off x="670718" y="1095521"/>
                <a:ext cx="1854820" cy="226559"/>
              </a:xfrm>
              <a:prstGeom prst="rect">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CA" sz="1400" b="1" dirty="0">
                    <a:solidFill>
                      <a:schemeClr val="bg1"/>
                    </a:solidFill>
                    <a:latin typeface="Calibri" panose="020F0502020204030204" pitchFamily="34" charset="0"/>
                    <a:cs typeface="Calibri" panose="020F0502020204030204" pitchFamily="34" charset="0"/>
                  </a:rPr>
                  <a:t>   Contexte réglementaire et pratiques observées sur le marché</a:t>
                </a:r>
              </a:p>
            </p:txBody>
          </p:sp>
        </p:grpSp>
      </p:grpSp>
      <p:sp>
        <p:nvSpPr>
          <p:cNvPr id="42" name="Rectangle 41">
            <a:extLst>
              <a:ext uri="{FF2B5EF4-FFF2-40B4-BE49-F238E27FC236}">
                <a16:creationId xmlns:a16="http://schemas.microsoft.com/office/drawing/2014/main" id="{D5E8981F-F441-4573-93AD-2CBE3FAE9CE1}"/>
              </a:ext>
            </a:extLst>
          </p:cNvPr>
          <p:cNvSpPr/>
          <p:nvPr/>
        </p:nvSpPr>
        <p:spPr>
          <a:xfrm>
            <a:off x="798169" y="1713106"/>
            <a:ext cx="8927883" cy="1092607"/>
          </a:xfrm>
          <a:prstGeom prst="rect">
            <a:avLst/>
          </a:prstGeom>
        </p:spPr>
        <p:txBody>
          <a:bodyPr wrap="square">
            <a:spAutoFit/>
          </a:bodyPr>
          <a:lstStyle/>
          <a:p>
            <a:pPr marL="265113" indent="-265113">
              <a:spcBef>
                <a:spcPts val="600"/>
              </a:spcBef>
              <a:buFont typeface="Wingdings" panose="05000000000000000000" pitchFamily="2" charset="2"/>
              <a:buChar char="ü"/>
            </a:pPr>
            <a:r>
              <a:rPr lang="fr-CA" sz="1200" kern="0" dirty="0">
                <a:ea typeface="Open Sans Light"/>
                <a:cs typeface="Arial" panose="020B0604020202020204" pitchFamily="34" charset="0"/>
                <a:sym typeface="Open Sans Light"/>
              </a:rPr>
              <a:t>Les </a:t>
            </a:r>
            <a:r>
              <a:rPr lang="fr-CA" sz="1200" b="1" kern="0" dirty="0">
                <a:solidFill>
                  <a:srgbClr val="008C53"/>
                </a:solidFill>
                <a:ea typeface="Open Sans Light"/>
                <a:cs typeface="Arial" panose="020B0604020202020204" pitchFamily="34" charset="0"/>
                <a:sym typeface="Open Sans Light"/>
              </a:rPr>
              <a:t>tendances observées au sein de l’industrie </a:t>
            </a:r>
            <a:r>
              <a:rPr lang="fr-CA" sz="1200" kern="0" dirty="0">
                <a:ea typeface="Open Sans Light"/>
                <a:cs typeface="Arial" panose="020B0604020202020204" pitchFamily="34" charset="0"/>
                <a:sym typeface="Open Sans Light"/>
              </a:rPr>
              <a:t>et les </a:t>
            </a:r>
            <a:r>
              <a:rPr lang="fr-CA" sz="1200" b="1" kern="0" dirty="0">
                <a:solidFill>
                  <a:srgbClr val="008C53"/>
                </a:solidFill>
                <a:ea typeface="Open Sans Light"/>
                <a:cs typeface="Arial" panose="020B0604020202020204" pitchFamily="34" charset="0"/>
                <a:sym typeface="Open Sans Light"/>
              </a:rPr>
              <a:t>attentes réglementaires </a:t>
            </a:r>
            <a:r>
              <a:rPr lang="fr-CA" sz="1200" kern="0" dirty="0">
                <a:ea typeface="Open Sans Light"/>
                <a:cs typeface="Arial" panose="020B0604020202020204" pitchFamily="34" charset="0"/>
                <a:sym typeface="Open Sans Light"/>
              </a:rPr>
              <a:t>prescrites par les différents régulateurs ont pour conséquence d’amener une évolution importante liée à la </a:t>
            </a:r>
            <a:r>
              <a:rPr lang="fr-CA" sz="1200" b="1" kern="0" dirty="0">
                <a:solidFill>
                  <a:srgbClr val="008C52"/>
                </a:solidFill>
                <a:ea typeface="Open Sans Light"/>
                <a:cs typeface="Arial" panose="020B0604020202020204" pitchFamily="34" charset="0"/>
                <a:sym typeface="Open Sans Light"/>
              </a:rPr>
              <a:t>transformation digitale des services</a:t>
            </a:r>
            <a:r>
              <a:rPr lang="fr-CA" sz="1200" kern="0" dirty="0">
                <a:ea typeface="Open Sans Light"/>
                <a:cs typeface="Arial" panose="020B0604020202020204" pitchFamily="34" charset="0"/>
                <a:sym typeface="Open Sans Light"/>
              </a:rPr>
              <a:t>, en accordant une place de plus en plus importante à la gestion du risque de Tiers au sein des organisations. </a:t>
            </a:r>
          </a:p>
          <a:p>
            <a:pPr marL="265113" indent="-265113">
              <a:spcBef>
                <a:spcPts val="600"/>
              </a:spcBef>
              <a:buFont typeface="Wingdings" panose="05000000000000000000" pitchFamily="2" charset="2"/>
              <a:buChar char="ü"/>
            </a:pPr>
            <a:r>
              <a:rPr lang="fr-CA" sz="1200" kern="0" dirty="0">
                <a:ea typeface="Open Sans Light"/>
                <a:cs typeface="Arial" panose="020B0604020202020204" pitchFamily="34" charset="0"/>
                <a:sym typeface="Open Sans Light"/>
              </a:rPr>
              <a:t>Le programme de gestion des risques </a:t>
            </a:r>
            <a:r>
              <a:rPr lang="fr-CA" sz="1200" kern="0" dirty="0">
                <a:cs typeface="Arial" panose="020B0604020202020204" pitchFamily="34" charset="0"/>
                <a:sym typeface="Open Sans Light"/>
              </a:rPr>
              <a:t>doit s’aligner sur cette transformation dans une </a:t>
            </a:r>
            <a:r>
              <a:rPr lang="fr-CA" sz="1200" b="1" kern="0" dirty="0">
                <a:solidFill>
                  <a:srgbClr val="008C53"/>
                </a:solidFill>
                <a:cs typeface="Arial" panose="020B0604020202020204" pitchFamily="34" charset="0"/>
                <a:sym typeface="Open Sans Light"/>
              </a:rPr>
              <a:t>évaluation proactive des différents risques qui y sont associés. </a:t>
            </a:r>
            <a:endParaRPr lang="fr-CA" sz="1200" b="1" kern="0" dirty="0">
              <a:solidFill>
                <a:srgbClr val="008C53"/>
              </a:solidFill>
              <a:cs typeface="Arial" panose="020B0604020202020204" pitchFamily="34" charset="0"/>
            </a:endParaRPr>
          </a:p>
        </p:txBody>
      </p:sp>
      <p:grpSp>
        <p:nvGrpSpPr>
          <p:cNvPr id="50" name="Groupe 49">
            <a:extLst>
              <a:ext uri="{FF2B5EF4-FFF2-40B4-BE49-F238E27FC236}">
                <a16:creationId xmlns:a16="http://schemas.microsoft.com/office/drawing/2014/main" id="{FAD2A561-13D5-4EF9-AB71-4E158F6EA131}"/>
              </a:ext>
            </a:extLst>
          </p:cNvPr>
          <p:cNvGrpSpPr/>
          <p:nvPr/>
        </p:nvGrpSpPr>
        <p:grpSpPr>
          <a:xfrm>
            <a:off x="767345" y="3492702"/>
            <a:ext cx="9097275" cy="332020"/>
            <a:chOff x="561336" y="1095521"/>
            <a:chExt cx="4606423" cy="226557"/>
          </a:xfrm>
        </p:grpSpPr>
        <p:cxnSp>
          <p:nvCxnSpPr>
            <p:cNvPr id="54" name="Connecteur droit 53">
              <a:extLst>
                <a:ext uri="{FF2B5EF4-FFF2-40B4-BE49-F238E27FC236}">
                  <a16:creationId xmlns:a16="http://schemas.microsoft.com/office/drawing/2014/main" id="{A999383E-7C97-4BD4-873F-CFE25CAE3775}"/>
                </a:ext>
              </a:extLst>
            </p:cNvPr>
            <p:cNvCxnSpPr>
              <a:cxnSpLocks/>
            </p:cNvCxnSpPr>
            <p:nvPr/>
          </p:nvCxnSpPr>
          <p:spPr>
            <a:xfrm flipV="1">
              <a:off x="689429" y="1300671"/>
              <a:ext cx="4478330" cy="2855"/>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55" name="Groupe 54">
              <a:extLst>
                <a:ext uri="{FF2B5EF4-FFF2-40B4-BE49-F238E27FC236}">
                  <a16:creationId xmlns:a16="http://schemas.microsoft.com/office/drawing/2014/main" id="{A5ED2423-94A7-4E69-9CB9-85976E1165B0}"/>
                </a:ext>
              </a:extLst>
            </p:cNvPr>
            <p:cNvGrpSpPr/>
            <p:nvPr/>
          </p:nvGrpSpPr>
          <p:grpSpPr>
            <a:xfrm>
              <a:off x="561336" y="1095521"/>
              <a:ext cx="1977289" cy="226557"/>
              <a:chOff x="561336" y="1095521"/>
              <a:chExt cx="1977289" cy="226557"/>
            </a:xfrm>
          </p:grpSpPr>
          <p:sp>
            <p:nvSpPr>
              <p:cNvPr id="56" name="Triangle isocèle 55">
                <a:extLst>
                  <a:ext uri="{FF2B5EF4-FFF2-40B4-BE49-F238E27FC236}">
                    <a16:creationId xmlns:a16="http://schemas.microsoft.com/office/drawing/2014/main" id="{74B97E21-22D7-4B5C-9CA8-C3E13CE6334D}"/>
                  </a:ext>
                </a:extLst>
              </p:cNvPr>
              <p:cNvSpPr/>
              <p:nvPr/>
            </p:nvSpPr>
            <p:spPr>
              <a:xfrm>
                <a:off x="561336" y="1105437"/>
                <a:ext cx="183831" cy="216641"/>
              </a:xfrm>
              <a:prstGeom prst="triangle">
                <a:avLst>
                  <a:gd name="adj" fmla="val 59108"/>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sz="2000" b="1" dirty="0">
                  <a:solidFill>
                    <a:schemeClr val="bg1"/>
                  </a:solidFill>
                </a:endParaRPr>
              </a:p>
            </p:txBody>
          </p:sp>
          <p:sp>
            <p:nvSpPr>
              <p:cNvPr id="57" name="Rectangle 56">
                <a:extLst>
                  <a:ext uri="{FF2B5EF4-FFF2-40B4-BE49-F238E27FC236}">
                    <a16:creationId xmlns:a16="http://schemas.microsoft.com/office/drawing/2014/main" id="{03F2F0C6-45C2-496C-973A-6AAE43DBAF3E}"/>
                  </a:ext>
                </a:extLst>
              </p:cNvPr>
              <p:cNvSpPr/>
              <p:nvPr/>
            </p:nvSpPr>
            <p:spPr>
              <a:xfrm>
                <a:off x="670718" y="1095521"/>
                <a:ext cx="1867907" cy="207200"/>
              </a:xfrm>
              <a:prstGeom prst="rect">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CA" sz="1400" b="1" dirty="0">
                    <a:solidFill>
                      <a:schemeClr val="bg1"/>
                    </a:solidFill>
                    <a:latin typeface="Calibri" panose="020F0502020204030204" pitchFamily="34" charset="0"/>
                    <a:cs typeface="Calibri" panose="020F0502020204030204" pitchFamily="34" charset="0"/>
                  </a:rPr>
                  <a:t>   Qu’est-ce qu’un risque de Tiers ?</a:t>
                </a:r>
              </a:p>
            </p:txBody>
          </p:sp>
        </p:grpSp>
      </p:grpSp>
      <p:sp>
        <p:nvSpPr>
          <p:cNvPr id="58" name="Rectangle 57">
            <a:extLst>
              <a:ext uri="{FF2B5EF4-FFF2-40B4-BE49-F238E27FC236}">
                <a16:creationId xmlns:a16="http://schemas.microsoft.com/office/drawing/2014/main" id="{83DDB116-28A7-435D-8C4C-867CCB2FD773}"/>
              </a:ext>
            </a:extLst>
          </p:cNvPr>
          <p:cNvSpPr/>
          <p:nvPr/>
        </p:nvSpPr>
        <p:spPr>
          <a:xfrm>
            <a:off x="725615" y="3893876"/>
            <a:ext cx="9197367" cy="2185214"/>
          </a:xfrm>
          <a:prstGeom prst="rect">
            <a:avLst/>
          </a:prstGeom>
        </p:spPr>
        <p:txBody>
          <a:bodyPr wrap="square">
            <a:spAutoFit/>
          </a:bodyPr>
          <a:lstStyle/>
          <a:p>
            <a:pPr marL="265113" indent="-265113">
              <a:spcBef>
                <a:spcPts val="600"/>
              </a:spcBef>
              <a:buFont typeface="Wingdings" panose="05000000000000000000" pitchFamily="2" charset="2"/>
              <a:buChar char="ü"/>
            </a:pPr>
            <a:r>
              <a:rPr lang="fr-CA" sz="1200" kern="0" dirty="0">
                <a:cs typeface="Arial" panose="020B0604020202020204" pitchFamily="34" charset="0"/>
              </a:rPr>
              <a:t>Le risque de Tiers fait partie des 12 catégories de risque opérationnel et réglementaire (ROR) tiré de la Taxonomie des risques, et formellement approuvé par les plus hautes instances décisionnelles de l’organisation.</a:t>
            </a:r>
          </a:p>
          <a:p>
            <a:pPr marL="265113" indent="-265113">
              <a:spcBef>
                <a:spcPts val="600"/>
              </a:spcBef>
              <a:buFont typeface="Wingdings" panose="05000000000000000000" pitchFamily="2" charset="2"/>
              <a:buChar char="ü"/>
            </a:pPr>
            <a:r>
              <a:rPr lang="fr-CA" sz="1200" kern="0" dirty="0">
                <a:cs typeface="Arial" panose="020B0604020202020204" pitchFamily="34" charset="0"/>
              </a:rPr>
              <a:t>Les risques liés aux Tiers proviennent des pertes qui peuvent se produire lorsque l’on décide de confier une partie de ses prestations de services ou de ses livraisons de biens ou de produits à une entité dite «externe». </a:t>
            </a:r>
            <a:r>
              <a:rPr lang="fr-CA" sz="1200" b="1" kern="0" dirty="0">
                <a:solidFill>
                  <a:srgbClr val="008C53"/>
                </a:solidFill>
                <a:cs typeface="Arial" panose="020B0604020202020204" pitchFamily="34" charset="0"/>
              </a:rPr>
              <a:t>Ceci ne dégage toutefois pas l’organisation de ses obligations vis-à-vis de ses membres-clients et à l’égard des différentes autorités réglementaires auxquelles le Mouvement Desjardins est assujetti. </a:t>
            </a:r>
          </a:p>
          <a:p>
            <a:pPr marL="265113" indent="-265113">
              <a:spcBef>
                <a:spcPts val="600"/>
              </a:spcBef>
              <a:buFont typeface="Wingdings" panose="05000000000000000000" pitchFamily="2" charset="2"/>
              <a:buChar char="ü"/>
            </a:pPr>
            <a:r>
              <a:rPr lang="fr-CA" sz="1200" kern="0" dirty="0">
                <a:cs typeface="Arial" panose="020B0604020202020204" pitchFamily="34" charset="0"/>
              </a:rPr>
              <a:t>Le programme de gestion des risques de Tiers découle de ces obligations. </a:t>
            </a:r>
            <a:r>
              <a:rPr lang="fr-CA" sz="1200" b="1" kern="0" dirty="0">
                <a:solidFill>
                  <a:srgbClr val="008C53"/>
                </a:solidFill>
                <a:cs typeface="Arial" panose="020B0604020202020204" pitchFamily="34" charset="0"/>
              </a:rPr>
              <a:t>Mettre en place une gestion des tiers, c’est s’assurer (identifier, surveiller et réduire les risques à un seuil jugé acceptable) de la viabilité de l’entité externe dans toutes ses sphère d’activités et ses composantes. </a:t>
            </a:r>
          </a:p>
          <a:p>
            <a:pPr marL="265113" indent="-265113">
              <a:spcBef>
                <a:spcPts val="600"/>
              </a:spcBef>
              <a:buFont typeface="Wingdings" panose="05000000000000000000" pitchFamily="2" charset="2"/>
              <a:buChar char="ü"/>
            </a:pPr>
            <a:endParaRPr lang="fr-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955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5072810" y="-595855"/>
            <a:ext cx="1035316" cy="0"/>
          </a:xfrm>
          <a:prstGeom prst="line">
            <a:avLst/>
          </a:prstGeom>
          <a:noFill/>
          <a:ln w="6350" cap="flat" cmpd="sng" algn="ctr">
            <a:solidFill>
              <a:srgbClr val="F0F0F0"/>
            </a:solidFill>
            <a:prstDash val="solid"/>
            <a:miter lim="800000"/>
          </a:ln>
          <a:effectLst/>
        </p:spPr>
      </p:cxnSp>
      <p:sp>
        <p:nvSpPr>
          <p:cNvPr id="143" name="Espace réservé du texte 3">
            <a:extLst>
              <a:ext uri="{FF2B5EF4-FFF2-40B4-BE49-F238E27FC236}">
                <a16:creationId xmlns:a16="http://schemas.microsoft.com/office/drawing/2014/main" id="{6CECEEA8-FB8A-442A-A0B6-D203068EED3A}"/>
              </a:ext>
            </a:extLst>
          </p:cNvPr>
          <p:cNvSpPr txBox="1">
            <a:spLocks/>
          </p:cNvSpPr>
          <p:nvPr/>
        </p:nvSpPr>
        <p:spPr>
          <a:xfrm>
            <a:off x="458787" y="210329"/>
            <a:ext cx="11274425" cy="361529"/>
          </a:xfrm>
          <a:prstGeom prst="rect">
            <a:avLst/>
          </a:prstGeom>
        </p:spPr>
        <p:txBody>
          <a:bodyPr vert="horz" lIns="0" tIns="0" rIns="0" bIns="0" rtlCol="0" anchor="t"/>
          <a:lstStyle>
            <a:defPPr>
              <a:defRPr lang="fr-FR"/>
            </a:defPPr>
            <a:lvl1pPr marL="0" algn="l" defTabSz="914400" rtl="0" eaLnBrk="1" latinLnBrk="0" hangingPunct="1">
              <a:defRPr lang="fr-CA"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CA" sz="1800" dirty="0">
                <a:solidFill>
                  <a:srgbClr val="008C53"/>
                </a:solidFill>
                <a:latin typeface="Arial Nova Light" panose="020B0304020202020204" pitchFamily="34" charset="0"/>
              </a:rPr>
              <a:t>Quels sont les principaux risques à considérer au sein de l’entité externe agissant à titre de Tiers ?</a:t>
            </a:r>
          </a:p>
        </p:txBody>
      </p:sp>
      <p:sp>
        <p:nvSpPr>
          <p:cNvPr id="183" name="Espace réservé du numéro de diapositive 2">
            <a:extLst>
              <a:ext uri="{FF2B5EF4-FFF2-40B4-BE49-F238E27FC236}">
                <a16:creationId xmlns:a16="http://schemas.microsoft.com/office/drawing/2014/main" id="{F3EFB562-6FC7-4CCD-93C3-995C45D08E17}"/>
              </a:ext>
            </a:extLst>
          </p:cNvPr>
          <p:cNvSpPr txBox="1">
            <a:spLocks/>
          </p:cNvSpPr>
          <p:nvPr/>
        </p:nvSpPr>
        <p:spPr>
          <a:xfrm>
            <a:off x="11021132" y="5900900"/>
            <a:ext cx="767655" cy="476250"/>
          </a:xfrm>
          <a:prstGeom prst="rect">
            <a:avLst/>
          </a:prstGeom>
        </p:spPr>
        <p:txBody>
          <a:bodyPr vert="horz" lIns="0" tIns="0" rIns="0" bIns="0" rtlCol="0" anchor="ctr"/>
          <a:lstStyle>
            <a:defPPr>
              <a:defRPr lang="fr-FR"/>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C1F1F53-A5CE-4993-8F33-B1AD82010455}" type="slidenum">
              <a:rPr kumimoji="0" lang="en-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100" b="1" i="0" u="none" strike="noStrike" kern="1200" cap="none" spc="0" normalizeH="0" baseline="0" noProof="0" dirty="0">
              <a:ln>
                <a:noFill/>
              </a:ln>
              <a:solidFill>
                <a:srgbClr val="000000">
                  <a:tint val="75000"/>
                </a:srgbClr>
              </a:solidFill>
              <a:effectLst/>
              <a:uLnTx/>
              <a:uFillTx/>
              <a:latin typeface="Arial"/>
              <a:ea typeface="+mn-ea"/>
              <a:cs typeface="+mn-cs"/>
            </a:endParaRPr>
          </a:p>
        </p:txBody>
      </p:sp>
      <p:sp>
        <p:nvSpPr>
          <p:cNvPr id="4" name="Espace réservé du numéro de diapositive 3">
            <a:extLst>
              <a:ext uri="{FF2B5EF4-FFF2-40B4-BE49-F238E27FC236}">
                <a16:creationId xmlns:a16="http://schemas.microsoft.com/office/drawing/2014/main" id="{04E5BD0F-CA94-4EBE-ABE9-2DF34F810DCB}"/>
              </a:ext>
            </a:extLst>
          </p:cNvPr>
          <p:cNvSpPr>
            <a:spLocks noGrp="1"/>
          </p:cNvSpPr>
          <p:nvPr>
            <p:ph type="sldNum" sz="quarter" idx="12"/>
          </p:nvPr>
        </p:nvSpPr>
        <p:spPr>
          <a:xfrm>
            <a:off x="11021132" y="5900900"/>
            <a:ext cx="767655" cy="47625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CA" sz="1100" b="1" i="0" u="none" strike="noStrike" kern="1200" cap="none" spc="0" normalizeH="0" baseline="0" noProof="0" dirty="0">
              <a:ln>
                <a:noFill/>
              </a:ln>
              <a:solidFill>
                <a:srgbClr val="000000">
                  <a:tint val="75000"/>
                </a:srgbClr>
              </a:solidFill>
              <a:effectLst/>
              <a:uLnTx/>
              <a:uFillTx/>
              <a:latin typeface="Arial"/>
              <a:ea typeface="+mn-ea"/>
              <a:cs typeface="+mn-cs"/>
            </a:endParaRPr>
          </a:p>
        </p:txBody>
      </p:sp>
      <p:sp>
        <p:nvSpPr>
          <p:cNvPr id="129" name="Cercle : creux 128">
            <a:extLst>
              <a:ext uri="{FF2B5EF4-FFF2-40B4-BE49-F238E27FC236}">
                <a16:creationId xmlns:a16="http://schemas.microsoft.com/office/drawing/2014/main" id="{30B28392-6E75-4D96-AC73-65FE488A5C50}"/>
              </a:ext>
            </a:extLst>
          </p:cNvPr>
          <p:cNvSpPr/>
          <p:nvPr/>
        </p:nvSpPr>
        <p:spPr>
          <a:xfrm>
            <a:off x="-3064313" y="7677464"/>
            <a:ext cx="5086778" cy="5077371"/>
          </a:xfrm>
          <a:prstGeom prst="donut">
            <a:avLst>
              <a:gd name="adj" fmla="val 4577"/>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000000"/>
              </a:solidFill>
              <a:effectLst/>
              <a:uLnTx/>
              <a:uFillTx/>
              <a:latin typeface="Arial"/>
              <a:ea typeface="+mn-ea"/>
              <a:cs typeface="+mn-cs"/>
            </a:endParaRPr>
          </a:p>
        </p:txBody>
      </p:sp>
      <p:sp>
        <p:nvSpPr>
          <p:cNvPr id="197" name="Rectangle 196">
            <a:extLst>
              <a:ext uri="{FF2B5EF4-FFF2-40B4-BE49-F238E27FC236}">
                <a16:creationId xmlns:a16="http://schemas.microsoft.com/office/drawing/2014/main" id="{F6877FEC-319F-4098-A7D5-55DC62B51634}"/>
              </a:ext>
            </a:extLst>
          </p:cNvPr>
          <p:cNvSpPr/>
          <p:nvPr/>
        </p:nvSpPr>
        <p:spPr>
          <a:xfrm>
            <a:off x="-3144143" y="7781364"/>
            <a:ext cx="5209104" cy="5127101"/>
          </a:xfrm>
          <a:prstGeom prst="rect">
            <a:avLst/>
          </a:prstGeom>
        </p:spPr>
        <p:txBody>
          <a:bodyPr spcFirstLastPara="1" wrap="none" numCol="1">
            <a:prstTxWarp prst="textArchUp">
              <a:avLst>
                <a:gd name="adj" fmla="val 10954357"/>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400" b="1" i="0" u="none" strike="noStrike" kern="1200" cap="none" spc="0" normalizeH="0" baseline="0" noProof="0" dirty="0">
                <a:ln>
                  <a:noFill/>
                </a:ln>
                <a:solidFill>
                  <a:srgbClr val="FFFFFF"/>
                </a:solidFill>
                <a:effectLst/>
                <a:uLnTx/>
                <a:uFillTx/>
                <a:latin typeface="Arial"/>
                <a:ea typeface="+mn-ea"/>
                <a:cs typeface="+mn-cs"/>
              </a:rPr>
              <a:t>FGRO</a:t>
            </a:r>
          </a:p>
        </p:txBody>
      </p:sp>
      <p:sp>
        <p:nvSpPr>
          <p:cNvPr id="130" name="Forme libre : forme 129">
            <a:extLst>
              <a:ext uri="{FF2B5EF4-FFF2-40B4-BE49-F238E27FC236}">
                <a16:creationId xmlns:a16="http://schemas.microsoft.com/office/drawing/2014/main" id="{F0F70AEE-E051-4EA1-A6C2-60D1E495DF54}"/>
              </a:ext>
            </a:extLst>
          </p:cNvPr>
          <p:cNvSpPr/>
          <p:nvPr/>
        </p:nvSpPr>
        <p:spPr>
          <a:xfrm>
            <a:off x="-1948598" y="8167357"/>
            <a:ext cx="1391031" cy="1426455"/>
          </a:xfrm>
          <a:custGeom>
            <a:avLst/>
            <a:gdLst>
              <a:gd name="connsiteX0" fmla="*/ 1483420 w 1483420"/>
              <a:gd name="connsiteY0" fmla="*/ 0 h 1500215"/>
              <a:gd name="connsiteX1" fmla="*/ 1483420 w 1483420"/>
              <a:gd name="connsiteY1" fmla="*/ 1238198 h 1500215"/>
              <a:gd name="connsiteX2" fmla="*/ 1425171 w 1483420"/>
              <a:gd name="connsiteY2" fmla="*/ 1241139 h 1500215"/>
              <a:gd name="connsiteX3" fmla="*/ 895540 w 1483420"/>
              <a:gd name="connsiteY3" fmla="*/ 1479580 h 1500215"/>
              <a:gd name="connsiteX4" fmla="*/ 876361 w 1483420"/>
              <a:gd name="connsiteY4" fmla="*/ 1500215 h 1500215"/>
              <a:gd name="connsiteX5" fmla="*/ 0 w 1483420"/>
              <a:gd name="connsiteY5" fmla="*/ 623854 h 1500215"/>
              <a:gd name="connsiteX6" fmla="*/ 121233 w 1483420"/>
              <a:gd name="connsiteY6" fmla="*/ 511714 h 1500215"/>
              <a:gd name="connsiteX7" fmla="*/ 1298573 w 1483420"/>
              <a:gd name="connsiteY7" fmla="*/ 9334 h 1500215"/>
              <a:gd name="connsiteX8" fmla="*/ 1483420 w 1483420"/>
              <a:gd name="connsiteY8" fmla="*/ 0 h 150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3420" h="1500215">
                <a:moveTo>
                  <a:pt x="1483420" y="0"/>
                </a:moveTo>
                <a:lnTo>
                  <a:pt x="1483420" y="1238198"/>
                </a:lnTo>
                <a:lnTo>
                  <a:pt x="1425171" y="1241139"/>
                </a:lnTo>
                <a:cubicBezTo>
                  <a:pt x="1221811" y="1261792"/>
                  <a:pt x="1037992" y="1348547"/>
                  <a:pt x="895540" y="1479580"/>
                </a:cubicBezTo>
                <a:lnTo>
                  <a:pt x="876361" y="1500215"/>
                </a:lnTo>
                <a:lnTo>
                  <a:pt x="0" y="623854"/>
                </a:lnTo>
                <a:lnTo>
                  <a:pt x="121233" y="511714"/>
                </a:lnTo>
                <a:cubicBezTo>
                  <a:pt x="445341" y="236210"/>
                  <a:pt x="851834" y="54703"/>
                  <a:pt x="1298573" y="9334"/>
                </a:cubicBezTo>
                <a:lnTo>
                  <a:pt x="1483420" y="0"/>
                </a:lnTo>
                <a:close/>
              </a:path>
            </a:pathLst>
          </a:custGeom>
          <a:solidFill>
            <a:schemeClr val="tx2">
              <a:lumMod val="90000"/>
            </a:schemeClr>
          </a:solidFill>
          <a:ln w="28575">
            <a:noFill/>
            <a:round/>
            <a:headEnd/>
            <a:tailEnd/>
          </a:ln>
        </p:spPr>
        <p:txBody>
          <a:bodyPr lIns="457200" tIns="274320" bIns="36576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1" i="0" u="none" strike="noStrike" kern="1200" cap="none" spc="0" normalizeH="0" baseline="0" noProof="0" dirty="0">
              <a:ln>
                <a:noFill/>
              </a:ln>
              <a:solidFill>
                <a:prstClr val="white"/>
              </a:solidFill>
              <a:effectLst/>
              <a:uLnTx/>
              <a:uFillTx/>
              <a:latin typeface="Arial"/>
              <a:ea typeface="+mn-ea"/>
              <a:cs typeface="+mn-cs"/>
            </a:endParaRPr>
          </a:p>
        </p:txBody>
      </p:sp>
      <p:sp>
        <p:nvSpPr>
          <p:cNvPr id="131" name="Forme libre : forme 130">
            <a:extLst>
              <a:ext uri="{FF2B5EF4-FFF2-40B4-BE49-F238E27FC236}">
                <a16:creationId xmlns:a16="http://schemas.microsoft.com/office/drawing/2014/main" id="{AA49A108-7B5E-4173-B4FD-179523F104E1}"/>
              </a:ext>
            </a:extLst>
          </p:cNvPr>
          <p:cNvSpPr/>
          <p:nvPr/>
        </p:nvSpPr>
        <p:spPr>
          <a:xfrm>
            <a:off x="-490050" y="8167357"/>
            <a:ext cx="1373235" cy="1411066"/>
          </a:xfrm>
          <a:custGeom>
            <a:avLst/>
            <a:gdLst>
              <a:gd name="connsiteX0" fmla="*/ 0 w 1464442"/>
              <a:gd name="connsiteY0" fmla="*/ 0 h 1484031"/>
              <a:gd name="connsiteX1" fmla="*/ 184848 w 1464442"/>
              <a:gd name="connsiteY1" fmla="*/ 9334 h 1484031"/>
              <a:gd name="connsiteX2" fmla="*/ 1425899 w 1464442"/>
              <a:gd name="connsiteY2" fmla="*/ 568056 h 1484031"/>
              <a:gd name="connsiteX3" fmla="*/ 1464442 w 1464442"/>
              <a:gd name="connsiteY3" fmla="*/ 606829 h 1484031"/>
              <a:gd name="connsiteX4" fmla="*/ 587240 w 1464442"/>
              <a:gd name="connsiteY4" fmla="*/ 1484031 h 1484031"/>
              <a:gd name="connsiteX5" fmla="*/ 524361 w 1464442"/>
              <a:gd name="connsiteY5" fmla="*/ 1426197 h 1484031"/>
              <a:gd name="connsiteX6" fmla="*/ 58249 w 1464442"/>
              <a:gd name="connsiteY6" fmla="*/ 1241139 h 1484031"/>
              <a:gd name="connsiteX7" fmla="*/ 0 w 1464442"/>
              <a:gd name="connsiteY7" fmla="*/ 1238198 h 1484031"/>
              <a:gd name="connsiteX8" fmla="*/ 0 w 1464442"/>
              <a:gd name="connsiteY8" fmla="*/ 0 h 148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442" h="1484031">
                <a:moveTo>
                  <a:pt x="0" y="0"/>
                </a:moveTo>
                <a:lnTo>
                  <a:pt x="184848" y="9334"/>
                </a:lnTo>
                <a:cubicBezTo>
                  <a:pt x="661370" y="57728"/>
                  <a:pt x="1092101" y="261016"/>
                  <a:pt x="1425899" y="568056"/>
                </a:cubicBezTo>
                <a:lnTo>
                  <a:pt x="1464442" y="606829"/>
                </a:lnTo>
                <a:lnTo>
                  <a:pt x="587240" y="1484031"/>
                </a:lnTo>
                <a:lnTo>
                  <a:pt x="524361" y="1426197"/>
                </a:lnTo>
                <a:cubicBezTo>
                  <a:pt x="392510" y="1325109"/>
                  <a:pt x="232558" y="1258841"/>
                  <a:pt x="58249" y="1241139"/>
                </a:cubicBezTo>
                <a:lnTo>
                  <a:pt x="0" y="1238198"/>
                </a:lnTo>
                <a:lnTo>
                  <a:pt x="0" y="0"/>
                </a:lnTo>
                <a:close/>
              </a:path>
            </a:pathLst>
          </a:custGeom>
          <a:solidFill>
            <a:schemeClr val="accent6">
              <a:lumMod val="60000"/>
              <a:lumOff val="40000"/>
            </a:schemeClr>
          </a:solidFill>
          <a:ln>
            <a:noFill/>
          </a:ln>
        </p:spPr>
        <p:txBody>
          <a:bodyPr lIns="0" tIns="274320" rIns="457200" bIns="73152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1" i="0" u="none" strike="noStrike" kern="1200" cap="none" spc="0" normalizeH="0" baseline="0" noProof="0">
              <a:ln>
                <a:noFill/>
              </a:ln>
              <a:solidFill>
                <a:prstClr val="white"/>
              </a:solidFill>
              <a:effectLst/>
              <a:uLnTx/>
              <a:uFillTx/>
              <a:latin typeface="Arial"/>
              <a:ea typeface="+mn-ea"/>
              <a:cs typeface="+mn-cs"/>
            </a:endParaRPr>
          </a:p>
        </p:txBody>
      </p:sp>
      <p:sp>
        <p:nvSpPr>
          <p:cNvPr id="132" name="Forme libre : forme 131">
            <a:extLst>
              <a:ext uri="{FF2B5EF4-FFF2-40B4-BE49-F238E27FC236}">
                <a16:creationId xmlns:a16="http://schemas.microsoft.com/office/drawing/2014/main" id="{47DD8FD6-36AF-4BB4-B647-56F7D847009D}"/>
              </a:ext>
            </a:extLst>
          </p:cNvPr>
          <p:cNvSpPr/>
          <p:nvPr/>
        </p:nvSpPr>
        <p:spPr>
          <a:xfrm>
            <a:off x="110352" y="8792903"/>
            <a:ext cx="1389715" cy="1392296"/>
          </a:xfrm>
          <a:custGeom>
            <a:avLst/>
            <a:gdLst>
              <a:gd name="connsiteX0" fmla="*/ 874922 w 1482016"/>
              <a:gd name="connsiteY0" fmla="*/ 0 h 1464290"/>
              <a:gd name="connsiteX1" fmla="*/ 922592 w 1482016"/>
              <a:gd name="connsiteY1" fmla="*/ 47955 h 1464290"/>
              <a:gd name="connsiteX2" fmla="*/ 1473909 w 1482016"/>
              <a:gd name="connsiteY2" fmla="*/ 1293070 h 1464290"/>
              <a:gd name="connsiteX3" fmla="*/ 1482016 w 1482016"/>
              <a:gd name="connsiteY3" fmla="*/ 1464290 h 1464290"/>
              <a:gd name="connsiteX4" fmla="*/ 242119 w 1482016"/>
              <a:gd name="connsiteY4" fmla="*/ 1464290 h 1464290"/>
              <a:gd name="connsiteX5" fmla="*/ 229028 w 1482016"/>
              <a:gd name="connsiteY5" fmla="*/ 1325791 h 1464290"/>
              <a:gd name="connsiteX6" fmla="*/ 6055 w 1482016"/>
              <a:gd name="connsiteY6" fmla="*/ 880492 h 1464290"/>
              <a:gd name="connsiteX7" fmla="*/ 0 w 1482016"/>
              <a:gd name="connsiteY7" fmla="*/ 874922 h 1464290"/>
              <a:gd name="connsiteX8" fmla="*/ 874922 w 1482016"/>
              <a:gd name="connsiteY8" fmla="*/ 0 h 146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2016" h="1464290">
                <a:moveTo>
                  <a:pt x="874922" y="0"/>
                </a:moveTo>
                <a:lnTo>
                  <a:pt x="922592" y="47955"/>
                </a:lnTo>
                <a:cubicBezTo>
                  <a:pt x="1227651" y="383596"/>
                  <a:pt x="1428471" y="815681"/>
                  <a:pt x="1473909" y="1293070"/>
                </a:cubicBezTo>
                <a:lnTo>
                  <a:pt x="1482016" y="1464290"/>
                </a:lnTo>
                <a:lnTo>
                  <a:pt x="242119" y="1464290"/>
                </a:lnTo>
                <a:lnTo>
                  <a:pt x="229028" y="1325791"/>
                </a:lnTo>
                <a:cubicBezTo>
                  <a:pt x="196550" y="1156282"/>
                  <a:pt x="117644" y="1003267"/>
                  <a:pt x="6055" y="880492"/>
                </a:cubicBezTo>
                <a:lnTo>
                  <a:pt x="0" y="874922"/>
                </a:lnTo>
                <a:lnTo>
                  <a:pt x="874922" y="0"/>
                </a:lnTo>
                <a:close/>
              </a:path>
            </a:pathLst>
          </a:custGeom>
          <a:solidFill>
            <a:schemeClr val="tx2">
              <a:lumMod val="75000"/>
            </a:schemeClr>
          </a:solidFill>
          <a:ln>
            <a:noFill/>
          </a:ln>
        </p:spPr>
        <p:txBody>
          <a:bodyPr lIns="182880" tIns="548640" bIns="9144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1" i="0" u="none" strike="noStrike" kern="1200" cap="none" spc="0" normalizeH="0" baseline="0" noProof="0">
              <a:ln>
                <a:noFill/>
              </a:ln>
              <a:solidFill>
                <a:srgbClr val="FFFFFF"/>
              </a:solidFill>
              <a:effectLst/>
              <a:uLnTx/>
              <a:uFillTx/>
              <a:latin typeface="Arial Nova Light" panose="020B0304020202020204" pitchFamily="34" charset="0"/>
              <a:ea typeface="+mn-ea"/>
              <a:cs typeface="+mn-cs"/>
            </a:endParaRPr>
          </a:p>
        </p:txBody>
      </p:sp>
      <p:sp>
        <p:nvSpPr>
          <p:cNvPr id="134" name="Forme libre : forme 133">
            <a:extLst>
              <a:ext uri="{FF2B5EF4-FFF2-40B4-BE49-F238E27FC236}">
                <a16:creationId xmlns:a16="http://schemas.microsoft.com/office/drawing/2014/main" id="{0392411E-EBF3-4C4D-A030-A28C1F623253}"/>
              </a:ext>
            </a:extLst>
          </p:cNvPr>
          <p:cNvSpPr/>
          <p:nvPr/>
        </p:nvSpPr>
        <p:spPr>
          <a:xfrm>
            <a:off x="-2547684" y="8810162"/>
            <a:ext cx="1374871" cy="1375037"/>
          </a:xfrm>
          <a:custGeom>
            <a:avLst/>
            <a:gdLst>
              <a:gd name="connsiteX0" fmla="*/ 589242 w 1466186"/>
              <a:gd name="connsiteY0" fmla="*/ 0 h 1446138"/>
              <a:gd name="connsiteX1" fmla="*/ 1466186 w 1466186"/>
              <a:gd name="connsiteY1" fmla="*/ 876944 h 1446138"/>
              <a:gd name="connsiteX2" fmla="*/ 1435674 w 1466186"/>
              <a:gd name="connsiteY2" fmla="*/ 909771 h 1446138"/>
              <a:gd name="connsiteX3" fmla="*/ 1252987 w 1466186"/>
              <a:gd name="connsiteY3" fmla="*/ 1307639 h 1446138"/>
              <a:gd name="connsiteX4" fmla="*/ 1239896 w 1466186"/>
              <a:gd name="connsiteY4" fmla="*/ 1446138 h 1446138"/>
              <a:gd name="connsiteX5" fmla="*/ 0 w 1466186"/>
              <a:gd name="connsiteY5" fmla="*/ 1446138 h 1446138"/>
              <a:gd name="connsiteX6" fmla="*/ 8107 w 1466186"/>
              <a:gd name="connsiteY6" fmla="*/ 1274918 h 1446138"/>
              <a:gd name="connsiteX7" fmla="*/ 503460 w 1466186"/>
              <a:gd name="connsiteY7" fmla="*/ 93854 h 1446138"/>
              <a:gd name="connsiteX8" fmla="*/ 589242 w 1466186"/>
              <a:gd name="connsiteY8" fmla="*/ 0 h 14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6186" h="1446138">
                <a:moveTo>
                  <a:pt x="589242" y="0"/>
                </a:moveTo>
                <a:lnTo>
                  <a:pt x="1466186" y="876944"/>
                </a:lnTo>
                <a:lnTo>
                  <a:pt x="1435674" y="909771"/>
                </a:lnTo>
                <a:cubicBezTo>
                  <a:pt x="1345371" y="1023627"/>
                  <a:pt x="1281406" y="1159318"/>
                  <a:pt x="1252987" y="1307639"/>
                </a:cubicBezTo>
                <a:lnTo>
                  <a:pt x="1239896" y="1446138"/>
                </a:lnTo>
                <a:lnTo>
                  <a:pt x="0" y="1446138"/>
                </a:lnTo>
                <a:lnTo>
                  <a:pt x="8107" y="1274918"/>
                </a:lnTo>
                <a:cubicBezTo>
                  <a:pt x="50706" y="827366"/>
                  <a:pt x="229870" y="419631"/>
                  <a:pt x="503460" y="93854"/>
                </a:cubicBezTo>
                <a:lnTo>
                  <a:pt x="589242" y="0"/>
                </a:lnTo>
                <a:close/>
              </a:path>
            </a:pathLst>
          </a:custGeom>
          <a:solidFill>
            <a:schemeClr val="accent3">
              <a:lumMod val="50000"/>
            </a:schemeClr>
          </a:solidFill>
          <a:ln>
            <a:noFill/>
          </a:ln>
        </p:spPr>
        <p:txBody>
          <a:bodyPr lIns="0" tIns="0" rIns="18288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1" i="0" u="none" strike="noStrike" kern="1200" cap="none" spc="0" normalizeH="0" baseline="0" noProof="0" dirty="0">
              <a:ln>
                <a:noFill/>
              </a:ln>
              <a:solidFill>
                <a:srgbClr val="FFFFFF"/>
              </a:solidFill>
              <a:effectLst/>
              <a:uLnTx/>
              <a:uFillTx/>
              <a:latin typeface="Arial Nova Light" panose="020B0304020202020204" pitchFamily="34" charset="0"/>
              <a:ea typeface="+mn-ea"/>
              <a:cs typeface="+mn-cs"/>
            </a:endParaRPr>
          </a:p>
        </p:txBody>
      </p:sp>
      <p:sp>
        <p:nvSpPr>
          <p:cNvPr id="137" name="Forme libre : forme 136">
            <a:extLst>
              <a:ext uri="{FF2B5EF4-FFF2-40B4-BE49-F238E27FC236}">
                <a16:creationId xmlns:a16="http://schemas.microsoft.com/office/drawing/2014/main" id="{536F538E-9E0A-4206-BBAC-0B15F1EEF949}"/>
              </a:ext>
            </a:extLst>
          </p:cNvPr>
          <p:cNvSpPr/>
          <p:nvPr/>
        </p:nvSpPr>
        <p:spPr>
          <a:xfrm>
            <a:off x="-2547684" y="10253659"/>
            <a:ext cx="1389715" cy="1392296"/>
          </a:xfrm>
          <a:custGeom>
            <a:avLst/>
            <a:gdLst>
              <a:gd name="connsiteX0" fmla="*/ 0 w 1482016"/>
              <a:gd name="connsiteY0" fmla="*/ 0 h 1464290"/>
              <a:gd name="connsiteX1" fmla="*/ 1239896 w 1482016"/>
              <a:gd name="connsiteY1" fmla="*/ 0 h 1464290"/>
              <a:gd name="connsiteX2" fmla="*/ 1252987 w 1482016"/>
              <a:gd name="connsiteY2" fmla="*/ 138500 h 1464290"/>
              <a:gd name="connsiteX3" fmla="*/ 1475961 w 1482016"/>
              <a:gd name="connsiteY3" fmla="*/ 583799 h 1464290"/>
              <a:gd name="connsiteX4" fmla="*/ 1482016 w 1482016"/>
              <a:gd name="connsiteY4" fmla="*/ 589368 h 1464290"/>
              <a:gd name="connsiteX5" fmla="*/ 607094 w 1482016"/>
              <a:gd name="connsiteY5" fmla="*/ 1464290 h 1464290"/>
              <a:gd name="connsiteX6" fmla="*/ 559424 w 1482016"/>
              <a:gd name="connsiteY6" fmla="*/ 1416336 h 1464290"/>
              <a:gd name="connsiteX7" fmla="*/ 8107 w 1482016"/>
              <a:gd name="connsiteY7" fmla="*/ 171221 h 1464290"/>
              <a:gd name="connsiteX8" fmla="*/ 0 w 1482016"/>
              <a:gd name="connsiteY8" fmla="*/ 0 h 146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2016" h="1464290">
                <a:moveTo>
                  <a:pt x="0" y="0"/>
                </a:moveTo>
                <a:lnTo>
                  <a:pt x="1239896" y="0"/>
                </a:lnTo>
                <a:lnTo>
                  <a:pt x="1252987" y="138500"/>
                </a:lnTo>
                <a:cubicBezTo>
                  <a:pt x="1285466" y="308010"/>
                  <a:pt x="1364373" y="461024"/>
                  <a:pt x="1475961" y="583799"/>
                </a:cubicBezTo>
                <a:lnTo>
                  <a:pt x="1482016" y="589368"/>
                </a:lnTo>
                <a:lnTo>
                  <a:pt x="607094" y="1464290"/>
                </a:lnTo>
                <a:lnTo>
                  <a:pt x="559424" y="1416336"/>
                </a:lnTo>
                <a:cubicBezTo>
                  <a:pt x="254365" y="1080696"/>
                  <a:pt x="53545" y="648610"/>
                  <a:pt x="8107" y="171221"/>
                </a:cubicBezTo>
                <a:lnTo>
                  <a:pt x="0" y="0"/>
                </a:lnTo>
                <a:close/>
              </a:path>
            </a:pathLst>
          </a:custGeom>
          <a:solidFill>
            <a:srgbClr val="004629"/>
          </a:solidFill>
          <a:ln>
            <a:noFill/>
          </a:ln>
        </p:spPr>
        <p:txBody>
          <a:bodyPr lIns="0" rIns="91440" bIns="640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1" i="0" u="none" strike="noStrike" kern="1200" cap="none" spc="0" normalizeH="0" baseline="0" noProof="0">
              <a:ln>
                <a:noFill/>
              </a:ln>
              <a:solidFill>
                <a:srgbClr val="FFFFFF"/>
              </a:solidFill>
              <a:effectLst/>
              <a:uLnTx/>
              <a:uFillTx/>
              <a:latin typeface="Arial Nova Light" panose="020B0304020202020204" pitchFamily="34" charset="0"/>
              <a:ea typeface="+mn-ea"/>
              <a:cs typeface="+mn-cs"/>
            </a:endParaRPr>
          </a:p>
        </p:txBody>
      </p:sp>
      <p:sp>
        <p:nvSpPr>
          <p:cNvPr id="138" name="Forme libre : forme 137">
            <a:extLst>
              <a:ext uri="{FF2B5EF4-FFF2-40B4-BE49-F238E27FC236}">
                <a16:creationId xmlns:a16="http://schemas.microsoft.com/office/drawing/2014/main" id="{B6CB0494-885F-4277-918E-CDD16A6B8170}"/>
              </a:ext>
            </a:extLst>
          </p:cNvPr>
          <p:cNvSpPr/>
          <p:nvPr/>
        </p:nvSpPr>
        <p:spPr>
          <a:xfrm>
            <a:off x="92671" y="10253659"/>
            <a:ext cx="1407396" cy="1410810"/>
          </a:xfrm>
          <a:custGeom>
            <a:avLst/>
            <a:gdLst>
              <a:gd name="connsiteX0" fmla="*/ 260975 w 1500872"/>
              <a:gd name="connsiteY0" fmla="*/ 0 h 1483761"/>
              <a:gd name="connsiteX1" fmla="*/ 1500872 w 1500872"/>
              <a:gd name="connsiteY1" fmla="*/ 0 h 1483761"/>
              <a:gd name="connsiteX2" fmla="*/ 1492765 w 1500872"/>
              <a:gd name="connsiteY2" fmla="*/ 171220 h 1483761"/>
              <a:gd name="connsiteX3" fmla="*/ 997413 w 1500872"/>
              <a:gd name="connsiteY3" fmla="*/ 1352286 h 1483761"/>
              <a:gd name="connsiteX4" fmla="*/ 877246 w 1500872"/>
              <a:gd name="connsiteY4" fmla="*/ 1483761 h 1483761"/>
              <a:gd name="connsiteX5" fmla="*/ 0 w 1500872"/>
              <a:gd name="connsiteY5" fmla="*/ 606515 h 1483761"/>
              <a:gd name="connsiteX6" fmla="*/ 65198 w 1500872"/>
              <a:gd name="connsiteY6" fmla="*/ 536369 h 1483761"/>
              <a:gd name="connsiteX7" fmla="*/ 247884 w 1500872"/>
              <a:gd name="connsiteY7" fmla="*/ 138500 h 1483761"/>
              <a:gd name="connsiteX8" fmla="*/ 260975 w 1500872"/>
              <a:gd name="connsiteY8" fmla="*/ 0 h 148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0872" h="1483761">
                <a:moveTo>
                  <a:pt x="260975" y="0"/>
                </a:moveTo>
                <a:lnTo>
                  <a:pt x="1500872" y="0"/>
                </a:lnTo>
                <a:lnTo>
                  <a:pt x="1492765" y="171220"/>
                </a:lnTo>
                <a:cubicBezTo>
                  <a:pt x="1450167" y="618773"/>
                  <a:pt x="1271003" y="1026508"/>
                  <a:pt x="997413" y="1352286"/>
                </a:cubicBezTo>
                <a:lnTo>
                  <a:pt x="877246" y="1483761"/>
                </a:lnTo>
                <a:lnTo>
                  <a:pt x="0" y="606515"/>
                </a:lnTo>
                <a:lnTo>
                  <a:pt x="65198" y="536369"/>
                </a:lnTo>
                <a:cubicBezTo>
                  <a:pt x="155501" y="422513"/>
                  <a:pt x="219466" y="286821"/>
                  <a:pt x="247884" y="138500"/>
                </a:cubicBezTo>
                <a:lnTo>
                  <a:pt x="260975" y="0"/>
                </a:lnTo>
                <a:close/>
              </a:path>
            </a:pathLst>
          </a:custGeom>
          <a:solidFill>
            <a:schemeClr val="accent6">
              <a:lumMod val="75000"/>
            </a:schemeClr>
          </a:solidFill>
          <a:ln>
            <a:noFill/>
          </a:ln>
        </p:spPr>
        <p:txBody>
          <a:bodyPr lIns="0" rIns="0" bIns="640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1" i="0" u="none" strike="noStrike" kern="1200" cap="none" spc="0" normalizeH="0" baseline="0" noProof="0">
              <a:ln>
                <a:noFill/>
              </a:ln>
              <a:solidFill>
                <a:srgbClr val="FFFFFF"/>
              </a:solidFill>
              <a:effectLst/>
              <a:uLnTx/>
              <a:uFillTx/>
              <a:latin typeface="Arial Nova Light" panose="020B0304020202020204" pitchFamily="34" charset="0"/>
              <a:ea typeface="+mn-ea"/>
              <a:cs typeface="+mn-cs"/>
            </a:endParaRPr>
          </a:p>
        </p:txBody>
      </p:sp>
      <p:sp>
        <p:nvSpPr>
          <p:cNvPr id="139" name="Forme libre : forme 138">
            <a:extLst>
              <a:ext uri="{FF2B5EF4-FFF2-40B4-BE49-F238E27FC236}">
                <a16:creationId xmlns:a16="http://schemas.microsoft.com/office/drawing/2014/main" id="{33C6538D-BF5F-4D01-AF34-B0B218C2C610}"/>
              </a:ext>
            </a:extLst>
          </p:cNvPr>
          <p:cNvSpPr/>
          <p:nvPr/>
        </p:nvSpPr>
        <p:spPr>
          <a:xfrm>
            <a:off x="-1930800" y="10860435"/>
            <a:ext cx="1373235" cy="1411065"/>
          </a:xfrm>
          <a:custGeom>
            <a:avLst/>
            <a:gdLst>
              <a:gd name="connsiteX0" fmla="*/ 877201 w 1464441"/>
              <a:gd name="connsiteY0" fmla="*/ 0 h 1484030"/>
              <a:gd name="connsiteX1" fmla="*/ 940081 w 1464441"/>
              <a:gd name="connsiteY1" fmla="*/ 57834 h 1484030"/>
              <a:gd name="connsiteX2" fmla="*/ 1406192 w 1464441"/>
              <a:gd name="connsiteY2" fmla="*/ 242891 h 1484030"/>
              <a:gd name="connsiteX3" fmla="*/ 1464441 w 1464441"/>
              <a:gd name="connsiteY3" fmla="*/ 245832 h 1484030"/>
              <a:gd name="connsiteX4" fmla="*/ 1464441 w 1464441"/>
              <a:gd name="connsiteY4" fmla="*/ 1484030 h 1484030"/>
              <a:gd name="connsiteX5" fmla="*/ 1279594 w 1464441"/>
              <a:gd name="connsiteY5" fmla="*/ 1474696 h 1484030"/>
              <a:gd name="connsiteX6" fmla="*/ 38543 w 1464441"/>
              <a:gd name="connsiteY6" fmla="*/ 915975 h 1484030"/>
              <a:gd name="connsiteX7" fmla="*/ 0 w 1464441"/>
              <a:gd name="connsiteY7" fmla="*/ 877201 h 1484030"/>
              <a:gd name="connsiteX8" fmla="*/ 877201 w 1464441"/>
              <a:gd name="connsiteY8" fmla="*/ 0 h 14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441" h="1484030">
                <a:moveTo>
                  <a:pt x="877201" y="0"/>
                </a:moveTo>
                <a:lnTo>
                  <a:pt x="940081" y="57834"/>
                </a:lnTo>
                <a:cubicBezTo>
                  <a:pt x="1071931" y="158922"/>
                  <a:pt x="1231883" y="225189"/>
                  <a:pt x="1406192" y="242891"/>
                </a:cubicBezTo>
                <a:lnTo>
                  <a:pt x="1464441" y="245832"/>
                </a:lnTo>
                <a:lnTo>
                  <a:pt x="1464441" y="1484030"/>
                </a:lnTo>
                <a:lnTo>
                  <a:pt x="1279594" y="1474696"/>
                </a:lnTo>
                <a:cubicBezTo>
                  <a:pt x="803072" y="1426303"/>
                  <a:pt x="372341" y="1223015"/>
                  <a:pt x="38543" y="915975"/>
                </a:cubicBezTo>
                <a:lnTo>
                  <a:pt x="0" y="877201"/>
                </a:lnTo>
                <a:lnTo>
                  <a:pt x="877201" y="0"/>
                </a:lnTo>
                <a:close/>
              </a:path>
            </a:pathLst>
          </a:custGeom>
          <a:solidFill>
            <a:schemeClr val="accent6">
              <a:lumMod val="50000"/>
            </a:schemeClr>
          </a:solidFill>
          <a:ln>
            <a:noFill/>
          </a:ln>
        </p:spPr>
        <p:txBody>
          <a:bodyPr lIns="0" tIns="0" rIns="0" bIns="32004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1" i="0" u="none" strike="noStrike" kern="1200" cap="none" spc="0" normalizeH="0" baseline="0" noProof="0" dirty="0">
              <a:ln>
                <a:noFill/>
              </a:ln>
              <a:solidFill>
                <a:srgbClr val="FFFFFF"/>
              </a:solidFill>
              <a:effectLst/>
              <a:uLnTx/>
              <a:uFillTx/>
              <a:latin typeface="Arial Nova Light" panose="020B0304020202020204" pitchFamily="34" charset="0"/>
              <a:ea typeface="+mn-ea"/>
              <a:cs typeface="+mn-cs"/>
            </a:endParaRPr>
          </a:p>
        </p:txBody>
      </p:sp>
      <p:sp>
        <p:nvSpPr>
          <p:cNvPr id="140" name="Forme libre : forme 139">
            <a:extLst>
              <a:ext uri="{FF2B5EF4-FFF2-40B4-BE49-F238E27FC236}">
                <a16:creationId xmlns:a16="http://schemas.microsoft.com/office/drawing/2014/main" id="{FEDBF19C-DE1E-4B4A-B90E-CCB270983F2D}"/>
              </a:ext>
            </a:extLst>
          </p:cNvPr>
          <p:cNvSpPr/>
          <p:nvPr/>
        </p:nvSpPr>
        <p:spPr>
          <a:xfrm>
            <a:off x="-490050" y="10878125"/>
            <a:ext cx="1355957" cy="1393376"/>
          </a:xfrm>
          <a:custGeom>
            <a:avLst/>
            <a:gdLst>
              <a:gd name="connsiteX0" fmla="*/ 569841 w 1446016"/>
              <a:gd name="connsiteY0" fmla="*/ 0 h 1465426"/>
              <a:gd name="connsiteX1" fmla="*/ 1446016 w 1446016"/>
              <a:gd name="connsiteY1" fmla="*/ 876174 h 1465426"/>
              <a:gd name="connsiteX2" fmla="*/ 1362189 w 1446016"/>
              <a:gd name="connsiteY2" fmla="*/ 953713 h 1465426"/>
              <a:gd name="connsiteX3" fmla="*/ 184848 w 1446016"/>
              <a:gd name="connsiteY3" fmla="*/ 1456092 h 1465426"/>
              <a:gd name="connsiteX4" fmla="*/ 0 w 1446016"/>
              <a:gd name="connsiteY4" fmla="*/ 1465426 h 1465426"/>
              <a:gd name="connsiteX5" fmla="*/ 0 w 1446016"/>
              <a:gd name="connsiteY5" fmla="*/ 227228 h 1465426"/>
              <a:gd name="connsiteX6" fmla="*/ 58249 w 1446016"/>
              <a:gd name="connsiteY6" fmla="*/ 224287 h 1465426"/>
              <a:gd name="connsiteX7" fmla="*/ 473626 w 1446016"/>
              <a:gd name="connsiteY7" fmla="*/ 75479 h 1465426"/>
              <a:gd name="connsiteX8" fmla="*/ 569841 w 1446016"/>
              <a:gd name="connsiteY8" fmla="*/ 0 h 146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6016" h="1465426">
                <a:moveTo>
                  <a:pt x="569841" y="0"/>
                </a:moveTo>
                <a:lnTo>
                  <a:pt x="1446016" y="876174"/>
                </a:lnTo>
                <a:lnTo>
                  <a:pt x="1362189" y="953713"/>
                </a:lnTo>
                <a:cubicBezTo>
                  <a:pt x="1038081" y="1229218"/>
                  <a:pt x="631588" y="1410724"/>
                  <a:pt x="184848" y="1456092"/>
                </a:cubicBezTo>
                <a:lnTo>
                  <a:pt x="0" y="1465426"/>
                </a:lnTo>
                <a:lnTo>
                  <a:pt x="0" y="227228"/>
                </a:lnTo>
                <a:lnTo>
                  <a:pt x="58249" y="224287"/>
                </a:lnTo>
                <a:cubicBezTo>
                  <a:pt x="210770" y="208798"/>
                  <a:pt x="352298" y="156126"/>
                  <a:pt x="473626" y="75479"/>
                </a:cubicBezTo>
                <a:lnTo>
                  <a:pt x="569841" y="0"/>
                </a:lnTo>
                <a:close/>
              </a:path>
            </a:pathLst>
          </a:custGeom>
          <a:solidFill>
            <a:srgbClr val="008C53"/>
          </a:solidFill>
          <a:ln>
            <a:noFill/>
          </a:ln>
        </p:spPr>
        <p:txBody>
          <a:bodyPr lIns="0" rIns="0" bIns="64008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1" i="0" u="none" strike="noStrike" kern="1200" cap="none" spc="0" normalizeH="0" baseline="0" noProof="0">
              <a:ln>
                <a:noFill/>
              </a:ln>
              <a:solidFill>
                <a:srgbClr val="FFFFFF"/>
              </a:solidFill>
              <a:effectLst/>
              <a:uLnTx/>
              <a:uFillTx/>
              <a:latin typeface="Arial Nova Light" panose="020B0304020202020204" pitchFamily="34" charset="0"/>
              <a:ea typeface="+mn-ea"/>
              <a:cs typeface="+mn-cs"/>
            </a:endParaRPr>
          </a:p>
        </p:txBody>
      </p:sp>
      <p:grpSp>
        <p:nvGrpSpPr>
          <p:cNvPr id="141" name="Group 85">
            <a:extLst>
              <a:ext uri="{FF2B5EF4-FFF2-40B4-BE49-F238E27FC236}">
                <a16:creationId xmlns:a16="http://schemas.microsoft.com/office/drawing/2014/main" id="{ACAFD74C-0FF2-43D9-A69B-19474ADBBD4B}"/>
              </a:ext>
            </a:extLst>
          </p:cNvPr>
          <p:cNvGrpSpPr/>
          <p:nvPr/>
        </p:nvGrpSpPr>
        <p:grpSpPr>
          <a:xfrm>
            <a:off x="718041" y="9737579"/>
            <a:ext cx="353331" cy="358273"/>
            <a:chOff x="444351" y="5141132"/>
            <a:chExt cx="741518" cy="765831"/>
          </a:xfrm>
          <a:solidFill>
            <a:schemeClr val="bg1"/>
          </a:solidFill>
        </p:grpSpPr>
        <p:sp>
          <p:nvSpPr>
            <p:cNvPr id="231" name="Freeform 216">
              <a:extLst>
                <a:ext uri="{FF2B5EF4-FFF2-40B4-BE49-F238E27FC236}">
                  <a16:creationId xmlns:a16="http://schemas.microsoft.com/office/drawing/2014/main" id="{4F688605-FF5C-407A-8887-EE640D9E5721}"/>
                </a:ext>
              </a:extLst>
            </p:cNvPr>
            <p:cNvSpPr>
              <a:spLocks noEditPoints="1"/>
            </p:cNvSpPr>
            <p:nvPr/>
          </p:nvSpPr>
          <p:spPr bwMode="auto">
            <a:xfrm>
              <a:off x="444351" y="5141132"/>
              <a:ext cx="739087" cy="267433"/>
            </a:xfrm>
            <a:custGeom>
              <a:avLst/>
              <a:gdLst/>
              <a:ahLst/>
              <a:cxnLst>
                <a:cxn ang="0">
                  <a:pos x="299" y="92"/>
                </a:cxn>
                <a:cxn ang="0">
                  <a:pos x="158" y="2"/>
                </a:cxn>
                <a:cxn ang="0">
                  <a:pos x="147" y="2"/>
                </a:cxn>
                <a:cxn ang="0">
                  <a:pos x="5" y="93"/>
                </a:cxn>
                <a:cxn ang="0">
                  <a:pos x="1" y="103"/>
                </a:cxn>
                <a:cxn ang="0">
                  <a:pos x="11" y="110"/>
                </a:cxn>
                <a:cxn ang="0">
                  <a:pos x="295" y="110"/>
                </a:cxn>
                <a:cxn ang="0">
                  <a:pos x="295" y="110"/>
                </a:cxn>
                <a:cxn ang="0">
                  <a:pos x="304" y="101"/>
                </a:cxn>
                <a:cxn ang="0">
                  <a:pos x="299" y="92"/>
                </a:cxn>
                <a:cxn ang="0">
                  <a:pos x="153" y="103"/>
                </a:cxn>
                <a:cxn ang="0">
                  <a:pos x="111" y="62"/>
                </a:cxn>
                <a:cxn ang="0">
                  <a:pos x="153" y="21"/>
                </a:cxn>
                <a:cxn ang="0">
                  <a:pos x="194" y="62"/>
                </a:cxn>
                <a:cxn ang="0">
                  <a:pos x="153" y="103"/>
                </a:cxn>
              </a:cxnLst>
              <a:rect l="0" t="0" r="r" b="b"/>
              <a:pathLst>
                <a:path w="304" h="110">
                  <a:moveTo>
                    <a:pt x="299" y="92"/>
                  </a:moveTo>
                  <a:cubicBezTo>
                    <a:pt x="158" y="2"/>
                    <a:pt x="158" y="2"/>
                    <a:pt x="158" y="2"/>
                  </a:cubicBezTo>
                  <a:cubicBezTo>
                    <a:pt x="155" y="0"/>
                    <a:pt x="151" y="0"/>
                    <a:pt x="147" y="2"/>
                  </a:cubicBezTo>
                  <a:cubicBezTo>
                    <a:pt x="5" y="93"/>
                    <a:pt x="5" y="93"/>
                    <a:pt x="5" y="93"/>
                  </a:cubicBezTo>
                  <a:cubicBezTo>
                    <a:pt x="2" y="95"/>
                    <a:pt x="0" y="99"/>
                    <a:pt x="1" y="103"/>
                  </a:cubicBezTo>
                  <a:cubicBezTo>
                    <a:pt x="3" y="107"/>
                    <a:pt x="6" y="110"/>
                    <a:pt x="11" y="110"/>
                  </a:cubicBezTo>
                  <a:cubicBezTo>
                    <a:pt x="295" y="110"/>
                    <a:pt x="295" y="110"/>
                    <a:pt x="295" y="110"/>
                  </a:cubicBezTo>
                  <a:cubicBezTo>
                    <a:pt x="295" y="110"/>
                    <a:pt x="295" y="110"/>
                    <a:pt x="295" y="110"/>
                  </a:cubicBezTo>
                  <a:cubicBezTo>
                    <a:pt x="300" y="110"/>
                    <a:pt x="304" y="106"/>
                    <a:pt x="304" y="101"/>
                  </a:cubicBezTo>
                  <a:cubicBezTo>
                    <a:pt x="304" y="97"/>
                    <a:pt x="302" y="94"/>
                    <a:pt x="299" y="92"/>
                  </a:cubicBezTo>
                  <a:close/>
                  <a:moveTo>
                    <a:pt x="153" y="103"/>
                  </a:moveTo>
                  <a:cubicBezTo>
                    <a:pt x="130" y="103"/>
                    <a:pt x="111" y="84"/>
                    <a:pt x="111" y="62"/>
                  </a:cubicBezTo>
                  <a:cubicBezTo>
                    <a:pt x="111" y="39"/>
                    <a:pt x="130" y="21"/>
                    <a:pt x="153" y="21"/>
                  </a:cubicBezTo>
                  <a:cubicBezTo>
                    <a:pt x="175" y="21"/>
                    <a:pt x="194" y="39"/>
                    <a:pt x="194" y="62"/>
                  </a:cubicBezTo>
                  <a:cubicBezTo>
                    <a:pt x="194" y="84"/>
                    <a:pt x="175" y="103"/>
                    <a:pt x="153"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232" name="Group 407">
              <a:extLst>
                <a:ext uri="{FF2B5EF4-FFF2-40B4-BE49-F238E27FC236}">
                  <a16:creationId xmlns:a16="http://schemas.microsoft.com/office/drawing/2014/main" id="{EDAC1022-BD8B-4ABA-B751-00F76458B023}"/>
                </a:ext>
              </a:extLst>
            </p:cNvPr>
            <p:cNvGrpSpPr/>
            <p:nvPr/>
          </p:nvGrpSpPr>
          <p:grpSpPr>
            <a:xfrm>
              <a:off x="444351" y="5209206"/>
              <a:ext cx="741518" cy="697757"/>
              <a:chOff x="974777" y="5209206"/>
              <a:chExt cx="741518" cy="697757"/>
            </a:xfrm>
            <a:grpFill/>
          </p:grpSpPr>
          <p:sp>
            <p:nvSpPr>
              <p:cNvPr id="233" name="Freeform 208">
                <a:extLst>
                  <a:ext uri="{FF2B5EF4-FFF2-40B4-BE49-F238E27FC236}">
                    <a16:creationId xmlns:a16="http://schemas.microsoft.com/office/drawing/2014/main" id="{C97B881F-C224-450E-9002-5B4905D6C574}"/>
                  </a:ext>
                </a:extLst>
              </p:cNvPr>
              <p:cNvSpPr>
                <a:spLocks/>
              </p:cNvSpPr>
              <p:nvPr/>
            </p:nvSpPr>
            <p:spPr bwMode="auto">
              <a:xfrm>
                <a:off x="974777" y="5858339"/>
                <a:ext cx="741518" cy="48624"/>
              </a:xfrm>
              <a:custGeom>
                <a:avLst/>
                <a:gdLst/>
                <a:ahLst/>
                <a:cxnLst>
                  <a:cxn ang="0">
                    <a:pos x="305" y="20"/>
                  </a:cxn>
                  <a:cxn ang="0">
                    <a:pos x="305" y="5"/>
                  </a:cxn>
                  <a:cxn ang="0">
                    <a:pos x="300" y="0"/>
                  </a:cxn>
                  <a:cxn ang="0">
                    <a:pos x="5" y="0"/>
                  </a:cxn>
                  <a:cxn ang="0">
                    <a:pos x="0" y="5"/>
                  </a:cxn>
                  <a:cxn ang="0">
                    <a:pos x="0" y="20"/>
                  </a:cxn>
                  <a:cxn ang="0">
                    <a:pos x="305" y="20"/>
                  </a:cxn>
                </a:cxnLst>
                <a:rect l="0" t="0" r="r" b="b"/>
                <a:pathLst>
                  <a:path w="305" h="20">
                    <a:moveTo>
                      <a:pt x="305" y="20"/>
                    </a:moveTo>
                    <a:cubicBezTo>
                      <a:pt x="305" y="5"/>
                      <a:pt x="305" y="5"/>
                      <a:pt x="305" y="5"/>
                    </a:cubicBezTo>
                    <a:cubicBezTo>
                      <a:pt x="305" y="2"/>
                      <a:pt x="303" y="0"/>
                      <a:pt x="300" y="0"/>
                    </a:cubicBezTo>
                    <a:cubicBezTo>
                      <a:pt x="5" y="0"/>
                      <a:pt x="5" y="0"/>
                      <a:pt x="5" y="0"/>
                    </a:cubicBezTo>
                    <a:cubicBezTo>
                      <a:pt x="2" y="0"/>
                      <a:pt x="0" y="2"/>
                      <a:pt x="0" y="5"/>
                    </a:cubicBezTo>
                    <a:cubicBezTo>
                      <a:pt x="0" y="20"/>
                      <a:pt x="0" y="20"/>
                      <a:pt x="0" y="20"/>
                    </a:cubicBezTo>
                    <a:lnTo>
                      <a:pt x="305"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34" name="Freeform 209">
                <a:extLst>
                  <a:ext uri="{FF2B5EF4-FFF2-40B4-BE49-F238E27FC236}">
                    <a16:creationId xmlns:a16="http://schemas.microsoft.com/office/drawing/2014/main" id="{EA0C13B3-D052-494F-839D-149E9A515151}"/>
                  </a:ext>
                </a:extLst>
              </p:cNvPr>
              <p:cNvSpPr>
                <a:spLocks/>
              </p:cNvSpPr>
              <p:nvPr/>
            </p:nvSpPr>
            <p:spPr bwMode="auto">
              <a:xfrm>
                <a:off x="1006383" y="5809715"/>
                <a:ext cx="678307" cy="38899"/>
              </a:xfrm>
              <a:custGeom>
                <a:avLst/>
                <a:gdLst/>
                <a:ahLst/>
                <a:cxnLst>
                  <a:cxn ang="0">
                    <a:pos x="279" y="16"/>
                  </a:cxn>
                  <a:cxn ang="0">
                    <a:pos x="279" y="3"/>
                  </a:cxn>
                  <a:cxn ang="0">
                    <a:pos x="275" y="0"/>
                  </a:cxn>
                  <a:cxn ang="0">
                    <a:pos x="4" y="0"/>
                  </a:cxn>
                  <a:cxn ang="0">
                    <a:pos x="0" y="3"/>
                  </a:cxn>
                  <a:cxn ang="0">
                    <a:pos x="0" y="16"/>
                  </a:cxn>
                  <a:cxn ang="0">
                    <a:pos x="279" y="16"/>
                  </a:cxn>
                </a:cxnLst>
                <a:rect l="0" t="0" r="r" b="b"/>
                <a:pathLst>
                  <a:path w="279" h="16">
                    <a:moveTo>
                      <a:pt x="279" y="16"/>
                    </a:moveTo>
                    <a:cubicBezTo>
                      <a:pt x="279" y="3"/>
                      <a:pt x="279" y="3"/>
                      <a:pt x="279" y="3"/>
                    </a:cubicBezTo>
                    <a:cubicBezTo>
                      <a:pt x="279" y="1"/>
                      <a:pt x="277" y="0"/>
                      <a:pt x="275" y="0"/>
                    </a:cubicBezTo>
                    <a:cubicBezTo>
                      <a:pt x="4" y="0"/>
                      <a:pt x="4" y="0"/>
                      <a:pt x="4" y="0"/>
                    </a:cubicBezTo>
                    <a:cubicBezTo>
                      <a:pt x="2" y="0"/>
                      <a:pt x="0" y="1"/>
                      <a:pt x="0" y="3"/>
                    </a:cubicBezTo>
                    <a:cubicBezTo>
                      <a:pt x="0" y="16"/>
                      <a:pt x="0" y="16"/>
                      <a:pt x="0" y="16"/>
                    </a:cubicBezTo>
                    <a:lnTo>
                      <a:pt x="279"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35" name="Freeform 210">
                <a:extLst>
                  <a:ext uri="{FF2B5EF4-FFF2-40B4-BE49-F238E27FC236}">
                    <a16:creationId xmlns:a16="http://schemas.microsoft.com/office/drawing/2014/main" id="{5BD71B3B-7FEC-440C-BE38-9CD2C316BB17}"/>
                  </a:ext>
                </a:extLst>
              </p:cNvPr>
              <p:cNvSpPr>
                <a:spLocks noEditPoints="1"/>
              </p:cNvSpPr>
              <p:nvPr/>
            </p:nvSpPr>
            <p:spPr bwMode="auto">
              <a:xfrm>
                <a:off x="1057438" y="5474208"/>
                <a:ext cx="145872" cy="269864"/>
              </a:xfrm>
              <a:custGeom>
                <a:avLst/>
                <a:gdLst/>
                <a:ahLst/>
                <a:cxnLst>
                  <a:cxn ang="0">
                    <a:pos x="0" y="0"/>
                  </a:cxn>
                  <a:cxn ang="0">
                    <a:pos x="0" y="111"/>
                  </a:cxn>
                  <a:cxn ang="0">
                    <a:pos x="60" y="111"/>
                  </a:cxn>
                  <a:cxn ang="0">
                    <a:pos x="60" y="0"/>
                  </a:cxn>
                  <a:cxn ang="0">
                    <a:pos x="0" y="0"/>
                  </a:cxn>
                  <a:cxn ang="0">
                    <a:pos x="18" y="100"/>
                  </a:cxn>
                  <a:cxn ang="0">
                    <a:pos x="15" y="103"/>
                  </a:cxn>
                  <a:cxn ang="0">
                    <a:pos x="10" y="103"/>
                  </a:cxn>
                  <a:cxn ang="0">
                    <a:pos x="7" y="100"/>
                  </a:cxn>
                  <a:cxn ang="0">
                    <a:pos x="7" y="11"/>
                  </a:cxn>
                  <a:cxn ang="0">
                    <a:pos x="10" y="8"/>
                  </a:cxn>
                  <a:cxn ang="0">
                    <a:pos x="15" y="8"/>
                  </a:cxn>
                  <a:cxn ang="0">
                    <a:pos x="18" y="11"/>
                  </a:cxn>
                  <a:cxn ang="0">
                    <a:pos x="18" y="100"/>
                  </a:cxn>
                  <a:cxn ang="0">
                    <a:pos x="36" y="100"/>
                  </a:cxn>
                  <a:cxn ang="0">
                    <a:pos x="33" y="103"/>
                  </a:cxn>
                  <a:cxn ang="0">
                    <a:pos x="27" y="103"/>
                  </a:cxn>
                  <a:cxn ang="0">
                    <a:pos x="25" y="100"/>
                  </a:cxn>
                  <a:cxn ang="0">
                    <a:pos x="25" y="11"/>
                  </a:cxn>
                  <a:cxn ang="0">
                    <a:pos x="27" y="8"/>
                  </a:cxn>
                  <a:cxn ang="0">
                    <a:pos x="33" y="8"/>
                  </a:cxn>
                  <a:cxn ang="0">
                    <a:pos x="36" y="11"/>
                  </a:cxn>
                  <a:cxn ang="0">
                    <a:pos x="36" y="100"/>
                  </a:cxn>
                  <a:cxn ang="0">
                    <a:pos x="53" y="100"/>
                  </a:cxn>
                  <a:cxn ang="0">
                    <a:pos x="50" y="103"/>
                  </a:cxn>
                  <a:cxn ang="0">
                    <a:pos x="45" y="103"/>
                  </a:cxn>
                  <a:cxn ang="0">
                    <a:pos x="42" y="100"/>
                  </a:cxn>
                  <a:cxn ang="0">
                    <a:pos x="42" y="11"/>
                  </a:cxn>
                  <a:cxn ang="0">
                    <a:pos x="45" y="8"/>
                  </a:cxn>
                  <a:cxn ang="0">
                    <a:pos x="50" y="8"/>
                  </a:cxn>
                  <a:cxn ang="0">
                    <a:pos x="53" y="11"/>
                  </a:cxn>
                  <a:cxn ang="0">
                    <a:pos x="53" y="100"/>
                  </a:cxn>
                </a:cxnLst>
                <a:rect l="0" t="0" r="r" b="b"/>
                <a:pathLst>
                  <a:path w="60" h="111">
                    <a:moveTo>
                      <a:pt x="0" y="0"/>
                    </a:moveTo>
                    <a:cubicBezTo>
                      <a:pt x="0" y="111"/>
                      <a:pt x="0" y="111"/>
                      <a:pt x="0" y="111"/>
                    </a:cubicBezTo>
                    <a:cubicBezTo>
                      <a:pt x="60" y="111"/>
                      <a:pt x="60" y="111"/>
                      <a:pt x="60" y="111"/>
                    </a:cubicBezTo>
                    <a:cubicBezTo>
                      <a:pt x="60" y="0"/>
                      <a:pt x="60" y="0"/>
                      <a:pt x="60" y="0"/>
                    </a:cubicBezTo>
                    <a:lnTo>
                      <a:pt x="0" y="0"/>
                    </a:lnTo>
                    <a:close/>
                    <a:moveTo>
                      <a:pt x="18" y="100"/>
                    </a:moveTo>
                    <a:cubicBezTo>
                      <a:pt x="18" y="102"/>
                      <a:pt x="17" y="103"/>
                      <a:pt x="15" y="103"/>
                    </a:cubicBezTo>
                    <a:cubicBezTo>
                      <a:pt x="10" y="103"/>
                      <a:pt x="10" y="103"/>
                      <a:pt x="10" y="103"/>
                    </a:cubicBezTo>
                    <a:cubicBezTo>
                      <a:pt x="8" y="103"/>
                      <a:pt x="7" y="102"/>
                      <a:pt x="7" y="100"/>
                    </a:cubicBezTo>
                    <a:cubicBezTo>
                      <a:pt x="7" y="11"/>
                      <a:pt x="7" y="11"/>
                      <a:pt x="7" y="11"/>
                    </a:cubicBezTo>
                    <a:cubicBezTo>
                      <a:pt x="7" y="9"/>
                      <a:pt x="8" y="8"/>
                      <a:pt x="10" y="8"/>
                    </a:cubicBezTo>
                    <a:cubicBezTo>
                      <a:pt x="15" y="8"/>
                      <a:pt x="15" y="8"/>
                      <a:pt x="15" y="8"/>
                    </a:cubicBezTo>
                    <a:cubicBezTo>
                      <a:pt x="17" y="8"/>
                      <a:pt x="18" y="9"/>
                      <a:pt x="18" y="11"/>
                    </a:cubicBezTo>
                    <a:lnTo>
                      <a:pt x="18" y="100"/>
                    </a:lnTo>
                    <a:close/>
                    <a:moveTo>
                      <a:pt x="36" y="100"/>
                    </a:moveTo>
                    <a:cubicBezTo>
                      <a:pt x="36" y="102"/>
                      <a:pt x="34" y="103"/>
                      <a:pt x="33" y="103"/>
                    </a:cubicBezTo>
                    <a:cubicBezTo>
                      <a:pt x="27" y="103"/>
                      <a:pt x="27" y="103"/>
                      <a:pt x="27" y="103"/>
                    </a:cubicBezTo>
                    <a:cubicBezTo>
                      <a:pt x="26" y="103"/>
                      <a:pt x="25" y="102"/>
                      <a:pt x="25" y="100"/>
                    </a:cubicBezTo>
                    <a:cubicBezTo>
                      <a:pt x="25" y="11"/>
                      <a:pt x="25" y="11"/>
                      <a:pt x="25" y="11"/>
                    </a:cubicBezTo>
                    <a:cubicBezTo>
                      <a:pt x="25" y="9"/>
                      <a:pt x="26" y="8"/>
                      <a:pt x="27" y="8"/>
                    </a:cubicBezTo>
                    <a:cubicBezTo>
                      <a:pt x="33" y="8"/>
                      <a:pt x="33" y="8"/>
                      <a:pt x="33" y="8"/>
                    </a:cubicBezTo>
                    <a:cubicBezTo>
                      <a:pt x="34" y="8"/>
                      <a:pt x="36" y="9"/>
                      <a:pt x="36" y="11"/>
                    </a:cubicBezTo>
                    <a:lnTo>
                      <a:pt x="36" y="100"/>
                    </a:lnTo>
                    <a:close/>
                    <a:moveTo>
                      <a:pt x="53" y="100"/>
                    </a:moveTo>
                    <a:cubicBezTo>
                      <a:pt x="53" y="102"/>
                      <a:pt x="52" y="103"/>
                      <a:pt x="50" y="103"/>
                    </a:cubicBezTo>
                    <a:cubicBezTo>
                      <a:pt x="45" y="103"/>
                      <a:pt x="45" y="103"/>
                      <a:pt x="45" y="103"/>
                    </a:cubicBezTo>
                    <a:cubicBezTo>
                      <a:pt x="43" y="103"/>
                      <a:pt x="42" y="102"/>
                      <a:pt x="42" y="100"/>
                    </a:cubicBezTo>
                    <a:cubicBezTo>
                      <a:pt x="42" y="11"/>
                      <a:pt x="42" y="11"/>
                      <a:pt x="42" y="11"/>
                    </a:cubicBezTo>
                    <a:cubicBezTo>
                      <a:pt x="42" y="9"/>
                      <a:pt x="43" y="8"/>
                      <a:pt x="45" y="8"/>
                    </a:cubicBezTo>
                    <a:cubicBezTo>
                      <a:pt x="50" y="8"/>
                      <a:pt x="50" y="8"/>
                      <a:pt x="50" y="8"/>
                    </a:cubicBezTo>
                    <a:cubicBezTo>
                      <a:pt x="52" y="8"/>
                      <a:pt x="53" y="9"/>
                      <a:pt x="53" y="11"/>
                    </a:cubicBezTo>
                    <a:lnTo>
                      <a:pt x="53"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36" name="Freeform 211">
                <a:extLst>
                  <a:ext uri="{FF2B5EF4-FFF2-40B4-BE49-F238E27FC236}">
                    <a16:creationId xmlns:a16="http://schemas.microsoft.com/office/drawing/2014/main" id="{C4869EB9-9AB1-433A-AC53-457CDEC2928E}"/>
                  </a:ext>
                </a:extLst>
              </p:cNvPr>
              <p:cNvSpPr>
                <a:spLocks/>
              </p:cNvSpPr>
              <p:nvPr/>
            </p:nvSpPr>
            <p:spPr bwMode="auto">
              <a:xfrm>
                <a:off x="1033126" y="5420721"/>
                <a:ext cx="194497" cy="43762"/>
              </a:xfrm>
              <a:custGeom>
                <a:avLst/>
                <a:gdLst/>
                <a:ahLst/>
                <a:cxnLst>
                  <a:cxn ang="0">
                    <a:pos x="80" y="12"/>
                  </a:cxn>
                  <a:cxn ang="0">
                    <a:pos x="75" y="18"/>
                  </a:cxn>
                  <a:cxn ang="0">
                    <a:pos x="5" y="18"/>
                  </a:cxn>
                  <a:cxn ang="0">
                    <a:pos x="0" y="12"/>
                  </a:cxn>
                  <a:cxn ang="0">
                    <a:pos x="0" y="5"/>
                  </a:cxn>
                  <a:cxn ang="0">
                    <a:pos x="5" y="0"/>
                  </a:cxn>
                  <a:cxn ang="0">
                    <a:pos x="75" y="0"/>
                  </a:cxn>
                  <a:cxn ang="0">
                    <a:pos x="80" y="5"/>
                  </a:cxn>
                  <a:cxn ang="0">
                    <a:pos x="80" y="12"/>
                  </a:cxn>
                </a:cxnLst>
                <a:rect l="0" t="0" r="r" b="b"/>
                <a:pathLst>
                  <a:path w="80" h="18">
                    <a:moveTo>
                      <a:pt x="80" y="12"/>
                    </a:moveTo>
                    <a:cubicBezTo>
                      <a:pt x="80" y="15"/>
                      <a:pt x="78" y="18"/>
                      <a:pt x="75" y="18"/>
                    </a:cubicBezTo>
                    <a:cubicBezTo>
                      <a:pt x="5" y="18"/>
                      <a:pt x="5" y="18"/>
                      <a:pt x="5" y="18"/>
                    </a:cubicBezTo>
                    <a:cubicBezTo>
                      <a:pt x="2" y="18"/>
                      <a:pt x="0" y="15"/>
                      <a:pt x="0" y="12"/>
                    </a:cubicBezTo>
                    <a:cubicBezTo>
                      <a:pt x="0" y="5"/>
                      <a:pt x="0" y="5"/>
                      <a:pt x="0" y="5"/>
                    </a:cubicBezTo>
                    <a:cubicBezTo>
                      <a:pt x="0" y="2"/>
                      <a:pt x="2" y="0"/>
                      <a:pt x="5" y="0"/>
                    </a:cubicBezTo>
                    <a:cubicBezTo>
                      <a:pt x="75" y="0"/>
                      <a:pt x="75" y="0"/>
                      <a:pt x="75" y="0"/>
                    </a:cubicBezTo>
                    <a:cubicBezTo>
                      <a:pt x="78" y="0"/>
                      <a:pt x="80" y="2"/>
                      <a:pt x="80" y="5"/>
                    </a:cubicBezTo>
                    <a:lnTo>
                      <a:pt x="8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37" name="Freeform 212">
                <a:extLst>
                  <a:ext uri="{FF2B5EF4-FFF2-40B4-BE49-F238E27FC236}">
                    <a16:creationId xmlns:a16="http://schemas.microsoft.com/office/drawing/2014/main" id="{D75FAC25-1B79-44D1-BDD4-947856A91636}"/>
                  </a:ext>
                </a:extLst>
              </p:cNvPr>
              <p:cNvSpPr>
                <a:spLocks/>
              </p:cNvSpPr>
              <p:nvPr/>
            </p:nvSpPr>
            <p:spPr bwMode="auto">
              <a:xfrm>
                <a:off x="1033126" y="5753797"/>
                <a:ext cx="194497" cy="43762"/>
              </a:xfrm>
              <a:custGeom>
                <a:avLst/>
                <a:gdLst/>
                <a:ahLst/>
                <a:cxnLst>
                  <a:cxn ang="0">
                    <a:pos x="80" y="13"/>
                  </a:cxn>
                  <a:cxn ang="0">
                    <a:pos x="75" y="18"/>
                  </a:cxn>
                  <a:cxn ang="0">
                    <a:pos x="5" y="18"/>
                  </a:cxn>
                  <a:cxn ang="0">
                    <a:pos x="0" y="13"/>
                  </a:cxn>
                  <a:cxn ang="0">
                    <a:pos x="0" y="6"/>
                  </a:cxn>
                  <a:cxn ang="0">
                    <a:pos x="5" y="0"/>
                  </a:cxn>
                  <a:cxn ang="0">
                    <a:pos x="75" y="0"/>
                  </a:cxn>
                  <a:cxn ang="0">
                    <a:pos x="80" y="6"/>
                  </a:cxn>
                  <a:cxn ang="0">
                    <a:pos x="80" y="13"/>
                  </a:cxn>
                </a:cxnLst>
                <a:rect l="0" t="0" r="r" b="b"/>
                <a:pathLst>
                  <a:path w="80" h="18">
                    <a:moveTo>
                      <a:pt x="80" y="13"/>
                    </a:moveTo>
                    <a:cubicBezTo>
                      <a:pt x="80" y="16"/>
                      <a:pt x="78" y="18"/>
                      <a:pt x="75" y="18"/>
                    </a:cubicBezTo>
                    <a:cubicBezTo>
                      <a:pt x="5" y="18"/>
                      <a:pt x="5" y="18"/>
                      <a:pt x="5" y="18"/>
                    </a:cubicBezTo>
                    <a:cubicBezTo>
                      <a:pt x="2" y="18"/>
                      <a:pt x="0" y="16"/>
                      <a:pt x="0" y="13"/>
                    </a:cubicBezTo>
                    <a:cubicBezTo>
                      <a:pt x="0" y="6"/>
                      <a:pt x="0" y="6"/>
                      <a:pt x="0" y="6"/>
                    </a:cubicBezTo>
                    <a:cubicBezTo>
                      <a:pt x="0" y="3"/>
                      <a:pt x="2" y="0"/>
                      <a:pt x="5" y="0"/>
                    </a:cubicBezTo>
                    <a:cubicBezTo>
                      <a:pt x="75" y="0"/>
                      <a:pt x="75" y="0"/>
                      <a:pt x="75" y="0"/>
                    </a:cubicBezTo>
                    <a:cubicBezTo>
                      <a:pt x="78" y="0"/>
                      <a:pt x="80" y="3"/>
                      <a:pt x="80" y="6"/>
                    </a:cubicBezTo>
                    <a:lnTo>
                      <a:pt x="80"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38" name="Freeform 213">
                <a:extLst>
                  <a:ext uri="{FF2B5EF4-FFF2-40B4-BE49-F238E27FC236}">
                    <a16:creationId xmlns:a16="http://schemas.microsoft.com/office/drawing/2014/main" id="{71F00831-FA12-4E1A-BA0E-C0840C6491FA}"/>
                  </a:ext>
                </a:extLst>
              </p:cNvPr>
              <p:cNvSpPr>
                <a:spLocks noEditPoints="1"/>
              </p:cNvSpPr>
              <p:nvPr/>
            </p:nvSpPr>
            <p:spPr bwMode="auto">
              <a:xfrm>
                <a:off x="1492624" y="5474208"/>
                <a:ext cx="143441" cy="269864"/>
              </a:xfrm>
              <a:custGeom>
                <a:avLst/>
                <a:gdLst/>
                <a:ahLst/>
                <a:cxnLst>
                  <a:cxn ang="0">
                    <a:pos x="0" y="0"/>
                  </a:cxn>
                  <a:cxn ang="0">
                    <a:pos x="0" y="111"/>
                  </a:cxn>
                  <a:cxn ang="0">
                    <a:pos x="59" y="111"/>
                  </a:cxn>
                  <a:cxn ang="0">
                    <a:pos x="59" y="0"/>
                  </a:cxn>
                  <a:cxn ang="0">
                    <a:pos x="0" y="0"/>
                  </a:cxn>
                  <a:cxn ang="0">
                    <a:pos x="17" y="100"/>
                  </a:cxn>
                  <a:cxn ang="0">
                    <a:pos x="15" y="103"/>
                  </a:cxn>
                  <a:cxn ang="0">
                    <a:pos x="9" y="103"/>
                  </a:cxn>
                  <a:cxn ang="0">
                    <a:pos x="7" y="100"/>
                  </a:cxn>
                  <a:cxn ang="0">
                    <a:pos x="7" y="11"/>
                  </a:cxn>
                  <a:cxn ang="0">
                    <a:pos x="9" y="8"/>
                  </a:cxn>
                  <a:cxn ang="0">
                    <a:pos x="15" y="8"/>
                  </a:cxn>
                  <a:cxn ang="0">
                    <a:pos x="17" y="11"/>
                  </a:cxn>
                  <a:cxn ang="0">
                    <a:pos x="17" y="100"/>
                  </a:cxn>
                  <a:cxn ang="0">
                    <a:pos x="35" y="100"/>
                  </a:cxn>
                  <a:cxn ang="0">
                    <a:pos x="32" y="103"/>
                  </a:cxn>
                  <a:cxn ang="0">
                    <a:pos x="27" y="103"/>
                  </a:cxn>
                  <a:cxn ang="0">
                    <a:pos x="24" y="100"/>
                  </a:cxn>
                  <a:cxn ang="0">
                    <a:pos x="24" y="11"/>
                  </a:cxn>
                  <a:cxn ang="0">
                    <a:pos x="27" y="8"/>
                  </a:cxn>
                  <a:cxn ang="0">
                    <a:pos x="32" y="8"/>
                  </a:cxn>
                  <a:cxn ang="0">
                    <a:pos x="35" y="11"/>
                  </a:cxn>
                  <a:cxn ang="0">
                    <a:pos x="35" y="100"/>
                  </a:cxn>
                  <a:cxn ang="0">
                    <a:pos x="52" y="100"/>
                  </a:cxn>
                  <a:cxn ang="0">
                    <a:pos x="50" y="103"/>
                  </a:cxn>
                  <a:cxn ang="0">
                    <a:pos x="44" y="103"/>
                  </a:cxn>
                  <a:cxn ang="0">
                    <a:pos x="41" y="100"/>
                  </a:cxn>
                  <a:cxn ang="0">
                    <a:pos x="41" y="11"/>
                  </a:cxn>
                  <a:cxn ang="0">
                    <a:pos x="44" y="8"/>
                  </a:cxn>
                  <a:cxn ang="0">
                    <a:pos x="50" y="8"/>
                  </a:cxn>
                  <a:cxn ang="0">
                    <a:pos x="52" y="11"/>
                  </a:cxn>
                  <a:cxn ang="0">
                    <a:pos x="52" y="100"/>
                  </a:cxn>
                </a:cxnLst>
                <a:rect l="0" t="0" r="r" b="b"/>
                <a:pathLst>
                  <a:path w="59" h="111">
                    <a:moveTo>
                      <a:pt x="0" y="0"/>
                    </a:moveTo>
                    <a:cubicBezTo>
                      <a:pt x="0" y="111"/>
                      <a:pt x="0" y="111"/>
                      <a:pt x="0" y="111"/>
                    </a:cubicBezTo>
                    <a:cubicBezTo>
                      <a:pt x="59" y="111"/>
                      <a:pt x="59" y="111"/>
                      <a:pt x="59" y="111"/>
                    </a:cubicBezTo>
                    <a:cubicBezTo>
                      <a:pt x="59" y="0"/>
                      <a:pt x="59" y="0"/>
                      <a:pt x="59" y="0"/>
                    </a:cubicBezTo>
                    <a:lnTo>
                      <a:pt x="0" y="0"/>
                    </a:lnTo>
                    <a:close/>
                    <a:moveTo>
                      <a:pt x="17" y="100"/>
                    </a:moveTo>
                    <a:cubicBezTo>
                      <a:pt x="17" y="102"/>
                      <a:pt x="16" y="103"/>
                      <a:pt x="15" y="103"/>
                    </a:cubicBezTo>
                    <a:cubicBezTo>
                      <a:pt x="9" y="103"/>
                      <a:pt x="9" y="103"/>
                      <a:pt x="9" y="103"/>
                    </a:cubicBezTo>
                    <a:cubicBezTo>
                      <a:pt x="8" y="103"/>
                      <a:pt x="7" y="102"/>
                      <a:pt x="7" y="100"/>
                    </a:cubicBezTo>
                    <a:cubicBezTo>
                      <a:pt x="7" y="11"/>
                      <a:pt x="7" y="11"/>
                      <a:pt x="7" y="11"/>
                    </a:cubicBezTo>
                    <a:cubicBezTo>
                      <a:pt x="7" y="9"/>
                      <a:pt x="8" y="8"/>
                      <a:pt x="9" y="8"/>
                    </a:cubicBezTo>
                    <a:cubicBezTo>
                      <a:pt x="15" y="8"/>
                      <a:pt x="15" y="8"/>
                      <a:pt x="15" y="8"/>
                    </a:cubicBezTo>
                    <a:cubicBezTo>
                      <a:pt x="16" y="8"/>
                      <a:pt x="17" y="9"/>
                      <a:pt x="17" y="11"/>
                    </a:cubicBezTo>
                    <a:lnTo>
                      <a:pt x="17" y="100"/>
                    </a:lnTo>
                    <a:close/>
                    <a:moveTo>
                      <a:pt x="35" y="100"/>
                    </a:moveTo>
                    <a:cubicBezTo>
                      <a:pt x="35" y="102"/>
                      <a:pt x="34" y="103"/>
                      <a:pt x="32" y="103"/>
                    </a:cubicBezTo>
                    <a:cubicBezTo>
                      <a:pt x="27" y="103"/>
                      <a:pt x="27" y="103"/>
                      <a:pt x="27" y="103"/>
                    </a:cubicBezTo>
                    <a:cubicBezTo>
                      <a:pt x="25" y="103"/>
                      <a:pt x="24" y="102"/>
                      <a:pt x="24" y="100"/>
                    </a:cubicBezTo>
                    <a:cubicBezTo>
                      <a:pt x="24" y="11"/>
                      <a:pt x="24" y="11"/>
                      <a:pt x="24" y="11"/>
                    </a:cubicBezTo>
                    <a:cubicBezTo>
                      <a:pt x="24" y="9"/>
                      <a:pt x="25" y="8"/>
                      <a:pt x="27" y="8"/>
                    </a:cubicBezTo>
                    <a:cubicBezTo>
                      <a:pt x="32" y="8"/>
                      <a:pt x="32" y="8"/>
                      <a:pt x="32" y="8"/>
                    </a:cubicBezTo>
                    <a:cubicBezTo>
                      <a:pt x="34" y="8"/>
                      <a:pt x="35" y="9"/>
                      <a:pt x="35" y="11"/>
                    </a:cubicBezTo>
                    <a:lnTo>
                      <a:pt x="35" y="100"/>
                    </a:lnTo>
                    <a:close/>
                    <a:moveTo>
                      <a:pt x="52" y="100"/>
                    </a:moveTo>
                    <a:cubicBezTo>
                      <a:pt x="52" y="102"/>
                      <a:pt x="51" y="103"/>
                      <a:pt x="50" y="103"/>
                    </a:cubicBezTo>
                    <a:cubicBezTo>
                      <a:pt x="44" y="103"/>
                      <a:pt x="44" y="103"/>
                      <a:pt x="44" y="103"/>
                    </a:cubicBezTo>
                    <a:cubicBezTo>
                      <a:pt x="43" y="103"/>
                      <a:pt x="41" y="102"/>
                      <a:pt x="41" y="100"/>
                    </a:cubicBezTo>
                    <a:cubicBezTo>
                      <a:pt x="41" y="11"/>
                      <a:pt x="41" y="11"/>
                      <a:pt x="41" y="11"/>
                    </a:cubicBezTo>
                    <a:cubicBezTo>
                      <a:pt x="41" y="9"/>
                      <a:pt x="43" y="8"/>
                      <a:pt x="44" y="8"/>
                    </a:cubicBezTo>
                    <a:cubicBezTo>
                      <a:pt x="50" y="8"/>
                      <a:pt x="50" y="8"/>
                      <a:pt x="50" y="8"/>
                    </a:cubicBezTo>
                    <a:cubicBezTo>
                      <a:pt x="51" y="8"/>
                      <a:pt x="52" y="9"/>
                      <a:pt x="52" y="11"/>
                    </a:cubicBezTo>
                    <a:lnTo>
                      <a:pt x="52"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39" name="Freeform 214">
                <a:extLst>
                  <a:ext uri="{FF2B5EF4-FFF2-40B4-BE49-F238E27FC236}">
                    <a16:creationId xmlns:a16="http://schemas.microsoft.com/office/drawing/2014/main" id="{5FCDE40B-B2E6-4813-B04A-29F7059C72B2}"/>
                  </a:ext>
                </a:extLst>
              </p:cNvPr>
              <p:cNvSpPr>
                <a:spLocks/>
              </p:cNvSpPr>
              <p:nvPr/>
            </p:nvSpPr>
            <p:spPr bwMode="auto">
              <a:xfrm>
                <a:off x="1465881" y="5420721"/>
                <a:ext cx="196928" cy="43762"/>
              </a:xfrm>
              <a:custGeom>
                <a:avLst/>
                <a:gdLst/>
                <a:ahLst/>
                <a:cxnLst>
                  <a:cxn ang="0">
                    <a:pos x="81" y="12"/>
                  </a:cxn>
                  <a:cxn ang="0">
                    <a:pos x="75" y="18"/>
                  </a:cxn>
                  <a:cxn ang="0">
                    <a:pos x="6" y="18"/>
                  </a:cxn>
                  <a:cxn ang="0">
                    <a:pos x="0" y="12"/>
                  </a:cxn>
                  <a:cxn ang="0">
                    <a:pos x="0" y="5"/>
                  </a:cxn>
                  <a:cxn ang="0">
                    <a:pos x="6" y="0"/>
                  </a:cxn>
                  <a:cxn ang="0">
                    <a:pos x="75" y="0"/>
                  </a:cxn>
                  <a:cxn ang="0">
                    <a:pos x="81" y="5"/>
                  </a:cxn>
                  <a:cxn ang="0">
                    <a:pos x="81" y="12"/>
                  </a:cxn>
                </a:cxnLst>
                <a:rect l="0" t="0" r="r" b="b"/>
                <a:pathLst>
                  <a:path w="81" h="18">
                    <a:moveTo>
                      <a:pt x="81" y="12"/>
                    </a:moveTo>
                    <a:cubicBezTo>
                      <a:pt x="81" y="15"/>
                      <a:pt x="78" y="18"/>
                      <a:pt x="75" y="18"/>
                    </a:cubicBezTo>
                    <a:cubicBezTo>
                      <a:pt x="6" y="18"/>
                      <a:pt x="6" y="18"/>
                      <a:pt x="6" y="18"/>
                    </a:cubicBezTo>
                    <a:cubicBezTo>
                      <a:pt x="3" y="18"/>
                      <a:pt x="0" y="15"/>
                      <a:pt x="0" y="12"/>
                    </a:cubicBezTo>
                    <a:cubicBezTo>
                      <a:pt x="0" y="5"/>
                      <a:pt x="0" y="5"/>
                      <a:pt x="0" y="5"/>
                    </a:cubicBezTo>
                    <a:cubicBezTo>
                      <a:pt x="0" y="2"/>
                      <a:pt x="3" y="0"/>
                      <a:pt x="6" y="0"/>
                    </a:cubicBezTo>
                    <a:cubicBezTo>
                      <a:pt x="75" y="0"/>
                      <a:pt x="75" y="0"/>
                      <a:pt x="75" y="0"/>
                    </a:cubicBezTo>
                    <a:cubicBezTo>
                      <a:pt x="78" y="0"/>
                      <a:pt x="81" y="2"/>
                      <a:pt x="81" y="5"/>
                    </a:cubicBezTo>
                    <a:lnTo>
                      <a:pt x="81"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40" name="Freeform 215">
                <a:extLst>
                  <a:ext uri="{FF2B5EF4-FFF2-40B4-BE49-F238E27FC236}">
                    <a16:creationId xmlns:a16="http://schemas.microsoft.com/office/drawing/2014/main" id="{1C2452C0-B516-4CB1-AE5D-9A8491315B8B}"/>
                  </a:ext>
                </a:extLst>
              </p:cNvPr>
              <p:cNvSpPr>
                <a:spLocks/>
              </p:cNvSpPr>
              <p:nvPr/>
            </p:nvSpPr>
            <p:spPr bwMode="auto">
              <a:xfrm>
                <a:off x="1465881" y="5753797"/>
                <a:ext cx="196928" cy="43762"/>
              </a:xfrm>
              <a:custGeom>
                <a:avLst/>
                <a:gdLst/>
                <a:ahLst/>
                <a:cxnLst>
                  <a:cxn ang="0">
                    <a:pos x="81" y="13"/>
                  </a:cxn>
                  <a:cxn ang="0">
                    <a:pos x="75" y="18"/>
                  </a:cxn>
                  <a:cxn ang="0">
                    <a:pos x="6" y="18"/>
                  </a:cxn>
                  <a:cxn ang="0">
                    <a:pos x="0" y="13"/>
                  </a:cxn>
                  <a:cxn ang="0">
                    <a:pos x="0" y="6"/>
                  </a:cxn>
                  <a:cxn ang="0">
                    <a:pos x="6" y="0"/>
                  </a:cxn>
                  <a:cxn ang="0">
                    <a:pos x="75" y="0"/>
                  </a:cxn>
                  <a:cxn ang="0">
                    <a:pos x="81" y="6"/>
                  </a:cxn>
                  <a:cxn ang="0">
                    <a:pos x="81" y="13"/>
                  </a:cxn>
                </a:cxnLst>
                <a:rect l="0" t="0" r="r" b="b"/>
                <a:pathLst>
                  <a:path w="81" h="18">
                    <a:moveTo>
                      <a:pt x="81" y="13"/>
                    </a:moveTo>
                    <a:cubicBezTo>
                      <a:pt x="81" y="16"/>
                      <a:pt x="78" y="18"/>
                      <a:pt x="75" y="18"/>
                    </a:cubicBezTo>
                    <a:cubicBezTo>
                      <a:pt x="6" y="18"/>
                      <a:pt x="6" y="18"/>
                      <a:pt x="6" y="18"/>
                    </a:cubicBezTo>
                    <a:cubicBezTo>
                      <a:pt x="3" y="18"/>
                      <a:pt x="0" y="16"/>
                      <a:pt x="0" y="13"/>
                    </a:cubicBezTo>
                    <a:cubicBezTo>
                      <a:pt x="0" y="6"/>
                      <a:pt x="0" y="6"/>
                      <a:pt x="0" y="6"/>
                    </a:cubicBezTo>
                    <a:cubicBezTo>
                      <a:pt x="0" y="3"/>
                      <a:pt x="3" y="0"/>
                      <a:pt x="6" y="0"/>
                    </a:cubicBezTo>
                    <a:cubicBezTo>
                      <a:pt x="75" y="0"/>
                      <a:pt x="75" y="0"/>
                      <a:pt x="75" y="0"/>
                    </a:cubicBezTo>
                    <a:cubicBezTo>
                      <a:pt x="78" y="0"/>
                      <a:pt x="81" y="3"/>
                      <a:pt x="81" y="6"/>
                    </a:cubicBezTo>
                    <a:lnTo>
                      <a:pt x="81"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41" name="Oval 217">
                <a:extLst>
                  <a:ext uri="{FF2B5EF4-FFF2-40B4-BE49-F238E27FC236}">
                    <a16:creationId xmlns:a16="http://schemas.microsoft.com/office/drawing/2014/main" id="{57AFE3D8-CED3-414E-9847-EDF180470B88}"/>
                  </a:ext>
                </a:extLst>
              </p:cNvPr>
              <p:cNvSpPr>
                <a:spLocks noChangeArrowheads="1"/>
              </p:cNvSpPr>
              <p:nvPr/>
            </p:nvSpPr>
            <p:spPr bwMode="auto">
              <a:xfrm>
                <a:off x="1264091" y="5209206"/>
                <a:ext cx="162891" cy="16289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grpSp>
      <p:sp>
        <p:nvSpPr>
          <p:cNvPr id="142" name="Rectangle 141">
            <a:extLst>
              <a:ext uri="{FF2B5EF4-FFF2-40B4-BE49-F238E27FC236}">
                <a16:creationId xmlns:a16="http://schemas.microsoft.com/office/drawing/2014/main" id="{25A5E218-F674-47F9-833D-47DBCAC177E6}"/>
              </a:ext>
            </a:extLst>
          </p:cNvPr>
          <p:cNvSpPr/>
          <p:nvPr/>
        </p:nvSpPr>
        <p:spPr>
          <a:xfrm>
            <a:off x="469937" y="9514361"/>
            <a:ext cx="1205183"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prstClr val="white"/>
                </a:solidFill>
                <a:effectLst/>
                <a:uLnTx/>
                <a:uFillTx/>
                <a:latin typeface="Arial"/>
                <a:ea typeface="+mn-ea"/>
                <a:cs typeface="+mn-cs"/>
              </a:rPr>
              <a:t>Gouvernance</a:t>
            </a:r>
            <a:endParaRPr kumimoji="0" lang="fr-CA" sz="9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145" name="Group 97">
            <a:extLst>
              <a:ext uri="{FF2B5EF4-FFF2-40B4-BE49-F238E27FC236}">
                <a16:creationId xmlns:a16="http://schemas.microsoft.com/office/drawing/2014/main" id="{DF319EC3-69AE-4AD2-8DC6-FB019A03DA64}"/>
              </a:ext>
            </a:extLst>
          </p:cNvPr>
          <p:cNvGrpSpPr/>
          <p:nvPr/>
        </p:nvGrpSpPr>
        <p:grpSpPr>
          <a:xfrm>
            <a:off x="-1405742" y="9052833"/>
            <a:ext cx="353339" cy="358273"/>
            <a:chOff x="3060701" y="2192329"/>
            <a:chExt cx="3354392" cy="3303596"/>
          </a:xfrm>
        </p:grpSpPr>
        <p:sp>
          <p:nvSpPr>
            <p:cNvPr id="219" name="Freeform 7">
              <a:extLst>
                <a:ext uri="{FF2B5EF4-FFF2-40B4-BE49-F238E27FC236}">
                  <a16:creationId xmlns:a16="http://schemas.microsoft.com/office/drawing/2014/main" id="{A35E6B82-998E-4DF6-A0FC-AD14F42DA135}"/>
                </a:ext>
              </a:extLst>
            </p:cNvPr>
            <p:cNvSpPr>
              <a:spLocks/>
            </p:cNvSpPr>
            <p:nvPr/>
          </p:nvSpPr>
          <p:spPr bwMode="auto">
            <a:xfrm>
              <a:off x="4975226" y="4349750"/>
              <a:ext cx="246063" cy="1146175"/>
            </a:xfrm>
            <a:custGeom>
              <a:avLst/>
              <a:gdLst/>
              <a:ahLst/>
              <a:cxnLst>
                <a:cxn ang="0">
                  <a:pos x="46" y="428"/>
                </a:cxn>
                <a:cxn ang="0">
                  <a:pos x="0" y="382"/>
                </a:cxn>
                <a:cxn ang="0">
                  <a:pos x="0" y="46"/>
                </a:cxn>
                <a:cxn ang="0">
                  <a:pos x="46" y="0"/>
                </a:cxn>
                <a:cxn ang="0">
                  <a:pos x="92" y="46"/>
                </a:cxn>
                <a:cxn ang="0">
                  <a:pos x="92" y="382"/>
                </a:cxn>
                <a:cxn ang="0">
                  <a:pos x="46" y="428"/>
                </a:cxn>
              </a:cxnLst>
              <a:rect l="0" t="0" r="r" b="b"/>
              <a:pathLst>
                <a:path w="92" h="428">
                  <a:moveTo>
                    <a:pt x="46" y="428"/>
                  </a:moveTo>
                  <a:cubicBezTo>
                    <a:pt x="21" y="428"/>
                    <a:pt x="0" y="408"/>
                    <a:pt x="0" y="382"/>
                  </a:cubicBezTo>
                  <a:cubicBezTo>
                    <a:pt x="0" y="46"/>
                    <a:pt x="0" y="46"/>
                    <a:pt x="0" y="46"/>
                  </a:cubicBezTo>
                  <a:cubicBezTo>
                    <a:pt x="0" y="21"/>
                    <a:pt x="21" y="0"/>
                    <a:pt x="46" y="0"/>
                  </a:cubicBezTo>
                  <a:cubicBezTo>
                    <a:pt x="72" y="0"/>
                    <a:pt x="92" y="21"/>
                    <a:pt x="92" y="46"/>
                  </a:cubicBezTo>
                  <a:cubicBezTo>
                    <a:pt x="92" y="382"/>
                    <a:pt x="92" y="382"/>
                    <a:pt x="92" y="382"/>
                  </a:cubicBezTo>
                  <a:cubicBezTo>
                    <a:pt x="92" y="408"/>
                    <a:pt x="72" y="428"/>
                    <a:pt x="46" y="42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0" name="Freeform 9">
              <a:extLst>
                <a:ext uri="{FF2B5EF4-FFF2-40B4-BE49-F238E27FC236}">
                  <a16:creationId xmlns:a16="http://schemas.microsoft.com/office/drawing/2014/main" id="{42C75E60-89D7-44D6-A061-DAB1C229195F}"/>
                </a:ext>
              </a:extLst>
            </p:cNvPr>
            <p:cNvSpPr>
              <a:spLocks/>
            </p:cNvSpPr>
            <p:nvPr/>
          </p:nvSpPr>
          <p:spPr bwMode="auto">
            <a:xfrm>
              <a:off x="4110038" y="4381500"/>
              <a:ext cx="557213" cy="1114425"/>
            </a:xfrm>
            <a:custGeom>
              <a:avLst/>
              <a:gdLst/>
              <a:ahLst/>
              <a:cxnLst>
                <a:cxn ang="0">
                  <a:pos x="51" y="416"/>
                </a:cxn>
                <a:cxn ang="0">
                  <a:pos x="37" y="414"/>
                </a:cxn>
                <a:cxn ang="0">
                  <a:pos x="8" y="356"/>
                </a:cxn>
                <a:cxn ang="0">
                  <a:pos x="113" y="37"/>
                </a:cxn>
                <a:cxn ang="0">
                  <a:pos x="171" y="8"/>
                </a:cxn>
                <a:cxn ang="0">
                  <a:pos x="200" y="66"/>
                </a:cxn>
                <a:cxn ang="0">
                  <a:pos x="95" y="385"/>
                </a:cxn>
                <a:cxn ang="0">
                  <a:pos x="51" y="416"/>
                </a:cxn>
              </a:cxnLst>
              <a:rect l="0" t="0" r="r" b="b"/>
              <a:pathLst>
                <a:path w="208" h="416">
                  <a:moveTo>
                    <a:pt x="51" y="416"/>
                  </a:moveTo>
                  <a:cubicBezTo>
                    <a:pt x="47" y="416"/>
                    <a:pt x="42" y="416"/>
                    <a:pt x="37" y="414"/>
                  </a:cubicBezTo>
                  <a:cubicBezTo>
                    <a:pt x="13" y="406"/>
                    <a:pt x="0" y="380"/>
                    <a:pt x="8" y="356"/>
                  </a:cubicBezTo>
                  <a:cubicBezTo>
                    <a:pt x="113" y="37"/>
                    <a:pt x="113" y="37"/>
                    <a:pt x="113" y="37"/>
                  </a:cubicBezTo>
                  <a:cubicBezTo>
                    <a:pt x="121" y="13"/>
                    <a:pt x="147" y="0"/>
                    <a:pt x="171" y="8"/>
                  </a:cubicBezTo>
                  <a:cubicBezTo>
                    <a:pt x="195" y="16"/>
                    <a:pt x="208" y="42"/>
                    <a:pt x="200" y="66"/>
                  </a:cubicBezTo>
                  <a:cubicBezTo>
                    <a:pt x="95" y="385"/>
                    <a:pt x="95" y="385"/>
                    <a:pt x="95" y="385"/>
                  </a:cubicBezTo>
                  <a:cubicBezTo>
                    <a:pt x="89" y="404"/>
                    <a:pt x="71" y="416"/>
                    <a:pt x="51" y="41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1" name="Freeform 11">
              <a:extLst>
                <a:ext uri="{FF2B5EF4-FFF2-40B4-BE49-F238E27FC236}">
                  <a16:creationId xmlns:a16="http://schemas.microsoft.com/office/drawing/2014/main" id="{784E648C-578C-4333-B49A-3087FF81408C}"/>
                </a:ext>
              </a:extLst>
            </p:cNvPr>
            <p:cNvSpPr>
              <a:spLocks/>
            </p:cNvSpPr>
            <p:nvPr/>
          </p:nvSpPr>
          <p:spPr bwMode="auto">
            <a:xfrm>
              <a:off x="5572126" y="4381500"/>
              <a:ext cx="555625" cy="1114425"/>
            </a:xfrm>
            <a:custGeom>
              <a:avLst/>
              <a:gdLst/>
              <a:ahLst/>
              <a:cxnLst>
                <a:cxn ang="0">
                  <a:pos x="157" y="416"/>
                </a:cxn>
                <a:cxn ang="0">
                  <a:pos x="113" y="385"/>
                </a:cxn>
                <a:cxn ang="0">
                  <a:pos x="8" y="66"/>
                </a:cxn>
                <a:cxn ang="0">
                  <a:pos x="37" y="8"/>
                </a:cxn>
                <a:cxn ang="0">
                  <a:pos x="95" y="37"/>
                </a:cxn>
                <a:cxn ang="0">
                  <a:pos x="200" y="356"/>
                </a:cxn>
                <a:cxn ang="0">
                  <a:pos x="171" y="414"/>
                </a:cxn>
                <a:cxn ang="0">
                  <a:pos x="157" y="416"/>
                </a:cxn>
              </a:cxnLst>
              <a:rect l="0" t="0" r="r" b="b"/>
              <a:pathLst>
                <a:path w="208" h="416">
                  <a:moveTo>
                    <a:pt x="157" y="416"/>
                  </a:moveTo>
                  <a:cubicBezTo>
                    <a:pt x="137" y="416"/>
                    <a:pt x="120" y="404"/>
                    <a:pt x="113" y="385"/>
                  </a:cubicBezTo>
                  <a:cubicBezTo>
                    <a:pt x="8" y="66"/>
                    <a:pt x="8" y="66"/>
                    <a:pt x="8" y="66"/>
                  </a:cubicBezTo>
                  <a:cubicBezTo>
                    <a:pt x="0" y="42"/>
                    <a:pt x="13" y="16"/>
                    <a:pt x="37" y="8"/>
                  </a:cubicBezTo>
                  <a:cubicBezTo>
                    <a:pt x="61" y="0"/>
                    <a:pt x="87" y="13"/>
                    <a:pt x="95" y="37"/>
                  </a:cubicBezTo>
                  <a:cubicBezTo>
                    <a:pt x="200" y="356"/>
                    <a:pt x="200" y="356"/>
                    <a:pt x="200" y="356"/>
                  </a:cubicBezTo>
                  <a:cubicBezTo>
                    <a:pt x="208" y="380"/>
                    <a:pt x="195" y="406"/>
                    <a:pt x="171" y="414"/>
                  </a:cubicBezTo>
                  <a:cubicBezTo>
                    <a:pt x="166" y="416"/>
                    <a:pt x="162" y="416"/>
                    <a:pt x="157" y="41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2" name="Oval 101">
              <a:extLst>
                <a:ext uri="{FF2B5EF4-FFF2-40B4-BE49-F238E27FC236}">
                  <a16:creationId xmlns:a16="http://schemas.microsoft.com/office/drawing/2014/main" id="{81228944-7C73-46AB-9806-62CECCD71503}"/>
                </a:ext>
              </a:extLst>
            </p:cNvPr>
            <p:cNvSpPr/>
            <p:nvPr/>
          </p:nvSpPr>
          <p:spPr>
            <a:xfrm>
              <a:off x="3944887" y="2333625"/>
              <a:ext cx="2313037" cy="231303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23" name="Freeform 6">
              <a:extLst>
                <a:ext uri="{FF2B5EF4-FFF2-40B4-BE49-F238E27FC236}">
                  <a16:creationId xmlns:a16="http://schemas.microsoft.com/office/drawing/2014/main" id="{60F82EB2-36CC-4B3F-A838-8EA8DB9F3684}"/>
                </a:ext>
              </a:extLst>
            </p:cNvPr>
            <p:cNvSpPr>
              <a:spLocks/>
            </p:cNvSpPr>
            <p:nvPr/>
          </p:nvSpPr>
          <p:spPr bwMode="auto">
            <a:xfrm>
              <a:off x="5097463" y="4473575"/>
              <a:ext cx="1588" cy="898525"/>
            </a:xfrm>
            <a:custGeom>
              <a:avLst/>
              <a:gdLst/>
              <a:ahLst/>
              <a:cxnLst>
                <a:cxn ang="0">
                  <a:pos x="0" y="0"/>
                </a:cxn>
                <a:cxn ang="0">
                  <a:pos x="0" y="566"/>
                </a:cxn>
                <a:cxn ang="0">
                  <a:pos x="0" y="0"/>
                </a:cxn>
              </a:cxnLst>
              <a:rect l="0" t="0" r="r" b="b"/>
              <a:pathLst>
                <a:path h="566">
                  <a:moveTo>
                    <a:pt x="0" y="0"/>
                  </a:moveTo>
                  <a:lnTo>
                    <a:pt x="0" y="566"/>
                  </a:lnTo>
                  <a:lnTo>
                    <a:pt x="0" y="0"/>
                  </a:lnTo>
                  <a:close/>
                </a:path>
              </a:pathLst>
            </a:custGeom>
            <a:solidFill>
              <a:srgbClr val="34343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4" name="Freeform 8">
              <a:extLst>
                <a:ext uri="{FF2B5EF4-FFF2-40B4-BE49-F238E27FC236}">
                  <a16:creationId xmlns:a16="http://schemas.microsoft.com/office/drawing/2014/main" id="{93B0527F-C09C-4BE4-A472-6D88AC66785B}"/>
                </a:ext>
              </a:extLst>
            </p:cNvPr>
            <p:cNvSpPr>
              <a:spLocks/>
            </p:cNvSpPr>
            <p:nvPr/>
          </p:nvSpPr>
          <p:spPr bwMode="auto">
            <a:xfrm>
              <a:off x="4246563" y="4518025"/>
              <a:ext cx="284163" cy="854075"/>
            </a:xfrm>
            <a:custGeom>
              <a:avLst/>
              <a:gdLst/>
              <a:ahLst/>
              <a:cxnLst>
                <a:cxn ang="0">
                  <a:pos x="179" y="0"/>
                </a:cxn>
                <a:cxn ang="0">
                  <a:pos x="0" y="538"/>
                </a:cxn>
                <a:cxn ang="0">
                  <a:pos x="179" y="0"/>
                </a:cxn>
              </a:cxnLst>
              <a:rect l="0" t="0" r="r" b="b"/>
              <a:pathLst>
                <a:path w="179" h="538">
                  <a:moveTo>
                    <a:pt x="179" y="0"/>
                  </a:moveTo>
                  <a:lnTo>
                    <a:pt x="0" y="538"/>
                  </a:lnTo>
                  <a:lnTo>
                    <a:pt x="179" y="0"/>
                  </a:lnTo>
                  <a:close/>
                </a:path>
              </a:pathLst>
            </a:custGeom>
            <a:solidFill>
              <a:srgbClr val="34343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5" name="Freeform 10">
              <a:extLst>
                <a:ext uri="{FF2B5EF4-FFF2-40B4-BE49-F238E27FC236}">
                  <a16:creationId xmlns:a16="http://schemas.microsoft.com/office/drawing/2014/main" id="{2EE4D7A9-84AA-404A-BBED-546E11003186}"/>
                </a:ext>
              </a:extLst>
            </p:cNvPr>
            <p:cNvSpPr>
              <a:spLocks/>
            </p:cNvSpPr>
            <p:nvPr/>
          </p:nvSpPr>
          <p:spPr bwMode="auto">
            <a:xfrm>
              <a:off x="5708651" y="4518025"/>
              <a:ext cx="282575" cy="854075"/>
            </a:xfrm>
            <a:custGeom>
              <a:avLst/>
              <a:gdLst/>
              <a:ahLst/>
              <a:cxnLst>
                <a:cxn ang="0">
                  <a:pos x="0" y="0"/>
                </a:cxn>
                <a:cxn ang="0">
                  <a:pos x="178" y="538"/>
                </a:cxn>
                <a:cxn ang="0">
                  <a:pos x="0" y="0"/>
                </a:cxn>
              </a:cxnLst>
              <a:rect l="0" t="0" r="r" b="b"/>
              <a:pathLst>
                <a:path w="178" h="538">
                  <a:moveTo>
                    <a:pt x="0" y="0"/>
                  </a:moveTo>
                  <a:lnTo>
                    <a:pt x="178" y="538"/>
                  </a:lnTo>
                  <a:lnTo>
                    <a:pt x="0" y="0"/>
                  </a:lnTo>
                  <a:close/>
                </a:path>
              </a:pathLst>
            </a:custGeom>
            <a:solidFill>
              <a:srgbClr val="34343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6" name="Freeform 12">
              <a:extLst>
                <a:ext uri="{FF2B5EF4-FFF2-40B4-BE49-F238E27FC236}">
                  <a16:creationId xmlns:a16="http://schemas.microsoft.com/office/drawing/2014/main" id="{46CE5CFE-ADEB-4240-AFC9-D94628245F18}"/>
                </a:ext>
              </a:extLst>
            </p:cNvPr>
            <p:cNvSpPr>
              <a:spLocks noEditPoints="1"/>
            </p:cNvSpPr>
            <p:nvPr/>
          </p:nvSpPr>
          <p:spPr bwMode="auto">
            <a:xfrm>
              <a:off x="3829056" y="2192329"/>
              <a:ext cx="2586037" cy="2586031"/>
            </a:xfrm>
            <a:custGeom>
              <a:avLst/>
              <a:gdLst/>
              <a:ahLst/>
              <a:cxnLst>
                <a:cxn ang="0">
                  <a:pos x="483" y="0"/>
                </a:cxn>
                <a:cxn ang="0">
                  <a:pos x="0" y="483"/>
                </a:cxn>
                <a:cxn ang="0">
                  <a:pos x="483" y="966"/>
                </a:cxn>
                <a:cxn ang="0">
                  <a:pos x="966" y="483"/>
                </a:cxn>
                <a:cxn ang="0">
                  <a:pos x="483" y="0"/>
                </a:cxn>
                <a:cxn ang="0">
                  <a:pos x="483" y="897"/>
                </a:cxn>
                <a:cxn ang="0">
                  <a:pos x="69" y="483"/>
                </a:cxn>
                <a:cxn ang="0">
                  <a:pos x="483" y="69"/>
                </a:cxn>
                <a:cxn ang="0">
                  <a:pos x="897" y="483"/>
                </a:cxn>
                <a:cxn ang="0">
                  <a:pos x="483" y="897"/>
                </a:cxn>
              </a:cxnLst>
              <a:rect l="0" t="0" r="r" b="b"/>
              <a:pathLst>
                <a:path w="966" h="966">
                  <a:moveTo>
                    <a:pt x="483" y="0"/>
                  </a:moveTo>
                  <a:cubicBezTo>
                    <a:pt x="217" y="0"/>
                    <a:pt x="0" y="217"/>
                    <a:pt x="0" y="483"/>
                  </a:cubicBezTo>
                  <a:cubicBezTo>
                    <a:pt x="0" y="750"/>
                    <a:pt x="217" y="966"/>
                    <a:pt x="483" y="966"/>
                  </a:cubicBezTo>
                  <a:cubicBezTo>
                    <a:pt x="750" y="966"/>
                    <a:pt x="966" y="750"/>
                    <a:pt x="966" y="483"/>
                  </a:cubicBezTo>
                  <a:cubicBezTo>
                    <a:pt x="966" y="217"/>
                    <a:pt x="750" y="0"/>
                    <a:pt x="483" y="0"/>
                  </a:cubicBezTo>
                  <a:close/>
                  <a:moveTo>
                    <a:pt x="483" y="897"/>
                  </a:moveTo>
                  <a:cubicBezTo>
                    <a:pt x="255" y="897"/>
                    <a:pt x="69" y="712"/>
                    <a:pt x="69" y="483"/>
                  </a:cubicBezTo>
                  <a:cubicBezTo>
                    <a:pt x="69" y="255"/>
                    <a:pt x="255" y="69"/>
                    <a:pt x="483" y="69"/>
                  </a:cubicBezTo>
                  <a:cubicBezTo>
                    <a:pt x="712" y="69"/>
                    <a:pt x="897" y="255"/>
                    <a:pt x="897" y="483"/>
                  </a:cubicBezTo>
                  <a:cubicBezTo>
                    <a:pt x="897" y="712"/>
                    <a:pt x="712" y="897"/>
                    <a:pt x="483" y="89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7" name="Freeform 13">
              <a:extLst>
                <a:ext uri="{FF2B5EF4-FFF2-40B4-BE49-F238E27FC236}">
                  <a16:creationId xmlns:a16="http://schemas.microsoft.com/office/drawing/2014/main" id="{AAB15F0C-27E9-4C06-80A4-162D2B3E0D25}"/>
                </a:ext>
              </a:extLst>
            </p:cNvPr>
            <p:cNvSpPr>
              <a:spLocks noEditPoints="1"/>
            </p:cNvSpPr>
            <p:nvPr/>
          </p:nvSpPr>
          <p:spPr bwMode="auto">
            <a:xfrm>
              <a:off x="4197351" y="2562225"/>
              <a:ext cx="1847850" cy="1846263"/>
            </a:xfrm>
            <a:custGeom>
              <a:avLst/>
              <a:gdLst/>
              <a:ahLst/>
              <a:cxnLst>
                <a:cxn ang="0">
                  <a:pos x="345" y="0"/>
                </a:cxn>
                <a:cxn ang="0">
                  <a:pos x="0" y="345"/>
                </a:cxn>
                <a:cxn ang="0">
                  <a:pos x="345" y="690"/>
                </a:cxn>
                <a:cxn ang="0">
                  <a:pos x="690" y="345"/>
                </a:cxn>
                <a:cxn ang="0">
                  <a:pos x="345" y="0"/>
                </a:cxn>
                <a:cxn ang="0">
                  <a:pos x="345" y="607"/>
                </a:cxn>
                <a:cxn ang="0">
                  <a:pos x="83" y="345"/>
                </a:cxn>
                <a:cxn ang="0">
                  <a:pos x="345" y="84"/>
                </a:cxn>
                <a:cxn ang="0">
                  <a:pos x="607" y="345"/>
                </a:cxn>
                <a:cxn ang="0">
                  <a:pos x="345" y="607"/>
                </a:cxn>
              </a:cxnLst>
              <a:rect l="0" t="0" r="r" b="b"/>
              <a:pathLst>
                <a:path w="690" h="690">
                  <a:moveTo>
                    <a:pt x="345" y="0"/>
                  </a:moveTo>
                  <a:cubicBezTo>
                    <a:pt x="155" y="0"/>
                    <a:pt x="0" y="155"/>
                    <a:pt x="0" y="345"/>
                  </a:cubicBezTo>
                  <a:cubicBezTo>
                    <a:pt x="0" y="536"/>
                    <a:pt x="155" y="690"/>
                    <a:pt x="345" y="690"/>
                  </a:cubicBezTo>
                  <a:cubicBezTo>
                    <a:pt x="536" y="690"/>
                    <a:pt x="690" y="536"/>
                    <a:pt x="690" y="345"/>
                  </a:cubicBezTo>
                  <a:cubicBezTo>
                    <a:pt x="690" y="155"/>
                    <a:pt x="536" y="0"/>
                    <a:pt x="345" y="0"/>
                  </a:cubicBezTo>
                  <a:close/>
                  <a:moveTo>
                    <a:pt x="345" y="607"/>
                  </a:moveTo>
                  <a:cubicBezTo>
                    <a:pt x="201" y="607"/>
                    <a:pt x="83" y="490"/>
                    <a:pt x="83" y="345"/>
                  </a:cubicBezTo>
                  <a:cubicBezTo>
                    <a:pt x="83" y="201"/>
                    <a:pt x="201" y="84"/>
                    <a:pt x="345" y="84"/>
                  </a:cubicBezTo>
                  <a:cubicBezTo>
                    <a:pt x="490" y="84"/>
                    <a:pt x="607" y="201"/>
                    <a:pt x="607" y="345"/>
                  </a:cubicBezTo>
                  <a:cubicBezTo>
                    <a:pt x="607" y="490"/>
                    <a:pt x="490" y="607"/>
                    <a:pt x="345" y="60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8" name="Freeform 14">
              <a:extLst>
                <a:ext uri="{FF2B5EF4-FFF2-40B4-BE49-F238E27FC236}">
                  <a16:creationId xmlns:a16="http://schemas.microsoft.com/office/drawing/2014/main" id="{01FD5BF7-D91E-494C-98CC-01683A093E49}"/>
                </a:ext>
              </a:extLst>
            </p:cNvPr>
            <p:cNvSpPr>
              <a:spLocks/>
            </p:cNvSpPr>
            <p:nvPr/>
          </p:nvSpPr>
          <p:spPr bwMode="auto">
            <a:xfrm>
              <a:off x="3060701" y="2316163"/>
              <a:ext cx="2017713" cy="1241425"/>
            </a:xfrm>
            <a:custGeom>
              <a:avLst/>
              <a:gdLst/>
              <a:ahLst/>
              <a:cxnLst>
                <a:cxn ang="0">
                  <a:pos x="64" y="0"/>
                </a:cxn>
                <a:cxn ang="0">
                  <a:pos x="1271" y="782"/>
                </a:cxn>
                <a:cxn ang="0">
                  <a:pos x="0" y="109"/>
                </a:cxn>
                <a:cxn ang="0">
                  <a:pos x="64" y="0"/>
                </a:cxn>
              </a:cxnLst>
              <a:rect l="0" t="0" r="r" b="b"/>
              <a:pathLst>
                <a:path w="1271" h="782">
                  <a:moveTo>
                    <a:pt x="64" y="0"/>
                  </a:moveTo>
                  <a:lnTo>
                    <a:pt x="1271" y="782"/>
                  </a:lnTo>
                  <a:lnTo>
                    <a:pt x="0" y="109"/>
                  </a:lnTo>
                  <a:lnTo>
                    <a:pt x="6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29" name="Freeform 15">
              <a:extLst>
                <a:ext uri="{FF2B5EF4-FFF2-40B4-BE49-F238E27FC236}">
                  <a16:creationId xmlns:a16="http://schemas.microsoft.com/office/drawing/2014/main" id="{4CB2FA59-4468-4226-A4F1-C237871009B4}"/>
                </a:ext>
              </a:extLst>
            </p:cNvPr>
            <p:cNvSpPr>
              <a:spLocks/>
            </p:cNvSpPr>
            <p:nvPr/>
          </p:nvSpPr>
          <p:spPr bwMode="auto">
            <a:xfrm>
              <a:off x="3232151" y="2374900"/>
              <a:ext cx="558800" cy="461963"/>
            </a:xfrm>
            <a:custGeom>
              <a:avLst/>
              <a:gdLst/>
              <a:ahLst/>
              <a:cxnLst>
                <a:cxn ang="0">
                  <a:pos x="0" y="188"/>
                </a:cxn>
                <a:cxn ang="0">
                  <a:pos x="111" y="0"/>
                </a:cxn>
                <a:cxn ang="0">
                  <a:pos x="221" y="87"/>
                </a:cxn>
                <a:cxn ang="0">
                  <a:pos x="352" y="215"/>
                </a:cxn>
                <a:cxn ang="0">
                  <a:pos x="308" y="291"/>
                </a:cxn>
                <a:cxn ang="0">
                  <a:pos x="130" y="242"/>
                </a:cxn>
                <a:cxn ang="0">
                  <a:pos x="0" y="188"/>
                </a:cxn>
              </a:cxnLst>
              <a:rect l="0" t="0" r="r" b="b"/>
              <a:pathLst>
                <a:path w="352" h="291">
                  <a:moveTo>
                    <a:pt x="0" y="188"/>
                  </a:moveTo>
                  <a:lnTo>
                    <a:pt x="111" y="0"/>
                  </a:lnTo>
                  <a:lnTo>
                    <a:pt x="221" y="87"/>
                  </a:lnTo>
                  <a:lnTo>
                    <a:pt x="352" y="215"/>
                  </a:lnTo>
                  <a:lnTo>
                    <a:pt x="308" y="291"/>
                  </a:lnTo>
                  <a:lnTo>
                    <a:pt x="130" y="242"/>
                  </a:lnTo>
                  <a:lnTo>
                    <a:pt x="0" y="18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30" name="Freeform 16">
              <a:extLst>
                <a:ext uri="{FF2B5EF4-FFF2-40B4-BE49-F238E27FC236}">
                  <a16:creationId xmlns:a16="http://schemas.microsoft.com/office/drawing/2014/main" id="{EF473D72-3794-4133-800B-9E3DD023D770}"/>
                </a:ext>
              </a:extLst>
            </p:cNvPr>
            <p:cNvSpPr>
              <a:spLocks/>
            </p:cNvSpPr>
            <p:nvPr/>
          </p:nvSpPr>
          <p:spPr bwMode="auto">
            <a:xfrm>
              <a:off x="4843463" y="3313113"/>
              <a:ext cx="387350" cy="292100"/>
            </a:xfrm>
            <a:custGeom>
              <a:avLst/>
              <a:gdLst/>
              <a:ahLst/>
              <a:cxnLst>
                <a:cxn ang="0">
                  <a:pos x="62" y="93"/>
                </a:cxn>
                <a:cxn ang="0">
                  <a:pos x="103" y="0"/>
                </a:cxn>
                <a:cxn ang="0">
                  <a:pos x="244" y="184"/>
                </a:cxn>
                <a:cxn ang="0">
                  <a:pos x="0" y="176"/>
                </a:cxn>
                <a:cxn ang="0">
                  <a:pos x="62" y="93"/>
                </a:cxn>
              </a:cxnLst>
              <a:rect l="0" t="0" r="r" b="b"/>
              <a:pathLst>
                <a:path w="244" h="184">
                  <a:moveTo>
                    <a:pt x="62" y="93"/>
                  </a:moveTo>
                  <a:lnTo>
                    <a:pt x="103" y="0"/>
                  </a:lnTo>
                  <a:lnTo>
                    <a:pt x="244" y="184"/>
                  </a:lnTo>
                  <a:lnTo>
                    <a:pt x="0" y="176"/>
                  </a:lnTo>
                  <a:lnTo>
                    <a:pt x="62" y="9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sp>
        <p:nvSpPr>
          <p:cNvPr id="146" name="Rectangle 145">
            <a:extLst>
              <a:ext uri="{FF2B5EF4-FFF2-40B4-BE49-F238E27FC236}">
                <a16:creationId xmlns:a16="http://schemas.microsoft.com/office/drawing/2014/main" id="{C07BF8BA-4A0C-49BF-9E93-60A51FE6FFA7}"/>
              </a:ext>
            </a:extLst>
          </p:cNvPr>
          <p:cNvSpPr/>
          <p:nvPr/>
        </p:nvSpPr>
        <p:spPr>
          <a:xfrm>
            <a:off x="-1959850" y="8729221"/>
            <a:ext cx="1576633" cy="37566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5F5F5F"/>
                </a:solidFill>
                <a:effectLst/>
                <a:uLnTx/>
                <a:uFillTx/>
                <a:latin typeface="Arial"/>
                <a:ea typeface="+mn-ea"/>
                <a:cs typeface="+mn-cs"/>
              </a:rPr>
              <a:t>Stratégie et cadre d’appétit</a:t>
            </a:r>
          </a:p>
        </p:txBody>
      </p:sp>
      <p:sp>
        <p:nvSpPr>
          <p:cNvPr id="147" name="Rectangle 146">
            <a:extLst>
              <a:ext uri="{FF2B5EF4-FFF2-40B4-BE49-F238E27FC236}">
                <a16:creationId xmlns:a16="http://schemas.microsoft.com/office/drawing/2014/main" id="{17858F95-AD48-4FA0-B348-939F457871A3}"/>
              </a:ext>
            </a:extLst>
          </p:cNvPr>
          <p:cNvSpPr/>
          <p:nvPr/>
        </p:nvSpPr>
        <p:spPr>
          <a:xfrm>
            <a:off x="-542528" y="8740830"/>
            <a:ext cx="1391472"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5F5F5F"/>
                </a:solidFill>
                <a:effectLst/>
                <a:uLnTx/>
                <a:uFillTx/>
                <a:latin typeface="Arial"/>
                <a:ea typeface="+mn-ea"/>
                <a:cs typeface="+mn-cs"/>
              </a:rPr>
              <a:t>Portée et applicabilité</a:t>
            </a:r>
          </a:p>
        </p:txBody>
      </p:sp>
      <p:grpSp>
        <p:nvGrpSpPr>
          <p:cNvPr id="148" name="Group 120">
            <a:extLst>
              <a:ext uri="{FF2B5EF4-FFF2-40B4-BE49-F238E27FC236}">
                <a16:creationId xmlns:a16="http://schemas.microsoft.com/office/drawing/2014/main" id="{571B8A23-2CA9-4200-9063-75DF9DBF11BA}"/>
              </a:ext>
            </a:extLst>
          </p:cNvPr>
          <p:cNvGrpSpPr/>
          <p:nvPr/>
        </p:nvGrpSpPr>
        <p:grpSpPr>
          <a:xfrm rot="1800000">
            <a:off x="-41148" y="11793557"/>
            <a:ext cx="176665" cy="358273"/>
            <a:chOff x="2044700" y="1576388"/>
            <a:chExt cx="315913" cy="1071563"/>
          </a:xfrm>
          <a:solidFill>
            <a:schemeClr val="bg1"/>
          </a:solidFill>
        </p:grpSpPr>
        <p:sp>
          <p:nvSpPr>
            <p:cNvPr id="214" name="Freeform 71">
              <a:extLst>
                <a:ext uri="{FF2B5EF4-FFF2-40B4-BE49-F238E27FC236}">
                  <a16:creationId xmlns:a16="http://schemas.microsoft.com/office/drawing/2014/main" id="{E7E6FB43-6553-4522-A878-5B09B5CA682E}"/>
                </a:ext>
              </a:extLst>
            </p:cNvPr>
            <p:cNvSpPr>
              <a:spLocks/>
            </p:cNvSpPr>
            <p:nvPr/>
          </p:nvSpPr>
          <p:spPr bwMode="auto">
            <a:xfrm>
              <a:off x="2044700" y="1576388"/>
              <a:ext cx="315913" cy="157163"/>
            </a:xfrm>
            <a:custGeom>
              <a:avLst/>
              <a:gdLst/>
              <a:ahLst/>
              <a:cxnLst>
                <a:cxn ang="0">
                  <a:pos x="225" y="112"/>
                </a:cxn>
                <a:cxn ang="0">
                  <a:pos x="225" y="85"/>
                </a:cxn>
                <a:cxn ang="0">
                  <a:pos x="225" y="45"/>
                </a:cxn>
                <a:cxn ang="0">
                  <a:pos x="180" y="0"/>
                </a:cxn>
                <a:cxn ang="0">
                  <a:pos x="45" y="0"/>
                </a:cxn>
                <a:cxn ang="0">
                  <a:pos x="0" y="45"/>
                </a:cxn>
                <a:cxn ang="0">
                  <a:pos x="0" y="85"/>
                </a:cxn>
                <a:cxn ang="0">
                  <a:pos x="0" y="112"/>
                </a:cxn>
                <a:cxn ang="0">
                  <a:pos x="225" y="112"/>
                </a:cxn>
              </a:cxnLst>
              <a:rect l="0" t="0" r="r" b="b"/>
              <a:pathLst>
                <a:path w="225" h="112">
                  <a:moveTo>
                    <a:pt x="225" y="112"/>
                  </a:moveTo>
                  <a:cubicBezTo>
                    <a:pt x="225" y="85"/>
                    <a:pt x="225" y="85"/>
                    <a:pt x="225" y="85"/>
                  </a:cubicBezTo>
                  <a:cubicBezTo>
                    <a:pt x="225" y="45"/>
                    <a:pt x="225" y="45"/>
                    <a:pt x="225" y="45"/>
                  </a:cubicBezTo>
                  <a:cubicBezTo>
                    <a:pt x="225" y="20"/>
                    <a:pt x="205" y="0"/>
                    <a:pt x="180" y="0"/>
                  </a:cubicBezTo>
                  <a:cubicBezTo>
                    <a:pt x="45" y="0"/>
                    <a:pt x="45" y="0"/>
                    <a:pt x="45" y="0"/>
                  </a:cubicBezTo>
                  <a:cubicBezTo>
                    <a:pt x="20" y="0"/>
                    <a:pt x="0" y="20"/>
                    <a:pt x="0" y="45"/>
                  </a:cubicBezTo>
                  <a:cubicBezTo>
                    <a:pt x="0" y="85"/>
                    <a:pt x="0" y="85"/>
                    <a:pt x="0" y="85"/>
                  </a:cubicBezTo>
                  <a:cubicBezTo>
                    <a:pt x="0" y="112"/>
                    <a:pt x="0" y="112"/>
                    <a:pt x="0" y="112"/>
                  </a:cubicBezTo>
                  <a:lnTo>
                    <a:pt x="225" y="1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15" name="Freeform 72">
              <a:extLst>
                <a:ext uri="{FF2B5EF4-FFF2-40B4-BE49-F238E27FC236}">
                  <a16:creationId xmlns:a16="http://schemas.microsoft.com/office/drawing/2014/main" id="{F0102E13-23F8-4EE2-94F3-AB81D44D0CCE}"/>
                </a:ext>
              </a:extLst>
            </p:cNvPr>
            <p:cNvSpPr>
              <a:spLocks/>
            </p:cNvSpPr>
            <p:nvPr/>
          </p:nvSpPr>
          <p:spPr bwMode="auto">
            <a:xfrm>
              <a:off x="2139951" y="1752600"/>
              <a:ext cx="125413" cy="565149"/>
            </a:xfrm>
            <a:custGeom>
              <a:avLst/>
              <a:gdLst/>
              <a:ahLst/>
              <a:cxnLst>
                <a:cxn ang="0">
                  <a:pos x="0" y="356"/>
                </a:cxn>
                <a:cxn ang="0">
                  <a:pos x="79" y="356"/>
                </a:cxn>
                <a:cxn ang="0">
                  <a:pos x="79" y="0"/>
                </a:cxn>
                <a:cxn ang="0">
                  <a:pos x="0" y="0"/>
                </a:cxn>
                <a:cxn ang="0">
                  <a:pos x="0" y="20"/>
                </a:cxn>
                <a:cxn ang="0">
                  <a:pos x="0" y="78"/>
                </a:cxn>
                <a:cxn ang="0">
                  <a:pos x="0" y="356"/>
                </a:cxn>
              </a:cxnLst>
              <a:rect l="0" t="0" r="r" b="b"/>
              <a:pathLst>
                <a:path w="79" h="356">
                  <a:moveTo>
                    <a:pt x="0" y="356"/>
                  </a:moveTo>
                  <a:lnTo>
                    <a:pt x="79" y="356"/>
                  </a:lnTo>
                  <a:lnTo>
                    <a:pt x="79" y="0"/>
                  </a:lnTo>
                  <a:lnTo>
                    <a:pt x="0" y="0"/>
                  </a:lnTo>
                  <a:lnTo>
                    <a:pt x="0" y="20"/>
                  </a:lnTo>
                  <a:lnTo>
                    <a:pt x="0" y="78"/>
                  </a:lnTo>
                  <a:lnTo>
                    <a:pt x="0" y="3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16" name="Freeform 73">
              <a:extLst>
                <a:ext uri="{FF2B5EF4-FFF2-40B4-BE49-F238E27FC236}">
                  <a16:creationId xmlns:a16="http://schemas.microsoft.com/office/drawing/2014/main" id="{3049FB01-EF3A-4F3C-9004-D880CF880897}"/>
                </a:ext>
              </a:extLst>
            </p:cNvPr>
            <p:cNvSpPr>
              <a:spLocks/>
            </p:cNvSpPr>
            <p:nvPr/>
          </p:nvSpPr>
          <p:spPr bwMode="auto">
            <a:xfrm>
              <a:off x="2044700" y="1752600"/>
              <a:ext cx="73025" cy="565150"/>
            </a:xfrm>
            <a:custGeom>
              <a:avLst/>
              <a:gdLst/>
              <a:ahLst/>
              <a:cxnLst>
                <a:cxn ang="0">
                  <a:pos x="46" y="356"/>
                </a:cxn>
                <a:cxn ang="0">
                  <a:pos x="46" y="76"/>
                </a:cxn>
                <a:cxn ang="0">
                  <a:pos x="46" y="18"/>
                </a:cxn>
                <a:cxn ang="0">
                  <a:pos x="46" y="0"/>
                </a:cxn>
                <a:cxn ang="0">
                  <a:pos x="0" y="0"/>
                </a:cxn>
                <a:cxn ang="0">
                  <a:pos x="0" y="5"/>
                </a:cxn>
                <a:cxn ang="0">
                  <a:pos x="0" y="64"/>
                </a:cxn>
                <a:cxn ang="0">
                  <a:pos x="0" y="356"/>
                </a:cxn>
                <a:cxn ang="0">
                  <a:pos x="46" y="356"/>
                </a:cxn>
              </a:cxnLst>
              <a:rect l="0" t="0" r="r" b="b"/>
              <a:pathLst>
                <a:path w="46" h="356">
                  <a:moveTo>
                    <a:pt x="46" y="356"/>
                  </a:moveTo>
                  <a:lnTo>
                    <a:pt x="46" y="76"/>
                  </a:lnTo>
                  <a:lnTo>
                    <a:pt x="46" y="18"/>
                  </a:lnTo>
                  <a:lnTo>
                    <a:pt x="46" y="0"/>
                  </a:lnTo>
                  <a:lnTo>
                    <a:pt x="0" y="0"/>
                  </a:lnTo>
                  <a:lnTo>
                    <a:pt x="0" y="5"/>
                  </a:lnTo>
                  <a:lnTo>
                    <a:pt x="0" y="64"/>
                  </a:lnTo>
                  <a:lnTo>
                    <a:pt x="0" y="356"/>
                  </a:lnTo>
                  <a:lnTo>
                    <a:pt x="46" y="3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17" name="Freeform 74">
              <a:extLst>
                <a:ext uri="{FF2B5EF4-FFF2-40B4-BE49-F238E27FC236}">
                  <a16:creationId xmlns:a16="http://schemas.microsoft.com/office/drawing/2014/main" id="{7AA066FE-F06A-4734-B7CE-CD9CC31D6D2F}"/>
                </a:ext>
              </a:extLst>
            </p:cNvPr>
            <p:cNvSpPr>
              <a:spLocks/>
            </p:cNvSpPr>
            <p:nvPr/>
          </p:nvSpPr>
          <p:spPr bwMode="auto">
            <a:xfrm>
              <a:off x="2287588" y="1752600"/>
              <a:ext cx="73025" cy="565150"/>
            </a:xfrm>
            <a:custGeom>
              <a:avLst/>
              <a:gdLst/>
              <a:ahLst/>
              <a:cxnLst>
                <a:cxn ang="0">
                  <a:pos x="0" y="356"/>
                </a:cxn>
                <a:cxn ang="0">
                  <a:pos x="46" y="356"/>
                </a:cxn>
                <a:cxn ang="0">
                  <a:pos x="46" y="356"/>
                </a:cxn>
                <a:cxn ang="0">
                  <a:pos x="46" y="0"/>
                </a:cxn>
                <a:cxn ang="0">
                  <a:pos x="0" y="0"/>
                </a:cxn>
                <a:cxn ang="0">
                  <a:pos x="0" y="356"/>
                </a:cxn>
              </a:cxnLst>
              <a:rect l="0" t="0" r="r" b="b"/>
              <a:pathLst>
                <a:path w="46" h="356">
                  <a:moveTo>
                    <a:pt x="0" y="356"/>
                  </a:moveTo>
                  <a:lnTo>
                    <a:pt x="46" y="356"/>
                  </a:lnTo>
                  <a:lnTo>
                    <a:pt x="46" y="356"/>
                  </a:lnTo>
                  <a:lnTo>
                    <a:pt x="46" y="0"/>
                  </a:lnTo>
                  <a:lnTo>
                    <a:pt x="0" y="0"/>
                  </a:lnTo>
                  <a:lnTo>
                    <a:pt x="0" y="3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18" name="Freeform 75">
              <a:extLst>
                <a:ext uri="{FF2B5EF4-FFF2-40B4-BE49-F238E27FC236}">
                  <a16:creationId xmlns:a16="http://schemas.microsoft.com/office/drawing/2014/main" id="{5EB17E36-A9DF-4B79-A1B2-DF7BC9836F2C}"/>
                </a:ext>
              </a:extLst>
            </p:cNvPr>
            <p:cNvSpPr>
              <a:spLocks/>
            </p:cNvSpPr>
            <p:nvPr/>
          </p:nvSpPr>
          <p:spPr bwMode="auto">
            <a:xfrm>
              <a:off x="2044700" y="2335213"/>
              <a:ext cx="315913" cy="312738"/>
            </a:xfrm>
            <a:custGeom>
              <a:avLst/>
              <a:gdLst/>
              <a:ahLst/>
              <a:cxnLst>
                <a:cxn ang="0">
                  <a:pos x="92" y="201"/>
                </a:cxn>
                <a:cxn ang="0">
                  <a:pos x="133" y="201"/>
                </a:cxn>
                <a:cxn ang="0">
                  <a:pos x="225" y="0"/>
                </a:cxn>
                <a:cxn ang="0">
                  <a:pos x="0" y="0"/>
                </a:cxn>
                <a:cxn ang="0">
                  <a:pos x="92" y="201"/>
                </a:cxn>
              </a:cxnLst>
              <a:rect l="0" t="0" r="r" b="b"/>
              <a:pathLst>
                <a:path w="225" h="223">
                  <a:moveTo>
                    <a:pt x="92" y="201"/>
                  </a:moveTo>
                  <a:cubicBezTo>
                    <a:pt x="103" y="223"/>
                    <a:pt x="121" y="223"/>
                    <a:pt x="133" y="201"/>
                  </a:cubicBezTo>
                  <a:cubicBezTo>
                    <a:pt x="225" y="0"/>
                    <a:pt x="225" y="0"/>
                    <a:pt x="225" y="0"/>
                  </a:cubicBezTo>
                  <a:cubicBezTo>
                    <a:pt x="0" y="0"/>
                    <a:pt x="0" y="0"/>
                    <a:pt x="0" y="0"/>
                  </a:cubicBezTo>
                  <a:lnTo>
                    <a:pt x="92" y="2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sp>
        <p:nvSpPr>
          <p:cNvPr id="180" name="Rectangle 179">
            <a:extLst>
              <a:ext uri="{FF2B5EF4-FFF2-40B4-BE49-F238E27FC236}">
                <a16:creationId xmlns:a16="http://schemas.microsoft.com/office/drawing/2014/main" id="{0640508B-8A3B-48C7-AB75-7454FC935EF9}"/>
              </a:ext>
            </a:extLst>
          </p:cNvPr>
          <p:cNvSpPr/>
          <p:nvPr/>
        </p:nvSpPr>
        <p:spPr>
          <a:xfrm>
            <a:off x="-645028" y="11561396"/>
            <a:ext cx="1568756"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FFFFFF"/>
                </a:solidFill>
                <a:effectLst/>
                <a:uLnTx/>
                <a:uFillTx/>
                <a:latin typeface="Arial Nova Light" panose="020B0304020202020204" pitchFamily="34" charset="0"/>
                <a:ea typeface="+mn-ea"/>
                <a:cs typeface="+mn-cs"/>
              </a:rPr>
              <a:t>Outillage et méthodologie</a:t>
            </a:r>
          </a:p>
        </p:txBody>
      </p:sp>
      <p:sp>
        <p:nvSpPr>
          <p:cNvPr id="181" name="Freeform 33">
            <a:extLst>
              <a:ext uri="{FF2B5EF4-FFF2-40B4-BE49-F238E27FC236}">
                <a16:creationId xmlns:a16="http://schemas.microsoft.com/office/drawing/2014/main" id="{9A307DB2-9D8B-4A6D-9D93-AE2778F90918}"/>
              </a:ext>
            </a:extLst>
          </p:cNvPr>
          <p:cNvSpPr>
            <a:spLocks noChangeAspect="1" noEditPoints="1"/>
          </p:cNvSpPr>
          <p:nvPr/>
        </p:nvSpPr>
        <p:spPr bwMode="auto">
          <a:xfrm>
            <a:off x="-1335111" y="11742424"/>
            <a:ext cx="287828" cy="364817"/>
          </a:xfrm>
          <a:custGeom>
            <a:avLst/>
            <a:gdLst/>
            <a:ahLst/>
            <a:cxnLst>
              <a:cxn ang="0">
                <a:pos x="112" y="107"/>
              </a:cxn>
              <a:cxn ang="0">
                <a:pos x="64" y="104"/>
              </a:cxn>
              <a:cxn ang="0">
                <a:pos x="112" y="101"/>
              </a:cxn>
              <a:cxn ang="0">
                <a:pos x="112" y="66"/>
              </a:cxn>
              <a:cxn ang="0">
                <a:pos x="64" y="69"/>
              </a:cxn>
              <a:cxn ang="0">
                <a:pos x="112" y="72"/>
              </a:cxn>
              <a:cxn ang="0">
                <a:pos x="112" y="66"/>
              </a:cxn>
              <a:cxn ang="0">
                <a:pos x="67" y="137"/>
              </a:cxn>
              <a:cxn ang="0">
                <a:pos x="67" y="143"/>
              </a:cxn>
              <a:cxn ang="0">
                <a:pos x="115" y="140"/>
              </a:cxn>
              <a:cxn ang="0">
                <a:pos x="41" y="77"/>
              </a:cxn>
              <a:cxn ang="0">
                <a:pos x="41" y="61"/>
              </a:cxn>
              <a:cxn ang="0">
                <a:pos x="41" y="77"/>
              </a:cxn>
              <a:cxn ang="0">
                <a:pos x="33" y="104"/>
              </a:cxn>
              <a:cxn ang="0">
                <a:pos x="50" y="104"/>
              </a:cxn>
              <a:cxn ang="0">
                <a:pos x="41" y="130"/>
              </a:cxn>
              <a:cxn ang="0">
                <a:pos x="41" y="147"/>
              </a:cxn>
              <a:cxn ang="0">
                <a:pos x="41" y="130"/>
              </a:cxn>
              <a:cxn ang="0">
                <a:pos x="114" y="13"/>
              </a:cxn>
              <a:cxn ang="0">
                <a:pos x="119" y="31"/>
              </a:cxn>
              <a:cxn ang="0">
                <a:pos x="129" y="160"/>
              </a:cxn>
              <a:cxn ang="0">
                <a:pos x="27" y="170"/>
              </a:cxn>
              <a:cxn ang="0">
                <a:pos x="18" y="41"/>
              </a:cxn>
              <a:cxn ang="0">
                <a:pos x="32" y="31"/>
              </a:cxn>
              <a:cxn ang="0">
                <a:pos x="14" y="13"/>
              </a:cxn>
              <a:cxn ang="0">
                <a:pos x="0" y="174"/>
              </a:cxn>
              <a:cxn ang="0">
                <a:pos x="134" y="189"/>
              </a:cxn>
              <a:cxn ang="0">
                <a:pos x="148" y="27"/>
              </a:cxn>
              <a:cxn ang="0">
                <a:pos x="39" y="39"/>
              </a:cxn>
              <a:cxn ang="0">
                <a:pos x="60" y="12"/>
              </a:cxn>
              <a:cxn ang="0">
                <a:pos x="86" y="12"/>
              </a:cxn>
              <a:cxn ang="0">
                <a:pos x="108" y="39"/>
              </a:cxn>
              <a:cxn ang="0">
                <a:pos x="68" y="12"/>
              </a:cxn>
              <a:cxn ang="0">
                <a:pos x="79" y="12"/>
              </a:cxn>
              <a:cxn ang="0">
                <a:pos x="68" y="12"/>
              </a:cxn>
            </a:cxnLst>
            <a:rect l="0" t="0" r="r" b="b"/>
            <a:pathLst>
              <a:path w="148" h="189">
                <a:moveTo>
                  <a:pt x="115" y="104"/>
                </a:moveTo>
                <a:cubicBezTo>
                  <a:pt x="115" y="106"/>
                  <a:pt x="114" y="107"/>
                  <a:pt x="112" y="107"/>
                </a:cubicBezTo>
                <a:cubicBezTo>
                  <a:pt x="67" y="107"/>
                  <a:pt x="67" y="107"/>
                  <a:pt x="67" y="107"/>
                </a:cubicBezTo>
                <a:cubicBezTo>
                  <a:pt x="66" y="107"/>
                  <a:pt x="64" y="106"/>
                  <a:pt x="64" y="104"/>
                </a:cubicBezTo>
                <a:cubicBezTo>
                  <a:pt x="64" y="103"/>
                  <a:pt x="66" y="101"/>
                  <a:pt x="67" y="101"/>
                </a:cubicBezTo>
                <a:cubicBezTo>
                  <a:pt x="112" y="101"/>
                  <a:pt x="112" y="101"/>
                  <a:pt x="112" y="101"/>
                </a:cubicBezTo>
                <a:cubicBezTo>
                  <a:pt x="114" y="101"/>
                  <a:pt x="115" y="103"/>
                  <a:pt x="115" y="104"/>
                </a:cubicBezTo>
                <a:close/>
                <a:moveTo>
                  <a:pt x="112" y="66"/>
                </a:moveTo>
                <a:cubicBezTo>
                  <a:pt x="67" y="66"/>
                  <a:pt x="67" y="66"/>
                  <a:pt x="67" y="66"/>
                </a:cubicBezTo>
                <a:cubicBezTo>
                  <a:pt x="66" y="66"/>
                  <a:pt x="64" y="68"/>
                  <a:pt x="64" y="69"/>
                </a:cubicBezTo>
                <a:cubicBezTo>
                  <a:pt x="64" y="71"/>
                  <a:pt x="66" y="72"/>
                  <a:pt x="67" y="72"/>
                </a:cubicBezTo>
                <a:cubicBezTo>
                  <a:pt x="112" y="72"/>
                  <a:pt x="112" y="72"/>
                  <a:pt x="112" y="72"/>
                </a:cubicBezTo>
                <a:cubicBezTo>
                  <a:pt x="114" y="72"/>
                  <a:pt x="115" y="71"/>
                  <a:pt x="115" y="69"/>
                </a:cubicBezTo>
                <a:cubicBezTo>
                  <a:pt x="115" y="68"/>
                  <a:pt x="114" y="66"/>
                  <a:pt x="112" y="66"/>
                </a:cubicBezTo>
                <a:close/>
                <a:moveTo>
                  <a:pt x="112" y="137"/>
                </a:moveTo>
                <a:cubicBezTo>
                  <a:pt x="67" y="137"/>
                  <a:pt x="67" y="137"/>
                  <a:pt x="67" y="137"/>
                </a:cubicBezTo>
                <a:cubicBezTo>
                  <a:pt x="66" y="137"/>
                  <a:pt x="64" y="138"/>
                  <a:pt x="64" y="140"/>
                </a:cubicBezTo>
                <a:cubicBezTo>
                  <a:pt x="64" y="141"/>
                  <a:pt x="66" y="143"/>
                  <a:pt x="67" y="143"/>
                </a:cubicBezTo>
                <a:cubicBezTo>
                  <a:pt x="112" y="143"/>
                  <a:pt x="112" y="143"/>
                  <a:pt x="112" y="143"/>
                </a:cubicBezTo>
                <a:cubicBezTo>
                  <a:pt x="114" y="143"/>
                  <a:pt x="115" y="141"/>
                  <a:pt x="115" y="140"/>
                </a:cubicBezTo>
                <a:cubicBezTo>
                  <a:pt x="115" y="138"/>
                  <a:pt x="114" y="137"/>
                  <a:pt x="112" y="137"/>
                </a:cubicBezTo>
                <a:close/>
                <a:moveTo>
                  <a:pt x="41" y="77"/>
                </a:moveTo>
                <a:cubicBezTo>
                  <a:pt x="46" y="77"/>
                  <a:pt x="50" y="74"/>
                  <a:pt x="50" y="69"/>
                </a:cubicBezTo>
                <a:cubicBezTo>
                  <a:pt x="50" y="65"/>
                  <a:pt x="46" y="61"/>
                  <a:pt x="41" y="61"/>
                </a:cubicBezTo>
                <a:cubicBezTo>
                  <a:pt x="37" y="61"/>
                  <a:pt x="33" y="65"/>
                  <a:pt x="33" y="69"/>
                </a:cubicBezTo>
                <a:cubicBezTo>
                  <a:pt x="33" y="74"/>
                  <a:pt x="37" y="77"/>
                  <a:pt x="41" y="77"/>
                </a:cubicBezTo>
                <a:close/>
                <a:moveTo>
                  <a:pt x="41" y="96"/>
                </a:moveTo>
                <a:cubicBezTo>
                  <a:pt x="37" y="96"/>
                  <a:pt x="33" y="99"/>
                  <a:pt x="33" y="104"/>
                </a:cubicBezTo>
                <a:cubicBezTo>
                  <a:pt x="33" y="108"/>
                  <a:pt x="37" y="112"/>
                  <a:pt x="41" y="112"/>
                </a:cubicBezTo>
                <a:cubicBezTo>
                  <a:pt x="46" y="112"/>
                  <a:pt x="50" y="108"/>
                  <a:pt x="50" y="104"/>
                </a:cubicBezTo>
                <a:cubicBezTo>
                  <a:pt x="50" y="99"/>
                  <a:pt x="46" y="96"/>
                  <a:pt x="41" y="96"/>
                </a:cubicBezTo>
                <a:close/>
                <a:moveTo>
                  <a:pt x="41" y="130"/>
                </a:moveTo>
                <a:cubicBezTo>
                  <a:pt x="37" y="130"/>
                  <a:pt x="33" y="134"/>
                  <a:pt x="33" y="138"/>
                </a:cubicBezTo>
                <a:cubicBezTo>
                  <a:pt x="33" y="143"/>
                  <a:pt x="37" y="147"/>
                  <a:pt x="41" y="147"/>
                </a:cubicBezTo>
                <a:cubicBezTo>
                  <a:pt x="46" y="147"/>
                  <a:pt x="50" y="143"/>
                  <a:pt x="50" y="138"/>
                </a:cubicBezTo>
                <a:cubicBezTo>
                  <a:pt x="50" y="134"/>
                  <a:pt x="46" y="130"/>
                  <a:pt x="41" y="130"/>
                </a:cubicBezTo>
                <a:close/>
                <a:moveTo>
                  <a:pt x="134" y="13"/>
                </a:moveTo>
                <a:cubicBezTo>
                  <a:pt x="114" y="13"/>
                  <a:pt x="114" y="13"/>
                  <a:pt x="114" y="13"/>
                </a:cubicBezTo>
                <a:cubicBezTo>
                  <a:pt x="114" y="15"/>
                  <a:pt x="114" y="23"/>
                  <a:pt x="114" y="31"/>
                </a:cubicBezTo>
                <a:cubicBezTo>
                  <a:pt x="119" y="31"/>
                  <a:pt x="119" y="31"/>
                  <a:pt x="119" y="31"/>
                </a:cubicBezTo>
                <a:cubicBezTo>
                  <a:pt x="124" y="31"/>
                  <a:pt x="129" y="35"/>
                  <a:pt x="129" y="41"/>
                </a:cubicBezTo>
                <a:cubicBezTo>
                  <a:pt x="129" y="160"/>
                  <a:pt x="129" y="160"/>
                  <a:pt x="129" y="160"/>
                </a:cubicBezTo>
                <a:cubicBezTo>
                  <a:pt x="129" y="165"/>
                  <a:pt x="124" y="170"/>
                  <a:pt x="119" y="170"/>
                </a:cubicBezTo>
                <a:cubicBezTo>
                  <a:pt x="27" y="170"/>
                  <a:pt x="27" y="170"/>
                  <a:pt x="27" y="170"/>
                </a:cubicBezTo>
                <a:cubicBezTo>
                  <a:pt x="22" y="170"/>
                  <a:pt x="18" y="165"/>
                  <a:pt x="18" y="160"/>
                </a:cubicBezTo>
                <a:cubicBezTo>
                  <a:pt x="18" y="41"/>
                  <a:pt x="18" y="41"/>
                  <a:pt x="18" y="41"/>
                </a:cubicBezTo>
                <a:cubicBezTo>
                  <a:pt x="18" y="35"/>
                  <a:pt x="22" y="31"/>
                  <a:pt x="27" y="31"/>
                </a:cubicBezTo>
                <a:cubicBezTo>
                  <a:pt x="32" y="31"/>
                  <a:pt x="32" y="31"/>
                  <a:pt x="32" y="31"/>
                </a:cubicBezTo>
                <a:cubicBezTo>
                  <a:pt x="32" y="23"/>
                  <a:pt x="32" y="15"/>
                  <a:pt x="32" y="13"/>
                </a:cubicBezTo>
                <a:cubicBezTo>
                  <a:pt x="14" y="13"/>
                  <a:pt x="14" y="13"/>
                  <a:pt x="14" y="13"/>
                </a:cubicBezTo>
                <a:cubicBezTo>
                  <a:pt x="6" y="13"/>
                  <a:pt x="0" y="20"/>
                  <a:pt x="0" y="27"/>
                </a:cubicBezTo>
                <a:cubicBezTo>
                  <a:pt x="0" y="174"/>
                  <a:pt x="0" y="174"/>
                  <a:pt x="0" y="174"/>
                </a:cubicBezTo>
                <a:cubicBezTo>
                  <a:pt x="0" y="182"/>
                  <a:pt x="6" y="189"/>
                  <a:pt x="14" y="189"/>
                </a:cubicBezTo>
                <a:cubicBezTo>
                  <a:pt x="134" y="189"/>
                  <a:pt x="134" y="189"/>
                  <a:pt x="134" y="189"/>
                </a:cubicBezTo>
                <a:cubicBezTo>
                  <a:pt x="142" y="189"/>
                  <a:pt x="148" y="182"/>
                  <a:pt x="148" y="174"/>
                </a:cubicBezTo>
                <a:cubicBezTo>
                  <a:pt x="148" y="27"/>
                  <a:pt x="148" y="27"/>
                  <a:pt x="148" y="27"/>
                </a:cubicBezTo>
                <a:cubicBezTo>
                  <a:pt x="148" y="20"/>
                  <a:pt x="142" y="13"/>
                  <a:pt x="134" y="13"/>
                </a:cubicBezTo>
                <a:close/>
                <a:moveTo>
                  <a:pt x="39" y="39"/>
                </a:moveTo>
                <a:cubicBezTo>
                  <a:pt x="39" y="28"/>
                  <a:pt x="39" y="12"/>
                  <a:pt x="39" y="12"/>
                </a:cubicBezTo>
                <a:cubicBezTo>
                  <a:pt x="60" y="12"/>
                  <a:pt x="60" y="12"/>
                  <a:pt x="60" y="12"/>
                </a:cubicBezTo>
                <a:cubicBezTo>
                  <a:pt x="60" y="6"/>
                  <a:pt x="66" y="0"/>
                  <a:pt x="73" y="0"/>
                </a:cubicBezTo>
                <a:cubicBezTo>
                  <a:pt x="80" y="0"/>
                  <a:pt x="86" y="6"/>
                  <a:pt x="86" y="12"/>
                </a:cubicBezTo>
                <a:cubicBezTo>
                  <a:pt x="108" y="12"/>
                  <a:pt x="108" y="12"/>
                  <a:pt x="108" y="12"/>
                </a:cubicBezTo>
                <a:cubicBezTo>
                  <a:pt x="108" y="12"/>
                  <a:pt x="107" y="28"/>
                  <a:pt x="108" y="39"/>
                </a:cubicBezTo>
                <a:lnTo>
                  <a:pt x="39" y="39"/>
                </a:lnTo>
                <a:close/>
                <a:moveTo>
                  <a:pt x="68" y="12"/>
                </a:moveTo>
                <a:cubicBezTo>
                  <a:pt x="68" y="15"/>
                  <a:pt x="70" y="17"/>
                  <a:pt x="73" y="17"/>
                </a:cubicBezTo>
                <a:cubicBezTo>
                  <a:pt x="76" y="17"/>
                  <a:pt x="79" y="15"/>
                  <a:pt x="79" y="12"/>
                </a:cubicBezTo>
                <a:cubicBezTo>
                  <a:pt x="79" y="9"/>
                  <a:pt x="76" y="6"/>
                  <a:pt x="73" y="6"/>
                </a:cubicBezTo>
                <a:cubicBezTo>
                  <a:pt x="70" y="6"/>
                  <a:pt x="68" y="9"/>
                  <a:pt x="68" y="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82" name="Rectangle 181">
            <a:extLst>
              <a:ext uri="{FF2B5EF4-FFF2-40B4-BE49-F238E27FC236}">
                <a16:creationId xmlns:a16="http://schemas.microsoft.com/office/drawing/2014/main" id="{709BE06B-0BF8-484C-B947-9CA51DA8D476}"/>
              </a:ext>
            </a:extLst>
          </p:cNvPr>
          <p:cNvSpPr/>
          <p:nvPr/>
        </p:nvSpPr>
        <p:spPr>
          <a:xfrm>
            <a:off x="-2021733" y="11550227"/>
            <a:ext cx="1616044"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FFFFFF"/>
                </a:solidFill>
                <a:effectLst/>
                <a:uLnTx/>
                <a:uFillTx/>
                <a:latin typeface="Arial Nova Light" panose="020B0304020202020204" pitchFamily="34" charset="0"/>
                <a:ea typeface="+mn-ea"/>
                <a:cs typeface="+mn-cs"/>
              </a:rPr>
              <a:t>Pratiques de surveillance </a:t>
            </a:r>
          </a:p>
        </p:txBody>
      </p:sp>
      <p:grpSp>
        <p:nvGrpSpPr>
          <p:cNvPr id="184" name="Group 104">
            <a:extLst>
              <a:ext uri="{FF2B5EF4-FFF2-40B4-BE49-F238E27FC236}">
                <a16:creationId xmlns:a16="http://schemas.microsoft.com/office/drawing/2014/main" id="{E57E433B-398B-4AC9-BB21-30D9FAA4D039}"/>
              </a:ext>
            </a:extLst>
          </p:cNvPr>
          <p:cNvGrpSpPr/>
          <p:nvPr/>
        </p:nvGrpSpPr>
        <p:grpSpPr>
          <a:xfrm>
            <a:off x="-2130649" y="11109161"/>
            <a:ext cx="313160" cy="317539"/>
            <a:chOff x="1552715" y="3947796"/>
            <a:chExt cx="962977" cy="769938"/>
          </a:xfrm>
        </p:grpSpPr>
        <p:sp>
          <p:nvSpPr>
            <p:cNvPr id="206" name="Freeform 26">
              <a:extLst>
                <a:ext uri="{FF2B5EF4-FFF2-40B4-BE49-F238E27FC236}">
                  <a16:creationId xmlns:a16="http://schemas.microsoft.com/office/drawing/2014/main" id="{F7329DC8-63EA-4C06-A93C-7E825490AAE4}"/>
                </a:ext>
              </a:extLst>
            </p:cNvPr>
            <p:cNvSpPr>
              <a:spLocks/>
            </p:cNvSpPr>
            <p:nvPr/>
          </p:nvSpPr>
          <p:spPr bwMode="auto">
            <a:xfrm>
              <a:off x="1556069" y="3947796"/>
              <a:ext cx="951862" cy="769938"/>
            </a:xfrm>
            <a:custGeom>
              <a:avLst/>
              <a:gdLst/>
              <a:ahLst/>
              <a:cxnLst>
                <a:cxn ang="0">
                  <a:pos x="769" y="0"/>
                </a:cxn>
                <a:cxn ang="0">
                  <a:pos x="0" y="0"/>
                </a:cxn>
                <a:cxn ang="0">
                  <a:pos x="0" y="342"/>
                </a:cxn>
                <a:cxn ang="0">
                  <a:pos x="9" y="339"/>
                </a:cxn>
                <a:cxn ang="0">
                  <a:pos x="20" y="336"/>
                </a:cxn>
                <a:cxn ang="0">
                  <a:pos x="20" y="20"/>
                </a:cxn>
                <a:cxn ang="0">
                  <a:pos x="749" y="20"/>
                </a:cxn>
                <a:cxn ang="0">
                  <a:pos x="749" y="532"/>
                </a:cxn>
                <a:cxn ang="0">
                  <a:pos x="20" y="532"/>
                </a:cxn>
                <a:cxn ang="0">
                  <a:pos x="20" y="419"/>
                </a:cxn>
                <a:cxn ang="0">
                  <a:pos x="0" y="423"/>
                </a:cxn>
                <a:cxn ang="0">
                  <a:pos x="0" y="597"/>
                </a:cxn>
                <a:cxn ang="0">
                  <a:pos x="769" y="597"/>
                </a:cxn>
                <a:cxn ang="0">
                  <a:pos x="769" y="0"/>
                </a:cxn>
              </a:cxnLst>
              <a:rect l="0" t="0" r="r" b="b"/>
              <a:pathLst>
                <a:path w="769" h="597">
                  <a:moveTo>
                    <a:pt x="769" y="0"/>
                  </a:moveTo>
                  <a:cubicBezTo>
                    <a:pt x="0" y="0"/>
                    <a:pt x="0" y="0"/>
                    <a:pt x="0" y="0"/>
                  </a:cubicBezTo>
                  <a:cubicBezTo>
                    <a:pt x="0" y="342"/>
                    <a:pt x="0" y="342"/>
                    <a:pt x="0" y="342"/>
                  </a:cubicBezTo>
                  <a:cubicBezTo>
                    <a:pt x="3" y="341"/>
                    <a:pt x="6" y="340"/>
                    <a:pt x="9" y="339"/>
                  </a:cubicBezTo>
                  <a:cubicBezTo>
                    <a:pt x="13" y="339"/>
                    <a:pt x="17" y="338"/>
                    <a:pt x="20" y="336"/>
                  </a:cubicBezTo>
                  <a:cubicBezTo>
                    <a:pt x="20" y="20"/>
                    <a:pt x="20" y="20"/>
                    <a:pt x="20" y="20"/>
                  </a:cubicBezTo>
                  <a:cubicBezTo>
                    <a:pt x="749" y="20"/>
                    <a:pt x="749" y="20"/>
                    <a:pt x="749" y="20"/>
                  </a:cubicBezTo>
                  <a:cubicBezTo>
                    <a:pt x="749" y="532"/>
                    <a:pt x="749" y="532"/>
                    <a:pt x="749" y="532"/>
                  </a:cubicBezTo>
                  <a:cubicBezTo>
                    <a:pt x="20" y="532"/>
                    <a:pt x="20" y="532"/>
                    <a:pt x="20" y="532"/>
                  </a:cubicBezTo>
                  <a:cubicBezTo>
                    <a:pt x="20" y="419"/>
                    <a:pt x="20" y="419"/>
                    <a:pt x="20" y="419"/>
                  </a:cubicBezTo>
                  <a:cubicBezTo>
                    <a:pt x="14" y="421"/>
                    <a:pt x="7" y="422"/>
                    <a:pt x="0" y="423"/>
                  </a:cubicBezTo>
                  <a:cubicBezTo>
                    <a:pt x="0" y="597"/>
                    <a:pt x="0" y="597"/>
                    <a:pt x="0" y="597"/>
                  </a:cubicBezTo>
                  <a:cubicBezTo>
                    <a:pt x="769" y="597"/>
                    <a:pt x="769" y="597"/>
                    <a:pt x="769" y="597"/>
                  </a:cubicBezTo>
                  <a:lnTo>
                    <a:pt x="769"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07" name="Rectangle 28">
              <a:extLst>
                <a:ext uri="{FF2B5EF4-FFF2-40B4-BE49-F238E27FC236}">
                  <a16:creationId xmlns:a16="http://schemas.microsoft.com/office/drawing/2014/main" id="{B3BD1EB8-B3DD-4C1E-9D07-237183ABAAEF}"/>
                </a:ext>
              </a:extLst>
            </p:cNvPr>
            <p:cNvSpPr>
              <a:spLocks noChangeArrowheads="1"/>
            </p:cNvSpPr>
            <p:nvPr/>
          </p:nvSpPr>
          <p:spPr bwMode="auto">
            <a:xfrm>
              <a:off x="1812608" y="4301491"/>
              <a:ext cx="96838" cy="2190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08" name="Rectangle 29">
              <a:extLst>
                <a:ext uri="{FF2B5EF4-FFF2-40B4-BE49-F238E27FC236}">
                  <a16:creationId xmlns:a16="http://schemas.microsoft.com/office/drawing/2014/main" id="{8704FF72-4FD6-4D33-9B02-2829FC1AB4F3}"/>
                </a:ext>
              </a:extLst>
            </p:cNvPr>
            <p:cNvSpPr>
              <a:spLocks noChangeArrowheads="1"/>
            </p:cNvSpPr>
            <p:nvPr/>
          </p:nvSpPr>
          <p:spPr bwMode="auto">
            <a:xfrm>
              <a:off x="2115820" y="4212591"/>
              <a:ext cx="98425" cy="3079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09" name="Rectangle 30">
              <a:extLst>
                <a:ext uri="{FF2B5EF4-FFF2-40B4-BE49-F238E27FC236}">
                  <a16:creationId xmlns:a16="http://schemas.microsoft.com/office/drawing/2014/main" id="{FF9BE769-1828-4D76-9E5D-05AF9FBE74B9}"/>
                </a:ext>
              </a:extLst>
            </p:cNvPr>
            <p:cNvSpPr>
              <a:spLocks noChangeArrowheads="1"/>
            </p:cNvSpPr>
            <p:nvPr/>
          </p:nvSpPr>
          <p:spPr bwMode="auto">
            <a:xfrm>
              <a:off x="1963420" y="4182428"/>
              <a:ext cx="98425" cy="33813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10" name="Rectangle 31">
              <a:extLst>
                <a:ext uri="{FF2B5EF4-FFF2-40B4-BE49-F238E27FC236}">
                  <a16:creationId xmlns:a16="http://schemas.microsoft.com/office/drawing/2014/main" id="{81D1E011-01C2-4650-B9ED-BD0CD0A8F53B}"/>
                </a:ext>
              </a:extLst>
            </p:cNvPr>
            <p:cNvSpPr>
              <a:spLocks noChangeArrowheads="1"/>
            </p:cNvSpPr>
            <p:nvPr/>
          </p:nvSpPr>
          <p:spPr bwMode="auto">
            <a:xfrm>
              <a:off x="2268220" y="4044316"/>
              <a:ext cx="98425" cy="47625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11" name="Rectangle 34">
              <a:extLst>
                <a:ext uri="{FF2B5EF4-FFF2-40B4-BE49-F238E27FC236}">
                  <a16:creationId xmlns:a16="http://schemas.microsoft.com/office/drawing/2014/main" id="{5AACF2B1-D514-40A3-B4F1-711B287872D0}"/>
                </a:ext>
              </a:extLst>
            </p:cNvPr>
            <p:cNvSpPr>
              <a:spLocks noChangeArrowheads="1"/>
            </p:cNvSpPr>
            <p:nvPr/>
          </p:nvSpPr>
          <p:spPr bwMode="auto">
            <a:xfrm>
              <a:off x="1612583" y="4538028"/>
              <a:ext cx="800100" cy="2381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12" name="Rectangle 211">
              <a:extLst>
                <a:ext uri="{FF2B5EF4-FFF2-40B4-BE49-F238E27FC236}">
                  <a16:creationId xmlns:a16="http://schemas.microsoft.com/office/drawing/2014/main" id="{00839DE9-FDFC-4854-B9FB-3A89098C6F55}"/>
                </a:ext>
              </a:extLst>
            </p:cNvPr>
            <p:cNvSpPr/>
            <p:nvPr/>
          </p:nvSpPr>
          <p:spPr>
            <a:xfrm>
              <a:off x="1552715" y="3959123"/>
              <a:ext cx="962977" cy="68580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13" name="Rectangle 28">
              <a:extLst>
                <a:ext uri="{FF2B5EF4-FFF2-40B4-BE49-F238E27FC236}">
                  <a16:creationId xmlns:a16="http://schemas.microsoft.com/office/drawing/2014/main" id="{B7297E83-0B18-462A-B850-44E382897006}"/>
                </a:ext>
              </a:extLst>
            </p:cNvPr>
            <p:cNvSpPr>
              <a:spLocks noChangeArrowheads="1"/>
            </p:cNvSpPr>
            <p:nvPr/>
          </p:nvSpPr>
          <p:spPr bwMode="auto">
            <a:xfrm>
              <a:off x="1653064" y="4383881"/>
              <a:ext cx="96838" cy="13668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sp>
        <p:nvSpPr>
          <p:cNvPr id="185" name="Rectangle 184">
            <a:extLst>
              <a:ext uri="{FF2B5EF4-FFF2-40B4-BE49-F238E27FC236}">
                <a16:creationId xmlns:a16="http://schemas.microsoft.com/office/drawing/2014/main" id="{2DDD3A22-7745-4FE0-A486-7764E08CC7D6}"/>
              </a:ext>
            </a:extLst>
          </p:cNvPr>
          <p:cNvSpPr/>
          <p:nvPr/>
        </p:nvSpPr>
        <p:spPr>
          <a:xfrm>
            <a:off x="-2547577" y="10758607"/>
            <a:ext cx="124535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FFFFFF"/>
                </a:solidFill>
                <a:effectLst/>
                <a:uLnTx/>
                <a:uFillTx/>
                <a:latin typeface="Arial Nova Light" panose="020B0304020202020204" pitchFamily="34" charset="0"/>
                <a:ea typeface="+mn-ea"/>
                <a:cs typeface="+mn-cs"/>
              </a:rPr>
              <a:t>Reddition et divulgation</a:t>
            </a:r>
          </a:p>
        </p:txBody>
      </p:sp>
      <p:sp>
        <p:nvSpPr>
          <p:cNvPr id="186" name="Freeform 55">
            <a:extLst>
              <a:ext uri="{FF2B5EF4-FFF2-40B4-BE49-F238E27FC236}">
                <a16:creationId xmlns:a16="http://schemas.microsoft.com/office/drawing/2014/main" id="{A8D2E56A-43A0-4ADB-B576-AA2DE7629737}"/>
              </a:ext>
            </a:extLst>
          </p:cNvPr>
          <p:cNvSpPr>
            <a:spLocks noEditPoints="1"/>
          </p:cNvSpPr>
          <p:nvPr/>
        </p:nvSpPr>
        <p:spPr bwMode="auto">
          <a:xfrm>
            <a:off x="705940" y="11103820"/>
            <a:ext cx="394181" cy="336516"/>
          </a:xfrm>
          <a:custGeom>
            <a:avLst/>
            <a:gdLst/>
            <a:ahLst/>
            <a:cxnLst>
              <a:cxn ang="0">
                <a:pos x="252" y="65"/>
              </a:cxn>
              <a:cxn ang="0">
                <a:pos x="193" y="89"/>
              </a:cxn>
              <a:cxn ang="0">
                <a:pos x="207" y="146"/>
              </a:cxn>
              <a:cxn ang="0">
                <a:pos x="222" y="119"/>
              </a:cxn>
              <a:cxn ang="0">
                <a:pos x="273" y="150"/>
              </a:cxn>
              <a:cxn ang="0">
                <a:pos x="329" y="205"/>
              </a:cxn>
              <a:cxn ang="0">
                <a:pos x="325" y="220"/>
              </a:cxn>
              <a:cxn ang="0">
                <a:pos x="277" y="183"/>
              </a:cxn>
              <a:cxn ang="0">
                <a:pos x="271" y="190"/>
              </a:cxn>
              <a:cxn ang="0">
                <a:pos x="298" y="241"/>
              </a:cxn>
              <a:cxn ang="0">
                <a:pos x="241" y="199"/>
              </a:cxn>
              <a:cxn ang="0">
                <a:pos x="289" y="246"/>
              </a:cxn>
              <a:cxn ang="0">
                <a:pos x="228" y="219"/>
              </a:cxn>
              <a:cxn ang="0">
                <a:pos x="222" y="226"/>
              </a:cxn>
              <a:cxn ang="0">
                <a:pos x="233" y="257"/>
              </a:cxn>
              <a:cxn ang="0">
                <a:pos x="235" y="268"/>
              </a:cxn>
              <a:cxn ang="0">
                <a:pos x="293" y="256"/>
              </a:cxn>
              <a:cxn ang="0">
                <a:pos x="336" y="196"/>
              </a:cxn>
              <a:cxn ang="0">
                <a:pos x="308" y="85"/>
              </a:cxn>
              <a:cxn ang="0">
                <a:pos x="191" y="210"/>
              </a:cxn>
              <a:cxn ang="0">
                <a:pos x="230" y="265"/>
              </a:cxn>
              <a:cxn ang="0">
                <a:pos x="137" y="220"/>
              </a:cxn>
              <a:cxn ang="0">
                <a:pos x="157" y="196"/>
              </a:cxn>
              <a:cxn ang="0">
                <a:pos x="362" y="204"/>
              </a:cxn>
              <a:cxn ang="0">
                <a:pos x="438" y="0"/>
              </a:cxn>
              <a:cxn ang="0">
                <a:pos x="112" y="72"/>
              </a:cxn>
              <a:cxn ang="0">
                <a:pos x="0" y="182"/>
              </a:cxn>
              <a:cxn ang="0">
                <a:pos x="112" y="72"/>
              </a:cxn>
              <a:cxn ang="0">
                <a:pos x="89" y="173"/>
              </a:cxn>
              <a:cxn ang="0">
                <a:pos x="198" y="77"/>
              </a:cxn>
              <a:cxn ang="0">
                <a:pos x="187" y="85"/>
              </a:cxn>
              <a:cxn ang="0">
                <a:pos x="125" y="88"/>
              </a:cxn>
              <a:cxn ang="0">
                <a:pos x="136" y="190"/>
              </a:cxn>
              <a:cxn ang="0">
                <a:pos x="129" y="198"/>
              </a:cxn>
            </a:cxnLst>
            <a:rect l="0" t="0" r="r" b="b"/>
            <a:pathLst>
              <a:path w="438" h="279">
                <a:moveTo>
                  <a:pt x="308" y="85"/>
                </a:moveTo>
                <a:cubicBezTo>
                  <a:pt x="308" y="85"/>
                  <a:pt x="270" y="70"/>
                  <a:pt x="252" y="65"/>
                </a:cubicBezTo>
                <a:cubicBezTo>
                  <a:pt x="239" y="62"/>
                  <a:pt x="237" y="64"/>
                  <a:pt x="226" y="70"/>
                </a:cubicBezTo>
                <a:cubicBezTo>
                  <a:pt x="217" y="75"/>
                  <a:pt x="201" y="82"/>
                  <a:pt x="193" y="89"/>
                </a:cubicBezTo>
                <a:cubicBezTo>
                  <a:pt x="188" y="94"/>
                  <a:pt x="181" y="142"/>
                  <a:pt x="181" y="143"/>
                </a:cubicBezTo>
                <a:cubicBezTo>
                  <a:pt x="180" y="156"/>
                  <a:pt x="198" y="156"/>
                  <a:pt x="207" y="146"/>
                </a:cubicBezTo>
                <a:cubicBezTo>
                  <a:pt x="212" y="139"/>
                  <a:pt x="217" y="129"/>
                  <a:pt x="220" y="122"/>
                </a:cubicBezTo>
                <a:cubicBezTo>
                  <a:pt x="223" y="117"/>
                  <a:pt x="222" y="119"/>
                  <a:pt x="222" y="119"/>
                </a:cubicBezTo>
                <a:cubicBezTo>
                  <a:pt x="236" y="115"/>
                  <a:pt x="236" y="115"/>
                  <a:pt x="236" y="115"/>
                </a:cubicBezTo>
                <a:cubicBezTo>
                  <a:pt x="246" y="125"/>
                  <a:pt x="259" y="137"/>
                  <a:pt x="273" y="150"/>
                </a:cubicBezTo>
                <a:cubicBezTo>
                  <a:pt x="294" y="171"/>
                  <a:pt x="315" y="191"/>
                  <a:pt x="324" y="199"/>
                </a:cubicBezTo>
                <a:cubicBezTo>
                  <a:pt x="327" y="201"/>
                  <a:pt x="328" y="203"/>
                  <a:pt x="329" y="205"/>
                </a:cubicBezTo>
                <a:cubicBezTo>
                  <a:pt x="330" y="207"/>
                  <a:pt x="330" y="209"/>
                  <a:pt x="329" y="212"/>
                </a:cubicBezTo>
                <a:cubicBezTo>
                  <a:pt x="328" y="214"/>
                  <a:pt x="327" y="217"/>
                  <a:pt x="325" y="220"/>
                </a:cubicBezTo>
                <a:cubicBezTo>
                  <a:pt x="324" y="221"/>
                  <a:pt x="323" y="222"/>
                  <a:pt x="323" y="222"/>
                </a:cubicBezTo>
                <a:cubicBezTo>
                  <a:pt x="277" y="183"/>
                  <a:pt x="277" y="183"/>
                  <a:pt x="277" y="183"/>
                </a:cubicBezTo>
                <a:cubicBezTo>
                  <a:pt x="275" y="182"/>
                  <a:pt x="272" y="182"/>
                  <a:pt x="271" y="184"/>
                </a:cubicBezTo>
                <a:cubicBezTo>
                  <a:pt x="269" y="186"/>
                  <a:pt x="269" y="188"/>
                  <a:pt x="271" y="190"/>
                </a:cubicBezTo>
                <a:cubicBezTo>
                  <a:pt x="316" y="228"/>
                  <a:pt x="316" y="228"/>
                  <a:pt x="316" y="228"/>
                </a:cubicBezTo>
                <a:cubicBezTo>
                  <a:pt x="310" y="233"/>
                  <a:pt x="304" y="238"/>
                  <a:pt x="298" y="241"/>
                </a:cubicBezTo>
                <a:cubicBezTo>
                  <a:pt x="248" y="198"/>
                  <a:pt x="248" y="198"/>
                  <a:pt x="248" y="198"/>
                </a:cubicBezTo>
                <a:cubicBezTo>
                  <a:pt x="246" y="197"/>
                  <a:pt x="243" y="197"/>
                  <a:pt x="241" y="199"/>
                </a:cubicBezTo>
                <a:cubicBezTo>
                  <a:pt x="240" y="201"/>
                  <a:pt x="240" y="204"/>
                  <a:pt x="242" y="205"/>
                </a:cubicBezTo>
                <a:cubicBezTo>
                  <a:pt x="289" y="246"/>
                  <a:pt x="289" y="246"/>
                  <a:pt x="289" y="246"/>
                </a:cubicBezTo>
                <a:cubicBezTo>
                  <a:pt x="282" y="249"/>
                  <a:pt x="273" y="250"/>
                  <a:pt x="265" y="252"/>
                </a:cubicBezTo>
                <a:cubicBezTo>
                  <a:pt x="228" y="219"/>
                  <a:pt x="228" y="219"/>
                  <a:pt x="228" y="219"/>
                </a:cubicBezTo>
                <a:cubicBezTo>
                  <a:pt x="226" y="217"/>
                  <a:pt x="223" y="217"/>
                  <a:pt x="222" y="219"/>
                </a:cubicBezTo>
                <a:cubicBezTo>
                  <a:pt x="220" y="221"/>
                  <a:pt x="220" y="224"/>
                  <a:pt x="222" y="226"/>
                </a:cubicBezTo>
                <a:cubicBezTo>
                  <a:pt x="254" y="254"/>
                  <a:pt x="254" y="254"/>
                  <a:pt x="254" y="254"/>
                </a:cubicBezTo>
                <a:cubicBezTo>
                  <a:pt x="248" y="255"/>
                  <a:pt x="240" y="257"/>
                  <a:pt x="233" y="257"/>
                </a:cubicBezTo>
                <a:cubicBezTo>
                  <a:pt x="234" y="260"/>
                  <a:pt x="235" y="263"/>
                  <a:pt x="235" y="266"/>
                </a:cubicBezTo>
                <a:cubicBezTo>
                  <a:pt x="235" y="267"/>
                  <a:pt x="236" y="267"/>
                  <a:pt x="235" y="268"/>
                </a:cubicBezTo>
                <a:cubicBezTo>
                  <a:pt x="243" y="267"/>
                  <a:pt x="257" y="265"/>
                  <a:pt x="270" y="262"/>
                </a:cubicBezTo>
                <a:cubicBezTo>
                  <a:pt x="280" y="260"/>
                  <a:pt x="288" y="258"/>
                  <a:pt x="293" y="256"/>
                </a:cubicBezTo>
                <a:cubicBezTo>
                  <a:pt x="303" y="251"/>
                  <a:pt x="322" y="240"/>
                  <a:pt x="333" y="227"/>
                </a:cubicBezTo>
                <a:cubicBezTo>
                  <a:pt x="340" y="218"/>
                  <a:pt x="343" y="207"/>
                  <a:pt x="336" y="196"/>
                </a:cubicBezTo>
                <a:cubicBezTo>
                  <a:pt x="360" y="182"/>
                  <a:pt x="360" y="182"/>
                  <a:pt x="360" y="182"/>
                </a:cubicBezTo>
                <a:cubicBezTo>
                  <a:pt x="356" y="138"/>
                  <a:pt x="323" y="90"/>
                  <a:pt x="308" y="85"/>
                </a:cubicBezTo>
                <a:close/>
                <a:moveTo>
                  <a:pt x="157" y="196"/>
                </a:moveTo>
                <a:cubicBezTo>
                  <a:pt x="167" y="198"/>
                  <a:pt x="180" y="202"/>
                  <a:pt x="191" y="210"/>
                </a:cubicBezTo>
                <a:cubicBezTo>
                  <a:pt x="213" y="226"/>
                  <a:pt x="222" y="242"/>
                  <a:pt x="226" y="252"/>
                </a:cubicBezTo>
                <a:cubicBezTo>
                  <a:pt x="228" y="256"/>
                  <a:pt x="230" y="261"/>
                  <a:pt x="230" y="265"/>
                </a:cubicBezTo>
                <a:cubicBezTo>
                  <a:pt x="230" y="268"/>
                  <a:pt x="231" y="268"/>
                  <a:pt x="229" y="269"/>
                </a:cubicBezTo>
                <a:cubicBezTo>
                  <a:pt x="205" y="279"/>
                  <a:pt x="154" y="247"/>
                  <a:pt x="137" y="220"/>
                </a:cubicBezTo>
                <a:cubicBezTo>
                  <a:pt x="134" y="215"/>
                  <a:pt x="128" y="202"/>
                  <a:pt x="133" y="197"/>
                </a:cubicBezTo>
                <a:cubicBezTo>
                  <a:pt x="139" y="193"/>
                  <a:pt x="155" y="196"/>
                  <a:pt x="157" y="196"/>
                </a:cubicBezTo>
                <a:close/>
                <a:moveTo>
                  <a:pt x="321" y="77"/>
                </a:moveTo>
                <a:cubicBezTo>
                  <a:pt x="341" y="91"/>
                  <a:pt x="399" y="185"/>
                  <a:pt x="362" y="204"/>
                </a:cubicBezTo>
                <a:cubicBezTo>
                  <a:pt x="356" y="219"/>
                  <a:pt x="434" y="187"/>
                  <a:pt x="438" y="186"/>
                </a:cubicBezTo>
                <a:cubicBezTo>
                  <a:pt x="438" y="0"/>
                  <a:pt x="438" y="0"/>
                  <a:pt x="438" y="0"/>
                </a:cubicBezTo>
                <a:cubicBezTo>
                  <a:pt x="321" y="77"/>
                  <a:pt x="321" y="77"/>
                  <a:pt x="321" y="77"/>
                </a:cubicBezTo>
                <a:close/>
                <a:moveTo>
                  <a:pt x="112" y="72"/>
                </a:moveTo>
                <a:cubicBezTo>
                  <a:pt x="91" y="97"/>
                  <a:pt x="59" y="188"/>
                  <a:pt x="97" y="208"/>
                </a:cubicBezTo>
                <a:cubicBezTo>
                  <a:pt x="106" y="226"/>
                  <a:pt x="2" y="183"/>
                  <a:pt x="0" y="182"/>
                </a:cubicBezTo>
                <a:cubicBezTo>
                  <a:pt x="0" y="3"/>
                  <a:pt x="0" y="3"/>
                  <a:pt x="0" y="3"/>
                </a:cubicBezTo>
                <a:cubicBezTo>
                  <a:pt x="112" y="72"/>
                  <a:pt x="112" y="72"/>
                  <a:pt x="112" y="72"/>
                </a:cubicBezTo>
                <a:close/>
                <a:moveTo>
                  <a:pt x="129" y="198"/>
                </a:moveTo>
                <a:cubicBezTo>
                  <a:pt x="89" y="173"/>
                  <a:pt x="89" y="173"/>
                  <a:pt x="89" y="173"/>
                </a:cubicBezTo>
                <a:cubicBezTo>
                  <a:pt x="90" y="136"/>
                  <a:pt x="100" y="108"/>
                  <a:pt x="119" y="76"/>
                </a:cubicBezTo>
                <a:cubicBezTo>
                  <a:pt x="198" y="77"/>
                  <a:pt x="198" y="77"/>
                  <a:pt x="198" y="77"/>
                </a:cubicBezTo>
                <a:cubicBezTo>
                  <a:pt x="199" y="77"/>
                  <a:pt x="200" y="77"/>
                  <a:pt x="201" y="77"/>
                </a:cubicBezTo>
                <a:cubicBezTo>
                  <a:pt x="194" y="81"/>
                  <a:pt x="189" y="84"/>
                  <a:pt x="187" y="85"/>
                </a:cubicBezTo>
                <a:cubicBezTo>
                  <a:pt x="187" y="86"/>
                  <a:pt x="186" y="87"/>
                  <a:pt x="186" y="88"/>
                </a:cubicBezTo>
                <a:cubicBezTo>
                  <a:pt x="165" y="88"/>
                  <a:pt x="145" y="88"/>
                  <a:pt x="125" y="88"/>
                </a:cubicBezTo>
                <a:cubicBezTo>
                  <a:pt x="110" y="112"/>
                  <a:pt x="101" y="139"/>
                  <a:pt x="100" y="167"/>
                </a:cubicBezTo>
                <a:cubicBezTo>
                  <a:pt x="136" y="190"/>
                  <a:pt x="136" y="190"/>
                  <a:pt x="136" y="190"/>
                </a:cubicBezTo>
                <a:cubicBezTo>
                  <a:pt x="137" y="191"/>
                  <a:pt x="138" y="191"/>
                  <a:pt x="139" y="192"/>
                </a:cubicBezTo>
                <a:cubicBezTo>
                  <a:pt x="135" y="192"/>
                  <a:pt x="130" y="193"/>
                  <a:pt x="129" y="19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rial"/>
              <a:ea typeface="+mn-ea"/>
              <a:cs typeface="+mn-cs"/>
            </a:endParaRPr>
          </a:p>
        </p:txBody>
      </p:sp>
      <p:sp>
        <p:nvSpPr>
          <p:cNvPr id="187" name="Rectangle 186">
            <a:extLst>
              <a:ext uri="{FF2B5EF4-FFF2-40B4-BE49-F238E27FC236}">
                <a16:creationId xmlns:a16="http://schemas.microsoft.com/office/drawing/2014/main" id="{6FD2B951-7696-49D9-B58A-C1556A31BAE9}"/>
              </a:ext>
            </a:extLst>
          </p:cNvPr>
          <p:cNvSpPr/>
          <p:nvPr/>
        </p:nvSpPr>
        <p:spPr>
          <a:xfrm>
            <a:off x="128376" y="10777408"/>
            <a:ext cx="1560329"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FFFFFF"/>
                </a:solidFill>
                <a:effectLst/>
                <a:uLnTx/>
                <a:uFillTx/>
                <a:latin typeface="Arial Nova Light" panose="020B0304020202020204" pitchFamily="34" charset="0"/>
                <a:ea typeface="+mn-ea"/>
                <a:cs typeface="+mn-cs"/>
              </a:rPr>
              <a:t>Formation et communication</a:t>
            </a:r>
          </a:p>
        </p:txBody>
      </p:sp>
      <p:grpSp>
        <p:nvGrpSpPr>
          <p:cNvPr id="188" name="Group 127">
            <a:extLst>
              <a:ext uri="{FF2B5EF4-FFF2-40B4-BE49-F238E27FC236}">
                <a16:creationId xmlns:a16="http://schemas.microsoft.com/office/drawing/2014/main" id="{107F468B-E519-4266-B9DB-D651BC0E685D}"/>
              </a:ext>
            </a:extLst>
          </p:cNvPr>
          <p:cNvGrpSpPr/>
          <p:nvPr/>
        </p:nvGrpSpPr>
        <p:grpSpPr>
          <a:xfrm>
            <a:off x="-2150067" y="9841783"/>
            <a:ext cx="360267" cy="273979"/>
            <a:chOff x="625475" y="3535363"/>
            <a:chExt cx="828675" cy="735013"/>
          </a:xfrm>
          <a:solidFill>
            <a:srgbClr val="00338D"/>
          </a:solidFill>
        </p:grpSpPr>
        <p:sp>
          <p:nvSpPr>
            <p:cNvPr id="204" name="Freeform 41">
              <a:extLst>
                <a:ext uri="{FF2B5EF4-FFF2-40B4-BE49-F238E27FC236}">
                  <a16:creationId xmlns:a16="http://schemas.microsoft.com/office/drawing/2014/main" id="{1F7A33D3-3426-4D8A-9EC8-7774A0CB1CE3}"/>
                </a:ext>
              </a:extLst>
            </p:cNvPr>
            <p:cNvSpPr>
              <a:spLocks/>
            </p:cNvSpPr>
            <p:nvPr/>
          </p:nvSpPr>
          <p:spPr bwMode="auto">
            <a:xfrm>
              <a:off x="671513" y="3535363"/>
              <a:ext cx="735013" cy="484188"/>
            </a:xfrm>
            <a:custGeom>
              <a:avLst/>
              <a:gdLst/>
              <a:ahLst/>
              <a:cxnLst>
                <a:cxn ang="0">
                  <a:pos x="231" y="21"/>
                </a:cxn>
                <a:cxn ang="0">
                  <a:pos x="230" y="34"/>
                </a:cxn>
                <a:cxn ang="0">
                  <a:pos x="491" y="34"/>
                </a:cxn>
                <a:cxn ang="0">
                  <a:pos x="491" y="311"/>
                </a:cxn>
                <a:cxn ang="0">
                  <a:pos x="65" y="311"/>
                </a:cxn>
                <a:cxn ang="0">
                  <a:pos x="34" y="311"/>
                </a:cxn>
                <a:cxn ang="0">
                  <a:pos x="34" y="158"/>
                </a:cxn>
                <a:cxn ang="0">
                  <a:pos x="34" y="34"/>
                </a:cxn>
                <a:cxn ang="0">
                  <a:pos x="62" y="34"/>
                </a:cxn>
                <a:cxn ang="0">
                  <a:pos x="65" y="34"/>
                </a:cxn>
                <a:cxn ang="0">
                  <a:pos x="152" y="34"/>
                </a:cxn>
                <a:cxn ang="0">
                  <a:pos x="148" y="21"/>
                </a:cxn>
                <a:cxn ang="0">
                  <a:pos x="139" y="0"/>
                </a:cxn>
                <a:cxn ang="0">
                  <a:pos x="65" y="0"/>
                </a:cxn>
                <a:cxn ang="0">
                  <a:pos x="0" y="0"/>
                </a:cxn>
                <a:cxn ang="0">
                  <a:pos x="0" y="4"/>
                </a:cxn>
                <a:cxn ang="0">
                  <a:pos x="0" y="158"/>
                </a:cxn>
                <a:cxn ang="0">
                  <a:pos x="0" y="345"/>
                </a:cxn>
                <a:cxn ang="0">
                  <a:pos x="65" y="345"/>
                </a:cxn>
                <a:cxn ang="0">
                  <a:pos x="524" y="345"/>
                </a:cxn>
                <a:cxn ang="0">
                  <a:pos x="524" y="0"/>
                </a:cxn>
                <a:cxn ang="0">
                  <a:pos x="225" y="0"/>
                </a:cxn>
                <a:cxn ang="0">
                  <a:pos x="229" y="10"/>
                </a:cxn>
                <a:cxn ang="0">
                  <a:pos x="231" y="21"/>
                </a:cxn>
              </a:cxnLst>
              <a:rect l="0" t="0" r="r" b="b"/>
              <a:pathLst>
                <a:path w="524" h="345">
                  <a:moveTo>
                    <a:pt x="231" y="21"/>
                  </a:moveTo>
                  <a:cubicBezTo>
                    <a:pt x="231" y="26"/>
                    <a:pt x="231" y="30"/>
                    <a:pt x="230" y="34"/>
                  </a:cubicBezTo>
                  <a:cubicBezTo>
                    <a:pt x="491" y="34"/>
                    <a:pt x="491" y="34"/>
                    <a:pt x="491" y="34"/>
                  </a:cubicBezTo>
                  <a:cubicBezTo>
                    <a:pt x="491" y="311"/>
                    <a:pt x="491" y="311"/>
                    <a:pt x="491" y="311"/>
                  </a:cubicBezTo>
                  <a:cubicBezTo>
                    <a:pt x="65" y="311"/>
                    <a:pt x="65" y="311"/>
                    <a:pt x="65" y="311"/>
                  </a:cubicBezTo>
                  <a:cubicBezTo>
                    <a:pt x="34" y="311"/>
                    <a:pt x="34" y="311"/>
                    <a:pt x="34" y="311"/>
                  </a:cubicBezTo>
                  <a:cubicBezTo>
                    <a:pt x="34" y="158"/>
                    <a:pt x="34" y="158"/>
                    <a:pt x="34" y="158"/>
                  </a:cubicBezTo>
                  <a:cubicBezTo>
                    <a:pt x="34" y="34"/>
                    <a:pt x="34" y="34"/>
                    <a:pt x="34" y="34"/>
                  </a:cubicBezTo>
                  <a:cubicBezTo>
                    <a:pt x="62" y="34"/>
                    <a:pt x="62" y="34"/>
                    <a:pt x="62" y="34"/>
                  </a:cubicBezTo>
                  <a:cubicBezTo>
                    <a:pt x="65" y="34"/>
                    <a:pt x="65" y="34"/>
                    <a:pt x="65" y="34"/>
                  </a:cubicBezTo>
                  <a:cubicBezTo>
                    <a:pt x="152" y="34"/>
                    <a:pt x="152" y="34"/>
                    <a:pt x="152" y="34"/>
                  </a:cubicBezTo>
                  <a:cubicBezTo>
                    <a:pt x="151" y="30"/>
                    <a:pt x="149" y="26"/>
                    <a:pt x="148" y="21"/>
                  </a:cubicBezTo>
                  <a:cubicBezTo>
                    <a:pt x="145" y="14"/>
                    <a:pt x="142" y="7"/>
                    <a:pt x="139" y="0"/>
                  </a:cubicBezTo>
                  <a:cubicBezTo>
                    <a:pt x="65" y="0"/>
                    <a:pt x="65" y="0"/>
                    <a:pt x="65" y="0"/>
                  </a:cubicBezTo>
                  <a:cubicBezTo>
                    <a:pt x="0" y="0"/>
                    <a:pt x="0" y="0"/>
                    <a:pt x="0" y="0"/>
                  </a:cubicBezTo>
                  <a:cubicBezTo>
                    <a:pt x="0" y="4"/>
                    <a:pt x="0" y="4"/>
                    <a:pt x="0" y="4"/>
                  </a:cubicBezTo>
                  <a:cubicBezTo>
                    <a:pt x="0" y="158"/>
                    <a:pt x="0" y="158"/>
                    <a:pt x="0" y="158"/>
                  </a:cubicBezTo>
                  <a:cubicBezTo>
                    <a:pt x="0" y="345"/>
                    <a:pt x="0" y="345"/>
                    <a:pt x="0" y="345"/>
                  </a:cubicBezTo>
                  <a:cubicBezTo>
                    <a:pt x="65" y="345"/>
                    <a:pt x="65" y="345"/>
                    <a:pt x="65" y="345"/>
                  </a:cubicBezTo>
                  <a:cubicBezTo>
                    <a:pt x="524" y="345"/>
                    <a:pt x="524" y="345"/>
                    <a:pt x="524" y="345"/>
                  </a:cubicBezTo>
                  <a:cubicBezTo>
                    <a:pt x="524" y="0"/>
                    <a:pt x="524" y="0"/>
                    <a:pt x="524" y="0"/>
                  </a:cubicBezTo>
                  <a:cubicBezTo>
                    <a:pt x="225" y="0"/>
                    <a:pt x="225" y="0"/>
                    <a:pt x="225" y="0"/>
                  </a:cubicBezTo>
                  <a:cubicBezTo>
                    <a:pt x="226" y="3"/>
                    <a:pt x="228" y="7"/>
                    <a:pt x="229" y="10"/>
                  </a:cubicBezTo>
                  <a:cubicBezTo>
                    <a:pt x="230" y="14"/>
                    <a:pt x="231" y="18"/>
                    <a:pt x="231" y="2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05" name="Freeform 42">
              <a:extLst>
                <a:ext uri="{FF2B5EF4-FFF2-40B4-BE49-F238E27FC236}">
                  <a16:creationId xmlns:a16="http://schemas.microsoft.com/office/drawing/2014/main" id="{B7F403B1-6C8D-4A70-970D-2FC8C701FB13}"/>
                </a:ext>
              </a:extLst>
            </p:cNvPr>
            <p:cNvSpPr>
              <a:spLocks noEditPoints="1"/>
            </p:cNvSpPr>
            <p:nvPr/>
          </p:nvSpPr>
          <p:spPr bwMode="auto">
            <a:xfrm>
              <a:off x="625475" y="4040188"/>
              <a:ext cx="828675" cy="230188"/>
            </a:xfrm>
            <a:custGeom>
              <a:avLst/>
              <a:gdLst/>
              <a:ahLst/>
              <a:cxnLst>
                <a:cxn ang="0">
                  <a:pos x="86" y="0"/>
                </a:cxn>
                <a:cxn ang="0">
                  <a:pos x="27" y="0"/>
                </a:cxn>
                <a:cxn ang="0">
                  <a:pos x="3" y="127"/>
                </a:cxn>
                <a:cxn ang="0">
                  <a:pos x="0" y="145"/>
                </a:cxn>
                <a:cxn ang="0">
                  <a:pos x="19" y="145"/>
                </a:cxn>
                <a:cxn ang="0">
                  <a:pos x="67" y="145"/>
                </a:cxn>
                <a:cxn ang="0">
                  <a:pos x="522" y="145"/>
                </a:cxn>
                <a:cxn ang="0">
                  <a:pos x="495" y="0"/>
                </a:cxn>
                <a:cxn ang="0">
                  <a:pos x="86" y="0"/>
                </a:cxn>
                <a:cxn ang="0">
                  <a:pos x="220" y="130"/>
                </a:cxn>
                <a:cxn ang="0">
                  <a:pos x="222" y="97"/>
                </a:cxn>
                <a:cxn ang="0">
                  <a:pos x="300" y="97"/>
                </a:cxn>
                <a:cxn ang="0">
                  <a:pos x="301" y="130"/>
                </a:cxn>
                <a:cxn ang="0">
                  <a:pos x="220" y="130"/>
                </a:cxn>
                <a:cxn ang="0">
                  <a:pos x="86" y="83"/>
                </a:cxn>
                <a:cxn ang="0">
                  <a:pos x="47" y="83"/>
                </a:cxn>
                <a:cxn ang="0">
                  <a:pos x="57" y="19"/>
                </a:cxn>
                <a:cxn ang="0">
                  <a:pos x="86" y="19"/>
                </a:cxn>
                <a:cxn ang="0">
                  <a:pos x="465" y="19"/>
                </a:cxn>
                <a:cxn ang="0">
                  <a:pos x="475" y="83"/>
                </a:cxn>
                <a:cxn ang="0">
                  <a:pos x="86" y="83"/>
                </a:cxn>
              </a:cxnLst>
              <a:rect l="0" t="0" r="r" b="b"/>
              <a:pathLst>
                <a:path w="522" h="145">
                  <a:moveTo>
                    <a:pt x="86" y="0"/>
                  </a:moveTo>
                  <a:lnTo>
                    <a:pt x="27" y="0"/>
                  </a:lnTo>
                  <a:lnTo>
                    <a:pt x="3" y="127"/>
                  </a:lnTo>
                  <a:lnTo>
                    <a:pt x="0" y="145"/>
                  </a:lnTo>
                  <a:lnTo>
                    <a:pt x="19" y="145"/>
                  </a:lnTo>
                  <a:lnTo>
                    <a:pt x="67" y="145"/>
                  </a:lnTo>
                  <a:lnTo>
                    <a:pt x="522" y="145"/>
                  </a:lnTo>
                  <a:lnTo>
                    <a:pt x="495" y="0"/>
                  </a:lnTo>
                  <a:lnTo>
                    <a:pt x="86" y="0"/>
                  </a:lnTo>
                  <a:close/>
                  <a:moveTo>
                    <a:pt x="220" y="130"/>
                  </a:moveTo>
                  <a:lnTo>
                    <a:pt x="222" y="97"/>
                  </a:lnTo>
                  <a:lnTo>
                    <a:pt x="300" y="97"/>
                  </a:lnTo>
                  <a:lnTo>
                    <a:pt x="301" y="130"/>
                  </a:lnTo>
                  <a:lnTo>
                    <a:pt x="220" y="130"/>
                  </a:lnTo>
                  <a:close/>
                  <a:moveTo>
                    <a:pt x="86" y="83"/>
                  </a:moveTo>
                  <a:lnTo>
                    <a:pt x="47" y="83"/>
                  </a:lnTo>
                  <a:lnTo>
                    <a:pt x="57" y="19"/>
                  </a:lnTo>
                  <a:lnTo>
                    <a:pt x="86" y="19"/>
                  </a:lnTo>
                  <a:lnTo>
                    <a:pt x="465" y="19"/>
                  </a:lnTo>
                  <a:lnTo>
                    <a:pt x="475" y="83"/>
                  </a:lnTo>
                  <a:lnTo>
                    <a:pt x="86" y="8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sp>
        <p:nvSpPr>
          <p:cNvPr id="189" name="Rectangle 188">
            <a:extLst>
              <a:ext uri="{FF2B5EF4-FFF2-40B4-BE49-F238E27FC236}">
                <a16:creationId xmlns:a16="http://schemas.microsoft.com/office/drawing/2014/main" id="{796A2D1B-CA8B-44BD-9842-871E21CA787C}"/>
              </a:ext>
            </a:extLst>
          </p:cNvPr>
          <p:cNvSpPr/>
          <p:nvPr/>
        </p:nvSpPr>
        <p:spPr>
          <a:xfrm>
            <a:off x="-2275027" y="9581188"/>
            <a:ext cx="622285" cy="2308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FFFFFF"/>
                </a:solidFill>
                <a:effectLst/>
                <a:uLnTx/>
                <a:uFillTx/>
                <a:latin typeface="Arial Nova Light" panose="020B0304020202020204" pitchFamily="34" charset="0"/>
                <a:ea typeface="+mn-ea"/>
                <a:cs typeface="+mn-cs"/>
              </a:rPr>
              <a:t>Outils TI </a:t>
            </a:r>
          </a:p>
        </p:txBody>
      </p:sp>
      <p:sp>
        <p:nvSpPr>
          <p:cNvPr id="190" name="Freeform 45">
            <a:extLst>
              <a:ext uri="{FF2B5EF4-FFF2-40B4-BE49-F238E27FC236}">
                <a16:creationId xmlns:a16="http://schemas.microsoft.com/office/drawing/2014/main" id="{82B53385-421C-4A29-B91D-634CCD46D967}"/>
              </a:ext>
            </a:extLst>
          </p:cNvPr>
          <p:cNvSpPr>
            <a:spLocks noEditPoints="1"/>
          </p:cNvSpPr>
          <p:nvPr/>
        </p:nvSpPr>
        <p:spPr bwMode="auto">
          <a:xfrm>
            <a:off x="-47665" y="9016722"/>
            <a:ext cx="342549" cy="347340"/>
          </a:xfrm>
          <a:custGeom>
            <a:avLst/>
            <a:gdLst>
              <a:gd name="T0" fmla="*/ 233 w 263"/>
              <a:gd name="T1" fmla="*/ 178 h 263"/>
              <a:gd name="T2" fmla="*/ 257 w 263"/>
              <a:gd name="T3" fmla="*/ 171 h 263"/>
              <a:gd name="T4" fmla="*/ 259 w 263"/>
              <a:gd name="T5" fmla="*/ 159 h 263"/>
              <a:gd name="T6" fmla="*/ 248 w 263"/>
              <a:gd name="T7" fmla="*/ 79 h 263"/>
              <a:gd name="T8" fmla="*/ 237 w 263"/>
              <a:gd name="T9" fmla="*/ 104 h 263"/>
              <a:gd name="T10" fmla="*/ 225 w 263"/>
              <a:gd name="T11" fmla="*/ 129 h 263"/>
              <a:gd name="T12" fmla="*/ 211 w 263"/>
              <a:gd name="T13" fmla="*/ 137 h 263"/>
              <a:gd name="T14" fmla="*/ 191 w 263"/>
              <a:gd name="T15" fmla="*/ 144 h 263"/>
              <a:gd name="T16" fmla="*/ 166 w 263"/>
              <a:gd name="T17" fmla="*/ 114 h 263"/>
              <a:gd name="T18" fmla="*/ 152 w 263"/>
              <a:gd name="T19" fmla="*/ 125 h 263"/>
              <a:gd name="T20" fmla="*/ 155 w 263"/>
              <a:gd name="T21" fmla="*/ 163 h 263"/>
              <a:gd name="T22" fmla="*/ 126 w 263"/>
              <a:gd name="T23" fmla="*/ 166 h 263"/>
              <a:gd name="T24" fmla="*/ 101 w 263"/>
              <a:gd name="T25" fmla="*/ 120 h 263"/>
              <a:gd name="T26" fmla="*/ 147 w 263"/>
              <a:gd name="T27" fmla="*/ 113 h 263"/>
              <a:gd name="T28" fmla="*/ 138 w 263"/>
              <a:gd name="T29" fmla="*/ 106 h 263"/>
              <a:gd name="T30" fmla="*/ 129 w 263"/>
              <a:gd name="T31" fmla="*/ 102 h 263"/>
              <a:gd name="T32" fmla="*/ 106 w 263"/>
              <a:gd name="T33" fmla="*/ 100 h 263"/>
              <a:gd name="T34" fmla="*/ 110 w 263"/>
              <a:gd name="T35" fmla="*/ 78 h 263"/>
              <a:gd name="T36" fmla="*/ 120 w 263"/>
              <a:gd name="T37" fmla="*/ 78 h 263"/>
              <a:gd name="T38" fmla="*/ 134 w 263"/>
              <a:gd name="T39" fmla="*/ 48 h 263"/>
              <a:gd name="T40" fmla="*/ 166 w 263"/>
              <a:gd name="T41" fmla="*/ 47 h 263"/>
              <a:gd name="T42" fmla="*/ 191 w 263"/>
              <a:gd name="T43" fmla="*/ 37 h 263"/>
              <a:gd name="T44" fmla="*/ 221 w 263"/>
              <a:gd name="T45" fmla="*/ 41 h 263"/>
              <a:gd name="T46" fmla="*/ 59 w 263"/>
              <a:gd name="T47" fmla="*/ 35 h 263"/>
              <a:gd name="T48" fmla="*/ 51 w 263"/>
              <a:gd name="T49" fmla="*/ 30 h 263"/>
              <a:gd name="T50" fmla="*/ 36 w 263"/>
              <a:gd name="T51" fmla="*/ 46 h 263"/>
              <a:gd name="T52" fmla="*/ 49 w 263"/>
              <a:gd name="T53" fmla="*/ 49 h 263"/>
              <a:gd name="T54" fmla="*/ 69 w 263"/>
              <a:gd name="T55" fmla="*/ 53 h 263"/>
              <a:gd name="T56" fmla="*/ 51 w 263"/>
              <a:gd name="T57" fmla="*/ 48 h 263"/>
              <a:gd name="T58" fmla="*/ 48 w 263"/>
              <a:gd name="T59" fmla="*/ 74 h 263"/>
              <a:gd name="T60" fmla="*/ 64 w 263"/>
              <a:gd name="T61" fmla="*/ 67 h 263"/>
              <a:gd name="T62" fmla="*/ 71 w 263"/>
              <a:gd name="T63" fmla="*/ 82 h 263"/>
              <a:gd name="T64" fmla="*/ 50 w 263"/>
              <a:gd name="T65" fmla="*/ 105 h 263"/>
              <a:gd name="T66" fmla="*/ 33 w 263"/>
              <a:gd name="T67" fmla="*/ 126 h 263"/>
              <a:gd name="T68" fmla="*/ 58 w 263"/>
              <a:gd name="T69" fmla="*/ 141 h 263"/>
              <a:gd name="T70" fmla="*/ 88 w 263"/>
              <a:gd name="T71" fmla="*/ 167 h 263"/>
              <a:gd name="T72" fmla="*/ 72 w 263"/>
              <a:gd name="T73" fmla="*/ 202 h 263"/>
              <a:gd name="T74" fmla="*/ 59 w 263"/>
              <a:gd name="T75" fmla="*/ 234 h 263"/>
              <a:gd name="T76" fmla="*/ 53 w 263"/>
              <a:gd name="T77" fmla="*/ 187 h 263"/>
              <a:gd name="T78" fmla="*/ 44 w 263"/>
              <a:gd name="T79" fmla="*/ 144 h 263"/>
              <a:gd name="T80" fmla="*/ 16 w 263"/>
              <a:gd name="T81" fmla="*/ 124 h 263"/>
              <a:gd name="T82" fmla="*/ 244 w 263"/>
              <a:gd name="T83" fmla="*/ 200 h 263"/>
              <a:gd name="T84" fmla="*/ 171 w 263"/>
              <a:gd name="T85" fmla="*/ 35 h 263"/>
              <a:gd name="T86" fmla="*/ 132 w 263"/>
              <a:gd name="T87" fmla="*/ 25 h 263"/>
              <a:gd name="T88" fmla="*/ 129 w 263"/>
              <a:gd name="T89" fmla="*/ 36 h 263"/>
              <a:gd name="T90" fmla="*/ 52 w 263"/>
              <a:gd name="T91" fmla="*/ 61 h 263"/>
              <a:gd name="T92" fmla="*/ 49 w 263"/>
              <a:gd name="T93" fmla="*/ 121 h 263"/>
              <a:gd name="T94" fmla="*/ 51 w 263"/>
              <a:gd name="T95" fmla="*/ 129 h 263"/>
              <a:gd name="T96" fmla="*/ 57 w 263"/>
              <a:gd name="T97" fmla="*/ 130 h 263"/>
              <a:gd name="T98" fmla="*/ 110 w 263"/>
              <a:gd name="T99" fmla="*/ 79 h 263"/>
              <a:gd name="T100" fmla="*/ 92 w 263"/>
              <a:gd name="T101" fmla="*/ 56 h 263"/>
              <a:gd name="T102" fmla="*/ 78 w 263"/>
              <a:gd name="T103" fmla="*/ 45 h 263"/>
              <a:gd name="T104" fmla="*/ 66 w 263"/>
              <a:gd name="T105" fmla="*/ 31 h 263"/>
              <a:gd name="T106" fmla="*/ 106 w 263"/>
              <a:gd name="T107" fmla="*/ 23 h 263"/>
              <a:gd name="T108" fmla="*/ 105 w 263"/>
              <a:gd name="T109" fmla="*/ 45 h 263"/>
              <a:gd name="T110" fmla="*/ 163 w 263"/>
              <a:gd name="T111" fmla="*/ 185 h 263"/>
              <a:gd name="T112" fmla="*/ 195 w 263"/>
              <a:gd name="T113" fmla="*/ 141 h 263"/>
              <a:gd name="T114" fmla="*/ 248 w 263"/>
              <a:gd name="T115" fmla="*/ 153 h 263"/>
              <a:gd name="T116" fmla="*/ 250 w 263"/>
              <a:gd name="T117" fmla="*/ 102 h 263"/>
              <a:gd name="T118" fmla="*/ 240 w 263"/>
              <a:gd name="T119" fmla="*/ 135 h 263"/>
              <a:gd name="T120" fmla="*/ 235 w 263"/>
              <a:gd name="T121" fmla="*/ 121 h 263"/>
              <a:gd name="T122" fmla="*/ 225 w 263"/>
              <a:gd name="T123" fmla="*/ 159 h 263"/>
              <a:gd name="T124" fmla="*/ 220 w 263"/>
              <a:gd name="T125" fmla="*/ 16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3" h="263">
                <a:moveTo>
                  <a:pt x="243" y="199"/>
                </a:moveTo>
                <a:cubicBezTo>
                  <a:pt x="239" y="199"/>
                  <a:pt x="236" y="199"/>
                  <a:pt x="235" y="201"/>
                </a:cubicBezTo>
                <a:cubicBezTo>
                  <a:pt x="232" y="201"/>
                  <a:pt x="231" y="202"/>
                  <a:pt x="229" y="203"/>
                </a:cubicBezTo>
                <a:cubicBezTo>
                  <a:pt x="228" y="203"/>
                  <a:pt x="228" y="202"/>
                  <a:pt x="226" y="202"/>
                </a:cubicBezTo>
                <a:cubicBezTo>
                  <a:pt x="226" y="200"/>
                  <a:pt x="227" y="199"/>
                  <a:pt x="227" y="197"/>
                </a:cubicBezTo>
                <a:cubicBezTo>
                  <a:pt x="227" y="196"/>
                  <a:pt x="226" y="195"/>
                  <a:pt x="226" y="194"/>
                </a:cubicBezTo>
                <a:cubicBezTo>
                  <a:pt x="227" y="192"/>
                  <a:pt x="226" y="189"/>
                  <a:pt x="225" y="187"/>
                </a:cubicBezTo>
                <a:cubicBezTo>
                  <a:pt x="226" y="186"/>
                  <a:pt x="228" y="186"/>
                  <a:pt x="229" y="186"/>
                </a:cubicBezTo>
                <a:cubicBezTo>
                  <a:pt x="230" y="185"/>
                  <a:pt x="230" y="182"/>
                  <a:pt x="231" y="181"/>
                </a:cubicBezTo>
                <a:cubicBezTo>
                  <a:pt x="232" y="180"/>
                  <a:pt x="231" y="181"/>
                  <a:pt x="232" y="181"/>
                </a:cubicBezTo>
                <a:cubicBezTo>
                  <a:pt x="233" y="181"/>
                  <a:pt x="232" y="178"/>
                  <a:pt x="233" y="178"/>
                </a:cubicBezTo>
                <a:cubicBezTo>
                  <a:pt x="234" y="178"/>
                  <a:pt x="236" y="177"/>
                  <a:pt x="237" y="178"/>
                </a:cubicBezTo>
                <a:cubicBezTo>
                  <a:pt x="238" y="178"/>
                  <a:pt x="238" y="175"/>
                  <a:pt x="238" y="174"/>
                </a:cubicBezTo>
                <a:cubicBezTo>
                  <a:pt x="239" y="173"/>
                  <a:pt x="241" y="173"/>
                  <a:pt x="242" y="172"/>
                </a:cubicBezTo>
                <a:cubicBezTo>
                  <a:pt x="243" y="172"/>
                  <a:pt x="243" y="170"/>
                  <a:pt x="243" y="170"/>
                </a:cubicBezTo>
                <a:cubicBezTo>
                  <a:pt x="246" y="171"/>
                  <a:pt x="250" y="169"/>
                  <a:pt x="251" y="171"/>
                </a:cubicBezTo>
                <a:cubicBezTo>
                  <a:pt x="252" y="173"/>
                  <a:pt x="249" y="172"/>
                  <a:pt x="250" y="173"/>
                </a:cubicBezTo>
                <a:cubicBezTo>
                  <a:pt x="249" y="175"/>
                  <a:pt x="251" y="174"/>
                  <a:pt x="251" y="176"/>
                </a:cubicBezTo>
                <a:cubicBezTo>
                  <a:pt x="253" y="175"/>
                  <a:pt x="252" y="177"/>
                  <a:pt x="254" y="177"/>
                </a:cubicBezTo>
                <a:cubicBezTo>
                  <a:pt x="256" y="175"/>
                  <a:pt x="254" y="170"/>
                  <a:pt x="255" y="168"/>
                </a:cubicBezTo>
                <a:cubicBezTo>
                  <a:pt x="256" y="168"/>
                  <a:pt x="256" y="169"/>
                  <a:pt x="257" y="169"/>
                </a:cubicBezTo>
                <a:cubicBezTo>
                  <a:pt x="257" y="170"/>
                  <a:pt x="257" y="171"/>
                  <a:pt x="257" y="171"/>
                </a:cubicBezTo>
                <a:cubicBezTo>
                  <a:pt x="258" y="169"/>
                  <a:pt x="258" y="167"/>
                  <a:pt x="259" y="165"/>
                </a:cubicBezTo>
                <a:cubicBezTo>
                  <a:pt x="258" y="166"/>
                  <a:pt x="258" y="167"/>
                  <a:pt x="257" y="167"/>
                </a:cubicBezTo>
                <a:cubicBezTo>
                  <a:pt x="255" y="166"/>
                  <a:pt x="255" y="164"/>
                  <a:pt x="253" y="165"/>
                </a:cubicBezTo>
                <a:cubicBezTo>
                  <a:pt x="253" y="164"/>
                  <a:pt x="253" y="163"/>
                  <a:pt x="253" y="162"/>
                </a:cubicBezTo>
                <a:cubicBezTo>
                  <a:pt x="251" y="160"/>
                  <a:pt x="249" y="159"/>
                  <a:pt x="247" y="157"/>
                </a:cubicBezTo>
                <a:cubicBezTo>
                  <a:pt x="246" y="157"/>
                  <a:pt x="245" y="159"/>
                  <a:pt x="245" y="157"/>
                </a:cubicBezTo>
                <a:cubicBezTo>
                  <a:pt x="244" y="156"/>
                  <a:pt x="246" y="157"/>
                  <a:pt x="246" y="156"/>
                </a:cubicBezTo>
                <a:cubicBezTo>
                  <a:pt x="247" y="155"/>
                  <a:pt x="247" y="157"/>
                  <a:pt x="248" y="156"/>
                </a:cubicBezTo>
                <a:cubicBezTo>
                  <a:pt x="249" y="157"/>
                  <a:pt x="249" y="156"/>
                  <a:pt x="250" y="155"/>
                </a:cubicBezTo>
                <a:cubicBezTo>
                  <a:pt x="251" y="155"/>
                  <a:pt x="252" y="155"/>
                  <a:pt x="253" y="155"/>
                </a:cubicBezTo>
                <a:cubicBezTo>
                  <a:pt x="255" y="156"/>
                  <a:pt x="256" y="159"/>
                  <a:pt x="259" y="159"/>
                </a:cubicBezTo>
                <a:cubicBezTo>
                  <a:pt x="259" y="159"/>
                  <a:pt x="259" y="160"/>
                  <a:pt x="259" y="160"/>
                </a:cubicBezTo>
                <a:cubicBezTo>
                  <a:pt x="259" y="161"/>
                  <a:pt x="260" y="161"/>
                  <a:pt x="260" y="161"/>
                </a:cubicBezTo>
                <a:cubicBezTo>
                  <a:pt x="262" y="152"/>
                  <a:pt x="263" y="142"/>
                  <a:pt x="263" y="131"/>
                </a:cubicBezTo>
                <a:cubicBezTo>
                  <a:pt x="263" y="108"/>
                  <a:pt x="257" y="87"/>
                  <a:pt x="247" y="68"/>
                </a:cubicBezTo>
                <a:cubicBezTo>
                  <a:pt x="247" y="68"/>
                  <a:pt x="247" y="68"/>
                  <a:pt x="247" y="68"/>
                </a:cubicBezTo>
                <a:cubicBezTo>
                  <a:pt x="245" y="68"/>
                  <a:pt x="246" y="70"/>
                  <a:pt x="245" y="69"/>
                </a:cubicBezTo>
                <a:cubicBezTo>
                  <a:pt x="243" y="69"/>
                  <a:pt x="243" y="71"/>
                  <a:pt x="243" y="73"/>
                </a:cubicBezTo>
                <a:cubicBezTo>
                  <a:pt x="242" y="74"/>
                  <a:pt x="241" y="74"/>
                  <a:pt x="241" y="75"/>
                </a:cubicBezTo>
                <a:cubicBezTo>
                  <a:pt x="242" y="79"/>
                  <a:pt x="245" y="73"/>
                  <a:pt x="246" y="77"/>
                </a:cubicBezTo>
                <a:cubicBezTo>
                  <a:pt x="247" y="77"/>
                  <a:pt x="246" y="75"/>
                  <a:pt x="247" y="75"/>
                </a:cubicBezTo>
                <a:cubicBezTo>
                  <a:pt x="248" y="75"/>
                  <a:pt x="248" y="78"/>
                  <a:pt x="248" y="79"/>
                </a:cubicBezTo>
                <a:cubicBezTo>
                  <a:pt x="249" y="81"/>
                  <a:pt x="249" y="82"/>
                  <a:pt x="251" y="83"/>
                </a:cubicBezTo>
                <a:cubicBezTo>
                  <a:pt x="251" y="85"/>
                  <a:pt x="252" y="85"/>
                  <a:pt x="252" y="86"/>
                </a:cubicBezTo>
                <a:cubicBezTo>
                  <a:pt x="251" y="87"/>
                  <a:pt x="251" y="86"/>
                  <a:pt x="250" y="86"/>
                </a:cubicBezTo>
                <a:cubicBezTo>
                  <a:pt x="250" y="88"/>
                  <a:pt x="251" y="88"/>
                  <a:pt x="250" y="89"/>
                </a:cubicBezTo>
                <a:cubicBezTo>
                  <a:pt x="248" y="88"/>
                  <a:pt x="248" y="85"/>
                  <a:pt x="248" y="82"/>
                </a:cubicBezTo>
                <a:cubicBezTo>
                  <a:pt x="248" y="80"/>
                  <a:pt x="246" y="80"/>
                  <a:pt x="247" y="77"/>
                </a:cubicBezTo>
                <a:cubicBezTo>
                  <a:pt x="246" y="80"/>
                  <a:pt x="247" y="84"/>
                  <a:pt x="247" y="88"/>
                </a:cubicBezTo>
                <a:cubicBezTo>
                  <a:pt x="245" y="90"/>
                  <a:pt x="244" y="92"/>
                  <a:pt x="243" y="95"/>
                </a:cubicBezTo>
                <a:cubicBezTo>
                  <a:pt x="242" y="95"/>
                  <a:pt x="241" y="96"/>
                  <a:pt x="240" y="97"/>
                </a:cubicBezTo>
                <a:cubicBezTo>
                  <a:pt x="239" y="100"/>
                  <a:pt x="241" y="106"/>
                  <a:pt x="239" y="108"/>
                </a:cubicBezTo>
                <a:cubicBezTo>
                  <a:pt x="237" y="107"/>
                  <a:pt x="236" y="107"/>
                  <a:pt x="237" y="104"/>
                </a:cubicBezTo>
                <a:cubicBezTo>
                  <a:pt x="236" y="102"/>
                  <a:pt x="235" y="102"/>
                  <a:pt x="234" y="100"/>
                </a:cubicBezTo>
                <a:cubicBezTo>
                  <a:pt x="231" y="100"/>
                  <a:pt x="234" y="103"/>
                  <a:pt x="233" y="103"/>
                </a:cubicBezTo>
                <a:cubicBezTo>
                  <a:pt x="233" y="104"/>
                  <a:pt x="233" y="105"/>
                  <a:pt x="232" y="104"/>
                </a:cubicBezTo>
                <a:cubicBezTo>
                  <a:pt x="232" y="106"/>
                  <a:pt x="231" y="106"/>
                  <a:pt x="232" y="107"/>
                </a:cubicBezTo>
                <a:cubicBezTo>
                  <a:pt x="232" y="108"/>
                  <a:pt x="232" y="109"/>
                  <a:pt x="233" y="109"/>
                </a:cubicBezTo>
                <a:cubicBezTo>
                  <a:pt x="233" y="111"/>
                  <a:pt x="234" y="112"/>
                  <a:pt x="234" y="112"/>
                </a:cubicBezTo>
                <a:cubicBezTo>
                  <a:pt x="233" y="113"/>
                  <a:pt x="234" y="117"/>
                  <a:pt x="233" y="119"/>
                </a:cubicBezTo>
                <a:cubicBezTo>
                  <a:pt x="233" y="119"/>
                  <a:pt x="233" y="120"/>
                  <a:pt x="232" y="120"/>
                </a:cubicBezTo>
                <a:cubicBezTo>
                  <a:pt x="231" y="123"/>
                  <a:pt x="229" y="125"/>
                  <a:pt x="228" y="127"/>
                </a:cubicBezTo>
                <a:cubicBezTo>
                  <a:pt x="226" y="127"/>
                  <a:pt x="224" y="127"/>
                  <a:pt x="224" y="129"/>
                </a:cubicBezTo>
                <a:cubicBezTo>
                  <a:pt x="224" y="129"/>
                  <a:pt x="225" y="129"/>
                  <a:pt x="225" y="129"/>
                </a:cubicBezTo>
                <a:cubicBezTo>
                  <a:pt x="225" y="131"/>
                  <a:pt x="225" y="132"/>
                  <a:pt x="224" y="132"/>
                </a:cubicBezTo>
                <a:cubicBezTo>
                  <a:pt x="224" y="138"/>
                  <a:pt x="223" y="143"/>
                  <a:pt x="219" y="143"/>
                </a:cubicBezTo>
                <a:cubicBezTo>
                  <a:pt x="219" y="142"/>
                  <a:pt x="219" y="142"/>
                  <a:pt x="218" y="141"/>
                </a:cubicBezTo>
                <a:cubicBezTo>
                  <a:pt x="217" y="141"/>
                  <a:pt x="216" y="139"/>
                  <a:pt x="215" y="138"/>
                </a:cubicBezTo>
                <a:cubicBezTo>
                  <a:pt x="214" y="138"/>
                  <a:pt x="214" y="141"/>
                  <a:pt x="214" y="142"/>
                </a:cubicBezTo>
                <a:cubicBezTo>
                  <a:pt x="215" y="144"/>
                  <a:pt x="216" y="145"/>
                  <a:pt x="217" y="146"/>
                </a:cubicBezTo>
                <a:cubicBezTo>
                  <a:pt x="217" y="149"/>
                  <a:pt x="219" y="149"/>
                  <a:pt x="219" y="153"/>
                </a:cubicBezTo>
                <a:cubicBezTo>
                  <a:pt x="217" y="151"/>
                  <a:pt x="215" y="149"/>
                  <a:pt x="213" y="147"/>
                </a:cubicBezTo>
                <a:cubicBezTo>
                  <a:pt x="213" y="144"/>
                  <a:pt x="212" y="144"/>
                  <a:pt x="212" y="143"/>
                </a:cubicBezTo>
                <a:cubicBezTo>
                  <a:pt x="212" y="141"/>
                  <a:pt x="213" y="141"/>
                  <a:pt x="213" y="140"/>
                </a:cubicBezTo>
                <a:cubicBezTo>
                  <a:pt x="213" y="139"/>
                  <a:pt x="212" y="138"/>
                  <a:pt x="211" y="137"/>
                </a:cubicBezTo>
                <a:cubicBezTo>
                  <a:pt x="212" y="136"/>
                  <a:pt x="211" y="135"/>
                  <a:pt x="211" y="134"/>
                </a:cubicBezTo>
                <a:cubicBezTo>
                  <a:pt x="210" y="133"/>
                  <a:pt x="208" y="134"/>
                  <a:pt x="207" y="133"/>
                </a:cubicBezTo>
                <a:cubicBezTo>
                  <a:pt x="207" y="132"/>
                  <a:pt x="208" y="132"/>
                  <a:pt x="208" y="130"/>
                </a:cubicBezTo>
                <a:cubicBezTo>
                  <a:pt x="206" y="130"/>
                  <a:pt x="206" y="127"/>
                  <a:pt x="205" y="126"/>
                </a:cubicBezTo>
                <a:cubicBezTo>
                  <a:pt x="203" y="126"/>
                  <a:pt x="202" y="127"/>
                  <a:pt x="201" y="128"/>
                </a:cubicBezTo>
                <a:cubicBezTo>
                  <a:pt x="201" y="129"/>
                  <a:pt x="199" y="130"/>
                  <a:pt x="199" y="132"/>
                </a:cubicBezTo>
                <a:cubicBezTo>
                  <a:pt x="198" y="132"/>
                  <a:pt x="199" y="134"/>
                  <a:pt x="197" y="133"/>
                </a:cubicBezTo>
                <a:cubicBezTo>
                  <a:pt x="197" y="134"/>
                  <a:pt x="197" y="134"/>
                  <a:pt x="197" y="135"/>
                </a:cubicBezTo>
                <a:cubicBezTo>
                  <a:pt x="196" y="135"/>
                  <a:pt x="196" y="135"/>
                  <a:pt x="195" y="135"/>
                </a:cubicBezTo>
                <a:cubicBezTo>
                  <a:pt x="196" y="139"/>
                  <a:pt x="194" y="141"/>
                  <a:pt x="194" y="144"/>
                </a:cubicBezTo>
                <a:cubicBezTo>
                  <a:pt x="193" y="144"/>
                  <a:pt x="191" y="144"/>
                  <a:pt x="191" y="144"/>
                </a:cubicBezTo>
                <a:cubicBezTo>
                  <a:pt x="191" y="143"/>
                  <a:pt x="191" y="142"/>
                  <a:pt x="191" y="141"/>
                </a:cubicBezTo>
                <a:cubicBezTo>
                  <a:pt x="190" y="139"/>
                  <a:pt x="190" y="138"/>
                  <a:pt x="189" y="137"/>
                </a:cubicBezTo>
                <a:cubicBezTo>
                  <a:pt x="188" y="135"/>
                  <a:pt x="187" y="133"/>
                  <a:pt x="186" y="131"/>
                </a:cubicBezTo>
                <a:cubicBezTo>
                  <a:pt x="186" y="129"/>
                  <a:pt x="185" y="129"/>
                  <a:pt x="186" y="127"/>
                </a:cubicBezTo>
                <a:cubicBezTo>
                  <a:pt x="185" y="127"/>
                  <a:pt x="184" y="127"/>
                  <a:pt x="183" y="126"/>
                </a:cubicBezTo>
                <a:cubicBezTo>
                  <a:pt x="183" y="125"/>
                  <a:pt x="183" y="125"/>
                  <a:pt x="184" y="125"/>
                </a:cubicBezTo>
                <a:cubicBezTo>
                  <a:pt x="182" y="124"/>
                  <a:pt x="181" y="122"/>
                  <a:pt x="179" y="123"/>
                </a:cubicBezTo>
                <a:cubicBezTo>
                  <a:pt x="178" y="123"/>
                  <a:pt x="178" y="122"/>
                  <a:pt x="177" y="122"/>
                </a:cubicBezTo>
                <a:cubicBezTo>
                  <a:pt x="175" y="122"/>
                  <a:pt x="175" y="123"/>
                  <a:pt x="173" y="123"/>
                </a:cubicBezTo>
                <a:cubicBezTo>
                  <a:pt x="173" y="121"/>
                  <a:pt x="172" y="122"/>
                  <a:pt x="172" y="121"/>
                </a:cubicBezTo>
                <a:cubicBezTo>
                  <a:pt x="168" y="121"/>
                  <a:pt x="169" y="116"/>
                  <a:pt x="166" y="114"/>
                </a:cubicBezTo>
                <a:cubicBezTo>
                  <a:pt x="166" y="114"/>
                  <a:pt x="165" y="115"/>
                  <a:pt x="165" y="115"/>
                </a:cubicBezTo>
                <a:cubicBezTo>
                  <a:pt x="166" y="116"/>
                  <a:pt x="165" y="117"/>
                  <a:pt x="167" y="117"/>
                </a:cubicBezTo>
                <a:cubicBezTo>
                  <a:pt x="167" y="120"/>
                  <a:pt x="168" y="120"/>
                  <a:pt x="168" y="122"/>
                </a:cubicBezTo>
                <a:cubicBezTo>
                  <a:pt x="169" y="121"/>
                  <a:pt x="170" y="121"/>
                  <a:pt x="172" y="121"/>
                </a:cubicBezTo>
                <a:cubicBezTo>
                  <a:pt x="171" y="124"/>
                  <a:pt x="174" y="124"/>
                  <a:pt x="174" y="126"/>
                </a:cubicBezTo>
                <a:cubicBezTo>
                  <a:pt x="174" y="128"/>
                  <a:pt x="173" y="128"/>
                  <a:pt x="173" y="130"/>
                </a:cubicBezTo>
                <a:cubicBezTo>
                  <a:pt x="171" y="131"/>
                  <a:pt x="171" y="132"/>
                  <a:pt x="169" y="132"/>
                </a:cubicBezTo>
                <a:cubicBezTo>
                  <a:pt x="168" y="132"/>
                  <a:pt x="169" y="134"/>
                  <a:pt x="168" y="134"/>
                </a:cubicBezTo>
                <a:cubicBezTo>
                  <a:pt x="165" y="135"/>
                  <a:pt x="163" y="137"/>
                  <a:pt x="160" y="138"/>
                </a:cubicBezTo>
                <a:cubicBezTo>
                  <a:pt x="158" y="137"/>
                  <a:pt x="158" y="133"/>
                  <a:pt x="157" y="131"/>
                </a:cubicBezTo>
                <a:cubicBezTo>
                  <a:pt x="155" y="129"/>
                  <a:pt x="154" y="127"/>
                  <a:pt x="152" y="125"/>
                </a:cubicBezTo>
                <a:cubicBezTo>
                  <a:pt x="153" y="124"/>
                  <a:pt x="151" y="121"/>
                  <a:pt x="150" y="120"/>
                </a:cubicBezTo>
                <a:cubicBezTo>
                  <a:pt x="150" y="120"/>
                  <a:pt x="151" y="123"/>
                  <a:pt x="150" y="124"/>
                </a:cubicBezTo>
                <a:cubicBezTo>
                  <a:pt x="151" y="125"/>
                  <a:pt x="152" y="126"/>
                  <a:pt x="153" y="127"/>
                </a:cubicBezTo>
                <a:cubicBezTo>
                  <a:pt x="152" y="131"/>
                  <a:pt x="155" y="130"/>
                  <a:pt x="155" y="133"/>
                </a:cubicBezTo>
                <a:cubicBezTo>
                  <a:pt x="156" y="135"/>
                  <a:pt x="158" y="136"/>
                  <a:pt x="158" y="140"/>
                </a:cubicBezTo>
                <a:cubicBezTo>
                  <a:pt x="160" y="140"/>
                  <a:pt x="161" y="140"/>
                  <a:pt x="162" y="140"/>
                </a:cubicBezTo>
                <a:cubicBezTo>
                  <a:pt x="164" y="140"/>
                  <a:pt x="164" y="138"/>
                  <a:pt x="166" y="138"/>
                </a:cubicBezTo>
                <a:cubicBezTo>
                  <a:pt x="167" y="139"/>
                  <a:pt x="166" y="142"/>
                  <a:pt x="166" y="144"/>
                </a:cubicBezTo>
                <a:cubicBezTo>
                  <a:pt x="164" y="147"/>
                  <a:pt x="162" y="151"/>
                  <a:pt x="160" y="154"/>
                </a:cubicBezTo>
                <a:cubicBezTo>
                  <a:pt x="159" y="155"/>
                  <a:pt x="158" y="156"/>
                  <a:pt x="157" y="156"/>
                </a:cubicBezTo>
                <a:cubicBezTo>
                  <a:pt x="157" y="159"/>
                  <a:pt x="156" y="161"/>
                  <a:pt x="155" y="163"/>
                </a:cubicBezTo>
                <a:cubicBezTo>
                  <a:pt x="156" y="167"/>
                  <a:pt x="156" y="173"/>
                  <a:pt x="155" y="177"/>
                </a:cubicBezTo>
                <a:cubicBezTo>
                  <a:pt x="152" y="179"/>
                  <a:pt x="150" y="182"/>
                  <a:pt x="150" y="188"/>
                </a:cubicBezTo>
                <a:cubicBezTo>
                  <a:pt x="149" y="188"/>
                  <a:pt x="148" y="188"/>
                  <a:pt x="147" y="189"/>
                </a:cubicBezTo>
                <a:cubicBezTo>
                  <a:pt x="148" y="191"/>
                  <a:pt x="147" y="191"/>
                  <a:pt x="147" y="193"/>
                </a:cubicBezTo>
                <a:cubicBezTo>
                  <a:pt x="145" y="195"/>
                  <a:pt x="144" y="197"/>
                  <a:pt x="143" y="199"/>
                </a:cubicBezTo>
                <a:cubicBezTo>
                  <a:pt x="140" y="200"/>
                  <a:pt x="138" y="203"/>
                  <a:pt x="134" y="203"/>
                </a:cubicBezTo>
                <a:cubicBezTo>
                  <a:pt x="132" y="201"/>
                  <a:pt x="132" y="196"/>
                  <a:pt x="130" y="193"/>
                </a:cubicBezTo>
                <a:cubicBezTo>
                  <a:pt x="130" y="192"/>
                  <a:pt x="130" y="190"/>
                  <a:pt x="130" y="189"/>
                </a:cubicBezTo>
                <a:cubicBezTo>
                  <a:pt x="129" y="186"/>
                  <a:pt x="128" y="183"/>
                  <a:pt x="126" y="181"/>
                </a:cubicBezTo>
                <a:cubicBezTo>
                  <a:pt x="127" y="179"/>
                  <a:pt x="127" y="175"/>
                  <a:pt x="128" y="173"/>
                </a:cubicBezTo>
                <a:cubicBezTo>
                  <a:pt x="127" y="170"/>
                  <a:pt x="127" y="167"/>
                  <a:pt x="126" y="166"/>
                </a:cubicBezTo>
                <a:cubicBezTo>
                  <a:pt x="127" y="162"/>
                  <a:pt x="125" y="160"/>
                  <a:pt x="124" y="158"/>
                </a:cubicBezTo>
                <a:cubicBezTo>
                  <a:pt x="123" y="155"/>
                  <a:pt x="125" y="153"/>
                  <a:pt x="124" y="149"/>
                </a:cubicBezTo>
                <a:cubicBezTo>
                  <a:pt x="123" y="149"/>
                  <a:pt x="123" y="150"/>
                  <a:pt x="122" y="150"/>
                </a:cubicBezTo>
                <a:cubicBezTo>
                  <a:pt x="120" y="150"/>
                  <a:pt x="120" y="149"/>
                  <a:pt x="118" y="149"/>
                </a:cubicBezTo>
                <a:cubicBezTo>
                  <a:pt x="117" y="149"/>
                  <a:pt x="118" y="147"/>
                  <a:pt x="117" y="147"/>
                </a:cubicBezTo>
                <a:cubicBezTo>
                  <a:pt x="115" y="147"/>
                  <a:pt x="115" y="149"/>
                  <a:pt x="114" y="150"/>
                </a:cubicBezTo>
                <a:cubicBezTo>
                  <a:pt x="112" y="150"/>
                  <a:pt x="110" y="150"/>
                  <a:pt x="108" y="150"/>
                </a:cubicBezTo>
                <a:cubicBezTo>
                  <a:pt x="106" y="150"/>
                  <a:pt x="104" y="148"/>
                  <a:pt x="102" y="146"/>
                </a:cubicBezTo>
                <a:cubicBezTo>
                  <a:pt x="102" y="143"/>
                  <a:pt x="101" y="141"/>
                  <a:pt x="99" y="139"/>
                </a:cubicBezTo>
                <a:cubicBezTo>
                  <a:pt x="99" y="135"/>
                  <a:pt x="99" y="131"/>
                  <a:pt x="99" y="127"/>
                </a:cubicBezTo>
                <a:cubicBezTo>
                  <a:pt x="100" y="125"/>
                  <a:pt x="101" y="123"/>
                  <a:pt x="101" y="120"/>
                </a:cubicBezTo>
                <a:cubicBezTo>
                  <a:pt x="102" y="119"/>
                  <a:pt x="104" y="117"/>
                  <a:pt x="105" y="116"/>
                </a:cubicBezTo>
                <a:cubicBezTo>
                  <a:pt x="106" y="114"/>
                  <a:pt x="106" y="111"/>
                  <a:pt x="107" y="109"/>
                </a:cubicBezTo>
                <a:cubicBezTo>
                  <a:pt x="108" y="108"/>
                  <a:pt x="109" y="108"/>
                  <a:pt x="110" y="106"/>
                </a:cubicBezTo>
                <a:cubicBezTo>
                  <a:pt x="111" y="106"/>
                  <a:pt x="112" y="106"/>
                  <a:pt x="112" y="107"/>
                </a:cubicBezTo>
                <a:cubicBezTo>
                  <a:pt x="114" y="105"/>
                  <a:pt x="117" y="105"/>
                  <a:pt x="120" y="105"/>
                </a:cubicBezTo>
                <a:cubicBezTo>
                  <a:pt x="122" y="104"/>
                  <a:pt x="124" y="104"/>
                  <a:pt x="126" y="104"/>
                </a:cubicBezTo>
                <a:cubicBezTo>
                  <a:pt x="127" y="105"/>
                  <a:pt x="127" y="106"/>
                  <a:pt x="126" y="106"/>
                </a:cubicBezTo>
                <a:cubicBezTo>
                  <a:pt x="126" y="107"/>
                  <a:pt x="127" y="107"/>
                  <a:pt x="127" y="109"/>
                </a:cubicBezTo>
                <a:cubicBezTo>
                  <a:pt x="129" y="111"/>
                  <a:pt x="133" y="111"/>
                  <a:pt x="134" y="114"/>
                </a:cubicBezTo>
                <a:cubicBezTo>
                  <a:pt x="136" y="113"/>
                  <a:pt x="135" y="111"/>
                  <a:pt x="137" y="111"/>
                </a:cubicBezTo>
                <a:cubicBezTo>
                  <a:pt x="141" y="111"/>
                  <a:pt x="144" y="111"/>
                  <a:pt x="147" y="113"/>
                </a:cubicBezTo>
                <a:cubicBezTo>
                  <a:pt x="149" y="112"/>
                  <a:pt x="148" y="109"/>
                  <a:pt x="150" y="108"/>
                </a:cubicBezTo>
                <a:cubicBezTo>
                  <a:pt x="150" y="107"/>
                  <a:pt x="150" y="106"/>
                  <a:pt x="150" y="105"/>
                </a:cubicBezTo>
                <a:cubicBezTo>
                  <a:pt x="148" y="105"/>
                  <a:pt x="149" y="108"/>
                  <a:pt x="147" y="108"/>
                </a:cubicBezTo>
                <a:cubicBezTo>
                  <a:pt x="146" y="108"/>
                  <a:pt x="148" y="106"/>
                  <a:pt x="147" y="105"/>
                </a:cubicBezTo>
                <a:cubicBezTo>
                  <a:pt x="145" y="106"/>
                  <a:pt x="143" y="107"/>
                  <a:pt x="141" y="105"/>
                </a:cubicBezTo>
                <a:cubicBezTo>
                  <a:pt x="140" y="105"/>
                  <a:pt x="141" y="103"/>
                  <a:pt x="140" y="103"/>
                </a:cubicBezTo>
                <a:cubicBezTo>
                  <a:pt x="140" y="101"/>
                  <a:pt x="140" y="101"/>
                  <a:pt x="140" y="99"/>
                </a:cubicBezTo>
                <a:cubicBezTo>
                  <a:pt x="140" y="99"/>
                  <a:pt x="139" y="99"/>
                  <a:pt x="139" y="99"/>
                </a:cubicBezTo>
                <a:cubicBezTo>
                  <a:pt x="138" y="101"/>
                  <a:pt x="139" y="104"/>
                  <a:pt x="139" y="105"/>
                </a:cubicBezTo>
                <a:cubicBezTo>
                  <a:pt x="140" y="105"/>
                  <a:pt x="141" y="106"/>
                  <a:pt x="141" y="107"/>
                </a:cubicBezTo>
                <a:cubicBezTo>
                  <a:pt x="140" y="106"/>
                  <a:pt x="138" y="107"/>
                  <a:pt x="138" y="106"/>
                </a:cubicBezTo>
                <a:cubicBezTo>
                  <a:pt x="138" y="106"/>
                  <a:pt x="139" y="106"/>
                  <a:pt x="139" y="105"/>
                </a:cubicBezTo>
                <a:cubicBezTo>
                  <a:pt x="138" y="105"/>
                  <a:pt x="136" y="106"/>
                  <a:pt x="136" y="105"/>
                </a:cubicBezTo>
                <a:cubicBezTo>
                  <a:pt x="136" y="104"/>
                  <a:pt x="136" y="103"/>
                  <a:pt x="136" y="102"/>
                </a:cubicBezTo>
                <a:cubicBezTo>
                  <a:pt x="136" y="101"/>
                  <a:pt x="135" y="101"/>
                  <a:pt x="135" y="100"/>
                </a:cubicBezTo>
                <a:cubicBezTo>
                  <a:pt x="135" y="100"/>
                  <a:pt x="134" y="98"/>
                  <a:pt x="134" y="98"/>
                </a:cubicBezTo>
                <a:cubicBezTo>
                  <a:pt x="133" y="96"/>
                  <a:pt x="130" y="95"/>
                  <a:pt x="129" y="93"/>
                </a:cubicBezTo>
                <a:cubicBezTo>
                  <a:pt x="128" y="96"/>
                  <a:pt x="133" y="97"/>
                  <a:pt x="134" y="99"/>
                </a:cubicBezTo>
                <a:cubicBezTo>
                  <a:pt x="133" y="101"/>
                  <a:pt x="133" y="98"/>
                  <a:pt x="132" y="99"/>
                </a:cubicBezTo>
                <a:cubicBezTo>
                  <a:pt x="132" y="100"/>
                  <a:pt x="133" y="100"/>
                  <a:pt x="133" y="101"/>
                </a:cubicBezTo>
                <a:cubicBezTo>
                  <a:pt x="132" y="102"/>
                  <a:pt x="130" y="102"/>
                  <a:pt x="131" y="104"/>
                </a:cubicBezTo>
                <a:cubicBezTo>
                  <a:pt x="130" y="103"/>
                  <a:pt x="128" y="104"/>
                  <a:pt x="129" y="102"/>
                </a:cubicBezTo>
                <a:cubicBezTo>
                  <a:pt x="130" y="102"/>
                  <a:pt x="131" y="102"/>
                  <a:pt x="131" y="101"/>
                </a:cubicBezTo>
                <a:cubicBezTo>
                  <a:pt x="130" y="99"/>
                  <a:pt x="129" y="98"/>
                  <a:pt x="127" y="98"/>
                </a:cubicBezTo>
                <a:cubicBezTo>
                  <a:pt x="126" y="97"/>
                  <a:pt x="126" y="96"/>
                  <a:pt x="126" y="96"/>
                </a:cubicBezTo>
                <a:cubicBezTo>
                  <a:pt x="125" y="99"/>
                  <a:pt x="127" y="101"/>
                  <a:pt x="124" y="101"/>
                </a:cubicBezTo>
                <a:cubicBezTo>
                  <a:pt x="124" y="99"/>
                  <a:pt x="123" y="96"/>
                  <a:pt x="124" y="94"/>
                </a:cubicBezTo>
                <a:cubicBezTo>
                  <a:pt x="123" y="94"/>
                  <a:pt x="122" y="96"/>
                  <a:pt x="120" y="95"/>
                </a:cubicBezTo>
                <a:cubicBezTo>
                  <a:pt x="118" y="95"/>
                  <a:pt x="118" y="98"/>
                  <a:pt x="116" y="98"/>
                </a:cubicBezTo>
                <a:cubicBezTo>
                  <a:pt x="117" y="102"/>
                  <a:pt x="115" y="103"/>
                  <a:pt x="114" y="105"/>
                </a:cubicBezTo>
                <a:cubicBezTo>
                  <a:pt x="113" y="104"/>
                  <a:pt x="112" y="104"/>
                  <a:pt x="111" y="105"/>
                </a:cubicBezTo>
                <a:cubicBezTo>
                  <a:pt x="110" y="105"/>
                  <a:pt x="109" y="104"/>
                  <a:pt x="107" y="104"/>
                </a:cubicBezTo>
                <a:cubicBezTo>
                  <a:pt x="108" y="102"/>
                  <a:pt x="107" y="101"/>
                  <a:pt x="106" y="100"/>
                </a:cubicBezTo>
                <a:cubicBezTo>
                  <a:pt x="108" y="100"/>
                  <a:pt x="107" y="96"/>
                  <a:pt x="107" y="95"/>
                </a:cubicBezTo>
                <a:cubicBezTo>
                  <a:pt x="110" y="95"/>
                  <a:pt x="111" y="93"/>
                  <a:pt x="113" y="95"/>
                </a:cubicBezTo>
                <a:cubicBezTo>
                  <a:pt x="114" y="94"/>
                  <a:pt x="114" y="93"/>
                  <a:pt x="115" y="93"/>
                </a:cubicBezTo>
                <a:cubicBezTo>
                  <a:pt x="115" y="90"/>
                  <a:pt x="113" y="91"/>
                  <a:pt x="113" y="89"/>
                </a:cubicBezTo>
                <a:cubicBezTo>
                  <a:pt x="112" y="89"/>
                  <a:pt x="111" y="89"/>
                  <a:pt x="110" y="88"/>
                </a:cubicBezTo>
                <a:cubicBezTo>
                  <a:pt x="110" y="87"/>
                  <a:pt x="111" y="86"/>
                  <a:pt x="112" y="86"/>
                </a:cubicBezTo>
                <a:cubicBezTo>
                  <a:pt x="113" y="86"/>
                  <a:pt x="114" y="84"/>
                  <a:pt x="116" y="84"/>
                </a:cubicBezTo>
                <a:cubicBezTo>
                  <a:pt x="116" y="84"/>
                  <a:pt x="116" y="84"/>
                  <a:pt x="116" y="83"/>
                </a:cubicBezTo>
                <a:cubicBezTo>
                  <a:pt x="113" y="83"/>
                  <a:pt x="111" y="83"/>
                  <a:pt x="109" y="84"/>
                </a:cubicBezTo>
                <a:cubicBezTo>
                  <a:pt x="109" y="82"/>
                  <a:pt x="111" y="83"/>
                  <a:pt x="111" y="82"/>
                </a:cubicBezTo>
                <a:cubicBezTo>
                  <a:pt x="111" y="81"/>
                  <a:pt x="110" y="80"/>
                  <a:pt x="110" y="78"/>
                </a:cubicBezTo>
                <a:cubicBezTo>
                  <a:pt x="111" y="79"/>
                  <a:pt x="113" y="78"/>
                  <a:pt x="113" y="76"/>
                </a:cubicBezTo>
                <a:cubicBezTo>
                  <a:pt x="112" y="76"/>
                  <a:pt x="111" y="76"/>
                  <a:pt x="110" y="75"/>
                </a:cubicBezTo>
                <a:cubicBezTo>
                  <a:pt x="110" y="72"/>
                  <a:pt x="111" y="71"/>
                  <a:pt x="111" y="69"/>
                </a:cubicBezTo>
                <a:cubicBezTo>
                  <a:pt x="112" y="68"/>
                  <a:pt x="113" y="67"/>
                  <a:pt x="114" y="68"/>
                </a:cubicBezTo>
                <a:cubicBezTo>
                  <a:pt x="114" y="69"/>
                  <a:pt x="114" y="69"/>
                  <a:pt x="113" y="69"/>
                </a:cubicBezTo>
                <a:cubicBezTo>
                  <a:pt x="113" y="70"/>
                  <a:pt x="114" y="70"/>
                  <a:pt x="115" y="71"/>
                </a:cubicBezTo>
                <a:cubicBezTo>
                  <a:pt x="113" y="74"/>
                  <a:pt x="116" y="74"/>
                  <a:pt x="116" y="77"/>
                </a:cubicBezTo>
                <a:cubicBezTo>
                  <a:pt x="116" y="78"/>
                  <a:pt x="117" y="78"/>
                  <a:pt x="118" y="78"/>
                </a:cubicBezTo>
                <a:cubicBezTo>
                  <a:pt x="116" y="80"/>
                  <a:pt x="116" y="81"/>
                  <a:pt x="116" y="83"/>
                </a:cubicBezTo>
                <a:cubicBezTo>
                  <a:pt x="118" y="84"/>
                  <a:pt x="116" y="80"/>
                  <a:pt x="119" y="81"/>
                </a:cubicBezTo>
                <a:cubicBezTo>
                  <a:pt x="119" y="79"/>
                  <a:pt x="119" y="79"/>
                  <a:pt x="120" y="78"/>
                </a:cubicBezTo>
                <a:cubicBezTo>
                  <a:pt x="121" y="78"/>
                  <a:pt x="122" y="77"/>
                  <a:pt x="124" y="77"/>
                </a:cubicBezTo>
                <a:cubicBezTo>
                  <a:pt x="123" y="76"/>
                  <a:pt x="124" y="75"/>
                  <a:pt x="123" y="75"/>
                </a:cubicBezTo>
                <a:cubicBezTo>
                  <a:pt x="123" y="74"/>
                  <a:pt x="123" y="73"/>
                  <a:pt x="124" y="72"/>
                </a:cubicBezTo>
                <a:cubicBezTo>
                  <a:pt x="124" y="71"/>
                  <a:pt x="121" y="72"/>
                  <a:pt x="121" y="70"/>
                </a:cubicBezTo>
                <a:cubicBezTo>
                  <a:pt x="121" y="68"/>
                  <a:pt x="121" y="66"/>
                  <a:pt x="120" y="65"/>
                </a:cubicBezTo>
                <a:cubicBezTo>
                  <a:pt x="121" y="63"/>
                  <a:pt x="121" y="60"/>
                  <a:pt x="124" y="60"/>
                </a:cubicBezTo>
                <a:cubicBezTo>
                  <a:pt x="124" y="59"/>
                  <a:pt x="124" y="58"/>
                  <a:pt x="124" y="58"/>
                </a:cubicBezTo>
                <a:cubicBezTo>
                  <a:pt x="124" y="58"/>
                  <a:pt x="125" y="58"/>
                  <a:pt x="125" y="58"/>
                </a:cubicBezTo>
                <a:cubicBezTo>
                  <a:pt x="126" y="57"/>
                  <a:pt x="127" y="55"/>
                  <a:pt x="128" y="53"/>
                </a:cubicBezTo>
                <a:cubicBezTo>
                  <a:pt x="129" y="51"/>
                  <a:pt x="131" y="50"/>
                  <a:pt x="133" y="48"/>
                </a:cubicBezTo>
                <a:cubicBezTo>
                  <a:pt x="133" y="48"/>
                  <a:pt x="134" y="47"/>
                  <a:pt x="134" y="48"/>
                </a:cubicBezTo>
                <a:cubicBezTo>
                  <a:pt x="135" y="47"/>
                  <a:pt x="136" y="46"/>
                  <a:pt x="137" y="45"/>
                </a:cubicBezTo>
                <a:cubicBezTo>
                  <a:pt x="139" y="45"/>
                  <a:pt x="140" y="45"/>
                  <a:pt x="141" y="45"/>
                </a:cubicBezTo>
                <a:cubicBezTo>
                  <a:pt x="142" y="46"/>
                  <a:pt x="143" y="47"/>
                  <a:pt x="143" y="48"/>
                </a:cubicBezTo>
                <a:cubicBezTo>
                  <a:pt x="145" y="48"/>
                  <a:pt x="146" y="49"/>
                  <a:pt x="147" y="50"/>
                </a:cubicBezTo>
                <a:cubicBezTo>
                  <a:pt x="149" y="50"/>
                  <a:pt x="153" y="52"/>
                  <a:pt x="152" y="55"/>
                </a:cubicBezTo>
                <a:cubicBezTo>
                  <a:pt x="154" y="55"/>
                  <a:pt x="154" y="53"/>
                  <a:pt x="154" y="50"/>
                </a:cubicBezTo>
                <a:cubicBezTo>
                  <a:pt x="155" y="50"/>
                  <a:pt x="156" y="50"/>
                  <a:pt x="157" y="50"/>
                </a:cubicBezTo>
                <a:cubicBezTo>
                  <a:pt x="157" y="51"/>
                  <a:pt x="157" y="52"/>
                  <a:pt x="157" y="53"/>
                </a:cubicBezTo>
                <a:cubicBezTo>
                  <a:pt x="159" y="53"/>
                  <a:pt x="160" y="51"/>
                  <a:pt x="162" y="50"/>
                </a:cubicBezTo>
                <a:cubicBezTo>
                  <a:pt x="164" y="50"/>
                  <a:pt x="166" y="49"/>
                  <a:pt x="168" y="50"/>
                </a:cubicBezTo>
                <a:cubicBezTo>
                  <a:pt x="169" y="48"/>
                  <a:pt x="166" y="49"/>
                  <a:pt x="166" y="47"/>
                </a:cubicBezTo>
                <a:cubicBezTo>
                  <a:pt x="169" y="47"/>
                  <a:pt x="169" y="48"/>
                  <a:pt x="172" y="48"/>
                </a:cubicBezTo>
                <a:cubicBezTo>
                  <a:pt x="173" y="46"/>
                  <a:pt x="175" y="45"/>
                  <a:pt x="176" y="42"/>
                </a:cubicBezTo>
                <a:cubicBezTo>
                  <a:pt x="178" y="42"/>
                  <a:pt x="178" y="44"/>
                  <a:pt x="179" y="44"/>
                </a:cubicBezTo>
                <a:cubicBezTo>
                  <a:pt x="180" y="45"/>
                  <a:pt x="179" y="43"/>
                  <a:pt x="181" y="43"/>
                </a:cubicBezTo>
                <a:cubicBezTo>
                  <a:pt x="181" y="44"/>
                  <a:pt x="181" y="45"/>
                  <a:pt x="181" y="46"/>
                </a:cubicBezTo>
                <a:cubicBezTo>
                  <a:pt x="183" y="46"/>
                  <a:pt x="182" y="44"/>
                  <a:pt x="182" y="43"/>
                </a:cubicBezTo>
                <a:cubicBezTo>
                  <a:pt x="185" y="43"/>
                  <a:pt x="185" y="44"/>
                  <a:pt x="187" y="45"/>
                </a:cubicBezTo>
                <a:cubicBezTo>
                  <a:pt x="187" y="43"/>
                  <a:pt x="184" y="44"/>
                  <a:pt x="184" y="42"/>
                </a:cubicBezTo>
                <a:cubicBezTo>
                  <a:pt x="184" y="40"/>
                  <a:pt x="186" y="41"/>
                  <a:pt x="187" y="41"/>
                </a:cubicBezTo>
                <a:cubicBezTo>
                  <a:pt x="188" y="41"/>
                  <a:pt x="188" y="39"/>
                  <a:pt x="188" y="39"/>
                </a:cubicBezTo>
                <a:cubicBezTo>
                  <a:pt x="190" y="39"/>
                  <a:pt x="190" y="38"/>
                  <a:pt x="191" y="37"/>
                </a:cubicBezTo>
                <a:cubicBezTo>
                  <a:pt x="193" y="37"/>
                  <a:pt x="195" y="36"/>
                  <a:pt x="196" y="35"/>
                </a:cubicBezTo>
                <a:cubicBezTo>
                  <a:pt x="197" y="35"/>
                  <a:pt x="197" y="36"/>
                  <a:pt x="197" y="37"/>
                </a:cubicBezTo>
                <a:cubicBezTo>
                  <a:pt x="199" y="37"/>
                  <a:pt x="198" y="34"/>
                  <a:pt x="200" y="35"/>
                </a:cubicBezTo>
                <a:cubicBezTo>
                  <a:pt x="200" y="33"/>
                  <a:pt x="201" y="32"/>
                  <a:pt x="202" y="32"/>
                </a:cubicBezTo>
                <a:cubicBezTo>
                  <a:pt x="203" y="31"/>
                  <a:pt x="203" y="33"/>
                  <a:pt x="204" y="34"/>
                </a:cubicBezTo>
                <a:cubicBezTo>
                  <a:pt x="206" y="34"/>
                  <a:pt x="208" y="34"/>
                  <a:pt x="209" y="33"/>
                </a:cubicBezTo>
                <a:cubicBezTo>
                  <a:pt x="210" y="35"/>
                  <a:pt x="211" y="35"/>
                  <a:pt x="212" y="37"/>
                </a:cubicBezTo>
                <a:cubicBezTo>
                  <a:pt x="212" y="38"/>
                  <a:pt x="211" y="38"/>
                  <a:pt x="211" y="40"/>
                </a:cubicBezTo>
                <a:cubicBezTo>
                  <a:pt x="213" y="39"/>
                  <a:pt x="214" y="40"/>
                  <a:pt x="215" y="40"/>
                </a:cubicBezTo>
                <a:cubicBezTo>
                  <a:pt x="215" y="41"/>
                  <a:pt x="216" y="40"/>
                  <a:pt x="216" y="40"/>
                </a:cubicBezTo>
                <a:cubicBezTo>
                  <a:pt x="218" y="41"/>
                  <a:pt x="219" y="42"/>
                  <a:pt x="221" y="41"/>
                </a:cubicBezTo>
                <a:cubicBezTo>
                  <a:pt x="222" y="41"/>
                  <a:pt x="222" y="43"/>
                  <a:pt x="224" y="43"/>
                </a:cubicBezTo>
                <a:cubicBezTo>
                  <a:pt x="225" y="43"/>
                  <a:pt x="227" y="43"/>
                  <a:pt x="229" y="43"/>
                </a:cubicBezTo>
                <a:cubicBezTo>
                  <a:pt x="205" y="16"/>
                  <a:pt x="170" y="0"/>
                  <a:pt x="131" y="0"/>
                </a:cubicBezTo>
                <a:cubicBezTo>
                  <a:pt x="105" y="0"/>
                  <a:pt x="81" y="7"/>
                  <a:pt x="61" y="20"/>
                </a:cubicBezTo>
                <a:cubicBezTo>
                  <a:pt x="65" y="20"/>
                  <a:pt x="69" y="20"/>
                  <a:pt x="73" y="20"/>
                </a:cubicBezTo>
                <a:cubicBezTo>
                  <a:pt x="73" y="21"/>
                  <a:pt x="74" y="20"/>
                  <a:pt x="74" y="21"/>
                </a:cubicBezTo>
                <a:cubicBezTo>
                  <a:pt x="73" y="24"/>
                  <a:pt x="71" y="22"/>
                  <a:pt x="69" y="23"/>
                </a:cubicBezTo>
                <a:cubicBezTo>
                  <a:pt x="68" y="23"/>
                  <a:pt x="70" y="25"/>
                  <a:pt x="69" y="26"/>
                </a:cubicBezTo>
                <a:cubicBezTo>
                  <a:pt x="67" y="26"/>
                  <a:pt x="67" y="27"/>
                  <a:pt x="66" y="28"/>
                </a:cubicBezTo>
                <a:cubicBezTo>
                  <a:pt x="63" y="27"/>
                  <a:pt x="63" y="30"/>
                  <a:pt x="61" y="30"/>
                </a:cubicBezTo>
                <a:cubicBezTo>
                  <a:pt x="62" y="33"/>
                  <a:pt x="59" y="32"/>
                  <a:pt x="59" y="35"/>
                </a:cubicBezTo>
                <a:cubicBezTo>
                  <a:pt x="58" y="35"/>
                  <a:pt x="57" y="35"/>
                  <a:pt x="56" y="35"/>
                </a:cubicBezTo>
                <a:cubicBezTo>
                  <a:pt x="56" y="36"/>
                  <a:pt x="58" y="35"/>
                  <a:pt x="58" y="36"/>
                </a:cubicBezTo>
                <a:cubicBezTo>
                  <a:pt x="58" y="37"/>
                  <a:pt x="57" y="38"/>
                  <a:pt x="56" y="38"/>
                </a:cubicBezTo>
                <a:cubicBezTo>
                  <a:pt x="55" y="41"/>
                  <a:pt x="51" y="39"/>
                  <a:pt x="48" y="39"/>
                </a:cubicBezTo>
                <a:cubicBezTo>
                  <a:pt x="48" y="37"/>
                  <a:pt x="45" y="38"/>
                  <a:pt x="45" y="36"/>
                </a:cubicBezTo>
                <a:cubicBezTo>
                  <a:pt x="47" y="35"/>
                  <a:pt x="49" y="38"/>
                  <a:pt x="53" y="37"/>
                </a:cubicBezTo>
                <a:cubicBezTo>
                  <a:pt x="52" y="35"/>
                  <a:pt x="50" y="35"/>
                  <a:pt x="47" y="36"/>
                </a:cubicBezTo>
                <a:cubicBezTo>
                  <a:pt x="47" y="34"/>
                  <a:pt x="48" y="34"/>
                  <a:pt x="48" y="33"/>
                </a:cubicBezTo>
                <a:cubicBezTo>
                  <a:pt x="49" y="32"/>
                  <a:pt x="50" y="33"/>
                  <a:pt x="51" y="33"/>
                </a:cubicBezTo>
                <a:cubicBezTo>
                  <a:pt x="51" y="32"/>
                  <a:pt x="50" y="31"/>
                  <a:pt x="49" y="32"/>
                </a:cubicBezTo>
                <a:cubicBezTo>
                  <a:pt x="49" y="31"/>
                  <a:pt x="52" y="30"/>
                  <a:pt x="51" y="30"/>
                </a:cubicBezTo>
                <a:cubicBezTo>
                  <a:pt x="50" y="28"/>
                  <a:pt x="53" y="30"/>
                  <a:pt x="53" y="28"/>
                </a:cubicBezTo>
                <a:cubicBezTo>
                  <a:pt x="51" y="27"/>
                  <a:pt x="49" y="29"/>
                  <a:pt x="48" y="32"/>
                </a:cubicBezTo>
                <a:cubicBezTo>
                  <a:pt x="47" y="32"/>
                  <a:pt x="47" y="31"/>
                  <a:pt x="46" y="31"/>
                </a:cubicBezTo>
                <a:cubicBezTo>
                  <a:pt x="46" y="31"/>
                  <a:pt x="46" y="31"/>
                  <a:pt x="46" y="31"/>
                </a:cubicBezTo>
                <a:cubicBezTo>
                  <a:pt x="44" y="32"/>
                  <a:pt x="43" y="34"/>
                  <a:pt x="41" y="35"/>
                </a:cubicBezTo>
                <a:cubicBezTo>
                  <a:pt x="42" y="36"/>
                  <a:pt x="42" y="36"/>
                  <a:pt x="42" y="37"/>
                </a:cubicBezTo>
                <a:cubicBezTo>
                  <a:pt x="41" y="37"/>
                  <a:pt x="40" y="38"/>
                  <a:pt x="39" y="38"/>
                </a:cubicBezTo>
                <a:cubicBezTo>
                  <a:pt x="38" y="38"/>
                  <a:pt x="38" y="39"/>
                  <a:pt x="37" y="39"/>
                </a:cubicBezTo>
                <a:cubicBezTo>
                  <a:pt x="38" y="39"/>
                  <a:pt x="39" y="39"/>
                  <a:pt x="40" y="39"/>
                </a:cubicBezTo>
                <a:cubicBezTo>
                  <a:pt x="41" y="40"/>
                  <a:pt x="41" y="41"/>
                  <a:pt x="41" y="43"/>
                </a:cubicBezTo>
                <a:cubicBezTo>
                  <a:pt x="39" y="44"/>
                  <a:pt x="38" y="46"/>
                  <a:pt x="36" y="46"/>
                </a:cubicBezTo>
                <a:cubicBezTo>
                  <a:pt x="36" y="48"/>
                  <a:pt x="37" y="48"/>
                  <a:pt x="36" y="49"/>
                </a:cubicBezTo>
                <a:cubicBezTo>
                  <a:pt x="34" y="50"/>
                  <a:pt x="34" y="48"/>
                  <a:pt x="32" y="49"/>
                </a:cubicBezTo>
                <a:cubicBezTo>
                  <a:pt x="33" y="50"/>
                  <a:pt x="34" y="51"/>
                  <a:pt x="36" y="52"/>
                </a:cubicBezTo>
                <a:cubicBezTo>
                  <a:pt x="38" y="52"/>
                  <a:pt x="38" y="49"/>
                  <a:pt x="40" y="50"/>
                </a:cubicBezTo>
                <a:cubicBezTo>
                  <a:pt x="40" y="51"/>
                  <a:pt x="40" y="52"/>
                  <a:pt x="40" y="52"/>
                </a:cubicBezTo>
                <a:cubicBezTo>
                  <a:pt x="41" y="51"/>
                  <a:pt x="42" y="48"/>
                  <a:pt x="40" y="47"/>
                </a:cubicBezTo>
                <a:cubicBezTo>
                  <a:pt x="40" y="45"/>
                  <a:pt x="41" y="46"/>
                  <a:pt x="41" y="44"/>
                </a:cubicBezTo>
                <a:cubicBezTo>
                  <a:pt x="43" y="44"/>
                  <a:pt x="43" y="46"/>
                  <a:pt x="44" y="45"/>
                </a:cubicBezTo>
                <a:cubicBezTo>
                  <a:pt x="45" y="48"/>
                  <a:pt x="46" y="49"/>
                  <a:pt x="48" y="50"/>
                </a:cubicBezTo>
                <a:cubicBezTo>
                  <a:pt x="48" y="52"/>
                  <a:pt x="46" y="52"/>
                  <a:pt x="47" y="53"/>
                </a:cubicBezTo>
                <a:cubicBezTo>
                  <a:pt x="48" y="52"/>
                  <a:pt x="49" y="51"/>
                  <a:pt x="49" y="49"/>
                </a:cubicBezTo>
                <a:cubicBezTo>
                  <a:pt x="49" y="48"/>
                  <a:pt x="48" y="49"/>
                  <a:pt x="47" y="49"/>
                </a:cubicBezTo>
                <a:cubicBezTo>
                  <a:pt x="45" y="46"/>
                  <a:pt x="47" y="41"/>
                  <a:pt x="49" y="40"/>
                </a:cubicBezTo>
                <a:cubicBezTo>
                  <a:pt x="51" y="40"/>
                  <a:pt x="51" y="41"/>
                  <a:pt x="51" y="42"/>
                </a:cubicBezTo>
                <a:cubicBezTo>
                  <a:pt x="51" y="41"/>
                  <a:pt x="55" y="40"/>
                  <a:pt x="55" y="43"/>
                </a:cubicBezTo>
                <a:cubicBezTo>
                  <a:pt x="56" y="43"/>
                  <a:pt x="57" y="42"/>
                  <a:pt x="59" y="42"/>
                </a:cubicBezTo>
                <a:cubicBezTo>
                  <a:pt x="59" y="44"/>
                  <a:pt x="60" y="43"/>
                  <a:pt x="60" y="45"/>
                </a:cubicBezTo>
                <a:cubicBezTo>
                  <a:pt x="61" y="45"/>
                  <a:pt x="63" y="45"/>
                  <a:pt x="64" y="45"/>
                </a:cubicBezTo>
                <a:cubicBezTo>
                  <a:pt x="64" y="47"/>
                  <a:pt x="65" y="47"/>
                  <a:pt x="66" y="48"/>
                </a:cubicBezTo>
                <a:cubicBezTo>
                  <a:pt x="66" y="49"/>
                  <a:pt x="65" y="49"/>
                  <a:pt x="64" y="50"/>
                </a:cubicBezTo>
                <a:cubicBezTo>
                  <a:pt x="66" y="51"/>
                  <a:pt x="67" y="52"/>
                  <a:pt x="68" y="52"/>
                </a:cubicBezTo>
                <a:cubicBezTo>
                  <a:pt x="69" y="52"/>
                  <a:pt x="68" y="54"/>
                  <a:pt x="69" y="53"/>
                </a:cubicBezTo>
                <a:cubicBezTo>
                  <a:pt x="69" y="54"/>
                  <a:pt x="69" y="55"/>
                  <a:pt x="69" y="56"/>
                </a:cubicBezTo>
                <a:cubicBezTo>
                  <a:pt x="68" y="56"/>
                  <a:pt x="68" y="57"/>
                  <a:pt x="68" y="58"/>
                </a:cubicBezTo>
                <a:cubicBezTo>
                  <a:pt x="66" y="58"/>
                  <a:pt x="66" y="56"/>
                  <a:pt x="64" y="56"/>
                </a:cubicBezTo>
                <a:cubicBezTo>
                  <a:pt x="64" y="58"/>
                  <a:pt x="66" y="58"/>
                  <a:pt x="66" y="59"/>
                </a:cubicBezTo>
                <a:cubicBezTo>
                  <a:pt x="66" y="62"/>
                  <a:pt x="64" y="62"/>
                  <a:pt x="65" y="65"/>
                </a:cubicBezTo>
                <a:cubicBezTo>
                  <a:pt x="62" y="64"/>
                  <a:pt x="61" y="61"/>
                  <a:pt x="58" y="60"/>
                </a:cubicBezTo>
                <a:cubicBezTo>
                  <a:pt x="56" y="60"/>
                  <a:pt x="55" y="60"/>
                  <a:pt x="54" y="59"/>
                </a:cubicBezTo>
                <a:cubicBezTo>
                  <a:pt x="54" y="55"/>
                  <a:pt x="59" y="56"/>
                  <a:pt x="59" y="53"/>
                </a:cubicBezTo>
                <a:cubicBezTo>
                  <a:pt x="60" y="51"/>
                  <a:pt x="57" y="52"/>
                  <a:pt x="58" y="49"/>
                </a:cubicBezTo>
                <a:cubicBezTo>
                  <a:pt x="56" y="50"/>
                  <a:pt x="55" y="48"/>
                  <a:pt x="54" y="49"/>
                </a:cubicBezTo>
                <a:cubicBezTo>
                  <a:pt x="54" y="48"/>
                  <a:pt x="52" y="48"/>
                  <a:pt x="51" y="48"/>
                </a:cubicBezTo>
                <a:cubicBezTo>
                  <a:pt x="51" y="49"/>
                  <a:pt x="52" y="49"/>
                  <a:pt x="53" y="50"/>
                </a:cubicBezTo>
                <a:cubicBezTo>
                  <a:pt x="52" y="51"/>
                  <a:pt x="52" y="53"/>
                  <a:pt x="52" y="55"/>
                </a:cubicBezTo>
                <a:cubicBezTo>
                  <a:pt x="50" y="56"/>
                  <a:pt x="49" y="56"/>
                  <a:pt x="46" y="57"/>
                </a:cubicBezTo>
                <a:cubicBezTo>
                  <a:pt x="46" y="58"/>
                  <a:pt x="46" y="58"/>
                  <a:pt x="46" y="59"/>
                </a:cubicBezTo>
                <a:cubicBezTo>
                  <a:pt x="44" y="59"/>
                  <a:pt x="43" y="61"/>
                  <a:pt x="43" y="63"/>
                </a:cubicBezTo>
                <a:cubicBezTo>
                  <a:pt x="41" y="63"/>
                  <a:pt x="41" y="65"/>
                  <a:pt x="39" y="66"/>
                </a:cubicBezTo>
                <a:cubicBezTo>
                  <a:pt x="39" y="67"/>
                  <a:pt x="39" y="68"/>
                  <a:pt x="38" y="68"/>
                </a:cubicBezTo>
                <a:cubicBezTo>
                  <a:pt x="38" y="69"/>
                  <a:pt x="40" y="69"/>
                  <a:pt x="40" y="71"/>
                </a:cubicBezTo>
                <a:cubicBezTo>
                  <a:pt x="42" y="72"/>
                  <a:pt x="43" y="73"/>
                  <a:pt x="44" y="74"/>
                </a:cubicBezTo>
                <a:cubicBezTo>
                  <a:pt x="45" y="74"/>
                  <a:pt x="46" y="73"/>
                  <a:pt x="46" y="75"/>
                </a:cubicBezTo>
                <a:cubicBezTo>
                  <a:pt x="47" y="75"/>
                  <a:pt x="47" y="73"/>
                  <a:pt x="48" y="74"/>
                </a:cubicBezTo>
                <a:cubicBezTo>
                  <a:pt x="48" y="76"/>
                  <a:pt x="48" y="79"/>
                  <a:pt x="49" y="80"/>
                </a:cubicBezTo>
                <a:cubicBezTo>
                  <a:pt x="50" y="78"/>
                  <a:pt x="50" y="75"/>
                  <a:pt x="51" y="74"/>
                </a:cubicBezTo>
                <a:cubicBezTo>
                  <a:pt x="51" y="74"/>
                  <a:pt x="50" y="75"/>
                  <a:pt x="50" y="73"/>
                </a:cubicBezTo>
                <a:cubicBezTo>
                  <a:pt x="50" y="72"/>
                  <a:pt x="52" y="74"/>
                  <a:pt x="52" y="73"/>
                </a:cubicBezTo>
                <a:cubicBezTo>
                  <a:pt x="52" y="70"/>
                  <a:pt x="53" y="67"/>
                  <a:pt x="53" y="62"/>
                </a:cubicBezTo>
                <a:cubicBezTo>
                  <a:pt x="54" y="63"/>
                  <a:pt x="54" y="61"/>
                  <a:pt x="55" y="62"/>
                </a:cubicBezTo>
                <a:cubicBezTo>
                  <a:pt x="56" y="62"/>
                  <a:pt x="56" y="63"/>
                  <a:pt x="57" y="62"/>
                </a:cubicBezTo>
                <a:cubicBezTo>
                  <a:pt x="59" y="62"/>
                  <a:pt x="58" y="65"/>
                  <a:pt x="61" y="64"/>
                </a:cubicBezTo>
                <a:cubicBezTo>
                  <a:pt x="61" y="65"/>
                  <a:pt x="61" y="67"/>
                  <a:pt x="61" y="69"/>
                </a:cubicBezTo>
                <a:cubicBezTo>
                  <a:pt x="61" y="70"/>
                  <a:pt x="63" y="69"/>
                  <a:pt x="64" y="69"/>
                </a:cubicBezTo>
                <a:cubicBezTo>
                  <a:pt x="64" y="69"/>
                  <a:pt x="64" y="67"/>
                  <a:pt x="64" y="67"/>
                </a:cubicBezTo>
                <a:cubicBezTo>
                  <a:pt x="66" y="67"/>
                  <a:pt x="66" y="70"/>
                  <a:pt x="67" y="71"/>
                </a:cubicBezTo>
                <a:cubicBezTo>
                  <a:pt x="67" y="72"/>
                  <a:pt x="67" y="73"/>
                  <a:pt x="67" y="73"/>
                </a:cubicBezTo>
                <a:cubicBezTo>
                  <a:pt x="67" y="76"/>
                  <a:pt x="69" y="76"/>
                  <a:pt x="69" y="78"/>
                </a:cubicBezTo>
                <a:cubicBezTo>
                  <a:pt x="70" y="78"/>
                  <a:pt x="70" y="77"/>
                  <a:pt x="71" y="78"/>
                </a:cubicBezTo>
                <a:cubicBezTo>
                  <a:pt x="71" y="81"/>
                  <a:pt x="71" y="81"/>
                  <a:pt x="71" y="84"/>
                </a:cubicBezTo>
                <a:cubicBezTo>
                  <a:pt x="72" y="86"/>
                  <a:pt x="72" y="87"/>
                  <a:pt x="74" y="87"/>
                </a:cubicBezTo>
                <a:cubicBezTo>
                  <a:pt x="73" y="88"/>
                  <a:pt x="73" y="90"/>
                  <a:pt x="74" y="91"/>
                </a:cubicBezTo>
                <a:cubicBezTo>
                  <a:pt x="72" y="91"/>
                  <a:pt x="71" y="89"/>
                  <a:pt x="71" y="91"/>
                </a:cubicBezTo>
                <a:cubicBezTo>
                  <a:pt x="70" y="91"/>
                  <a:pt x="70" y="89"/>
                  <a:pt x="70" y="89"/>
                </a:cubicBezTo>
                <a:cubicBezTo>
                  <a:pt x="69" y="88"/>
                  <a:pt x="68" y="90"/>
                  <a:pt x="67" y="89"/>
                </a:cubicBezTo>
                <a:cubicBezTo>
                  <a:pt x="68" y="86"/>
                  <a:pt x="70" y="85"/>
                  <a:pt x="71" y="82"/>
                </a:cubicBezTo>
                <a:cubicBezTo>
                  <a:pt x="69" y="81"/>
                  <a:pt x="67" y="85"/>
                  <a:pt x="65" y="84"/>
                </a:cubicBezTo>
                <a:cubicBezTo>
                  <a:pt x="64" y="85"/>
                  <a:pt x="65" y="85"/>
                  <a:pt x="65" y="86"/>
                </a:cubicBezTo>
                <a:cubicBezTo>
                  <a:pt x="64" y="87"/>
                  <a:pt x="63" y="87"/>
                  <a:pt x="63" y="88"/>
                </a:cubicBezTo>
                <a:cubicBezTo>
                  <a:pt x="63" y="90"/>
                  <a:pt x="65" y="90"/>
                  <a:pt x="66" y="91"/>
                </a:cubicBezTo>
                <a:cubicBezTo>
                  <a:pt x="65" y="92"/>
                  <a:pt x="63" y="93"/>
                  <a:pt x="61" y="94"/>
                </a:cubicBezTo>
                <a:cubicBezTo>
                  <a:pt x="61" y="93"/>
                  <a:pt x="62" y="93"/>
                  <a:pt x="62" y="92"/>
                </a:cubicBezTo>
                <a:cubicBezTo>
                  <a:pt x="60" y="93"/>
                  <a:pt x="58" y="93"/>
                  <a:pt x="56" y="95"/>
                </a:cubicBezTo>
                <a:cubicBezTo>
                  <a:pt x="56" y="96"/>
                  <a:pt x="57" y="96"/>
                  <a:pt x="57" y="98"/>
                </a:cubicBezTo>
                <a:cubicBezTo>
                  <a:pt x="55" y="98"/>
                  <a:pt x="54" y="99"/>
                  <a:pt x="53" y="99"/>
                </a:cubicBezTo>
                <a:cubicBezTo>
                  <a:pt x="53" y="103"/>
                  <a:pt x="51" y="102"/>
                  <a:pt x="52" y="105"/>
                </a:cubicBezTo>
                <a:cubicBezTo>
                  <a:pt x="51" y="105"/>
                  <a:pt x="51" y="106"/>
                  <a:pt x="50" y="105"/>
                </a:cubicBezTo>
                <a:cubicBezTo>
                  <a:pt x="50" y="107"/>
                  <a:pt x="50" y="107"/>
                  <a:pt x="50" y="108"/>
                </a:cubicBezTo>
                <a:cubicBezTo>
                  <a:pt x="47" y="109"/>
                  <a:pt x="45" y="111"/>
                  <a:pt x="44" y="114"/>
                </a:cubicBezTo>
                <a:cubicBezTo>
                  <a:pt x="44" y="115"/>
                  <a:pt x="45" y="116"/>
                  <a:pt x="46" y="117"/>
                </a:cubicBezTo>
                <a:cubicBezTo>
                  <a:pt x="45" y="118"/>
                  <a:pt x="45" y="119"/>
                  <a:pt x="46" y="122"/>
                </a:cubicBezTo>
                <a:cubicBezTo>
                  <a:pt x="43" y="121"/>
                  <a:pt x="42" y="120"/>
                  <a:pt x="43" y="117"/>
                </a:cubicBezTo>
                <a:cubicBezTo>
                  <a:pt x="42" y="115"/>
                  <a:pt x="40" y="116"/>
                  <a:pt x="38" y="116"/>
                </a:cubicBezTo>
                <a:cubicBezTo>
                  <a:pt x="37" y="116"/>
                  <a:pt x="37" y="116"/>
                  <a:pt x="37" y="117"/>
                </a:cubicBezTo>
                <a:cubicBezTo>
                  <a:pt x="35" y="117"/>
                  <a:pt x="34" y="115"/>
                  <a:pt x="32" y="116"/>
                </a:cubicBezTo>
                <a:cubicBezTo>
                  <a:pt x="31" y="116"/>
                  <a:pt x="30" y="117"/>
                  <a:pt x="28" y="118"/>
                </a:cubicBezTo>
                <a:cubicBezTo>
                  <a:pt x="30" y="121"/>
                  <a:pt x="26" y="130"/>
                  <a:pt x="32" y="130"/>
                </a:cubicBezTo>
                <a:cubicBezTo>
                  <a:pt x="33" y="129"/>
                  <a:pt x="33" y="127"/>
                  <a:pt x="33" y="126"/>
                </a:cubicBezTo>
                <a:cubicBezTo>
                  <a:pt x="35" y="126"/>
                  <a:pt x="35" y="126"/>
                  <a:pt x="38" y="126"/>
                </a:cubicBezTo>
                <a:cubicBezTo>
                  <a:pt x="38" y="129"/>
                  <a:pt x="37" y="130"/>
                  <a:pt x="36" y="132"/>
                </a:cubicBezTo>
                <a:cubicBezTo>
                  <a:pt x="38" y="133"/>
                  <a:pt x="41" y="133"/>
                  <a:pt x="41" y="134"/>
                </a:cubicBezTo>
                <a:cubicBezTo>
                  <a:pt x="42" y="138"/>
                  <a:pt x="40" y="140"/>
                  <a:pt x="41" y="142"/>
                </a:cubicBezTo>
                <a:cubicBezTo>
                  <a:pt x="43" y="142"/>
                  <a:pt x="43" y="141"/>
                  <a:pt x="44" y="140"/>
                </a:cubicBezTo>
                <a:cubicBezTo>
                  <a:pt x="45" y="140"/>
                  <a:pt x="46" y="141"/>
                  <a:pt x="46" y="143"/>
                </a:cubicBezTo>
                <a:cubicBezTo>
                  <a:pt x="47" y="141"/>
                  <a:pt x="49" y="140"/>
                  <a:pt x="49" y="138"/>
                </a:cubicBezTo>
                <a:cubicBezTo>
                  <a:pt x="51" y="139"/>
                  <a:pt x="51" y="138"/>
                  <a:pt x="51" y="137"/>
                </a:cubicBezTo>
                <a:cubicBezTo>
                  <a:pt x="52" y="137"/>
                  <a:pt x="53" y="138"/>
                  <a:pt x="53" y="139"/>
                </a:cubicBezTo>
                <a:cubicBezTo>
                  <a:pt x="54" y="139"/>
                  <a:pt x="54" y="137"/>
                  <a:pt x="55" y="137"/>
                </a:cubicBezTo>
                <a:cubicBezTo>
                  <a:pt x="56" y="139"/>
                  <a:pt x="58" y="139"/>
                  <a:pt x="58" y="141"/>
                </a:cubicBezTo>
                <a:cubicBezTo>
                  <a:pt x="59" y="141"/>
                  <a:pt x="59" y="140"/>
                  <a:pt x="59" y="140"/>
                </a:cubicBezTo>
                <a:cubicBezTo>
                  <a:pt x="62" y="141"/>
                  <a:pt x="63" y="143"/>
                  <a:pt x="65" y="143"/>
                </a:cubicBezTo>
                <a:cubicBezTo>
                  <a:pt x="65" y="145"/>
                  <a:pt x="66" y="147"/>
                  <a:pt x="68" y="148"/>
                </a:cubicBezTo>
                <a:cubicBezTo>
                  <a:pt x="72" y="145"/>
                  <a:pt x="74" y="152"/>
                  <a:pt x="73" y="154"/>
                </a:cubicBezTo>
                <a:cubicBezTo>
                  <a:pt x="73" y="155"/>
                  <a:pt x="74" y="155"/>
                  <a:pt x="75" y="155"/>
                </a:cubicBezTo>
                <a:cubicBezTo>
                  <a:pt x="76" y="157"/>
                  <a:pt x="78" y="156"/>
                  <a:pt x="79" y="157"/>
                </a:cubicBezTo>
                <a:cubicBezTo>
                  <a:pt x="80" y="157"/>
                  <a:pt x="81" y="157"/>
                  <a:pt x="82" y="157"/>
                </a:cubicBezTo>
                <a:cubicBezTo>
                  <a:pt x="84" y="158"/>
                  <a:pt x="85" y="159"/>
                  <a:pt x="86" y="160"/>
                </a:cubicBezTo>
                <a:cubicBezTo>
                  <a:pt x="87" y="160"/>
                  <a:pt x="87" y="159"/>
                  <a:pt x="88" y="160"/>
                </a:cubicBezTo>
                <a:cubicBezTo>
                  <a:pt x="88" y="161"/>
                  <a:pt x="89" y="163"/>
                  <a:pt x="89" y="164"/>
                </a:cubicBezTo>
                <a:cubicBezTo>
                  <a:pt x="89" y="166"/>
                  <a:pt x="88" y="166"/>
                  <a:pt x="88" y="167"/>
                </a:cubicBezTo>
                <a:cubicBezTo>
                  <a:pt x="87" y="168"/>
                  <a:pt x="88" y="169"/>
                  <a:pt x="87" y="170"/>
                </a:cubicBezTo>
                <a:cubicBezTo>
                  <a:pt x="87" y="172"/>
                  <a:pt x="86" y="172"/>
                  <a:pt x="85" y="174"/>
                </a:cubicBezTo>
                <a:cubicBezTo>
                  <a:pt x="85" y="174"/>
                  <a:pt x="85" y="174"/>
                  <a:pt x="84" y="174"/>
                </a:cubicBezTo>
                <a:cubicBezTo>
                  <a:pt x="84" y="175"/>
                  <a:pt x="84" y="176"/>
                  <a:pt x="83" y="177"/>
                </a:cubicBezTo>
                <a:cubicBezTo>
                  <a:pt x="85" y="180"/>
                  <a:pt x="83" y="183"/>
                  <a:pt x="82" y="186"/>
                </a:cubicBezTo>
                <a:cubicBezTo>
                  <a:pt x="81" y="187"/>
                  <a:pt x="81" y="187"/>
                  <a:pt x="79" y="187"/>
                </a:cubicBezTo>
                <a:cubicBezTo>
                  <a:pt x="78" y="188"/>
                  <a:pt x="77" y="190"/>
                  <a:pt x="77" y="190"/>
                </a:cubicBezTo>
                <a:cubicBezTo>
                  <a:pt x="77" y="192"/>
                  <a:pt x="77" y="193"/>
                  <a:pt x="77" y="194"/>
                </a:cubicBezTo>
                <a:cubicBezTo>
                  <a:pt x="76" y="195"/>
                  <a:pt x="74" y="196"/>
                  <a:pt x="74" y="199"/>
                </a:cubicBezTo>
                <a:cubicBezTo>
                  <a:pt x="73" y="199"/>
                  <a:pt x="73" y="200"/>
                  <a:pt x="72" y="201"/>
                </a:cubicBezTo>
                <a:cubicBezTo>
                  <a:pt x="72" y="201"/>
                  <a:pt x="72" y="201"/>
                  <a:pt x="72" y="202"/>
                </a:cubicBezTo>
                <a:cubicBezTo>
                  <a:pt x="70" y="202"/>
                  <a:pt x="69" y="202"/>
                  <a:pt x="68" y="202"/>
                </a:cubicBezTo>
                <a:cubicBezTo>
                  <a:pt x="68" y="203"/>
                  <a:pt x="69" y="204"/>
                  <a:pt x="69" y="207"/>
                </a:cubicBezTo>
                <a:cubicBezTo>
                  <a:pt x="67" y="207"/>
                  <a:pt x="67" y="209"/>
                  <a:pt x="64" y="209"/>
                </a:cubicBezTo>
                <a:cubicBezTo>
                  <a:pt x="64" y="210"/>
                  <a:pt x="64" y="213"/>
                  <a:pt x="61" y="212"/>
                </a:cubicBezTo>
                <a:cubicBezTo>
                  <a:pt x="64" y="213"/>
                  <a:pt x="62" y="217"/>
                  <a:pt x="61" y="219"/>
                </a:cubicBezTo>
                <a:cubicBezTo>
                  <a:pt x="61" y="221"/>
                  <a:pt x="63" y="220"/>
                  <a:pt x="62" y="222"/>
                </a:cubicBezTo>
                <a:cubicBezTo>
                  <a:pt x="62" y="223"/>
                  <a:pt x="62" y="224"/>
                  <a:pt x="61" y="224"/>
                </a:cubicBezTo>
                <a:cubicBezTo>
                  <a:pt x="61" y="226"/>
                  <a:pt x="59" y="226"/>
                  <a:pt x="59" y="228"/>
                </a:cubicBezTo>
                <a:cubicBezTo>
                  <a:pt x="59" y="230"/>
                  <a:pt x="61" y="229"/>
                  <a:pt x="61" y="231"/>
                </a:cubicBezTo>
                <a:cubicBezTo>
                  <a:pt x="61" y="232"/>
                  <a:pt x="62" y="232"/>
                  <a:pt x="63" y="233"/>
                </a:cubicBezTo>
                <a:cubicBezTo>
                  <a:pt x="63" y="234"/>
                  <a:pt x="60" y="233"/>
                  <a:pt x="59" y="234"/>
                </a:cubicBezTo>
                <a:cubicBezTo>
                  <a:pt x="58" y="233"/>
                  <a:pt x="57" y="232"/>
                  <a:pt x="56" y="232"/>
                </a:cubicBezTo>
                <a:cubicBezTo>
                  <a:pt x="56" y="231"/>
                  <a:pt x="56" y="231"/>
                  <a:pt x="56" y="230"/>
                </a:cubicBezTo>
                <a:cubicBezTo>
                  <a:pt x="54" y="229"/>
                  <a:pt x="54" y="226"/>
                  <a:pt x="53" y="225"/>
                </a:cubicBezTo>
                <a:cubicBezTo>
                  <a:pt x="54" y="223"/>
                  <a:pt x="53" y="221"/>
                  <a:pt x="52" y="217"/>
                </a:cubicBezTo>
                <a:cubicBezTo>
                  <a:pt x="53" y="216"/>
                  <a:pt x="52" y="215"/>
                  <a:pt x="53" y="214"/>
                </a:cubicBezTo>
                <a:cubicBezTo>
                  <a:pt x="53" y="212"/>
                  <a:pt x="51" y="213"/>
                  <a:pt x="52" y="212"/>
                </a:cubicBezTo>
                <a:cubicBezTo>
                  <a:pt x="52" y="210"/>
                  <a:pt x="54" y="210"/>
                  <a:pt x="54" y="208"/>
                </a:cubicBezTo>
                <a:cubicBezTo>
                  <a:pt x="54" y="207"/>
                  <a:pt x="52" y="209"/>
                  <a:pt x="52" y="208"/>
                </a:cubicBezTo>
                <a:cubicBezTo>
                  <a:pt x="53" y="204"/>
                  <a:pt x="52" y="199"/>
                  <a:pt x="54" y="197"/>
                </a:cubicBezTo>
                <a:cubicBezTo>
                  <a:pt x="54" y="194"/>
                  <a:pt x="53" y="192"/>
                  <a:pt x="54" y="189"/>
                </a:cubicBezTo>
                <a:cubicBezTo>
                  <a:pt x="54" y="189"/>
                  <a:pt x="54" y="188"/>
                  <a:pt x="53" y="187"/>
                </a:cubicBezTo>
                <a:cubicBezTo>
                  <a:pt x="54" y="187"/>
                  <a:pt x="53" y="186"/>
                  <a:pt x="54" y="185"/>
                </a:cubicBezTo>
                <a:cubicBezTo>
                  <a:pt x="54" y="182"/>
                  <a:pt x="53" y="180"/>
                  <a:pt x="52" y="178"/>
                </a:cubicBezTo>
                <a:cubicBezTo>
                  <a:pt x="49" y="178"/>
                  <a:pt x="49" y="175"/>
                  <a:pt x="47" y="174"/>
                </a:cubicBezTo>
                <a:cubicBezTo>
                  <a:pt x="47" y="172"/>
                  <a:pt x="48" y="172"/>
                  <a:pt x="48" y="171"/>
                </a:cubicBezTo>
                <a:cubicBezTo>
                  <a:pt x="45" y="170"/>
                  <a:pt x="44" y="169"/>
                  <a:pt x="44" y="165"/>
                </a:cubicBezTo>
                <a:cubicBezTo>
                  <a:pt x="45" y="165"/>
                  <a:pt x="46" y="165"/>
                  <a:pt x="46" y="164"/>
                </a:cubicBezTo>
                <a:cubicBezTo>
                  <a:pt x="45" y="163"/>
                  <a:pt x="44" y="163"/>
                  <a:pt x="43" y="162"/>
                </a:cubicBezTo>
                <a:cubicBezTo>
                  <a:pt x="45" y="160"/>
                  <a:pt x="42" y="158"/>
                  <a:pt x="43" y="155"/>
                </a:cubicBezTo>
                <a:cubicBezTo>
                  <a:pt x="43" y="153"/>
                  <a:pt x="45" y="153"/>
                  <a:pt x="45" y="150"/>
                </a:cubicBezTo>
                <a:cubicBezTo>
                  <a:pt x="44" y="149"/>
                  <a:pt x="46" y="149"/>
                  <a:pt x="46" y="148"/>
                </a:cubicBezTo>
                <a:cubicBezTo>
                  <a:pt x="45" y="147"/>
                  <a:pt x="44" y="145"/>
                  <a:pt x="44" y="144"/>
                </a:cubicBezTo>
                <a:cubicBezTo>
                  <a:pt x="43" y="144"/>
                  <a:pt x="43" y="145"/>
                  <a:pt x="43" y="146"/>
                </a:cubicBezTo>
                <a:cubicBezTo>
                  <a:pt x="41" y="145"/>
                  <a:pt x="40" y="143"/>
                  <a:pt x="38" y="142"/>
                </a:cubicBezTo>
                <a:cubicBezTo>
                  <a:pt x="38" y="142"/>
                  <a:pt x="38" y="141"/>
                  <a:pt x="38" y="141"/>
                </a:cubicBezTo>
                <a:cubicBezTo>
                  <a:pt x="37" y="140"/>
                  <a:pt x="36" y="139"/>
                  <a:pt x="36" y="138"/>
                </a:cubicBezTo>
                <a:cubicBezTo>
                  <a:pt x="34" y="138"/>
                  <a:pt x="34" y="137"/>
                  <a:pt x="32" y="138"/>
                </a:cubicBezTo>
                <a:cubicBezTo>
                  <a:pt x="32" y="137"/>
                  <a:pt x="31" y="136"/>
                  <a:pt x="31" y="134"/>
                </a:cubicBezTo>
                <a:cubicBezTo>
                  <a:pt x="27" y="135"/>
                  <a:pt x="25" y="133"/>
                  <a:pt x="21" y="132"/>
                </a:cubicBezTo>
                <a:cubicBezTo>
                  <a:pt x="20" y="130"/>
                  <a:pt x="19" y="128"/>
                  <a:pt x="19" y="125"/>
                </a:cubicBezTo>
                <a:cubicBezTo>
                  <a:pt x="19" y="123"/>
                  <a:pt x="17" y="122"/>
                  <a:pt x="16" y="121"/>
                </a:cubicBezTo>
                <a:cubicBezTo>
                  <a:pt x="16" y="120"/>
                  <a:pt x="16" y="119"/>
                  <a:pt x="15" y="119"/>
                </a:cubicBezTo>
                <a:cubicBezTo>
                  <a:pt x="15" y="122"/>
                  <a:pt x="16" y="121"/>
                  <a:pt x="16" y="124"/>
                </a:cubicBezTo>
                <a:cubicBezTo>
                  <a:pt x="15" y="124"/>
                  <a:pt x="15" y="123"/>
                  <a:pt x="14" y="123"/>
                </a:cubicBezTo>
                <a:cubicBezTo>
                  <a:pt x="13" y="121"/>
                  <a:pt x="12" y="119"/>
                  <a:pt x="11" y="118"/>
                </a:cubicBezTo>
                <a:cubicBezTo>
                  <a:pt x="11" y="118"/>
                  <a:pt x="11" y="117"/>
                  <a:pt x="11" y="117"/>
                </a:cubicBezTo>
                <a:cubicBezTo>
                  <a:pt x="10" y="115"/>
                  <a:pt x="10" y="112"/>
                  <a:pt x="9" y="110"/>
                </a:cubicBezTo>
                <a:cubicBezTo>
                  <a:pt x="7" y="109"/>
                  <a:pt x="7" y="108"/>
                  <a:pt x="6" y="107"/>
                </a:cubicBezTo>
                <a:cubicBezTo>
                  <a:pt x="5" y="102"/>
                  <a:pt x="5" y="98"/>
                  <a:pt x="6" y="93"/>
                </a:cubicBezTo>
                <a:cubicBezTo>
                  <a:pt x="5" y="91"/>
                  <a:pt x="6" y="92"/>
                  <a:pt x="6" y="91"/>
                </a:cubicBezTo>
                <a:cubicBezTo>
                  <a:pt x="6" y="90"/>
                  <a:pt x="6" y="90"/>
                  <a:pt x="6" y="90"/>
                </a:cubicBezTo>
                <a:cubicBezTo>
                  <a:pt x="2" y="103"/>
                  <a:pt x="0" y="117"/>
                  <a:pt x="0" y="131"/>
                </a:cubicBezTo>
                <a:cubicBezTo>
                  <a:pt x="0" y="204"/>
                  <a:pt x="59" y="263"/>
                  <a:pt x="131" y="263"/>
                </a:cubicBezTo>
                <a:cubicBezTo>
                  <a:pt x="179" y="263"/>
                  <a:pt x="221" y="238"/>
                  <a:pt x="244" y="200"/>
                </a:cubicBezTo>
                <a:cubicBezTo>
                  <a:pt x="244" y="200"/>
                  <a:pt x="243" y="199"/>
                  <a:pt x="243" y="199"/>
                </a:cubicBezTo>
                <a:close/>
                <a:moveTo>
                  <a:pt x="191" y="26"/>
                </a:moveTo>
                <a:cubicBezTo>
                  <a:pt x="193" y="25"/>
                  <a:pt x="197" y="26"/>
                  <a:pt x="198" y="28"/>
                </a:cubicBezTo>
                <a:cubicBezTo>
                  <a:pt x="197" y="31"/>
                  <a:pt x="194" y="29"/>
                  <a:pt x="190" y="29"/>
                </a:cubicBezTo>
                <a:cubicBezTo>
                  <a:pt x="191" y="28"/>
                  <a:pt x="190" y="26"/>
                  <a:pt x="191" y="26"/>
                </a:cubicBezTo>
                <a:close/>
                <a:moveTo>
                  <a:pt x="167" y="26"/>
                </a:moveTo>
                <a:cubicBezTo>
                  <a:pt x="165" y="26"/>
                  <a:pt x="164" y="28"/>
                  <a:pt x="163" y="27"/>
                </a:cubicBezTo>
                <a:cubicBezTo>
                  <a:pt x="163" y="24"/>
                  <a:pt x="167" y="23"/>
                  <a:pt x="167" y="26"/>
                </a:cubicBezTo>
                <a:close/>
                <a:moveTo>
                  <a:pt x="161" y="42"/>
                </a:moveTo>
                <a:cubicBezTo>
                  <a:pt x="161" y="40"/>
                  <a:pt x="163" y="40"/>
                  <a:pt x="163" y="38"/>
                </a:cubicBezTo>
                <a:cubicBezTo>
                  <a:pt x="166" y="36"/>
                  <a:pt x="168" y="35"/>
                  <a:pt x="171" y="35"/>
                </a:cubicBezTo>
                <a:cubicBezTo>
                  <a:pt x="171" y="35"/>
                  <a:pt x="171" y="34"/>
                  <a:pt x="171" y="34"/>
                </a:cubicBezTo>
                <a:cubicBezTo>
                  <a:pt x="172" y="34"/>
                  <a:pt x="173" y="34"/>
                  <a:pt x="174" y="34"/>
                </a:cubicBezTo>
                <a:cubicBezTo>
                  <a:pt x="173" y="36"/>
                  <a:pt x="172" y="37"/>
                  <a:pt x="169" y="37"/>
                </a:cubicBezTo>
                <a:cubicBezTo>
                  <a:pt x="167" y="38"/>
                  <a:pt x="166" y="41"/>
                  <a:pt x="163" y="41"/>
                </a:cubicBezTo>
                <a:cubicBezTo>
                  <a:pt x="163" y="44"/>
                  <a:pt x="165" y="45"/>
                  <a:pt x="165" y="47"/>
                </a:cubicBezTo>
                <a:cubicBezTo>
                  <a:pt x="164" y="47"/>
                  <a:pt x="164" y="48"/>
                  <a:pt x="164" y="48"/>
                </a:cubicBezTo>
                <a:cubicBezTo>
                  <a:pt x="162" y="48"/>
                  <a:pt x="161" y="46"/>
                  <a:pt x="160" y="45"/>
                </a:cubicBezTo>
                <a:cubicBezTo>
                  <a:pt x="160" y="44"/>
                  <a:pt x="161" y="44"/>
                  <a:pt x="161" y="42"/>
                </a:cubicBezTo>
                <a:close/>
                <a:moveTo>
                  <a:pt x="142" y="24"/>
                </a:moveTo>
                <a:cubicBezTo>
                  <a:pt x="143" y="27"/>
                  <a:pt x="141" y="26"/>
                  <a:pt x="141" y="27"/>
                </a:cubicBezTo>
                <a:cubicBezTo>
                  <a:pt x="137" y="28"/>
                  <a:pt x="135" y="26"/>
                  <a:pt x="132" y="25"/>
                </a:cubicBezTo>
                <a:cubicBezTo>
                  <a:pt x="132" y="25"/>
                  <a:pt x="131" y="24"/>
                  <a:pt x="131" y="23"/>
                </a:cubicBezTo>
                <a:cubicBezTo>
                  <a:pt x="135" y="23"/>
                  <a:pt x="139" y="24"/>
                  <a:pt x="142" y="24"/>
                </a:cubicBezTo>
                <a:close/>
                <a:moveTo>
                  <a:pt x="127" y="27"/>
                </a:moveTo>
                <a:cubicBezTo>
                  <a:pt x="128" y="27"/>
                  <a:pt x="126" y="25"/>
                  <a:pt x="128" y="24"/>
                </a:cubicBezTo>
                <a:cubicBezTo>
                  <a:pt x="129" y="24"/>
                  <a:pt x="131" y="25"/>
                  <a:pt x="130" y="27"/>
                </a:cubicBezTo>
                <a:cubicBezTo>
                  <a:pt x="130" y="27"/>
                  <a:pt x="131" y="28"/>
                  <a:pt x="132" y="28"/>
                </a:cubicBezTo>
                <a:cubicBezTo>
                  <a:pt x="132" y="28"/>
                  <a:pt x="133" y="29"/>
                  <a:pt x="134" y="28"/>
                </a:cubicBezTo>
                <a:cubicBezTo>
                  <a:pt x="135" y="30"/>
                  <a:pt x="137" y="30"/>
                  <a:pt x="137" y="34"/>
                </a:cubicBezTo>
                <a:cubicBezTo>
                  <a:pt x="134" y="35"/>
                  <a:pt x="133" y="33"/>
                  <a:pt x="132" y="32"/>
                </a:cubicBezTo>
                <a:cubicBezTo>
                  <a:pt x="132" y="33"/>
                  <a:pt x="131" y="35"/>
                  <a:pt x="131" y="37"/>
                </a:cubicBezTo>
                <a:cubicBezTo>
                  <a:pt x="130" y="37"/>
                  <a:pt x="129" y="37"/>
                  <a:pt x="129" y="36"/>
                </a:cubicBezTo>
                <a:cubicBezTo>
                  <a:pt x="127" y="36"/>
                  <a:pt x="127" y="35"/>
                  <a:pt x="126" y="35"/>
                </a:cubicBezTo>
                <a:cubicBezTo>
                  <a:pt x="126" y="32"/>
                  <a:pt x="128" y="32"/>
                  <a:pt x="128" y="30"/>
                </a:cubicBezTo>
                <a:cubicBezTo>
                  <a:pt x="126" y="30"/>
                  <a:pt x="126" y="32"/>
                  <a:pt x="124" y="32"/>
                </a:cubicBezTo>
                <a:cubicBezTo>
                  <a:pt x="124" y="31"/>
                  <a:pt x="124" y="31"/>
                  <a:pt x="124" y="30"/>
                </a:cubicBezTo>
                <a:cubicBezTo>
                  <a:pt x="124" y="28"/>
                  <a:pt x="122" y="29"/>
                  <a:pt x="122" y="27"/>
                </a:cubicBezTo>
                <a:cubicBezTo>
                  <a:pt x="122" y="23"/>
                  <a:pt x="126" y="25"/>
                  <a:pt x="127" y="27"/>
                </a:cubicBezTo>
                <a:close/>
                <a:moveTo>
                  <a:pt x="49" y="62"/>
                </a:moveTo>
                <a:cubicBezTo>
                  <a:pt x="47" y="62"/>
                  <a:pt x="46" y="62"/>
                  <a:pt x="46" y="60"/>
                </a:cubicBezTo>
                <a:cubicBezTo>
                  <a:pt x="48" y="61"/>
                  <a:pt x="47" y="59"/>
                  <a:pt x="48" y="58"/>
                </a:cubicBezTo>
                <a:cubicBezTo>
                  <a:pt x="49" y="57"/>
                  <a:pt x="49" y="59"/>
                  <a:pt x="51" y="58"/>
                </a:cubicBezTo>
                <a:cubicBezTo>
                  <a:pt x="52" y="59"/>
                  <a:pt x="51" y="60"/>
                  <a:pt x="52" y="61"/>
                </a:cubicBezTo>
                <a:cubicBezTo>
                  <a:pt x="52" y="64"/>
                  <a:pt x="49" y="58"/>
                  <a:pt x="49" y="62"/>
                </a:cubicBezTo>
                <a:close/>
                <a:moveTo>
                  <a:pt x="51" y="123"/>
                </a:moveTo>
                <a:cubicBezTo>
                  <a:pt x="52" y="123"/>
                  <a:pt x="53" y="124"/>
                  <a:pt x="53" y="125"/>
                </a:cubicBezTo>
                <a:cubicBezTo>
                  <a:pt x="53" y="125"/>
                  <a:pt x="54" y="125"/>
                  <a:pt x="54" y="126"/>
                </a:cubicBezTo>
                <a:cubicBezTo>
                  <a:pt x="55" y="127"/>
                  <a:pt x="52" y="127"/>
                  <a:pt x="53" y="125"/>
                </a:cubicBezTo>
                <a:cubicBezTo>
                  <a:pt x="52" y="125"/>
                  <a:pt x="52" y="126"/>
                  <a:pt x="51" y="126"/>
                </a:cubicBezTo>
                <a:cubicBezTo>
                  <a:pt x="51" y="125"/>
                  <a:pt x="51" y="124"/>
                  <a:pt x="51" y="123"/>
                </a:cubicBezTo>
                <a:close/>
                <a:moveTo>
                  <a:pt x="49" y="121"/>
                </a:moveTo>
                <a:cubicBezTo>
                  <a:pt x="49" y="121"/>
                  <a:pt x="50" y="121"/>
                  <a:pt x="50" y="121"/>
                </a:cubicBezTo>
                <a:cubicBezTo>
                  <a:pt x="50" y="122"/>
                  <a:pt x="51" y="122"/>
                  <a:pt x="51" y="124"/>
                </a:cubicBezTo>
                <a:cubicBezTo>
                  <a:pt x="49" y="124"/>
                  <a:pt x="49" y="123"/>
                  <a:pt x="49" y="121"/>
                </a:cubicBezTo>
                <a:close/>
                <a:moveTo>
                  <a:pt x="46" y="121"/>
                </a:moveTo>
                <a:cubicBezTo>
                  <a:pt x="47" y="121"/>
                  <a:pt x="48" y="122"/>
                  <a:pt x="48" y="123"/>
                </a:cubicBezTo>
                <a:cubicBezTo>
                  <a:pt x="47" y="123"/>
                  <a:pt x="46" y="123"/>
                  <a:pt x="46" y="123"/>
                </a:cubicBezTo>
                <a:cubicBezTo>
                  <a:pt x="46" y="122"/>
                  <a:pt x="46" y="122"/>
                  <a:pt x="46" y="121"/>
                </a:cubicBezTo>
                <a:close/>
                <a:moveTo>
                  <a:pt x="46" y="132"/>
                </a:moveTo>
                <a:cubicBezTo>
                  <a:pt x="46" y="131"/>
                  <a:pt x="46" y="131"/>
                  <a:pt x="46" y="130"/>
                </a:cubicBezTo>
                <a:cubicBezTo>
                  <a:pt x="47" y="130"/>
                  <a:pt x="49" y="129"/>
                  <a:pt x="48" y="131"/>
                </a:cubicBezTo>
                <a:cubicBezTo>
                  <a:pt x="47" y="132"/>
                  <a:pt x="47" y="131"/>
                  <a:pt x="46" y="132"/>
                </a:cubicBezTo>
                <a:close/>
                <a:moveTo>
                  <a:pt x="53" y="132"/>
                </a:moveTo>
                <a:cubicBezTo>
                  <a:pt x="52" y="132"/>
                  <a:pt x="52" y="131"/>
                  <a:pt x="50" y="131"/>
                </a:cubicBezTo>
                <a:cubicBezTo>
                  <a:pt x="50" y="130"/>
                  <a:pt x="49" y="129"/>
                  <a:pt x="51" y="129"/>
                </a:cubicBezTo>
                <a:cubicBezTo>
                  <a:pt x="51" y="128"/>
                  <a:pt x="49" y="129"/>
                  <a:pt x="48" y="128"/>
                </a:cubicBezTo>
                <a:cubicBezTo>
                  <a:pt x="46" y="128"/>
                  <a:pt x="46" y="126"/>
                  <a:pt x="44" y="126"/>
                </a:cubicBezTo>
                <a:cubicBezTo>
                  <a:pt x="42" y="125"/>
                  <a:pt x="42" y="127"/>
                  <a:pt x="40" y="127"/>
                </a:cubicBezTo>
                <a:cubicBezTo>
                  <a:pt x="40" y="125"/>
                  <a:pt x="41" y="125"/>
                  <a:pt x="41" y="124"/>
                </a:cubicBezTo>
                <a:cubicBezTo>
                  <a:pt x="43" y="124"/>
                  <a:pt x="45" y="124"/>
                  <a:pt x="47" y="124"/>
                </a:cubicBezTo>
                <a:cubicBezTo>
                  <a:pt x="47" y="125"/>
                  <a:pt x="49" y="125"/>
                  <a:pt x="50" y="126"/>
                </a:cubicBezTo>
                <a:cubicBezTo>
                  <a:pt x="50" y="127"/>
                  <a:pt x="51" y="127"/>
                  <a:pt x="51" y="128"/>
                </a:cubicBezTo>
                <a:cubicBezTo>
                  <a:pt x="53" y="128"/>
                  <a:pt x="55" y="128"/>
                  <a:pt x="56" y="131"/>
                </a:cubicBezTo>
                <a:cubicBezTo>
                  <a:pt x="55" y="131"/>
                  <a:pt x="53" y="131"/>
                  <a:pt x="53" y="132"/>
                </a:cubicBezTo>
                <a:close/>
                <a:moveTo>
                  <a:pt x="57" y="132"/>
                </a:moveTo>
                <a:cubicBezTo>
                  <a:pt x="57" y="131"/>
                  <a:pt x="57" y="131"/>
                  <a:pt x="57" y="130"/>
                </a:cubicBezTo>
                <a:cubicBezTo>
                  <a:pt x="58" y="130"/>
                  <a:pt x="59" y="130"/>
                  <a:pt x="59" y="130"/>
                </a:cubicBezTo>
                <a:cubicBezTo>
                  <a:pt x="60" y="132"/>
                  <a:pt x="58" y="132"/>
                  <a:pt x="57" y="132"/>
                </a:cubicBezTo>
                <a:close/>
                <a:moveTo>
                  <a:pt x="69" y="226"/>
                </a:moveTo>
                <a:cubicBezTo>
                  <a:pt x="69" y="224"/>
                  <a:pt x="71" y="224"/>
                  <a:pt x="71" y="226"/>
                </a:cubicBezTo>
                <a:cubicBezTo>
                  <a:pt x="71" y="226"/>
                  <a:pt x="70" y="226"/>
                  <a:pt x="69" y="226"/>
                </a:cubicBezTo>
                <a:close/>
                <a:moveTo>
                  <a:pt x="110" y="79"/>
                </a:moveTo>
                <a:cubicBezTo>
                  <a:pt x="109" y="80"/>
                  <a:pt x="107" y="80"/>
                  <a:pt x="106" y="80"/>
                </a:cubicBezTo>
                <a:cubicBezTo>
                  <a:pt x="106" y="80"/>
                  <a:pt x="106" y="78"/>
                  <a:pt x="106" y="76"/>
                </a:cubicBezTo>
                <a:cubicBezTo>
                  <a:pt x="107" y="76"/>
                  <a:pt x="107" y="77"/>
                  <a:pt x="108" y="75"/>
                </a:cubicBezTo>
                <a:cubicBezTo>
                  <a:pt x="108" y="75"/>
                  <a:pt x="109" y="75"/>
                  <a:pt x="110" y="75"/>
                </a:cubicBezTo>
                <a:cubicBezTo>
                  <a:pt x="110" y="77"/>
                  <a:pt x="109" y="77"/>
                  <a:pt x="110" y="79"/>
                </a:cubicBezTo>
                <a:close/>
                <a:moveTo>
                  <a:pt x="112" y="59"/>
                </a:moveTo>
                <a:cubicBezTo>
                  <a:pt x="111" y="60"/>
                  <a:pt x="110" y="59"/>
                  <a:pt x="110" y="61"/>
                </a:cubicBezTo>
                <a:cubicBezTo>
                  <a:pt x="109" y="60"/>
                  <a:pt x="107" y="60"/>
                  <a:pt x="106" y="61"/>
                </a:cubicBezTo>
                <a:cubicBezTo>
                  <a:pt x="105" y="60"/>
                  <a:pt x="106" y="58"/>
                  <a:pt x="104" y="59"/>
                </a:cubicBezTo>
                <a:cubicBezTo>
                  <a:pt x="103" y="57"/>
                  <a:pt x="105" y="57"/>
                  <a:pt x="105" y="56"/>
                </a:cubicBezTo>
                <a:cubicBezTo>
                  <a:pt x="104" y="56"/>
                  <a:pt x="104" y="57"/>
                  <a:pt x="103" y="56"/>
                </a:cubicBezTo>
                <a:cubicBezTo>
                  <a:pt x="103" y="54"/>
                  <a:pt x="105" y="55"/>
                  <a:pt x="104" y="53"/>
                </a:cubicBezTo>
                <a:cubicBezTo>
                  <a:pt x="106" y="53"/>
                  <a:pt x="106" y="54"/>
                  <a:pt x="107" y="55"/>
                </a:cubicBezTo>
                <a:cubicBezTo>
                  <a:pt x="109" y="54"/>
                  <a:pt x="109" y="55"/>
                  <a:pt x="111" y="54"/>
                </a:cubicBezTo>
                <a:cubicBezTo>
                  <a:pt x="111" y="56"/>
                  <a:pt x="112" y="57"/>
                  <a:pt x="112" y="59"/>
                </a:cubicBezTo>
                <a:close/>
                <a:moveTo>
                  <a:pt x="92" y="56"/>
                </a:moveTo>
                <a:cubicBezTo>
                  <a:pt x="90" y="55"/>
                  <a:pt x="90" y="57"/>
                  <a:pt x="89" y="56"/>
                </a:cubicBezTo>
                <a:cubicBezTo>
                  <a:pt x="88" y="56"/>
                  <a:pt x="88" y="58"/>
                  <a:pt x="87" y="58"/>
                </a:cubicBezTo>
                <a:cubicBezTo>
                  <a:pt x="88" y="62"/>
                  <a:pt x="85" y="62"/>
                  <a:pt x="85" y="66"/>
                </a:cubicBezTo>
                <a:cubicBezTo>
                  <a:pt x="84" y="66"/>
                  <a:pt x="84" y="67"/>
                  <a:pt x="84" y="68"/>
                </a:cubicBezTo>
                <a:cubicBezTo>
                  <a:pt x="82" y="68"/>
                  <a:pt x="83" y="66"/>
                  <a:pt x="82" y="66"/>
                </a:cubicBezTo>
                <a:cubicBezTo>
                  <a:pt x="81" y="66"/>
                  <a:pt x="80" y="66"/>
                  <a:pt x="79" y="66"/>
                </a:cubicBezTo>
                <a:cubicBezTo>
                  <a:pt x="76" y="63"/>
                  <a:pt x="79" y="57"/>
                  <a:pt x="76" y="55"/>
                </a:cubicBezTo>
                <a:cubicBezTo>
                  <a:pt x="75" y="53"/>
                  <a:pt x="78" y="53"/>
                  <a:pt x="77" y="52"/>
                </a:cubicBezTo>
                <a:cubicBezTo>
                  <a:pt x="77" y="51"/>
                  <a:pt x="79" y="51"/>
                  <a:pt x="80" y="50"/>
                </a:cubicBezTo>
                <a:cubicBezTo>
                  <a:pt x="79" y="48"/>
                  <a:pt x="76" y="49"/>
                  <a:pt x="76" y="46"/>
                </a:cubicBezTo>
                <a:cubicBezTo>
                  <a:pt x="77" y="46"/>
                  <a:pt x="79" y="47"/>
                  <a:pt x="78" y="45"/>
                </a:cubicBezTo>
                <a:cubicBezTo>
                  <a:pt x="77" y="43"/>
                  <a:pt x="77" y="46"/>
                  <a:pt x="75" y="45"/>
                </a:cubicBezTo>
                <a:cubicBezTo>
                  <a:pt x="75" y="44"/>
                  <a:pt x="76" y="43"/>
                  <a:pt x="76" y="42"/>
                </a:cubicBezTo>
                <a:cubicBezTo>
                  <a:pt x="75" y="41"/>
                  <a:pt x="75" y="40"/>
                  <a:pt x="75" y="38"/>
                </a:cubicBezTo>
                <a:cubicBezTo>
                  <a:pt x="72" y="38"/>
                  <a:pt x="71" y="37"/>
                  <a:pt x="70" y="36"/>
                </a:cubicBezTo>
                <a:cubicBezTo>
                  <a:pt x="69" y="36"/>
                  <a:pt x="69" y="37"/>
                  <a:pt x="68" y="37"/>
                </a:cubicBezTo>
                <a:cubicBezTo>
                  <a:pt x="66" y="36"/>
                  <a:pt x="65" y="36"/>
                  <a:pt x="64" y="34"/>
                </a:cubicBezTo>
                <a:cubicBezTo>
                  <a:pt x="66" y="33"/>
                  <a:pt x="68" y="34"/>
                  <a:pt x="70" y="34"/>
                </a:cubicBezTo>
                <a:cubicBezTo>
                  <a:pt x="70" y="31"/>
                  <a:pt x="68" y="33"/>
                  <a:pt x="67" y="33"/>
                </a:cubicBezTo>
                <a:cubicBezTo>
                  <a:pt x="67" y="32"/>
                  <a:pt x="65" y="32"/>
                  <a:pt x="65" y="33"/>
                </a:cubicBezTo>
                <a:cubicBezTo>
                  <a:pt x="64" y="33"/>
                  <a:pt x="64" y="32"/>
                  <a:pt x="63" y="32"/>
                </a:cubicBezTo>
                <a:cubicBezTo>
                  <a:pt x="63" y="30"/>
                  <a:pt x="65" y="30"/>
                  <a:pt x="66" y="31"/>
                </a:cubicBezTo>
                <a:cubicBezTo>
                  <a:pt x="67" y="29"/>
                  <a:pt x="69" y="29"/>
                  <a:pt x="70" y="28"/>
                </a:cubicBezTo>
                <a:cubicBezTo>
                  <a:pt x="70" y="27"/>
                  <a:pt x="68" y="28"/>
                  <a:pt x="69" y="26"/>
                </a:cubicBezTo>
                <a:cubicBezTo>
                  <a:pt x="73" y="26"/>
                  <a:pt x="75" y="22"/>
                  <a:pt x="79" y="22"/>
                </a:cubicBezTo>
                <a:cubicBezTo>
                  <a:pt x="82" y="23"/>
                  <a:pt x="84" y="22"/>
                  <a:pt x="87" y="22"/>
                </a:cubicBezTo>
                <a:cubicBezTo>
                  <a:pt x="87" y="22"/>
                  <a:pt x="86" y="20"/>
                  <a:pt x="86" y="19"/>
                </a:cubicBezTo>
                <a:cubicBezTo>
                  <a:pt x="87" y="17"/>
                  <a:pt x="89" y="18"/>
                  <a:pt x="91" y="18"/>
                </a:cubicBezTo>
                <a:cubicBezTo>
                  <a:pt x="93" y="17"/>
                  <a:pt x="97" y="18"/>
                  <a:pt x="99" y="17"/>
                </a:cubicBezTo>
                <a:cubicBezTo>
                  <a:pt x="100" y="17"/>
                  <a:pt x="101" y="17"/>
                  <a:pt x="101" y="18"/>
                </a:cubicBezTo>
                <a:cubicBezTo>
                  <a:pt x="102" y="17"/>
                  <a:pt x="103" y="17"/>
                  <a:pt x="105" y="18"/>
                </a:cubicBezTo>
                <a:cubicBezTo>
                  <a:pt x="107" y="18"/>
                  <a:pt x="109" y="18"/>
                  <a:pt x="110" y="19"/>
                </a:cubicBezTo>
                <a:cubicBezTo>
                  <a:pt x="109" y="22"/>
                  <a:pt x="106" y="20"/>
                  <a:pt x="106" y="23"/>
                </a:cubicBezTo>
                <a:cubicBezTo>
                  <a:pt x="106" y="24"/>
                  <a:pt x="108" y="22"/>
                  <a:pt x="110" y="22"/>
                </a:cubicBezTo>
                <a:cubicBezTo>
                  <a:pt x="112" y="22"/>
                  <a:pt x="111" y="23"/>
                  <a:pt x="112" y="23"/>
                </a:cubicBezTo>
                <a:cubicBezTo>
                  <a:pt x="113" y="24"/>
                  <a:pt x="115" y="23"/>
                  <a:pt x="114" y="25"/>
                </a:cubicBezTo>
                <a:cubicBezTo>
                  <a:pt x="115" y="27"/>
                  <a:pt x="112" y="25"/>
                  <a:pt x="111" y="26"/>
                </a:cubicBezTo>
                <a:cubicBezTo>
                  <a:pt x="110" y="25"/>
                  <a:pt x="110" y="27"/>
                  <a:pt x="109" y="27"/>
                </a:cubicBezTo>
                <a:cubicBezTo>
                  <a:pt x="108" y="29"/>
                  <a:pt x="109" y="29"/>
                  <a:pt x="109" y="30"/>
                </a:cubicBezTo>
                <a:cubicBezTo>
                  <a:pt x="107" y="30"/>
                  <a:pt x="108" y="31"/>
                  <a:pt x="106" y="31"/>
                </a:cubicBezTo>
                <a:cubicBezTo>
                  <a:pt x="108" y="32"/>
                  <a:pt x="110" y="32"/>
                  <a:pt x="110" y="34"/>
                </a:cubicBezTo>
                <a:cubicBezTo>
                  <a:pt x="108" y="34"/>
                  <a:pt x="107" y="34"/>
                  <a:pt x="106" y="35"/>
                </a:cubicBezTo>
                <a:cubicBezTo>
                  <a:pt x="107" y="37"/>
                  <a:pt x="108" y="42"/>
                  <a:pt x="104" y="42"/>
                </a:cubicBezTo>
                <a:cubicBezTo>
                  <a:pt x="105" y="43"/>
                  <a:pt x="106" y="44"/>
                  <a:pt x="105" y="45"/>
                </a:cubicBezTo>
                <a:cubicBezTo>
                  <a:pt x="105" y="45"/>
                  <a:pt x="104" y="45"/>
                  <a:pt x="104" y="44"/>
                </a:cubicBezTo>
                <a:cubicBezTo>
                  <a:pt x="102" y="45"/>
                  <a:pt x="106" y="46"/>
                  <a:pt x="104" y="47"/>
                </a:cubicBezTo>
                <a:cubicBezTo>
                  <a:pt x="102" y="47"/>
                  <a:pt x="101" y="46"/>
                  <a:pt x="100" y="45"/>
                </a:cubicBezTo>
                <a:cubicBezTo>
                  <a:pt x="99" y="45"/>
                  <a:pt x="99" y="46"/>
                  <a:pt x="98" y="46"/>
                </a:cubicBezTo>
                <a:cubicBezTo>
                  <a:pt x="99" y="47"/>
                  <a:pt x="101" y="49"/>
                  <a:pt x="102" y="47"/>
                </a:cubicBezTo>
                <a:cubicBezTo>
                  <a:pt x="103" y="49"/>
                  <a:pt x="99" y="50"/>
                  <a:pt x="99" y="51"/>
                </a:cubicBezTo>
                <a:cubicBezTo>
                  <a:pt x="97" y="52"/>
                  <a:pt x="96" y="54"/>
                  <a:pt x="94" y="54"/>
                </a:cubicBezTo>
                <a:cubicBezTo>
                  <a:pt x="93" y="55"/>
                  <a:pt x="93" y="56"/>
                  <a:pt x="92" y="56"/>
                </a:cubicBezTo>
                <a:close/>
                <a:moveTo>
                  <a:pt x="164" y="181"/>
                </a:moveTo>
                <a:cubicBezTo>
                  <a:pt x="164" y="181"/>
                  <a:pt x="164" y="182"/>
                  <a:pt x="163" y="182"/>
                </a:cubicBezTo>
                <a:cubicBezTo>
                  <a:pt x="163" y="183"/>
                  <a:pt x="163" y="184"/>
                  <a:pt x="163" y="185"/>
                </a:cubicBezTo>
                <a:cubicBezTo>
                  <a:pt x="162" y="187"/>
                  <a:pt x="163" y="188"/>
                  <a:pt x="162" y="190"/>
                </a:cubicBezTo>
                <a:cubicBezTo>
                  <a:pt x="160" y="190"/>
                  <a:pt x="160" y="191"/>
                  <a:pt x="158" y="190"/>
                </a:cubicBezTo>
                <a:cubicBezTo>
                  <a:pt x="157" y="189"/>
                  <a:pt x="158" y="187"/>
                  <a:pt x="157" y="185"/>
                </a:cubicBezTo>
                <a:cubicBezTo>
                  <a:pt x="158" y="184"/>
                  <a:pt x="158" y="183"/>
                  <a:pt x="158" y="182"/>
                </a:cubicBezTo>
                <a:cubicBezTo>
                  <a:pt x="159" y="180"/>
                  <a:pt x="158" y="180"/>
                  <a:pt x="158" y="178"/>
                </a:cubicBezTo>
                <a:cubicBezTo>
                  <a:pt x="159" y="177"/>
                  <a:pt x="160" y="175"/>
                  <a:pt x="162" y="175"/>
                </a:cubicBezTo>
                <a:cubicBezTo>
                  <a:pt x="162" y="173"/>
                  <a:pt x="163" y="171"/>
                  <a:pt x="163" y="170"/>
                </a:cubicBezTo>
                <a:cubicBezTo>
                  <a:pt x="165" y="170"/>
                  <a:pt x="164" y="173"/>
                  <a:pt x="165" y="173"/>
                </a:cubicBezTo>
                <a:cubicBezTo>
                  <a:pt x="165" y="177"/>
                  <a:pt x="164" y="179"/>
                  <a:pt x="164" y="181"/>
                </a:cubicBezTo>
                <a:close/>
                <a:moveTo>
                  <a:pt x="195" y="146"/>
                </a:moveTo>
                <a:cubicBezTo>
                  <a:pt x="194" y="145"/>
                  <a:pt x="196" y="144"/>
                  <a:pt x="195" y="141"/>
                </a:cubicBezTo>
                <a:cubicBezTo>
                  <a:pt x="196" y="142"/>
                  <a:pt x="197" y="143"/>
                  <a:pt x="197" y="145"/>
                </a:cubicBezTo>
                <a:cubicBezTo>
                  <a:pt x="196" y="145"/>
                  <a:pt x="197" y="146"/>
                  <a:pt x="195" y="146"/>
                </a:cubicBezTo>
                <a:close/>
                <a:moveTo>
                  <a:pt x="238" y="160"/>
                </a:moveTo>
                <a:cubicBezTo>
                  <a:pt x="237" y="161"/>
                  <a:pt x="237" y="159"/>
                  <a:pt x="236" y="158"/>
                </a:cubicBezTo>
                <a:cubicBezTo>
                  <a:pt x="235" y="159"/>
                  <a:pt x="235" y="160"/>
                  <a:pt x="235" y="161"/>
                </a:cubicBezTo>
                <a:cubicBezTo>
                  <a:pt x="232" y="160"/>
                  <a:pt x="233" y="154"/>
                  <a:pt x="235" y="152"/>
                </a:cubicBezTo>
                <a:cubicBezTo>
                  <a:pt x="236" y="154"/>
                  <a:pt x="239" y="153"/>
                  <a:pt x="239" y="155"/>
                </a:cubicBezTo>
                <a:cubicBezTo>
                  <a:pt x="238" y="156"/>
                  <a:pt x="237" y="156"/>
                  <a:pt x="237" y="155"/>
                </a:cubicBezTo>
                <a:cubicBezTo>
                  <a:pt x="237" y="157"/>
                  <a:pt x="238" y="158"/>
                  <a:pt x="238" y="160"/>
                </a:cubicBezTo>
                <a:close/>
                <a:moveTo>
                  <a:pt x="243" y="155"/>
                </a:moveTo>
                <a:cubicBezTo>
                  <a:pt x="243" y="152"/>
                  <a:pt x="247" y="152"/>
                  <a:pt x="248" y="153"/>
                </a:cubicBezTo>
                <a:cubicBezTo>
                  <a:pt x="248" y="155"/>
                  <a:pt x="245" y="156"/>
                  <a:pt x="243" y="155"/>
                </a:cubicBezTo>
                <a:close/>
                <a:moveTo>
                  <a:pt x="248" y="90"/>
                </a:moveTo>
                <a:cubicBezTo>
                  <a:pt x="251" y="90"/>
                  <a:pt x="252" y="92"/>
                  <a:pt x="254" y="92"/>
                </a:cubicBezTo>
                <a:cubicBezTo>
                  <a:pt x="252" y="92"/>
                  <a:pt x="253" y="95"/>
                  <a:pt x="252" y="96"/>
                </a:cubicBezTo>
                <a:cubicBezTo>
                  <a:pt x="251" y="96"/>
                  <a:pt x="251" y="95"/>
                  <a:pt x="250" y="95"/>
                </a:cubicBezTo>
                <a:cubicBezTo>
                  <a:pt x="249" y="94"/>
                  <a:pt x="249" y="97"/>
                  <a:pt x="248" y="96"/>
                </a:cubicBezTo>
                <a:cubicBezTo>
                  <a:pt x="248" y="94"/>
                  <a:pt x="249" y="92"/>
                  <a:pt x="248" y="90"/>
                </a:cubicBezTo>
                <a:close/>
                <a:moveTo>
                  <a:pt x="241" y="109"/>
                </a:moveTo>
                <a:cubicBezTo>
                  <a:pt x="241" y="106"/>
                  <a:pt x="244" y="107"/>
                  <a:pt x="245" y="106"/>
                </a:cubicBezTo>
                <a:cubicBezTo>
                  <a:pt x="247" y="104"/>
                  <a:pt x="248" y="104"/>
                  <a:pt x="249" y="103"/>
                </a:cubicBezTo>
                <a:cubicBezTo>
                  <a:pt x="249" y="102"/>
                  <a:pt x="249" y="102"/>
                  <a:pt x="250" y="102"/>
                </a:cubicBezTo>
                <a:cubicBezTo>
                  <a:pt x="249" y="99"/>
                  <a:pt x="250" y="98"/>
                  <a:pt x="249" y="96"/>
                </a:cubicBezTo>
                <a:cubicBezTo>
                  <a:pt x="250" y="96"/>
                  <a:pt x="250" y="96"/>
                  <a:pt x="251" y="96"/>
                </a:cubicBezTo>
                <a:cubicBezTo>
                  <a:pt x="251" y="100"/>
                  <a:pt x="252" y="102"/>
                  <a:pt x="252" y="106"/>
                </a:cubicBezTo>
                <a:cubicBezTo>
                  <a:pt x="250" y="108"/>
                  <a:pt x="248" y="108"/>
                  <a:pt x="246" y="110"/>
                </a:cubicBezTo>
                <a:cubicBezTo>
                  <a:pt x="246" y="110"/>
                  <a:pt x="246" y="109"/>
                  <a:pt x="245" y="109"/>
                </a:cubicBezTo>
                <a:cubicBezTo>
                  <a:pt x="244" y="110"/>
                  <a:pt x="243" y="111"/>
                  <a:pt x="242" y="113"/>
                </a:cubicBezTo>
                <a:cubicBezTo>
                  <a:pt x="242" y="112"/>
                  <a:pt x="241" y="112"/>
                  <a:pt x="241" y="110"/>
                </a:cubicBezTo>
                <a:cubicBezTo>
                  <a:pt x="242" y="110"/>
                  <a:pt x="242" y="110"/>
                  <a:pt x="243" y="110"/>
                </a:cubicBezTo>
                <a:cubicBezTo>
                  <a:pt x="243" y="108"/>
                  <a:pt x="241" y="110"/>
                  <a:pt x="241" y="109"/>
                </a:cubicBezTo>
                <a:close/>
                <a:moveTo>
                  <a:pt x="239" y="138"/>
                </a:moveTo>
                <a:cubicBezTo>
                  <a:pt x="240" y="137"/>
                  <a:pt x="239" y="136"/>
                  <a:pt x="240" y="135"/>
                </a:cubicBezTo>
                <a:cubicBezTo>
                  <a:pt x="241" y="135"/>
                  <a:pt x="242" y="136"/>
                  <a:pt x="242" y="137"/>
                </a:cubicBezTo>
                <a:cubicBezTo>
                  <a:pt x="242" y="138"/>
                  <a:pt x="244" y="138"/>
                  <a:pt x="244" y="140"/>
                </a:cubicBezTo>
                <a:cubicBezTo>
                  <a:pt x="242" y="140"/>
                  <a:pt x="241" y="141"/>
                  <a:pt x="240" y="142"/>
                </a:cubicBezTo>
                <a:cubicBezTo>
                  <a:pt x="239" y="142"/>
                  <a:pt x="239" y="141"/>
                  <a:pt x="239" y="140"/>
                </a:cubicBezTo>
                <a:cubicBezTo>
                  <a:pt x="238" y="140"/>
                  <a:pt x="238" y="141"/>
                  <a:pt x="237" y="140"/>
                </a:cubicBezTo>
                <a:cubicBezTo>
                  <a:pt x="238" y="139"/>
                  <a:pt x="238" y="137"/>
                  <a:pt x="239" y="138"/>
                </a:cubicBezTo>
                <a:close/>
                <a:moveTo>
                  <a:pt x="238" y="129"/>
                </a:moveTo>
                <a:cubicBezTo>
                  <a:pt x="238" y="132"/>
                  <a:pt x="237" y="132"/>
                  <a:pt x="236" y="134"/>
                </a:cubicBezTo>
                <a:cubicBezTo>
                  <a:pt x="235" y="133"/>
                  <a:pt x="234" y="132"/>
                  <a:pt x="234" y="131"/>
                </a:cubicBezTo>
                <a:cubicBezTo>
                  <a:pt x="234" y="128"/>
                  <a:pt x="237" y="128"/>
                  <a:pt x="238" y="129"/>
                </a:cubicBezTo>
                <a:close/>
                <a:moveTo>
                  <a:pt x="235" y="121"/>
                </a:moveTo>
                <a:cubicBezTo>
                  <a:pt x="235" y="123"/>
                  <a:pt x="235" y="125"/>
                  <a:pt x="233" y="126"/>
                </a:cubicBezTo>
                <a:cubicBezTo>
                  <a:pt x="233" y="124"/>
                  <a:pt x="233" y="123"/>
                  <a:pt x="232" y="123"/>
                </a:cubicBezTo>
                <a:cubicBezTo>
                  <a:pt x="232" y="121"/>
                  <a:pt x="234" y="120"/>
                  <a:pt x="235" y="121"/>
                </a:cubicBezTo>
                <a:close/>
                <a:moveTo>
                  <a:pt x="230" y="146"/>
                </a:moveTo>
                <a:cubicBezTo>
                  <a:pt x="232" y="146"/>
                  <a:pt x="233" y="147"/>
                  <a:pt x="234" y="148"/>
                </a:cubicBezTo>
                <a:cubicBezTo>
                  <a:pt x="234" y="149"/>
                  <a:pt x="233" y="150"/>
                  <a:pt x="232" y="150"/>
                </a:cubicBezTo>
                <a:cubicBezTo>
                  <a:pt x="233" y="151"/>
                  <a:pt x="232" y="153"/>
                  <a:pt x="233" y="155"/>
                </a:cubicBezTo>
                <a:cubicBezTo>
                  <a:pt x="231" y="155"/>
                  <a:pt x="232" y="158"/>
                  <a:pt x="231" y="159"/>
                </a:cubicBezTo>
                <a:cubicBezTo>
                  <a:pt x="231" y="159"/>
                  <a:pt x="231" y="159"/>
                  <a:pt x="232" y="159"/>
                </a:cubicBezTo>
                <a:cubicBezTo>
                  <a:pt x="231" y="160"/>
                  <a:pt x="230" y="160"/>
                  <a:pt x="230" y="161"/>
                </a:cubicBezTo>
                <a:cubicBezTo>
                  <a:pt x="228" y="162"/>
                  <a:pt x="228" y="159"/>
                  <a:pt x="225" y="159"/>
                </a:cubicBezTo>
                <a:cubicBezTo>
                  <a:pt x="225" y="157"/>
                  <a:pt x="224" y="157"/>
                  <a:pt x="223" y="155"/>
                </a:cubicBezTo>
                <a:cubicBezTo>
                  <a:pt x="224" y="150"/>
                  <a:pt x="229" y="151"/>
                  <a:pt x="230" y="146"/>
                </a:cubicBezTo>
                <a:close/>
                <a:moveTo>
                  <a:pt x="219" y="161"/>
                </a:moveTo>
                <a:cubicBezTo>
                  <a:pt x="217" y="162"/>
                  <a:pt x="217" y="159"/>
                  <a:pt x="215" y="158"/>
                </a:cubicBezTo>
                <a:cubicBezTo>
                  <a:pt x="216" y="152"/>
                  <a:pt x="210" y="153"/>
                  <a:pt x="210" y="147"/>
                </a:cubicBezTo>
                <a:cubicBezTo>
                  <a:pt x="211" y="147"/>
                  <a:pt x="212" y="149"/>
                  <a:pt x="212" y="147"/>
                </a:cubicBezTo>
                <a:cubicBezTo>
                  <a:pt x="213" y="147"/>
                  <a:pt x="212" y="148"/>
                  <a:pt x="213" y="148"/>
                </a:cubicBezTo>
                <a:cubicBezTo>
                  <a:pt x="213" y="149"/>
                  <a:pt x="214" y="150"/>
                  <a:pt x="215" y="151"/>
                </a:cubicBezTo>
                <a:cubicBezTo>
                  <a:pt x="216" y="152"/>
                  <a:pt x="217" y="154"/>
                  <a:pt x="218" y="155"/>
                </a:cubicBezTo>
                <a:cubicBezTo>
                  <a:pt x="218" y="157"/>
                  <a:pt x="220" y="159"/>
                  <a:pt x="219" y="161"/>
                </a:cubicBezTo>
                <a:close/>
                <a:moveTo>
                  <a:pt x="220" y="164"/>
                </a:moveTo>
                <a:cubicBezTo>
                  <a:pt x="219" y="163"/>
                  <a:pt x="220" y="162"/>
                  <a:pt x="221" y="161"/>
                </a:cubicBezTo>
                <a:cubicBezTo>
                  <a:pt x="223" y="162"/>
                  <a:pt x="226" y="163"/>
                  <a:pt x="229" y="163"/>
                </a:cubicBezTo>
                <a:cubicBezTo>
                  <a:pt x="229" y="165"/>
                  <a:pt x="230" y="165"/>
                  <a:pt x="230" y="166"/>
                </a:cubicBezTo>
                <a:cubicBezTo>
                  <a:pt x="226" y="167"/>
                  <a:pt x="224" y="164"/>
                  <a:pt x="220"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191" name="Groupe 190">
            <a:extLst>
              <a:ext uri="{FF2B5EF4-FFF2-40B4-BE49-F238E27FC236}">
                <a16:creationId xmlns:a16="http://schemas.microsoft.com/office/drawing/2014/main" id="{67BFE0DD-07AE-4EE7-A0D0-D7D332AC39D4}"/>
              </a:ext>
            </a:extLst>
          </p:cNvPr>
          <p:cNvGrpSpPr/>
          <p:nvPr/>
        </p:nvGrpSpPr>
        <p:grpSpPr>
          <a:xfrm>
            <a:off x="-1535826" y="9249860"/>
            <a:ext cx="2070439" cy="2593824"/>
            <a:chOff x="8565117" y="1015865"/>
            <a:chExt cx="2248518" cy="2819121"/>
          </a:xfrm>
        </p:grpSpPr>
        <p:sp>
          <p:nvSpPr>
            <p:cNvPr id="202" name="Cercle : creux 201">
              <a:extLst>
                <a:ext uri="{FF2B5EF4-FFF2-40B4-BE49-F238E27FC236}">
                  <a16:creationId xmlns:a16="http://schemas.microsoft.com/office/drawing/2014/main" id="{C84EE7CF-246A-4F3D-8E22-A16364FBA584}"/>
                </a:ext>
              </a:extLst>
            </p:cNvPr>
            <p:cNvSpPr>
              <a:spLocks noChangeAspect="1"/>
            </p:cNvSpPr>
            <p:nvPr/>
          </p:nvSpPr>
          <p:spPr>
            <a:xfrm>
              <a:off x="8565117" y="1015865"/>
              <a:ext cx="2227859" cy="2239920"/>
            </a:xfrm>
            <a:prstGeom prst="donut">
              <a:avLst>
                <a:gd name="adj" fmla="val 11544"/>
              </a:avLst>
            </a:prstGeom>
            <a:solidFill>
              <a:schemeClr val="tx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03" name="Rectangle 202">
              <a:extLst>
                <a:ext uri="{FF2B5EF4-FFF2-40B4-BE49-F238E27FC236}">
                  <a16:creationId xmlns:a16="http://schemas.microsoft.com/office/drawing/2014/main" id="{8A5EB23D-D699-4E52-96BA-57C9CB249C2A}"/>
                </a:ext>
              </a:extLst>
            </p:cNvPr>
            <p:cNvSpPr/>
            <p:nvPr/>
          </p:nvSpPr>
          <p:spPr>
            <a:xfrm>
              <a:off x="8606938" y="1180746"/>
              <a:ext cx="2206697" cy="2654240"/>
            </a:xfrm>
            <a:prstGeom prst="rect">
              <a:avLst/>
            </a:prstGeom>
          </p:spPr>
          <p:txBody>
            <a:bodyPr wrap="none">
              <a:prstTxWarp prst="textArchUp">
                <a:avLst>
                  <a:gd name="adj" fmla="val 11835144"/>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1" i="0" u="none" strike="noStrike" kern="1200" cap="none" spc="0" normalizeH="0" baseline="0" noProof="0" dirty="0">
                  <a:ln>
                    <a:noFill/>
                  </a:ln>
                  <a:solidFill>
                    <a:srgbClr val="FFFFFF"/>
                  </a:solidFill>
                  <a:effectLst/>
                  <a:uLnTx/>
                  <a:uFillTx/>
                  <a:latin typeface="Arial"/>
                  <a:ea typeface="+mn-ea"/>
                  <a:cs typeface="+mn-cs"/>
                </a:rPr>
                <a:t>Contrôles 2L</a:t>
              </a:r>
            </a:p>
          </p:txBody>
        </p:sp>
      </p:grpSp>
      <p:grpSp>
        <p:nvGrpSpPr>
          <p:cNvPr id="192" name="Groupe 191">
            <a:extLst>
              <a:ext uri="{FF2B5EF4-FFF2-40B4-BE49-F238E27FC236}">
                <a16:creationId xmlns:a16="http://schemas.microsoft.com/office/drawing/2014/main" id="{BF842F8F-0371-430E-8043-F129DA5EF6CF}"/>
              </a:ext>
            </a:extLst>
          </p:cNvPr>
          <p:cNvGrpSpPr/>
          <p:nvPr/>
        </p:nvGrpSpPr>
        <p:grpSpPr>
          <a:xfrm>
            <a:off x="-1278821" y="9481487"/>
            <a:ext cx="1552718" cy="1671552"/>
            <a:chOff x="9485238" y="1621423"/>
            <a:chExt cx="1623032" cy="1750490"/>
          </a:xfrm>
        </p:grpSpPr>
        <p:sp>
          <p:nvSpPr>
            <p:cNvPr id="200" name="Cercle : creux 199">
              <a:extLst>
                <a:ext uri="{FF2B5EF4-FFF2-40B4-BE49-F238E27FC236}">
                  <a16:creationId xmlns:a16="http://schemas.microsoft.com/office/drawing/2014/main" id="{0142A609-2AE4-49CF-B906-F395DEFD0980}"/>
                </a:ext>
              </a:extLst>
            </p:cNvPr>
            <p:cNvSpPr>
              <a:spLocks noChangeAspect="1"/>
            </p:cNvSpPr>
            <p:nvPr/>
          </p:nvSpPr>
          <p:spPr>
            <a:xfrm>
              <a:off x="9485238" y="1621423"/>
              <a:ext cx="1623032" cy="1671151"/>
            </a:xfrm>
            <a:prstGeom prst="donut">
              <a:avLst>
                <a:gd name="adj" fmla="val 12614"/>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01" name="Rectangle 200">
              <a:extLst>
                <a:ext uri="{FF2B5EF4-FFF2-40B4-BE49-F238E27FC236}">
                  <a16:creationId xmlns:a16="http://schemas.microsoft.com/office/drawing/2014/main" id="{9214E213-B116-4712-BEFF-A36E39C2EFF5}"/>
                </a:ext>
              </a:extLst>
            </p:cNvPr>
            <p:cNvSpPr/>
            <p:nvPr/>
          </p:nvSpPr>
          <p:spPr>
            <a:xfrm>
              <a:off x="9508392" y="1771709"/>
              <a:ext cx="1584000" cy="1600204"/>
            </a:xfrm>
            <a:prstGeom prst="rect">
              <a:avLst/>
            </a:prstGeom>
          </p:spPr>
          <p:txBody>
            <a:bodyPr wrap="square">
              <a:prstTxWarp prst="textArchUp">
                <a:avLst>
                  <a:gd name="adj" fmla="val 1003562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1" i="0" u="none" strike="noStrike" kern="1200" cap="none" spc="0" normalizeH="0" baseline="0" noProof="0" dirty="0">
                  <a:ln>
                    <a:noFill/>
                  </a:ln>
                  <a:solidFill>
                    <a:srgbClr val="FFFFFF"/>
                  </a:solidFill>
                  <a:effectLst/>
                  <a:uLnTx/>
                  <a:uFillTx/>
                  <a:latin typeface="Arial"/>
                  <a:ea typeface="+mn-ea"/>
                  <a:cs typeface="+mn-cs"/>
                </a:rPr>
                <a:t>Contrôles 1L</a:t>
              </a:r>
            </a:p>
          </p:txBody>
        </p:sp>
      </p:grpSp>
      <p:sp>
        <p:nvSpPr>
          <p:cNvPr id="193" name="Cercle : creux 192">
            <a:extLst>
              <a:ext uri="{FF2B5EF4-FFF2-40B4-BE49-F238E27FC236}">
                <a16:creationId xmlns:a16="http://schemas.microsoft.com/office/drawing/2014/main" id="{7AC92EC6-C32B-4923-936B-598E5D06AD49}"/>
              </a:ext>
            </a:extLst>
          </p:cNvPr>
          <p:cNvSpPr>
            <a:spLocks noChangeAspect="1"/>
          </p:cNvSpPr>
          <p:nvPr/>
        </p:nvSpPr>
        <p:spPr>
          <a:xfrm>
            <a:off x="-1110736" y="9680741"/>
            <a:ext cx="1191464" cy="1191464"/>
          </a:xfrm>
          <a:prstGeom prst="donut">
            <a:avLst>
              <a:gd name="adj" fmla="val 15140"/>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94" name="Ellipse 193">
            <a:extLst>
              <a:ext uri="{FF2B5EF4-FFF2-40B4-BE49-F238E27FC236}">
                <a16:creationId xmlns:a16="http://schemas.microsoft.com/office/drawing/2014/main" id="{DF81333D-DB0C-468E-A276-04567508FB66}"/>
              </a:ext>
            </a:extLst>
          </p:cNvPr>
          <p:cNvSpPr>
            <a:spLocks noChangeAspect="1"/>
          </p:cNvSpPr>
          <p:nvPr/>
        </p:nvSpPr>
        <p:spPr>
          <a:xfrm>
            <a:off x="-910958" y="9881023"/>
            <a:ext cx="812128" cy="81212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195" name="ZoneTexte 194">
            <a:extLst>
              <a:ext uri="{FF2B5EF4-FFF2-40B4-BE49-F238E27FC236}">
                <a16:creationId xmlns:a16="http://schemas.microsoft.com/office/drawing/2014/main" id="{48B0AF06-1C60-4708-81CF-14BFE386BAEB}"/>
              </a:ext>
            </a:extLst>
          </p:cNvPr>
          <p:cNvSpPr txBox="1"/>
          <p:nvPr/>
        </p:nvSpPr>
        <p:spPr>
          <a:xfrm>
            <a:off x="-1034373" y="10153081"/>
            <a:ext cx="1036449"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53C988">
                    <a:lumMod val="50000"/>
                  </a:srgbClr>
                </a:solidFill>
                <a:effectLst/>
                <a:uLnTx/>
                <a:uFillTx/>
                <a:latin typeface="Arial"/>
                <a:ea typeface="+mn-ea"/>
                <a:cs typeface="+mn-cs"/>
              </a:rPr>
              <a:t>Processus</a:t>
            </a:r>
          </a:p>
        </p:txBody>
      </p:sp>
      <p:sp>
        <p:nvSpPr>
          <p:cNvPr id="196" name="Cercle : creux 195">
            <a:extLst>
              <a:ext uri="{FF2B5EF4-FFF2-40B4-BE49-F238E27FC236}">
                <a16:creationId xmlns:a16="http://schemas.microsoft.com/office/drawing/2014/main" id="{0B800E5B-A38C-4444-9F76-71DAAF728F92}"/>
              </a:ext>
            </a:extLst>
          </p:cNvPr>
          <p:cNvSpPr/>
          <p:nvPr/>
        </p:nvSpPr>
        <p:spPr>
          <a:xfrm>
            <a:off x="-2805194" y="7939192"/>
            <a:ext cx="4572000" cy="4572000"/>
          </a:xfrm>
          <a:prstGeom prst="donut">
            <a:avLst>
              <a:gd name="adj" fmla="val 457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99" name="Rectangle 198">
            <a:extLst>
              <a:ext uri="{FF2B5EF4-FFF2-40B4-BE49-F238E27FC236}">
                <a16:creationId xmlns:a16="http://schemas.microsoft.com/office/drawing/2014/main" id="{9931B8F0-4DEE-438E-8A30-C74E04D42BA2}"/>
              </a:ext>
            </a:extLst>
          </p:cNvPr>
          <p:cNvSpPr/>
          <p:nvPr/>
        </p:nvSpPr>
        <p:spPr>
          <a:xfrm>
            <a:off x="-1039540" y="9796602"/>
            <a:ext cx="1118954" cy="1106916"/>
          </a:xfrm>
          <a:prstGeom prst="rect">
            <a:avLst/>
          </a:prstGeom>
        </p:spPr>
        <p:txBody>
          <a:bodyPr wrap="none">
            <a:prstTxWarp prst="textArchUp">
              <a:avLst>
                <a:gd name="adj" fmla="val 11151271"/>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000" b="1" i="0" u="none" strike="noStrike" kern="1200" cap="none" spc="0" normalizeH="0" baseline="0" noProof="0" dirty="0">
                <a:ln>
                  <a:noFill/>
                </a:ln>
                <a:solidFill>
                  <a:srgbClr val="53C988">
                    <a:lumMod val="50000"/>
                  </a:srgbClr>
                </a:solidFill>
                <a:effectLst/>
                <a:uLnTx/>
                <a:uFillTx/>
                <a:latin typeface="Arial"/>
                <a:ea typeface="+mn-ea"/>
                <a:cs typeface="+mn-cs"/>
              </a:rPr>
              <a:t>Taxonomie ROR</a:t>
            </a:r>
          </a:p>
        </p:txBody>
      </p:sp>
      <p:grpSp>
        <p:nvGrpSpPr>
          <p:cNvPr id="6" name="Groupe 5">
            <a:extLst>
              <a:ext uri="{FF2B5EF4-FFF2-40B4-BE49-F238E27FC236}">
                <a16:creationId xmlns:a16="http://schemas.microsoft.com/office/drawing/2014/main" id="{E50CCB0B-76CA-41C1-9909-0F01A81F8904}"/>
              </a:ext>
            </a:extLst>
          </p:cNvPr>
          <p:cNvGrpSpPr/>
          <p:nvPr/>
        </p:nvGrpSpPr>
        <p:grpSpPr>
          <a:xfrm>
            <a:off x="-1373482" y="8347361"/>
            <a:ext cx="421200" cy="421200"/>
            <a:chOff x="-2419526" y="7660979"/>
            <a:chExt cx="421200" cy="421200"/>
          </a:xfrm>
        </p:grpSpPr>
        <p:sp>
          <p:nvSpPr>
            <p:cNvPr id="157" name="Ellipse 156">
              <a:extLst>
                <a:ext uri="{FF2B5EF4-FFF2-40B4-BE49-F238E27FC236}">
                  <a16:creationId xmlns:a16="http://schemas.microsoft.com/office/drawing/2014/main" id="{CA31602D-B0BE-48DC-B550-CBD19042E306}"/>
                </a:ext>
              </a:extLst>
            </p:cNvPr>
            <p:cNvSpPr/>
            <p:nvPr/>
          </p:nvSpPr>
          <p:spPr>
            <a:xfrm>
              <a:off x="-2388926" y="7689788"/>
              <a:ext cx="360000" cy="360000"/>
            </a:xfrm>
            <a:prstGeom prst="ellipse">
              <a:avLst/>
            </a:prstGeom>
            <a:solidFill>
              <a:schemeClr val="bg1"/>
            </a:solidFill>
            <a:ln w="38100">
              <a:solidFill>
                <a:srgbClr val="DDF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8" name="Rectangle 157">
              <a:extLst>
                <a:ext uri="{FF2B5EF4-FFF2-40B4-BE49-F238E27FC236}">
                  <a16:creationId xmlns:a16="http://schemas.microsoft.com/office/drawing/2014/main" id="{A7448688-5F72-4D09-91FB-F73C3A12B93D}"/>
                </a:ext>
              </a:extLst>
            </p:cNvPr>
            <p:cNvSpPr/>
            <p:nvPr/>
          </p:nvSpPr>
          <p:spPr>
            <a:xfrm>
              <a:off x="-2362626" y="7698693"/>
              <a:ext cx="298480" cy="338554"/>
            </a:xfrm>
            <a:prstGeom prst="rect">
              <a:avLst/>
            </a:prstGeom>
            <a:ln w="57150">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1" i="0" u="none" strike="noStrike" kern="1200" cap="none" spc="0" normalizeH="0" baseline="0" noProof="0" dirty="0">
                  <a:ln>
                    <a:noFill/>
                  </a:ln>
                  <a:solidFill>
                    <a:srgbClr val="5F5F5F"/>
                  </a:solidFill>
                  <a:effectLst/>
                  <a:uLnTx/>
                  <a:uFillTx/>
                  <a:latin typeface="Arial"/>
                  <a:ea typeface="+mn-ea"/>
                  <a:cs typeface="+mn-cs"/>
                </a:rPr>
                <a:t>1</a:t>
              </a:r>
              <a:endParaRPr kumimoji="0" lang="fr-CA" sz="1800" b="1" i="0" u="none" strike="noStrike" kern="1200" cap="none" spc="0" normalizeH="0" baseline="0" noProof="0" dirty="0">
                <a:ln>
                  <a:noFill/>
                </a:ln>
                <a:solidFill>
                  <a:srgbClr val="5F5F5F"/>
                </a:solidFill>
                <a:effectLst/>
                <a:uLnTx/>
                <a:uFillTx/>
                <a:latin typeface="Arial"/>
                <a:ea typeface="+mn-ea"/>
                <a:cs typeface="+mn-cs"/>
              </a:endParaRPr>
            </a:p>
          </p:txBody>
        </p:sp>
        <p:sp>
          <p:nvSpPr>
            <p:cNvPr id="5" name="Ellipse 4">
              <a:extLst>
                <a:ext uri="{FF2B5EF4-FFF2-40B4-BE49-F238E27FC236}">
                  <a16:creationId xmlns:a16="http://schemas.microsoft.com/office/drawing/2014/main" id="{683E4F9B-2001-458E-8F15-FFEC475CC9E4}"/>
                </a:ext>
              </a:extLst>
            </p:cNvPr>
            <p:cNvSpPr/>
            <p:nvPr/>
          </p:nvSpPr>
          <p:spPr>
            <a:xfrm>
              <a:off x="-2419526" y="7660979"/>
              <a:ext cx="421200" cy="4212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13" name="Groupe 12">
            <a:extLst>
              <a:ext uri="{FF2B5EF4-FFF2-40B4-BE49-F238E27FC236}">
                <a16:creationId xmlns:a16="http://schemas.microsoft.com/office/drawing/2014/main" id="{2BDB25E1-602E-4F4A-AB57-295226620B8C}"/>
              </a:ext>
            </a:extLst>
          </p:cNvPr>
          <p:cNvGrpSpPr/>
          <p:nvPr/>
        </p:nvGrpSpPr>
        <p:grpSpPr>
          <a:xfrm>
            <a:off x="-83050" y="8354818"/>
            <a:ext cx="421200" cy="421200"/>
            <a:chOff x="1742789" y="8082219"/>
            <a:chExt cx="421200" cy="421200"/>
          </a:xfrm>
        </p:grpSpPr>
        <p:sp>
          <p:nvSpPr>
            <p:cNvPr id="160" name="Ellipse 159">
              <a:extLst>
                <a:ext uri="{FF2B5EF4-FFF2-40B4-BE49-F238E27FC236}">
                  <a16:creationId xmlns:a16="http://schemas.microsoft.com/office/drawing/2014/main" id="{6B2C5C73-43D5-42D0-9D00-CCAAEE869869}"/>
                </a:ext>
              </a:extLst>
            </p:cNvPr>
            <p:cNvSpPr/>
            <p:nvPr/>
          </p:nvSpPr>
          <p:spPr>
            <a:xfrm>
              <a:off x="1774073" y="8112819"/>
              <a:ext cx="360000" cy="360000"/>
            </a:xfrm>
            <a:prstGeom prst="ellipse">
              <a:avLst/>
            </a:prstGeom>
            <a:solidFill>
              <a:schemeClr val="bg1"/>
            </a:solidFill>
            <a:ln w="38100">
              <a:solidFill>
                <a:srgbClr val="BAE9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1" name="Rectangle 160">
              <a:extLst>
                <a:ext uri="{FF2B5EF4-FFF2-40B4-BE49-F238E27FC236}">
                  <a16:creationId xmlns:a16="http://schemas.microsoft.com/office/drawing/2014/main" id="{35A3AF62-BF90-43C5-AE57-99BDCD8FB6F9}"/>
                </a:ext>
              </a:extLst>
            </p:cNvPr>
            <p:cNvSpPr/>
            <p:nvPr/>
          </p:nvSpPr>
          <p:spPr>
            <a:xfrm>
              <a:off x="1804164" y="8123542"/>
              <a:ext cx="298480" cy="338554"/>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600" b="1" i="0" u="none" strike="noStrike" kern="1200" cap="none" spc="0" normalizeH="0" baseline="0" noProof="0" dirty="0">
                  <a:ln>
                    <a:noFill/>
                  </a:ln>
                  <a:solidFill>
                    <a:srgbClr val="5F5F5F"/>
                  </a:solidFill>
                  <a:effectLst/>
                  <a:uLnTx/>
                  <a:uFillTx/>
                  <a:latin typeface="Arial"/>
                  <a:ea typeface="+mn-ea"/>
                  <a:cs typeface="+mn-cs"/>
                </a:rPr>
                <a:t>2</a:t>
              </a:r>
            </a:p>
          </p:txBody>
        </p:sp>
        <p:sp>
          <p:nvSpPr>
            <p:cNvPr id="171" name="Ellipse 170">
              <a:extLst>
                <a:ext uri="{FF2B5EF4-FFF2-40B4-BE49-F238E27FC236}">
                  <a16:creationId xmlns:a16="http://schemas.microsoft.com/office/drawing/2014/main" id="{EB7853A5-72C3-494D-A6C7-2DA37A85B14E}"/>
                </a:ext>
              </a:extLst>
            </p:cNvPr>
            <p:cNvSpPr/>
            <p:nvPr/>
          </p:nvSpPr>
          <p:spPr>
            <a:xfrm>
              <a:off x="1742789" y="8082219"/>
              <a:ext cx="421200" cy="4212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5" name="Groupe 14">
            <a:extLst>
              <a:ext uri="{FF2B5EF4-FFF2-40B4-BE49-F238E27FC236}">
                <a16:creationId xmlns:a16="http://schemas.microsoft.com/office/drawing/2014/main" id="{E9A2F3E4-F30B-4631-A034-9667A5F81537}"/>
              </a:ext>
            </a:extLst>
          </p:cNvPr>
          <p:cNvGrpSpPr/>
          <p:nvPr/>
        </p:nvGrpSpPr>
        <p:grpSpPr>
          <a:xfrm>
            <a:off x="682998" y="9122687"/>
            <a:ext cx="421200" cy="421200"/>
            <a:chOff x="1532189" y="8191503"/>
            <a:chExt cx="421200" cy="421200"/>
          </a:xfrm>
        </p:grpSpPr>
        <p:sp>
          <p:nvSpPr>
            <p:cNvPr id="163" name="Ellipse 162">
              <a:extLst>
                <a:ext uri="{FF2B5EF4-FFF2-40B4-BE49-F238E27FC236}">
                  <a16:creationId xmlns:a16="http://schemas.microsoft.com/office/drawing/2014/main" id="{1DBBB6EB-04DA-416B-82EF-262F3F3FA5A4}"/>
                </a:ext>
              </a:extLst>
            </p:cNvPr>
            <p:cNvSpPr/>
            <p:nvPr/>
          </p:nvSpPr>
          <p:spPr>
            <a:xfrm>
              <a:off x="1567073" y="8224593"/>
              <a:ext cx="360000" cy="360000"/>
            </a:xfrm>
            <a:prstGeom prst="ellipse">
              <a:avLst/>
            </a:prstGeom>
            <a:solidFill>
              <a:schemeClr val="bg1"/>
            </a:solidFill>
            <a:ln w="38100">
              <a:solidFill>
                <a:srgbClr val="AED9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164" name="Rectangle 163">
              <a:extLst>
                <a:ext uri="{FF2B5EF4-FFF2-40B4-BE49-F238E27FC236}">
                  <a16:creationId xmlns:a16="http://schemas.microsoft.com/office/drawing/2014/main" id="{03ED442F-9B3B-4EA2-A7FF-40A428973AC8}"/>
                </a:ext>
              </a:extLst>
            </p:cNvPr>
            <p:cNvSpPr/>
            <p:nvPr/>
          </p:nvSpPr>
          <p:spPr>
            <a:xfrm>
              <a:off x="1602763" y="8235316"/>
              <a:ext cx="171883" cy="338554"/>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600" b="1" i="0" u="none" strike="noStrike" kern="1200" cap="none" spc="0" normalizeH="0" baseline="0" noProof="0" dirty="0">
                  <a:ln>
                    <a:noFill/>
                  </a:ln>
                  <a:solidFill>
                    <a:srgbClr val="5F5F5F"/>
                  </a:solidFill>
                  <a:effectLst/>
                  <a:uLnTx/>
                  <a:uFillTx/>
                  <a:latin typeface="Arial"/>
                  <a:ea typeface="+mn-ea"/>
                  <a:cs typeface="+mn-cs"/>
                </a:rPr>
                <a:t>3</a:t>
              </a:r>
            </a:p>
          </p:txBody>
        </p:sp>
        <p:sp>
          <p:nvSpPr>
            <p:cNvPr id="176" name="Ellipse 175">
              <a:extLst>
                <a:ext uri="{FF2B5EF4-FFF2-40B4-BE49-F238E27FC236}">
                  <a16:creationId xmlns:a16="http://schemas.microsoft.com/office/drawing/2014/main" id="{E67AC838-02C2-42CC-80EC-80E8F959EB54}"/>
                </a:ext>
              </a:extLst>
            </p:cNvPr>
            <p:cNvSpPr/>
            <p:nvPr/>
          </p:nvSpPr>
          <p:spPr>
            <a:xfrm>
              <a:off x="1532189" y="8191503"/>
              <a:ext cx="421200" cy="4212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6" name="Groupe 15">
            <a:extLst>
              <a:ext uri="{FF2B5EF4-FFF2-40B4-BE49-F238E27FC236}">
                <a16:creationId xmlns:a16="http://schemas.microsoft.com/office/drawing/2014/main" id="{C3823F72-96E4-4BB0-BDC3-D5B09F29FC2D}"/>
              </a:ext>
            </a:extLst>
          </p:cNvPr>
          <p:cNvGrpSpPr/>
          <p:nvPr/>
        </p:nvGrpSpPr>
        <p:grpSpPr>
          <a:xfrm>
            <a:off x="707455" y="10383556"/>
            <a:ext cx="421200" cy="421200"/>
            <a:chOff x="1912108" y="8333990"/>
            <a:chExt cx="421200" cy="421200"/>
          </a:xfrm>
        </p:grpSpPr>
        <p:sp>
          <p:nvSpPr>
            <p:cNvPr id="166" name="Ellipse 165">
              <a:extLst>
                <a:ext uri="{FF2B5EF4-FFF2-40B4-BE49-F238E27FC236}">
                  <a16:creationId xmlns:a16="http://schemas.microsoft.com/office/drawing/2014/main" id="{5570EBCA-EDBB-48F4-8120-1B7E691F6F50}"/>
                </a:ext>
              </a:extLst>
            </p:cNvPr>
            <p:cNvSpPr/>
            <p:nvPr/>
          </p:nvSpPr>
          <p:spPr>
            <a:xfrm>
              <a:off x="1941732" y="8364590"/>
              <a:ext cx="360000" cy="360000"/>
            </a:xfrm>
            <a:prstGeom prst="ellipse">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7" name="Rectangle 166">
              <a:extLst>
                <a:ext uri="{FF2B5EF4-FFF2-40B4-BE49-F238E27FC236}">
                  <a16:creationId xmlns:a16="http://schemas.microsoft.com/office/drawing/2014/main" id="{891D54E1-5328-47D8-B050-A57FAAD16C2E}"/>
                </a:ext>
              </a:extLst>
            </p:cNvPr>
            <p:cNvSpPr/>
            <p:nvPr/>
          </p:nvSpPr>
          <p:spPr>
            <a:xfrm>
              <a:off x="1966272" y="8368197"/>
              <a:ext cx="298480" cy="338554"/>
            </a:xfrm>
            <a:prstGeom prst="rect">
              <a:avLst/>
            </a:prstGeom>
            <a:noFill/>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600" b="1" i="0" u="none" strike="noStrike" kern="1200" cap="none" spc="0" normalizeH="0" baseline="0" noProof="0" dirty="0">
                  <a:ln>
                    <a:noFill/>
                  </a:ln>
                  <a:solidFill>
                    <a:srgbClr val="5F5F5F"/>
                  </a:solidFill>
                  <a:effectLst/>
                  <a:uLnTx/>
                  <a:uFillTx/>
                  <a:latin typeface="Arial"/>
                  <a:ea typeface="+mn-ea"/>
                  <a:cs typeface="+mn-cs"/>
                </a:rPr>
                <a:t>4</a:t>
              </a:r>
            </a:p>
          </p:txBody>
        </p:sp>
        <p:sp>
          <p:nvSpPr>
            <p:cNvPr id="179" name="Ellipse 178">
              <a:extLst>
                <a:ext uri="{FF2B5EF4-FFF2-40B4-BE49-F238E27FC236}">
                  <a16:creationId xmlns:a16="http://schemas.microsoft.com/office/drawing/2014/main" id="{D262CF89-1107-479F-A50D-5503EA7FEED8}"/>
                </a:ext>
              </a:extLst>
            </p:cNvPr>
            <p:cNvSpPr/>
            <p:nvPr/>
          </p:nvSpPr>
          <p:spPr>
            <a:xfrm>
              <a:off x="1912108" y="8333990"/>
              <a:ext cx="421200" cy="4212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7" name="Groupe 16">
            <a:extLst>
              <a:ext uri="{FF2B5EF4-FFF2-40B4-BE49-F238E27FC236}">
                <a16:creationId xmlns:a16="http://schemas.microsoft.com/office/drawing/2014/main" id="{5F9190F8-16D7-40B0-8A9C-14F2906BD8AE}"/>
              </a:ext>
            </a:extLst>
          </p:cNvPr>
          <p:cNvGrpSpPr/>
          <p:nvPr/>
        </p:nvGrpSpPr>
        <p:grpSpPr>
          <a:xfrm>
            <a:off x="-2178917" y="9124358"/>
            <a:ext cx="421200" cy="421200"/>
            <a:chOff x="3324805" y="7622026"/>
            <a:chExt cx="421200" cy="421200"/>
          </a:xfrm>
        </p:grpSpPr>
        <p:sp>
          <p:nvSpPr>
            <p:cNvPr id="246" name="Ellipse 245">
              <a:extLst>
                <a:ext uri="{FF2B5EF4-FFF2-40B4-BE49-F238E27FC236}">
                  <a16:creationId xmlns:a16="http://schemas.microsoft.com/office/drawing/2014/main" id="{EC1671D8-2A77-4649-964D-084F7BF3E58D}"/>
                </a:ext>
              </a:extLst>
            </p:cNvPr>
            <p:cNvSpPr/>
            <p:nvPr/>
          </p:nvSpPr>
          <p:spPr>
            <a:xfrm>
              <a:off x="3355405" y="7655646"/>
              <a:ext cx="360000" cy="360000"/>
            </a:xfrm>
            <a:prstGeom prst="ellipse">
              <a:avLst/>
            </a:prstGeom>
            <a:solidFill>
              <a:schemeClr val="bg1"/>
            </a:solidFill>
            <a:ln w="38100">
              <a:solidFill>
                <a:srgbClr val="0E1E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47" name="Rectangle 246">
              <a:extLst>
                <a:ext uri="{FF2B5EF4-FFF2-40B4-BE49-F238E27FC236}">
                  <a16:creationId xmlns:a16="http://schemas.microsoft.com/office/drawing/2014/main" id="{4C864721-9692-4C85-BE57-87F653074D45}"/>
                </a:ext>
              </a:extLst>
            </p:cNvPr>
            <p:cNvSpPr/>
            <p:nvPr/>
          </p:nvSpPr>
          <p:spPr>
            <a:xfrm>
              <a:off x="3386165" y="7666369"/>
              <a:ext cx="298480" cy="338554"/>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600" b="1" i="0" u="none" strike="noStrike" kern="1200" cap="none" spc="0" normalizeH="0" baseline="0" noProof="0" dirty="0">
                  <a:ln>
                    <a:noFill/>
                  </a:ln>
                  <a:solidFill>
                    <a:srgbClr val="5F5F5F"/>
                  </a:solidFill>
                  <a:effectLst/>
                  <a:uLnTx/>
                  <a:uFillTx/>
                  <a:latin typeface="Arial"/>
                  <a:ea typeface="+mn-ea"/>
                  <a:cs typeface="+mn-cs"/>
                </a:rPr>
                <a:t>8</a:t>
              </a:r>
            </a:p>
          </p:txBody>
        </p:sp>
        <p:sp>
          <p:nvSpPr>
            <p:cNvPr id="248" name="Ellipse 247">
              <a:extLst>
                <a:ext uri="{FF2B5EF4-FFF2-40B4-BE49-F238E27FC236}">
                  <a16:creationId xmlns:a16="http://schemas.microsoft.com/office/drawing/2014/main" id="{ED92D86F-311F-402E-841F-59BE515167F2}"/>
                </a:ext>
              </a:extLst>
            </p:cNvPr>
            <p:cNvSpPr/>
            <p:nvPr/>
          </p:nvSpPr>
          <p:spPr>
            <a:xfrm>
              <a:off x="3324805" y="7622026"/>
              <a:ext cx="421200" cy="4212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8" name="Groupe 17">
            <a:extLst>
              <a:ext uri="{FF2B5EF4-FFF2-40B4-BE49-F238E27FC236}">
                <a16:creationId xmlns:a16="http://schemas.microsoft.com/office/drawing/2014/main" id="{F5ADFB2B-4715-4458-80EF-15AA69822473}"/>
              </a:ext>
            </a:extLst>
          </p:cNvPr>
          <p:cNvGrpSpPr/>
          <p:nvPr/>
        </p:nvGrpSpPr>
        <p:grpSpPr>
          <a:xfrm>
            <a:off x="-2178917" y="10356614"/>
            <a:ext cx="421200" cy="421200"/>
            <a:chOff x="3805482" y="7272769"/>
            <a:chExt cx="421200" cy="421200"/>
          </a:xfrm>
        </p:grpSpPr>
        <p:sp>
          <p:nvSpPr>
            <p:cNvPr id="250" name="Ellipse 249">
              <a:extLst>
                <a:ext uri="{FF2B5EF4-FFF2-40B4-BE49-F238E27FC236}">
                  <a16:creationId xmlns:a16="http://schemas.microsoft.com/office/drawing/2014/main" id="{8D6E7D1B-5616-428A-8674-2EF2F32D5A35}"/>
                </a:ext>
              </a:extLst>
            </p:cNvPr>
            <p:cNvSpPr/>
            <p:nvPr/>
          </p:nvSpPr>
          <p:spPr>
            <a:xfrm>
              <a:off x="3836082" y="7303369"/>
              <a:ext cx="360000" cy="360000"/>
            </a:xfrm>
            <a:prstGeom prst="ellipse">
              <a:avLst/>
            </a:prstGeom>
            <a:solidFill>
              <a:schemeClr val="bg1"/>
            </a:solidFill>
            <a:ln w="38100">
              <a:solidFill>
                <a:srgbClr val="004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252" name="Rectangle 251">
              <a:extLst>
                <a:ext uri="{FF2B5EF4-FFF2-40B4-BE49-F238E27FC236}">
                  <a16:creationId xmlns:a16="http://schemas.microsoft.com/office/drawing/2014/main" id="{D37F5265-728E-49F9-87C7-AC6BC289048C}"/>
                </a:ext>
              </a:extLst>
            </p:cNvPr>
            <p:cNvSpPr/>
            <p:nvPr/>
          </p:nvSpPr>
          <p:spPr>
            <a:xfrm>
              <a:off x="3866842" y="7314092"/>
              <a:ext cx="298480" cy="338554"/>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600" b="1" i="0" u="none" strike="noStrike" kern="1200" cap="none" spc="0" normalizeH="0" baseline="0" noProof="0" dirty="0">
                  <a:ln>
                    <a:noFill/>
                  </a:ln>
                  <a:solidFill>
                    <a:srgbClr val="5F5F5F"/>
                  </a:solidFill>
                  <a:effectLst/>
                  <a:uLnTx/>
                  <a:uFillTx/>
                  <a:latin typeface="Arial"/>
                  <a:ea typeface="+mn-ea"/>
                  <a:cs typeface="+mn-cs"/>
                </a:rPr>
                <a:t>7</a:t>
              </a:r>
            </a:p>
          </p:txBody>
        </p:sp>
        <p:sp>
          <p:nvSpPr>
            <p:cNvPr id="253" name="Ellipse 252">
              <a:extLst>
                <a:ext uri="{FF2B5EF4-FFF2-40B4-BE49-F238E27FC236}">
                  <a16:creationId xmlns:a16="http://schemas.microsoft.com/office/drawing/2014/main" id="{D9F2BEE4-97C4-4E11-B85B-2F22EC808862}"/>
                </a:ext>
              </a:extLst>
            </p:cNvPr>
            <p:cNvSpPr/>
            <p:nvPr/>
          </p:nvSpPr>
          <p:spPr>
            <a:xfrm>
              <a:off x="3805482" y="7272769"/>
              <a:ext cx="421200" cy="4212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9" name="Groupe 18">
            <a:extLst>
              <a:ext uri="{FF2B5EF4-FFF2-40B4-BE49-F238E27FC236}">
                <a16:creationId xmlns:a16="http://schemas.microsoft.com/office/drawing/2014/main" id="{AEDC896E-6EAE-4BC8-B474-BF11E15F9925}"/>
              </a:ext>
            </a:extLst>
          </p:cNvPr>
          <p:cNvGrpSpPr/>
          <p:nvPr/>
        </p:nvGrpSpPr>
        <p:grpSpPr>
          <a:xfrm>
            <a:off x="-1404082" y="11169762"/>
            <a:ext cx="421200" cy="421200"/>
            <a:chOff x="3474248" y="7911681"/>
            <a:chExt cx="421200" cy="421200"/>
          </a:xfrm>
        </p:grpSpPr>
        <p:sp>
          <p:nvSpPr>
            <p:cNvPr id="178" name="Ellipse 177">
              <a:extLst>
                <a:ext uri="{FF2B5EF4-FFF2-40B4-BE49-F238E27FC236}">
                  <a16:creationId xmlns:a16="http://schemas.microsoft.com/office/drawing/2014/main" id="{96ED7ED7-ED22-4BC4-96BC-1C8C1E93F78E}"/>
                </a:ext>
              </a:extLst>
            </p:cNvPr>
            <p:cNvSpPr/>
            <p:nvPr/>
          </p:nvSpPr>
          <p:spPr>
            <a:xfrm>
              <a:off x="3474248" y="7911681"/>
              <a:ext cx="421200" cy="4212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55" name="Ellipse 254">
              <a:extLst>
                <a:ext uri="{FF2B5EF4-FFF2-40B4-BE49-F238E27FC236}">
                  <a16:creationId xmlns:a16="http://schemas.microsoft.com/office/drawing/2014/main" id="{A854596C-002B-4639-8BE4-9B14FAD52FC7}"/>
                </a:ext>
              </a:extLst>
            </p:cNvPr>
            <p:cNvSpPr/>
            <p:nvPr/>
          </p:nvSpPr>
          <p:spPr>
            <a:xfrm>
              <a:off x="3504848" y="7941587"/>
              <a:ext cx="360000" cy="360000"/>
            </a:xfrm>
            <a:prstGeom prst="ellipse">
              <a:avLst/>
            </a:prstGeom>
            <a:solidFill>
              <a:schemeClr val="bg1"/>
            </a:solidFill>
            <a:ln w="38100">
              <a:solidFill>
                <a:srgbClr val="4694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257" name="Rectangle 256">
              <a:extLst>
                <a:ext uri="{FF2B5EF4-FFF2-40B4-BE49-F238E27FC236}">
                  <a16:creationId xmlns:a16="http://schemas.microsoft.com/office/drawing/2014/main" id="{FF72CBF9-023E-4AAF-8583-7E7724E38EDF}"/>
                </a:ext>
              </a:extLst>
            </p:cNvPr>
            <p:cNvSpPr/>
            <p:nvPr/>
          </p:nvSpPr>
          <p:spPr>
            <a:xfrm>
              <a:off x="3535608" y="7952310"/>
              <a:ext cx="298480" cy="338554"/>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600" b="1" i="0" u="none" strike="noStrike" kern="1200" cap="none" spc="0" normalizeH="0" baseline="0" noProof="0" dirty="0">
                  <a:ln>
                    <a:noFill/>
                  </a:ln>
                  <a:solidFill>
                    <a:srgbClr val="5F5F5F"/>
                  </a:solidFill>
                  <a:effectLst/>
                  <a:uLnTx/>
                  <a:uFillTx/>
                  <a:latin typeface="Arial"/>
                  <a:ea typeface="+mn-ea"/>
                  <a:cs typeface="+mn-cs"/>
                </a:rPr>
                <a:t>6</a:t>
              </a:r>
            </a:p>
          </p:txBody>
        </p:sp>
      </p:grpSp>
      <p:grpSp>
        <p:nvGrpSpPr>
          <p:cNvPr id="20" name="Groupe 19">
            <a:extLst>
              <a:ext uri="{FF2B5EF4-FFF2-40B4-BE49-F238E27FC236}">
                <a16:creationId xmlns:a16="http://schemas.microsoft.com/office/drawing/2014/main" id="{93F66D93-1801-4CBD-AFF9-7122D65F0B6C}"/>
              </a:ext>
            </a:extLst>
          </p:cNvPr>
          <p:cNvGrpSpPr/>
          <p:nvPr/>
        </p:nvGrpSpPr>
        <p:grpSpPr>
          <a:xfrm>
            <a:off x="-153899" y="11191663"/>
            <a:ext cx="421200" cy="421200"/>
            <a:chOff x="2361759" y="7304519"/>
            <a:chExt cx="421200" cy="421200"/>
          </a:xfrm>
        </p:grpSpPr>
        <p:sp>
          <p:nvSpPr>
            <p:cNvPr id="259" name="Ellipse 258">
              <a:extLst>
                <a:ext uri="{FF2B5EF4-FFF2-40B4-BE49-F238E27FC236}">
                  <a16:creationId xmlns:a16="http://schemas.microsoft.com/office/drawing/2014/main" id="{C6F22046-2CA5-4880-8AA6-07DD090CC93F}"/>
                </a:ext>
              </a:extLst>
            </p:cNvPr>
            <p:cNvSpPr/>
            <p:nvPr/>
          </p:nvSpPr>
          <p:spPr>
            <a:xfrm>
              <a:off x="2392359" y="7335119"/>
              <a:ext cx="360000" cy="360000"/>
            </a:xfrm>
            <a:prstGeom prst="ellipse">
              <a:avLst/>
            </a:prstGeom>
            <a:solidFill>
              <a:schemeClr val="bg1"/>
            </a:solidFill>
            <a:ln w="38100">
              <a:solidFill>
                <a:srgbClr val="33A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60" name="Rectangle 259">
              <a:extLst>
                <a:ext uri="{FF2B5EF4-FFF2-40B4-BE49-F238E27FC236}">
                  <a16:creationId xmlns:a16="http://schemas.microsoft.com/office/drawing/2014/main" id="{724C5348-626C-41A9-B437-B5E2DAB9DC7A}"/>
                </a:ext>
              </a:extLst>
            </p:cNvPr>
            <p:cNvSpPr/>
            <p:nvPr/>
          </p:nvSpPr>
          <p:spPr>
            <a:xfrm>
              <a:off x="2423119" y="7345842"/>
              <a:ext cx="298480" cy="338554"/>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600" b="1" i="0" u="none" strike="noStrike" kern="1200" cap="none" spc="0" normalizeH="0" baseline="0" noProof="0" dirty="0">
                  <a:ln>
                    <a:noFill/>
                  </a:ln>
                  <a:solidFill>
                    <a:srgbClr val="5F5F5F"/>
                  </a:solidFill>
                  <a:effectLst/>
                  <a:uLnTx/>
                  <a:uFillTx/>
                  <a:latin typeface="Arial"/>
                  <a:ea typeface="+mn-ea"/>
                  <a:cs typeface="+mn-cs"/>
                </a:rPr>
                <a:t>5</a:t>
              </a:r>
            </a:p>
          </p:txBody>
        </p:sp>
        <p:sp>
          <p:nvSpPr>
            <p:cNvPr id="264" name="Ellipse 263">
              <a:extLst>
                <a:ext uri="{FF2B5EF4-FFF2-40B4-BE49-F238E27FC236}">
                  <a16:creationId xmlns:a16="http://schemas.microsoft.com/office/drawing/2014/main" id="{D203450E-58A2-4047-94D6-18B33D053401}"/>
                </a:ext>
              </a:extLst>
            </p:cNvPr>
            <p:cNvSpPr/>
            <p:nvPr/>
          </p:nvSpPr>
          <p:spPr>
            <a:xfrm>
              <a:off x="2361759" y="7304519"/>
              <a:ext cx="421200" cy="42120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98" name="Rectangle 197">
            <a:extLst>
              <a:ext uri="{FF2B5EF4-FFF2-40B4-BE49-F238E27FC236}">
                <a16:creationId xmlns:a16="http://schemas.microsoft.com/office/drawing/2014/main" id="{3DF3A194-FB5C-4B00-8C04-0D1D7739914C}"/>
              </a:ext>
            </a:extLst>
          </p:cNvPr>
          <p:cNvSpPr/>
          <p:nvPr/>
        </p:nvSpPr>
        <p:spPr>
          <a:xfrm>
            <a:off x="-2814754" y="8074976"/>
            <a:ext cx="4609269" cy="4679859"/>
          </a:xfrm>
          <a:prstGeom prst="rect">
            <a:avLst/>
          </a:prstGeom>
        </p:spPr>
        <p:txBody>
          <a:bodyPr wrap="square">
            <a:prstTxWarp prst="textArchUp">
              <a:avLst>
                <a:gd name="adj" fmla="val 11306750"/>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400" b="1" i="0" u="none" strike="noStrike" kern="1200" cap="none" spc="0" normalizeH="0" baseline="0" noProof="0" dirty="0">
                <a:ln>
                  <a:noFill/>
                </a:ln>
                <a:solidFill>
                  <a:srgbClr val="F8B307">
                    <a:lumMod val="40000"/>
                    <a:lumOff val="60000"/>
                  </a:srgbClr>
                </a:solidFill>
                <a:effectLst/>
                <a:uLnTx/>
                <a:uFillTx/>
                <a:latin typeface="Arial"/>
                <a:ea typeface="+mn-ea"/>
                <a:cs typeface="+mn-cs"/>
              </a:rPr>
              <a:t>Cadre de contrôles intégré</a:t>
            </a:r>
          </a:p>
        </p:txBody>
      </p:sp>
      <p:sp>
        <p:nvSpPr>
          <p:cNvPr id="22" name="Rectangle 21">
            <a:extLst>
              <a:ext uri="{FF2B5EF4-FFF2-40B4-BE49-F238E27FC236}">
                <a16:creationId xmlns:a16="http://schemas.microsoft.com/office/drawing/2014/main" id="{98BE0FDA-FC4F-45BF-BCE5-993668053DE9}"/>
              </a:ext>
            </a:extLst>
          </p:cNvPr>
          <p:cNvSpPr/>
          <p:nvPr/>
        </p:nvSpPr>
        <p:spPr>
          <a:xfrm>
            <a:off x="-1529630" y="9120869"/>
            <a:ext cx="2048447" cy="2079959"/>
          </a:xfrm>
          <a:prstGeom prst="rect">
            <a:avLst/>
          </a:prstGeom>
        </p:spPr>
        <p:txBody>
          <a:bodyPr wrap="none">
            <a:prstTxWarp prst="textArchDown">
              <a:avLst>
                <a:gd name="adj" fmla="val 2161736"/>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1" i="0" u="none" strike="noStrike" kern="1200" cap="none" spc="0" normalizeH="0" baseline="0" noProof="0" dirty="0">
                <a:ln>
                  <a:noFill/>
                </a:ln>
                <a:solidFill>
                  <a:srgbClr val="FFFFFF"/>
                </a:solidFill>
                <a:effectLst/>
                <a:uLnTx/>
                <a:uFillTx/>
                <a:latin typeface="Arial"/>
                <a:ea typeface="+mn-ea"/>
                <a:cs typeface="+mn-cs"/>
              </a:rPr>
              <a:t>Contrôles de Surveillances</a:t>
            </a:r>
            <a:endParaRPr kumimoji="0" lang="fr-CA"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70" name="Rectangle 269">
            <a:extLst>
              <a:ext uri="{FF2B5EF4-FFF2-40B4-BE49-F238E27FC236}">
                <a16:creationId xmlns:a16="http://schemas.microsoft.com/office/drawing/2014/main" id="{CB327110-C7CE-45EE-B526-09D17922C967}"/>
              </a:ext>
            </a:extLst>
          </p:cNvPr>
          <p:cNvSpPr/>
          <p:nvPr/>
        </p:nvSpPr>
        <p:spPr>
          <a:xfrm>
            <a:off x="-1295209" y="8888518"/>
            <a:ext cx="1612718" cy="2122147"/>
          </a:xfrm>
          <a:prstGeom prst="rect">
            <a:avLst/>
          </a:prstGeom>
        </p:spPr>
        <p:txBody>
          <a:bodyPr wrap="none">
            <a:prstTxWarp prst="textArchDown">
              <a:avLst>
                <a:gd name="adj" fmla="val 2631733"/>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1" i="0" u="none" strike="noStrike" kern="1200" cap="none" spc="0" normalizeH="0" baseline="0" noProof="0" dirty="0">
                <a:ln>
                  <a:noFill/>
                </a:ln>
                <a:solidFill>
                  <a:srgbClr val="FFFFFF"/>
                </a:solidFill>
                <a:effectLst/>
                <a:uLnTx/>
                <a:uFillTx/>
                <a:latin typeface="Arial"/>
                <a:ea typeface="+mn-ea"/>
                <a:cs typeface="+mn-cs"/>
              </a:rPr>
              <a:t>Contrôles Opérationnels</a:t>
            </a:r>
            <a:endParaRPr kumimoji="0" lang="fr-CA"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43" name="Freeform 14">
            <a:extLst>
              <a:ext uri="{FF2B5EF4-FFF2-40B4-BE49-F238E27FC236}">
                <a16:creationId xmlns:a16="http://schemas.microsoft.com/office/drawing/2014/main" id="{1BB41656-AE24-4C02-BEDD-2C343FCA4D7B}"/>
              </a:ext>
            </a:extLst>
          </p:cNvPr>
          <p:cNvSpPr>
            <a:spLocks/>
          </p:cNvSpPr>
          <p:nvPr/>
        </p:nvSpPr>
        <p:spPr bwMode="auto">
          <a:xfrm rot="5400000">
            <a:off x="10570403" y="668472"/>
            <a:ext cx="231647" cy="2384744"/>
          </a:xfrm>
          <a:custGeom>
            <a:avLst/>
            <a:gdLst>
              <a:gd name="T0" fmla="*/ 160 w 164"/>
              <a:gd name="T1" fmla="*/ 1024 h 1024"/>
              <a:gd name="T2" fmla="*/ 157 w 164"/>
              <a:gd name="T3" fmla="*/ 1023 h 1024"/>
              <a:gd name="T4" fmla="*/ 1 w 164"/>
              <a:gd name="T5" fmla="*/ 867 h 1024"/>
              <a:gd name="T6" fmla="*/ 0 w 164"/>
              <a:gd name="T7" fmla="*/ 864 h 1024"/>
              <a:gd name="T8" fmla="*/ 0 w 164"/>
              <a:gd name="T9" fmla="*/ 4 h 1024"/>
              <a:gd name="T10" fmla="*/ 4 w 164"/>
              <a:gd name="T11" fmla="*/ 0 h 1024"/>
              <a:gd name="T12" fmla="*/ 8 w 164"/>
              <a:gd name="T13" fmla="*/ 4 h 1024"/>
              <a:gd name="T14" fmla="*/ 8 w 164"/>
              <a:gd name="T15" fmla="*/ 863 h 1024"/>
              <a:gd name="T16" fmla="*/ 162 w 164"/>
              <a:gd name="T17" fmla="*/ 1017 h 1024"/>
              <a:gd name="T18" fmla="*/ 162 w 164"/>
              <a:gd name="T19" fmla="*/ 1023 h 1024"/>
              <a:gd name="T20" fmla="*/ 160 w 164"/>
              <a:gd name="T21"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024">
                <a:moveTo>
                  <a:pt x="160" y="1024"/>
                </a:moveTo>
                <a:cubicBezTo>
                  <a:pt x="159" y="1024"/>
                  <a:pt x="158" y="1024"/>
                  <a:pt x="157" y="1023"/>
                </a:cubicBezTo>
                <a:cubicBezTo>
                  <a:pt x="1" y="867"/>
                  <a:pt x="1" y="867"/>
                  <a:pt x="1" y="867"/>
                </a:cubicBezTo>
                <a:cubicBezTo>
                  <a:pt x="0" y="866"/>
                  <a:pt x="0" y="865"/>
                  <a:pt x="0" y="864"/>
                </a:cubicBezTo>
                <a:cubicBezTo>
                  <a:pt x="0" y="4"/>
                  <a:pt x="0" y="4"/>
                  <a:pt x="0" y="4"/>
                </a:cubicBezTo>
                <a:cubicBezTo>
                  <a:pt x="0" y="2"/>
                  <a:pt x="2" y="0"/>
                  <a:pt x="4" y="0"/>
                </a:cubicBezTo>
                <a:cubicBezTo>
                  <a:pt x="6" y="0"/>
                  <a:pt x="8" y="2"/>
                  <a:pt x="8" y="4"/>
                </a:cubicBezTo>
                <a:cubicBezTo>
                  <a:pt x="8" y="863"/>
                  <a:pt x="8" y="863"/>
                  <a:pt x="8" y="863"/>
                </a:cubicBezTo>
                <a:cubicBezTo>
                  <a:pt x="162" y="1017"/>
                  <a:pt x="162" y="1017"/>
                  <a:pt x="162" y="1017"/>
                </a:cubicBezTo>
                <a:cubicBezTo>
                  <a:pt x="164" y="1019"/>
                  <a:pt x="164" y="1021"/>
                  <a:pt x="162" y="1023"/>
                </a:cubicBezTo>
                <a:cubicBezTo>
                  <a:pt x="162" y="1024"/>
                  <a:pt x="161" y="1024"/>
                  <a:pt x="160" y="1024"/>
                </a:cubicBezTo>
                <a:close/>
              </a:path>
            </a:pathLst>
          </a:custGeom>
          <a:solidFill>
            <a:srgbClr val="188AC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49" name="Freeform 16">
            <a:extLst>
              <a:ext uri="{FF2B5EF4-FFF2-40B4-BE49-F238E27FC236}">
                <a16:creationId xmlns:a16="http://schemas.microsoft.com/office/drawing/2014/main" id="{AD7A26B9-3701-48CC-832B-FC37624D18CE}"/>
              </a:ext>
            </a:extLst>
          </p:cNvPr>
          <p:cNvSpPr>
            <a:spLocks/>
          </p:cNvSpPr>
          <p:nvPr/>
        </p:nvSpPr>
        <p:spPr bwMode="auto">
          <a:xfrm rot="5400000">
            <a:off x="10620601" y="1758260"/>
            <a:ext cx="231647" cy="2478448"/>
          </a:xfrm>
          <a:custGeom>
            <a:avLst/>
            <a:gdLst>
              <a:gd name="T0" fmla="*/ 160 w 164"/>
              <a:gd name="T1" fmla="*/ 1024 h 1024"/>
              <a:gd name="T2" fmla="*/ 157 w 164"/>
              <a:gd name="T3" fmla="*/ 1023 h 1024"/>
              <a:gd name="T4" fmla="*/ 1 w 164"/>
              <a:gd name="T5" fmla="*/ 867 h 1024"/>
              <a:gd name="T6" fmla="*/ 0 w 164"/>
              <a:gd name="T7" fmla="*/ 864 h 1024"/>
              <a:gd name="T8" fmla="*/ 0 w 164"/>
              <a:gd name="T9" fmla="*/ 4 h 1024"/>
              <a:gd name="T10" fmla="*/ 4 w 164"/>
              <a:gd name="T11" fmla="*/ 0 h 1024"/>
              <a:gd name="T12" fmla="*/ 8 w 164"/>
              <a:gd name="T13" fmla="*/ 4 h 1024"/>
              <a:gd name="T14" fmla="*/ 8 w 164"/>
              <a:gd name="T15" fmla="*/ 863 h 1024"/>
              <a:gd name="T16" fmla="*/ 163 w 164"/>
              <a:gd name="T17" fmla="*/ 1017 h 1024"/>
              <a:gd name="T18" fmla="*/ 163 w 164"/>
              <a:gd name="T19" fmla="*/ 1023 h 1024"/>
              <a:gd name="T20" fmla="*/ 160 w 164"/>
              <a:gd name="T21"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024">
                <a:moveTo>
                  <a:pt x="160" y="1024"/>
                </a:moveTo>
                <a:cubicBezTo>
                  <a:pt x="159" y="1024"/>
                  <a:pt x="158" y="1024"/>
                  <a:pt x="157" y="1023"/>
                </a:cubicBezTo>
                <a:cubicBezTo>
                  <a:pt x="1" y="867"/>
                  <a:pt x="1" y="867"/>
                  <a:pt x="1" y="867"/>
                </a:cubicBezTo>
                <a:cubicBezTo>
                  <a:pt x="0" y="866"/>
                  <a:pt x="0" y="865"/>
                  <a:pt x="0" y="864"/>
                </a:cubicBezTo>
                <a:cubicBezTo>
                  <a:pt x="0" y="4"/>
                  <a:pt x="0" y="4"/>
                  <a:pt x="0" y="4"/>
                </a:cubicBezTo>
                <a:cubicBezTo>
                  <a:pt x="0" y="2"/>
                  <a:pt x="2" y="0"/>
                  <a:pt x="4" y="0"/>
                </a:cubicBezTo>
                <a:cubicBezTo>
                  <a:pt x="6" y="0"/>
                  <a:pt x="8" y="2"/>
                  <a:pt x="8" y="4"/>
                </a:cubicBezTo>
                <a:cubicBezTo>
                  <a:pt x="8" y="863"/>
                  <a:pt x="8" y="863"/>
                  <a:pt x="8" y="863"/>
                </a:cubicBezTo>
                <a:cubicBezTo>
                  <a:pt x="163" y="1017"/>
                  <a:pt x="163" y="1017"/>
                  <a:pt x="163" y="1017"/>
                </a:cubicBezTo>
                <a:cubicBezTo>
                  <a:pt x="164" y="1019"/>
                  <a:pt x="164" y="1021"/>
                  <a:pt x="163" y="1023"/>
                </a:cubicBezTo>
                <a:cubicBezTo>
                  <a:pt x="162" y="1024"/>
                  <a:pt x="161" y="1024"/>
                  <a:pt x="160" y="1024"/>
                </a:cubicBezTo>
                <a:close/>
              </a:path>
            </a:pathLst>
          </a:custGeom>
          <a:solidFill>
            <a:srgbClr val="44236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54" name="Freeform 18">
            <a:extLst>
              <a:ext uri="{FF2B5EF4-FFF2-40B4-BE49-F238E27FC236}">
                <a16:creationId xmlns:a16="http://schemas.microsoft.com/office/drawing/2014/main" id="{FF411D46-8843-4350-914A-3FE047E78CB7}"/>
              </a:ext>
            </a:extLst>
          </p:cNvPr>
          <p:cNvSpPr>
            <a:spLocks/>
          </p:cNvSpPr>
          <p:nvPr/>
        </p:nvSpPr>
        <p:spPr bwMode="auto">
          <a:xfrm rot="5400000">
            <a:off x="10633676" y="2925647"/>
            <a:ext cx="233817" cy="2450127"/>
          </a:xfrm>
          <a:custGeom>
            <a:avLst/>
            <a:gdLst>
              <a:gd name="T0" fmla="*/ 160 w 164"/>
              <a:gd name="T1" fmla="*/ 1024 h 1024"/>
              <a:gd name="T2" fmla="*/ 157 w 164"/>
              <a:gd name="T3" fmla="*/ 1023 h 1024"/>
              <a:gd name="T4" fmla="*/ 1 w 164"/>
              <a:gd name="T5" fmla="*/ 867 h 1024"/>
              <a:gd name="T6" fmla="*/ 0 w 164"/>
              <a:gd name="T7" fmla="*/ 864 h 1024"/>
              <a:gd name="T8" fmla="*/ 0 w 164"/>
              <a:gd name="T9" fmla="*/ 4 h 1024"/>
              <a:gd name="T10" fmla="*/ 4 w 164"/>
              <a:gd name="T11" fmla="*/ 0 h 1024"/>
              <a:gd name="T12" fmla="*/ 8 w 164"/>
              <a:gd name="T13" fmla="*/ 4 h 1024"/>
              <a:gd name="T14" fmla="*/ 8 w 164"/>
              <a:gd name="T15" fmla="*/ 863 h 1024"/>
              <a:gd name="T16" fmla="*/ 163 w 164"/>
              <a:gd name="T17" fmla="*/ 1017 h 1024"/>
              <a:gd name="T18" fmla="*/ 163 w 164"/>
              <a:gd name="T19" fmla="*/ 1023 h 1024"/>
              <a:gd name="T20" fmla="*/ 160 w 164"/>
              <a:gd name="T21"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024">
                <a:moveTo>
                  <a:pt x="160" y="1024"/>
                </a:moveTo>
                <a:cubicBezTo>
                  <a:pt x="159" y="1024"/>
                  <a:pt x="158" y="1024"/>
                  <a:pt x="157" y="1023"/>
                </a:cubicBezTo>
                <a:cubicBezTo>
                  <a:pt x="1" y="867"/>
                  <a:pt x="1" y="867"/>
                  <a:pt x="1" y="867"/>
                </a:cubicBezTo>
                <a:cubicBezTo>
                  <a:pt x="1" y="866"/>
                  <a:pt x="0" y="865"/>
                  <a:pt x="0" y="864"/>
                </a:cubicBezTo>
                <a:cubicBezTo>
                  <a:pt x="0" y="4"/>
                  <a:pt x="0" y="4"/>
                  <a:pt x="0" y="4"/>
                </a:cubicBezTo>
                <a:cubicBezTo>
                  <a:pt x="0" y="2"/>
                  <a:pt x="2" y="0"/>
                  <a:pt x="4" y="0"/>
                </a:cubicBezTo>
                <a:cubicBezTo>
                  <a:pt x="6" y="0"/>
                  <a:pt x="8" y="2"/>
                  <a:pt x="8" y="4"/>
                </a:cubicBezTo>
                <a:cubicBezTo>
                  <a:pt x="8" y="863"/>
                  <a:pt x="8" y="863"/>
                  <a:pt x="8" y="863"/>
                </a:cubicBezTo>
                <a:cubicBezTo>
                  <a:pt x="163" y="1017"/>
                  <a:pt x="163" y="1017"/>
                  <a:pt x="163" y="1017"/>
                </a:cubicBezTo>
                <a:cubicBezTo>
                  <a:pt x="164" y="1019"/>
                  <a:pt x="164" y="1021"/>
                  <a:pt x="163" y="1023"/>
                </a:cubicBezTo>
                <a:cubicBezTo>
                  <a:pt x="162" y="1024"/>
                  <a:pt x="161" y="1024"/>
                  <a:pt x="160" y="1024"/>
                </a:cubicBezTo>
                <a:close/>
              </a:path>
            </a:pathLst>
          </a:custGeom>
          <a:solidFill>
            <a:srgbClr val="00A29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58" name="Freeform 20">
            <a:extLst>
              <a:ext uri="{FF2B5EF4-FFF2-40B4-BE49-F238E27FC236}">
                <a16:creationId xmlns:a16="http://schemas.microsoft.com/office/drawing/2014/main" id="{AAE32E41-3BB3-4A47-94BE-4A8FE95D3C50}"/>
              </a:ext>
            </a:extLst>
          </p:cNvPr>
          <p:cNvSpPr>
            <a:spLocks/>
          </p:cNvSpPr>
          <p:nvPr/>
        </p:nvSpPr>
        <p:spPr bwMode="auto">
          <a:xfrm rot="5400000">
            <a:off x="7129799" y="-62844"/>
            <a:ext cx="231647" cy="2592358"/>
          </a:xfrm>
          <a:custGeom>
            <a:avLst/>
            <a:gdLst>
              <a:gd name="T0" fmla="*/ 4 w 164"/>
              <a:gd name="T1" fmla="*/ 1024 h 1024"/>
              <a:gd name="T2" fmla="*/ 0 w 164"/>
              <a:gd name="T3" fmla="*/ 1020 h 1024"/>
              <a:gd name="T4" fmla="*/ 0 w 164"/>
              <a:gd name="T5" fmla="*/ 160 h 1024"/>
              <a:gd name="T6" fmla="*/ 1 w 164"/>
              <a:gd name="T7" fmla="*/ 157 h 1024"/>
              <a:gd name="T8" fmla="*/ 157 w 164"/>
              <a:gd name="T9" fmla="*/ 1 h 1024"/>
              <a:gd name="T10" fmla="*/ 163 w 164"/>
              <a:gd name="T11" fmla="*/ 1 h 1024"/>
              <a:gd name="T12" fmla="*/ 163 w 164"/>
              <a:gd name="T13" fmla="*/ 7 h 1024"/>
              <a:gd name="T14" fmla="*/ 8 w 164"/>
              <a:gd name="T15" fmla="*/ 162 h 1024"/>
              <a:gd name="T16" fmla="*/ 8 w 164"/>
              <a:gd name="T17" fmla="*/ 1020 h 1024"/>
              <a:gd name="T18" fmla="*/ 4 w 164"/>
              <a:gd name="T19"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024">
                <a:moveTo>
                  <a:pt x="4" y="1024"/>
                </a:moveTo>
                <a:cubicBezTo>
                  <a:pt x="2" y="1024"/>
                  <a:pt x="0" y="1022"/>
                  <a:pt x="0" y="1020"/>
                </a:cubicBezTo>
                <a:cubicBezTo>
                  <a:pt x="0" y="160"/>
                  <a:pt x="0" y="160"/>
                  <a:pt x="0" y="160"/>
                </a:cubicBezTo>
                <a:cubicBezTo>
                  <a:pt x="0" y="159"/>
                  <a:pt x="1" y="158"/>
                  <a:pt x="1" y="157"/>
                </a:cubicBezTo>
                <a:cubicBezTo>
                  <a:pt x="157" y="1"/>
                  <a:pt x="157" y="1"/>
                  <a:pt x="157" y="1"/>
                </a:cubicBezTo>
                <a:cubicBezTo>
                  <a:pt x="159" y="0"/>
                  <a:pt x="161" y="0"/>
                  <a:pt x="163" y="1"/>
                </a:cubicBezTo>
                <a:cubicBezTo>
                  <a:pt x="164" y="3"/>
                  <a:pt x="164" y="5"/>
                  <a:pt x="163" y="7"/>
                </a:cubicBezTo>
                <a:cubicBezTo>
                  <a:pt x="8" y="162"/>
                  <a:pt x="8" y="162"/>
                  <a:pt x="8" y="162"/>
                </a:cubicBezTo>
                <a:cubicBezTo>
                  <a:pt x="8" y="1020"/>
                  <a:pt x="8" y="1020"/>
                  <a:pt x="8" y="1020"/>
                </a:cubicBezTo>
                <a:cubicBezTo>
                  <a:pt x="8" y="1022"/>
                  <a:pt x="6" y="1024"/>
                  <a:pt x="4" y="1024"/>
                </a:cubicBezTo>
                <a:close/>
              </a:path>
            </a:pathLst>
          </a:custGeom>
          <a:solidFill>
            <a:srgbClr val="1562A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63" name="Freeform 22">
            <a:extLst>
              <a:ext uri="{FF2B5EF4-FFF2-40B4-BE49-F238E27FC236}">
                <a16:creationId xmlns:a16="http://schemas.microsoft.com/office/drawing/2014/main" id="{3303E7C7-488E-43D7-B453-E8610D9932A3}"/>
              </a:ext>
            </a:extLst>
          </p:cNvPr>
          <p:cNvSpPr>
            <a:spLocks/>
          </p:cNvSpPr>
          <p:nvPr/>
        </p:nvSpPr>
        <p:spPr bwMode="auto">
          <a:xfrm rot="5400000">
            <a:off x="7140723" y="1092353"/>
            <a:ext cx="234151" cy="2592359"/>
          </a:xfrm>
          <a:custGeom>
            <a:avLst/>
            <a:gdLst>
              <a:gd name="T0" fmla="*/ 4 w 165"/>
              <a:gd name="T1" fmla="*/ 1024 h 1024"/>
              <a:gd name="T2" fmla="*/ 0 w 165"/>
              <a:gd name="T3" fmla="*/ 1020 h 1024"/>
              <a:gd name="T4" fmla="*/ 0 w 165"/>
              <a:gd name="T5" fmla="*/ 160 h 1024"/>
              <a:gd name="T6" fmla="*/ 2 w 165"/>
              <a:gd name="T7" fmla="*/ 157 h 1024"/>
              <a:gd name="T8" fmla="*/ 157 w 165"/>
              <a:gd name="T9" fmla="*/ 1 h 1024"/>
              <a:gd name="T10" fmla="*/ 163 w 165"/>
              <a:gd name="T11" fmla="*/ 1 h 1024"/>
              <a:gd name="T12" fmla="*/ 163 w 165"/>
              <a:gd name="T13" fmla="*/ 7 h 1024"/>
              <a:gd name="T14" fmla="*/ 8 w 165"/>
              <a:gd name="T15" fmla="*/ 162 h 1024"/>
              <a:gd name="T16" fmla="*/ 8 w 165"/>
              <a:gd name="T17" fmla="*/ 1020 h 1024"/>
              <a:gd name="T18" fmla="*/ 4 w 165"/>
              <a:gd name="T19"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024">
                <a:moveTo>
                  <a:pt x="4" y="1024"/>
                </a:moveTo>
                <a:cubicBezTo>
                  <a:pt x="2" y="1024"/>
                  <a:pt x="0" y="1022"/>
                  <a:pt x="0" y="1020"/>
                </a:cubicBezTo>
                <a:cubicBezTo>
                  <a:pt x="0" y="160"/>
                  <a:pt x="0" y="160"/>
                  <a:pt x="0" y="160"/>
                </a:cubicBezTo>
                <a:cubicBezTo>
                  <a:pt x="0" y="159"/>
                  <a:pt x="1" y="158"/>
                  <a:pt x="2" y="157"/>
                </a:cubicBezTo>
                <a:cubicBezTo>
                  <a:pt x="157" y="1"/>
                  <a:pt x="157" y="1"/>
                  <a:pt x="157" y="1"/>
                </a:cubicBezTo>
                <a:cubicBezTo>
                  <a:pt x="159" y="0"/>
                  <a:pt x="161" y="0"/>
                  <a:pt x="163" y="1"/>
                </a:cubicBezTo>
                <a:cubicBezTo>
                  <a:pt x="165" y="3"/>
                  <a:pt x="165" y="5"/>
                  <a:pt x="163" y="7"/>
                </a:cubicBezTo>
                <a:cubicBezTo>
                  <a:pt x="8" y="162"/>
                  <a:pt x="8" y="162"/>
                  <a:pt x="8" y="162"/>
                </a:cubicBezTo>
                <a:cubicBezTo>
                  <a:pt x="8" y="1020"/>
                  <a:pt x="8" y="1020"/>
                  <a:pt x="8" y="1020"/>
                </a:cubicBezTo>
                <a:cubicBezTo>
                  <a:pt x="8" y="1022"/>
                  <a:pt x="7" y="1024"/>
                  <a:pt x="4" y="1024"/>
                </a:cubicBezTo>
                <a:close/>
              </a:path>
            </a:pathLst>
          </a:custGeom>
          <a:solidFill>
            <a:srgbClr val="46419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65" name="Freeform 24">
            <a:extLst>
              <a:ext uri="{FF2B5EF4-FFF2-40B4-BE49-F238E27FC236}">
                <a16:creationId xmlns:a16="http://schemas.microsoft.com/office/drawing/2014/main" id="{B9744C83-D255-41A8-B331-A716612DEF2C}"/>
              </a:ext>
            </a:extLst>
          </p:cNvPr>
          <p:cNvSpPr>
            <a:spLocks/>
          </p:cNvSpPr>
          <p:nvPr/>
        </p:nvSpPr>
        <p:spPr bwMode="auto">
          <a:xfrm rot="5400000">
            <a:off x="7139580" y="2276503"/>
            <a:ext cx="231647" cy="2587573"/>
          </a:xfrm>
          <a:custGeom>
            <a:avLst/>
            <a:gdLst>
              <a:gd name="T0" fmla="*/ 4 w 164"/>
              <a:gd name="T1" fmla="*/ 1024 h 1024"/>
              <a:gd name="T2" fmla="*/ 0 w 164"/>
              <a:gd name="T3" fmla="*/ 1020 h 1024"/>
              <a:gd name="T4" fmla="*/ 0 w 164"/>
              <a:gd name="T5" fmla="*/ 160 h 1024"/>
              <a:gd name="T6" fmla="*/ 1 w 164"/>
              <a:gd name="T7" fmla="*/ 157 h 1024"/>
              <a:gd name="T8" fmla="*/ 157 w 164"/>
              <a:gd name="T9" fmla="*/ 1 h 1024"/>
              <a:gd name="T10" fmla="*/ 162 w 164"/>
              <a:gd name="T11" fmla="*/ 1 h 1024"/>
              <a:gd name="T12" fmla="*/ 162 w 164"/>
              <a:gd name="T13" fmla="*/ 7 h 1024"/>
              <a:gd name="T14" fmla="*/ 8 w 164"/>
              <a:gd name="T15" fmla="*/ 162 h 1024"/>
              <a:gd name="T16" fmla="*/ 8 w 164"/>
              <a:gd name="T17" fmla="*/ 1020 h 1024"/>
              <a:gd name="T18" fmla="*/ 4 w 164"/>
              <a:gd name="T19"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024">
                <a:moveTo>
                  <a:pt x="4" y="1024"/>
                </a:moveTo>
                <a:cubicBezTo>
                  <a:pt x="1" y="1024"/>
                  <a:pt x="0" y="1022"/>
                  <a:pt x="0" y="1020"/>
                </a:cubicBezTo>
                <a:cubicBezTo>
                  <a:pt x="0" y="160"/>
                  <a:pt x="0" y="160"/>
                  <a:pt x="0" y="160"/>
                </a:cubicBezTo>
                <a:cubicBezTo>
                  <a:pt x="0" y="159"/>
                  <a:pt x="0" y="158"/>
                  <a:pt x="1" y="157"/>
                </a:cubicBezTo>
                <a:cubicBezTo>
                  <a:pt x="157" y="1"/>
                  <a:pt x="157" y="1"/>
                  <a:pt x="157" y="1"/>
                </a:cubicBezTo>
                <a:cubicBezTo>
                  <a:pt x="158" y="0"/>
                  <a:pt x="161" y="0"/>
                  <a:pt x="162" y="1"/>
                </a:cubicBezTo>
                <a:cubicBezTo>
                  <a:pt x="164" y="3"/>
                  <a:pt x="164" y="5"/>
                  <a:pt x="162" y="7"/>
                </a:cubicBezTo>
                <a:cubicBezTo>
                  <a:pt x="8" y="162"/>
                  <a:pt x="8" y="162"/>
                  <a:pt x="8" y="162"/>
                </a:cubicBezTo>
                <a:cubicBezTo>
                  <a:pt x="8" y="1020"/>
                  <a:pt x="8" y="1020"/>
                  <a:pt x="8" y="1020"/>
                </a:cubicBezTo>
                <a:cubicBezTo>
                  <a:pt x="8" y="1022"/>
                  <a:pt x="6" y="1024"/>
                  <a:pt x="4" y="1024"/>
                </a:cubicBezTo>
                <a:close/>
              </a:path>
            </a:pathLst>
          </a:custGeom>
          <a:solidFill>
            <a:srgbClr val="6F267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66" name="TextBox 46">
            <a:extLst>
              <a:ext uri="{FF2B5EF4-FFF2-40B4-BE49-F238E27FC236}">
                <a16:creationId xmlns:a16="http://schemas.microsoft.com/office/drawing/2014/main" id="{21A6779F-9D52-4C32-876E-22F2EE2F97BB}"/>
              </a:ext>
            </a:extLst>
          </p:cNvPr>
          <p:cNvSpPr txBox="1"/>
          <p:nvPr/>
        </p:nvSpPr>
        <p:spPr>
          <a:xfrm>
            <a:off x="9861221" y="644457"/>
            <a:ext cx="2087548" cy="714129"/>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1. Risque Cyber et Technologie</a:t>
            </a: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p:txBody>
      </p:sp>
      <p:sp>
        <p:nvSpPr>
          <p:cNvPr id="267" name="TextBox 47">
            <a:extLst>
              <a:ext uri="{FF2B5EF4-FFF2-40B4-BE49-F238E27FC236}">
                <a16:creationId xmlns:a16="http://schemas.microsoft.com/office/drawing/2014/main" id="{DF0726B0-AC49-4A8F-BCDE-C44086633065}"/>
              </a:ext>
            </a:extLst>
          </p:cNvPr>
          <p:cNvSpPr txBox="1"/>
          <p:nvPr/>
        </p:nvSpPr>
        <p:spPr>
          <a:xfrm>
            <a:off x="9950716" y="1842892"/>
            <a:ext cx="2087548" cy="343142"/>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3.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Risques</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Opérationnels</a:t>
            </a:r>
            <a:endPar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endParaRP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p:txBody>
      </p:sp>
      <p:sp>
        <p:nvSpPr>
          <p:cNvPr id="268" name="TextBox 48">
            <a:extLst>
              <a:ext uri="{FF2B5EF4-FFF2-40B4-BE49-F238E27FC236}">
                <a16:creationId xmlns:a16="http://schemas.microsoft.com/office/drawing/2014/main" id="{1B8E503E-B6D4-4C88-B4C7-057E5982AFA8}"/>
              </a:ext>
            </a:extLst>
          </p:cNvPr>
          <p:cNvSpPr txBox="1"/>
          <p:nvPr/>
        </p:nvSpPr>
        <p:spPr>
          <a:xfrm>
            <a:off x="9954060" y="2973272"/>
            <a:ext cx="2087549" cy="343142"/>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5.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Risque</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Légaux</a:t>
            </a:r>
            <a:endPar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endParaRP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p:txBody>
      </p:sp>
      <p:sp>
        <p:nvSpPr>
          <p:cNvPr id="269" name="TextBox 49">
            <a:extLst>
              <a:ext uri="{FF2B5EF4-FFF2-40B4-BE49-F238E27FC236}">
                <a16:creationId xmlns:a16="http://schemas.microsoft.com/office/drawing/2014/main" id="{FE1554B2-5A97-4D88-A600-DD863E7DDE03}"/>
              </a:ext>
            </a:extLst>
          </p:cNvPr>
          <p:cNvSpPr txBox="1"/>
          <p:nvPr/>
        </p:nvSpPr>
        <p:spPr>
          <a:xfrm>
            <a:off x="9982383" y="4120068"/>
            <a:ext cx="2059226" cy="343142"/>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7.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Risque</a:t>
            </a:r>
            <a:r>
              <a:rPr lang="en-US" sz="1000" b="1" kern="0" dirty="0">
                <a:solidFill>
                  <a:srgbClr val="004629"/>
                </a:solidFill>
                <a:latin typeface="Calibri Light" panose="020F0302020204030204" pitchFamily="34" charset="0"/>
                <a:cs typeface="Calibri Light" panose="020F0302020204030204" pitchFamily="34" charset="0"/>
              </a:rPr>
              <a:t>s de concentration</a:t>
            </a: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p:txBody>
      </p:sp>
      <p:sp>
        <p:nvSpPr>
          <p:cNvPr id="274" name="TextBox 50">
            <a:extLst>
              <a:ext uri="{FF2B5EF4-FFF2-40B4-BE49-F238E27FC236}">
                <a16:creationId xmlns:a16="http://schemas.microsoft.com/office/drawing/2014/main" id="{BAB75D82-13ED-4EE9-AD8F-7F5B063A1F7E}"/>
              </a:ext>
            </a:extLst>
          </p:cNvPr>
          <p:cNvSpPr txBox="1"/>
          <p:nvPr/>
        </p:nvSpPr>
        <p:spPr>
          <a:xfrm>
            <a:off x="5949445" y="1218602"/>
            <a:ext cx="2198036" cy="687429"/>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2.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Risque</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de Crédit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CA" sz="1000" b="0" i="0" u="none" strike="noStrike" kern="0" cap="none" spc="0" normalizeH="0" baseline="0" noProof="0" dirty="0">
                <a:ln>
                  <a:noFill/>
                </a:ln>
                <a:solidFill>
                  <a:srgbClr val="FFFFFF">
                    <a:lumMod val="50000"/>
                  </a:srgbClr>
                </a:solidFill>
                <a:effectLst/>
                <a:uLnTx/>
                <a:uFillTx/>
                <a:latin typeface="Calibri Light" panose="020F0302020204030204" pitchFamily="34" charset="0"/>
                <a:ea typeface="+mn-ea"/>
                <a:cs typeface="Calibri Light" panose="020F0302020204030204" pitchFamily="34" charset="0"/>
              </a:rPr>
              <a:t>Définition à venir</a:t>
            </a:r>
          </a:p>
        </p:txBody>
      </p:sp>
      <p:sp>
        <p:nvSpPr>
          <p:cNvPr id="275" name="TextBox 51">
            <a:extLst>
              <a:ext uri="{FF2B5EF4-FFF2-40B4-BE49-F238E27FC236}">
                <a16:creationId xmlns:a16="http://schemas.microsoft.com/office/drawing/2014/main" id="{09BEA1A6-ECDD-4462-BC61-68FE3244AD45}"/>
              </a:ext>
            </a:extLst>
          </p:cNvPr>
          <p:cNvSpPr txBox="1"/>
          <p:nvPr/>
        </p:nvSpPr>
        <p:spPr>
          <a:xfrm>
            <a:off x="5949444" y="2383413"/>
            <a:ext cx="2308065" cy="687429"/>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4.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Risques</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réputationnels</a:t>
            </a:r>
            <a:endPar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endParaRP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p:txBody>
      </p:sp>
      <p:sp>
        <p:nvSpPr>
          <p:cNvPr id="276" name="TextBox 52">
            <a:extLst>
              <a:ext uri="{FF2B5EF4-FFF2-40B4-BE49-F238E27FC236}">
                <a16:creationId xmlns:a16="http://schemas.microsoft.com/office/drawing/2014/main" id="{082F4BB2-9AA6-4AD5-9206-7FE63669DFBF}"/>
              </a:ext>
            </a:extLst>
          </p:cNvPr>
          <p:cNvSpPr txBox="1"/>
          <p:nvPr/>
        </p:nvSpPr>
        <p:spPr>
          <a:xfrm>
            <a:off x="5949445" y="3537268"/>
            <a:ext cx="2408816" cy="687429"/>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6.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Risque</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Pays</a:t>
            </a: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lumMod val="65000"/>
                  <a:lumOff val="35000"/>
                </a:srgbClr>
              </a:solidFill>
              <a:effectLst/>
              <a:uLnTx/>
              <a:uFillTx/>
              <a:latin typeface="Calibri Light" panose="020F0302020204030204" pitchFamily="34" charset="0"/>
              <a:ea typeface="+mn-ea"/>
              <a:cs typeface="Calibri Light" panose="020F0302020204030204" pitchFamily="34" charset="0"/>
            </a:endParaRPr>
          </a:p>
        </p:txBody>
      </p:sp>
      <p:grpSp>
        <p:nvGrpSpPr>
          <p:cNvPr id="277" name="Group 60">
            <a:extLst>
              <a:ext uri="{FF2B5EF4-FFF2-40B4-BE49-F238E27FC236}">
                <a16:creationId xmlns:a16="http://schemas.microsoft.com/office/drawing/2014/main" id="{814F7352-F6C5-48C2-93C2-8B66FE0BD9E6}"/>
              </a:ext>
            </a:extLst>
          </p:cNvPr>
          <p:cNvGrpSpPr/>
          <p:nvPr/>
        </p:nvGrpSpPr>
        <p:grpSpPr>
          <a:xfrm rot="5400000">
            <a:off x="10541068" y="-513302"/>
            <a:ext cx="277408" cy="2423478"/>
            <a:chOff x="1994610" y="-464440"/>
            <a:chExt cx="351705" cy="3220543"/>
          </a:xfrm>
          <a:solidFill>
            <a:srgbClr val="1E417F"/>
          </a:solidFill>
        </p:grpSpPr>
        <p:sp>
          <p:nvSpPr>
            <p:cNvPr id="295" name="Freeform 12">
              <a:extLst>
                <a:ext uri="{FF2B5EF4-FFF2-40B4-BE49-F238E27FC236}">
                  <a16:creationId xmlns:a16="http://schemas.microsoft.com/office/drawing/2014/main" id="{EDDC6C20-EB07-4A29-8DE7-4F9E1036A25C}"/>
                </a:ext>
              </a:extLst>
            </p:cNvPr>
            <p:cNvSpPr>
              <a:spLocks/>
            </p:cNvSpPr>
            <p:nvPr/>
          </p:nvSpPr>
          <p:spPr bwMode="auto">
            <a:xfrm>
              <a:off x="1994610" y="-464440"/>
              <a:ext cx="328992" cy="3169070"/>
            </a:xfrm>
            <a:custGeom>
              <a:avLst/>
              <a:gdLst>
                <a:gd name="T0" fmla="*/ 159 w 164"/>
                <a:gd name="T1" fmla="*/ 1024 h 1024"/>
                <a:gd name="T2" fmla="*/ 157 w 164"/>
                <a:gd name="T3" fmla="*/ 1023 h 1024"/>
                <a:gd name="T4" fmla="*/ 1 w 164"/>
                <a:gd name="T5" fmla="*/ 867 h 1024"/>
                <a:gd name="T6" fmla="*/ 0 w 164"/>
                <a:gd name="T7" fmla="*/ 864 h 1024"/>
                <a:gd name="T8" fmla="*/ 0 w 164"/>
                <a:gd name="T9" fmla="*/ 4 h 1024"/>
                <a:gd name="T10" fmla="*/ 4 w 164"/>
                <a:gd name="T11" fmla="*/ 0 h 1024"/>
                <a:gd name="T12" fmla="*/ 8 w 164"/>
                <a:gd name="T13" fmla="*/ 4 h 1024"/>
                <a:gd name="T14" fmla="*/ 8 w 164"/>
                <a:gd name="T15" fmla="*/ 863 h 1024"/>
                <a:gd name="T16" fmla="*/ 162 w 164"/>
                <a:gd name="T17" fmla="*/ 1017 h 1024"/>
                <a:gd name="T18" fmla="*/ 162 w 164"/>
                <a:gd name="T19" fmla="*/ 1023 h 1024"/>
                <a:gd name="T20" fmla="*/ 159 w 164"/>
                <a:gd name="T21"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024">
                  <a:moveTo>
                    <a:pt x="159" y="1024"/>
                  </a:moveTo>
                  <a:cubicBezTo>
                    <a:pt x="158" y="1024"/>
                    <a:pt x="157" y="1024"/>
                    <a:pt x="157" y="1023"/>
                  </a:cubicBezTo>
                  <a:cubicBezTo>
                    <a:pt x="1" y="867"/>
                    <a:pt x="1" y="867"/>
                    <a:pt x="1" y="867"/>
                  </a:cubicBezTo>
                  <a:cubicBezTo>
                    <a:pt x="0" y="866"/>
                    <a:pt x="0" y="865"/>
                    <a:pt x="0" y="864"/>
                  </a:cubicBezTo>
                  <a:cubicBezTo>
                    <a:pt x="0" y="4"/>
                    <a:pt x="0" y="4"/>
                    <a:pt x="0" y="4"/>
                  </a:cubicBezTo>
                  <a:cubicBezTo>
                    <a:pt x="0" y="2"/>
                    <a:pt x="1" y="0"/>
                    <a:pt x="4" y="0"/>
                  </a:cubicBezTo>
                  <a:cubicBezTo>
                    <a:pt x="6" y="0"/>
                    <a:pt x="8" y="2"/>
                    <a:pt x="8" y="4"/>
                  </a:cubicBezTo>
                  <a:cubicBezTo>
                    <a:pt x="8" y="863"/>
                    <a:pt x="8" y="863"/>
                    <a:pt x="8" y="863"/>
                  </a:cubicBezTo>
                  <a:cubicBezTo>
                    <a:pt x="162" y="1017"/>
                    <a:pt x="162" y="1017"/>
                    <a:pt x="162" y="1017"/>
                  </a:cubicBezTo>
                  <a:cubicBezTo>
                    <a:pt x="164" y="1019"/>
                    <a:pt x="164" y="1021"/>
                    <a:pt x="162" y="1023"/>
                  </a:cubicBezTo>
                  <a:cubicBezTo>
                    <a:pt x="161" y="1024"/>
                    <a:pt x="160" y="1024"/>
                    <a:pt x="159" y="102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96" name="Oval 13">
              <a:extLst>
                <a:ext uri="{FF2B5EF4-FFF2-40B4-BE49-F238E27FC236}">
                  <a16:creationId xmlns:a16="http://schemas.microsoft.com/office/drawing/2014/main" id="{C041292E-5B57-4C93-AC94-C78D3E601CF2}"/>
                </a:ext>
              </a:extLst>
            </p:cNvPr>
            <p:cNvSpPr>
              <a:spLocks noChangeArrowheads="1"/>
            </p:cNvSpPr>
            <p:nvPr/>
          </p:nvSpPr>
          <p:spPr bwMode="auto">
            <a:xfrm>
              <a:off x="2234501" y="2644289"/>
              <a:ext cx="111814" cy="111814"/>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grpSp>
      <p:sp>
        <p:nvSpPr>
          <p:cNvPr id="278" name="Oval 15">
            <a:extLst>
              <a:ext uri="{FF2B5EF4-FFF2-40B4-BE49-F238E27FC236}">
                <a16:creationId xmlns:a16="http://schemas.microsoft.com/office/drawing/2014/main" id="{FF92735B-9EC2-4781-A765-AD682EF4339E}"/>
              </a:ext>
            </a:extLst>
          </p:cNvPr>
          <p:cNvSpPr>
            <a:spLocks noChangeArrowheads="1"/>
          </p:cNvSpPr>
          <p:nvPr/>
        </p:nvSpPr>
        <p:spPr bwMode="auto">
          <a:xfrm rot="5400000">
            <a:off x="9453771" y="1923933"/>
            <a:ext cx="89828" cy="84141"/>
          </a:xfrm>
          <a:prstGeom prst="ellipse">
            <a:avLst/>
          </a:prstGeom>
          <a:solidFill>
            <a:srgbClr val="188AC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79" name="Oval 17">
            <a:extLst>
              <a:ext uri="{FF2B5EF4-FFF2-40B4-BE49-F238E27FC236}">
                <a16:creationId xmlns:a16="http://schemas.microsoft.com/office/drawing/2014/main" id="{8656EF09-C3E3-4DE9-A75F-6026A41279CB}"/>
              </a:ext>
            </a:extLst>
          </p:cNvPr>
          <p:cNvSpPr>
            <a:spLocks noChangeArrowheads="1"/>
          </p:cNvSpPr>
          <p:nvPr/>
        </p:nvSpPr>
        <p:spPr bwMode="auto">
          <a:xfrm rot="5400000">
            <a:off x="9454828" y="3073284"/>
            <a:ext cx="88193" cy="84141"/>
          </a:xfrm>
          <a:prstGeom prst="ellipse">
            <a:avLst/>
          </a:prstGeom>
          <a:solidFill>
            <a:srgbClr val="44236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0" name="Oval 19">
            <a:extLst>
              <a:ext uri="{FF2B5EF4-FFF2-40B4-BE49-F238E27FC236}">
                <a16:creationId xmlns:a16="http://schemas.microsoft.com/office/drawing/2014/main" id="{E19FE49D-7893-4FBA-96F1-6990607ED163}"/>
              </a:ext>
            </a:extLst>
          </p:cNvPr>
          <p:cNvSpPr>
            <a:spLocks noChangeArrowheads="1"/>
          </p:cNvSpPr>
          <p:nvPr/>
        </p:nvSpPr>
        <p:spPr bwMode="auto">
          <a:xfrm rot="5400000">
            <a:off x="9485438" y="4240714"/>
            <a:ext cx="89828" cy="84141"/>
          </a:xfrm>
          <a:prstGeom prst="ellipse">
            <a:avLst/>
          </a:prstGeom>
          <a:solidFill>
            <a:srgbClr val="00A29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1" name="Oval 21">
            <a:extLst>
              <a:ext uri="{FF2B5EF4-FFF2-40B4-BE49-F238E27FC236}">
                <a16:creationId xmlns:a16="http://schemas.microsoft.com/office/drawing/2014/main" id="{FEB229CB-EBFC-4C5D-949E-2562944D2D56}"/>
              </a:ext>
            </a:extLst>
          </p:cNvPr>
          <p:cNvSpPr>
            <a:spLocks noChangeArrowheads="1"/>
          </p:cNvSpPr>
          <p:nvPr/>
        </p:nvSpPr>
        <p:spPr bwMode="auto">
          <a:xfrm rot="5400000">
            <a:off x="8492357" y="1303843"/>
            <a:ext cx="89828" cy="84141"/>
          </a:xfrm>
          <a:prstGeom prst="ellipse">
            <a:avLst/>
          </a:prstGeom>
          <a:solidFill>
            <a:srgbClr val="1562A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2" name="Oval 23">
            <a:extLst>
              <a:ext uri="{FF2B5EF4-FFF2-40B4-BE49-F238E27FC236}">
                <a16:creationId xmlns:a16="http://schemas.microsoft.com/office/drawing/2014/main" id="{04866C07-5401-444A-A687-26B57F56E69C}"/>
              </a:ext>
            </a:extLst>
          </p:cNvPr>
          <p:cNvSpPr>
            <a:spLocks noChangeArrowheads="1"/>
          </p:cNvSpPr>
          <p:nvPr/>
        </p:nvSpPr>
        <p:spPr bwMode="auto">
          <a:xfrm rot="5400000">
            <a:off x="8514244" y="2485954"/>
            <a:ext cx="88193" cy="84141"/>
          </a:xfrm>
          <a:prstGeom prst="ellipse">
            <a:avLst/>
          </a:prstGeom>
          <a:solidFill>
            <a:srgbClr val="46419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3" name="Oval 25">
            <a:extLst>
              <a:ext uri="{FF2B5EF4-FFF2-40B4-BE49-F238E27FC236}">
                <a16:creationId xmlns:a16="http://schemas.microsoft.com/office/drawing/2014/main" id="{41E05D6B-37BC-4421-8494-13ACBD9EABF3}"/>
              </a:ext>
            </a:extLst>
          </p:cNvPr>
          <p:cNvSpPr>
            <a:spLocks noChangeArrowheads="1"/>
          </p:cNvSpPr>
          <p:nvPr/>
        </p:nvSpPr>
        <p:spPr bwMode="auto">
          <a:xfrm rot="5400000">
            <a:off x="8513328" y="3664935"/>
            <a:ext cx="89828" cy="84141"/>
          </a:xfrm>
          <a:prstGeom prst="ellipse">
            <a:avLst/>
          </a:prstGeom>
          <a:solidFill>
            <a:srgbClr val="6F267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4" name="Freeform 6">
            <a:extLst>
              <a:ext uri="{FF2B5EF4-FFF2-40B4-BE49-F238E27FC236}">
                <a16:creationId xmlns:a16="http://schemas.microsoft.com/office/drawing/2014/main" id="{284B5814-0E7E-4EDE-8A24-0D042C4AA252}"/>
              </a:ext>
            </a:extLst>
          </p:cNvPr>
          <p:cNvSpPr>
            <a:spLocks noChangeAspect="1"/>
          </p:cNvSpPr>
          <p:nvPr/>
        </p:nvSpPr>
        <p:spPr bwMode="auto">
          <a:xfrm rot="5400000">
            <a:off x="8738997" y="450952"/>
            <a:ext cx="1137641" cy="1086754"/>
          </a:xfrm>
          <a:custGeom>
            <a:avLst/>
            <a:gdLst>
              <a:gd name="T0" fmla="*/ 209 w 689"/>
              <a:gd name="T1" fmla="*/ 162 h 689"/>
              <a:gd name="T2" fmla="*/ 209 w 689"/>
              <a:gd name="T3" fmla="*/ 127 h 689"/>
              <a:gd name="T4" fmla="*/ 327 w 689"/>
              <a:gd name="T5" fmla="*/ 10 h 689"/>
              <a:gd name="T6" fmla="*/ 362 w 689"/>
              <a:gd name="T7" fmla="*/ 10 h 689"/>
              <a:gd name="T8" fmla="*/ 479 w 689"/>
              <a:gd name="T9" fmla="*/ 127 h 689"/>
              <a:gd name="T10" fmla="*/ 514 w 689"/>
              <a:gd name="T11" fmla="*/ 128 h 689"/>
              <a:gd name="T12" fmla="*/ 536 w 689"/>
              <a:gd name="T13" fmla="*/ 80 h 689"/>
              <a:gd name="T14" fmla="*/ 608 w 689"/>
              <a:gd name="T15" fmla="*/ 81 h 689"/>
              <a:gd name="T16" fmla="*/ 609 w 689"/>
              <a:gd name="T17" fmla="*/ 153 h 689"/>
              <a:gd name="T18" fmla="*/ 561 w 689"/>
              <a:gd name="T19" fmla="*/ 175 h 689"/>
              <a:gd name="T20" fmla="*/ 562 w 689"/>
              <a:gd name="T21" fmla="*/ 210 h 689"/>
              <a:gd name="T22" fmla="*/ 679 w 689"/>
              <a:gd name="T23" fmla="*/ 327 h 689"/>
              <a:gd name="T24" fmla="*/ 679 w 689"/>
              <a:gd name="T25" fmla="*/ 362 h 689"/>
              <a:gd name="T26" fmla="*/ 562 w 689"/>
              <a:gd name="T27" fmla="*/ 479 h 689"/>
              <a:gd name="T28" fmla="*/ 561 w 689"/>
              <a:gd name="T29" fmla="*/ 515 h 689"/>
              <a:gd name="T30" fmla="*/ 609 w 689"/>
              <a:gd name="T31" fmla="*/ 536 h 689"/>
              <a:gd name="T32" fmla="*/ 608 w 689"/>
              <a:gd name="T33" fmla="*/ 608 h 689"/>
              <a:gd name="T34" fmla="*/ 536 w 689"/>
              <a:gd name="T35" fmla="*/ 609 h 689"/>
              <a:gd name="T36" fmla="*/ 514 w 689"/>
              <a:gd name="T37" fmla="*/ 562 h 689"/>
              <a:gd name="T38" fmla="*/ 479 w 689"/>
              <a:gd name="T39" fmla="*/ 563 h 689"/>
              <a:gd name="T40" fmla="*/ 362 w 689"/>
              <a:gd name="T41" fmla="*/ 680 h 689"/>
              <a:gd name="T42" fmla="*/ 327 w 689"/>
              <a:gd name="T43" fmla="*/ 680 h 689"/>
              <a:gd name="T44" fmla="*/ 209 w 689"/>
              <a:gd name="T45" fmla="*/ 563 h 689"/>
              <a:gd name="T46" fmla="*/ 209 w 689"/>
              <a:gd name="T47" fmla="*/ 527 h 689"/>
              <a:gd name="T48" fmla="*/ 256 w 689"/>
              <a:gd name="T49" fmla="*/ 506 h 689"/>
              <a:gd name="T50" fmla="*/ 255 w 689"/>
              <a:gd name="T51" fmla="*/ 434 h 689"/>
              <a:gd name="T52" fmla="*/ 183 w 689"/>
              <a:gd name="T53" fmla="*/ 433 h 689"/>
              <a:gd name="T54" fmla="*/ 162 w 689"/>
              <a:gd name="T55" fmla="*/ 480 h 689"/>
              <a:gd name="T56" fmla="*/ 126 w 689"/>
              <a:gd name="T57" fmla="*/ 479 h 689"/>
              <a:gd name="T58" fmla="*/ 9 w 689"/>
              <a:gd name="T59" fmla="*/ 362 h 689"/>
              <a:gd name="T60" fmla="*/ 9 w 689"/>
              <a:gd name="T61" fmla="*/ 327 h 689"/>
              <a:gd name="T62" fmla="*/ 126 w 689"/>
              <a:gd name="T63" fmla="*/ 210 h 689"/>
              <a:gd name="T64" fmla="*/ 162 w 689"/>
              <a:gd name="T65" fmla="*/ 209 h 689"/>
              <a:gd name="T66" fmla="*/ 183 w 689"/>
              <a:gd name="T67" fmla="*/ 256 h 689"/>
              <a:gd name="T68" fmla="*/ 255 w 689"/>
              <a:gd name="T69" fmla="*/ 256 h 689"/>
              <a:gd name="T70" fmla="*/ 256 w 689"/>
              <a:gd name="T71" fmla="*/ 184 h 689"/>
              <a:gd name="T72" fmla="*/ 209 w 689"/>
              <a:gd name="T73" fmla="*/ 162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9">
                <a:moveTo>
                  <a:pt x="209" y="162"/>
                </a:moveTo>
                <a:cubicBezTo>
                  <a:pt x="196" y="156"/>
                  <a:pt x="200" y="137"/>
                  <a:pt x="209" y="127"/>
                </a:cubicBezTo>
                <a:cubicBezTo>
                  <a:pt x="327" y="10"/>
                  <a:pt x="327" y="10"/>
                  <a:pt x="327" y="10"/>
                </a:cubicBezTo>
                <a:cubicBezTo>
                  <a:pt x="336" y="0"/>
                  <a:pt x="352" y="0"/>
                  <a:pt x="362" y="10"/>
                </a:cubicBezTo>
                <a:cubicBezTo>
                  <a:pt x="479" y="127"/>
                  <a:pt x="479" y="127"/>
                  <a:pt x="479" y="127"/>
                </a:cubicBezTo>
                <a:cubicBezTo>
                  <a:pt x="489" y="137"/>
                  <a:pt x="508" y="140"/>
                  <a:pt x="514" y="128"/>
                </a:cubicBezTo>
                <a:cubicBezTo>
                  <a:pt x="521" y="113"/>
                  <a:pt x="521" y="95"/>
                  <a:pt x="536" y="80"/>
                </a:cubicBezTo>
                <a:cubicBezTo>
                  <a:pt x="557" y="59"/>
                  <a:pt x="588" y="61"/>
                  <a:pt x="608" y="81"/>
                </a:cubicBezTo>
                <a:cubicBezTo>
                  <a:pt x="628" y="101"/>
                  <a:pt x="630" y="132"/>
                  <a:pt x="609" y="153"/>
                </a:cubicBezTo>
                <a:cubicBezTo>
                  <a:pt x="594" y="168"/>
                  <a:pt x="576" y="168"/>
                  <a:pt x="561" y="175"/>
                </a:cubicBezTo>
                <a:cubicBezTo>
                  <a:pt x="549" y="181"/>
                  <a:pt x="552" y="200"/>
                  <a:pt x="562" y="210"/>
                </a:cubicBezTo>
                <a:cubicBezTo>
                  <a:pt x="679" y="327"/>
                  <a:pt x="679" y="327"/>
                  <a:pt x="679" y="327"/>
                </a:cubicBezTo>
                <a:cubicBezTo>
                  <a:pt x="689" y="337"/>
                  <a:pt x="689" y="353"/>
                  <a:pt x="679" y="362"/>
                </a:cubicBezTo>
                <a:cubicBezTo>
                  <a:pt x="562" y="479"/>
                  <a:pt x="562" y="479"/>
                  <a:pt x="562" y="479"/>
                </a:cubicBezTo>
                <a:cubicBezTo>
                  <a:pt x="552" y="489"/>
                  <a:pt x="549" y="509"/>
                  <a:pt x="561" y="515"/>
                </a:cubicBezTo>
                <a:cubicBezTo>
                  <a:pt x="576" y="522"/>
                  <a:pt x="594" y="521"/>
                  <a:pt x="609" y="536"/>
                </a:cubicBezTo>
                <a:cubicBezTo>
                  <a:pt x="630" y="558"/>
                  <a:pt x="628" y="588"/>
                  <a:pt x="608" y="608"/>
                </a:cubicBezTo>
                <a:cubicBezTo>
                  <a:pt x="588" y="628"/>
                  <a:pt x="557" y="631"/>
                  <a:pt x="536" y="609"/>
                </a:cubicBezTo>
                <a:cubicBezTo>
                  <a:pt x="521" y="594"/>
                  <a:pt x="521" y="576"/>
                  <a:pt x="514" y="562"/>
                </a:cubicBezTo>
                <a:cubicBezTo>
                  <a:pt x="508" y="549"/>
                  <a:pt x="489" y="553"/>
                  <a:pt x="479" y="563"/>
                </a:cubicBezTo>
                <a:cubicBezTo>
                  <a:pt x="362" y="680"/>
                  <a:pt x="362" y="680"/>
                  <a:pt x="362" y="680"/>
                </a:cubicBezTo>
                <a:cubicBezTo>
                  <a:pt x="352" y="689"/>
                  <a:pt x="336" y="689"/>
                  <a:pt x="327" y="680"/>
                </a:cubicBezTo>
                <a:cubicBezTo>
                  <a:pt x="209" y="563"/>
                  <a:pt x="209" y="563"/>
                  <a:pt x="209" y="563"/>
                </a:cubicBezTo>
                <a:cubicBezTo>
                  <a:pt x="200" y="553"/>
                  <a:pt x="196" y="533"/>
                  <a:pt x="209" y="527"/>
                </a:cubicBezTo>
                <a:cubicBezTo>
                  <a:pt x="223" y="520"/>
                  <a:pt x="241" y="520"/>
                  <a:pt x="256" y="506"/>
                </a:cubicBezTo>
                <a:cubicBezTo>
                  <a:pt x="278" y="484"/>
                  <a:pt x="275" y="454"/>
                  <a:pt x="255" y="434"/>
                </a:cubicBezTo>
                <a:cubicBezTo>
                  <a:pt x="235" y="414"/>
                  <a:pt x="205" y="411"/>
                  <a:pt x="183" y="433"/>
                </a:cubicBezTo>
                <a:cubicBezTo>
                  <a:pt x="168" y="448"/>
                  <a:pt x="169" y="466"/>
                  <a:pt x="162" y="480"/>
                </a:cubicBezTo>
                <a:cubicBezTo>
                  <a:pt x="156" y="493"/>
                  <a:pt x="136" y="489"/>
                  <a:pt x="126" y="479"/>
                </a:cubicBezTo>
                <a:cubicBezTo>
                  <a:pt x="9" y="362"/>
                  <a:pt x="9" y="362"/>
                  <a:pt x="9" y="362"/>
                </a:cubicBezTo>
                <a:cubicBezTo>
                  <a:pt x="0" y="353"/>
                  <a:pt x="0" y="337"/>
                  <a:pt x="9" y="327"/>
                </a:cubicBezTo>
                <a:cubicBezTo>
                  <a:pt x="126" y="210"/>
                  <a:pt x="126" y="210"/>
                  <a:pt x="126" y="210"/>
                </a:cubicBezTo>
                <a:cubicBezTo>
                  <a:pt x="136" y="200"/>
                  <a:pt x="156" y="197"/>
                  <a:pt x="162" y="209"/>
                </a:cubicBezTo>
                <a:cubicBezTo>
                  <a:pt x="169" y="224"/>
                  <a:pt x="168" y="242"/>
                  <a:pt x="183" y="256"/>
                </a:cubicBezTo>
                <a:cubicBezTo>
                  <a:pt x="205" y="278"/>
                  <a:pt x="235" y="276"/>
                  <a:pt x="255" y="256"/>
                </a:cubicBezTo>
                <a:cubicBezTo>
                  <a:pt x="275" y="236"/>
                  <a:pt x="278" y="205"/>
                  <a:pt x="256" y="184"/>
                </a:cubicBezTo>
                <a:cubicBezTo>
                  <a:pt x="241" y="169"/>
                  <a:pt x="223" y="169"/>
                  <a:pt x="209" y="162"/>
                </a:cubicBezTo>
                <a:close/>
              </a:path>
            </a:pathLst>
          </a:custGeom>
          <a:solidFill>
            <a:srgbClr val="1E417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5" name="Freeform 9">
            <a:extLst>
              <a:ext uri="{FF2B5EF4-FFF2-40B4-BE49-F238E27FC236}">
                <a16:creationId xmlns:a16="http://schemas.microsoft.com/office/drawing/2014/main" id="{1D7C9401-748A-4ADF-A06E-FA62315AB761}"/>
              </a:ext>
            </a:extLst>
          </p:cNvPr>
          <p:cNvSpPr>
            <a:spLocks noChangeAspect="1"/>
          </p:cNvSpPr>
          <p:nvPr/>
        </p:nvSpPr>
        <p:spPr bwMode="auto">
          <a:xfrm rot="5400000">
            <a:off x="8188752" y="1025336"/>
            <a:ext cx="1139101" cy="1085361"/>
          </a:xfrm>
          <a:custGeom>
            <a:avLst/>
            <a:gdLst>
              <a:gd name="T0" fmla="*/ 680 w 690"/>
              <a:gd name="T1" fmla="*/ 327 h 689"/>
              <a:gd name="T2" fmla="*/ 680 w 690"/>
              <a:gd name="T3" fmla="*/ 362 h 689"/>
              <a:gd name="T4" fmla="*/ 563 w 690"/>
              <a:gd name="T5" fmla="*/ 479 h 689"/>
              <a:gd name="T6" fmla="*/ 562 w 690"/>
              <a:gd name="T7" fmla="*/ 514 h 689"/>
              <a:gd name="T8" fmla="*/ 609 w 690"/>
              <a:gd name="T9" fmla="*/ 536 h 689"/>
              <a:gd name="T10" fmla="*/ 608 w 690"/>
              <a:gd name="T11" fmla="*/ 608 h 689"/>
              <a:gd name="T12" fmla="*/ 536 w 690"/>
              <a:gd name="T13" fmla="*/ 609 h 689"/>
              <a:gd name="T14" fmla="*/ 515 w 690"/>
              <a:gd name="T15" fmla="*/ 561 h 689"/>
              <a:gd name="T16" fmla="*/ 480 w 690"/>
              <a:gd name="T17" fmla="*/ 562 h 689"/>
              <a:gd name="T18" fmla="*/ 362 w 690"/>
              <a:gd name="T19" fmla="*/ 679 h 689"/>
              <a:gd name="T20" fmla="*/ 327 w 690"/>
              <a:gd name="T21" fmla="*/ 679 h 689"/>
              <a:gd name="T22" fmla="*/ 210 w 690"/>
              <a:gd name="T23" fmla="*/ 562 h 689"/>
              <a:gd name="T24" fmla="*/ 209 w 690"/>
              <a:gd name="T25" fmla="*/ 527 h 689"/>
              <a:gd name="T26" fmla="*/ 257 w 690"/>
              <a:gd name="T27" fmla="*/ 505 h 689"/>
              <a:gd name="T28" fmla="*/ 256 w 690"/>
              <a:gd name="T29" fmla="*/ 433 h 689"/>
              <a:gd name="T30" fmla="*/ 184 w 690"/>
              <a:gd name="T31" fmla="*/ 433 h 689"/>
              <a:gd name="T32" fmla="*/ 162 w 690"/>
              <a:gd name="T33" fmla="*/ 480 h 689"/>
              <a:gd name="T34" fmla="*/ 127 w 690"/>
              <a:gd name="T35" fmla="*/ 479 h 689"/>
              <a:gd name="T36" fmla="*/ 10 w 690"/>
              <a:gd name="T37" fmla="*/ 362 h 689"/>
              <a:gd name="T38" fmla="*/ 10 w 690"/>
              <a:gd name="T39" fmla="*/ 327 h 689"/>
              <a:gd name="T40" fmla="*/ 127 w 690"/>
              <a:gd name="T41" fmla="*/ 210 h 689"/>
              <a:gd name="T42" fmla="*/ 162 w 690"/>
              <a:gd name="T43" fmla="*/ 209 h 689"/>
              <a:gd name="T44" fmla="*/ 184 w 690"/>
              <a:gd name="T45" fmla="*/ 256 h 689"/>
              <a:gd name="T46" fmla="*/ 256 w 690"/>
              <a:gd name="T47" fmla="*/ 255 h 689"/>
              <a:gd name="T48" fmla="*/ 257 w 690"/>
              <a:gd name="T49" fmla="*/ 183 h 689"/>
              <a:gd name="T50" fmla="*/ 209 w 690"/>
              <a:gd name="T51" fmla="*/ 162 h 689"/>
              <a:gd name="T52" fmla="*/ 210 w 690"/>
              <a:gd name="T53" fmla="*/ 126 h 689"/>
              <a:gd name="T54" fmla="*/ 327 w 690"/>
              <a:gd name="T55" fmla="*/ 9 h 689"/>
              <a:gd name="T56" fmla="*/ 362 w 690"/>
              <a:gd name="T57" fmla="*/ 9 h 689"/>
              <a:gd name="T58" fmla="*/ 480 w 690"/>
              <a:gd name="T59" fmla="*/ 126 h 689"/>
              <a:gd name="T60" fmla="*/ 515 w 690"/>
              <a:gd name="T61" fmla="*/ 127 h 689"/>
              <a:gd name="T62" fmla="*/ 536 w 690"/>
              <a:gd name="T63" fmla="*/ 80 h 689"/>
              <a:gd name="T64" fmla="*/ 608 w 690"/>
              <a:gd name="T65" fmla="*/ 81 h 689"/>
              <a:gd name="T66" fmla="*/ 609 w 690"/>
              <a:gd name="T67" fmla="*/ 153 h 689"/>
              <a:gd name="T68" fmla="*/ 562 w 690"/>
              <a:gd name="T69" fmla="*/ 174 h 689"/>
              <a:gd name="T70" fmla="*/ 563 w 690"/>
              <a:gd name="T71" fmla="*/ 210 h 689"/>
              <a:gd name="T72" fmla="*/ 680 w 690"/>
              <a:gd name="T73" fmla="*/ 3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0" h="689">
                <a:moveTo>
                  <a:pt x="680" y="327"/>
                </a:moveTo>
                <a:cubicBezTo>
                  <a:pt x="690" y="336"/>
                  <a:pt x="690" y="352"/>
                  <a:pt x="680" y="362"/>
                </a:cubicBezTo>
                <a:cubicBezTo>
                  <a:pt x="563" y="479"/>
                  <a:pt x="563" y="479"/>
                  <a:pt x="563" y="479"/>
                </a:cubicBezTo>
                <a:cubicBezTo>
                  <a:pt x="553" y="489"/>
                  <a:pt x="550" y="508"/>
                  <a:pt x="562" y="514"/>
                </a:cubicBezTo>
                <a:cubicBezTo>
                  <a:pt x="576" y="521"/>
                  <a:pt x="594" y="521"/>
                  <a:pt x="609" y="536"/>
                </a:cubicBezTo>
                <a:cubicBezTo>
                  <a:pt x="631" y="557"/>
                  <a:pt x="628" y="588"/>
                  <a:pt x="608" y="608"/>
                </a:cubicBezTo>
                <a:cubicBezTo>
                  <a:pt x="588" y="628"/>
                  <a:pt x="558" y="630"/>
                  <a:pt x="536" y="609"/>
                </a:cubicBezTo>
                <a:cubicBezTo>
                  <a:pt x="522" y="594"/>
                  <a:pt x="522" y="576"/>
                  <a:pt x="515" y="561"/>
                </a:cubicBezTo>
                <a:cubicBezTo>
                  <a:pt x="509" y="549"/>
                  <a:pt x="489" y="552"/>
                  <a:pt x="480" y="562"/>
                </a:cubicBezTo>
                <a:cubicBezTo>
                  <a:pt x="362" y="679"/>
                  <a:pt x="362" y="679"/>
                  <a:pt x="362" y="679"/>
                </a:cubicBezTo>
                <a:cubicBezTo>
                  <a:pt x="353" y="689"/>
                  <a:pt x="337" y="689"/>
                  <a:pt x="327" y="679"/>
                </a:cubicBezTo>
                <a:cubicBezTo>
                  <a:pt x="210" y="562"/>
                  <a:pt x="210" y="562"/>
                  <a:pt x="210" y="562"/>
                </a:cubicBezTo>
                <a:cubicBezTo>
                  <a:pt x="200" y="552"/>
                  <a:pt x="197" y="533"/>
                  <a:pt x="209" y="527"/>
                </a:cubicBezTo>
                <a:cubicBezTo>
                  <a:pt x="224" y="520"/>
                  <a:pt x="242" y="520"/>
                  <a:pt x="257" y="505"/>
                </a:cubicBezTo>
                <a:cubicBezTo>
                  <a:pt x="278" y="484"/>
                  <a:pt x="276" y="453"/>
                  <a:pt x="256" y="433"/>
                </a:cubicBezTo>
                <a:cubicBezTo>
                  <a:pt x="236" y="413"/>
                  <a:pt x="205" y="411"/>
                  <a:pt x="184" y="433"/>
                </a:cubicBezTo>
                <a:cubicBezTo>
                  <a:pt x="169" y="447"/>
                  <a:pt x="169" y="465"/>
                  <a:pt x="162" y="480"/>
                </a:cubicBezTo>
                <a:cubicBezTo>
                  <a:pt x="156" y="492"/>
                  <a:pt x="137" y="489"/>
                  <a:pt x="127" y="479"/>
                </a:cubicBezTo>
                <a:cubicBezTo>
                  <a:pt x="10" y="362"/>
                  <a:pt x="10" y="362"/>
                  <a:pt x="10" y="362"/>
                </a:cubicBezTo>
                <a:cubicBezTo>
                  <a:pt x="0" y="352"/>
                  <a:pt x="0" y="336"/>
                  <a:pt x="10" y="327"/>
                </a:cubicBezTo>
                <a:cubicBezTo>
                  <a:pt x="127" y="210"/>
                  <a:pt x="127" y="210"/>
                  <a:pt x="127" y="210"/>
                </a:cubicBezTo>
                <a:cubicBezTo>
                  <a:pt x="137" y="200"/>
                  <a:pt x="156" y="196"/>
                  <a:pt x="162" y="209"/>
                </a:cubicBezTo>
                <a:cubicBezTo>
                  <a:pt x="169" y="223"/>
                  <a:pt x="169" y="241"/>
                  <a:pt x="184" y="256"/>
                </a:cubicBezTo>
                <a:cubicBezTo>
                  <a:pt x="205" y="278"/>
                  <a:pt x="236" y="275"/>
                  <a:pt x="256" y="255"/>
                </a:cubicBezTo>
                <a:cubicBezTo>
                  <a:pt x="276" y="235"/>
                  <a:pt x="278" y="205"/>
                  <a:pt x="257" y="183"/>
                </a:cubicBezTo>
                <a:cubicBezTo>
                  <a:pt x="242" y="169"/>
                  <a:pt x="224" y="169"/>
                  <a:pt x="209" y="162"/>
                </a:cubicBezTo>
                <a:cubicBezTo>
                  <a:pt x="197" y="156"/>
                  <a:pt x="200" y="136"/>
                  <a:pt x="210" y="126"/>
                </a:cubicBezTo>
                <a:cubicBezTo>
                  <a:pt x="327" y="9"/>
                  <a:pt x="327" y="9"/>
                  <a:pt x="327" y="9"/>
                </a:cubicBezTo>
                <a:cubicBezTo>
                  <a:pt x="337" y="0"/>
                  <a:pt x="353" y="0"/>
                  <a:pt x="362" y="9"/>
                </a:cubicBezTo>
                <a:cubicBezTo>
                  <a:pt x="480" y="126"/>
                  <a:pt x="480" y="126"/>
                  <a:pt x="480" y="126"/>
                </a:cubicBezTo>
                <a:cubicBezTo>
                  <a:pt x="489" y="136"/>
                  <a:pt x="509" y="140"/>
                  <a:pt x="515" y="127"/>
                </a:cubicBezTo>
                <a:cubicBezTo>
                  <a:pt x="522" y="113"/>
                  <a:pt x="522" y="95"/>
                  <a:pt x="536" y="80"/>
                </a:cubicBezTo>
                <a:cubicBezTo>
                  <a:pt x="558" y="58"/>
                  <a:pt x="588" y="61"/>
                  <a:pt x="608" y="81"/>
                </a:cubicBezTo>
                <a:cubicBezTo>
                  <a:pt x="628" y="101"/>
                  <a:pt x="631" y="131"/>
                  <a:pt x="609" y="153"/>
                </a:cubicBezTo>
                <a:cubicBezTo>
                  <a:pt x="594" y="167"/>
                  <a:pt x="576" y="167"/>
                  <a:pt x="562" y="174"/>
                </a:cubicBezTo>
                <a:cubicBezTo>
                  <a:pt x="550" y="180"/>
                  <a:pt x="553" y="200"/>
                  <a:pt x="563" y="210"/>
                </a:cubicBezTo>
                <a:lnTo>
                  <a:pt x="680" y="327"/>
                </a:lnTo>
                <a:close/>
              </a:path>
            </a:pathLst>
          </a:custGeom>
          <a:solidFill>
            <a:srgbClr val="1464A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6" name="Freeform 10">
            <a:extLst>
              <a:ext uri="{FF2B5EF4-FFF2-40B4-BE49-F238E27FC236}">
                <a16:creationId xmlns:a16="http://schemas.microsoft.com/office/drawing/2014/main" id="{9E262AD4-BB6F-43C3-9343-C0214609FBB5}"/>
              </a:ext>
            </a:extLst>
          </p:cNvPr>
          <p:cNvSpPr>
            <a:spLocks noChangeAspect="1"/>
          </p:cNvSpPr>
          <p:nvPr/>
        </p:nvSpPr>
        <p:spPr bwMode="auto">
          <a:xfrm rot="5400000">
            <a:off x="8749023" y="1610320"/>
            <a:ext cx="1137641" cy="1086754"/>
          </a:xfrm>
          <a:custGeom>
            <a:avLst/>
            <a:gdLst>
              <a:gd name="T0" fmla="*/ 209 w 689"/>
              <a:gd name="T1" fmla="*/ 527 h 689"/>
              <a:gd name="T2" fmla="*/ 210 w 689"/>
              <a:gd name="T3" fmla="*/ 563 h 689"/>
              <a:gd name="T4" fmla="*/ 327 w 689"/>
              <a:gd name="T5" fmla="*/ 680 h 689"/>
              <a:gd name="T6" fmla="*/ 362 w 689"/>
              <a:gd name="T7" fmla="*/ 680 h 689"/>
              <a:gd name="T8" fmla="*/ 479 w 689"/>
              <a:gd name="T9" fmla="*/ 563 h 689"/>
              <a:gd name="T10" fmla="*/ 514 w 689"/>
              <a:gd name="T11" fmla="*/ 562 h 689"/>
              <a:gd name="T12" fmla="*/ 536 w 689"/>
              <a:gd name="T13" fmla="*/ 609 h 689"/>
              <a:gd name="T14" fmla="*/ 608 w 689"/>
              <a:gd name="T15" fmla="*/ 608 h 689"/>
              <a:gd name="T16" fmla="*/ 609 w 689"/>
              <a:gd name="T17" fmla="*/ 536 h 689"/>
              <a:gd name="T18" fmla="*/ 562 w 689"/>
              <a:gd name="T19" fmla="*/ 515 h 689"/>
              <a:gd name="T20" fmla="*/ 562 w 689"/>
              <a:gd name="T21" fmla="*/ 479 h 689"/>
              <a:gd name="T22" fmla="*/ 679 w 689"/>
              <a:gd name="T23" fmla="*/ 362 h 689"/>
              <a:gd name="T24" fmla="*/ 679 w 689"/>
              <a:gd name="T25" fmla="*/ 327 h 689"/>
              <a:gd name="T26" fmla="*/ 562 w 689"/>
              <a:gd name="T27" fmla="*/ 210 h 689"/>
              <a:gd name="T28" fmla="*/ 562 w 689"/>
              <a:gd name="T29" fmla="*/ 175 h 689"/>
              <a:gd name="T30" fmla="*/ 609 w 689"/>
              <a:gd name="T31" fmla="*/ 153 h 689"/>
              <a:gd name="T32" fmla="*/ 608 w 689"/>
              <a:gd name="T33" fmla="*/ 81 h 689"/>
              <a:gd name="T34" fmla="*/ 536 w 689"/>
              <a:gd name="T35" fmla="*/ 80 h 689"/>
              <a:gd name="T36" fmla="*/ 514 w 689"/>
              <a:gd name="T37" fmla="*/ 128 h 689"/>
              <a:gd name="T38" fmla="*/ 479 w 689"/>
              <a:gd name="T39" fmla="*/ 127 h 689"/>
              <a:gd name="T40" fmla="*/ 362 w 689"/>
              <a:gd name="T41" fmla="*/ 10 h 689"/>
              <a:gd name="T42" fmla="*/ 327 w 689"/>
              <a:gd name="T43" fmla="*/ 10 h 689"/>
              <a:gd name="T44" fmla="*/ 210 w 689"/>
              <a:gd name="T45" fmla="*/ 127 h 689"/>
              <a:gd name="T46" fmla="*/ 209 w 689"/>
              <a:gd name="T47" fmla="*/ 162 h 689"/>
              <a:gd name="T48" fmla="*/ 256 w 689"/>
              <a:gd name="T49" fmla="*/ 184 h 689"/>
              <a:gd name="T50" fmla="*/ 255 w 689"/>
              <a:gd name="T51" fmla="*/ 256 h 689"/>
              <a:gd name="T52" fmla="*/ 183 w 689"/>
              <a:gd name="T53" fmla="*/ 256 h 689"/>
              <a:gd name="T54" fmla="*/ 162 w 689"/>
              <a:gd name="T55" fmla="*/ 209 h 689"/>
              <a:gd name="T56" fmla="*/ 127 w 689"/>
              <a:gd name="T57" fmla="*/ 210 h 689"/>
              <a:gd name="T58" fmla="*/ 9 w 689"/>
              <a:gd name="T59" fmla="*/ 327 h 689"/>
              <a:gd name="T60" fmla="*/ 9 w 689"/>
              <a:gd name="T61" fmla="*/ 362 h 689"/>
              <a:gd name="T62" fmla="*/ 127 w 689"/>
              <a:gd name="T63" fmla="*/ 479 h 689"/>
              <a:gd name="T64" fmla="*/ 162 w 689"/>
              <a:gd name="T65" fmla="*/ 480 h 689"/>
              <a:gd name="T66" fmla="*/ 183 w 689"/>
              <a:gd name="T67" fmla="*/ 433 h 689"/>
              <a:gd name="T68" fmla="*/ 255 w 689"/>
              <a:gd name="T69" fmla="*/ 434 h 689"/>
              <a:gd name="T70" fmla="*/ 256 w 689"/>
              <a:gd name="T71" fmla="*/ 506 h 689"/>
              <a:gd name="T72" fmla="*/ 209 w 689"/>
              <a:gd name="T73" fmla="*/ 5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9">
                <a:moveTo>
                  <a:pt x="209" y="527"/>
                </a:moveTo>
                <a:cubicBezTo>
                  <a:pt x="197" y="533"/>
                  <a:pt x="200" y="553"/>
                  <a:pt x="210" y="563"/>
                </a:cubicBezTo>
                <a:cubicBezTo>
                  <a:pt x="327" y="680"/>
                  <a:pt x="327" y="680"/>
                  <a:pt x="327" y="680"/>
                </a:cubicBezTo>
                <a:cubicBezTo>
                  <a:pt x="337" y="689"/>
                  <a:pt x="352" y="689"/>
                  <a:pt x="362" y="680"/>
                </a:cubicBezTo>
                <a:cubicBezTo>
                  <a:pt x="479" y="563"/>
                  <a:pt x="479" y="563"/>
                  <a:pt x="479" y="563"/>
                </a:cubicBezTo>
                <a:cubicBezTo>
                  <a:pt x="489" y="553"/>
                  <a:pt x="508" y="549"/>
                  <a:pt x="514" y="562"/>
                </a:cubicBezTo>
                <a:cubicBezTo>
                  <a:pt x="521" y="576"/>
                  <a:pt x="521" y="594"/>
                  <a:pt x="536" y="609"/>
                </a:cubicBezTo>
                <a:cubicBezTo>
                  <a:pt x="558" y="631"/>
                  <a:pt x="588" y="628"/>
                  <a:pt x="608" y="608"/>
                </a:cubicBezTo>
                <a:cubicBezTo>
                  <a:pt x="628" y="588"/>
                  <a:pt x="630" y="558"/>
                  <a:pt x="609" y="536"/>
                </a:cubicBezTo>
                <a:cubicBezTo>
                  <a:pt x="594" y="522"/>
                  <a:pt x="576" y="522"/>
                  <a:pt x="562" y="515"/>
                </a:cubicBezTo>
                <a:cubicBezTo>
                  <a:pt x="549" y="509"/>
                  <a:pt x="552" y="489"/>
                  <a:pt x="562" y="479"/>
                </a:cubicBezTo>
                <a:cubicBezTo>
                  <a:pt x="679" y="362"/>
                  <a:pt x="679" y="362"/>
                  <a:pt x="679" y="362"/>
                </a:cubicBezTo>
                <a:cubicBezTo>
                  <a:pt x="689" y="353"/>
                  <a:pt x="689" y="337"/>
                  <a:pt x="679" y="327"/>
                </a:cubicBezTo>
                <a:cubicBezTo>
                  <a:pt x="562" y="210"/>
                  <a:pt x="562" y="210"/>
                  <a:pt x="562" y="210"/>
                </a:cubicBezTo>
                <a:cubicBezTo>
                  <a:pt x="552" y="200"/>
                  <a:pt x="549" y="181"/>
                  <a:pt x="562" y="175"/>
                </a:cubicBezTo>
                <a:cubicBezTo>
                  <a:pt x="576" y="168"/>
                  <a:pt x="594" y="168"/>
                  <a:pt x="609" y="153"/>
                </a:cubicBezTo>
                <a:cubicBezTo>
                  <a:pt x="630" y="132"/>
                  <a:pt x="628" y="101"/>
                  <a:pt x="608" y="81"/>
                </a:cubicBezTo>
                <a:cubicBezTo>
                  <a:pt x="588" y="61"/>
                  <a:pt x="558" y="59"/>
                  <a:pt x="536" y="80"/>
                </a:cubicBezTo>
                <a:cubicBezTo>
                  <a:pt x="521" y="95"/>
                  <a:pt x="521" y="113"/>
                  <a:pt x="514" y="128"/>
                </a:cubicBezTo>
                <a:cubicBezTo>
                  <a:pt x="508" y="140"/>
                  <a:pt x="489" y="137"/>
                  <a:pt x="479" y="127"/>
                </a:cubicBezTo>
                <a:cubicBezTo>
                  <a:pt x="362" y="10"/>
                  <a:pt x="362" y="10"/>
                  <a:pt x="362" y="10"/>
                </a:cubicBezTo>
                <a:cubicBezTo>
                  <a:pt x="352" y="0"/>
                  <a:pt x="337" y="0"/>
                  <a:pt x="327" y="10"/>
                </a:cubicBezTo>
                <a:cubicBezTo>
                  <a:pt x="210" y="127"/>
                  <a:pt x="210" y="127"/>
                  <a:pt x="210" y="127"/>
                </a:cubicBezTo>
                <a:cubicBezTo>
                  <a:pt x="200" y="137"/>
                  <a:pt x="197" y="156"/>
                  <a:pt x="209" y="162"/>
                </a:cubicBezTo>
                <a:cubicBezTo>
                  <a:pt x="223" y="169"/>
                  <a:pt x="241" y="169"/>
                  <a:pt x="256" y="184"/>
                </a:cubicBezTo>
                <a:cubicBezTo>
                  <a:pt x="278" y="205"/>
                  <a:pt x="275" y="236"/>
                  <a:pt x="255" y="256"/>
                </a:cubicBezTo>
                <a:cubicBezTo>
                  <a:pt x="235" y="276"/>
                  <a:pt x="205" y="278"/>
                  <a:pt x="183" y="256"/>
                </a:cubicBezTo>
                <a:cubicBezTo>
                  <a:pt x="169" y="242"/>
                  <a:pt x="169" y="224"/>
                  <a:pt x="162" y="209"/>
                </a:cubicBezTo>
                <a:cubicBezTo>
                  <a:pt x="156" y="197"/>
                  <a:pt x="136" y="200"/>
                  <a:pt x="127" y="210"/>
                </a:cubicBezTo>
                <a:cubicBezTo>
                  <a:pt x="9" y="327"/>
                  <a:pt x="9" y="327"/>
                  <a:pt x="9" y="327"/>
                </a:cubicBezTo>
                <a:cubicBezTo>
                  <a:pt x="0" y="337"/>
                  <a:pt x="0" y="353"/>
                  <a:pt x="9" y="362"/>
                </a:cubicBezTo>
                <a:cubicBezTo>
                  <a:pt x="127" y="479"/>
                  <a:pt x="127" y="479"/>
                  <a:pt x="127" y="479"/>
                </a:cubicBezTo>
                <a:cubicBezTo>
                  <a:pt x="136" y="489"/>
                  <a:pt x="156" y="493"/>
                  <a:pt x="162" y="480"/>
                </a:cubicBezTo>
                <a:cubicBezTo>
                  <a:pt x="169" y="466"/>
                  <a:pt x="169" y="448"/>
                  <a:pt x="183" y="433"/>
                </a:cubicBezTo>
                <a:cubicBezTo>
                  <a:pt x="205" y="411"/>
                  <a:pt x="235" y="414"/>
                  <a:pt x="255" y="434"/>
                </a:cubicBezTo>
                <a:cubicBezTo>
                  <a:pt x="275" y="454"/>
                  <a:pt x="278" y="484"/>
                  <a:pt x="256" y="506"/>
                </a:cubicBezTo>
                <a:cubicBezTo>
                  <a:pt x="241" y="520"/>
                  <a:pt x="223" y="520"/>
                  <a:pt x="209" y="527"/>
                </a:cubicBezTo>
                <a:close/>
              </a:path>
            </a:pathLst>
          </a:custGeom>
          <a:solidFill>
            <a:srgbClr val="178DC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7" name="Freeform 8">
            <a:extLst>
              <a:ext uri="{FF2B5EF4-FFF2-40B4-BE49-F238E27FC236}">
                <a16:creationId xmlns:a16="http://schemas.microsoft.com/office/drawing/2014/main" id="{3C879A66-4EAF-4BA7-9EF4-2FDFC6F2C81F}"/>
              </a:ext>
            </a:extLst>
          </p:cNvPr>
          <p:cNvSpPr>
            <a:spLocks noChangeAspect="1"/>
          </p:cNvSpPr>
          <p:nvPr/>
        </p:nvSpPr>
        <p:spPr bwMode="auto">
          <a:xfrm rot="5400000">
            <a:off x="8186807" y="2195755"/>
            <a:ext cx="1140560" cy="1085361"/>
          </a:xfrm>
          <a:custGeom>
            <a:avLst/>
            <a:gdLst>
              <a:gd name="T0" fmla="*/ 680 w 690"/>
              <a:gd name="T1" fmla="*/ 327 h 689"/>
              <a:gd name="T2" fmla="*/ 680 w 690"/>
              <a:gd name="T3" fmla="*/ 362 h 689"/>
              <a:gd name="T4" fmla="*/ 563 w 690"/>
              <a:gd name="T5" fmla="*/ 479 h 689"/>
              <a:gd name="T6" fmla="*/ 562 w 690"/>
              <a:gd name="T7" fmla="*/ 514 h 689"/>
              <a:gd name="T8" fmla="*/ 609 w 690"/>
              <a:gd name="T9" fmla="*/ 536 h 689"/>
              <a:gd name="T10" fmla="*/ 609 w 690"/>
              <a:gd name="T11" fmla="*/ 608 h 689"/>
              <a:gd name="T12" fmla="*/ 536 w 690"/>
              <a:gd name="T13" fmla="*/ 609 h 689"/>
              <a:gd name="T14" fmla="*/ 515 w 690"/>
              <a:gd name="T15" fmla="*/ 561 h 689"/>
              <a:gd name="T16" fmla="*/ 480 w 690"/>
              <a:gd name="T17" fmla="*/ 562 h 689"/>
              <a:gd name="T18" fmla="*/ 363 w 690"/>
              <a:gd name="T19" fmla="*/ 679 h 689"/>
              <a:gd name="T20" fmla="*/ 327 w 690"/>
              <a:gd name="T21" fmla="*/ 679 h 689"/>
              <a:gd name="T22" fmla="*/ 210 w 690"/>
              <a:gd name="T23" fmla="*/ 562 h 689"/>
              <a:gd name="T24" fmla="*/ 210 w 690"/>
              <a:gd name="T25" fmla="*/ 527 h 689"/>
              <a:gd name="T26" fmla="*/ 257 w 690"/>
              <a:gd name="T27" fmla="*/ 505 h 689"/>
              <a:gd name="T28" fmla="*/ 256 w 690"/>
              <a:gd name="T29" fmla="*/ 433 h 689"/>
              <a:gd name="T30" fmla="*/ 184 w 690"/>
              <a:gd name="T31" fmla="*/ 433 h 689"/>
              <a:gd name="T32" fmla="*/ 162 w 690"/>
              <a:gd name="T33" fmla="*/ 480 h 689"/>
              <a:gd name="T34" fmla="*/ 127 w 690"/>
              <a:gd name="T35" fmla="*/ 479 h 689"/>
              <a:gd name="T36" fmla="*/ 10 w 690"/>
              <a:gd name="T37" fmla="*/ 362 h 689"/>
              <a:gd name="T38" fmla="*/ 10 w 690"/>
              <a:gd name="T39" fmla="*/ 327 h 689"/>
              <a:gd name="T40" fmla="*/ 127 w 690"/>
              <a:gd name="T41" fmla="*/ 210 h 689"/>
              <a:gd name="T42" fmla="*/ 162 w 690"/>
              <a:gd name="T43" fmla="*/ 209 h 689"/>
              <a:gd name="T44" fmla="*/ 184 w 690"/>
              <a:gd name="T45" fmla="*/ 256 h 689"/>
              <a:gd name="T46" fmla="*/ 256 w 690"/>
              <a:gd name="T47" fmla="*/ 255 h 689"/>
              <a:gd name="T48" fmla="*/ 257 w 690"/>
              <a:gd name="T49" fmla="*/ 183 h 689"/>
              <a:gd name="T50" fmla="*/ 210 w 690"/>
              <a:gd name="T51" fmla="*/ 162 h 689"/>
              <a:gd name="T52" fmla="*/ 210 w 690"/>
              <a:gd name="T53" fmla="*/ 126 h 689"/>
              <a:gd name="T54" fmla="*/ 327 w 690"/>
              <a:gd name="T55" fmla="*/ 9 h 689"/>
              <a:gd name="T56" fmla="*/ 363 w 690"/>
              <a:gd name="T57" fmla="*/ 9 h 689"/>
              <a:gd name="T58" fmla="*/ 480 w 690"/>
              <a:gd name="T59" fmla="*/ 126 h 689"/>
              <a:gd name="T60" fmla="*/ 515 w 690"/>
              <a:gd name="T61" fmla="*/ 127 h 689"/>
              <a:gd name="T62" fmla="*/ 536 w 690"/>
              <a:gd name="T63" fmla="*/ 80 h 689"/>
              <a:gd name="T64" fmla="*/ 609 w 690"/>
              <a:gd name="T65" fmla="*/ 81 h 689"/>
              <a:gd name="T66" fmla="*/ 609 w 690"/>
              <a:gd name="T67" fmla="*/ 153 h 689"/>
              <a:gd name="T68" fmla="*/ 562 w 690"/>
              <a:gd name="T69" fmla="*/ 174 h 689"/>
              <a:gd name="T70" fmla="*/ 563 w 690"/>
              <a:gd name="T71" fmla="*/ 210 h 689"/>
              <a:gd name="T72" fmla="*/ 680 w 690"/>
              <a:gd name="T73" fmla="*/ 3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0" h="689">
                <a:moveTo>
                  <a:pt x="680" y="327"/>
                </a:moveTo>
                <a:cubicBezTo>
                  <a:pt x="690" y="336"/>
                  <a:pt x="690" y="352"/>
                  <a:pt x="680" y="362"/>
                </a:cubicBezTo>
                <a:cubicBezTo>
                  <a:pt x="563" y="479"/>
                  <a:pt x="563" y="479"/>
                  <a:pt x="563" y="479"/>
                </a:cubicBezTo>
                <a:cubicBezTo>
                  <a:pt x="553" y="489"/>
                  <a:pt x="550" y="508"/>
                  <a:pt x="562" y="514"/>
                </a:cubicBezTo>
                <a:cubicBezTo>
                  <a:pt x="576" y="521"/>
                  <a:pt x="595" y="521"/>
                  <a:pt x="609" y="536"/>
                </a:cubicBezTo>
                <a:cubicBezTo>
                  <a:pt x="631" y="557"/>
                  <a:pt x="629" y="588"/>
                  <a:pt x="609" y="608"/>
                </a:cubicBezTo>
                <a:cubicBezTo>
                  <a:pt x="588" y="628"/>
                  <a:pt x="558" y="630"/>
                  <a:pt x="536" y="609"/>
                </a:cubicBezTo>
                <a:cubicBezTo>
                  <a:pt x="522" y="594"/>
                  <a:pt x="522" y="576"/>
                  <a:pt x="515" y="561"/>
                </a:cubicBezTo>
                <a:cubicBezTo>
                  <a:pt x="509" y="549"/>
                  <a:pt x="490" y="552"/>
                  <a:pt x="480" y="562"/>
                </a:cubicBezTo>
                <a:cubicBezTo>
                  <a:pt x="363" y="679"/>
                  <a:pt x="363" y="679"/>
                  <a:pt x="363" y="679"/>
                </a:cubicBezTo>
                <a:cubicBezTo>
                  <a:pt x="353" y="689"/>
                  <a:pt x="337" y="689"/>
                  <a:pt x="327" y="679"/>
                </a:cubicBezTo>
                <a:cubicBezTo>
                  <a:pt x="210" y="562"/>
                  <a:pt x="210" y="562"/>
                  <a:pt x="210" y="562"/>
                </a:cubicBezTo>
                <a:cubicBezTo>
                  <a:pt x="200" y="552"/>
                  <a:pt x="197" y="533"/>
                  <a:pt x="210" y="527"/>
                </a:cubicBezTo>
                <a:cubicBezTo>
                  <a:pt x="224" y="520"/>
                  <a:pt x="242" y="520"/>
                  <a:pt x="257" y="505"/>
                </a:cubicBezTo>
                <a:cubicBezTo>
                  <a:pt x="278" y="484"/>
                  <a:pt x="276" y="453"/>
                  <a:pt x="256" y="433"/>
                </a:cubicBezTo>
                <a:cubicBezTo>
                  <a:pt x="236" y="413"/>
                  <a:pt x="206" y="411"/>
                  <a:pt x="184" y="433"/>
                </a:cubicBezTo>
                <a:cubicBezTo>
                  <a:pt x="169" y="447"/>
                  <a:pt x="169" y="465"/>
                  <a:pt x="162" y="480"/>
                </a:cubicBezTo>
                <a:cubicBezTo>
                  <a:pt x="156" y="492"/>
                  <a:pt x="137" y="489"/>
                  <a:pt x="127" y="479"/>
                </a:cubicBezTo>
                <a:cubicBezTo>
                  <a:pt x="10" y="362"/>
                  <a:pt x="10" y="362"/>
                  <a:pt x="10" y="362"/>
                </a:cubicBezTo>
                <a:cubicBezTo>
                  <a:pt x="0" y="352"/>
                  <a:pt x="0" y="336"/>
                  <a:pt x="10" y="327"/>
                </a:cubicBezTo>
                <a:cubicBezTo>
                  <a:pt x="127" y="210"/>
                  <a:pt x="127" y="210"/>
                  <a:pt x="127" y="210"/>
                </a:cubicBezTo>
                <a:cubicBezTo>
                  <a:pt x="137" y="200"/>
                  <a:pt x="156" y="196"/>
                  <a:pt x="162" y="209"/>
                </a:cubicBezTo>
                <a:cubicBezTo>
                  <a:pt x="169" y="223"/>
                  <a:pt x="169" y="241"/>
                  <a:pt x="184" y="256"/>
                </a:cubicBezTo>
                <a:cubicBezTo>
                  <a:pt x="206" y="278"/>
                  <a:pt x="236" y="275"/>
                  <a:pt x="256" y="255"/>
                </a:cubicBezTo>
                <a:cubicBezTo>
                  <a:pt x="276" y="235"/>
                  <a:pt x="278" y="205"/>
                  <a:pt x="257" y="183"/>
                </a:cubicBezTo>
                <a:cubicBezTo>
                  <a:pt x="242" y="169"/>
                  <a:pt x="224" y="169"/>
                  <a:pt x="210" y="162"/>
                </a:cubicBezTo>
                <a:cubicBezTo>
                  <a:pt x="197" y="156"/>
                  <a:pt x="200" y="136"/>
                  <a:pt x="210" y="126"/>
                </a:cubicBezTo>
                <a:cubicBezTo>
                  <a:pt x="327" y="9"/>
                  <a:pt x="327" y="9"/>
                  <a:pt x="327" y="9"/>
                </a:cubicBezTo>
                <a:cubicBezTo>
                  <a:pt x="337" y="0"/>
                  <a:pt x="353" y="0"/>
                  <a:pt x="363" y="9"/>
                </a:cubicBezTo>
                <a:cubicBezTo>
                  <a:pt x="480" y="126"/>
                  <a:pt x="480" y="126"/>
                  <a:pt x="480" y="126"/>
                </a:cubicBezTo>
                <a:cubicBezTo>
                  <a:pt x="490" y="136"/>
                  <a:pt x="509" y="140"/>
                  <a:pt x="515" y="127"/>
                </a:cubicBezTo>
                <a:cubicBezTo>
                  <a:pt x="522" y="113"/>
                  <a:pt x="522" y="95"/>
                  <a:pt x="536" y="80"/>
                </a:cubicBezTo>
                <a:cubicBezTo>
                  <a:pt x="558" y="58"/>
                  <a:pt x="588" y="61"/>
                  <a:pt x="609" y="81"/>
                </a:cubicBezTo>
                <a:cubicBezTo>
                  <a:pt x="629" y="101"/>
                  <a:pt x="631" y="131"/>
                  <a:pt x="609" y="153"/>
                </a:cubicBezTo>
                <a:cubicBezTo>
                  <a:pt x="595" y="167"/>
                  <a:pt x="576" y="167"/>
                  <a:pt x="562" y="174"/>
                </a:cubicBezTo>
                <a:cubicBezTo>
                  <a:pt x="550" y="180"/>
                  <a:pt x="553" y="200"/>
                  <a:pt x="563" y="210"/>
                </a:cubicBezTo>
                <a:lnTo>
                  <a:pt x="680" y="327"/>
                </a:lnTo>
                <a:close/>
              </a:path>
            </a:pathLst>
          </a:custGeom>
          <a:solidFill>
            <a:srgbClr val="45439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8" name="Freeform 7">
            <a:extLst>
              <a:ext uri="{FF2B5EF4-FFF2-40B4-BE49-F238E27FC236}">
                <a16:creationId xmlns:a16="http://schemas.microsoft.com/office/drawing/2014/main" id="{FEF3303C-C2ED-41BC-9A24-71A0B11D2AF7}"/>
              </a:ext>
            </a:extLst>
          </p:cNvPr>
          <p:cNvSpPr>
            <a:spLocks noChangeAspect="1"/>
          </p:cNvSpPr>
          <p:nvPr/>
        </p:nvSpPr>
        <p:spPr bwMode="auto">
          <a:xfrm rot="5400000">
            <a:off x="8748293" y="2770175"/>
            <a:ext cx="1139101" cy="1086754"/>
          </a:xfrm>
          <a:custGeom>
            <a:avLst/>
            <a:gdLst>
              <a:gd name="T0" fmla="*/ 209 w 689"/>
              <a:gd name="T1" fmla="*/ 527 h 689"/>
              <a:gd name="T2" fmla="*/ 210 w 689"/>
              <a:gd name="T3" fmla="*/ 563 h 689"/>
              <a:gd name="T4" fmla="*/ 327 w 689"/>
              <a:gd name="T5" fmla="*/ 680 h 689"/>
              <a:gd name="T6" fmla="*/ 362 w 689"/>
              <a:gd name="T7" fmla="*/ 680 h 689"/>
              <a:gd name="T8" fmla="*/ 479 w 689"/>
              <a:gd name="T9" fmla="*/ 563 h 689"/>
              <a:gd name="T10" fmla="*/ 515 w 689"/>
              <a:gd name="T11" fmla="*/ 562 h 689"/>
              <a:gd name="T12" fmla="*/ 536 w 689"/>
              <a:gd name="T13" fmla="*/ 609 h 689"/>
              <a:gd name="T14" fmla="*/ 608 w 689"/>
              <a:gd name="T15" fmla="*/ 608 h 689"/>
              <a:gd name="T16" fmla="*/ 609 w 689"/>
              <a:gd name="T17" fmla="*/ 536 h 689"/>
              <a:gd name="T18" fmla="*/ 562 w 689"/>
              <a:gd name="T19" fmla="*/ 515 h 689"/>
              <a:gd name="T20" fmla="*/ 562 w 689"/>
              <a:gd name="T21" fmla="*/ 479 h 689"/>
              <a:gd name="T22" fmla="*/ 680 w 689"/>
              <a:gd name="T23" fmla="*/ 362 h 689"/>
              <a:gd name="T24" fmla="*/ 680 w 689"/>
              <a:gd name="T25" fmla="*/ 327 h 689"/>
              <a:gd name="T26" fmla="*/ 562 w 689"/>
              <a:gd name="T27" fmla="*/ 210 h 689"/>
              <a:gd name="T28" fmla="*/ 562 w 689"/>
              <a:gd name="T29" fmla="*/ 175 h 689"/>
              <a:gd name="T30" fmla="*/ 609 w 689"/>
              <a:gd name="T31" fmla="*/ 153 h 689"/>
              <a:gd name="T32" fmla="*/ 608 w 689"/>
              <a:gd name="T33" fmla="*/ 81 h 689"/>
              <a:gd name="T34" fmla="*/ 536 w 689"/>
              <a:gd name="T35" fmla="*/ 80 h 689"/>
              <a:gd name="T36" fmla="*/ 515 w 689"/>
              <a:gd name="T37" fmla="*/ 128 h 689"/>
              <a:gd name="T38" fmla="*/ 479 w 689"/>
              <a:gd name="T39" fmla="*/ 127 h 689"/>
              <a:gd name="T40" fmla="*/ 362 w 689"/>
              <a:gd name="T41" fmla="*/ 10 h 689"/>
              <a:gd name="T42" fmla="*/ 327 w 689"/>
              <a:gd name="T43" fmla="*/ 10 h 689"/>
              <a:gd name="T44" fmla="*/ 210 w 689"/>
              <a:gd name="T45" fmla="*/ 127 h 689"/>
              <a:gd name="T46" fmla="*/ 209 w 689"/>
              <a:gd name="T47" fmla="*/ 162 h 689"/>
              <a:gd name="T48" fmla="*/ 256 w 689"/>
              <a:gd name="T49" fmla="*/ 184 h 689"/>
              <a:gd name="T50" fmla="*/ 256 w 689"/>
              <a:gd name="T51" fmla="*/ 256 h 689"/>
              <a:gd name="T52" fmla="*/ 183 w 689"/>
              <a:gd name="T53" fmla="*/ 256 h 689"/>
              <a:gd name="T54" fmla="*/ 162 w 689"/>
              <a:gd name="T55" fmla="*/ 209 h 689"/>
              <a:gd name="T56" fmla="*/ 127 w 689"/>
              <a:gd name="T57" fmla="*/ 210 h 689"/>
              <a:gd name="T58" fmla="*/ 10 w 689"/>
              <a:gd name="T59" fmla="*/ 327 h 689"/>
              <a:gd name="T60" fmla="*/ 10 w 689"/>
              <a:gd name="T61" fmla="*/ 362 h 689"/>
              <a:gd name="T62" fmla="*/ 127 w 689"/>
              <a:gd name="T63" fmla="*/ 479 h 689"/>
              <a:gd name="T64" fmla="*/ 162 w 689"/>
              <a:gd name="T65" fmla="*/ 480 h 689"/>
              <a:gd name="T66" fmla="*/ 183 w 689"/>
              <a:gd name="T67" fmla="*/ 433 h 689"/>
              <a:gd name="T68" fmla="*/ 256 w 689"/>
              <a:gd name="T69" fmla="*/ 434 h 689"/>
              <a:gd name="T70" fmla="*/ 256 w 689"/>
              <a:gd name="T71" fmla="*/ 506 h 689"/>
              <a:gd name="T72" fmla="*/ 209 w 689"/>
              <a:gd name="T73" fmla="*/ 5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9">
                <a:moveTo>
                  <a:pt x="209" y="527"/>
                </a:moveTo>
                <a:cubicBezTo>
                  <a:pt x="197" y="533"/>
                  <a:pt x="200" y="553"/>
                  <a:pt x="210" y="563"/>
                </a:cubicBezTo>
                <a:cubicBezTo>
                  <a:pt x="327" y="680"/>
                  <a:pt x="327" y="680"/>
                  <a:pt x="327" y="680"/>
                </a:cubicBezTo>
                <a:cubicBezTo>
                  <a:pt x="337" y="689"/>
                  <a:pt x="352" y="689"/>
                  <a:pt x="362" y="680"/>
                </a:cubicBezTo>
                <a:cubicBezTo>
                  <a:pt x="479" y="563"/>
                  <a:pt x="479" y="563"/>
                  <a:pt x="479" y="563"/>
                </a:cubicBezTo>
                <a:cubicBezTo>
                  <a:pt x="489" y="553"/>
                  <a:pt x="508" y="549"/>
                  <a:pt x="515" y="562"/>
                </a:cubicBezTo>
                <a:cubicBezTo>
                  <a:pt x="522" y="576"/>
                  <a:pt x="521" y="594"/>
                  <a:pt x="536" y="609"/>
                </a:cubicBezTo>
                <a:cubicBezTo>
                  <a:pt x="558" y="631"/>
                  <a:pt x="588" y="628"/>
                  <a:pt x="608" y="608"/>
                </a:cubicBezTo>
                <a:cubicBezTo>
                  <a:pt x="628" y="588"/>
                  <a:pt x="631" y="558"/>
                  <a:pt x="609" y="536"/>
                </a:cubicBezTo>
                <a:cubicBezTo>
                  <a:pt x="594" y="522"/>
                  <a:pt x="576" y="522"/>
                  <a:pt x="562" y="515"/>
                </a:cubicBezTo>
                <a:cubicBezTo>
                  <a:pt x="549" y="509"/>
                  <a:pt x="553" y="489"/>
                  <a:pt x="562" y="479"/>
                </a:cubicBezTo>
                <a:cubicBezTo>
                  <a:pt x="680" y="362"/>
                  <a:pt x="680" y="362"/>
                  <a:pt x="680" y="362"/>
                </a:cubicBezTo>
                <a:cubicBezTo>
                  <a:pt x="689" y="353"/>
                  <a:pt x="689" y="337"/>
                  <a:pt x="680" y="327"/>
                </a:cubicBezTo>
                <a:cubicBezTo>
                  <a:pt x="562" y="210"/>
                  <a:pt x="562" y="210"/>
                  <a:pt x="562" y="210"/>
                </a:cubicBezTo>
                <a:cubicBezTo>
                  <a:pt x="553" y="200"/>
                  <a:pt x="549" y="181"/>
                  <a:pt x="562" y="175"/>
                </a:cubicBezTo>
                <a:cubicBezTo>
                  <a:pt x="576" y="168"/>
                  <a:pt x="594" y="168"/>
                  <a:pt x="609" y="153"/>
                </a:cubicBezTo>
                <a:cubicBezTo>
                  <a:pt x="631" y="132"/>
                  <a:pt x="628" y="101"/>
                  <a:pt x="608" y="81"/>
                </a:cubicBezTo>
                <a:cubicBezTo>
                  <a:pt x="588" y="61"/>
                  <a:pt x="558" y="59"/>
                  <a:pt x="536" y="80"/>
                </a:cubicBezTo>
                <a:cubicBezTo>
                  <a:pt x="521" y="95"/>
                  <a:pt x="522" y="113"/>
                  <a:pt x="515" y="128"/>
                </a:cubicBezTo>
                <a:cubicBezTo>
                  <a:pt x="508" y="140"/>
                  <a:pt x="489" y="137"/>
                  <a:pt x="479" y="127"/>
                </a:cubicBezTo>
                <a:cubicBezTo>
                  <a:pt x="362" y="10"/>
                  <a:pt x="362" y="10"/>
                  <a:pt x="362" y="10"/>
                </a:cubicBezTo>
                <a:cubicBezTo>
                  <a:pt x="352" y="0"/>
                  <a:pt x="337" y="0"/>
                  <a:pt x="327" y="10"/>
                </a:cubicBezTo>
                <a:cubicBezTo>
                  <a:pt x="210" y="127"/>
                  <a:pt x="210" y="127"/>
                  <a:pt x="210" y="127"/>
                </a:cubicBezTo>
                <a:cubicBezTo>
                  <a:pt x="200" y="137"/>
                  <a:pt x="197" y="156"/>
                  <a:pt x="209" y="162"/>
                </a:cubicBezTo>
                <a:cubicBezTo>
                  <a:pt x="223" y="169"/>
                  <a:pt x="242" y="169"/>
                  <a:pt x="256" y="184"/>
                </a:cubicBezTo>
                <a:cubicBezTo>
                  <a:pt x="278" y="205"/>
                  <a:pt x="276" y="236"/>
                  <a:pt x="256" y="256"/>
                </a:cubicBezTo>
                <a:cubicBezTo>
                  <a:pt x="235" y="276"/>
                  <a:pt x="205" y="278"/>
                  <a:pt x="183" y="256"/>
                </a:cubicBezTo>
                <a:cubicBezTo>
                  <a:pt x="169" y="242"/>
                  <a:pt x="169" y="224"/>
                  <a:pt x="162" y="209"/>
                </a:cubicBezTo>
                <a:cubicBezTo>
                  <a:pt x="156" y="197"/>
                  <a:pt x="137" y="200"/>
                  <a:pt x="127" y="210"/>
                </a:cubicBezTo>
                <a:cubicBezTo>
                  <a:pt x="10" y="327"/>
                  <a:pt x="10" y="327"/>
                  <a:pt x="10" y="327"/>
                </a:cubicBezTo>
                <a:cubicBezTo>
                  <a:pt x="0" y="337"/>
                  <a:pt x="0" y="353"/>
                  <a:pt x="10" y="362"/>
                </a:cubicBezTo>
                <a:cubicBezTo>
                  <a:pt x="127" y="479"/>
                  <a:pt x="127" y="479"/>
                  <a:pt x="127" y="479"/>
                </a:cubicBezTo>
                <a:cubicBezTo>
                  <a:pt x="137" y="489"/>
                  <a:pt x="156" y="493"/>
                  <a:pt x="162" y="480"/>
                </a:cubicBezTo>
                <a:cubicBezTo>
                  <a:pt x="169" y="466"/>
                  <a:pt x="169" y="448"/>
                  <a:pt x="183" y="433"/>
                </a:cubicBezTo>
                <a:cubicBezTo>
                  <a:pt x="205" y="411"/>
                  <a:pt x="235" y="414"/>
                  <a:pt x="256" y="434"/>
                </a:cubicBezTo>
                <a:cubicBezTo>
                  <a:pt x="276" y="454"/>
                  <a:pt x="278" y="484"/>
                  <a:pt x="256" y="506"/>
                </a:cubicBezTo>
                <a:cubicBezTo>
                  <a:pt x="242" y="520"/>
                  <a:pt x="223" y="520"/>
                  <a:pt x="209" y="527"/>
                </a:cubicBezTo>
                <a:close/>
              </a:path>
            </a:pathLst>
          </a:custGeom>
          <a:solidFill>
            <a:srgbClr val="43256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89" name="Freeform 11">
            <a:extLst>
              <a:ext uri="{FF2B5EF4-FFF2-40B4-BE49-F238E27FC236}">
                <a16:creationId xmlns:a16="http://schemas.microsoft.com/office/drawing/2014/main" id="{9B348AC9-31B4-4AC6-A45F-580B38B23237}"/>
              </a:ext>
            </a:extLst>
          </p:cNvPr>
          <p:cNvSpPr>
            <a:spLocks noChangeAspect="1"/>
          </p:cNvSpPr>
          <p:nvPr/>
        </p:nvSpPr>
        <p:spPr bwMode="auto">
          <a:xfrm rot="5400000">
            <a:off x="8187536" y="3354525"/>
            <a:ext cx="1139101" cy="1085361"/>
          </a:xfrm>
          <a:custGeom>
            <a:avLst/>
            <a:gdLst>
              <a:gd name="T0" fmla="*/ 680 w 690"/>
              <a:gd name="T1" fmla="*/ 327 h 689"/>
              <a:gd name="T2" fmla="*/ 680 w 690"/>
              <a:gd name="T3" fmla="*/ 362 h 689"/>
              <a:gd name="T4" fmla="*/ 563 w 690"/>
              <a:gd name="T5" fmla="*/ 479 h 689"/>
              <a:gd name="T6" fmla="*/ 562 w 690"/>
              <a:gd name="T7" fmla="*/ 514 h 689"/>
              <a:gd name="T8" fmla="*/ 609 w 690"/>
              <a:gd name="T9" fmla="*/ 536 h 689"/>
              <a:gd name="T10" fmla="*/ 609 w 690"/>
              <a:gd name="T11" fmla="*/ 608 h 689"/>
              <a:gd name="T12" fmla="*/ 537 w 690"/>
              <a:gd name="T13" fmla="*/ 609 h 689"/>
              <a:gd name="T14" fmla="*/ 515 w 690"/>
              <a:gd name="T15" fmla="*/ 561 h 689"/>
              <a:gd name="T16" fmla="*/ 480 w 690"/>
              <a:gd name="T17" fmla="*/ 562 h 689"/>
              <a:gd name="T18" fmla="*/ 363 w 690"/>
              <a:gd name="T19" fmla="*/ 679 h 689"/>
              <a:gd name="T20" fmla="*/ 328 w 690"/>
              <a:gd name="T21" fmla="*/ 679 h 689"/>
              <a:gd name="T22" fmla="*/ 210 w 690"/>
              <a:gd name="T23" fmla="*/ 562 h 689"/>
              <a:gd name="T24" fmla="*/ 210 w 690"/>
              <a:gd name="T25" fmla="*/ 527 h 689"/>
              <a:gd name="T26" fmla="*/ 257 w 690"/>
              <a:gd name="T27" fmla="*/ 505 h 689"/>
              <a:gd name="T28" fmla="*/ 256 w 690"/>
              <a:gd name="T29" fmla="*/ 433 h 689"/>
              <a:gd name="T30" fmla="*/ 184 w 690"/>
              <a:gd name="T31" fmla="*/ 433 h 689"/>
              <a:gd name="T32" fmla="*/ 163 w 690"/>
              <a:gd name="T33" fmla="*/ 480 h 689"/>
              <a:gd name="T34" fmla="*/ 127 w 690"/>
              <a:gd name="T35" fmla="*/ 479 h 689"/>
              <a:gd name="T36" fmla="*/ 10 w 690"/>
              <a:gd name="T37" fmla="*/ 362 h 689"/>
              <a:gd name="T38" fmla="*/ 10 w 690"/>
              <a:gd name="T39" fmla="*/ 327 h 689"/>
              <a:gd name="T40" fmla="*/ 127 w 690"/>
              <a:gd name="T41" fmla="*/ 210 h 689"/>
              <a:gd name="T42" fmla="*/ 163 w 690"/>
              <a:gd name="T43" fmla="*/ 209 h 689"/>
              <a:gd name="T44" fmla="*/ 184 w 690"/>
              <a:gd name="T45" fmla="*/ 256 h 689"/>
              <a:gd name="T46" fmla="*/ 256 w 690"/>
              <a:gd name="T47" fmla="*/ 255 h 689"/>
              <a:gd name="T48" fmla="*/ 257 w 690"/>
              <a:gd name="T49" fmla="*/ 183 h 689"/>
              <a:gd name="T50" fmla="*/ 210 w 690"/>
              <a:gd name="T51" fmla="*/ 162 h 689"/>
              <a:gd name="T52" fmla="*/ 210 w 690"/>
              <a:gd name="T53" fmla="*/ 126 h 689"/>
              <a:gd name="T54" fmla="*/ 328 w 690"/>
              <a:gd name="T55" fmla="*/ 9 h 689"/>
              <a:gd name="T56" fmla="*/ 363 w 690"/>
              <a:gd name="T57" fmla="*/ 9 h 689"/>
              <a:gd name="T58" fmla="*/ 480 w 690"/>
              <a:gd name="T59" fmla="*/ 126 h 689"/>
              <a:gd name="T60" fmla="*/ 515 w 690"/>
              <a:gd name="T61" fmla="*/ 127 h 689"/>
              <a:gd name="T62" fmla="*/ 537 w 690"/>
              <a:gd name="T63" fmla="*/ 80 h 689"/>
              <a:gd name="T64" fmla="*/ 609 w 690"/>
              <a:gd name="T65" fmla="*/ 81 h 689"/>
              <a:gd name="T66" fmla="*/ 609 w 690"/>
              <a:gd name="T67" fmla="*/ 153 h 689"/>
              <a:gd name="T68" fmla="*/ 562 w 690"/>
              <a:gd name="T69" fmla="*/ 174 h 689"/>
              <a:gd name="T70" fmla="*/ 563 w 690"/>
              <a:gd name="T71" fmla="*/ 210 h 689"/>
              <a:gd name="T72" fmla="*/ 680 w 690"/>
              <a:gd name="T73" fmla="*/ 3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0" h="689">
                <a:moveTo>
                  <a:pt x="680" y="327"/>
                </a:moveTo>
                <a:cubicBezTo>
                  <a:pt x="690" y="336"/>
                  <a:pt x="690" y="352"/>
                  <a:pt x="680" y="362"/>
                </a:cubicBezTo>
                <a:cubicBezTo>
                  <a:pt x="563" y="479"/>
                  <a:pt x="563" y="479"/>
                  <a:pt x="563" y="479"/>
                </a:cubicBezTo>
                <a:cubicBezTo>
                  <a:pt x="553" y="489"/>
                  <a:pt x="550" y="508"/>
                  <a:pt x="562" y="514"/>
                </a:cubicBezTo>
                <a:cubicBezTo>
                  <a:pt x="577" y="521"/>
                  <a:pt x="595" y="521"/>
                  <a:pt x="609" y="536"/>
                </a:cubicBezTo>
                <a:cubicBezTo>
                  <a:pt x="631" y="557"/>
                  <a:pt x="629" y="588"/>
                  <a:pt x="609" y="608"/>
                </a:cubicBezTo>
                <a:cubicBezTo>
                  <a:pt x="589" y="628"/>
                  <a:pt x="558" y="630"/>
                  <a:pt x="537" y="609"/>
                </a:cubicBezTo>
                <a:cubicBezTo>
                  <a:pt x="522" y="594"/>
                  <a:pt x="522" y="576"/>
                  <a:pt x="515" y="561"/>
                </a:cubicBezTo>
                <a:cubicBezTo>
                  <a:pt x="509" y="549"/>
                  <a:pt x="490" y="552"/>
                  <a:pt x="480" y="562"/>
                </a:cubicBezTo>
                <a:cubicBezTo>
                  <a:pt x="363" y="679"/>
                  <a:pt x="363" y="679"/>
                  <a:pt x="363" y="679"/>
                </a:cubicBezTo>
                <a:cubicBezTo>
                  <a:pt x="353" y="689"/>
                  <a:pt x="337" y="689"/>
                  <a:pt x="328" y="679"/>
                </a:cubicBezTo>
                <a:cubicBezTo>
                  <a:pt x="210" y="562"/>
                  <a:pt x="210" y="562"/>
                  <a:pt x="210" y="562"/>
                </a:cubicBezTo>
                <a:cubicBezTo>
                  <a:pt x="201" y="552"/>
                  <a:pt x="197" y="533"/>
                  <a:pt x="210" y="527"/>
                </a:cubicBezTo>
                <a:cubicBezTo>
                  <a:pt x="224" y="520"/>
                  <a:pt x="242" y="520"/>
                  <a:pt x="257" y="505"/>
                </a:cubicBezTo>
                <a:cubicBezTo>
                  <a:pt x="279" y="484"/>
                  <a:pt x="276" y="453"/>
                  <a:pt x="256" y="433"/>
                </a:cubicBezTo>
                <a:cubicBezTo>
                  <a:pt x="236" y="413"/>
                  <a:pt x="206" y="411"/>
                  <a:pt x="184" y="433"/>
                </a:cubicBezTo>
                <a:cubicBezTo>
                  <a:pt x="169" y="447"/>
                  <a:pt x="170" y="465"/>
                  <a:pt x="163" y="480"/>
                </a:cubicBezTo>
                <a:cubicBezTo>
                  <a:pt x="156" y="492"/>
                  <a:pt x="137" y="489"/>
                  <a:pt x="127" y="479"/>
                </a:cubicBezTo>
                <a:cubicBezTo>
                  <a:pt x="10" y="362"/>
                  <a:pt x="10" y="362"/>
                  <a:pt x="10" y="362"/>
                </a:cubicBezTo>
                <a:cubicBezTo>
                  <a:pt x="0" y="352"/>
                  <a:pt x="0" y="336"/>
                  <a:pt x="10" y="327"/>
                </a:cubicBezTo>
                <a:cubicBezTo>
                  <a:pt x="127" y="210"/>
                  <a:pt x="127" y="210"/>
                  <a:pt x="127" y="210"/>
                </a:cubicBezTo>
                <a:cubicBezTo>
                  <a:pt x="137" y="200"/>
                  <a:pt x="156" y="196"/>
                  <a:pt x="163" y="209"/>
                </a:cubicBezTo>
                <a:cubicBezTo>
                  <a:pt x="170" y="223"/>
                  <a:pt x="169" y="241"/>
                  <a:pt x="184" y="256"/>
                </a:cubicBezTo>
                <a:cubicBezTo>
                  <a:pt x="206" y="278"/>
                  <a:pt x="236" y="275"/>
                  <a:pt x="256" y="255"/>
                </a:cubicBezTo>
                <a:cubicBezTo>
                  <a:pt x="276" y="235"/>
                  <a:pt x="279" y="205"/>
                  <a:pt x="257" y="183"/>
                </a:cubicBezTo>
                <a:cubicBezTo>
                  <a:pt x="242" y="169"/>
                  <a:pt x="224" y="169"/>
                  <a:pt x="210" y="162"/>
                </a:cubicBezTo>
                <a:cubicBezTo>
                  <a:pt x="197" y="156"/>
                  <a:pt x="201" y="136"/>
                  <a:pt x="210" y="126"/>
                </a:cubicBezTo>
                <a:cubicBezTo>
                  <a:pt x="328" y="9"/>
                  <a:pt x="328" y="9"/>
                  <a:pt x="328" y="9"/>
                </a:cubicBezTo>
                <a:cubicBezTo>
                  <a:pt x="337" y="0"/>
                  <a:pt x="353" y="0"/>
                  <a:pt x="363" y="9"/>
                </a:cubicBezTo>
                <a:cubicBezTo>
                  <a:pt x="480" y="126"/>
                  <a:pt x="480" y="126"/>
                  <a:pt x="480" y="126"/>
                </a:cubicBezTo>
                <a:cubicBezTo>
                  <a:pt x="490" y="136"/>
                  <a:pt x="509" y="140"/>
                  <a:pt x="515" y="127"/>
                </a:cubicBezTo>
                <a:cubicBezTo>
                  <a:pt x="522" y="113"/>
                  <a:pt x="522" y="95"/>
                  <a:pt x="537" y="80"/>
                </a:cubicBezTo>
                <a:cubicBezTo>
                  <a:pt x="558" y="58"/>
                  <a:pt x="589" y="61"/>
                  <a:pt x="609" y="81"/>
                </a:cubicBezTo>
                <a:cubicBezTo>
                  <a:pt x="629" y="101"/>
                  <a:pt x="631" y="131"/>
                  <a:pt x="609" y="153"/>
                </a:cubicBezTo>
                <a:cubicBezTo>
                  <a:pt x="595" y="167"/>
                  <a:pt x="577" y="167"/>
                  <a:pt x="562" y="174"/>
                </a:cubicBezTo>
                <a:cubicBezTo>
                  <a:pt x="550" y="180"/>
                  <a:pt x="553" y="200"/>
                  <a:pt x="563" y="210"/>
                </a:cubicBezTo>
                <a:lnTo>
                  <a:pt x="680" y="327"/>
                </a:lnTo>
                <a:close/>
              </a:path>
            </a:pathLst>
          </a:custGeom>
          <a:solidFill>
            <a:srgbClr val="6D2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90" name="Freeform 7">
            <a:extLst>
              <a:ext uri="{FF2B5EF4-FFF2-40B4-BE49-F238E27FC236}">
                <a16:creationId xmlns:a16="http://schemas.microsoft.com/office/drawing/2014/main" id="{5BED4CEA-5401-4459-B898-EAE6F22776C9}"/>
              </a:ext>
            </a:extLst>
          </p:cNvPr>
          <p:cNvSpPr>
            <a:spLocks noChangeAspect="1"/>
          </p:cNvSpPr>
          <p:nvPr/>
        </p:nvSpPr>
        <p:spPr bwMode="auto">
          <a:xfrm rot="5400000">
            <a:off x="8738268" y="3943912"/>
            <a:ext cx="1139101" cy="1086754"/>
          </a:xfrm>
          <a:custGeom>
            <a:avLst/>
            <a:gdLst>
              <a:gd name="T0" fmla="*/ 209 w 689"/>
              <a:gd name="T1" fmla="*/ 527 h 689"/>
              <a:gd name="T2" fmla="*/ 210 w 689"/>
              <a:gd name="T3" fmla="*/ 563 h 689"/>
              <a:gd name="T4" fmla="*/ 327 w 689"/>
              <a:gd name="T5" fmla="*/ 680 h 689"/>
              <a:gd name="T6" fmla="*/ 362 w 689"/>
              <a:gd name="T7" fmla="*/ 680 h 689"/>
              <a:gd name="T8" fmla="*/ 479 w 689"/>
              <a:gd name="T9" fmla="*/ 563 h 689"/>
              <a:gd name="T10" fmla="*/ 515 w 689"/>
              <a:gd name="T11" fmla="*/ 562 h 689"/>
              <a:gd name="T12" fmla="*/ 536 w 689"/>
              <a:gd name="T13" fmla="*/ 609 h 689"/>
              <a:gd name="T14" fmla="*/ 608 w 689"/>
              <a:gd name="T15" fmla="*/ 608 h 689"/>
              <a:gd name="T16" fmla="*/ 609 w 689"/>
              <a:gd name="T17" fmla="*/ 536 h 689"/>
              <a:gd name="T18" fmla="*/ 562 w 689"/>
              <a:gd name="T19" fmla="*/ 515 h 689"/>
              <a:gd name="T20" fmla="*/ 562 w 689"/>
              <a:gd name="T21" fmla="*/ 479 h 689"/>
              <a:gd name="T22" fmla="*/ 680 w 689"/>
              <a:gd name="T23" fmla="*/ 362 h 689"/>
              <a:gd name="T24" fmla="*/ 680 w 689"/>
              <a:gd name="T25" fmla="*/ 327 h 689"/>
              <a:gd name="T26" fmla="*/ 562 w 689"/>
              <a:gd name="T27" fmla="*/ 210 h 689"/>
              <a:gd name="T28" fmla="*/ 562 w 689"/>
              <a:gd name="T29" fmla="*/ 175 h 689"/>
              <a:gd name="T30" fmla="*/ 609 w 689"/>
              <a:gd name="T31" fmla="*/ 153 h 689"/>
              <a:gd name="T32" fmla="*/ 608 w 689"/>
              <a:gd name="T33" fmla="*/ 81 h 689"/>
              <a:gd name="T34" fmla="*/ 536 w 689"/>
              <a:gd name="T35" fmla="*/ 80 h 689"/>
              <a:gd name="T36" fmla="*/ 515 w 689"/>
              <a:gd name="T37" fmla="*/ 128 h 689"/>
              <a:gd name="T38" fmla="*/ 479 w 689"/>
              <a:gd name="T39" fmla="*/ 127 h 689"/>
              <a:gd name="T40" fmla="*/ 362 w 689"/>
              <a:gd name="T41" fmla="*/ 10 h 689"/>
              <a:gd name="T42" fmla="*/ 327 w 689"/>
              <a:gd name="T43" fmla="*/ 10 h 689"/>
              <a:gd name="T44" fmla="*/ 210 w 689"/>
              <a:gd name="T45" fmla="*/ 127 h 689"/>
              <a:gd name="T46" fmla="*/ 209 w 689"/>
              <a:gd name="T47" fmla="*/ 162 h 689"/>
              <a:gd name="T48" fmla="*/ 256 w 689"/>
              <a:gd name="T49" fmla="*/ 184 h 689"/>
              <a:gd name="T50" fmla="*/ 256 w 689"/>
              <a:gd name="T51" fmla="*/ 256 h 689"/>
              <a:gd name="T52" fmla="*/ 183 w 689"/>
              <a:gd name="T53" fmla="*/ 256 h 689"/>
              <a:gd name="T54" fmla="*/ 162 w 689"/>
              <a:gd name="T55" fmla="*/ 209 h 689"/>
              <a:gd name="T56" fmla="*/ 127 w 689"/>
              <a:gd name="T57" fmla="*/ 210 h 689"/>
              <a:gd name="T58" fmla="*/ 10 w 689"/>
              <a:gd name="T59" fmla="*/ 327 h 689"/>
              <a:gd name="T60" fmla="*/ 10 w 689"/>
              <a:gd name="T61" fmla="*/ 362 h 689"/>
              <a:gd name="T62" fmla="*/ 127 w 689"/>
              <a:gd name="T63" fmla="*/ 479 h 689"/>
              <a:gd name="T64" fmla="*/ 162 w 689"/>
              <a:gd name="T65" fmla="*/ 480 h 689"/>
              <a:gd name="T66" fmla="*/ 183 w 689"/>
              <a:gd name="T67" fmla="*/ 433 h 689"/>
              <a:gd name="T68" fmla="*/ 256 w 689"/>
              <a:gd name="T69" fmla="*/ 434 h 689"/>
              <a:gd name="T70" fmla="*/ 256 w 689"/>
              <a:gd name="T71" fmla="*/ 506 h 689"/>
              <a:gd name="T72" fmla="*/ 209 w 689"/>
              <a:gd name="T73" fmla="*/ 5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9">
                <a:moveTo>
                  <a:pt x="209" y="527"/>
                </a:moveTo>
                <a:cubicBezTo>
                  <a:pt x="197" y="533"/>
                  <a:pt x="200" y="553"/>
                  <a:pt x="210" y="563"/>
                </a:cubicBezTo>
                <a:cubicBezTo>
                  <a:pt x="327" y="680"/>
                  <a:pt x="327" y="680"/>
                  <a:pt x="327" y="680"/>
                </a:cubicBezTo>
                <a:cubicBezTo>
                  <a:pt x="337" y="689"/>
                  <a:pt x="352" y="689"/>
                  <a:pt x="362" y="680"/>
                </a:cubicBezTo>
                <a:cubicBezTo>
                  <a:pt x="479" y="563"/>
                  <a:pt x="479" y="563"/>
                  <a:pt x="479" y="563"/>
                </a:cubicBezTo>
                <a:cubicBezTo>
                  <a:pt x="489" y="553"/>
                  <a:pt x="508" y="549"/>
                  <a:pt x="515" y="562"/>
                </a:cubicBezTo>
                <a:cubicBezTo>
                  <a:pt x="522" y="576"/>
                  <a:pt x="521" y="594"/>
                  <a:pt x="536" y="609"/>
                </a:cubicBezTo>
                <a:cubicBezTo>
                  <a:pt x="558" y="631"/>
                  <a:pt x="588" y="628"/>
                  <a:pt x="608" y="608"/>
                </a:cubicBezTo>
                <a:cubicBezTo>
                  <a:pt x="628" y="588"/>
                  <a:pt x="631" y="558"/>
                  <a:pt x="609" y="536"/>
                </a:cubicBezTo>
                <a:cubicBezTo>
                  <a:pt x="594" y="522"/>
                  <a:pt x="576" y="522"/>
                  <a:pt x="562" y="515"/>
                </a:cubicBezTo>
                <a:cubicBezTo>
                  <a:pt x="549" y="509"/>
                  <a:pt x="553" y="489"/>
                  <a:pt x="562" y="479"/>
                </a:cubicBezTo>
                <a:cubicBezTo>
                  <a:pt x="680" y="362"/>
                  <a:pt x="680" y="362"/>
                  <a:pt x="680" y="362"/>
                </a:cubicBezTo>
                <a:cubicBezTo>
                  <a:pt x="689" y="353"/>
                  <a:pt x="689" y="337"/>
                  <a:pt x="680" y="327"/>
                </a:cubicBezTo>
                <a:cubicBezTo>
                  <a:pt x="562" y="210"/>
                  <a:pt x="562" y="210"/>
                  <a:pt x="562" y="210"/>
                </a:cubicBezTo>
                <a:cubicBezTo>
                  <a:pt x="553" y="200"/>
                  <a:pt x="549" y="181"/>
                  <a:pt x="562" y="175"/>
                </a:cubicBezTo>
                <a:cubicBezTo>
                  <a:pt x="576" y="168"/>
                  <a:pt x="594" y="168"/>
                  <a:pt x="609" y="153"/>
                </a:cubicBezTo>
                <a:cubicBezTo>
                  <a:pt x="631" y="132"/>
                  <a:pt x="628" y="101"/>
                  <a:pt x="608" y="81"/>
                </a:cubicBezTo>
                <a:cubicBezTo>
                  <a:pt x="588" y="61"/>
                  <a:pt x="558" y="59"/>
                  <a:pt x="536" y="80"/>
                </a:cubicBezTo>
                <a:cubicBezTo>
                  <a:pt x="521" y="95"/>
                  <a:pt x="522" y="113"/>
                  <a:pt x="515" y="128"/>
                </a:cubicBezTo>
                <a:cubicBezTo>
                  <a:pt x="508" y="140"/>
                  <a:pt x="489" y="137"/>
                  <a:pt x="479" y="127"/>
                </a:cubicBezTo>
                <a:cubicBezTo>
                  <a:pt x="362" y="10"/>
                  <a:pt x="362" y="10"/>
                  <a:pt x="362" y="10"/>
                </a:cubicBezTo>
                <a:cubicBezTo>
                  <a:pt x="352" y="0"/>
                  <a:pt x="337" y="0"/>
                  <a:pt x="327" y="10"/>
                </a:cubicBezTo>
                <a:cubicBezTo>
                  <a:pt x="210" y="127"/>
                  <a:pt x="210" y="127"/>
                  <a:pt x="210" y="127"/>
                </a:cubicBezTo>
                <a:cubicBezTo>
                  <a:pt x="200" y="137"/>
                  <a:pt x="197" y="156"/>
                  <a:pt x="209" y="162"/>
                </a:cubicBezTo>
                <a:cubicBezTo>
                  <a:pt x="223" y="169"/>
                  <a:pt x="242" y="169"/>
                  <a:pt x="256" y="184"/>
                </a:cubicBezTo>
                <a:cubicBezTo>
                  <a:pt x="278" y="205"/>
                  <a:pt x="276" y="236"/>
                  <a:pt x="256" y="256"/>
                </a:cubicBezTo>
                <a:cubicBezTo>
                  <a:pt x="235" y="276"/>
                  <a:pt x="205" y="278"/>
                  <a:pt x="183" y="256"/>
                </a:cubicBezTo>
                <a:cubicBezTo>
                  <a:pt x="169" y="242"/>
                  <a:pt x="169" y="224"/>
                  <a:pt x="162" y="209"/>
                </a:cubicBezTo>
                <a:cubicBezTo>
                  <a:pt x="156" y="197"/>
                  <a:pt x="137" y="200"/>
                  <a:pt x="127" y="210"/>
                </a:cubicBezTo>
                <a:cubicBezTo>
                  <a:pt x="10" y="327"/>
                  <a:pt x="10" y="327"/>
                  <a:pt x="10" y="327"/>
                </a:cubicBezTo>
                <a:cubicBezTo>
                  <a:pt x="0" y="337"/>
                  <a:pt x="0" y="353"/>
                  <a:pt x="10" y="362"/>
                </a:cubicBezTo>
                <a:cubicBezTo>
                  <a:pt x="127" y="479"/>
                  <a:pt x="127" y="479"/>
                  <a:pt x="127" y="479"/>
                </a:cubicBezTo>
                <a:cubicBezTo>
                  <a:pt x="137" y="489"/>
                  <a:pt x="156" y="493"/>
                  <a:pt x="162" y="480"/>
                </a:cubicBezTo>
                <a:cubicBezTo>
                  <a:pt x="169" y="466"/>
                  <a:pt x="169" y="448"/>
                  <a:pt x="183" y="433"/>
                </a:cubicBezTo>
                <a:cubicBezTo>
                  <a:pt x="205" y="411"/>
                  <a:pt x="235" y="414"/>
                  <a:pt x="256" y="434"/>
                </a:cubicBezTo>
                <a:cubicBezTo>
                  <a:pt x="276" y="454"/>
                  <a:pt x="278" y="484"/>
                  <a:pt x="256" y="506"/>
                </a:cubicBezTo>
                <a:cubicBezTo>
                  <a:pt x="242" y="520"/>
                  <a:pt x="223" y="520"/>
                  <a:pt x="209" y="527"/>
                </a:cubicBezTo>
                <a:close/>
              </a:path>
            </a:pathLst>
          </a:custGeom>
          <a:solidFill>
            <a:srgbClr val="00A5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91" name="Freeform 24">
            <a:extLst>
              <a:ext uri="{FF2B5EF4-FFF2-40B4-BE49-F238E27FC236}">
                <a16:creationId xmlns:a16="http://schemas.microsoft.com/office/drawing/2014/main" id="{E5F9311E-5A4D-4698-A839-5A608270BE00}"/>
              </a:ext>
            </a:extLst>
          </p:cNvPr>
          <p:cNvSpPr>
            <a:spLocks/>
          </p:cNvSpPr>
          <p:nvPr/>
        </p:nvSpPr>
        <p:spPr bwMode="auto">
          <a:xfrm rot="5400000">
            <a:off x="7121573" y="3445197"/>
            <a:ext cx="231647" cy="2599748"/>
          </a:xfrm>
          <a:custGeom>
            <a:avLst/>
            <a:gdLst>
              <a:gd name="T0" fmla="*/ 4 w 164"/>
              <a:gd name="T1" fmla="*/ 1024 h 1024"/>
              <a:gd name="T2" fmla="*/ 0 w 164"/>
              <a:gd name="T3" fmla="*/ 1020 h 1024"/>
              <a:gd name="T4" fmla="*/ 0 w 164"/>
              <a:gd name="T5" fmla="*/ 160 h 1024"/>
              <a:gd name="T6" fmla="*/ 1 w 164"/>
              <a:gd name="T7" fmla="*/ 157 h 1024"/>
              <a:gd name="T8" fmla="*/ 157 w 164"/>
              <a:gd name="T9" fmla="*/ 1 h 1024"/>
              <a:gd name="T10" fmla="*/ 162 w 164"/>
              <a:gd name="T11" fmla="*/ 1 h 1024"/>
              <a:gd name="T12" fmla="*/ 162 w 164"/>
              <a:gd name="T13" fmla="*/ 7 h 1024"/>
              <a:gd name="T14" fmla="*/ 8 w 164"/>
              <a:gd name="T15" fmla="*/ 162 h 1024"/>
              <a:gd name="T16" fmla="*/ 8 w 164"/>
              <a:gd name="T17" fmla="*/ 1020 h 1024"/>
              <a:gd name="T18" fmla="*/ 4 w 164"/>
              <a:gd name="T19"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024">
                <a:moveTo>
                  <a:pt x="4" y="1024"/>
                </a:moveTo>
                <a:cubicBezTo>
                  <a:pt x="1" y="1024"/>
                  <a:pt x="0" y="1022"/>
                  <a:pt x="0" y="1020"/>
                </a:cubicBezTo>
                <a:cubicBezTo>
                  <a:pt x="0" y="160"/>
                  <a:pt x="0" y="160"/>
                  <a:pt x="0" y="160"/>
                </a:cubicBezTo>
                <a:cubicBezTo>
                  <a:pt x="0" y="159"/>
                  <a:pt x="0" y="158"/>
                  <a:pt x="1" y="157"/>
                </a:cubicBezTo>
                <a:cubicBezTo>
                  <a:pt x="157" y="1"/>
                  <a:pt x="157" y="1"/>
                  <a:pt x="157" y="1"/>
                </a:cubicBezTo>
                <a:cubicBezTo>
                  <a:pt x="158" y="0"/>
                  <a:pt x="161" y="0"/>
                  <a:pt x="162" y="1"/>
                </a:cubicBezTo>
                <a:cubicBezTo>
                  <a:pt x="164" y="3"/>
                  <a:pt x="164" y="5"/>
                  <a:pt x="162" y="7"/>
                </a:cubicBezTo>
                <a:cubicBezTo>
                  <a:pt x="8" y="162"/>
                  <a:pt x="8" y="162"/>
                  <a:pt x="8" y="162"/>
                </a:cubicBezTo>
                <a:cubicBezTo>
                  <a:pt x="8" y="1020"/>
                  <a:pt x="8" y="1020"/>
                  <a:pt x="8" y="1020"/>
                </a:cubicBezTo>
                <a:cubicBezTo>
                  <a:pt x="8" y="1022"/>
                  <a:pt x="6" y="1024"/>
                  <a:pt x="4" y="1024"/>
                </a:cubicBezTo>
                <a:close/>
              </a:path>
            </a:pathLst>
          </a:custGeom>
          <a:solidFill>
            <a:srgbClr val="009E4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92" name="TextBox 52">
            <a:extLst>
              <a:ext uri="{FF2B5EF4-FFF2-40B4-BE49-F238E27FC236}">
                <a16:creationId xmlns:a16="http://schemas.microsoft.com/office/drawing/2014/main" id="{3F08CFB4-6BA2-4CB9-803A-BAE61512D7E3}"/>
              </a:ext>
            </a:extLst>
          </p:cNvPr>
          <p:cNvSpPr txBox="1"/>
          <p:nvPr/>
        </p:nvSpPr>
        <p:spPr>
          <a:xfrm>
            <a:off x="5949445" y="4698278"/>
            <a:ext cx="2199266" cy="687429"/>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8.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Risques</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sous-</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contractant</a:t>
            </a:r>
            <a:endPar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endParaRP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lumMod val="65000"/>
                  <a:lumOff val="35000"/>
                </a:srgbClr>
              </a:solidFill>
              <a:effectLst/>
              <a:uLnTx/>
              <a:uFillTx/>
              <a:latin typeface="Calibri Light" panose="020F0302020204030204" pitchFamily="34" charset="0"/>
              <a:ea typeface="+mn-ea"/>
              <a:cs typeface="Calibri Light" panose="020F0302020204030204" pitchFamily="34" charset="0"/>
            </a:endParaRPr>
          </a:p>
        </p:txBody>
      </p:sp>
      <p:sp>
        <p:nvSpPr>
          <p:cNvPr id="293" name="Oval 25">
            <a:extLst>
              <a:ext uri="{FF2B5EF4-FFF2-40B4-BE49-F238E27FC236}">
                <a16:creationId xmlns:a16="http://schemas.microsoft.com/office/drawing/2014/main" id="{C80EAB23-59E5-4BCD-97BA-92C6FE8E21F9}"/>
              </a:ext>
            </a:extLst>
          </p:cNvPr>
          <p:cNvSpPr>
            <a:spLocks noChangeArrowheads="1"/>
          </p:cNvSpPr>
          <p:nvPr/>
        </p:nvSpPr>
        <p:spPr bwMode="auto">
          <a:xfrm rot="5400000">
            <a:off x="8504275" y="4822256"/>
            <a:ext cx="89828" cy="84141"/>
          </a:xfrm>
          <a:prstGeom prst="ellipse">
            <a:avLst/>
          </a:prstGeom>
          <a:solidFill>
            <a:srgbClr val="009E4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grpSp>
        <p:nvGrpSpPr>
          <p:cNvPr id="159" name="Groupe 158">
            <a:extLst>
              <a:ext uri="{FF2B5EF4-FFF2-40B4-BE49-F238E27FC236}">
                <a16:creationId xmlns:a16="http://schemas.microsoft.com/office/drawing/2014/main" id="{6BF9FC65-05A9-43CA-9132-D240A6AE885F}"/>
              </a:ext>
            </a:extLst>
          </p:cNvPr>
          <p:cNvGrpSpPr/>
          <p:nvPr/>
        </p:nvGrpSpPr>
        <p:grpSpPr>
          <a:xfrm>
            <a:off x="355804" y="2227335"/>
            <a:ext cx="4524846" cy="4223514"/>
            <a:chOff x="5429786" y="4485911"/>
            <a:chExt cx="1973257" cy="1973683"/>
          </a:xfrm>
        </p:grpSpPr>
        <p:sp>
          <p:nvSpPr>
            <p:cNvPr id="162" name="object 51">
              <a:extLst>
                <a:ext uri="{FF2B5EF4-FFF2-40B4-BE49-F238E27FC236}">
                  <a16:creationId xmlns:a16="http://schemas.microsoft.com/office/drawing/2014/main" id="{D540EDC9-305C-4ECE-9C4C-C3522AF6A7A1}"/>
                </a:ext>
              </a:extLst>
            </p:cNvPr>
            <p:cNvSpPr/>
            <p:nvPr/>
          </p:nvSpPr>
          <p:spPr>
            <a:xfrm>
              <a:off x="6420699" y="5165491"/>
              <a:ext cx="982344" cy="609600"/>
            </a:xfrm>
            <a:custGeom>
              <a:avLst/>
              <a:gdLst/>
              <a:ahLst/>
              <a:cxnLst/>
              <a:rect l="l" t="t" r="r" b="b"/>
              <a:pathLst>
                <a:path w="982345" h="609600">
                  <a:moveTo>
                    <a:pt x="933394" y="0"/>
                  </a:moveTo>
                  <a:lnTo>
                    <a:pt x="0" y="304480"/>
                  </a:lnTo>
                  <a:lnTo>
                    <a:pt x="934878" y="609444"/>
                  </a:lnTo>
                  <a:lnTo>
                    <a:pt x="942942" y="584038"/>
                  </a:lnTo>
                  <a:lnTo>
                    <a:pt x="954768" y="539687"/>
                  </a:lnTo>
                  <a:lnTo>
                    <a:pt x="964560" y="494542"/>
                  </a:lnTo>
                  <a:lnTo>
                    <a:pt x="972265" y="448655"/>
                  </a:lnTo>
                  <a:lnTo>
                    <a:pt x="977833" y="402078"/>
                  </a:lnTo>
                  <a:lnTo>
                    <a:pt x="981212" y="354861"/>
                  </a:lnTo>
                  <a:lnTo>
                    <a:pt x="982350" y="307058"/>
                  </a:lnTo>
                  <a:lnTo>
                    <a:pt x="981212" y="259255"/>
                  </a:lnTo>
                  <a:lnTo>
                    <a:pt x="977833" y="212040"/>
                  </a:lnTo>
                  <a:lnTo>
                    <a:pt x="972265" y="165463"/>
                  </a:lnTo>
                  <a:lnTo>
                    <a:pt x="964560" y="119577"/>
                  </a:lnTo>
                  <a:lnTo>
                    <a:pt x="954768" y="74433"/>
                  </a:lnTo>
                  <a:lnTo>
                    <a:pt x="942942" y="30082"/>
                  </a:lnTo>
                  <a:lnTo>
                    <a:pt x="933394" y="0"/>
                  </a:lnTo>
                  <a:close/>
                </a:path>
              </a:pathLst>
            </a:custGeom>
            <a:solidFill>
              <a:srgbClr val="1690CF"/>
            </a:solidFill>
          </p:spPr>
          <p:txBody>
            <a:bodyPr wrap="square" lIns="0" tIns="0" rIns="0" bIns="0" rtlCol="0"/>
            <a:lstStyle/>
            <a:p>
              <a:endParaRPr/>
            </a:p>
          </p:txBody>
        </p:sp>
        <p:sp>
          <p:nvSpPr>
            <p:cNvPr id="165" name="object 52">
              <a:extLst>
                <a:ext uri="{FF2B5EF4-FFF2-40B4-BE49-F238E27FC236}">
                  <a16:creationId xmlns:a16="http://schemas.microsoft.com/office/drawing/2014/main" id="{4AAD4C9C-2995-422C-B7FB-B980C76CFA4A}"/>
                </a:ext>
              </a:extLst>
            </p:cNvPr>
            <p:cNvSpPr/>
            <p:nvPr/>
          </p:nvSpPr>
          <p:spPr>
            <a:xfrm>
              <a:off x="5429786" y="5165341"/>
              <a:ext cx="991235" cy="610235"/>
            </a:xfrm>
            <a:custGeom>
              <a:avLst/>
              <a:gdLst/>
              <a:ahLst/>
              <a:cxnLst/>
              <a:rect l="l" t="t" r="r" b="b"/>
              <a:pathLst>
                <a:path w="991235" h="610234">
                  <a:moveTo>
                    <a:pt x="49003" y="0"/>
                  </a:moveTo>
                  <a:lnTo>
                    <a:pt x="27581" y="74582"/>
                  </a:lnTo>
                  <a:lnTo>
                    <a:pt x="17790" y="119726"/>
                  </a:lnTo>
                  <a:lnTo>
                    <a:pt x="10084" y="165613"/>
                  </a:lnTo>
                  <a:lnTo>
                    <a:pt x="4516" y="212189"/>
                  </a:lnTo>
                  <a:lnTo>
                    <a:pt x="1137" y="259405"/>
                  </a:lnTo>
                  <a:lnTo>
                    <a:pt x="0" y="307207"/>
                  </a:lnTo>
                  <a:lnTo>
                    <a:pt x="1137" y="355011"/>
                  </a:lnTo>
                  <a:lnTo>
                    <a:pt x="4516" y="402227"/>
                  </a:lnTo>
                  <a:lnTo>
                    <a:pt x="10084" y="448805"/>
                  </a:lnTo>
                  <a:lnTo>
                    <a:pt x="17790" y="494692"/>
                  </a:lnTo>
                  <a:lnTo>
                    <a:pt x="27581" y="539837"/>
                  </a:lnTo>
                  <a:lnTo>
                    <a:pt x="39407" y="584187"/>
                  </a:lnTo>
                  <a:lnTo>
                    <a:pt x="47517" y="609740"/>
                  </a:lnTo>
                  <a:lnTo>
                    <a:pt x="990912" y="304629"/>
                  </a:lnTo>
                  <a:lnTo>
                    <a:pt x="49003" y="0"/>
                  </a:lnTo>
                  <a:close/>
                </a:path>
              </a:pathLst>
            </a:custGeom>
            <a:solidFill>
              <a:srgbClr val="03A251"/>
            </a:solidFill>
          </p:spPr>
          <p:txBody>
            <a:bodyPr wrap="square" lIns="0" tIns="0" rIns="0" bIns="0" rtlCol="0"/>
            <a:lstStyle/>
            <a:p>
              <a:endParaRPr/>
            </a:p>
          </p:txBody>
        </p:sp>
        <p:sp>
          <p:nvSpPr>
            <p:cNvPr id="168" name="object 53">
              <a:extLst>
                <a:ext uri="{FF2B5EF4-FFF2-40B4-BE49-F238E27FC236}">
                  <a16:creationId xmlns:a16="http://schemas.microsoft.com/office/drawing/2014/main" id="{155D5B83-9D23-4A08-ACE3-689DDF55DE33}"/>
                </a:ext>
              </a:extLst>
            </p:cNvPr>
            <p:cNvSpPr/>
            <p:nvPr/>
          </p:nvSpPr>
          <p:spPr>
            <a:xfrm>
              <a:off x="6420699" y="4486014"/>
              <a:ext cx="576580" cy="984250"/>
            </a:xfrm>
            <a:custGeom>
              <a:avLst/>
              <a:gdLst/>
              <a:ahLst/>
              <a:cxnLst/>
              <a:rect l="l" t="t" r="r" b="b"/>
              <a:pathLst>
                <a:path w="576579" h="984250">
                  <a:moveTo>
                    <a:pt x="0" y="0"/>
                  </a:moveTo>
                  <a:lnTo>
                    <a:pt x="0" y="983957"/>
                  </a:lnTo>
                  <a:lnTo>
                    <a:pt x="576104" y="188886"/>
                  </a:lnTo>
                  <a:lnTo>
                    <a:pt x="519236" y="150092"/>
                  </a:lnTo>
                  <a:lnTo>
                    <a:pt x="480734" y="127145"/>
                  </a:lnTo>
                  <a:lnTo>
                    <a:pt x="441128" y="105922"/>
                  </a:lnTo>
                  <a:lnTo>
                    <a:pt x="400469" y="86475"/>
                  </a:lnTo>
                  <a:lnTo>
                    <a:pt x="358810" y="68856"/>
                  </a:lnTo>
                  <a:lnTo>
                    <a:pt x="316202" y="53116"/>
                  </a:lnTo>
                  <a:lnTo>
                    <a:pt x="272697" y="39307"/>
                  </a:lnTo>
                  <a:lnTo>
                    <a:pt x="228345" y="27480"/>
                  </a:lnTo>
                  <a:lnTo>
                    <a:pt x="183200" y="17688"/>
                  </a:lnTo>
                  <a:lnTo>
                    <a:pt x="137312" y="9982"/>
                  </a:lnTo>
                  <a:lnTo>
                    <a:pt x="90734" y="4414"/>
                  </a:lnTo>
                  <a:lnTo>
                    <a:pt x="43517" y="1035"/>
                  </a:lnTo>
                  <a:lnTo>
                    <a:pt x="0" y="0"/>
                  </a:lnTo>
                  <a:close/>
                </a:path>
              </a:pathLst>
            </a:custGeom>
            <a:solidFill>
              <a:srgbClr val="1E4587"/>
            </a:solidFill>
          </p:spPr>
          <p:txBody>
            <a:bodyPr wrap="square" lIns="0" tIns="0" rIns="0" bIns="0" rtlCol="0"/>
            <a:lstStyle/>
            <a:p>
              <a:endParaRPr/>
            </a:p>
          </p:txBody>
        </p:sp>
        <p:sp>
          <p:nvSpPr>
            <p:cNvPr id="169" name="object 54">
              <a:extLst>
                <a:ext uri="{FF2B5EF4-FFF2-40B4-BE49-F238E27FC236}">
                  <a16:creationId xmlns:a16="http://schemas.microsoft.com/office/drawing/2014/main" id="{6667017A-38E1-42A2-B6E8-7C41CC34B9BA}"/>
                </a:ext>
              </a:extLst>
            </p:cNvPr>
            <p:cNvSpPr/>
            <p:nvPr/>
          </p:nvSpPr>
          <p:spPr>
            <a:xfrm>
              <a:off x="6420699" y="4674402"/>
              <a:ext cx="933450" cy="795655"/>
            </a:xfrm>
            <a:custGeom>
              <a:avLst/>
              <a:gdLst/>
              <a:ahLst/>
              <a:cxnLst/>
              <a:rect l="l" t="t" r="r" b="b"/>
              <a:pathLst>
                <a:path w="933450" h="795654">
                  <a:moveTo>
                    <a:pt x="575418" y="0"/>
                  </a:moveTo>
                  <a:lnTo>
                    <a:pt x="0" y="795568"/>
                  </a:lnTo>
                  <a:lnTo>
                    <a:pt x="933341" y="490921"/>
                  </a:lnTo>
                  <a:lnTo>
                    <a:pt x="929134" y="477666"/>
                  </a:lnTo>
                  <a:lnTo>
                    <a:pt x="913394" y="435058"/>
                  </a:lnTo>
                  <a:lnTo>
                    <a:pt x="895776" y="393399"/>
                  </a:lnTo>
                  <a:lnTo>
                    <a:pt x="876329" y="352741"/>
                  </a:lnTo>
                  <a:lnTo>
                    <a:pt x="855107" y="313135"/>
                  </a:lnTo>
                  <a:lnTo>
                    <a:pt x="832161" y="274633"/>
                  </a:lnTo>
                  <a:lnTo>
                    <a:pt x="807542" y="237287"/>
                  </a:lnTo>
                  <a:lnTo>
                    <a:pt x="781303" y="201148"/>
                  </a:lnTo>
                  <a:lnTo>
                    <a:pt x="753494" y="166268"/>
                  </a:lnTo>
                  <a:lnTo>
                    <a:pt x="724168" y="132699"/>
                  </a:lnTo>
                  <a:lnTo>
                    <a:pt x="693375" y="100492"/>
                  </a:lnTo>
                  <a:lnTo>
                    <a:pt x="661169" y="69699"/>
                  </a:lnTo>
                  <a:lnTo>
                    <a:pt x="627600" y="40372"/>
                  </a:lnTo>
                  <a:lnTo>
                    <a:pt x="592721" y="12563"/>
                  </a:lnTo>
                  <a:lnTo>
                    <a:pt x="575418" y="0"/>
                  </a:lnTo>
                  <a:close/>
                </a:path>
              </a:pathLst>
            </a:custGeom>
            <a:solidFill>
              <a:srgbClr val="1366B1"/>
            </a:solidFill>
          </p:spPr>
          <p:txBody>
            <a:bodyPr wrap="square" lIns="0" tIns="0" rIns="0" bIns="0" rtlCol="0"/>
            <a:lstStyle/>
            <a:p>
              <a:endParaRPr/>
            </a:p>
          </p:txBody>
        </p:sp>
        <p:sp>
          <p:nvSpPr>
            <p:cNvPr id="170" name="object 55">
              <a:extLst>
                <a:ext uri="{FF2B5EF4-FFF2-40B4-BE49-F238E27FC236}">
                  <a16:creationId xmlns:a16="http://schemas.microsoft.com/office/drawing/2014/main" id="{C8EC3662-A166-472B-82A3-ABF174A430A7}"/>
                </a:ext>
              </a:extLst>
            </p:cNvPr>
            <p:cNvSpPr/>
            <p:nvPr/>
          </p:nvSpPr>
          <p:spPr>
            <a:xfrm>
              <a:off x="6420699" y="5469971"/>
              <a:ext cx="935355" cy="799465"/>
            </a:xfrm>
            <a:custGeom>
              <a:avLst/>
              <a:gdLst/>
              <a:ahLst/>
              <a:cxnLst/>
              <a:rect l="l" t="t" r="r" b="b"/>
              <a:pathLst>
                <a:path w="935354" h="799465">
                  <a:moveTo>
                    <a:pt x="0" y="0"/>
                  </a:moveTo>
                  <a:lnTo>
                    <a:pt x="577865" y="798951"/>
                  </a:lnTo>
                  <a:lnTo>
                    <a:pt x="592721" y="788165"/>
                  </a:lnTo>
                  <a:lnTo>
                    <a:pt x="627600" y="760355"/>
                  </a:lnTo>
                  <a:lnTo>
                    <a:pt x="661169" y="731029"/>
                  </a:lnTo>
                  <a:lnTo>
                    <a:pt x="693375" y="700236"/>
                  </a:lnTo>
                  <a:lnTo>
                    <a:pt x="724168" y="668030"/>
                  </a:lnTo>
                  <a:lnTo>
                    <a:pt x="753494" y="634461"/>
                  </a:lnTo>
                  <a:lnTo>
                    <a:pt x="781303" y="599581"/>
                  </a:lnTo>
                  <a:lnTo>
                    <a:pt x="807542" y="563442"/>
                  </a:lnTo>
                  <a:lnTo>
                    <a:pt x="832161" y="526096"/>
                  </a:lnTo>
                  <a:lnTo>
                    <a:pt x="855107" y="487594"/>
                  </a:lnTo>
                  <a:lnTo>
                    <a:pt x="876329" y="447988"/>
                  </a:lnTo>
                  <a:lnTo>
                    <a:pt x="895776" y="407330"/>
                  </a:lnTo>
                  <a:lnTo>
                    <a:pt x="913394" y="365671"/>
                  </a:lnTo>
                  <a:lnTo>
                    <a:pt x="929134" y="323063"/>
                  </a:lnTo>
                  <a:lnTo>
                    <a:pt x="934825" y="305130"/>
                  </a:lnTo>
                  <a:lnTo>
                    <a:pt x="0" y="0"/>
                  </a:lnTo>
                  <a:close/>
                </a:path>
              </a:pathLst>
            </a:custGeom>
            <a:solidFill>
              <a:srgbClr val="44459C"/>
            </a:solidFill>
          </p:spPr>
          <p:txBody>
            <a:bodyPr wrap="square" lIns="0" tIns="0" rIns="0" bIns="0" rtlCol="0"/>
            <a:lstStyle/>
            <a:p>
              <a:endParaRPr/>
            </a:p>
          </p:txBody>
        </p:sp>
        <p:sp>
          <p:nvSpPr>
            <p:cNvPr id="172" name="object 56">
              <a:extLst>
                <a:ext uri="{FF2B5EF4-FFF2-40B4-BE49-F238E27FC236}">
                  <a16:creationId xmlns:a16="http://schemas.microsoft.com/office/drawing/2014/main" id="{C859CC3B-D981-4185-B991-C8974F841FFA}"/>
                </a:ext>
              </a:extLst>
            </p:cNvPr>
            <p:cNvSpPr/>
            <p:nvPr/>
          </p:nvSpPr>
          <p:spPr>
            <a:xfrm>
              <a:off x="6420699" y="5469971"/>
              <a:ext cx="579120" cy="989330"/>
            </a:xfrm>
            <a:custGeom>
              <a:avLst/>
              <a:gdLst/>
              <a:ahLst/>
              <a:cxnLst/>
              <a:rect l="l" t="t" r="r" b="b"/>
              <a:pathLst>
                <a:path w="579120" h="989329">
                  <a:moveTo>
                    <a:pt x="0" y="0"/>
                  </a:moveTo>
                  <a:lnTo>
                    <a:pt x="0" y="989113"/>
                  </a:lnTo>
                  <a:lnTo>
                    <a:pt x="43517" y="988077"/>
                  </a:lnTo>
                  <a:lnTo>
                    <a:pt x="90734" y="984699"/>
                  </a:lnTo>
                  <a:lnTo>
                    <a:pt x="137312" y="979131"/>
                  </a:lnTo>
                  <a:lnTo>
                    <a:pt x="183200" y="971425"/>
                  </a:lnTo>
                  <a:lnTo>
                    <a:pt x="228345" y="961633"/>
                  </a:lnTo>
                  <a:lnTo>
                    <a:pt x="272697" y="949807"/>
                  </a:lnTo>
                  <a:lnTo>
                    <a:pt x="316202" y="935998"/>
                  </a:lnTo>
                  <a:lnTo>
                    <a:pt x="358810" y="920258"/>
                  </a:lnTo>
                  <a:lnTo>
                    <a:pt x="400469" y="902639"/>
                  </a:lnTo>
                  <a:lnTo>
                    <a:pt x="441128" y="883193"/>
                  </a:lnTo>
                  <a:lnTo>
                    <a:pt x="480734" y="861970"/>
                  </a:lnTo>
                  <a:lnTo>
                    <a:pt x="519236" y="839024"/>
                  </a:lnTo>
                  <a:lnTo>
                    <a:pt x="556582" y="814405"/>
                  </a:lnTo>
                  <a:lnTo>
                    <a:pt x="578548" y="798455"/>
                  </a:lnTo>
                  <a:lnTo>
                    <a:pt x="0" y="0"/>
                  </a:lnTo>
                  <a:close/>
                </a:path>
              </a:pathLst>
            </a:custGeom>
            <a:solidFill>
              <a:srgbClr val="42276A"/>
            </a:solidFill>
          </p:spPr>
          <p:txBody>
            <a:bodyPr wrap="square" lIns="0" tIns="0" rIns="0" bIns="0" rtlCol="0"/>
            <a:lstStyle/>
            <a:p>
              <a:endParaRPr/>
            </a:p>
          </p:txBody>
        </p:sp>
        <p:sp>
          <p:nvSpPr>
            <p:cNvPr id="173" name="object 57">
              <a:extLst>
                <a:ext uri="{FF2B5EF4-FFF2-40B4-BE49-F238E27FC236}">
                  <a16:creationId xmlns:a16="http://schemas.microsoft.com/office/drawing/2014/main" id="{AEE1229F-A56B-4447-B864-D1347EF00E1E}"/>
                </a:ext>
              </a:extLst>
            </p:cNvPr>
            <p:cNvSpPr/>
            <p:nvPr/>
          </p:nvSpPr>
          <p:spPr>
            <a:xfrm>
              <a:off x="5833625" y="5469971"/>
              <a:ext cx="587375" cy="989330"/>
            </a:xfrm>
            <a:custGeom>
              <a:avLst/>
              <a:gdLst/>
              <a:ahLst/>
              <a:cxnLst/>
              <a:rect l="l" t="t" r="r" b="b"/>
              <a:pathLst>
                <a:path w="587375" h="989329">
                  <a:moveTo>
                    <a:pt x="587073" y="0"/>
                  </a:moveTo>
                  <a:lnTo>
                    <a:pt x="0" y="798485"/>
                  </a:lnTo>
                  <a:lnTo>
                    <a:pt x="21925" y="814405"/>
                  </a:lnTo>
                  <a:lnTo>
                    <a:pt x="59271" y="839024"/>
                  </a:lnTo>
                  <a:lnTo>
                    <a:pt x="97772" y="861970"/>
                  </a:lnTo>
                  <a:lnTo>
                    <a:pt x="137377" y="883193"/>
                  </a:lnTo>
                  <a:lnTo>
                    <a:pt x="178035" y="902639"/>
                  </a:lnTo>
                  <a:lnTo>
                    <a:pt x="219694" y="920258"/>
                  </a:lnTo>
                  <a:lnTo>
                    <a:pt x="262301" y="935998"/>
                  </a:lnTo>
                  <a:lnTo>
                    <a:pt x="305806" y="949807"/>
                  </a:lnTo>
                  <a:lnTo>
                    <a:pt x="350157" y="961633"/>
                  </a:lnTo>
                  <a:lnTo>
                    <a:pt x="395301" y="971425"/>
                  </a:lnTo>
                  <a:lnTo>
                    <a:pt x="441188" y="979131"/>
                  </a:lnTo>
                  <a:lnTo>
                    <a:pt x="487765" y="984699"/>
                  </a:lnTo>
                  <a:lnTo>
                    <a:pt x="534982" y="988077"/>
                  </a:lnTo>
                  <a:lnTo>
                    <a:pt x="582785" y="989215"/>
                  </a:lnTo>
                  <a:lnTo>
                    <a:pt x="587073" y="989113"/>
                  </a:lnTo>
                  <a:lnTo>
                    <a:pt x="587073" y="0"/>
                  </a:lnTo>
                  <a:close/>
                </a:path>
              </a:pathLst>
            </a:custGeom>
            <a:solidFill>
              <a:srgbClr val="6B2A80"/>
            </a:solidFill>
          </p:spPr>
          <p:txBody>
            <a:bodyPr wrap="square" lIns="0" tIns="0" rIns="0" bIns="0" rtlCol="0"/>
            <a:lstStyle/>
            <a:p>
              <a:endParaRPr/>
            </a:p>
          </p:txBody>
        </p:sp>
        <p:sp>
          <p:nvSpPr>
            <p:cNvPr id="174" name="object 58">
              <a:extLst>
                <a:ext uri="{FF2B5EF4-FFF2-40B4-BE49-F238E27FC236}">
                  <a16:creationId xmlns:a16="http://schemas.microsoft.com/office/drawing/2014/main" id="{AF224E41-8E0E-4AD3-94AF-F24B810F923E}"/>
                </a:ext>
              </a:extLst>
            </p:cNvPr>
            <p:cNvSpPr/>
            <p:nvPr/>
          </p:nvSpPr>
          <p:spPr>
            <a:xfrm>
              <a:off x="5477330" y="5469971"/>
              <a:ext cx="943610" cy="800735"/>
            </a:xfrm>
            <a:custGeom>
              <a:avLst/>
              <a:gdLst/>
              <a:ahLst/>
              <a:cxnLst/>
              <a:rect l="l" t="t" r="r" b="b"/>
              <a:pathLst>
                <a:path w="943610" h="800734">
                  <a:moveTo>
                    <a:pt x="943368" y="0"/>
                  </a:moveTo>
                  <a:lnTo>
                    <a:pt x="0" y="305193"/>
                  </a:lnTo>
                  <a:lnTo>
                    <a:pt x="5671" y="323063"/>
                  </a:lnTo>
                  <a:lnTo>
                    <a:pt x="21411" y="365671"/>
                  </a:lnTo>
                  <a:lnTo>
                    <a:pt x="39029" y="407330"/>
                  </a:lnTo>
                  <a:lnTo>
                    <a:pt x="58475" y="447988"/>
                  </a:lnTo>
                  <a:lnTo>
                    <a:pt x="79697" y="487594"/>
                  </a:lnTo>
                  <a:lnTo>
                    <a:pt x="102643" y="526096"/>
                  </a:lnTo>
                  <a:lnTo>
                    <a:pt x="127262" y="563442"/>
                  </a:lnTo>
                  <a:lnTo>
                    <a:pt x="153502" y="599581"/>
                  </a:lnTo>
                  <a:lnTo>
                    <a:pt x="181310" y="634461"/>
                  </a:lnTo>
                  <a:lnTo>
                    <a:pt x="210636" y="668030"/>
                  </a:lnTo>
                  <a:lnTo>
                    <a:pt x="241428" y="700236"/>
                  </a:lnTo>
                  <a:lnTo>
                    <a:pt x="273634" y="731029"/>
                  </a:lnTo>
                  <a:lnTo>
                    <a:pt x="307203" y="760355"/>
                  </a:lnTo>
                  <a:lnTo>
                    <a:pt x="342082" y="788165"/>
                  </a:lnTo>
                  <a:lnTo>
                    <a:pt x="359117" y="800534"/>
                  </a:lnTo>
                  <a:lnTo>
                    <a:pt x="943368" y="0"/>
                  </a:lnTo>
                  <a:close/>
                </a:path>
              </a:pathLst>
            </a:custGeom>
            <a:solidFill>
              <a:srgbClr val="01A8A3"/>
            </a:solidFill>
          </p:spPr>
          <p:txBody>
            <a:bodyPr wrap="square" lIns="0" tIns="0" rIns="0" bIns="0" rtlCol="0"/>
            <a:lstStyle/>
            <a:p>
              <a:endParaRPr/>
            </a:p>
          </p:txBody>
        </p:sp>
        <p:sp>
          <p:nvSpPr>
            <p:cNvPr id="175" name="object 59">
              <a:extLst>
                <a:ext uri="{FF2B5EF4-FFF2-40B4-BE49-F238E27FC236}">
                  <a16:creationId xmlns:a16="http://schemas.microsoft.com/office/drawing/2014/main" id="{B3C9B2AB-2DC0-48BF-86C0-4D168D754A15}"/>
                </a:ext>
              </a:extLst>
            </p:cNvPr>
            <p:cNvSpPr/>
            <p:nvPr/>
          </p:nvSpPr>
          <p:spPr>
            <a:xfrm>
              <a:off x="5478801" y="4672809"/>
              <a:ext cx="942340" cy="797560"/>
            </a:xfrm>
            <a:custGeom>
              <a:avLst/>
              <a:gdLst/>
              <a:ahLst/>
              <a:cxnLst/>
              <a:rect l="l" t="t" r="r" b="b"/>
              <a:pathLst>
                <a:path w="942339" h="797559">
                  <a:moveTo>
                    <a:pt x="360107" y="0"/>
                  </a:moveTo>
                  <a:lnTo>
                    <a:pt x="305732" y="41965"/>
                  </a:lnTo>
                  <a:lnTo>
                    <a:pt x="272163" y="71292"/>
                  </a:lnTo>
                  <a:lnTo>
                    <a:pt x="239957" y="102085"/>
                  </a:lnTo>
                  <a:lnTo>
                    <a:pt x="209165" y="134292"/>
                  </a:lnTo>
                  <a:lnTo>
                    <a:pt x="179839" y="167861"/>
                  </a:lnTo>
                  <a:lnTo>
                    <a:pt x="152031" y="202741"/>
                  </a:lnTo>
                  <a:lnTo>
                    <a:pt x="125791" y="238880"/>
                  </a:lnTo>
                  <a:lnTo>
                    <a:pt x="101172" y="276226"/>
                  </a:lnTo>
                  <a:lnTo>
                    <a:pt x="78226" y="314728"/>
                  </a:lnTo>
                  <a:lnTo>
                    <a:pt x="57004" y="354334"/>
                  </a:lnTo>
                  <a:lnTo>
                    <a:pt x="37558" y="394992"/>
                  </a:lnTo>
                  <a:lnTo>
                    <a:pt x="19940" y="436651"/>
                  </a:lnTo>
                  <a:lnTo>
                    <a:pt x="4200" y="479259"/>
                  </a:lnTo>
                  <a:lnTo>
                    <a:pt x="0" y="492494"/>
                  </a:lnTo>
                  <a:lnTo>
                    <a:pt x="941897" y="797161"/>
                  </a:lnTo>
                  <a:lnTo>
                    <a:pt x="360107" y="0"/>
                  </a:lnTo>
                  <a:close/>
                </a:path>
              </a:pathLst>
            </a:custGeom>
            <a:solidFill>
              <a:srgbClr val="46B649"/>
            </a:solidFill>
          </p:spPr>
          <p:txBody>
            <a:bodyPr wrap="square" lIns="0" tIns="0" rIns="0" bIns="0" rtlCol="0"/>
            <a:lstStyle/>
            <a:p>
              <a:endParaRPr/>
            </a:p>
          </p:txBody>
        </p:sp>
        <p:sp>
          <p:nvSpPr>
            <p:cNvPr id="177" name="object 60">
              <a:extLst>
                <a:ext uri="{FF2B5EF4-FFF2-40B4-BE49-F238E27FC236}">
                  <a16:creationId xmlns:a16="http://schemas.microsoft.com/office/drawing/2014/main" id="{60BB170D-D13F-4EDC-BF28-D661CDFB3658}"/>
                </a:ext>
              </a:extLst>
            </p:cNvPr>
            <p:cNvSpPr/>
            <p:nvPr/>
          </p:nvSpPr>
          <p:spPr>
            <a:xfrm>
              <a:off x="5836093" y="4485911"/>
              <a:ext cx="584835" cy="984250"/>
            </a:xfrm>
            <a:custGeom>
              <a:avLst/>
              <a:gdLst/>
              <a:ahLst/>
              <a:cxnLst/>
              <a:rect l="l" t="t" r="r" b="b"/>
              <a:pathLst>
                <a:path w="584835" h="984250">
                  <a:moveTo>
                    <a:pt x="580318" y="0"/>
                  </a:moveTo>
                  <a:lnTo>
                    <a:pt x="532514" y="1137"/>
                  </a:lnTo>
                  <a:lnTo>
                    <a:pt x="485298" y="4516"/>
                  </a:lnTo>
                  <a:lnTo>
                    <a:pt x="438721" y="10084"/>
                  </a:lnTo>
                  <a:lnTo>
                    <a:pt x="392834" y="17790"/>
                  </a:lnTo>
                  <a:lnTo>
                    <a:pt x="347689" y="27583"/>
                  </a:lnTo>
                  <a:lnTo>
                    <a:pt x="303339" y="39409"/>
                  </a:lnTo>
                  <a:lnTo>
                    <a:pt x="259834" y="53218"/>
                  </a:lnTo>
                  <a:lnTo>
                    <a:pt x="217226" y="68958"/>
                  </a:lnTo>
                  <a:lnTo>
                    <a:pt x="175568" y="86577"/>
                  </a:lnTo>
                  <a:lnTo>
                    <a:pt x="134910" y="106024"/>
                  </a:lnTo>
                  <a:lnTo>
                    <a:pt x="95305" y="127247"/>
                  </a:lnTo>
                  <a:lnTo>
                    <a:pt x="56803" y="150194"/>
                  </a:lnTo>
                  <a:lnTo>
                    <a:pt x="19458" y="174814"/>
                  </a:lnTo>
                  <a:lnTo>
                    <a:pt x="0" y="188942"/>
                  </a:lnTo>
                  <a:lnTo>
                    <a:pt x="584605" y="984059"/>
                  </a:lnTo>
                  <a:lnTo>
                    <a:pt x="584605" y="102"/>
                  </a:lnTo>
                  <a:lnTo>
                    <a:pt x="580318" y="0"/>
                  </a:lnTo>
                  <a:close/>
                </a:path>
              </a:pathLst>
            </a:custGeom>
            <a:solidFill>
              <a:srgbClr val="E9B848"/>
            </a:solidFill>
          </p:spPr>
          <p:txBody>
            <a:bodyPr wrap="square" lIns="0" tIns="0" rIns="0" bIns="0" rtlCol="0"/>
            <a:lstStyle/>
            <a:p>
              <a:endParaRPr/>
            </a:p>
          </p:txBody>
        </p:sp>
        <p:sp>
          <p:nvSpPr>
            <p:cNvPr id="244" name="object 61">
              <a:extLst>
                <a:ext uri="{FF2B5EF4-FFF2-40B4-BE49-F238E27FC236}">
                  <a16:creationId xmlns:a16="http://schemas.microsoft.com/office/drawing/2014/main" id="{10D26F4A-967F-447D-B2D4-9AFEBA6A9F18}"/>
                </a:ext>
              </a:extLst>
            </p:cNvPr>
            <p:cNvSpPr/>
            <p:nvPr/>
          </p:nvSpPr>
          <p:spPr>
            <a:xfrm>
              <a:off x="6424981" y="4486014"/>
              <a:ext cx="0" cy="1973580"/>
            </a:xfrm>
            <a:custGeom>
              <a:avLst/>
              <a:gdLst/>
              <a:ahLst/>
              <a:cxnLst/>
              <a:rect l="l" t="t" r="r" b="b"/>
              <a:pathLst>
                <a:path h="1973579">
                  <a:moveTo>
                    <a:pt x="0" y="0"/>
                  </a:moveTo>
                  <a:lnTo>
                    <a:pt x="0" y="1973071"/>
                  </a:lnTo>
                </a:path>
              </a:pathLst>
            </a:custGeom>
            <a:ln w="8572">
              <a:solidFill>
                <a:srgbClr val="FFFFFF"/>
              </a:solidFill>
            </a:ln>
          </p:spPr>
          <p:txBody>
            <a:bodyPr wrap="square" lIns="0" tIns="0" rIns="0" bIns="0" rtlCol="0"/>
            <a:lstStyle/>
            <a:p>
              <a:endParaRPr/>
            </a:p>
          </p:txBody>
        </p:sp>
        <p:sp>
          <p:nvSpPr>
            <p:cNvPr id="245" name="object 62">
              <a:extLst>
                <a:ext uri="{FF2B5EF4-FFF2-40B4-BE49-F238E27FC236}">
                  <a16:creationId xmlns:a16="http://schemas.microsoft.com/office/drawing/2014/main" id="{02FCAAAF-B243-462B-8E08-D80D19E3809C}"/>
                </a:ext>
              </a:extLst>
            </p:cNvPr>
            <p:cNvSpPr/>
            <p:nvPr/>
          </p:nvSpPr>
          <p:spPr>
            <a:xfrm>
              <a:off x="5474117" y="4633502"/>
              <a:ext cx="1885582" cy="1668919"/>
            </a:xfrm>
            <a:prstGeom prst="rect">
              <a:avLst/>
            </a:prstGeom>
            <a:blipFill>
              <a:blip r:embed="rId3" cstate="print"/>
              <a:stretch>
                <a:fillRect/>
              </a:stretch>
            </a:blipFill>
          </p:spPr>
          <p:txBody>
            <a:bodyPr wrap="square" lIns="0" tIns="0" rIns="0" bIns="0" rtlCol="0"/>
            <a:lstStyle/>
            <a:p>
              <a:endParaRPr/>
            </a:p>
          </p:txBody>
        </p:sp>
      </p:grpSp>
      <p:sp>
        <p:nvSpPr>
          <p:cNvPr id="2" name="Organigramme : Connecteur 1">
            <a:extLst>
              <a:ext uri="{FF2B5EF4-FFF2-40B4-BE49-F238E27FC236}">
                <a16:creationId xmlns:a16="http://schemas.microsoft.com/office/drawing/2014/main" id="{0E3CAFA1-C084-493A-BD4B-367AC9A4AF8C}"/>
              </a:ext>
            </a:extLst>
          </p:cNvPr>
          <p:cNvSpPr/>
          <p:nvPr/>
        </p:nvSpPr>
        <p:spPr>
          <a:xfrm>
            <a:off x="1620108" y="3373582"/>
            <a:ext cx="2050754" cy="192630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3" name="Image 2">
            <a:extLst>
              <a:ext uri="{FF2B5EF4-FFF2-40B4-BE49-F238E27FC236}">
                <a16:creationId xmlns:a16="http://schemas.microsoft.com/office/drawing/2014/main" id="{E4365A33-ABD6-4ACA-9810-A8DB174B4A7F}"/>
              </a:ext>
            </a:extLst>
          </p:cNvPr>
          <p:cNvPicPr>
            <a:picLocks noChangeAspect="1"/>
          </p:cNvPicPr>
          <p:nvPr/>
        </p:nvPicPr>
        <p:blipFill>
          <a:blip r:embed="rId4"/>
          <a:stretch>
            <a:fillRect/>
          </a:stretch>
        </p:blipFill>
        <p:spPr>
          <a:xfrm>
            <a:off x="273897" y="1987388"/>
            <a:ext cx="4696942" cy="468574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297" name="Groupe 296">
            <a:extLst>
              <a:ext uri="{FF2B5EF4-FFF2-40B4-BE49-F238E27FC236}">
                <a16:creationId xmlns:a16="http://schemas.microsoft.com/office/drawing/2014/main" id="{61883DE9-EB7D-473E-8FC7-CA8F3A85A9CA}"/>
              </a:ext>
            </a:extLst>
          </p:cNvPr>
          <p:cNvGrpSpPr/>
          <p:nvPr/>
        </p:nvGrpSpPr>
        <p:grpSpPr>
          <a:xfrm>
            <a:off x="1312603" y="344592"/>
            <a:ext cx="12060302" cy="4134969"/>
            <a:chOff x="-115591" y="440339"/>
            <a:chExt cx="12060302" cy="4134969"/>
          </a:xfrm>
        </p:grpSpPr>
        <p:sp>
          <p:nvSpPr>
            <p:cNvPr id="322" name="Rectangle 321">
              <a:extLst>
                <a:ext uri="{FF2B5EF4-FFF2-40B4-BE49-F238E27FC236}">
                  <a16:creationId xmlns:a16="http://schemas.microsoft.com/office/drawing/2014/main" id="{D4B403AB-D567-4D19-899F-0F43810FD385}"/>
                </a:ext>
              </a:extLst>
            </p:cNvPr>
            <p:cNvSpPr/>
            <p:nvPr/>
          </p:nvSpPr>
          <p:spPr>
            <a:xfrm>
              <a:off x="7291184" y="440339"/>
              <a:ext cx="4653527"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CA" sz="1200" b="0" i="0" u="none" strike="noStrike" kern="1200" cap="none" spc="0" normalizeH="0" baseline="0" noProof="0" dirty="0">
                  <a:ln>
                    <a:noFill/>
                  </a:ln>
                  <a:solidFill>
                    <a:srgbClr val="000000"/>
                  </a:solidFill>
                  <a:effectLst/>
                  <a:uLnTx/>
                  <a:uFillTx/>
                  <a:latin typeface="Arial"/>
                  <a:ea typeface="+mn-ea"/>
                  <a:cs typeface="+mn-cs"/>
                </a:rPr>
                <a:t> </a:t>
              </a:r>
            </a:p>
          </p:txBody>
        </p:sp>
        <p:sp>
          <p:nvSpPr>
            <p:cNvPr id="323" name="Rectangle 322">
              <a:extLst>
                <a:ext uri="{FF2B5EF4-FFF2-40B4-BE49-F238E27FC236}">
                  <a16:creationId xmlns:a16="http://schemas.microsoft.com/office/drawing/2014/main" id="{54A41626-9FD0-44CC-8E52-F3D7ACE07A86}"/>
                </a:ext>
              </a:extLst>
            </p:cNvPr>
            <p:cNvSpPr/>
            <p:nvPr/>
          </p:nvSpPr>
          <p:spPr>
            <a:xfrm>
              <a:off x="-115591" y="3836644"/>
              <a:ext cx="2499712" cy="738664"/>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1200"/>
                </a:spcAft>
                <a:buClrTx/>
                <a:buSzTx/>
                <a:buFontTx/>
                <a:buNone/>
                <a:tabLst/>
                <a:defRPr/>
              </a:pPr>
              <a:r>
                <a:rPr kumimoji="0" lang="fr-CA" sz="1400" b="1" i="0" u="none" strike="noStrike" kern="1200" cap="none" spc="0" normalizeH="0" baseline="0" noProof="0" dirty="0">
                  <a:ln>
                    <a:noFill/>
                  </a:ln>
                  <a:solidFill>
                    <a:srgbClr val="008C53"/>
                  </a:solidFill>
                  <a:effectLst/>
                  <a:uLnTx/>
                  <a:uFillTx/>
                  <a:latin typeface="Arial"/>
                  <a:ea typeface="+mn-ea"/>
                  <a:cs typeface="+mn-cs"/>
                </a:rPr>
                <a:t>Risques liées à la gestion et à la surveillance du Tiers</a:t>
              </a:r>
            </a:p>
          </p:txBody>
        </p:sp>
      </p:grpSp>
      <p:sp>
        <p:nvSpPr>
          <p:cNvPr id="251" name="Freeform 5">
            <a:extLst>
              <a:ext uri="{FF2B5EF4-FFF2-40B4-BE49-F238E27FC236}">
                <a16:creationId xmlns:a16="http://schemas.microsoft.com/office/drawing/2014/main" id="{841CB6DF-381F-4CF9-B973-33F3FCE309A8}"/>
              </a:ext>
            </a:extLst>
          </p:cNvPr>
          <p:cNvSpPr>
            <a:spLocks noChangeAspect="1"/>
          </p:cNvSpPr>
          <p:nvPr/>
        </p:nvSpPr>
        <p:spPr bwMode="auto">
          <a:xfrm rot="5400000">
            <a:off x="8179571" y="4532181"/>
            <a:ext cx="1137641" cy="1086754"/>
          </a:xfrm>
          <a:custGeom>
            <a:avLst/>
            <a:gdLst>
              <a:gd name="T0" fmla="*/ 10 w 689"/>
              <a:gd name="T1" fmla="*/ 327 h 689"/>
              <a:gd name="T2" fmla="*/ 10 w 689"/>
              <a:gd name="T3" fmla="*/ 362 h 689"/>
              <a:gd name="T4" fmla="*/ 127 w 689"/>
              <a:gd name="T5" fmla="*/ 479 h 689"/>
              <a:gd name="T6" fmla="*/ 162 w 689"/>
              <a:gd name="T7" fmla="*/ 480 h 689"/>
              <a:gd name="T8" fmla="*/ 184 w 689"/>
              <a:gd name="T9" fmla="*/ 433 h 689"/>
              <a:gd name="T10" fmla="*/ 256 w 689"/>
              <a:gd name="T11" fmla="*/ 434 h 689"/>
              <a:gd name="T12" fmla="*/ 256 w 689"/>
              <a:gd name="T13" fmla="*/ 506 h 689"/>
              <a:gd name="T14" fmla="*/ 209 w 689"/>
              <a:gd name="T15" fmla="*/ 527 h 689"/>
              <a:gd name="T16" fmla="*/ 210 w 689"/>
              <a:gd name="T17" fmla="*/ 563 h 689"/>
              <a:gd name="T18" fmla="*/ 327 w 689"/>
              <a:gd name="T19" fmla="*/ 680 h 689"/>
              <a:gd name="T20" fmla="*/ 362 w 689"/>
              <a:gd name="T21" fmla="*/ 680 h 689"/>
              <a:gd name="T22" fmla="*/ 480 w 689"/>
              <a:gd name="T23" fmla="*/ 563 h 689"/>
              <a:gd name="T24" fmla="*/ 480 w 689"/>
              <a:gd name="T25" fmla="*/ 527 h 689"/>
              <a:gd name="T26" fmla="*/ 433 w 689"/>
              <a:gd name="T27" fmla="*/ 506 h 689"/>
              <a:gd name="T28" fmla="*/ 434 w 689"/>
              <a:gd name="T29" fmla="*/ 434 h 689"/>
              <a:gd name="T30" fmla="*/ 506 w 689"/>
              <a:gd name="T31" fmla="*/ 433 h 689"/>
              <a:gd name="T32" fmla="*/ 527 w 689"/>
              <a:gd name="T33" fmla="*/ 480 h 689"/>
              <a:gd name="T34" fmla="*/ 563 w 689"/>
              <a:gd name="T35" fmla="*/ 479 h 689"/>
              <a:gd name="T36" fmla="*/ 680 w 689"/>
              <a:gd name="T37" fmla="*/ 362 h 689"/>
              <a:gd name="T38" fmla="*/ 680 w 689"/>
              <a:gd name="T39" fmla="*/ 327 h 689"/>
              <a:gd name="T40" fmla="*/ 563 w 689"/>
              <a:gd name="T41" fmla="*/ 210 h 689"/>
              <a:gd name="T42" fmla="*/ 562 w 689"/>
              <a:gd name="T43" fmla="*/ 175 h 689"/>
              <a:gd name="T44" fmla="*/ 609 w 689"/>
              <a:gd name="T45" fmla="*/ 153 h 689"/>
              <a:gd name="T46" fmla="*/ 608 w 689"/>
              <a:gd name="T47" fmla="*/ 81 h 689"/>
              <a:gd name="T48" fmla="*/ 536 w 689"/>
              <a:gd name="T49" fmla="*/ 80 h 689"/>
              <a:gd name="T50" fmla="*/ 515 w 689"/>
              <a:gd name="T51" fmla="*/ 128 h 689"/>
              <a:gd name="T52" fmla="*/ 480 w 689"/>
              <a:gd name="T53" fmla="*/ 127 h 689"/>
              <a:gd name="T54" fmla="*/ 362 w 689"/>
              <a:gd name="T55" fmla="*/ 10 h 689"/>
              <a:gd name="T56" fmla="*/ 327 w 689"/>
              <a:gd name="T57" fmla="*/ 10 h 689"/>
              <a:gd name="T58" fmla="*/ 210 w 689"/>
              <a:gd name="T59" fmla="*/ 127 h 689"/>
              <a:gd name="T60" fmla="*/ 209 w 689"/>
              <a:gd name="T61" fmla="*/ 162 h 689"/>
              <a:gd name="T62" fmla="*/ 256 w 689"/>
              <a:gd name="T63" fmla="*/ 184 h 689"/>
              <a:gd name="T64" fmla="*/ 256 w 689"/>
              <a:gd name="T65" fmla="*/ 256 h 689"/>
              <a:gd name="T66" fmla="*/ 184 w 689"/>
              <a:gd name="T67" fmla="*/ 256 h 689"/>
              <a:gd name="T68" fmla="*/ 162 w 689"/>
              <a:gd name="T69" fmla="*/ 209 h 689"/>
              <a:gd name="T70" fmla="*/ 127 w 689"/>
              <a:gd name="T71" fmla="*/ 210 h 689"/>
              <a:gd name="T72" fmla="*/ 10 w 689"/>
              <a:gd name="T73" fmla="*/ 3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9">
                <a:moveTo>
                  <a:pt x="10" y="327"/>
                </a:moveTo>
                <a:cubicBezTo>
                  <a:pt x="0" y="337"/>
                  <a:pt x="0" y="353"/>
                  <a:pt x="10" y="362"/>
                </a:cubicBezTo>
                <a:cubicBezTo>
                  <a:pt x="127" y="479"/>
                  <a:pt x="127" y="479"/>
                  <a:pt x="127" y="479"/>
                </a:cubicBezTo>
                <a:cubicBezTo>
                  <a:pt x="137" y="489"/>
                  <a:pt x="156" y="493"/>
                  <a:pt x="162" y="480"/>
                </a:cubicBezTo>
                <a:cubicBezTo>
                  <a:pt x="169" y="466"/>
                  <a:pt x="169" y="448"/>
                  <a:pt x="184" y="433"/>
                </a:cubicBezTo>
                <a:cubicBezTo>
                  <a:pt x="205" y="411"/>
                  <a:pt x="236" y="414"/>
                  <a:pt x="256" y="434"/>
                </a:cubicBezTo>
                <a:cubicBezTo>
                  <a:pt x="276" y="454"/>
                  <a:pt x="278" y="484"/>
                  <a:pt x="256" y="506"/>
                </a:cubicBezTo>
                <a:cubicBezTo>
                  <a:pt x="242" y="520"/>
                  <a:pt x="224" y="520"/>
                  <a:pt x="209" y="527"/>
                </a:cubicBezTo>
                <a:cubicBezTo>
                  <a:pt x="197" y="533"/>
                  <a:pt x="200" y="553"/>
                  <a:pt x="210" y="563"/>
                </a:cubicBezTo>
                <a:cubicBezTo>
                  <a:pt x="327" y="680"/>
                  <a:pt x="327" y="680"/>
                  <a:pt x="327" y="680"/>
                </a:cubicBezTo>
                <a:cubicBezTo>
                  <a:pt x="337" y="689"/>
                  <a:pt x="353" y="689"/>
                  <a:pt x="362" y="680"/>
                </a:cubicBezTo>
                <a:cubicBezTo>
                  <a:pt x="480" y="563"/>
                  <a:pt x="480" y="563"/>
                  <a:pt x="480" y="563"/>
                </a:cubicBezTo>
                <a:cubicBezTo>
                  <a:pt x="489" y="553"/>
                  <a:pt x="493" y="533"/>
                  <a:pt x="480" y="527"/>
                </a:cubicBezTo>
                <a:cubicBezTo>
                  <a:pt x="466" y="520"/>
                  <a:pt x="448" y="520"/>
                  <a:pt x="433" y="506"/>
                </a:cubicBezTo>
                <a:cubicBezTo>
                  <a:pt x="411" y="484"/>
                  <a:pt x="414" y="454"/>
                  <a:pt x="434" y="434"/>
                </a:cubicBezTo>
                <a:cubicBezTo>
                  <a:pt x="454" y="414"/>
                  <a:pt x="484" y="411"/>
                  <a:pt x="506" y="433"/>
                </a:cubicBezTo>
                <a:cubicBezTo>
                  <a:pt x="521" y="448"/>
                  <a:pt x="520" y="466"/>
                  <a:pt x="527" y="480"/>
                </a:cubicBezTo>
                <a:cubicBezTo>
                  <a:pt x="533" y="493"/>
                  <a:pt x="553" y="489"/>
                  <a:pt x="563" y="479"/>
                </a:cubicBezTo>
                <a:cubicBezTo>
                  <a:pt x="680" y="362"/>
                  <a:pt x="680" y="362"/>
                  <a:pt x="680" y="362"/>
                </a:cubicBezTo>
                <a:cubicBezTo>
                  <a:pt x="689" y="353"/>
                  <a:pt x="689" y="337"/>
                  <a:pt x="680" y="327"/>
                </a:cubicBezTo>
                <a:cubicBezTo>
                  <a:pt x="563" y="210"/>
                  <a:pt x="563" y="210"/>
                  <a:pt x="563" y="210"/>
                </a:cubicBezTo>
                <a:cubicBezTo>
                  <a:pt x="553" y="200"/>
                  <a:pt x="550" y="181"/>
                  <a:pt x="562" y="175"/>
                </a:cubicBezTo>
                <a:cubicBezTo>
                  <a:pt x="576" y="168"/>
                  <a:pt x="594" y="168"/>
                  <a:pt x="609" y="153"/>
                </a:cubicBezTo>
                <a:cubicBezTo>
                  <a:pt x="631" y="132"/>
                  <a:pt x="628" y="101"/>
                  <a:pt x="608" y="81"/>
                </a:cubicBezTo>
                <a:cubicBezTo>
                  <a:pt x="588" y="61"/>
                  <a:pt x="558" y="59"/>
                  <a:pt x="536" y="80"/>
                </a:cubicBezTo>
                <a:cubicBezTo>
                  <a:pt x="522" y="95"/>
                  <a:pt x="522" y="113"/>
                  <a:pt x="515" y="128"/>
                </a:cubicBezTo>
                <a:cubicBezTo>
                  <a:pt x="509" y="140"/>
                  <a:pt x="489" y="137"/>
                  <a:pt x="480" y="127"/>
                </a:cubicBezTo>
                <a:cubicBezTo>
                  <a:pt x="362" y="10"/>
                  <a:pt x="362" y="10"/>
                  <a:pt x="362" y="10"/>
                </a:cubicBezTo>
                <a:cubicBezTo>
                  <a:pt x="353" y="0"/>
                  <a:pt x="337" y="0"/>
                  <a:pt x="327" y="10"/>
                </a:cubicBezTo>
                <a:cubicBezTo>
                  <a:pt x="210" y="127"/>
                  <a:pt x="210" y="127"/>
                  <a:pt x="210" y="127"/>
                </a:cubicBezTo>
                <a:cubicBezTo>
                  <a:pt x="200" y="137"/>
                  <a:pt x="197" y="156"/>
                  <a:pt x="209" y="162"/>
                </a:cubicBezTo>
                <a:cubicBezTo>
                  <a:pt x="224" y="169"/>
                  <a:pt x="242" y="169"/>
                  <a:pt x="256" y="184"/>
                </a:cubicBezTo>
                <a:cubicBezTo>
                  <a:pt x="278" y="205"/>
                  <a:pt x="276" y="236"/>
                  <a:pt x="256" y="256"/>
                </a:cubicBezTo>
                <a:cubicBezTo>
                  <a:pt x="236" y="276"/>
                  <a:pt x="205" y="278"/>
                  <a:pt x="184" y="256"/>
                </a:cubicBezTo>
                <a:cubicBezTo>
                  <a:pt x="169" y="242"/>
                  <a:pt x="169" y="224"/>
                  <a:pt x="162" y="209"/>
                </a:cubicBezTo>
                <a:cubicBezTo>
                  <a:pt x="156" y="197"/>
                  <a:pt x="137" y="200"/>
                  <a:pt x="127" y="210"/>
                </a:cubicBezTo>
                <a:lnTo>
                  <a:pt x="10" y="327"/>
                </a:lnTo>
                <a:close/>
              </a:path>
            </a:pathLst>
          </a:custGeom>
          <a:solidFill>
            <a:srgbClr val="01A0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61" name="Freeform 7">
            <a:extLst>
              <a:ext uri="{FF2B5EF4-FFF2-40B4-BE49-F238E27FC236}">
                <a16:creationId xmlns:a16="http://schemas.microsoft.com/office/drawing/2014/main" id="{42B4F87D-8B22-4352-AA6F-DA99173ABE95}"/>
              </a:ext>
            </a:extLst>
          </p:cNvPr>
          <p:cNvSpPr>
            <a:spLocks noChangeAspect="1"/>
          </p:cNvSpPr>
          <p:nvPr/>
        </p:nvSpPr>
        <p:spPr bwMode="auto">
          <a:xfrm rot="5400000">
            <a:off x="8733342" y="5116564"/>
            <a:ext cx="1139101" cy="1086754"/>
          </a:xfrm>
          <a:custGeom>
            <a:avLst/>
            <a:gdLst>
              <a:gd name="T0" fmla="*/ 209 w 689"/>
              <a:gd name="T1" fmla="*/ 527 h 689"/>
              <a:gd name="T2" fmla="*/ 210 w 689"/>
              <a:gd name="T3" fmla="*/ 563 h 689"/>
              <a:gd name="T4" fmla="*/ 327 w 689"/>
              <a:gd name="T5" fmla="*/ 680 h 689"/>
              <a:gd name="T6" fmla="*/ 362 w 689"/>
              <a:gd name="T7" fmla="*/ 680 h 689"/>
              <a:gd name="T8" fmla="*/ 479 w 689"/>
              <a:gd name="T9" fmla="*/ 563 h 689"/>
              <a:gd name="T10" fmla="*/ 515 w 689"/>
              <a:gd name="T11" fmla="*/ 562 h 689"/>
              <a:gd name="T12" fmla="*/ 536 w 689"/>
              <a:gd name="T13" fmla="*/ 609 h 689"/>
              <a:gd name="T14" fmla="*/ 608 w 689"/>
              <a:gd name="T15" fmla="*/ 608 h 689"/>
              <a:gd name="T16" fmla="*/ 609 w 689"/>
              <a:gd name="T17" fmla="*/ 536 h 689"/>
              <a:gd name="T18" fmla="*/ 562 w 689"/>
              <a:gd name="T19" fmla="*/ 515 h 689"/>
              <a:gd name="T20" fmla="*/ 562 w 689"/>
              <a:gd name="T21" fmla="*/ 479 h 689"/>
              <a:gd name="T22" fmla="*/ 680 w 689"/>
              <a:gd name="T23" fmla="*/ 362 h 689"/>
              <a:gd name="T24" fmla="*/ 680 w 689"/>
              <a:gd name="T25" fmla="*/ 327 h 689"/>
              <a:gd name="T26" fmla="*/ 562 w 689"/>
              <a:gd name="T27" fmla="*/ 210 h 689"/>
              <a:gd name="T28" fmla="*/ 562 w 689"/>
              <a:gd name="T29" fmla="*/ 175 h 689"/>
              <a:gd name="T30" fmla="*/ 609 w 689"/>
              <a:gd name="T31" fmla="*/ 153 h 689"/>
              <a:gd name="T32" fmla="*/ 608 w 689"/>
              <a:gd name="T33" fmla="*/ 81 h 689"/>
              <a:gd name="T34" fmla="*/ 536 w 689"/>
              <a:gd name="T35" fmla="*/ 80 h 689"/>
              <a:gd name="T36" fmla="*/ 515 w 689"/>
              <a:gd name="T37" fmla="*/ 128 h 689"/>
              <a:gd name="T38" fmla="*/ 479 w 689"/>
              <a:gd name="T39" fmla="*/ 127 h 689"/>
              <a:gd name="T40" fmla="*/ 362 w 689"/>
              <a:gd name="T41" fmla="*/ 10 h 689"/>
              <a:gd name="T42" fmla="*/ 327 w 689"/>
              <a:gd name="T43" fmla="*/ 10 h 689"/>
              <a:gd name="T44" fmla="*/ 210 w 689"/>
              <a:gd name="T45" fmla="*/ 127 h 689"/>
              <a:gd name="T46" fmla="*/ 209 w 689"/>
              <a:gd name="T47" fmla="*/ 162 h 689"/>
              <a:gd name="T48" fmla="*/ 256 w 689"/>
              <a:gd name="T49" fmla="*/ 184 h 689"/>
              <a:gd name="T50" fmla="*/ 256 w 689"/>
              <a:gd name="T51" fmla="*/ 256 h 689"/>
              <a:gd name="T52" fmla="*/ 183 w 689"/>
              <a:gd name="T53" fmla="*/ 256 h 689"/>
              <a:gd name="T54" fmla="*/ 162 w 689"/>
              <a:gd name="T55" fmla="*/ 209 h 689"/>
              <a:gd name="T56" fmla="*/ 127 w 689"/>
              <a:gd name="T57" fmla="*/ 210 h 689"/>
              <a:gd name="T58" fmla="*/ 10 w 689"/>
              <a:gd name="T59" fmla="*/ 327 h 689"/>
              <a:gd name="T60" fmla="*/ 10 w 689"/>
              <a:gd name="T61" fmla="*/ 362 h 689"/>
              <a:gd name="T62" fmla="*/ 127 w 689"/>
              <a:gd name="T63" fmla="*/ 479 h 689"/>
              <a:gd name="T64" fmla="*/ 162 w 689"/>
              <a:gd name="T65" fmla="*/ 480 h 689"/>
              <a:gd name="T66" fmla="*/ 183 w 689"/>
              <a:gd name="T67" fmla="*/ 433 h 689"/>
              <a:gd name="T68" fmla="*/ 256 w 689"/>
              <a:gd name="T69" fmla="*/ 434 h 689"/>
              <a:gd name="T70" fmla="*/ 256 w 689"/>
              <a:gd name="T71" fmla="*/ 506 h 689"/>
              <a:gd name="T72" fmla="*/ 209 w 689"/>
              <a:gd name="T73" fmla="*/ 5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9">
                <a:moveTo>
                  <a:pt x="209" y="527"/>
                </a:moveTo>
                <a:cubicBezTo>
                  <a:pt x="197" y="533"/>
                  <a:pt x="200" y="553"/>
                  <a:pt x="210" y="563"/>
                </a:cubicBezTo>
                <a:cubicBezTo>
                  <a:pt x="327" y="680"/>
                  <a:pt x="327" y="680"/>
                  <a:pt x="327" y="680"/>
                </a:cubicBezTo>
                <a:cubicBezTo>
                  <a:pt x="337" y="689"/>
                  <a:pt x="352" y="689"/>
                  <a:pt x="362" y="680"/>
                </a:cubicBezTo>
                <a:cubicBezTo>
                  <a:pt x="479" y="563"/>
                  <a:pt x="479" y="563"/>
                  <a:pt x="479" y="563"/>
                </a:cubicBezTo>
                <a:cubicBezTo>
                  <a:pt x="489" y="553"/>
                  <a:pt x="508" y="549"/>
                  <a:pt x="515" y="562"/>
                </a:cubicBezTo>
                <a:cubicBezTo>
                  <a:pt x="522" y="576"/>
                  <a:pt x="521" y="594"/>
                  <a:pt x="536" y="609"/>
                </a:cubicBezTo>
                <a:cubicBezTo>
                  <a:pt x="558" y="631"/>
                  <a:pt x="588" y="628"/>
                  <a:pt x="608" y="608"/>
                </a:cubicBezTo>
                <a:cubicBezTo>
                  <a:pt x="628" y="588"/>
                  <a:pt x="631" y="558"/>
                  <a:pt x="609" y="536"/>
                </a:cubicBezTo>
                <a:cubicBezTo>
                  <a:pt x="594" y="522"/>
                  <a:pt x="576" y="522"/>
                  <a:pt x="562" y="515"/>
                </a:cubicBezTo>
                <a:cubicBezTo>
                  <a:pt x="549" y="509"/>
                  <a:pt x="553" y="489"/>
                  <a:pt x="562" y="479"/>
                </a:cubicBezTo>
                <a:cubicBezTo>
                  <a:pt x="680" y="362"/>
                  <a:pt x="680" y="362"/>
                  <a:pt x="680" y="362"/>
                </a:cubicBezTo>
                <a:cubicBezTo>
                  <a:pt x="689" y="353"/>
                  <a:pt x="689" y="337"/>
                  <a:pt x="680" y="327"/>
                </a:cubicBezTo>
                <a:cubicBezTo>
                  <a:pt x="562" y="210"/>
                  <a:pt x="562" y="210"/>
                  <a:pt x="562" y="210"/>
                </a:cubicBezTo>
                <a:cubicBezTo>
                  <a:pt x="553" y="200"/>
                  <a:pt x="549" y="181"/>
                  <a:pt x="562" y="175"/>
                </a:cubicBezTo>
                <a:cubicBezTo>
                  <a:pt x="576" y="168"/>
                  <a:pt x="594" y="168"/>
                  <a:pt x="609" y="153"/>
                </a:cubicBezTo>
                <a:cubicBezTo>
                  <a:pt x="631" y="132"/>
                  <a:pt x="628" y="101"/>
                  <a:pt x="608" y="81"/>
                </a:cubicBezTo>
                <a:cubicBezTo>
                  <a:pt x="588" y="61"/>
                  <a:pt x="558" y="59"/>
                  <a:pt x="536" y="80"/>
                </a:cubicBezTo>
                <a:cubicBezTo>
                  <a:pt x="521" y="95"/>
                  <a:pt x="522" y="113"/>
                  <a:pt x="515" y="128"/>
                </a:cubicBezTo>
                <a:cubicBezTo>
                  <a:pt x="508" y="140"/>
                  <a:pt x="489" y="137"/>
                  <a:pt x="479" y="127"/>
                </a:cubicBezTo>
                <a:cubicBezTo>
                  <a:pt x="362" y="10"/>
                  <a:pt x="362" y="10"/>
                  <a:pt x="362" y="10"/>
                </a:cubicBezTo>
                <a:cubicBezTo>
                  <a:pt x="352" y="0"/>
                  <a:pt x="337" y="0"/>
                  <a:pt x="327" y="10"/>
                </a:cubicBezTo>
                <a:cubicBezTo>
                  <a:pt x="210" y="127"/>
                  <a:pt x="210" y="127"/>
                  <a:pt x="210" y="127"/>
                </a:cubicBezTo>
                <a:cubicBezTo>
                  <a:pt x="200" y="137"/>
                  <a:pt x="197" y="156"/>
                  <a:pt x="209" y="162"/>
                </a:cubicBezTo>
                <a:cubicBezTo>
                  <a:pt x="223" y="169"/>
                  <a:pt x="242" y="169"/>
                  <a:pt x="256" y="184"/>
                </a:cubicBezTo>
                <a:cubicBezTo>
                  <a:pt x="278" y="205"/>
                  <a:pt x="276" y="236"/>
                  <a:pt x="256" y="256"/>
                </a:cubicBezTo>
                <a:cubicBezTo>
                  <a:pt x="235" y="276"/>
                  <a:pt x="205" y="278"/>
                  <a:pt x="183" y="256"/>
                </a:cubicBezTo>
                <a:cubicBezTo>
                  <a:pt x="169" y="242"/>
                  <a:pt x="169" y="224"/>
                  <a:pt x="162" y="209"/>
                </a:cubicBezTo>
                <a:cubicBezTo>
                  <a:pt x="156" y="197"/>
                  <a:pt x="137" y="200"/>
                  <a:pt x="127" y="210"/>
                </a:cubicBezTo>
                <a:cubicBezTo>
                  <a:pt x="10" y="327"/>
                  <a:pt x="10" y="327"/>
                  <a:pt x="10" y="327"/>
                </a:cubicBezTo>
                <a:cubicBezTo>
                  <a:pt x="0" y="337"/>
                  <a:pt x="0" y="353"/>
                  <a:pt x="10" y="362"/>
                </a:cubicBezTo>
                <a:cubicBezTo>
                  <a:pt x="127" y="479"/>
                  <a:pt x="127" y="479"/>
                  <a:pt x="127" y="479"/>
                </a:cubicBezTo>
                <a:cubicBezTo>
                  <a:pt x="137" y="489"/>
                  <a:pt x="156" y="493"/>
                  <a:pt x="162" y="480"/>
                </a:cubicBezTo>
                <a:cubicBezTo>
                  <a:pt x="169" y="466"/>
                  <a:pt x="169" y="448"/>
                  <a:pt x="183" y="433"/>
                </a:cubicBezTo>
                <a:cubicBezTo>
                  <a:pt x="205" y="411"/>
                  <a:pt x="235" y="414"/>
                  <a:pt x="256" y="434"/>
                </a:cubicBezTo>
                <a:cubicBezTo>
                  <a:pt x="276" y="454"/>
                  <a:pt x="278" y="484"/>
                  <a:pt x="256" y="506"/>
                </a:cubicBezTo>
                <a:cubicBezTo>
                  <a:pt x="242" y="520"/>
                  <a:pt x="223" y="520"/>
                  <a:pt x="209" y="527"/>
                </a:cubicBezTo>
                <a:close/>
              </a:path>
            </a:pathLst>
          </a:custGeom>
          <a:solidFill>
            <a:srgbClr val="44B34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62" name="Freeform 5">
            <a:extLst>
              <a:ext uri="{FF2B5EF4-FFF2-40B4-BE49-F238E27FC236}">
                <a16:creationId xmlns:a16="http://schemas.microsoft.com/office/drawing/2014/main" id="{0B926A49-84A3-4D7F-8625-C3A22F7C664D}"/>
              </a:ext>
            </a:extLst>
          </p:cNvPr>
          <p:cNvSpPr>
            <a:spLocks noChangeAspect="1"/>
          </p:cNvSpPr>
          <p:nvPr/>
        </p:nvSpPr>
        <p:spPr bwMode="auto">
          <a:xfrm rot="5400000">
            <a:off x="8180537" y="5703373"/>
            <a:ext cx="1137641" cy="1086754"/>
          </a:xfrm>
          <a:custGeom>
            <a:avLst/>
            <a:gdLst>
              <a:gd name="T0" fmla="*/ 10 w 689"/>
              <a:gd name="T1" fmla="*/ 327 h 689"/>
              <a:gd name="T2" fmla="*/ 10 w 689"/>
              <a:gd name="T3" fmla="*/ 362 h 689"/>
              <a:gd name="T4" fmla="*/ 127 w 689"/>
              <a:gd name="T5" fmla="*/ 479 h 689"/>
              <a:gd name="T6" fmla="*/ 162 w 689"/>
              <a:gd name="T7" fmla="*/ 480 h 689"/>
              <a:gd name="T8" fmla="*/ 184 w 689"/>
              <a:gd name="T9" fmla="*/ 433 h 689"/>
              <a:gd name="T10" fmla="*/ 256 w 689"/>
              <a:gd name="T11" fmla="*/ 434 h 689"/>
              <a:gd name="T12" fmla="*/ 256 w 689"/>
              <a:gd name="T13" fmla="*/ 506 h 689"/>
              <a:gd name="T14" fmla="*/ 209 w 689"/>
              <a:gd name="T15" fmla="*/ 527 h 689"/>
              <a:gd name="T16" fmla="*/ 210 w 689"/>
              <a:gd name="T17" fmla="*/ 563 h 689"/>
              <a:gd name="T18" fmla="*/ 327 w 689"/>
              <a:gd name="T19" fmla="*/ 680 h 689"/>
              <a:gd name="T20" fmla="*/ 362 w 689"/>
              <a:gd name="T21" fmla="*/ 680 h 689"/>
              <a:gd name="T22" fmla="*/ 480 w 689"/>
              <a:gd name="T23" fmla="*/ 563 h 689"/>
              <a:gd name="T24" fmla="*/ 480 w 689"/>
              <a:gd name="T25" fmla="*/ 527 h 689"/>
              <a:gd name="T26" fmla="*/ 433 w 689"/>
              <a:gd name="T27" fmla="*/ 506 h 689"/>
              <a:gd name="T28" fmla="*/ 434 w 689"/>
              <a:gd name="T29" fmla="*/ 434 h 689"/>
              <a:gd name="T30" fmla="*/ 506 w 689"/>
              <a:gd name="T31" fmla="*/ 433 h 689"/>
              <a:gd name="T32" fmla="*/ 527 w 689"/>
              <a:gd name="T33" fmla="*/ 480 h 689"/>
              <a:gd name="T34" fmla="*/ 563 w 689"/>
              <a:gd name="T35" fmla="*/ 479 h 689"/>
              <a:gd name="T36" fmla="*/ 680 w 689"/>
              <a:gd name="T37" fmla="*/ 362 h 689"/>
              <a:gd name="T38" fmla="*/ 680 w 689"/>
              <a:gd name="T39" fmla="*/ 327 h 689"/>
              <a:gd name="T40" fmla="*/ 563 w 689"/>
              <a:gd name="T41" fmla="*/ 210 h 689"/>
              <a:gd name="T42" fmla="*/ 562 w 689"/>
              <a:gd name="T43" fmla="*/ 175 h 689"/>
              <a:gd name="T44" fmla="*/ 609 w 689"/>
              <a:gd name="T45" fmla="*/ 153 h 689"/>
              <a:gd name="T46" fmla="*/ 608 w 689"/>
              <a:gd name="T47" fmla="*/ 81 h 689"/>
              <a:gd name="T48" fmla="*/ 536 w 689"/>
              <a:gd name="T49" fmla="*/ 80 h 689"/>
              <a:gd name="T50" fmla="*/ 515 w 689"/>
              <a:gd name="T51" fmla="*/ 128 h 689"/>
              <a:gd name="T52" fmla="*/ 480 w 689"/>
              <a:gd name="T53" fmla="*/ 127 h 689"/>
              <a:gd name="T54" fmla="*/ 362 w 689"/>
              <a:gd name="T55" fmla="*/ 10 h 689"/>
              <a:gd name="T56" fmla="*/ 327 w 689"/>
              <a:gd name="T57" fmla="*/ 10 h 689"/>
              <a:gd name="T58" fmla="*/ 210 w 689"/>
              <a:gd name="T59" fmla="*/ 127 h 689"/>
              <a:gd name="T60" fmla="*/ 209 w 689"/>
              <a:gd name="T61" fmla="*/ 162 h 689"/>
              <a:gd name="T62" fmla="*/ 256 w 689"/>
              <a:gd name="T63" fmla="*/ 184 h 689"/>
              <a:gd name="T64" fmla="*/ 256 w 689"/>
              <a:gd name="T65" fmla="*/ 256 h 689"/>
              <a:gd name="T66" fmla="*/ 184 w 689"/>
              <a:gd name="T67" fmla="*/ 256 h 689"/>
              <a:gd name="T68" fmla="*/ 162 w 689"/>
              <a:gd name="T69" fmla="*/ 209 h 689"/>
              <a:gd name="T70" fmla="*/ 127 w 689"/>
              <a:gd name="T71" fmla="*/ 210 h 689"/>
              <a:gd name="T72" fmla="*/ 10 w 689"/>
              <a:gd name="T73" fmla="*/ 32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9">
                <a:moveTo>
                  <a:pt x="10" y="327"/>
                </a:moveTo>
                <a:cubicBezTo>
                  <a:pt x="0" y="337"/>
                  <a:pt x="0" y="353"/>
                  <a:pt x="10" y="362"/>
                </a:cubicBezTo>
                <a:cubicBezTo>
                  <a:pt x="127" y="479"/>
                  <a:pt x="127" y="479"/>
                  <a:pt x="127" y="479"/>
                </a:cubicBezTo>
                <a:cubicBezTo>
                  <a:pt x="137" y="489"/>
                  <a:pt x="156" y="493"/>
                  <a:pt x="162" y="480"/>
                </a:cubicBezTo>
                <a:cubicBezTo>
                  <a:pt x="169" y="466"/>
                  <a:pt x="169" y="448"/>
                  <a:pt x="184" y="433"/>
                </a:cubicBezTo>
                <a:cubicBezTo>
                  <a:pt x="205" y="411"/>
                  <a:pt x="236" y="414"/>
                  <a:pt x="256" y="434"/>
                </a:cubicBezTo>
                <a:cubicBezTo>
                  <a:pt x="276" y="454"/>
                  <a:pt x="278" y="484"/>
                  <a:pt x="256" y="506"/>
                </a:cubicBezTo>
                <a:cubicBezTo>
                  <a:pt x="242" y="520"/>
                  <a:pt x="224" y="520"/>
                  <a:pt x="209" y="527"/>
                </a:cubicBezTo>
                <a:cubicBezTo>
                  <a:pt x="197" y="533"/>
                  <a:pt x="200" y="553"/>
                  <a:pt x="210" y="563"/>
                </a:cubicBezTo>
                <a:cubicBezTo>
                  <a:pt x="327" y="680"/>
                  <a:pt x="327" y="680"/>
                  <a:pt x="327" y="680"/>
                </a:cubicBezTo>
                <a:cubicBezTo>
                  <a:pt x="337" y="689"/>
                  <a:pt x="353" y="689"/>
                  <a:pt x="362" y="680"/>
                </a:cubicBezTo>
                <a:cubicBezTo>
                  <a:pt x="480" y="563"/>
                  <a:pt x="480" y="563"/>
                  <a:pt x="480" y="563"/>
                </a:cubicBezTo>
                <a:cubicBezTo>
                  <a:pt x="489" y="553"/>
                  <a:pt x="493" y="533"/>
                  <a:pt x="480" y="527"/>
                </a:cubicBezTo>
                <a:cubicBezTo>
                  <a:pt x="466" y="520"/>
                  <a:pt x="448" y="520"/>
                  <a:pt x="433" y="506"/>
                </a:cubicBezTo>
                <a:cubicBezTo>
                  <a:pt x="411" y="484"/>
                  <a:pt x="414" y="454"/>
                  <a:pt x="434" y="434"/>
                </a:cubicBezTo>
                <a:cubicBezTo>
                  <a:pt x="454" y="414"/>
                  <a:pt x="484" y="411"/>
                  <a:pt x="506" y="433"/>
                </a:cubicBezTo>
                <a:cubicBezTo>
                  <a:pt x="521" y="448"/>
                  <a:pt x="520" y="466"/>
                  <a:pt x="527" y="480"/>
                </a:cubicBezTo>
                <a:cubicBezTo>
                  <a:pt x="533" y="493"/>
                  <a:pt x="553" y="489"/>
                  <a:pt x="563" y="479"/>
                </a:cubicBezTo>
                <a:cubicBezTo>
                  <a:pt x="680" y="362"/>
                  <a:pt x="680" y="362"/>
                  <a:pt x="680" y="362"/>
                </a:cubicBezTo>
                <a:cubicBezTo>
                  <a:pt x="689" y="353"/>
                  <a:pt x="689" y="337"/>
                  <a:pt x="680" y="327"/>
                </a:cubicBezTo>
                <a:cubicBezTo>
                  <a:pt x="563" y="210"/>
                  <a:pt x="563" y="210"/>
                  <a:pt x="563" y="210"/>
                </a:cubicBezTo>
                <a:cubicBezTo>
                  <a:pt x="553" y="200"/>
                  <a:pt x="550" y="181"/>
                  <a:pt x="562" y="175"/>
                </a:cubicBezTo>
                <a:cubicBezTo>
                  <a:pt x="576" y="168"/>
                  <a:pt x="594" y="168"/>
                  <a:pt x="609" y="153"/>
                </a:cubicBezTo>
                <a:cubicBezTo>
                  <a:pt x="631" y="132"/>
                  <a:pt x="628" y="101"/>
                  <a:pt x="608" y="81"/>
                </a:cubicBezTo>
                <a:cubicBezTo>
                  <a:pt x="588" y="61"/>
                  <a:pt x="558" y="59"/>
                  <a:pt x="536" y="80"/>
                </a:cubicBezTo>
                <a:cubicBezTo>
                  <a:pt x="522" y="95"/>
                  <a:pt x="522" y="113"/>
                  <a:pt x="515" y="128"/>
                </a:cubicBezTo>
                <a:cubicBezTo>
                  <a:pt x="509" y="140"/>
                  <a:pt x="489" y="137"/>
                  <a:pt x="480" y="127"/>
                </a:cubicBezTo>
                <a:cubicBezTo>
                  <a:pt x="362" y="10"/>
                  <a:pt x="362" y="10"/>
                  <a:pt x="362" y="10"/>
                </a:cubicBezTo>
                <a:cubicBezTo>
                  <a:pt x="353" y="0"/>
                  <a:pt x="337" y="0"/>
                  <a:pt x="327" y="10"/>
                </a:cubicBezTo>
                <a:cubicBezTo>
                  <a:pt x="210" y="127"/>
                  <a:pt x="210" y="127"/>
                  <a:pt x="210" y="127"/>
                </a:cubicBezTo>
                <a:cubicBezTo>
                  <a:pt x="200" y="137"/>
                  <a:pt x="197" y="156"/>
                  <a:pt x="209" y="162"/>
                </a:cubicBezTo>
                <a:cubicBezTo>
                  <a:pt x="224" y="169"/>
                  <a:pt x="242" y="169"/>
                  <a:pt x="256" y="184"/>
                </a:cubicBezTo>
                <a:cubicBezTo>
                  <a:pt x="278" y="205"/>
                  <a:pt x="276" y="236"/>
                  <a:pt x="256" y="256"/>
                </a:cubicBezTo>
                <a:cubicBezTo>
                  <a:pt x="236" y="276"/>
                  <a:pt x="205" y="278"/>
                  <a:pt x="184" y="256"/>
                </a:cubicBezTo>
                <a:cubicBezTo>
                  <a:pt x="169" y="242"/>
                  <a:pt x="169" y="224"/>
                  <a:pt x="162" y="209"/>
                </a:cubicBezTo>
                <a:cubicBezTo>
                  <a:pt x="156" y="197"/>
                  <a:pt x="137" y="200"/>
                  <a:pt x="127" y="210"/>
                </a:cubicBezTo>
                <a:lnTo>
                  <a:pt x="10" y="327"/>
                </a:lnTo>
                <a:close/>
              </a:path>
            </a:pathLst>
          </a:custGeom>
          <a:solidFill>
            <a:srgbClr val="E7B44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71" name="Freeform 18">
            <a:extLst>
              <a:ext uri="{FF2B5EF4-FFF2-40B4-BE49-F238E27FC236}">
                <a16:creationId xmlns:a16="http://schemas.microsoft.com/office/drawing/2014/main" id="{3278B566-AA6A-4C2C-B7C9-745D9F5CA74E}"/>
              </a:ext>
            </a:extLst>
          </p:cNvPr>
          <p:cNvSpPr>
            <a:spLocks/>
          </p:cNvSpPr>
          <p:nvPr/>
        </p:nvSpPr>
        <p:spPr bwMode="auto">
          <a:xfrm rot="5400000">
            <a:off x="10648045" y="4061768"/>
            <a:ext cx="233817" cy="2450127"/>
          </a:xfrm>
          <a:custGeom>
            <a:avLst/>
            <a:gdLst>
              <a:gd name="T0" fmla="*/ 160 w 164"/>
              <a:gd name="T1" fmla="*/ 1024 h 1024"/>
              <a:gd name="T2" fmla="*/ 157 w 164"/>
              <a:gd name="T3" fmla="*/ 1023 h 1024"/>
              <a:gd name="T4" fmla="*/ 1 w 164"/>
              <a:gd name="T5" fmla="*/ 867 h 1024"/>
              <a:gd name="T6" fmla="*/ 0 w 164"/>
              <a:gd name="T7" fmla="*/ 864 h 1024"/>
              <a:gd name="T8" fmla="*/ 0 w 164"/>
              <a:gd name="T9" fmla="*/ 4 h 1024"/>
              <a:gd name="T10" fmla="*/ 4 w 164"/>
              <a:gd name="T11" fmla="*/ 0 h 1024"/>
              <a:gd name="T12" fmla="*/ 8 w 164"/>
              <a:gd name="T13" fmla="*/ 4 h 1024"/>
              <a:gd name="T14" fmla="*/ 8 w 164"/>
              <a:gd name="T15" fmla="*/ 863 h 1024"/>
              <a:gd name="T16" fmla="*/ 163 w 164"/>
              <a:gd name="T17" fmla="*/ 1017 h 1024"/>
              <a:gd name="T18" fmla="*/ 163 w 164"/>
              <a:gd name="T19" fmla="*/ 1023 h 1024"/>
              <a:gd name="T20" fmla="*/ 160 w 164"/>
              <a:gd name="T21"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1024">
                <a:moveTo>
                  <a:pt x="160" y="1024"/>
                </a:moveTo>
                <a:cubicBezTo>
                  <a:pt x="159" y="1024"/>
                  <a:pt x="158" y="1024"/>
                  <a:pt x="157" y="1023"/>
                </a:cubicBezTo>
                <a:cubicBezTo>
                  <a:pt x="1" y="867"/>
                  <a:pt x="1" y="867"/>
                  <a:pt x="1" y="867"/>
                </a:cubicBezTo>
                <a:cubicBezTo>
                  <a:pt x="1" y="866"/>
                  <a:pt x="0" y="865"/>
                  <a:pt x="0" y="864"/>
                </a:cubicBezTo>
                <a:cubicBezTo>
                  <a:pt x="0" y="4"/>
                  <a:pt x="0" y="4"/>
                  <a:pt x="0" y="4"/>
                </a:cubicBezTo>
                <a:cubicBezTo>
                  <a:pt x="0" y="2"/>
                  <a:pt x="2" y="0"/>
                  <a:pt x="4" y="0"/>
                </a:cubicBezTo>
                <a:cubicBezTo>
                  <a:pt x="6" y="0"/>
                  <a:pt x="8" y="2"/>
                  <a:pt x="8" y="4"/>
                </a:cubicBezTo>
                <a:cubicBezTo>
                  <a:pt x="8" y="863"/>
                  <a:pt x="8" y="863"/>
                  <a:pt x="8" y="863"/>
                </a:cubicBezTo>
                <a:cubicBezTo>
                  <a:pt x="163" y="1017"/>
                  <a:pt x="163" y="1017"/>
                  <a:pt x="163" y="1017"/>
                </a:cubicBezTo>
                <a:cubicBezTo>
                  <a:pt x="164" y="1019"/>
                  <a:pt x="164" y="1021"/>
                  <a:pt x="163" y="1023"/>
                </a:cubicBezTo>
                <a:cubicBezTo>
                  <a:pt x="162" y="1024"/>
                  <a:pt x="161" y="1024"/>
                  <a:pt x="160" y="1024"/>
                </a:cubicBezTo>
                <a:close/>
              </a:path>
            </a:pathLst>
          </a:custGeom>
          <a:solidFill>
            <a:srgbClr val="42B04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72" name="Oval 19">
            <a:extLst>
              <a:ext uri="{FF2B5EF4-FFF2-40B4-BE49-F238E27FC236}">
                <a16:creationId xmlns:a16="http://schemas.microsoft.com/office/drawing/2014/main" id="{14690E33-4412-40E2-8E2B-AD6EEE384B6A}"/>
              </a:ext>
            </a:extLst>
          </p:cNvPr>
          <p:cNvSpPr>
            <a:spLocks noChangeArrowheads="1"/>
          </p:cNvSpPr>
          <p:nvPr/>
        </p:nvSpPr>
        <p:spPr bwMode="auto">
          <a:xfrm rot="5400000">
            <a:off x="9480606" y="5372248"/>
            <a:ext cx="89828" cy="84141"/>
          </a:xfrm>
          <a:prstGeom prst="ellipse">
            <a:avLst/>
          </a:prstGeom>
          <a:solidFill>
            <a:srgbClr val="42B04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73" name="Oval 19">
            <a:extLst>
              <a:ext uri="{FF2B5EF4-FFF2-40B4-BE49-F238E27FC236}">
                <a16:creationId xmlns:a16="http://schemas.microsoft.com/office/drawing/2014/main" id="{584D15CE-6D63-4A3F-BA0F-63A48C61FD49}"/>
              </a:ext>
            </a:extLst>
          </p:cNvPr>
          <p:cNvSpPr>
            <a:spLocks noChangeArrowheads="1"/>
          </p:cNvSpPr>
          <p:nvPr/>
        </p:nvSpPr>
        <p:spPr bwMode="auto">
          <a:xfrm rot="5400000">
            <a:off x="8508529" y="5994051"/>
            <a:ext cx="89828" cy="84141"/>
          </a:xfrm>
          <a:prstGeom prst="ellipse">
            <a:avLst/>
          </a:prstGeom>
          <a:solidFill>
            <a:srgbClr val="E5B04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98" name="Freeform 24">
            <a:extLst>
              <a:ext uri="{FF2B5EF4-FFF2-40B4-BE49-F238E27FC236}">
                <a16:creationId xmlns:a16="http://schemas.microsoft.com/office/drawing/2014/main" id="{1544C49B-0733-4E93-BC5A-6A98A9779BF5}"/>
              </a:ext>
            </a:extLst>
          </p:cNvPr>
          <p:cNvSpPr>
            <a:spLocks/>
          </p:cNvSpPr>
          <p:nvPr/>
        </p:nvSpPr>
        <p:spPr bwMode="auto">
          <a:xfrm rot="5400000">
            <a:off x="7124807" y="4616235"/>
            <a:ext cx="231647" cy="2599748"/>
          </a:xfrm>
          <a:custGeom>
            <a:avLst/>
            <a:gdLst>
              <a:gd name="T0" fmla="*/ 4 w 164"/>
              <a:gd name="T1" fmla="*/ 1024 h 1024"/>
              <a:gd name="T2" fmla="*/ 0 w 164"/>
              <a:gd name="T3" fmla="*/ 1020 h 1024"/>
              <a:gd name="T4" fmla="*/ 0 w 164"/>
              <a:gd name="T5" fmla="*/ 160 h 1024"/>
              <a:gd name="T6" fmla="*/ 1 w 164"/>
              <a:gd name="T7" fmla="*/ 157 h 1024"/>
              <a:gd name="T8" fmla="*/ 157 w 164"/>
              <a:gd name="T9" fmla="*/ 1 h 1024"/>
              <a:gd name="T10" fmla="*/ 162 w 164"/>
              <a:gd name="T11" fmla="*/ 1 h 1024"/>
              <a:gd name="T12" fmla="*/ 162 w 164"/>
              <a:gd name="T13" fmla="*/ 7 h 1024"/>
              <a:gd name="T14" fmla="*/ 8 w 164"/>
              <a:gd name="T15" fmla="*/ 162 h 1024"/>
              <a:gd name="T16" fmla="*/ 8 w 164"/>
              <a:gd name="T17" fmla="*/ 1020 h 1024"/>
              <a:gd name="T18" fmla="*/ 4 w 164"/>
              <a:gd name="T19"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024">
                <a:moveTo>
                  <a:pt x="4" y="1024"/>
                </a:moveTo>
                <a:cubicBezTo>
                  <a:pt x="1" y="1024"/>
                  <a:pt x="0" y="1022"/>
                  <a:pt x="0" y="1020"/>
                </a:cubicBezTo>
                <a:cubicBezTo>
                  <a:pt x="0" y="160"/>
                  <a:pt x="0" y="160"/>
                  <a:pt x="0" y="160"/>
                </a:cubicBezTo>
                <a:cubicBezTo>
                  <a:pt x="0" y="159"/>
                  <a:pt x="0" y="158"/>
                  <a:pt x="1" y="157"/>
                </a:cubicBezTo>
                <a:cubicBezTo>
                  <a:pt x="157" y="1"/>
                  <a:pt x="157" y="1"/>
                  <a:pt x="157" y="1"/>
                </a:cubicBezTo>
                <a:cubicBezTo>
                  <a:pt x="158" y="0"/>
                  <a:pt x="161" y="0"/>
                  <a:pt x="162" y="1"/>
                </a:cubicBezTo>
                <a:cubicBezTo>
                  <a:pt x="164" y="3"/>
                  <a:pt x="164" y="5"/>
                  <a:pt x="162" y="7"/>
                </a:cubicBezTo>
                <a:cubicBezTo>
                  <a:pt x="8" y="162"/>
                  <a:pt x="8" y="162"/>
                  <a:pt x="8" y="162"/>
                </a:cubicBezTo>
                <a:cubicBezTo>
                  <a:pt x="8" y="1020"/>
                  <a:pt x="8" y="1020"/>
                  <a:pt x="8" y="1020"/>
                </a:cubicBezTo>
                <a:cubicBezTo>
                  <a:pt x="8" y="1022"/>
                  <a:pt x="6" y="1024"/>
                  <a:pt x="4" y="1024"/>
                </a:cubicBezTo>
                <a:close/>
              </a:path>
            </a:pathLst>
          </a:custGeom>
          <a:solidFill>
            <a:srgbClr val="E5B04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299" name="TextBox 52">
            <a:extLst>
              <a:ext uri="{FF2B5EF4-FFF2-40B4-BE49-F238E27FC236}">
                <a16:creationId xmlns:a16="http://schemas.microsoft.com/office/drawing/2014/main" id="{2B23E71B-4248-4BB8-9131-163884B5CE7B}"/>
              </a:ext>
            </a:extLst>
          </p:cNvPr>
          <p:cNvSpPr txBox="1"/>
          <p:nvPr/>
        </p:nvSpPr>
        <p:spPr>
          <a:xfrm>
            <a:off x="5938960" y="5880539"/>
            <a:ext cx="2199266" cy="687429"/>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0" dirty="0">
                <a:solidFill>
                  <a:srgbClr val="004629"/>
                </a:solidFill>
                <a:latin typeface="Calibri Light" panose="020F0302020204030204" pitchFamily="34" charset="0"/>
                <a:cs typeface="Calibri Light" panose="020F0302020204030204" pitchFamily="34" charset="0"/>
              </a:rPr>
              <a:t>10</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Risques</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de </a:t>
            </a:r>
            <a:r>
              <a:rPr kumimoji="0" lang="en-US" sz="1000" b="1" i="0" u="none" strike="noStrike" kern="0" cap="none" spc="0" normalizeH="0" baseline="0" noProof="0" dirty="0" err="1">
                <a:ln>
                  <a:noFill/>
                </a:ln>
                <a:solidFill>
                  <a:srgbClr val="004629"/>
                </a:solidFill>
                <a:effectLst/>
                <a:uLnTx/>
                <a:uFillTx/>
                <a:latin typeface="Calibri Light" panose="020F0302020204030204" pitchFamily="34" charset="0"/>
                <a:ea typeface="+mn-ea"/>
                <a:cs typeface="Calibri Light" panose="020F0302020204030204" pitchFamily="34" charset="0"/>
              </a:rPr>
              <a:t>conformités</a:t>
            </a:r>
            <a:endPar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endParaRP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lumMod val="65000"/>
                  <a:lumOff val="35000"/>
                </a:srgbClr>
              </a:solidFill>
              <a:effectLst/>
              <a:uLnTx/>
              <a:uFillTx/>
              <a:latin typeface="Calibri Light" panose="020F0302020204030204" pitchFamily="34" charset="0"/>
              <a:ea typeface="+mn-ea"/>
              <a:cs typeface="Calibri Light" panose="020F0302020204030204" pitchFamily="34" charset="0"/>
            </a:endParaRPr>
          </a:p>
        </p:txBody>
      </p:sp>
      <p:sp>
        <p:nvSpPr>
          <p:cNvPr id="300" name="TextBox 49">
            <a:extLst>
              <a:ext uri="{FF2B5EF4-FFF2-40B4-BE49-F238E27FC236}">
                <a16:creationId xmlns:a16="http://schemas.microsoft.com/office/drawing/2014/main" id="{38AE1C53-AA4E-4F9A-8D37-F34FEBAE967A}"/>
              </a:ext>
            </a:extLst>
          </p:cNvPr>
          <p:cNvSpPr txBox="1"/>
          <p:nvPr/>
        </p:nvSpPr>
        <p:spPr>
          <a:xfrm>
            <a:off x="9991519" y="5232169"/>
            <a:ext cx="2059226" cy="343142"/>
          </a:xfrm>
          <a:prstGeom prst="rect">
            <a:avLst/>
          </a:prstGeom>
          <a:noFill/>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0" dirty="0">
                <a:solidFill>
                  <a:srgbClr val="004629"/>
                </a:solidFill>
                <a:latin typeface="Calibri Light" panose="020F0302020204030204" pitchFamily="34" charset="0"/>
                <a:cs typeface="Calibri Light" panose="020F0302020204030204" pitchFamily="34" charset="0"/>
              </a:rPr>
              <a:t>9</a:t>
            </a:r>
            <a:r>
              <a:rPr kumimoji="0" lang="en-US" sz="1000" b="1" i="0" u="none" strike="noStrike" kern="0" cap="none" spc="0" normalizeH="0" baseline="0" noProof="0" dirty="0">
                <a:ln>
                  <a:noFill/>
                </a:ln>
                <a:solidFill>
                  <a:srgbClr val="004629"/>
                </a:solidFill>
                <a:effectLst/>
                <a:uLnTx/>
                <a:uFillTx/>
                <a:latin typeface="Calibri Light" panose="020F0302020204030204" pitchFamily="34" charset="0"/>
                <a:ea typeface="+mn-ea"/>
                <a:cs typeface="Calibri Light" panose="020F0302020204030204" pitchFamily="34" charset="0"/>
              </a:rPr>
              <a:t>. </a:t>
            </a:r>
            <a:r>
              <a:rPr lang="en-US" sz="1000" b="1" kern="0" dirty="0" err="1">
                <a:solidFill>
                  <a:srgbClr val="004629"/>
                </a:solidFill>
                <a:latin typeface="Calibri Light" panose="020F0302020204030204" pitchFamily="34" charset="0"/>
                <a:cs typeface="Calibri Light" panose="020F0302020204030204" pitchFamily="34" charset="0"/>
              </a:rPr>
              <a:t>Risques</a:t>
            </a:r>
            <a:r>
              <a:rPr lang="en-US" sz="1000" b="1" kern="0" dirty="0">
                <a:solidFill>
                  <a:srgbClr val="004629"/>
                </a:solidFill>
                <a:latin typeface="Calibri Light" panose="020F0302020204030204" pitchFamily="34" charset="0"/>
                <a:cs typeface="Calibri Light" panose="020F0302020204030204" pitchFamily="34" charset="0"/>
              </a:rPr>
              <a:t> </a:t>
            </a:r>
            <a:r>
              <a:rPr lang="en-US" sz="1000" b="1" kern="0" dirty="0" err="1">
                <a:solidFill>
                  <a:srgbClr val="004629"/>
                </a:solidFill>
                <a:latin typeface="Calibri Light" panose="020F0302020204030204" pitchFamily="34" charset="0"/>
                <a:cs typeface="Calibri Light" panose="020F0302020204030204" pitchFamily="34" charset="0"/>
              </a:rPr>
              <a:t>Stratégiques</a:t>
            </a:r>
            <a:endParaRPr lang="en-US" sz="1000" b="1" kern="0" dirty="0">
              <a:solidFill>
                <a:srgbClr val="004629"/>
              </a:solidFill>
              <a:latin typeface="Calibri Light" panose="020F0302020204030204" pitchFamily="34" charset="0"/>
              <a:cs typeface="Calibri Light" panose="020F0302020204030204" pitchFamily="34" charset="0"/>
            </a:endParaRPr>
          </a:p>
          <a:p>
            <a:pPr lvl="0">
              <a:spcAft>
                <a:spcPts val="600"/>
              </a:spcAft>
              <a:defRPr/>
            </a:pPr>
            <a:r>
              <a:rPr lang="fr-CA" sz="1000" kern="0" dirty="0">
                <a:solidFill>
                  <a:srgbClr val="FFFFFF">
                    <a:lumMod val="50000"/>
                  </a:srgbClr>
                </a:solidFill>
                <a:latin typeface="Calibri Light" panose="020F0302020204030204" pitchFamily="34" charset="0"/>
                <a:cs typeface="Calibri Light" panose="020F0302020204030204" pitchFamily="34" charset="0"/>
              </a:rPr>
              <a:t>Définition à venir</a:t>
            </a:r>
          </a:p>
        </p:txBody>
      </p:sp>
      <p:sp>
        <p:nvSpPr>
          <p:cNvPr id="7" name="ZoneTexte 6">
            <a:extLst>
              <a:ext uri="{FF2B5EF4-FFF2-40B4-BE49-F238E27FC236}">
                <a16:creationId xmlns:a16="http://schemas.microsoft.com/office/drawing/2014/main" id="{6B454B76-9C82-485C-ABE3-9663880EBB49}"/>
              </a:ext>
            </a:extLst>
          </p:cNvPr>
          <p:cNvSpPr txBox="1"/>
          <p:nvPr/>
        </p:nvSpPr>
        <p:spPr>
          <a:xfrm>
            <a:off x="106644" y="903425"/>
            <a:ext cx="4863235" cy="954107"/>
          </a:xfrm>
          <a:prstGeom prst="rect">
            <a:avLst/>
          </a:prstGeom>
          <a:solidFill>
            <a:schemeClr val="bg1">
              <a:lumMod val="95000"/>
            </a:schemeClr>
          </a:solidFill>
        </p:spPr>
        <p:txBody>
          <a:bodyPr wrap="square" rtlCol="0">
            <a:spAutoFit/>
          </a:bodyPr>
          <a:lstStyle/>
          <a:p>
            <a:r>
              <a:rPr lang="fr-FR" sz="1400" dirty="0">
                <a:latin typeface="Arial Nova Light" panose="020B0304020202020204" pitchFamily="34" charset="0"/>
              </a:rPr>
              <a:t>Le risque associe a l’intégration d’un tiers externe au sein du mouvement </a:t>
            </a:r>
          </a:p>
          <a:p>
            <a:r>
              <a:rPr lang="fr-FR" sz="1400" b="1" dirty="0">
                <a:latin typeface="Arial Nova Light" panose="020B0304020202020204" pitchFamily="34" charset="0"/>
              </a:rPr>
              <a:t>se subdivise </a:t>
            </a:r>
            <a:r>
              <a:rPr lang="fr-FR" sz="1400" b="1" dirty="0">
                <a:solidFill>
                  <a:srgbClr val="00B050"/>
                </a:solidFill>
                <a:latin typeface="Arial Nova Light" panose="020B0304020202020204" pitchFamily="34" charset="0"/>
              </a:rPr>
              <a:t>en 10 catégories </a:t>
            </a:r>
            <a:r>
              <a:rPr lang="fr-FR" sz="1400" b="1" dirty="0">
                <a:latin typeface="Arial Nova Light" panose="020B0304020202020204" pitchFamily="34" charset="0"/>
              </a:rPr>
              <a:t>de risques a gérer et surveiller  </a:t>
            </a:r>
          </a:p>
        </p:txBody>
      </p:sp>
    </p:spTree>
    <p:extLst>
      <p:ext uri="{BB962C8B-B14F-4D97-AF65-F5344CB8AC3E}">
        <p14:creationId xmlns:p14="http://schemas.microsoft.com/office/powerpoint/2010/main" val="222498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80957" y="1734748"/>
            <a:ext cx="3242372" cy="3547485"/>
          </a:xfrm>
          <a:custGeom>
            <a:avLst/>
            <a:gdLst/>
            <a:ahLst/>
            <a:cxnLst/>
            <a:rect l="l" t="t" r="r" b="b"/>
            <a:pathLst>
              <a:path w="3450590" h="2249804">
                <a:moveTo>
                  <a:pt x="0" y="2249424"/>
                </a:moveTo>
                <a:lnTo>
                  <a:pt x="3450336" y="2249424"/>
                </a:lnTo>
                <a:lnTo>
                  <a:pt x="3450336" y="0"/>
                </a:lnTo>
                <a:lnTo>
                  <a:pt x="0" y="0"/>
                </a:lnTo>
                <a:lnTo>
                  <a:pt x="0" y="2249424"/>
                </a:lnTo>
                <a:close/>
              </a:path>
            </a:pathLst>
          </a:custGeom>
          <a:solidFill>
            <a:schemeClr val="tx2"/>
          </a:solidFill>
        </p:spPr>
        <p:txBody>
          <a:bodyPr wrap="square" lIns="0" tIns="0" rIns="0" bIns="0" rtlCol="0"/>
          <a:lstStyle/>
          <a:p>
            <a:endParaRPr dirty="0"/>
          </a:p>
        </p:txBody>
      </p:sp>
      <p:sp>
        <p:nvSpPr>
          <p:cNvPr id="4" name="object 4"/>
          <p:cNvSpPr txBox="1"/>
          <p:nvPr/>
        </p:nvSpPr>
        <p:spPr>
          <a:xfrm>
            <a:off x="4076846" y="3577690"/>
            <a:ext cx="3154173" cy="1495922"/>
          </a:xfrm>
          <a:prstGeom prst="rect">
            <a:avLst/>
          </a:prstGeom>
        </p:spPr>
        <p:txBody>
          <a:bodyPr vert="horz" wrap="square" lIns="0" tIns="102235" rIns="0" bIns="0" rtlCol="0">
            <a:spAutoFit/>
          </a:bodyPr>
          <a:lstStyle/>
          <a:p>
            <a:pPr marL="12700" algn="ctr">
              <a:lnSpc>
                <a:spcPct val="100000"/>
              </a:lnSpc>
              <a:spcBef>
                <a:spcPts val="805"/>
              </a:spcBef>
            </a:pPr>
            <a:r>
              <a:rPr lang="en-CA" sz="2800" b="1" spc="-5" dirty="0">
                <a:latin typeface="Arial"/>
                <a:cs typeface="Arial"/>
              </a:rPr>
              <a:t> 8</a:t>
            </a:r>
            <a:r>
              <a:rPr sz="2800" b="1" spc="-5" dirty="0">
                <a:latin typeface="Arial"/>
                <a:cs typeface="Arial"/>
              </a:rPr>
              <a:t>0%</a:t>
            </a:r>
            <a:endParaRPr sz="2800" dirty="0">
              <a:latin typeface="Arial"/>
              <a:cs typeface="Arial"/>
            </a:endParaRPr>
          </a:p>
          <a:p>
            <a:pPr marL="38100" marR="5080">
              <a:lnSpc>
                <a:spcPct val="100000"/>
              </a:lnSpc>
              <a:spcBef>
                <a:spcPts val="265"/>
              </a:spcBef>
            </a:pPr>
            <a:r>
              <a:rPr lang="en-US" sz="1000" b="1" dirty="0">
                <a:latin typeface="Arial"/>
                <a:cs typeface="Arial"/>
              </a:rPr>
              <a:t>des </a:t>
            </a:r>
            <a:r>
              <a:rPr lang="en-US" sz="1000" b="1" dirty="0" err="1">
                <a:latin typeface="Arial"/>
                <a:cs typeface="Arial"/>
              </a:rPr>
              <a:t>organisations</a:t>
            </a:r>
            <a:r>
              <a:rPr lang="en-US" sz="1000" b="1" dirty="0">
                <a:latin typeface="Arial"/>
                <a:cs typeface="Arial"/>
              </a:rPr>
              <a:t> </a:t>
            </a:r>
            <a:r>
              <a:rPr lang="en-US" sz="1000" b="1" dirty="0" err="1">
                <a:latin typeface="Arial"/>
                <a:cs typeface="Arial"/>
              </a:rPr>
              <a:t>sondées</a:t>
            </a:r>
            <a:r>
              <a:rPr lang="en-US" sz="1000" b="1" dirty="0">
                <a:latin typeface="Arial"/>
                <a:cs typeface="Arial"/>
              </a:rPr>
              <a:t> </a:t>
            </a:r>
            <a:r>
              <a:rPr lang="en-US" sz="1000" b="1" dirty="0" err="1">
                <a:latin typeface="Arial"/>
                <a:cs typeface="Arial"/>
              </a:rPr>
              <a:t>ont</a:t>
            </a:r>
            <a:r>
              <a:rPr lang="en-US" sz="1000" b="1" dirty="0">
                <a:latin typeface="Arial"/>
                <a:cs typeface="Arial"/>
              </a:rPr>
              <a:t> </a:t>
            </a:r>
            <a:r>
              <a:rPr lang="en-US" sz="1000" b="1" dirty="0" err="1">
                <a:latin typeface="Arial"/>
                <a:cs typeface="Arial"/>
              </a:rPr>
              <a:t>établis</a:t>
            </a:r>
            <a:r>
              <a:rPr lang="en-US" sz="1000" b="1" dirty="0">
                <a:latin typeface="Arial"/>
                <a:cs typeface="Arial"/>
              </a:rPr>
              <a:t> </a:t>
            </a:r>
            <a:r>
              <a:rPr lang="en-US" sz="1000" b="1" dirty="0" err="1">
                <a:latin typeface="Arial"/>
                <a:cs typeface="Arial"/>
              </a:rPr>
              <a:t>une</a:t>
            </a:r>
            <a:r>
              <a:rPr lang="en-US" sz="1000" b="1" dirty="0">
                <a:latin typeface="Arial"/>
                <a:cs typeface="Arial"/>
              </a:rPr>
              <a:t> durée </a:t>
            </a:r>
            <a:r>
              <a:rPr lang="en-US" sz="1000" b="1" dirty="0" err="1">
                <a:latin typeface="Arial"/>
                <a:cs typeface="Arial"/>
              </a:rPr>
              <a:t>maximale</a:t>
            </a:r>
            <a:r>
              <a:rPr lang="en-US" sz="1000" b="1" dirty="0">
                <a:latin typeface="Arial"/>
                <a:cs typeface="Arial"/>
              </a:rPr>
              <a:t> </a:t>
            </a:r>
            <a:r>
              <a:rPr lang="en-US" sz="1000" b="1" dirty="0" err="1">
                <a:latin typeface="Arial"/>
                <a:cs typeface="Arial"/>
              </a:rPr>
              <a:t>d’interruption</a:t>
            </a:r>
            <a:r>
              <a:rPr lang="en-US" sz="1000" b="1" dirty="0">
                <a:latin typeface="Arial"/>
                <a:cs typeface="Arial"/>
              </a:rPr>
              <a:t> admissible et la durée </a:t>
            </a:r>
            <a:r>
              <a:rPr lang="en-US" sz="1000" b="1" dirty="0" err="1">
                <a:latin typeface="Arial"/>
                <a:cs typeface="Arial"/>
              </a:rPr>
              <a:t>maximale</a:t>
            </a:r>
            <a:r>
              <a:rPr lang="en-US" sz="1000" b="1" dirty="0">
                <a:latin typeface="Arial"/>
                <a:cs typeface="Arial"/>
              </a:rPr>
              <a:t> </a:t>
            </a:r>
            <a:r>
              <a:rPr lang="en-US" sz="1000" b="1" dirty="0" err="1">
                <a:latin typeface="Arial"/>
                <a:cs typeface="Arial"/>
              </a:rPr>
              <a:t>d’enregistrement</a:t>
            </a:r>
            <a:r>
              <a:rPr lang="en-US" sz="1000" b="1" dirty="0">
                <a:latin typeface="Arial"/>
                <a:cs typeface="Arial"/>
              </a:rPr>
              <a:t> des </a:t>
            </a:r>
            <a:r>
              <a:rPr lang="en-US" sz="1000" b="1" dirty="0" err="1">
                <a:latin typeface="Arial"/>
                <a:cs typeface="Arial"/>
              </a:rPr>
              <a:t>données</a:t>
            </a:r>
            <a:r>
              <a:rPr lang="en-US" sz="1000" b="1" dirty="0">
                <a:latin typeface="Arial"/>
                <a:cs typeface="Arial"/>
              </a:rPr>
              <a:t> </a:t>
            </a:r>
            <a:r>
              <a:rPr lang="en-US" sz="1000" b="1" dirty="0" err="1">
                <a:latin typeface="Arial"/>
                <a:cs typeface="Arial"/>
              </a:rPr>
              <a:t>qu’il</a:t>
            </a:r>
            <a:r>
              <a:rPr lang="en-US" sz="1000" b="1" dirty="0">
                <a:latin typeface="Arial"/>
                <a:cs typeface="Arial"/>
              </a:rPr>
              <a:t> </a:t>
            </a:r>
            <a:r>
              <a:rPr lang="en-US" sz="1000" b="1" dirty="0" err="1">
                <a:latin typeface="Arial"/>
                <a:cs typeface="Arial"/>
              </a:rPr>
              <a:t>est</a:t>
            </a:r>
            <a:r>
              <a:rPr lang="en-US" sz="1000" b="1" dirty="0">
                <a:latin typeface="Arial"/>
                <a:cs typeface="Arial"/>
              </a:rPr>
              <a:t> acceptable de </a:t>
            </a:r>
            <a:r>
              <a:rPr lang="en-US" sz="1000" b="1" dirty="0" err="1">
                <a:latin typeface="Arial"/>
                <a:cs typeface="Arial"/>
              </a:rPr>
              <a:t>perdre</a:t>
            </a:r>
            <a:r>
              <a:rPr lang="en-US" sz="1000" b="1" dirty="0">
                <a:latin typeface="Arial"/>
                <a:cs typeface="Arial"/>
              </a:rPr>
              <a:t> </a:t>
            </a:r>
            <a:r>
              <a:rPr lang="en-US" sz="1000" b="1" dirty="0" err="1">
                <a:latin typeface="Arial"/>
                <a:cs typeface="Arial"/>
              </a:rPr>
              <a:t>lors</a:t>
            </a:r>
            <a:r>
              <a:rPr lang="en-US" sz="1000" b="1" dirty="0">
                <a:latin typeface="Arial"/>
                <a:cs typeface="Arial"/>
              </a:rPr>
              <a:t> </a:t>
            </a:r>
            <a:r>
              <a:rPr lang="en-US" sz="1000" b="1" dirty="0" err="1">
                <a:latin typeface="Arial"/>
                <a:cs typeface="Arial"/>
              </a:rPr>
              <a:t>d’une</a:t>
            </a:r>
            <a:r>
              <a:rPr lang="en-US" sz="1000" b="1" dirty="0">
                <a:latin typeface="Arial"/>
                <a:cs typeface="Arial"/>
              </a:rPr>
              <a:t> </a:t>
            </a:r>
            <a:r>
              <a:rPr lang="en-US" sz="1000" b="1" dirty="0" err="1">
                <a:latin typeface="Arial"/>
                <a:cs typeface="Arial"/>
              </a:rPr>
              <a:t>panne</a:t>
            </a:r>
            <a:r>
              <a:rPr lang="en-US" sz="1000" b="1" dirty="0">
                <a:latin typeface="Arial"/>
                <a:cs typeface="Arial"/>
              </a:rPr>
              <a:t> avec les Tiers </a:t>
            </a:r>
            <a:r>
              <a:rPr lang="en-US" sz="1000" b="1" dirty="0" err="1">
                <a:latin typeface="Arial"/>
                <a:cs typeface="Arial"/>
              </a:rPr>
              <a:t>concernant</a:t>
            </a:r>
            <a:r>
              <a:rPr lang="en-US" sz="1000" b="1" dirty="0">
                <a:latin typeface="Arial"/>
                <a:cs typeface="Arial"/>
              </a:rPr>
              <a:t> </a:t>
            </a:r>
            <a:r>
              <a:rPr lang="en-US" sz="1000" b="1" dirty="0" err="1">
                <a:latin typeface="Arial"/>
                <a:cs typeface="Arial"/>
              </a:rPr>
              <a:t>notamment</a:t>
            </a:r>
            <a:r>
              <a:rPr lang="en-US" sz="1000" b="1" dirty="0">
                <a:latin typeface="Arial"/>
                <a:cs typeface="Arial"/>
              </a:rPr>
              <a:t>  les </a:t>
            </a:r>
            <a:r>
              <a:rPr lang="en-US" sz="1000" b="1" dirty="0" err="1">
                <a:latin typeface="Arial"/>
                <a:cs typeface="Arial"/>
              </a:rPr>
              <a:t>activités</a:t>
            </a:r>
            <a:r>
              <a:rPr lang="en-US" sz="1000" b="1" dirty="0">
                <a:latin typeface="Arial"/>
                <a:cs typeface="Arial"/>
              </a:rPr>
              <a:t> critiques.</a:t>
            </a:r>
            <a:endParaRPr sz="1000" dirty="0">
              <a:latin typeface="Arial"/>
              <a:cs typeface="Arial"/>
            </a:endParaRPr>
          </a:p>
        </p:txBody>
      </p:sp>
      <p:sp>
        <p:nvSpPr>
          <p:cNvPr id="5" name="object 5"/>
          <p:cNvSpPr txBox="1"/>
          <p:nvPr/>
        </p:nvSpPr>
        <p:spPr>
          <a:xfrm>
            <a:off x="4165784" y="1869309"/>
            <a:ext cx="3019784" cy="1571583"/>
          </a:xfrm>
          <a:prstGeom prst="rect">
            <a:avLst/>
          </a:prstGeom>
        </p:spPr>
        <p:txBody>
          <a:bodyPr vert="horz" wrap="square" lIns="0" tIns="42544" rIns="0" bIns="0" rtlCol="0">
            <a:spAutoFit/>
          </a:bodyPr>
          <a:lstStyle/>
          <a:p>
            <a:pPr marL="12700" algn="ctr">
              <a:lnSpc>
                <a:spcPct val="100000"/>
              </a:lnSpc>
              <a:spcBef>
                <a:spcPts val="334"/>
              </a:spcBef>
            </a:pPr>
            <a:r>
              <a:rPr lang="fr-CA" sz="1200" b="1" spc="-5" dirty="0">
                <a:latin typeface="Arial"/>
                <a:cs typeface="Arial"/>
              </a:rPr>
              <a:t>Modèle opérationnel</a:t>
            </a:r>
          </a:p>
          <a:p>
            <a:pPr marL="12700" algn="ctr">
              <a:lnSpc>
                <a:spcPct val="100000"/>
              </a:lnSpc>
              <a:spcBef>
                <a:spcPts val="334"/>
              </a:spcBef>
            </a:pPr>
            <a:endParaRPr sz="1100" dirty="0">
              <a:latin typeface="Arial"/>
              <a:cs typeface="Arial"/>
            </a:endParaRPr>
          </a:p>
          <a:p>
            <a:pPr marL="12700" algn="ctr">
              <a:lnSpc>
                <a:spcPct val="100000"/>
              </a:lnSpc>
              <a:spcBef>
                <a:spcPts val="560"/>
              </a:spcBef>
            </a:pPr>
            <a:r>
              <a:rPr lang="en-CA" sz="2800" b="1" dirty="0">
                <a:latin typeface="Arial"/>
                <a:cs typeface="Arial"/>
              </a:rPr>
              <a:t>40</a:t>
            </a:r>
            <a:r>
              <a:rPr sz="2800" b="1" dirty="0">
                <a:latin typeface="Arial"/>
                <a:cs typeface="Arial"/>
              </a:rPr>
              <a:t>%</a:t>
            </a:r>
            <a:endParaRPr sz="2800" dirty="0">
              <a:latin typeface="Arial"/>
              <a:cs typeface="Arial"/>
            </a:endParaRPr>
          </a:p>
          <a:p>
            <a:pPr marL="12700" marR="5080" lvl="0">
              <a:spcBef>
                <a:spcPts val="105"/>
              </a:spcBef>
            </a:pPr>
            <a:r>
              <a:rPr lang="en-US" sz="1000" b="1" spc="-5" dirty="0">
                <a:latin typeface="Arial"/>
                <a:cs typeface="Arial"/>
              </a:rPr>
              <a:t>des </a:t>
            </a:r>
            <a:r>
              <a:rPr lang="en-US" sz="1000" b="1" spc="-5" dirty="0" err="1">
                <a:latin typeface="Arial"/>
                <a:cs typeface="Arial"/>
              </a:rPr>
              <a:t>organisations</a:t>
            </a:r>
            <a:r>
              <a:rPr lang="en-US" sz="1000" b="1" spc="-5" dirty="0">
                <a:latin typeface="Arial"/>
                <a:cs typeface="Arial"/>
              </a:rPr>
              <a:t> </a:t>
            </a:r>
            <a:r>
              <a:rPr lang="en-US" sz="1000" b="1" spc="-5" dirty="0" err="1">
                <a:latin typeface="Arial"/>
                <a:cs typeface="Arial"/>
              </a:rPr>
              <a:t>sondées</a:t>
            </a:r>
            <a:r>
              <a:rPr lang="en-US" sz="1000" b="1" spc="-5" dirty="0">
                <a:latin typeface="Arial"/>
                <a:cs typeface="Arial"/>
              </a:rPr>
              <a:t> </a:t>
            </a:r>
            <a:r>
              <a:rPr lang="en-US" sz="1000" b="1" spc="-5" dirty="0" err="1">
                <a:latin typeface="Arial"/>
                <a:cs typeface="Arial"/>
              </a:rPr>
              <a:t>rapportent</a:t>
            </a:r>
            <a:r>
              <a:rPr lang="en-US" sz="1000" b="1" spc="-5" dirty="0">
                <a:latin typeface="Arial"/>
                <a:cs typeface="Arial"/>
              </a:rPr>
              <a:t> </a:t>
            </a:r>
            <a:r>
              <a:rPr lang="en-US" sz="1000" b="1" spc="-5" dirty="0" err="1">
                <a:latin typeface="Arial"/>
                <a:cs typeface="Arial"/>
              </a:rPr>
              <a:t>une</a:t>
            </a:r>
            <a:r>
              <a:rPr lang="en-US" sz="1000" b="1" spc="-5" dirty="0">
                <a:latin typeface="Arial"/>
                <a:cs typeface="Arial"/>
              </a:rPr>
              <a:t> </a:t>
            </a:r>
            <a:r>
              <a:rPr lang="en-US" sz="1000" b="1" spc="-5" dirty="0" err="1">
                <a:latin typeface="Arial"/>
                <a:cs typeface="Arial"/>
              </a:rPr>
              <a:t>amélioration</a:t>
            </a:r>
            <a:r>
              <a:rPr lang="en-US" sz="1000" b="1" spc="-5" dirty="0">
                <a:latin typeface="Arial"/>
                <a:cs typeface="Arial"/>
              </a:rPr>
              <a:t> du programme </a:t>
            </a:r>
            <a:r>
              <a:rPr lang="fr-CA" sz="1000" b="1" kern="0" dirty="0">
                <a:ea typeface="Open Sans Light"/>
                <a:cs typeface="Arial" panose="020B0604020202020204" pitchFamily="34" charset="0"/>
                <a:sym typeface="Open Sans Light"/>
              </a:rPr>
              <a:t>de gestion des risques liés aux Tiers afin notamment de mieux gérer les risques cyber.</a:t>
            </a:r>
            <a:r>
              <a:rPr sz="1000" dirty="0">
                <a:solidFill>
                  <a:srgbClr val="FFFFFF"/>
                </a:solidFill>
                <a:latin typeface="Arial"/>
                <a:cs typeface="Arial"/>
              </a:rPr>
              <a:t>.</a:t>
            </a:r>
            <a:endParaRPr sz="1000" dirty="0">
              <a:latin typeface="Arial"/>
              <a:cs typeface="Arial"/>
            </a:endParaRPr>
          </a:p>
        </p:txBody>
      </p:sp>
      <p:sp>
        <p:nvSpPr>
          <p:cNvPr id="6" name="object 6"/>
          <p:cNvSpPr/>
          <p:nvPr/>
        </p:nvSpPr>
        <p:spPr>
          <a:xfrm>
            <a:off x="3992142" y="5297134"/>
            <a:ext cx="5340004" cy="1342034"/>
          </a:xfrm>
          <a:custGeom>
            <a:avLst/>
            <a:gdLst/>
            <a:ahLst/>
            <a:cxnLst/>
            <a:rect l="l" t="t" r="r" b="b"/>
            <a:pathLst>
              <a:path w="3447415" h="1841500">
                <a:moveTo>
                  <a:pt x="0" y="1840991"/>
                </a:moveTo>
                <a:lnTo>
                  <a:pt x="3447288" y="1840991"/>
                </a:lnTo>
                <a:lnTo>
                  <a:pt x="3447288" y="0"/>
                </a:lnTo>
                <a:lnTo>
                  <a:pt x="0" y="0"/>
                </a:lnTo>
                <a:lnTo>
                  <a:pt x="0" y="1840991"/>
                </a:lnTo>
                <a:close/>
              </a:path>
            </a:pathLst>
          </a:custGeom>
          <a:solidFill>
            <a:srgbClr val="008C53"/>
          </a:solidFill>
        </p:spPr>
        <p:txBody>
          <a:bodyPr wrap="square" lIns="0" tIns="0" rIns="0" bIns="0" rtlCol="0"/>
          <a:lstStyle/>
          <a:p>
            <a:endParaRPr>
              <a:solidFill>
                <a:schemeClr val="bg1"/>
              </a:solidFill>
            </a:endParaRPr>
          </a:p>
        </p:txBody>
      </p:sp>
      <p:sp>
        <p:nvSpPr>
          <p:cNvPr id="7" name="object 7"/>
          <p:cNvSpPr txBox="1"/>
          <p:nvPr/>
        </p:nvSpPr>
        <p:spPr>
          <a:xfrm>
            <a:off x="4903880" y="5673930"/>
            <a:ext cx="4263260" cy="321242"/>
          </a:xfrm>
          <a:prstGeom prst="rect">
            <a:avLst/>
          </a:prstGeom>
        </p:spPr>
        <p:txBody>
          <a:bodyPr vert="horz" wrap="square" lIns="0" tIns="13335" rIns="0" bIns="0" rtlCol="0">
            <a:spAutoFit/>
          </a:bodyPr>
          <a:lstStyle/>
          <a:p>
            <a:pPr marL="12700">
              <a:lnSpc>
                <a:spcPct val="100000"/>
              </a:lnSpc>
              <a:spcBef>
                <a:spcPts val="105"/>
              </a:spcBef>
            </a:pPr>
            <a:r>
              <a:rPr lang="fr-CA" sz="1000" b="1" spc="-5" dirty="0">
                <a:solidFill>
                  <a:schemeClr val="bg1"/>
                </a:solidFill>
                <a:latin typeface="Arial"/>
                <a:cs typeface="Arial"/>
              </a:rPr>
              <a:t>des organisations sondées n’ont pas atteint le niveau optimal souhaité concernant l’intégration technologique.</a:t>
            </a:r>
            <a:endParaRPr sz="1000" b="1" dirty="0">
              <a:solidFill>
                <a:schemeClr val="bg1"/>
              </a:solidFill>
              <a:latin typeface="Arial"/>
              <a:cs typeface="Arial"/>
            </a:endParaRPr>
          </a:p>
        </p:txBody>
      </p:sp>
      <p:sp>
        <p:nvSpPr>
          <p:cNvPr id="8" name="object 8"/>
          <p:cNvSpPr txBox="1"/>
          <p:nvPr/>
        </p:nvSpPr>
        <p:spPr>
          <a:xfrm>
            <a:off x="4041491" y="5350733"/>
            <a:ext cx="739140" cy="1314450"/>
          </a:xfrm>
          <a:prstGeom prst="rect">
            <a:avLst/>
          </a:prstGeom>
        </p:spPr>
        <p:txBody>
          <a:bodyPr vert="horz" wrap="square" lIns="0" tIns="229870" rIns="0" bIns="0" rtlCol="0">
            <a:spAutoFit/>
          </a:bodyPr>
          <a:lstStyle/>
          <a:p>
            <a:pPr marL="12700">
              <a:lnSpc>
                <a:spcPct val="100000"/>
              </a:lnSpc>
              <a:spcBef>
                <a:spcPts val="1810"/>
              </a:spcBef>
            </a:pPr>
            <a:r>
              <a:rPr sz="2800" b="1" dirty="0">
                <a:solidFill>
                  <a:schemeClr val="bg1"/>
                </a:solidFill>
                <a:latin typeface="Arial"/>
                <a:cs typeface="Arial"/>
              </a:rPr>
              <a:t>96%</a:t>
            </a:r>
            <a:endParaRPr sz="2800" dirty="0">
              <a:solidFill>
                <a:schemeClr val="bg1"/>
              </a:solidFill>
              <a:latin typeface="Arial"/>
              <a:cs typeface="Arial"/>
            </a:endParaRPr>
          </a:p>
          <a:p>
            <a:pPr marL="12700">
              <a:lnSpc>
                <a:spcPct val="100000"/>
              </a:lnSpc>
              <a:spcBef>
                <a:spcPts val="1715"/>
              </a:spcBef>
            </a:pPr>
            <a:r>
              <a:rPr sz="2800" b="1" dirty="0">
                <a:solidFill>
                  <a:schemeClr val="bg1"/>
                </a:solidFill>
                <a:latin typeface="Arial"/>
                <a:cs typeface="Arial"/>
              </a:rPr>
              <a:t>81%</a:t>
            </a:r>
            <a:endParaRPr sz="2800" dirty="0">
              <a:solidFill>
                <a:schemeClr val="bg1"/>
              </a:solidFill>
              <a:latin typeface="Arial"/>
              <a:cs typeface="Arial"/>
            </a:endParaRPr>
          </a:p>
        </p:txBody>
      </p:sp>
      <p:sp>
        <p:nvSpPr>
          <p:cNvPr id="9" name="object 9"/>
          <p:cNvSpPr txBox="1"/>
          <p:nvPr/>
        </p:nvSpPr>
        <p:spPr>
          <a:xfrm>
            <a:off x="4922670" y="6098293"/>
            <a:ext cx="4409476" cy="475130"/>
          </a:xfrm>
          <a:prstGeom prst="rect">
            <a:avLst/>
          </a:prstGeom>
        </p:spPr>
        <p:txBody>
          <a:bodyPr vert="horz" wrap="square" lIns="0" tIns="13335" rIns="0" bIns="0" rtlCol="0">
            <a:spAutoFit/>
          </a:bodyPr>
          <a:lstStyle/>
          <a:p>
            <a:pPr marL="12700" marR="5080">
              <a:lnSpc>
                <a:spcPct val="100000"/>
              </a:lnSpc>
              <a:spcBef>
                <a:spcPts val="105"/>
              </a:spcBef>
            </a:pPr>
            <a:r>
              <a:rPr lang="fr-CA" sz="1000" b="1" spc="-5" dirty="0">
                <a:solidFill>
                  <a:schemeClr val="bg1"/>
                </a:solidFill>
                <a:latin typeface="Arial"/>
                <a:cs typeface="Arial"/>
              </a:rPr>
              <a:t>des organisations sondées se montrent neutres ou négatifs concernant le niveau atteint en termes d’intégration technologique et permettant de bien capturer les risques pour des fins de reddition de comptes</a:t>
            </a:r>
            <a:endParaRPr sz="1000" dirty="0">
              <a:solidFill>
                <a:schemeClr val="bg1"/>
              </a:solidFill>
              <a:latin typeface="Arial"/>
              <a:cs typeface="Arial"/>
            </a:endParaRPr>
          </a:p>
        </p:txBody>
      </p:sp>
      <p:sp>
        <p:nvSpPr>
          <p:cNvPr id="10" name="object 10"/>
          <p:cNvSpPr txBox="1"/>
          <p:nvPr/>
        </p:nvSpPr>
        <p:spPr>
          <a:xfrm>
            <a:off x="5244893" y="5343792"/>
            <a:ext cx="2535735" cy="197490"/>
          </a:xfrm>
          <a:prstGeom prst="rect">
            <a:avLst/>
          </a:prstGeom>
        </p:spPr>
        <p:txBody>
          <a:bodyPr vert="horz" wrap="square" lIns="0" tIns="12700" rIns="0" bIns="0" rtlCol="0">
            <a:spAutoFit/>
          </a:bodyPr>
          <a:lstStyle/>
          <a:p>
            <a:pPr marL="12700" algn="ctr">
              <a:lnSpc>
                <a:spcPct val="100000"/>
              </a:lnSpc>
              <a:spcBef>
                <a:spcPts val="100"/>
              </a:spcBef>
            </a:pPr>
            <a:r>
              <a:rPr lang="fr-CA" sz="1200" b="1" spc="-10" dirty="0">
                <a:solidFill>
                  <a:schemeClr val="bg1"/>
                </a:solidFill>
                <a:latin typeface="Arial"/>
                <a:cs typeface="Arial"/>
              </a:rPr>
              <a:t>Outils technologiques</a:t>
            </a:r>
            <a:endParaRPr sz="1200" dirty="0">
              <a:solidFill>
                <a:schemeClr val="bg1"/>
              </a:solidFill>
              <a:latin typeface="Arial"/>
              <a:cs typeface="Arial"/>
            </a:endParaRPr>
          </a:p>
        </p:txBody>
      </p:sp>
      <p:sp>
        <p:nvSpPr>
          <p:cNvPr id="11" name="object 11"/>
          <p:cNvSpPr/>
          <p:nvPr/>
        </p:nvSpPr>
        <p:spPr>
          <a:xfrm>
            <a:off x="7238711" y="1734747"/>
            <a:ext cx="2097458" cy="3547485"/>
          </a:xfrm>
          <a:custGeom>
            <a:avLst/>
            <a:gdLst/>
            <a:ahLst/>
            <a:cxnLst/>
            <a:rect l="l" t="t" r="r" b="b"/>
            <a:pathLst>
              <a:path w="1813559" h="3218815">
                <a:moveTo>
                  <a:pt x="0" y="3218688"/>
                </a:moveTo>
                <a:lnTo>
                  <a:pt x="1813559" y="3218688"/>
                </a:lnTo>
                <a:lnTo>
                  <a:pt x="1813559" y="0"/>
                </a:lnTo>
                <a:lnTo>
                  <a:pt x="0" y="0"/>
                </a:lnTo>
                <a:lnTo>
                  <a:pt x="0" y="3218688"/>
                </a:lnTo>
                <a:close/>
              </a:path>
            </a:pathLst>
          </a:custGeom>
          <a:solidFill>
            <a:schemeClr val="tx2"/>
          </a:solidFill>
        </p:spPr>
        <p:txBody>
          <a:bodyPr wrap="square" lIns="0" tIns="0" rIns="0" bIns="0" rtlCol="0"/>
          <a:lstStyle/>
          <a:p>
            <a:endParaRPr/>
          </a:p>
        </p:txBody>
      </p:sp>
      <p:sp>
        <p:nvSpPr>
          <p:cNvPr id="12" name="object 12"/>
          <p:cNvSpPr txBox="1"/>
          <p:nvPr/>
        </p:nvSpPr>
        <p:spPr>
          <a:xfrm>
            <a:off x="7343677" y="4015930"/>
            <a:ext cx="1979991" cy="1227259"/>
          </a:xfrm>
          <a:prstGeom prst="rect">
            <a:avLst/>
          </a:prstGeom>
        </p:spPr>
        <p:txBody>
          <a:bodyPr vert="horz" wrap="square" lIns="0" tIns="13970" rIns="0" bIns="0" rtlCol="0">
            <a:spAutoFit/>
          </a:bodyPr>
          <a:lstStyle/>
          <a:p>
            <a:pPr marL="12700" algn="ctr">
              <a:lnSpc>
                <a:spcPct val="100000"/>
              </a:lnSpc>
              <a:spcBef>
                <a:spcPts val="110"/>
              </a:spcBef>
            </a:pPr>
            <a:r>
              <a:rPr lang="en-CA" sz="2800" b="1" dirty="0">
                <a:solidFill>
                  <a:srgbClr val="333333"/>
                </a:solidFill>
                <a:latin typeface="Arial"/>
                <a:cs typeface="Arial"/>
              </a:rPr>
              <a:t>88</a:t>
            </a:r>
            <a:r>
              <a:rPr sz="2800" b="1" dirty="0">
                <a:solidFill>
                  <a:srgbClr val="333333"/>
                </a:solidFill>
                <a:latin typeface="Arial"/>
                <a:cs typeface="Arial"/>
              </a:rPr>
              <a:t>%</a:t>
            </a:r>
            <a:endParaRPr sz="2800" dirty="0">
              <a:latin typeface="Arial"/>
              <a:cs typeface="Arial"/>
            </a:endParaRPr>
          </a:p>
          <a:p>
            <a:pPr marL="12700" marR="5080">
              <a:lnSpc>
                <a:spcPct val="100000"/>
              </a:lnSpc>
              <a:spcBef>
                <a:spcPts val="55"/>
              </a:spcBef>
            </a:pPr>
            <a:r>
              <a:rPr lang="fr-CA" sz="1000" b="1" spc="5" dirty="0">
                <a:solidFill>
                  <a:srgbClr val="333333"/>
                </a:solidFill>
                <a:latin typeface="Arial"/>
                <a:cs typeface="Arial"/>
              </a:rPr>
              <a:t>des organisations sondées mettent de l’avant la nécessité d’une gestion efficace du processus de migration vers l’infonuagique.</a:t>
            </a:r>
            <a:endParaRPr sz="1000" dirty="0">
              <a:latin typeface="Arial"/>
              <a:cs typeface="Arial"/>
            </a:endParaRPr>
          </a:p>
        </p:txBody>
      </p:sp>
      <p:sp>
        <p:nvSpPr>
          <p:cNvPr id="13" name="object 13"/>
          <p:cNvSpPr txBox="1"/>
          <p:nvPr/>
        </p:nvSpPr>
        <p:spPr>
          <a:xfrm>
            <a:off x="7294369" y="1866977"/>
            <a:ext cx="2029299" cy="2141612"/>
          </a:xfrm>
          <a:prstGeom prst="rect">
            <a:avLst/>
          </a:prstGeom>
        </p:spPr>
        <p:txBody>
          <a:bodyPr vert="horz" wrap="square" lIns="0" tIns="12700" rIns="0" bIns="0" rtlCol="0">
            <a:spAutoFit/>
          </a:bodyPr>
          <a:lstStyle/>
          <a:p>
            <a:pPr marL="12700" lvl="0" algn="ctr">
              <a:spcBef>
                <a:spcPts val="1135"/>
              </a:spcBef>
              <a:defRPr/>
            </a:pPr>
            <a:r>
              <a:rPr lang="fr-CA" sz="1200" b="1" spc="-5" dirty="0">
                <a:cs typeface="Univers 45 Light"/>
              </a:rPr>
              <a:t>Infonuagique</a:t>
            </a:r>
            <a:r>
              <a:rPr lang="fr-CA" sz="1200" b="1" spc="-5" dirty="0">
                <a:latin typeface="Univers 45 Light"/>
                <a:cs typeface="Univers 45 Light"/>
              </a:rPr>
              <a:t> </a:t>
            </a:r>
            <a:endParaRPr lang="fr-CA" sz="1200" dirty="0">
              <a:latin typeface="Univers 45 Light"/>
              <a:cs typeface="Univers 45 Light"/>
            </a:endParaRPr>
          </a:p>
          <a:p>
            <a:pPr marL="38100" algn="ctr">
              <a:lnSpc>
                <a:spcPct val="100000"/>
              </a:lnSpc>
              <a:spcBef>
                <a:spcPts val="480"/>
              </a:spcBef>
            </a:pPr>
            <a:r>
              <a:rPr lang="fr-CA" sz="2800" b="1" dirty="0">
                <a:solidFill>
                  <a:srgbClr val="333333"/>
                </a:solidFill>
                <a:latin typeface="Arial"/>
                <a:cs typeface="Arial"/>
              </a:rPr>
              <a:t>75%</a:t>
            </a:r>
          </a:p>
          <a:p>
            <a:pPr marL="38100">
              <a:lnSpc>
                <a:spcPct val="100000"/>
              </a:lnSpc>
              <a:spcBef>
                <a:spcPts val="480"/>
              </a:spcBef>
            </a:pPr>
            <a:r>
              <a:rPr lang="en-US" sz="1000" b="1" spc="-5" dirty="0">
                <a:solidFill>
                  <a:srgbClr val="333333"/>
                </a:solidFill>
                <a:latin typeface="Arial"/>
                <a:cs typeface="Arial"/>
              </a:rPr>
              <a:t>des </a:t>
            </a:r>
            <a:r>
              <a:rPr lang="en-US" sz="1000" b="1" spc="-5" dirty="0" err="1">
                <a:solidFill>
                  <a:srgbClr val="333333"/>
                </a:solidFill>
                <a:latin typeface="Arial"/>
                <a:cs typeface="Arial"/>
              </a:rPr>
              <a:t>organisations</a:t>
            </a:r>
            <a:r>
              <a:rPr lang="en-US" sz="1000" b="1" spc="-5" dirty="0">
                <a:solidFill>
                  <a:srgbClr val="333333"/>
                </a:solidFill>
                <a:latin typeface="Arial"/>
                <a:cs typeface="Arial"/>
              </a:rPr>
              <a:t> </a:t>
            </a:r>
            <a:r>
              <a:rPr lang="en-US" sz="1000" b="1" spc="-5" dirty="0" err="1">
                <a:solidFill>
                  <a:srgbClr val="333333"/>
                </a:solidFill>
                <a:latin typeface="Arial"/>
                <a:cs typeface="Arial"/>
              </a:rPr>
              <a:t>sondées</a:t>
            </a:r>
            <a:r>
              <a:rPr lang="en-US" sz="1000" b="1" spc="-5" dirty="0">
                <a:solidFill>
                  <a:srgbClr val="333333"/>
                </a:solidFill>
                <a:latin typeface="Arial"/>
                <a:cs typeface="Arial"/>
              </a:rPr>
              <a:t> </a:t>
            </a:r>
            <a:r>
              <a:rPr lang="en-US" sz="1000" b="1" spc="-5" dirty="0" err="1">
                <a:solidFill>
                  <a:srgbClr val="333333"/>
                </a:solidFill>
                <a:latin typeface="Arial"/>
                <a:cs typeface="Arial"/>
              </a:rPr>
              <a:t>mentionnent</a:t>
            </a:r>
            <a:r>
              <a:rPr lang="en-US" sz="1000" b="1" spc="-5" dirty="0">
                <a:solidFill>
                  <a:srgbClr val="333333"/>
                </a:solidFill>
                <a:latin typeface="Arial"/>
                <a:cs typeface="Arial"/>
              </a:rPr>
              <a:t> que la </a:t>
            </a:r>
            <a:r>
              <a:rPr lang="en-US" sz="1000" b="1" spc="-5" dirty="0" err="1">
                <a:solidFill>
                  <a:srgbClr val="333333"/>
                </a:solidFill>
                <a:latin typeface="Arial"/>
                <a:cs typeface="Arial"/>
              </a:rPr>
              <a:t>capacité</a:t>
            </a:r>
            <a:r>
              <a:rPr lang="en-US" sz="1000" b="1" spc="-5" dirty="0">
                <a:solidFill>
                  <a:srgbClr val="333333"/>
                </a:solidFill>
                <a:latin typeface="Arial"/>
                <a:cs typeface="Arial"/>
              </a:rPr>
              <a:t> de </a:t>
            </a:r>
            <a:r>
              <a:rPr lang="en-US" sz="1000" b="1" spc="-5" dirty="0" err="1">
                <a:solidFill>
                  <a:srgbClr val="333333"/>
                </a:solidFill>
                <a:latin typeface="Arial"/>
                <a:cs typeface="Arial"/>
              </a:rPr>
              <a:t>leur</a:t>
            </a:r>
            <a:r>
              <a:rPr lang="en-US" sz="1000" b="1" spc="-5" dirty="0">
                <a:solidFill>
                  <a:srgbClr val="333333"/>
                </a:solidFill>
                <a:latin typeface="Arial"/>
                <a:cs typeface="Arial"/>
              </a:rPr>
              <a:t> </a:t>
            </a:r>
            <a:r>
              <a:rPr lang="en-US" sz="1000" b="1" spc="-5" dirty="0" err="1">
                <a:solidFill>
                  <a:srgbClr val="333333"/>
                </a:solidFill>
                <a:latin typeface="Arial"/>
                <a:cs typeface="Arial"/>
              </a:rPr>
              <a:t>fournisseurs</a:t>
            </a:r>
            <a:r>
              <a:rPr lang="en-US" sz="1000" b="1" spc="-5" dirty="0">
                <a:solidFill>
                  <a:srgbClr val="333333"/>
                </a:solidFill>
                <a:latin typeface="Arial"/>
                <a:cs typeface="Arial"/>
              </a:rPr>
              <a:t> de services </a:t>
            </a:r>
            <a:r>
              <a:rPr lang="en-US" sz="1000" b="1" spc="-5" dirty="0" err="1">
                <a:solidFill>
                  <a:srgbClr val="333333"/>
                </a:solidFill>
                <a:latin typeface="Arial"/>
                <a:cs typeface="Arial"/>
              </a:rPr>
              <a:t>infonuagique</a:t>
            </a:r>
            <a:r>
              <a:rPr lang="en-US" sz="1000" b="1" spc="-5" dirty="0">
                <a:solidFill>
                  <a:srgbClr val="333333"/>
                </a:solidFill>
                <a:latin typeface="Arial"/>
                <a:cs typeface="Arial"/>
              </a:rPr>
              <a:t> à </a:t>
            </a:r>
            <a:r>
              <a:rPr lang="en-US" sz="1000" b="1" spc="-5" dirty="0" err="1">
                <a:solidFill>
                  <a:srgbClr val="333333"/>
                </a:solidFill>
                <a:latin typeface="Arial"/>
                <a:cs typeface="Arial"/>
              </a:rPr>
              <a:t>leur</a:t>
            </a:r>
            <a:r>
              <a:rPr lang="en-US" sz="1000" b="1" spc="-5" dirty="0">
                <a:solidFill>
                  <a:srgbClr val="333333"/>
                </a:solidFill>
                <a:latin typeface="Arial"/>
                <a:cs typeface="Arial"/>
              </a:rPr>
              <a:t> donner un </a:t>
            </a:r>
            <a:r>
              <a:rPr lang="en-US" sz="1000" b="1" spc="-5" dirty="0" err="1">
                <a:solidFill>
                  <a:srgbClr val="333333"/>
                </a:solidFill>
                <a:latin typeface="Arial"/>
                <a:cs typeface="Arial"/>
              </a:rPr>
              <a:t>niveau</a:t>
            </a:r>
            <a:r>
              <a:rPr lang="en-US" sz="1000" b="1" spc="-5" dirty="0">
                <a:solidFill>
                  <a:srgbClr val="333333"/>
                </a:solidFill>
                <a:latin typeface="Arial"/>
                <a:cs typeface="Arial"/>
              </a:rPr>
              <a:t> </a:t>
            </a:r>
            <a:r>
              <a:rPr lang="en-US" sz="1000" b="1" spc="-5" dirty="0" err="1">
                <a:solidFill>
                  <a:srgbClr val="333333"/>
                </a:solidFill>
                <a:latin typeface="Arial"/>
                <a:cs typeface="Arial"/>
              </a:rPr>
              <a:t>d’assurance</a:t>
            </a:r>
            <a:r>
              <a:rPr lang="en-US" sz="1000" b="1" spc="-5" dirty="0">
                <a:solidFill>
                  <a:srgbClr val="333333"/>
                </a:solidFill>
                <a:latin typeface="Arial"/>
                <a:cs typeface="Arial"/>
              </a:rPr>
              <a:t> </a:t>
            </a:r>
            <a:r>
              <a:rPr lang="en-US" sz="1000" b="1" spc="-5" dirty="0" err="1">
                <a:solidFill>
                  <a:srgbClr val="333333"/>
                </a:solidFill>
                <a:latin typeface="Arial"/>
                <a:cs typeface="Arial"/>
              </a:rPr>
              <a:t>adéquat</a:t>
            </a:r>
            <a:r>
              <a:rPr lang="en-US" sz="1000" b="1" spc="-5" dirty="0">
                <a:solidFill>
                  <a:srgbClr val="333333"/>
                </a:solidFill>
                <a:latin typeface="Arial"/>
                <a:cs typeface="Arial"/>
              </a:rPr>
              <a:t> </a:t>
            </a:r>
            <a:r>
              <a:rPr lang="en-US" sz="1000" b="1" spc="-5" dirty="0" err="1">
                <a:solidFill>
                  <a:srgbClr val="333333"/>
                </a:solidFill>
                <a:latin typeface="Arial"/>
                <a:cs typeface="Arial"/>
              </a:rPr>
              <a:t>concernant</a:t>
            </a:r>
            <a:r>
              <a:rPr lang="en-US" sz="1000" b="1" spc="-5" dirty="0">
                <a:solidFill>
                  <a:srgbClr val="333333"/>
                </a:solidFill>
                <a:latin typeface="Arial"/>
                <a:cs typeface="Arial"/>
              </a:rPr>
              <a:t> la </a:t>
            </a:r>
            <a:r>
              <a:rPr lang="en-US" sz="1000" b="1" spc="-5" dirty="0" err="1">
                <a:solidFill>
                  <a:srgbClr val="333333"/>
                </a:solidFill>
                <a:latin typeface="Arial"/>
                <a:cs typeface="Arial"/>
              </a:rPr>
              <a:t>sécurité</a:t>
            </a:r>
            <a:r>
              <a:rPr lang="en-US" sz="1000" b="1" spc="-5" dirty="0">
                <a:solidFill>
                  <a:srgbClr val="333333"/>
                </a:solidFill>
                <a:latin typeface="Arial"/>
                <a:cs typeface="Arial"/>
              </a:rPr>
              <a:t> de </a:t>
            </a:r>
            <a:r>
              <a:rPr lang="en-US" sz="1000" b="1" spc="-5" dirty="0" err="1">
                <a:solidFill>
                  <a:srgbClr val="333333"/>
                </a:solidFill>
                <a:latin typeface="Arial"/>
                <a:cs typeface="Arial"/>
              </a:rPr>
              <a:t>l’information</a:t>
            </a:r>
            <a:r>
              <a:rPr lang="en-US" sz="1000" b="1" spc="-5" dirty="0">
                <a:solidFill>
                  <a:srgbClr val="333333"/>
                </a:solidFill>
                <a:latin typeface="Arial"/>
                <a:cs typeface="Arial"/>
              </a:rPr>
              <a:t> et </a:t>
            </a:r>
            <a:r>
              <a:rPr lang="en-US" sz="1000" b="1" spc="-5" dirty="0" err="1">
                <a:solidFill>
                  <a:srgbClr val="333333"/>
                </a:solidFill>
                <a:latin typeface="Arial"/>
                <a:cs typeface="Arial"/>
              </a:rPr>
              <a:t>l’efficacité</a:t>
            </a:r>
            <a:r>
              <a:rPr lang="en-US" sz="1000" b="1" spc="-5" dirty="0">
                <a:solidFill>
                  <a:srgbClr val="333333"/>
                </a:solidFill>
                <a:latin typeface="Arial"/>
                <a:cs typeface="Arial"/>
              </a:rPr>
              <a:t> de </a:t>
            </a:r>
            <a:r>
              <a:rPr lang="en-US" sz="1000" b="1" spc="-5" dirty="0" err="1">
                <a:solidFill>
                  <a:srgbClr val="333333"/>
                </a:solidFill>
                <a:latin typeface="Arial"/>
                <a:cs typeface="Arial"/>
              </a:rPr>
              <a:t>contrôles</a:t>
            </a:r>
            <a:r>
              <a:rPr lang="en-US" sz="1000" b="1" spc="-5" dirty="0">
                <a:solidFill>
                  <a:srgbClr val="333333"/>
                </a:solidFill>
                <a:latin typeface="Arial"/>
                <a:cs typeface="Arial"/>
              </a:rPr>
              <a:t> </a:t>
            </a:r>
            <a:r>
              <a:rPr lang="en-US" sz="1000" b="1" spc="-5" dirty="0" err="1">
                <a:solidFill>
                  <a:srgbClr val="333333"/>
                </a:solidFill>
                <a:latin typeface="Arial"/>
                <a:cs typeface="Arial"/>
              </a:rPr>
              <a:t>en</a:t>
            </a:r>
            <a:r>
              <a:rPr lang="en-US" sz="1000" b="1" spc="-5" dirty="0">
                <a:solidFill>
                  <a:srgbClr val="333333"/>
                </a:solidFill>
                <a:latin typeface="Arial"/>
                <a:cs typeface="Arial"/>
              </a:rPr>
              <a:t> place a fait </a:t>
            </a:r>
            <a:r>
              <a:rPr lang="en-US" sz="1000" b="1" spc="-5" dirty="0" err="1">
                <a:solidFill>
                  <a:srgbClr val="333333"/>
                </a:solidFill>
                <a:latin typeface="Arial"/>
                <a:cs typeface="Arial"/>
              </a:rPr>
              <a:t>l’objet</a:t>
            </a:r>
            <a:r>
              <a:rPr lang="en-US" sz="1000" b="1" spc="-5" dirty="0">
                <a:solidFill>
                  <a:srgbClr val="333333"/>
                </a:solidFill>
                <a:latin typeface="Arial"/>
                <a:cs typeface="Arial"/>
              </a:rPr>
              <a:t> de travaux par </a:t>
            </a:r>
            <a:r>
              <a:rPr lang="en-US" sz="1000" b="1" spc="-5" dirty="0" err="1">
                <a:solidFill>
                  <a:srgbClr val="333333"/>
                </a:solidFill>
                <a:latin typeface="Arial"/>
                <a:cs typeface="Arial"/>
              </a:rPr>
              <a:t>l’Audit</a:t>
            </a:r>
            <a:r>
              <a:rPr lang="en-US" sz="1000" b="1" spc="-5" dirty="0">
                <a:solidFill>
                  <a:srgbClr val="333333"/>
                </a:solidFill>
                <a:latin typeface="Arial"/>
                <a:cs typeface="Arial"/>
              </a:rPr>
              <a:t> interne</a:t>
            </a:r>
            <a:endParaRPr sz="1000" b="1" dirty="0">
              <a:latin typeface="Arial"/>
              <a:cs typeface="Arial"/>
            </a:endParaRPr>
          </a:p>
        </p:txBody>
      </p:sp>
      <p:sp>
        <p:nvSpPr>
          <p:cNvPr id="14" name="object 14"/>
          <p:cNvSpPr/>
          <p:nvPr/>
        </p:nvSpPr>
        <p:spPr>
          <a:xfrm>
            <a:off x="1037198" y="1734748"/>
            <a:ext cx="2928377" cy="1493675"/>
          </a:xfrm>
          <a:custGeom>
            <a:avLst/>
            <a:gdLst/>
            <a:ahLst/>
            <a:cxnLst/>
            <a:rect l="l" t="t" r="r" b="b"/>
            <a:pathLst>
              <a:path w="2173604" h="1496695">
                <a:moveTo>
                  <a:pt x="0" y="1496568"/>
                </a:moveTo>
                <a:lnTo>
                  <a:pt x="2173224" y="1496568"/>
                </a:lnTo>
                <a:lnTo>
                  <a:pt x="2173224" y="0"/>
                </a:lnTo>
                <a:lnTo>
                  <a:pt x="0" y="0"/>
                </a:lnTo>
                <a:lnTo>
                  <a:pt x="0" y="1496568"/>
                </a:lnTo>
                <a:close/>
              </a:path>
            </a:pathLst>
          </a:custGeom>
          <a:solidFill>
            <a:srgbClr val="008C53"/>
          </a:solidFill>
        </p:spPr>
        <p:txBody>
          <a:bodyPr wrap="square" lIns="0" tIns="0" rIns="0" bIns="0" rtlCol="0"/>
          <a:lstStyle/>
          <a:p>
            <a:endParaRPr/>
          </a:p>
        </p:txBody>
      </p:sp>
      <p:sp>
        <p:nvSpPr>
          <p:cNvPr id="16" name="object 16"/>
          <p:cNvSpPr txBox="1"/>
          <p:nvPr/>
        </p:nvSpPr>
        <p:spPr>
          <a:xfrm>
            <a:off x="1021816" y="1809867"/>
            <a:ext cx="2858019" cy="1349087"/>
          </a:xfrm>
          <a:prstGeom prst="rect">
            <a:avLst/>
          </a:prstGeom>
        </p:spPr>
        <p:txBody>
          <a:bodyPr vert="horz" wrap="square" lIns="0" tIns="106680" rIns="0" bIns="0" rtlCol="0">
            <a:spAutoFit/>
          </a:bodyPr>
          <a:lstStyle/>
          <a:p>
            <a:pPr marL="12700" algn="ctr">
              <a:lnSpc>
                <a:spcPct val="100000"/>
              </a:lnSpc>
              <a:spcBef>
                <a:spcPts val="840"/>
              </a:spcBef>
            </a:pPr>
            <a:r>
              <a:rPr lang="fr-CA" sz="1200" b="1" dirty="0">
                <a:solidFill>
                  <a:schemeClr val="bg1"/>
                </a:solidFill>
                <a:latin typeface="Arial"/>
                <a:cs typeface="Arial"/>
              </a:rPr>
              <a:t>  Formation</a:t>
            </a:r>
          </a:p>
          <a:p>
            <a:pPr marL="12700">
              <a:lnSpc>
                <a:spcPct val="100000"/>
              </a:lnSpc>
              <a:spcBef>
                <a:spcPts val="840"/>
              </a:spcBef>
            </a:pPr>
            <a:endParaRPr sz="1200" dirty="0">
              <a:solidFill>
                <a:schemeClr val="bg1"/>
              </a:solidFill>
              <a:latin typeface="Arial"/>
              <a:cs typeface="Arial"/>
            </a:endParaRPr>
          </a:p>
          <a:p>
            <a:pPr marL="942975" marR="5080">
              <a:lnSpc>
                <a:spcPct val="100000"/>
              </a:lnSpc>
            </a:pPr>
            <a:r>
              <a:rPr lang="fr-CA" sz="1000" b="1" spc="-5" dirty="0">
                <a:solidFill>
                  <a:schemeClr val="bg1"/>
                </a:solidFill>
                <a:latin typeface="Arial"/>
                <a:cs typeface="Arial"/>
              </a:rPr>
              <a:t>des organisations sondées affirment développer les compétences et connaissances de leurs ressources humaines à cet égard</a:t>
            </a:r>
            <a:endParaRPr sz="1000" b="1" dirty="0">
              <a:solidFill>
                <a:schemeClr val="bg1"/>
              </a:solidFill>
              <a:latin typeface="Arial"/>
              <a:cs typeface="Arial"/>
            </a:endParaRPr>
          </a:p>
        </p:txBody>
      </p:sp>
      <p:sp>
        <p:nvSpPr>
          <p:cNvPr id="17" name="object 17"/>
          <p:cNvSpPr txBox="1"/>
          <p:nvPr/>
        </p:nvSpPr>
        <p:spPr>
          <a:xfrm>
            <a:off x="1114187" y="2400193"/>
            <a:ext cx="739140" cy="454025"/>
          </a:xfrm>
          <a:prstGeom prst="rect">
            <a:avLst/>
          </a:prstGeom>
        </p:spPr>
        <p:txBody>
          <a:bodyPr vert="horz" wrap="square" lIns="0" tIns="13970" rIns="0" bIns="0" rtlCol="0">
            <a:spAutoFit/>
          </a:bodyPr>
          <a:lstStyle/>
          <a:p>
            <a:pPr marL="12700">
              <a:lnSpc>
                <a:spcPct val="100000"/>
              </a:lnSpc>
              <a:spcBef>
                <a:spcPts val="110"/>
              </a:spcBef>
            </a:pPr>
            <a:r>
              <a:rPr lang="en-CA" sz="2800" b="1" dirty="0">
                <a:solidFill>
                  <a:schemeClr val="bg1"/>
                </a:solidFill>
                <a:latin typeface="Arial"/>
                <a:cs typeface="Arial"/>
              </a:rPr>
              <a:t>59</a:t>
            </a:r>
            <a:r>
              <a:rPr sz="2800" b="1" dirty="0">
                <a:solidFill>
                  <a:schemeClr val="bg1"/>
                </a:solidFill>
                <a:latin typeface="Arial"/>
                <a:cs typeface="Arial"/>
              </a:rPr>
              <a:t>%</a:t>
            </a:r>
            <a:endParaRPr sz="2800" dirty="0">
              <a:solidFill>
                <a:schemeClr val="bg1"/>
              </a:solidFill>
              <a:latin typeface="Arial"/>
              <a:cs typeface="Arial"/>
            </a:endParaRPr>
          </a:p>
        </p:txBody>
      </p:sp>
      <p:sp>
        <p:nvSpPr>
          <p:cNvPr id="18" name="object 18"/>
          <p:cNvSpPr/>
          <p:nvPr/>
        </p:nvSpPr>
        <p:spPr>
          <a:xfrm>
            <a:off x="1036187" y="3262984"/>
            <a:ext cx="2930695" cy="3374390"/>
          </a:xfrm>
          <a:custGeom>
            <a:avLst/>
            <a:gdLst/>
            <a:ahLst/>
            <a:cxnLst/>
            <a:rect l="l" t="t" r="r" b="b"/>
            <a:pathLst>
              <a:path w="2170429" h="2603500">
                <a:moveTo>
                  <a:pt x="0" y="2602992"/>
                </a:moveTo>
                <a:lnTo>
                  <a:pt x="2170176" y="2602992"/>
                </a:lnTo>
                <a:lnTo>
                  <a:pt x="2170176" y="0"/>
                </a:lnTo>
                <a:lnTo>
                  <a:pt x="0" y="0"/>
                </a:lnTo>
                <a:lnTo>
                  <a:pt x="0" y="2602992"/>
                </a:lnTo>
                <a:close/>
              </a:path>
            </a:pathLst>
          </a:custGeom>
          <a:solidFill>
            <a:schemeClr val="accent1"/>
          </a:solidFill>
        </p:spPr>
        <p:txBody>
          <a:bodyPr wrap="square" lIns="0" tIns="0" rIns="0" bIns="0" rtlCol="0"/>
          <a:lstStyle/>
          <a:p>
            <a:endParaRPr dirty="0"/>
          </a:p>
        </p:txBody>
      </p:sp>
      <p:sp>
        <p:nvSpPr>
          <p:cNvPr id="19" name="object 19"/>
          <p:cNvSpPr txBox="1"/>
          <p:nvPr/>
        </p:nvSpPr>
        <p:spPr>
          <a:xfrm>
            <a:off x="1956332" y="4856343"/>
            <a:ext cx="1943120" cy="936795"/>
          </a:xfrm>
          <a:prstGeom prst="rect">
            <a:avLst/>
          </a:prstGeom>
        </p:spPr>
        <p:txBody>
          <a:bodyPr vert="horz" wrap="square" lIns="0" tIns="13335" rIns="0" bIns="0" rtlCol="0">
            <a:spAutoFit/>
          </a:bodyPr>
          <a:lstStyle/>
          <a:p>
            <a:pPr marL="12700">
              <a:lnSpc>
                <a:spcPct val="100000"/>
              </a:lnSpc>
              <a:spcBef>
                <a:spcPts val="560"/>
              </a:spcBef>
            </a:pPr>
            <a:r>
              <a:rPr lang="en-US" sz="1000" b="1" dirty="0">
                <a:solidFill>
                  <a:schemeClr val="bg1"/>
                </a:solidFill>
                <a:latin typeface="Arial"/>
                <a:cs typeface="Arial"/>
              </a:rPr>
              <a:t>des </a:t>
            </a:r>
            <a:r>
              <a:rPr lang="en-US" sz="1000" b="1" dirty="0" err="1">
                <a:solidFill>
                  <a:schemeClr val="bg1"/>
                </a:solidFill>
                <a:latin typeface="Arial"/>
                <a:cs typeface="Arial"/>
              </a:rPr>
              <a:t>organisations</a:t>
            </a:r>
            <a:r>
              <a:rPr lang="en-US" sz="1000" b="1" dirty="0">
                <a:solidFill>
                  <a:schemeClr val="bg1"/>
                </a:solidFill>
                <a:latin typeface="Arial"/>
                <a:cs typeface="Arial"/>
              </a:rPr>
              <a:t> </a:t>
            </a:r>
            <a:r>
              <a:rPr lang="en-US" sz="1000" b="1" dirty="0" err="1">
                <a:solidFill>
                  <a:schemeClr val="bg1"/>
                </a:solidFill>
                <a:latin typeface="Arial"/>
                <a:cs typeface="Arial"/>
              </a:rPr>
              <a:t>sondées</a:t>
            </a:r>
            <a:r>
              <a:rPr lang="en-US" sz="1000" b="1" dirty="0">
                <a:solidFill>
                  <a:schemeClr val="bg1"/>
                </a:solidFill>
                <a:latin typeface="Arial"/>
                <a:cs typeface="Arial"/>
              </a:rPr>
              <a:t> qui </a:t>
            </a:r>
            <a:r>
              <a:rPr lang="en-US" sz="1000" b="1" dirty="0" err="1">
                <a:solidFill>
                  <a:schemeClr val="bg1"/>
                </a:solidFill>
                <a:latin typeface="Arial"/>
                <a:cs typeface="Arial"/>
              </a:rPr>
              <a:t>identifient</a:t>
            </a:r>
            <a:r>
              <a:rPr lang="en-US" sz="1000" b="1" dirty="0">
                <a:solidFill>
                  <a:schemeClr val="bg1"/>
                </a:solidFill>
                <a:latin typeface="Arial"/>
                <a:cs typeface="Arial"/>
              </a:rPr>
              <a:t> </a:t>
            </a:r>
            <a:r>
              <a:rPr lang="en-US" sz="1000" b="1" dirty="0" err="1">
                <a:solidFill>
                  <a:schemeClr val="bg1"/>
                </a:solidFill>
                <a:latin typeface="Arial"/>
                <a:cs typeface="Arial"/>
              </a:rPr>
              <a:t>leur</a:t>
            </a:r>
            <a:r>
              <a:rPr lang="en-US" sz="1000" b="1" dirty="0">
                <a:solidFill>
                  <a:schemeClr val="bg1"/>
                </a:solidFill>
                <a:latin typeface="Arial"/>
                <a:cs typeface="Arial"/>
              </a:rPr>
              <a:t> </a:t>
            </a:r>
            <a:r>
              <a:rPr lang="en-US" sz="1000" b="1" dirty="0" err="1">
                <a:solidFill>
                  <a:schemeClr val="bg1"/>
                </a:solidFill>
                <a:latin typeface="Arial"/>
                <a:cs typeface="Arial"/>
              </a:rPr>
              <a:t>chaine</a:t>
            </a:r>
            <a:r>
              <a:rPr lang="en-US" sz="1000" b="1" dirty="0">
                <a:solidFill>
                  <a:schemeClr val="bg1"/>
                </a:solidFill>
                <a:latin typeface="Arial"/>
                <a:cs typeface="Arial"/>
              </a:rPr>
              <a:t> de tiers ne </a:t>
            </a:r>
            <a:r>
              <a:rPr lang="en-US" sz="1000" b="1" dirty="0" err="1">
                <a:solidFill>
                  <a:schemeClr val="bg1"/>
                </a:solidFill>
                <a:latin typeface="Arial"/>
                <a:cs typeface="Arial"/>
              </a:rPr>
              <a:t>maintiennent</a:t>
            </a:r>
            <a:r>
              <a:rPr lang="en-US" sz="1000" b="1" dirty="0">
                <a:solidFill>
                  <a:schemeClr val="bg1"/>
                </a:solidFill>
                <a:latin typeface="Arial"/>
                <a:cs typeface="Arial"/>
              </a:rPr>
              <a:t> pas à jour un </a:t>
            </a:r>
            <a:r>
              <a:rPr lang="en-US" sz="1000" b="1" dirty="0" err="1">
                <a:solidFill>
                  <a:schemeClr val="bg1"/>
                </a:solidFill>
                <a:latin typeface="Arial"/>
                <a:cs typeface="Arial"/>
              </a:rPr>
              <a:t>inventaire</a:t>
            </a:r>
            <a:r>
              <a:rPr lang="en-US" sz="1000" b="1" dirty="0">
                <a:solidFill>
                  <a:schemeClr val="bg1"/>
                </a:solidFill>
                <a:latin typeface="Arial"/>
                <a:cs typeface="Arial"/>
              </a:rPr>
              <a:t> </a:t>
            </a:r>
            <a:r>
              <a:rPr lang="en-US" sz="1000" b="1" dirty="0" err="1">
                <a:solidFill>
                  <a:schemeClr val="bg1"/>
                </a:solidFill>
                <a:latin typeface="Arial"/>
                <a:cs typeface="Arial"/>
              </a:rPr>
              <a:t>permettant</a:t>
            </a:r>
            <a:r>
              <a:rPr lang="en-US" sz="1000" b="1" dirty="0">
                <a:solidFill>
                  <a:schemeClr val="bg1"/>
                </a:solidFill>
                <a:latin typeface="Arial"/>
                <a:cs typeface="Arial"/>
              </a:rPr>
              <a:t> de </a:t>
            </a:r>
            <a:r>
              <a:rPr lang="en-US" sz="1000" b="1" dirty="0" err="1">
                <a:solidFill>
                  <a:schemeClr val="bg1"/>
                </a:solidFill>
                <a:latin typeface="Arial"/>
                <a:cs typeface="Arial"/>
              </a:rPr>
              <a:t>suivre</a:t>
            </a:r>
            <a:r>
              <a:rPr lang="en-US" sz="1000" b="1" dirty="0">
                <a:solidFill>
                  <a:schemeClr val="bg1"/>
                </a:solidFill>
                <a:latin typeface="Arial"/>
                <a:cs typeface="Arial"/>
              </a:rPr>
              <a:t> et </a:t>
            </a:r>
            <a:r>
              <a:rPr lang="en-US" sz="1000" b="1" dirty="0" err="1">
                <a:solidFill>
                  <a:schemeClr val="bg1"/>
                </a:solidFill>
                <a:latin typeface="Arial"/>
                <a:cs typeface="Arial"/>
              </a:rPr>
              <a:t>gérer</a:t>
            </a:r>
            <a:r>
              <a:rPr lang="en-US" sz="1000" b="1" dirty="0">
                <a:solidFill>
                  <a:schemeClr val="bg1"/>
                </a:solidFill>
                <a:latin typeface="Arial"/>
                <a:cs typeface="Arial"/>
              </a:rPr>
              <a:t> les </a:t>
            </a:r>
            <a:r>
              <a:rPr lang="en-US" sz="1000" b="1" dirty="0" err="1">
                <a:solidFill>
                  <a:schemeClr val="bg1"/>
                </a:solidFill>
                <a:latin typeface="Arial"/>
                <a:cs typeface="Arial"/>
              </a:rPr>
              <a:t>objectifs</a:t>
            </a:r>
            <a:r>
              <a:rPr lang="en-US" sz="1000" b="1" dirty="0">
                <a:solidFill>
                  <a:schemeClr val="bg1"/>
                </a:solidFill>
                <a:latin typeface="Arial"/>
                <a:cs typeface="Arial"/>
              </a:rPr>
              <a:t> </a:t>
            </a:r>
            <a:r>
              <a:rPr lang="en-US" sz="1000" b="1" dirty="0" err="1">
                <a:solidFill>
                  <a:schemeClr val="bg1"/>
                </a:solidFill>
                <a:latin typeface="Arial"/>
                <a:cs typeface="Arial"/>
              </a:rPr>
              <a:t>attribués</a:t>
            </a:r>
            <a:r>
              <a:rPr lang="en-US" sz="1000" b="1" dirty="0">
                <a:solidFill>
                  <a:schemeClr val="bg1"/>
                </a:solidFill>
                <a:latin typeface="Arial"/>
                <a:cs typeface="Arial"/>
              </a:rPr>
              <a:t> à </a:t>
            </a:r>
            <a:r>
              <a:rPr lang="en-US" sz="1000" b="1" dirty="0" err="1">
                <a:solidFill>
                  <a:schemeClr val="bg1"/>
                </a:solidFill>
                <a:latin typeface="Arial"/>
                <a:cs typeface="Arial"/>
              </a:rPr>
              <a:t>ceux</a:t>
            </a:r>
            <a:r>
              <a:rPr lang="en-US" sz="1000" b="1" dirty="0">
                <a:solidFill>
                  <a:schemeClr val="bg1"/>
                </a:solidFill>
                <a:latin typeface="Arial"/>
                <a:cs typeface="Arial"/>
              </a:rPr>
              <a:t>-ci.</a:t>
            </a:r>
            <a:endParaRPr sz="1000" b="1" dirty="0">
              <a:solidFill>
                <a:schemeClr val="bg1"/>
              </a:solidFill>
              <a:latin typeface="Arial"/>
              <a:cs typeface="Arial"/>
            </a:endParaRPr>
          </a:p>
        </p:txBody>
      </p:sp>
      <p:sp>
        <p:nvSpPr>
          <p:cNvPr id="20" name="object 20"/>
          <p:cNvSpPr txBox="1"/>
          <p:nvPr/>
        </p:nvSpPr>
        <p:spPr>
          <a:xfrm>
            <a:off x="1114187" y="3889813"/>
            <a:ext cx="739140" cy="453390"/>
          </a:xfrm>
          <a:prstGeom prst="rect">
            <a:avLst/>
          </a:prstGeom>
        </p:spPr>
        <p:txBody>
          <a:bodyPr vert="horz" wrap="square" lIns="0" tIns="13335" rIns="0" bIns="0" rtlCol="0">
            <a:spAutoFit/>
          </a:bodyPr>
          <a:lstStyle/>
          <a:p>
            <a:pPr marL="12700" lvl="0">
              <a:spcBef>
                <a:spcPts val="560"/>
              </a:spcBef>
            </a:pPr>
            <a:r>
              <a:rPr lang="en-US" sz="2800" b="1" dirty="0">
                <a:solidFill>
                  <a:schemeClr val="bg1"/>
                </a:solidFill>
                <a:latin typeface="Arial"/>
                <a:cs typeface="Arial"/>
              </a:rPr>
              <a:t>80%</a:t>
            </a:r>
            <a:endParaRPr lang="en-US" sz="2800" dirty="0">
              <a:solidFill>
                <a:schemeClr val="bg1"/>
              </a:solidFill>
              <a:latin typeface="Arial"/>
              <a:cs typeface="Arial"/>
            </a:endParaRPr>
          </a:p>
        </p:txBody>
      </p:sp>
      <p:sp>
        <p:nvSpPr>
          <p:cNvPr id="21" name="object 21"/>
          <p:cNvSpPr txBox="1"/>
          <p:nvPr/>
        </p:nvSpPr>
        <p:spPr>
          <a:xfrm>
            <a:off x="1107227" y="5004593"/>
            <a:ext cx="739140" cy="453390"/>
          </a:xfrm>
          <a:prstGeom prst="rect">
            <a:avLst/>
          </a:prstGeom>
        </p:spPr>
        <p:txBody>
          <a:bodyPr vert="horz" wrap="square" lIns="0" tIns="13335" rIns="0" bIns="0" rtlCol="0">
            <a:spAutoFit/>
          </a:bodyPr>
          <a:lstStyle/>
          <a:p>
            <a:pPr marL="12700">
              <a:lnSpc>
                <a:spcPct val="100000"/>
              </a:lnSpc>
              <a:spcBef>
                <a:spcPts val="105"/>
              </a:spcBef>
            </a:pPr>
            <a:r>
              <a:rPr lang="en-US" sz="2800" b="1" dirty="0">
                <a:solidFill>
                  <a:schemeClr val="bg1"/>
                </a:solidFill>
                <a:latin typeface="Arial"/>
                <a:cs typeface="Arial"/>
              </a:rPr>
              <a:t>60%</a:t>
            </a:r>
            <a:endParaRPr sz="2800" dirty="0">
              <a:solidFill>
                <a:schemeClr val="bg1"/>
              </a:solidFill>
              <a:latin typeface="Arial"/>
              <a:cs typeface="Arial"/>
            </a:endParaRPr>
          </a:p>
        </p:txBody>
      </p:sp>
      <p:sp>
        <p:nvSpPr>
          <p:cNvPr id="22" name="object 22"/>
          <p:cNvSpPr txBox="1"/>
          <p:nvPr/>
        </p:nvSpPr>
        <p:spPr>
          <a:xfrm>
            <a:off x="1956332" y="3854701"/>
            <a:ext cx="1821019" cy="629018"/>
          </a:xfrm>
          <a:prstGeom prst="rect">
            <a:avLst/>
          </a:prstGeom>
        </p:spPr>
        <p:txBody>
          <a:bodyPr vert="horz" wrap="square" lIns="0" tIns="13335" rIns="0" bIns="0" rtlCol="0">
            <a:spAutoFit/>
          </a:bodyPr>
          <a:lstStyle/>
          <a:p>
            <a:pPr marR="5080" lvl="0">
              <a:spcBef>
                <a:spcPts val="270"/>
              </a:spcBef>
            </a:pPr>
            <a:r>
              <a:rPr lang="en-US" sz="1000" b="1" spc="-5" dirty="0">
                <a:solidFill>
                  <a:schemeClr val="bg1"/>
                </a:solidFill>
                <a:latin typeface="Arial"/>
                <a:cs typeface="Arial"/>
              </a:rPr>
              <a:t>des </a:t>
            </a:r>
            <a:r>
              <a:rPr lang="en-US" sz="1000" b="1" spc="-5" dirty="0" err="1">
                <a:solidFill>
                  <a:schemeClr val="bg1"/>
                </a:solidFill>
                <a:latin typeface="Arial"/>
                <a:cs typeface="Arial"/>
              </a:rPr>
              <a:t>organisations</a:t>
            </a:r>
            <a:r>
              <a:rPr lang="en-US" sz="1000" b="1" spc="-5" dirty="0">
                <a:solidFill>
                  <a:schemeClr val="bg1"/>
                </a:solidFill>
                <a:latin typeface="Arial"/>
                <a:cs typeface="Arial"/>
              </a:rPr>
              <a:t> </a:t>
            </a:r>
            <a:r>
              <a:rPr lang="en-US" sz="1000" b="1" spc="-5" dirty="0" err="1">
                <a:solidFill>
                  <a:schemeClr val="bg1"/>
                </a:solidFill>
                <a:latin typeface="Arial"/>
                <a:cs typeface="Arial"/>
              </a:rPr>
              <a:t>sondées</a:t>
            </a:r>
            <a:r>
              <a:rPr lang="en-US" sz="1000" b="1" spc="-5" dirty="0">
                <a:solidFill>
                  <a:schemeClr val="bg1"/>
                </a:solidFill>
                <a:latin typeface="Arial"/>
                <a:cs typeface="Arial"/>
              </a:rPr>
              <a:t> </a:t>
            </a:r>
            <a:r>
              <a:rPr lang="en-US" sz="1000" b="1" spc="-5" dirty="0" err="1">
                <a:solidFill>
                  <a:schemeClr val="bg1"/>
                </a:solidFill>
                <a:latin typeface="Arial"/>
                <a:cs typeface="Arial"/>
              </a:rPr>
              <a:t>s’appuient</a:t>
            </a:r>
            <a:r>
              <a:rPr lang="en-US" sz="1000" b="1" spc="-5" dirty="0">
                <a:solidFill>
                  <a:schemeClr val="bg1"/>
                </a:solidFill>
                <a:latin typeface="Arial"/>
                <a:cs typeface="Arial"/>
              </a:rPr>
              <a:t> sur un Tiers </a:t>
            </a:r>
            <a:r>
              <a:rPr lang="en-US" sz="1000" b="1" spc="-5" dirty="0" err="1">
                <a:solidFill>
                  <a:schemeClr val="bg1"/>
                </a:solidFill>
                <a:latin typeface="Arial"/>
                <a:cs typeface="Arial"/>
              </a:rPr>
              <a:t>afin</a:t>
            </a:r>
            <a:r>
              <a:rPr lang="en-US" sz="1000" b="1" spc="-5" dirty="0">
                <a:solidFill>
                  <a:schemeClr val="bg1"/>
                </a:solidFill>
                <a:latin typeface="Arial"/>
                <a:cs typeface="Arial"/>
              </a:rPr>
              <a:t> de </a:t>
            </a:r>
            <a:r>
              <a:rPr lang="en-US" sz="1000" b="1" spc="-5" dirty="0" err="1">
                <a:solidFill>
                  <a:schemeClr val="bg1"/>
                </a:solidFill>
                <a:latin typeface="Arial"/>
                <a:cs typeface="Arial"/>
              </a:rPr>
              <a:t>suivre</a:t>
            </a:r>
            <a:r>
              <a:rPr lang="en-US" sz="1000" b="1" spc="-5" dirty="0">
                <a:solidFill>
                  <a:schemeClr val="bg1"/>
                </a:solidFill>
                <a:latin typeface="Arial"/>
                <a:cs typeface="Arial"/>
              </a:rPr>
              <a:t> et </a:t>
            </a:r>
            <a:r>
              <a:rPr lang="en-US" sz="1000" b="1" spc="-5" dirty="0" err="1">
                <a:solidFill>
                  <a:schemeClr val="bg1"/>
                </a:solidFill>
                <a:latin typeface="Arial"/>
                <a:cs typeface="Arial"/>
              </a:rPr>
              <a:t>évaluer</a:t>
            </a:r>
            <a:r>
              <a:rPr lang="en-US" sz="1000" b="1" spc="-5" dirty="0">
                <a:solidFill>
                  <a:schemeClr val="bg1"/>
                </a:solidFill>
                <a:latin typeface="Arial"/>
                <a:cs typeface="Arial"/>
              </a:rPr>
              <a:t> </a:t>
            </a:r>
            <a:r>
              <a:rPr lang="en-US" sz="1000" b="1" spc="-5" dirty="0" err="1">
                <a:solidFill>
                  <a:schemeClr val="bg1"/>
                </a:solidFill>
                <a:latin typeface="Arial"/>
                <a:cs typeface="Arial"/>
              </a:rPr>
              <a:t>leur</a:t>
            </a:r>
            <a:r>
              <a:rPr lang="en-US" sz="1000" b="1" spc="-5" dirty="0">
                <a:solidFill>
                  <a:schemeClr val="bg1"/>
                </a:solidFill>
                <a:latin typeface="Arial"/>
                <a:cs typeface="Arial"/>
              </a:rPr>
              <a:t> </a:t>
            </a:r>
            <a:r>
              <a:rPr lang="en-US" sz="1000" b="1" spc="-5" dirty="0" err="1">
                <a:solidFill>
                  <a:schemeClr val="bg1"/>
                </a:solidFill>
                <a:latin typeface="Arial"/>
                <a:cs typeface="Arial"/>
              </a:rPr>
              <a:t>chaine</a:t>
            </a:r>
            <a:r>
              <a:rPr lang="en-US" sz="1000" b="1" spc="-5" dirty="0">
                <a:solidFill>
                  <a:schemeClr val="bg1"/>
                </a:solidFill>
                <a:latin typeface="Arial"/>
                <a:cs typeface="Arial"/>
              </a:rPr>
              <a:t> de tiers</a:t>
            </a:r>
          </a:p>
        </p:txBody>
      </p:sp>
      <p:sp>
        <p:nvSpPr>
          <p:cNvPr id="23" name="object 23"/>
          <p:cNvSpPr txBox="1"/>
          <p:nvPr/>
        </p:nvSpPr>
        <p:spPr>
          <a:xfrm>
            <a:off x="1328336" y="3430636"/>
            <a:ext cx="2173605" cy="197490"/>
          </a:xfrm>
          <a:prstGeom prst="rect">
            <a:avLst/>
          </a:prstGeom>
        </p:spPr>
        <p:txBody>
          <a:bodyPr vert="horz" wrap="square" lIns="0" tIns="12700" rIns="0" bIns="0" rtlCol="0">
            <a:spAutoFit/>
          </a:bodyPr>
          <a:lstStyle/>
          <a:p>
            <a:pPr marL="12700" lvl="0">
              <a:spcBef>
                <a:spcPts val="334"/>
              </a:spcBef>
            </a:pPr>
            <a:r>
              <a:rPr lang="en-US" sz="1200" b="1" spc="-5" dirty="0" err="1">
                <a:solidFill>
                  <a:schemeClr val="bg1"/>
                </a:solidFill>
                <a:latin typeface="Arial"/>
                <a:cs typeface="Arial"/>
              </a:rPr>
              <a:t>Chaîne</a:t>
            </a:r>
            <a:r>
              <a:rPr lang="en-US" sz="1200" b="1" spc="-5" dirty="0">
                <a:solidFill>
                  <a:schemeClr val="bg1"/>
                </a:solidFill>
                <a:latin typeface="Arial"/>
                <a:cs typeface="Arial"/>
              </a:rPr>
              <a:t> </a:t>
            </a:r>
            <a:r>
              <a:rPr lang="en-US" sz="1200" b="1" spc="-5" dirty="0" err="1">
                <a:solidFill>
                  <a:schemeClr val="bg1"/>
                </a:solidFill>
                <a:latin typeface="Arial"/>
                <a:cs typeface="Arial"/>
              </a:rPr>
              <a:t>d’approvisionnement</a:t>
            </a:r>
            <a:endParaRPr lang="en-US" sz="1100" dirty="0">
              <a:solidFill>
                <a:schemeClr val="bg1"/>
              </a:solidFill>
              <a:latin typeface="Arial"/>
              <a:cs typeface="Arial"/>
            </a:endParaRPr>
          </a:p>
        </p:txBody>
      </p:sp>
      <p:sp>
        <p:nvSpPr>
          <p:cNvPr id="24" name="object 24"/>
          <p:cNvSpPr/>
          <p:nvPr/>
        </p:nvSpPr>
        <p:spPr>
          <a:xfrm>
            <a:off x="9361429" y="1734747"/>
            <a:ext cx="1886832" cy="4902627"/>
          </a:xfrm>
          <a:custGeom>
            <a:avLst/>
            <a:gdLst/>
            <a:ahLst/>
            <a:cxnLst/>
            <a:rect l="l" t="t" r="r" b="b"/>
            <a:pathLst>
              <a:path w="1804670" h="2249804">
                <a:moveTo>
                  <a:pt x="0" y="2249424"/>
                </a:moveTo>
                <a:lnTo>
                  <a:pt x="1804416" y="2249424"/>
                </a:lnTo>
                <a:lnTo>
                  <a:pt x="1804416" y="0"/>
                </a:lnTo>
                <a:lnTo>
                  <a:pt x="0" y="0"/>
                </a:lnTo>
                <a:lnTo>
                  <a:pt x="0" y="2249424"/>
                </a:lnTo>
                <a:close/>
              </a:path>
            </a:pathLst>
          </a:custGeom>
          <a:solidFill>
            <a:srgbClr val="008C53"/>
          </a:solidFill>
        </p:spPr>
        <p:txBody>
          <a:bodyPr wrap="square" lIns="72000" tIns="72000" rIns="72000" bIns="72000" rtlCol="0"/>
          <a:lstStyle/>
          <a:p>
            <a:pPr marL="12700" marR="5080" lvl="0">
              <a:spcBef>
                <a:spcPts val="595"/>
              </a:spcBef>
              <a:tabLst>
                <a:tab pos="185420" algn="l"/>
              </a:tabLst>
              <a:defRPr/>
            </a:pPr>
            <a:endParaRPr lang="en-US" sz="1100" dirty="0">
              <a:solidFill>
                <a:schemeClr val="bg1"/>
              </a:solidFill>
              <a:latin typeface="Univers 45 Light"/>
            </a:endParaRPr>
          </a:p>
          <a:p>
            <a:pPr marL="12700" marR="5080" lvl="0">
              <a:spcBef>
                <a:spcPts val="595"/>
              </a:spcBef>
              <a:tabLst>
                <a:tab pos="185420" algn="l"/>
              </a:tabLst>
              <a:defRPr/>
            </a:pPr>
            <a:endParaRPr lang="en-US" sz="2800" b="1" dirty="0">
              <a:solidFill>
                <a:schemeClr val="bg1"/>
              </a:solidFill>
              <a:latin typeface="Univers 45 Light"/>
            </a:endParaRPr>
          </a:p>
          <a:p>
            <a:pPr marL="12700" marR="5080" lvl="0" algn="ctr">
              <a:spcBef>
                <a:spcPts val="595"/>
              </a:spcBef>
              <a:tabLst>
                <a:tab pos="185420" algn="l"/>
              </a:tabLst>
              <a:defRPr/>
            </a:pPr>
            <a:r>
              <a:rPr lang="en-US" sz="2800" b="1" dirty="0">
                <a:solidFill>
                  <a:schemeClr val="bg1"/>
                </a:solidFill>
                <a:latin typeface="Univers 45 Light"/>
              </a:rPr>
              <a:t>39 % </a:t>
            </a:r>
          </a:p>
          <a:p>
            <a:pPr marL="12700" marR="5080" lvl="0">
              <a:spcBef>
                <a:spcPts val="595"/>
              </a:spcBef>
              <a:tabLst>
                <a:tab pos="185420" algn="l"/>
              </a:tabLst>
              <a:defRPr/>
            </a:pPr>
            <a:r>
              <a:rPr lang="en-US" sz="1000" b="1" dirty="0">
                <a:solidFill>
                  <a:schemeClr val="bg1"/>
                </a:solidFill>
              </a:rPr>
              <a:t>des </a:t>
            </a:r>
            <a:r>
              <a:rPr lang="en-US" sz="1000" b="1" dirty="0" err="1">
                <a:solidFill>
                  <a:schemeClr val="bg1"/>
                </a:solidFill>
              </a:rPr>
              <a:t>organisations</a:t>
            </a:r>
            <a:r>
              <a:rPr lang="en-US" sz="1000" b="1" dirty="0">
                <a:solidFill>
                  <a:schemeClr val="bg1"/>
                </a:solidFill>
              </a:rPr>
              <a:t> </a:t>
            </a:r>
            <a:r>
              <a:rPr lang="en-US" sz="1000" b="1" dirty="0" err="1">
                <a:solidFill>
                  <a:schemeClr val="bg1"/>
                </a:solidFill>
              </a:rPr>
              <a:t>sondées</a:t>
            </a:r>
            <a:r>
              <a:rPr lang="en-US" sz="1000" b="1" dirty="0">
                <a:solidFill>
                  <a:schemeClr val="bg1"/>
                </a:solidFill>
              </a:rPr>
              <a:t> </a:t>
            </a:r>
            <a:r>
              <a:rPr lang="en-US" sz="1000" b="1" dirty="0" err="1">
                <a:solidFill>
                  <a:schemeClr val="bg1"/>
                </a:solidFill>
              </a:rPr>
              <a:t>mettent</a:t>
            </a:r>
            <a:r>
              <a:rPr lang="en-US" sz="1000" b="1" dirty="0">
                <a:solidFill>
                  <a:schemeClr val="bg1"/>
                </a:solidFill>
              </a:rPr>
              <a:t> de </a:t>
            </a:r>
            <a:r>
              <a:rPr lang="en-US" sz="1000" b="1" dirty="0" err="1">
                <a:solidFill>
                  <a:schemeClr val="bg1"/>
                </a:solidFill>
              </a:rPr>
              <a:t>l’avant</a:t>
            </a:r>
            <a:r>
              <a:rPr lang="en-US" sz="1000" b="1" dirty="0">
                <a:solidFill>
                  <a:schemeClr val="bg1"/>
                </a:solidFill>
              </a:rPr>
              <a:t> </a:t>
            </a:r>
            <a:r>
              <a:rPr lang="en-US" sz="1000" b="1" dirty="0" err="1">
                <a:solidFill>
                  <a:schemeClr val="bg1"/>
                </a:solidFill>
              </a:rPr>
              <a:t>l’importance</a:t>
            </a:r>
            <a:r>
              <a:rPr lang="en-US" sz="1000" b="1" dirty="0">
                <a:solidFill>
                  <a:schemeClr val="bg1"/>
                </a:solidFill>
              </a:rPr>
              <a:t> de la gestion des </a:t>
            </a:r>
            <a:r>
              <a:rPr lang="en-US" sz="1000" b="1" dirty="0" err="1">
                <a:solidFill>
                  <a:schemeClr val="bg1"/>
                </a:solidFill>
              </a:rPr>
              <a:t>données</a:t>
            </a:r>
            <a:r>
              <a:rPr lang="en-US" sz="1000" b="1" dirty="0">
                <a:solidFill>
                  <a:schemeClr val="bg1"/>
                </a:solidFill>
              </a:rPr>
              <a:t> et la gestion </a:t>
            </a:r>
            <a:r>
              <a:rPr lang="en-US" sz="1000" b="1" dirty="0" err="1">
                <a:solidFill>
                  <a:schemeClr val="bg1"/>
                </a:solidFill>
              </a:rPr>
              <a:t>entourant</a:t>
            </a:r>
            <a:r>
              <a:rPr lang="en-US" sz="1000" b="1" dirty="0">
                <a:solidFill>
                  <a:schemeClr val="bg1"/>
                </a:solidFill>
              </a:rPr>
              <a:t> la </a:t>
            </a:r>
            <a:r>
              <a:rPr lang="en-US" sz="1000" b="1" dirty="0" err="1">
                <a:solidFill>
                  <a:schemeClr val="bg1"/>
                </a:solidFill>
              </a:rPr>
              <a:t>confidentialité</a:t>
            </a:r>
            <a:r>
              <a:rPr lang="en-US" sz="1000" b="1" dirty="0">
                <a:solidFill>
                  <a:schemeClr val="bg1"/>
                </a:solidFill>
              </a:rPr>
              <a:t> de </a:t>
            </a:r>
            <a:r>
              <a:rPr lang="en-US" sz="1000" b="1" dirty="0" err="1">
                <a:solidFill>
                  <a:schemeClr val="bg1"/>
                </a:solidFill>
              </a:rPr>
              <a:t>ces</a:t>
            </a:r>
            <a:r>
              <a:rPr lang="en-US" sz="1000" b="1" dirty="0">
                <a:solidFill>
                  <a:schemeClr val="bg1"/>
                </a:solidFill>
              </a:rPr>
              <a:t> </a:t>
            </a:r>
            <a:r>
              <a:rPr lang="en-US" sz="1000" b="1" dirty="0" err="1">
                <a:solidFill>
                  <a:schemeClr val="bg1"/>
                </a:solidFill>
              </a:rPr>
              <a:t>données</a:t>
            </a:r>
            <a:r>
              <a:rPr lang="en-US" sz="1000" b="1" dirty="0">
                <a:solidFill>
                  <a:schemeClr val="bg1"/>
                </a:solidFill>
              </a:rPr>
              <a:t>. </a:t>
            </a:r>
          </a:p>
          <a:p>
            <a:pPr marL="12700" marR="5080" lvl="0">
              <a:spcBef>
                <a:spcPts val="595"/>
              </a:spcBef>
              <a:tabLst>
                <a:tab pos="185420" algn="l"/>
              </a:tabLst>
              <a:defRPr/>
            </a:pPr>
            <a:endParaRPr lang="en-US" sz="1100" b="1" dirty="0">
              <a:solidFill>
                <a:schemeClr val="bg1"/>
              </a:solidFill>
              <a:latin typeface="Univers 45 Light"/>
            </a:endParaRPr>
          </a:p>
          <a:p>
            <a:pPr marL="12700" marR="5080" lvl="0" algn="ctr">
              <a:spcBef>
                <a:spcPts val="595"/>
              </a:spcBef>
              <a:tabLst>
                <a:tab pos="185420" algn="l"/>
              </a:tabLst>
              <a:defRPr/>
            </a:pPr>
            <a:r>
              <a:rPr lang="en-US" sz="2800" b="1" dirty="0">
                <a:solidFill>
                  <a:schemeClr val="bg1"/>
                </a:solidFill>
                <a:latin typeface="Univers 45 Light"/>
              </a:rPr>
              <a:t>55 %</a:t>
            </a:r>
            <a:r>
              <a:rPr lang="en-US" sz="2800" b="1" spc="-5" dirty="0">
                <a:solidFill>
                  <a:schemeClr val="bg1"/>
                </a:solidFill>
                <a:latin typeface="Univers 45 Light"/>
              </a:rPr>
              <a:t> </a:t>
            </a:r>
          </a:p>
          <a:p>
            <a:pPr marL="12700" marR="5080" lvl="0">
              <a:spcBef>
                <a:spcPts val="595"/>
              </a:spcBef>
              <a:tabLst>
                <a:tab pos="185420" algn="l"/>
              </a:tabLst>
              <a:defRPr/>
            </a:pPr>
            <a:r>
              <a:rPr lang="en-US" sz="1000" b="1" spc="-5" dirty="0">
                <a:solidFill>
                  <a:schemeClr val="bg1"/>
                </a:solidFill>
              </a:rPr>
              <a:t>des </a:t>
            </a:r>
            <a:r>
              <a:rPr lang="en-US" sz="1000" b="1" spc="-5" dirty="0" err="1">
                <a:solidFill>
                  <a:schemeClr val="bg1"/>
                </a:solidFill>
              </a:rPr>
              <a:t>organisations</a:t>
            </a:r>
            <a:r>
              <a:rPr lang="en-US" sz="1000" b="1" spc="-5" dirty="0">
                <a:solidFill>
                  <a:schemeClr val="bg1"/>
                </a:solidFill>
              </a:rPr>
              <a:t> </a:t>
            </a:r>
            <a:r>
              <a:rPr lang="en-US" sz="1000" b="1" spc="-5" dirty="0" err="1">
                <a:solidFill>
                  <a:schemeClr val="bg1"/>
                </a:solidFill>
              </a:rPr>
              <a:t>sondées</a:t>
            </a:r>
            <a:r>
              <a:rPr lang="en-US" sz="1000" b="1" spc="-5" dirty="0">
                <a:solidFill>
                  <a:schemeClr val="bg1"/>
                </a:solidFill>
              </a:rPr>
              <a:t> </a:t>
            </a:r>
            <a:r>
              <a:rPr lang="en-US" sz="1000" b="1" spc="-5" dirty="0" err="1">
                <a:solidFill>
                  <a:schemeClr val="bg1"/>
                </a:solidFill>
              </a:rPr>
              <a:t>rapportent</a:t>
            </a:r>
            <a:r>
              <a:rPr lang="en-US" sz="1000" b="1" spc="-5" dirty="0">
                <a:solidFill>
                  <a:schemeClr val="bg1"/>
                </a:solidFill>
              </a:rPr>
              <a:t> des </a:t>
            </a:r>
            <a:r>
              <a:rPr lang="en-US" sz="1000" b="1" spc="-5" dirty="0" err="1">
                <a:solidFill>
                  <a:schemeClr val="bg1"/>
                </a:solidFill>
              </a:rPr>
              <a:t>investissements</a:t>
            </a:r>
            <a:r>
              <a:rPr lang="en-US" sz="1000" b="1" spc="-5" dirty="0">
                <a:solidFill>
                  <a:schemeClr val="bg1"/>
                </a:solidFill>
              </a:rPr>
              <a:t> </a:t>
            </a:r>
            <a:r>
              <a:rPr lang="en-US" sz="1000" b="1" spc="-5" dirty="0" err="1">
                <a:solidFill>
                  <a:schemeClr val="bg1"/>
                </a:solidFill>
              </a:rPr>
              <a:t>significatifs</a:t>
            </a:r>
            <a:r>
              <a:rPr lang="en-US" sz="1000" b="1" spc="-5" dirty="0">
                <a:solidFill>
                  <a:schemeClr val="bg1"/>
                </a:solidFill>
              </a:rPr>
              <a:t> </a:t>
            </a:r>
            <a:r>
              <a:rPr lang="en-US" sz="1000" b="1" spc="-5" dirty="0" err="1">
                <a:solidFill>
                  <a:schemeClr val="bg1"/>
                </a:solidFill>
              </a:rPr>
              <a:t>concernant</a:t>
            </a:r>
            <a:r>
              <a:rPr lang="en-US" sz="1000" b="1" spc="-5" dirty="0">
                <a:solidFill>
                  <a:schemeClr val="bg1"/>
                </a:solidFill>
              </a:rPr>
              <a:t> la </a:t>
            </a:r>
            <a:r>
              <a:rPr lang="en-US" sz="1000" b="1" spc="-5" dirty="0" err="1">
                <a:solidFill>
                  <a:schemeClr val="bg1"/>
                </a:solidFill>
              </a:rPr>
              <a:t>disponibilité</a:t>
            </a:r>
            <a:r>
              <a:rPr lang="en-US" sz="1000" b="1" spc="-5" dirty="0">
                <a:solidFill>
                  <a:schemeClr val="bg1"/>
                </a:solidFill>
              </a:rPr>
              <a:t>  des </a:t>
            </a:r>
            <a:r>
              <a:rPr lang="en-US" sz="1000" b="1" spc="-5" dirty="0" err="1">
                <a:solidFill>
                  <a:schemeClr val="bg1"/>
                </a:solidFill>
              </a:rPr>
              <a:t>données</a:t>
            </a:r>
            <a:r>
              <a:rPr lang="en-US" sz="1000" b="1" spc="-5" dirty="0">
                <a:solidFill>
                  <a:schemeClr val="bg1"/>
                </a:solidFill>
              </a:rPr>
              <a:t> et la gestion des </a:t>
            </a:r>
            <a:r>
              <a:rPr lang="en-US" sz="1000" b="1" spc="-5" dirty="0" err="1">
                <a:solidFill>
                  <a:schemeClr val="bg1"/>
                </a:solidFill>
              </a:rPr>
              <a:t>données</a:t>
            </a:r>
            <a:r>
              <a:rPr lang="en-US" sz="1000" b="1" spc="-5" dirty="0">
                <a:solidFill>
                  <a:schemeClr val="bg1"/>
                </a:solidFill>
              </a:rPr>
              <a:t> de manière plus </a:t>
            </a:r>
            <a:r>
              <a:rPr lang="en-US" sz="1000" b="1" spc="-5" dirty="0" err="1">
                <a:solidFill>
                  <a:schemeClr val="bg1"/>
                </a:solidFill>
              </a:rPr>
              <a:t>générale</a:t>
            </a:r>
            <a:r>
              <a:rPr lang="en-US" sz="1000" b="1" spc="-5" dirty="0">
                <a:solidFill>
                  <a:schemeClr val="bg1"/>
                </a:solidFill>
              </a:rPr>
              <a:t>.</a:t>
            </a:r>
            <a:endParaRPr lang="en-US" sz="1000" dirty="0">
              <a:solidFill>
                <a:schemeClr val="bg1"/>
              </a:solidFill>
            </a:endParaRPr>
          </a:p>
        </p:txBody>
      </p:sp>
      <p:sp>
        <p:nvSpPr>
          <p:cNvPr id="32" name="object 32"/>
          <p:cNvSpPr txBox="1"/>
          <p:nvPr/>
        </p:nvSpPr>
        <p:spPr>
          <a:xfrm>
            <a:off x="9514631" y="1866977"/>
            <a:ext cx="1804670" cy="198772"/>
          </a:xfrm>
          <a:prstGeom prst="rect">
            <a:avLst/>
          </a:prstGeom>
        </p:spPr>
        <p:txBody>
          <a:bodyPr vert="horz" wrap="square" lIns="0" tIns="13970" rIns="0" bIns="0" rtlCol="0">
            <a:spAutoFit/>
          </a:bodyPr>
          <a:lstStyle/>
          <a:p>
            <a:pPr marL="12700" lvl="0">
              <a:spcBef>
                <a:spcPts val="100"/>
              </a:spcBef>
              <a:defRPr/>
            </a:pPr>
            <a:r>
              <a:rPr lang="fr-CA" sz="1200" b="1" spc="-5" dirty="0">
                <a:solidFill>
                  <a:schemeClr val="bg1"/>
                </a:solidFill>
                <a:cs typeface="Univers 45 Light"/>
              </a:rPr>
              <a:t>Analyse</a:t>
            </a:r>
            <a:r>
              <a:rPr lang="fr-CA" sz="1200" b="1" spc="-5" dirty="0">
                <a:solidFill>
                  <a:schemeClr val="bg1"/>
                </a:solidFill>
                <a:latin typeface="Univers 45 Light"/>
                <a:cs typeface="Univers 45 Light"/>
              </a:rPr>
              <a:t> de donnée</a:t>
            </a:r>
            <a:endParaRPr lang="fr-CA" sz="1200" dirty="0">
              <a:solidFill>
                <a:schemeClr val="bg1"/>
              </a:solidFill>
              <a:latin typeface="Univers 45 Light"/>
              <a:cs typeface="Univers 45 Light"/>
            </a:endParaRPr>
          </a:p>
        </p:txBody>
      </p:sp>
      <p:sp>
        <p:nvSpPr>
          <p:cNvPr id="38" name="object 38"/>
          <p:cNvSpPr txBox="1"/>
          <p:nvPr/>
        </p:nvSpPr>
        <p:spPr>
          <a:xfrm>
            <a:off x="519929" y="191242"/>
            <a:ext cx="11868014" cy="476797"/>
          </a:xfrm>
          <a:prstGeom prst="rect">
            <a:avLst/>
          </a:prstGeom>
        </p:spPr>
        <p:txBody>
          <a:bodyPr vert="horz" wrap="square" lIns="0" tIns="12700" rIns="0" bIns="0" rtlCol="0">
            <a:spAutoFit/>
          </a:bodyPr>
          <a:lstStyle/>
          <a:p>
            <a:pPr marL="12700" marR="5080">
              <a:lnSpc>
                <a:spcPct val="133300"/>
              </a:lnSpc>
              <a:spcBef>
                <a:spcPts val="100"/>
              </a:spcBef>
            </a:pPr>
            <a:r>
              <a:rPr sz="1200" i="1" spc="-50" dirty="0">
                <a:solidFill>
                  <a:srgbClr val="FFFFFF"/>
                </a:solidFill>
                <a:latin typeface="Lucida Sans"/>
                <a:cs typeface="Lucida Sans"/>
              </a:rPr>
              <a:t>The </a:t>
            </a:r>
            <a:r>
              <a:rPr sz="1200" i="1" spc="-10" dirty="0">
                <a:solidFill>
                  <a:srgbClr val="FFFFFF"/>
                </a:solidFill>
                <a:latin typeface="Lucida Sans"/>
                <a:cs typeface="Lucida Sans"/>
              </a:rPr>
              <a:t>TPRM </a:t>
            </a:r>
            <a:r>
              <a:rPr sz="1200" i="1" spc="-40" dirty="0">
                <a:solidFill>
                  <a:srgbClr val="FFFFFF"/>
                </a:solidFill>
                <a:latin typeface="Lucida Sans"/>
                <a:cs typeface="Lucida Sans"/>
              </a:rPr>
              <a:t>Survey identifies </a:t>
            </a:r>
            <a:r>
              <a:rPr sz="1200" i="1" spc="-25" dirty="0">
                <a:solidFill>
                  <a:srgbClr val="FFFFFF"/>
                </a:solidFill>
                <a:latin typeface="Lucida Sans"/>
                <a:cs typeface="Lucida Sans"/>
              </a:rPr>
              <a:t>the </a:t>
            </a:r>
            <a:r>
              <a:rPr sz="1200" i="1" spc="-60" dirty="0">
                <a:solidFill>
                  <a:srgbClr val="FFFFFF"/>
                </a:solidFill>
                <a:latin typeface="Lucida Sans"/>
                <a:cs typeface="Lucida Sans"/>
              </a:rPr>
              <a:t>key </a:t>
            </a:r>
            <a:r>
              <a:rPr sz="1200" i="1" spc="-35" dirty="0">
                <a:solidFill>
                  <a:srgbClr val="FFFFFF"/>
                </a:solidFill>
                <a:latin typeface="Lucida Sans"/>
                <a:cs typeface="Lucida Sans"/>
              </a:rPr>
              <a:t>focus </a:t>
            </a:r>
            <a:r>
              <a:rPr sz="1200" i="1" spc="-75" dirty="0">
                <a:solidFill>
                  <a:srgbClr val="FFFFFF"/>
                </a:solidFill>
                <a:latin typeface="Lucida Sans"/>
                <a:cs typeface="Lucida Sans"/>
              </a:rPr>
              <a:t>areas </a:t>
            </a:r>
            <a:r>
              <a:rPr sz="1200" i="1" spc="-55" dirty="0">
                <a:solidFill>
                  <a:srgbClr val="FFFFFF"/>
                </a:solidFill>
                <a:latin typeface="Lucida Sans"/>
                <a:cs typeface="Lucida Sans"/>
              </a:rPr>
              <a:t>where </a:t>
            </a:r>
            <a:r>
              <a:rPr sz="1200" i="1" spc="-35" dirty="0">
                <a:solidFill>
                  <a:srgbClr val="FFFFFF"/>
                </a:solidFill>
                <a:latin typeface="Lucida Sans"/>
                <a:cs typeface="Lucida Sans"/>
              </a:rPr>
              <a:t>clients </a:t>
            </a:r>
            <a:r>
              <a:rPr sz="1200" i="1" spc="-75" dirty="0">
                <a:solidFill>
                  <a:srgbClr val="FFFFFF"/>
                </a:solidFill>
                <a:latin typeface="Lucida Sans"/>
                <a:cs typeface="Lucida Sans"/>
              </a:rPr>
              <a:t>are </a:t>
            </a:r>
            <a:r>
              <a:rPr sz="1200" i="1" spc="-65" dirty="0">
                <a:solidFill>
                  <a:srgbClr val="FFFFFF"/>
                </a:solidFill>
                <a:latin typeface="Lucida Sans"/>
                <a:cs typeface="Lucida Sans"/>
              </a:rPr>
              <a:t>facing </a:t>
            </a:r>
            <a:r>
              <a:rPr sz="1200" i="1" spc="-50" dirty="0">
                <a:solidFill>
                  <a:srgbClr val="FFFFFF"/>
                </a:solidFill>
                <a:latin typeface="Lucida Sans"/>
                <a:cs typeface="Lucida Sans"/>
              </a:rPr>
              <a:t>challenges with </a:t>
            </a:r>
            <a:r>
              <a:rPr sz="1200" i="1" spc="-40" dirty="0">
                <a:solidFill>
                  <a:srgbClr val="FFFFFF"/>
                </a:solidFill>
                <a:latin typeface="Lucida Sans"/>
                <a:cs typeface="Lucida Sans"/>
              </a:rPr>
              <a:t>respect </a:t>
            </a:r>
            <a:r>
              <a:rPr sz="1200" i="1" spc="-20" dirty="0">
                <a:solidFill>
                  <a:srgbClr val="FFFFFF"/>
                </a:solidFill>
                <a:latin typeface="Lucida Sans"/>
                <a:cs typeface="Lucida Sans"/>
              </a:rPr>
              <a:t>to </a:t>
            </a:r>
            <a:r>
              <a:rPr sz="1200" i="1" spc="-40" dirty="0">
                <a:solidFill>
                  <a:srgbClr val="FFFFFF"/>
                </a:solidFill>
                <a:latin typeface="Lucida Sans"/>
                <a:cs typeface="Lucida Sans"/>
              </a:rPr>
              <a:t>their </a:t>
            </a:r>
            <a:r>
              <a:rPr sz="1200" i="1" spc="-15" dirty="0">
                <a:solidFill>
                  <a:srgbClr val="FFFFFF"/>
                </a:solidFill>
                <a:latin typeface="Lucida Sans"/>
                <a:cs typeface="Lucida Sans"/>
              </a:rPr>
              <a:t>TPRM </a:t>
            </a:r>
            <a:r>
              <a:rPr sz="1200" i="1" spc="-45" dirty="0">
                <a:solidFill>
                  <a:srgbClr val="FFFFFF"/>
                </a:solidFill>
                <a:latin typeface="Lucida Sans"/>
                <a:cs typeface="Lucida Sans"/>
              </a:rPr>
              <a:t>process. </a:t>
            </a:r>
            <a:r>
              <a:rPr sz="1200" i="1" spc="-60" dirty="0">
                <a:solidFill>
                  <a:srgbClr val="FFFFFF"/>
                </a:solidFill>
                <a:latin typeface="Lucida Sans"/>
                <a:cs typeface="Lucida Sans"/>
              </a:rPr>
              <a:t>This </a:t>
            </a:r>
            <a:r>
              <a:rPr sz="1200" i="1" spc="-50" dirty="0">
                <a:solidFill>
                  <a:srgbClr val="FFFFFF"/>
                </a:solidFill>
                <a:latin typeface="Lucida Sans"/>
                <a:cs typeface="Lucida Sans"/>
              </a:rPr>
              <a:t>survey </a:t>
            </a:r>
            <a:r>
              <a:rPr sz="1200" i="1" spc="-85" dirty="0">
                <a:solidFill>
                  <a:srgbClr val="FFFFFF"/>
                </a:solidFill>
                <a:latin typeface="Lucida Sans"/>
                <a:cs typeface="Lucida Sans"/>
              </a:rPr>
              <a:t>was </a:t>
            </a:r>
            <a:r>
              <a:rPr sz="1200" i="1" spc="-55" dirty="0">
                <a:solidFill>
                  <a:srgbClr val="FFFFFF"/>
                </a:solidFill>
                <a:latin typeface="Lucida Sans"/>
                <a:cs typeface="Lucida Sans"/>
              </a:rPr>
              <a:t>performed </a:t>
            </a:r>
            <a:r>
              <a:rPr sz="1200" i="1" spc="-60" dirty="0">
                <a:solidFill>
                  <a:srgbClr val="FFFFFF"/>
                </a:solidFill>
                <a:latin typeface="Lucida Sans"/>
                <a:cs typeface="Lucida Sans"/>
              </a:rPr>
              <a:t>by </a:t>
            </a:r>
            <a:r>
              <a:rPr sz="1200" i="1" spc="30" dirty="0">
                <a:solidFill>
                  <a:srgbClr val="FFFFFF"/>
                </a:solidFill>
                <a:latin typeface="Lucida Sans"/>
                <a:cs typeface="Lucida Sans"/>
              </a:rPr>
              <a:t>EY </a:t>
            </a:r>
            <a:r>
              <a:rPr sz="1200" i="1" spc="-40" dirty="0">
                <a:solidFill>
                  <a:srgbClr val="FFFFFF"/>
                </a:solidFill>
                <a:latin typeface="Lucida Sans"/>
                <a:cs typeface="Lucida Sans"/>
              </a:rPr>
              <a:t>on </a:t>
            </a:r>
            <a:r>
              <a:rPr sz="1200" i="1" spc="-20" dirty="0">
                <a:solidFill>
                  <a:srgbClr val="FFFFFF"/>
                </a:solidFill>
                <a:latin typeface="Lucida Sans"/>
                <a:cs typeface="Lucida Sans"/>
              </a:rPr>
              <a:t>54  </a:t>
            </a:r>
            <a:r>
              <a:rPr sz="1200" i="1" spc="-55" dirty="0">
                <a:solidFill>
                  <a:srgbClr val="FFFFFF"/>
                </a:solidFill>
                <a:latin typeface="Lucida Sans"/>
                <a:cs typeface="Lucida Sans"/>
              </a:rPr>
              <a:t>global</a:t>
            </a:r>
            <a:r>
              <a:rPr sz="1200" i="1" spc="-100" dirty="0">
                <a:solidFill>
                  <a:srgbClr val="FFFFFF"/>
                </a:solidFill>
                <a:latin typeface="Lucida Sans"/>
                <a:cs typeface="Lucida Sans"/>
              </a:rPr>
              <a:t> </a:t>
            </a:r>
            <a:r>
              <a:rPr sz="1200" i="1" spc="-40" dirty="0">
                <a:solidFill>
                  <a:srgbClr val="FFFFFF"/>
                </a:solidFill>
                <a:latin typeface="Lucida Sans"/>
                <a:cs typeface="Lucida Sans"/>
              </a:rPr>
              <a:t>institutions</a:t>
            </a:r>
            <a:r>
              <a:rPr sz="1200" i="1" spc="-140" dirty="0">
                <a:solidFill>
                  <a:srgbClr val="FFFFFF"/>
                </a:solidFill>
                <a:latin typeface="Lucida Sans"/>
                <a:cs typeface="Lucida Sans"/>
              </a:rPr>
              <a:t> </a:t>
            </a:r>
            <a:r>
              <a:rPr sz="1200" i="1" spc="-55" dirty="0">
                <a:solidFill>
                  <a:srgbClr val="FFFFFF"/>
                </a:solidFill>
                <a:latin typeface="Lucida Sans"/>
                <a:cs typeface="Lucida Sans"/>
              </a:rPr>
              <a:t>in</a:t>
            </a:r>
            <a:r>
              <a:rPr sz="1200" i="1" spc="-95" dirty="0">
                <a:solidFill>
                  <a:srgbClr val="FFFFFF"/>
                </a:solidFill>
                <a:latin typeface="Lucida Sans"/>
                <a:cs typeface="Lucida Sans"/>
              </a:rPr>
              <a:t> </a:t>
            </a:r>
            <a:r>
              <a:rPr sz="1200" i="1" spc="-40" dirty="0">
                <a:solidFill>
                  <a:srgbClr val="FFFFFF"/>
                </a:solidFill>
                <a:latin typeface="Lucida Sans"/>
                <a:cs typeface="Lucida Sans"/>
              </a:rPr>
              <a:t>Retail</a:t>
            </a:r>
            <a:r>
              <a:rPr sz="1200" i="1" spc="-100" dirty="0">
                <a:solidFill>
                  <a:srgbClr val="FFFFFF"/>
                </a:solidFill>
                <a:latin typeface="Lucida Sans"/>
                <a:cs typeface="Lucida Sans"/>
              </a:rPr>
              <a:t> </a:t>
            </a:r>
            <a:r>
              <a:rPr sz="1200" i="1" spc="-80" dirty="0">
                <a:solidFill>
                  <a:srgbClr val="FFFFFF"/>
                </a:solidFill>
                <a:latin typeface="Lucida Sans"/>
                <a:cs typeface="Lucida Sans"/>
              </a:rPr>
              <a:t>and</a:t>
            </a:r>
            <a:r>
              <a:rPr sz="1200" i="1" spc="-60" dirty="0">
                <a:solidFill>
                  <a:srgbClr val="FFFFFF"/>
                </a:solidFill>
                <a:latin typeface="Lucida Sans"/>
                <a:cs typeface="Lucida Sans"/>
              </a:rPr>
              <a:t> </a:t>
            </a:r>
            <a:r>
              <a:rPr sz="1200" i="1" spc="-65" dirty="0">
                <a:solidFill>
                  <a:srgbClr val="FFFFFF"/>
                </a:solidFill>
                <a:latin typeface="Lucida Sans"/>
                <a:cs typeface="Lucida Sans"/>
              </a:rPr>
              <a:t>Commercial</a:t>
            </a:r>
            <a:r>
              <a:rPr sz="1200" i="1" spc="-100" dirty="0">
                <a:solidFill>
                  <a:srgbClr val="FFFFFF"/>
                </a:solidFill>
                <a:latin typeface="Lucida Sans"/>
                <a:cs typeface="Lucida Sans"/>
              </a:rPr>
              <a:t> </a:t>
            </a:r>
            <a:r>
              <a:rPr sz="1200" i="1" spc="-55" dirty="0">
                <a:solidFill>
                  <a:srgbClr val="FFFFFF"/>
                </a:solidFill>
                <a:latin typeface="Lucida Sans"/>
                <a:cs typeface="Lucida Sans"/>
              </a:rPr>
              <a:t>Banking,</a:t>
            </a:r>
            <a:r>
              <a:rPr sz="1200" i="1" spc="-80" dirty="0">
                <a:solidFill>
                  <a:srgbClr val="FFFFFF"/>
                </a:solidFill>
                <a:latin typeface="Lucida Sans"/>
                <a:cs typeface="Lucida Sans"/>
              </a:rPr>
              <a:t> </a:t>
            </a:r>
            <a:r>
              <a:rPr sz="1200" i="1" spc="-40" dirty="0">
                <a:solidFill>
                  <a:srgbClr val="FFFFFF"/>
                </a:solidFill>
                <a:latin typeface="Lucida Sans"/>
                <a:cs typeface="Lucida Sans"/>
              </a:rPr>
              <a:t>Investment</a:t>
            </a:r>
            <a:r>
              <a:rPr sz="1200" i="1" spc="-120" dirty="0">
                <a:solidFill>
                  <a:srgbClr val="FFFFFF"/>
                </a:solidFill>
                <a:latin typeface="Lucida Sans"/>
                <a:cs typeface="Lucida Sans"/>
              </a:rPr>
              <a:t> </a:t>
            </a:r>
            <a:r>
              <a:rPr sz="1200" i="1" spc="-55" dirty="0">
                <a:solidFill>
                  <a:srgbClr val="FFFFFF"/>
                </a:solidFill>
                <a:latin typeface="Lucida Sans"/>
                <a:cs typeface="Lucida Sans"/>
              </a:rPr>
              <a:t>Banking, </a:t>
            </a:r>
            <a:r>
              <a:rPr sz="1200" i="1" spc="-60" dirty="0">
                <a:solidFill>
                  <a:srgbClr val="FFFFFF"/>
                </a:solidFill>
                <a:latin typeface="Lucida Sans"/>
                <a:cs typeface="Lucida Sans"/>
              </a:rPr>
              <a:t>Insurance</a:t>
            </a:r>
            <a:r>
              <a:rPr sz="1200" i="1" spc="-80" dirty="0">
                <a:solidFill>
                  <a:srgbClr val="FFFFFF"/>
                </a:solidFill>
                <a:latin typeface="Lucida Sans"/>
                <a:cs typeface="Lucida Sans"/>
              </a:rPr>
              <a:t> and</a:t>
            </a:r>
            <a:r>
              <a:rPr sz="1200" i="1" spc="-85" dirty="0">
                <a:solidFill>
                  <a:srgbClr val="FFFFFF"/>
                </a:solidFill>
                <a:latin typeface="Lucida Sans"/>
                <a:cs typeface="Lucida Sans"/>
              </a:rPr>
              <a:t> </a:t>
            </a:r>
            <a:r>
              <a:rPr sz="1200" i="1" spc="-20" dirty="0">
                <a:solidFill>
                  <a:srgbClr val="FFFFFF"/>
                </a:solidFill>
                <a:latin typeface="Lucida Sans"/>
                <a:cs typeface="Lucida Sans"/>
              </a:rPr>
              <a:t>Asset</a:t>
            </a:r>
            <a:r>
              <a:rPr sz="1200" i="1" spc="-105" dirty="0">
                <a:solidFill>
                  <a:srgbClr val="FFFFFF"/>
                </a:solidFill>
                <a:latin typeface="Lucida Sans"/>
                <a:cs typeface="Lucida Sans"/>
              </a:rPr>
              <a:t> </a:t>
            </a:r>
            <a:r>
              <a:rPr sz="1200" i="1" spc="-60" dirty="0">
                <a:solidFill>
                  <a:srgbClr val="FFFFFF"/>
                </a:solidFill>
                <a:latin typeface="Lucida Sans"/>
                <a:cs typeface="Lucida Sans"/>
              </a:rPr>
              <a:t>Management</a:t>
            </a:r>
            <a:r>
              <a:rPr sz="1200" i="1" spc="-95" dirty="0">
                <a:solidFill>
                  <a:srgbClr val="FFFFFF"/>
                </a:solidFill>
                <a:latin typeface="Lucida Sans"/>
                <a:cs typeface="Lucida Sans"/>
              </a:rPr>
              <a:t> </a:t>
            </a:r>
            <a:r>
              <a:rPr sz="1200" i="1" spc="-35" dirty="0">
                <a:solidFill>
                  <a:srgbClr val="FFFFFF"/>
                </a:solidFill>
                <a:latin typeface="Lucida Sans"/>
                <a:cs typeface="Lucida Sans"/>
              </a:rPr>
              <a:t>sectors</a:t>
            </a:r>
            <a:endParaRPr sz="1200" dirty="0">
              <a:latin typeface="Lucida Sans"/>
              <a:cs typeface="Lucida Sans"/>
            </a:endParaRPr>
          </a:p>
        </p:txBody>
      </p:sp>
      <p:sp>
        <p:nvSpPr>
          <p:cNvPr id="43" name="Rectangle 42">
            <a:extLst>
              <a:ext uri="{FF2B5EF4-FFF2-40B4-BE49-F238E27FC236}">
                <a16:creationId xmlns:a16="http://schemas.microsoft.com/office/drawing/2014/main" id="{B1116E6B-3267-4081-943A-5C122E8DEAD9}"/>
              </a:ext>
            </a:extLst>
          </p:cNvPr>
          <p:cNvSpPr/>
          <p:nvPr>
            <p:custDataLst>
              <p:tags r:id="rId1"/>
            </p:custDataLst>
          </p:nvPr>
        </p:nvSpPr>
        <p:spPr>
          <a:xfrm>
            <a:off x="316469" y="502436"/>
            <a:ext cx="9636667" cy="338554"/>
          </a:xfrm>
          <a:prstGeom prst="rect">
            <a:avLst/>
          </a:prstGeom>
        </p:spPr>
        <p:txBody>
          <a:bodyPr wrap="square">
            <a:spAutoFit/>
          </a:bodyPr>
          <a:lstStyle/>
          <a:p>
            <a:r>
              <a:rPr lang="en-GB" sz="1600" dirty="0">
                <a:solidFill>
                  <a:schemeClr val="bg1"/>
                </a:solidFill>
              </a:rPr>
              <a:t>Les </a:t>
            </a:r>
            <a:r>
              <a:rPr lang="en-GB" sz="1600" dirty="0" err="1">
                <a:solidFill>
                  <a:schemeClr val="bg1"/>
                </a:solidFill>
              </a:rPr>
              <a:t>tendances</a:t>
            </a:r>
            <a:r>
              <a:rPr lang="en-GB" sz="1600" dirty="0">
                <a:solidFill>
                  <a:schemeClr val="bg1"/>
                </a:solidFill>
              </a:rPr>
              <a:t> de </a:t>
            </a:r>
            <a:r>
              <a:rPr lang="en-GB" sz="1600" dirty="0" err="1">
                <a:solidFill>
                  <a:schemeClr val="bg1"/>
                </a:solidFill>
              </a:rPr>
              <a:t>l’industrie</a:t>
            </a:r>
            <a:r>
              <a:rPr lang="en-GB" sz="1600" dirty="0">
                <a:solidFill>
                  <a:schemeClr val="bg1"/>
                </a:solidFill>
              </a:rPr>
              <a:t> </a:t>
            </a:r>
            <a:r>
              <a:rPr lang="en-GB" sz="1600" dirty="0" err="1">
                <a:solidFill>
                  <a:schemeClr val="bg1"/>
                </a:solidFill>
              </a:rPr>
              <a:t>en</a:t>
            </a:r>
            <a:r>
              <a:rPr lang="en-GB" sz="1600" dirty="0">
                <a:solidFill>
                  <a:schemeClr val="bg1"/>
                </a:solidFill>
              </a:rPr>
              <a:t> </a:t>
            </a:r>
            <a:r>
              <a:rPr lang="en-GB" sz="1600" dirty="0" err="1">
                <a:solidFill>
                  <a:schemeClr val="bg1"/>
                </a:solidFill>
              </a:rPr>
              <a:t>terme</a:t>
            </a:r>
            <a:r>
              <a:rPr lang="en-GB" sz="1600" dirty="0">
                <a:solidFill>
                  <a:schemeClr val="bg1"/>
                </a:solidFill>
              </a:rPr>
              <a:t> gestion du </a:t>
            </a:r>
            <a:r>
              <a:rPr lang="en-GB" sz="1600" dirty="0" err="1">
                <a:solidFill>
                  <a:schemeClr val="bg1"/>
                </a:solidFill>
              </a:rPr>
              <a:t>risque</a:t>
            </a:r>
            <a:r>
              <a:rPr lang="en-GB" sz="1600" dirty="0">
                <a:solidFill>
                  <a:schemeClr val="bg1"/>
                </a:solidFill>
              </a:rPr>
              <a:t> de Tiers</a:t>
            </a:r>
            <a:endParaRPr lang="fr-CA" dirty="0">
              <a:solidFill>
                <a:schemeClr val="bg1"/>
              </a:solidFill>
            </a:endParaRPr>
          </a:p>
        </p:txBody>
      </p:sp>
      <p:sp>
        <p:nvSpPr>
          <p:cNvPr id="44" name="Rectangle 43">
            <a:extLst>
              <a:ext uri="{FF2B5EF4-FFF2-40B4-BE49-F238E27FC236}">
                <a16:creationId xmlns:a16="http://schemas.microsoft.com/office/drawing/2014/main" id="{5AAF0957-25B1-4F03-8419-330695BB051B}"/>
              </a:ext>
            </a:extLst>
          </p:cNvPr>
          <p:cNvSpPr/>
          <p:nvPr/>
        </p:nvSpPr>
        <p:spPr>
          <a:xfrm>
            <a:off x="469017" y="354665"/>
            <a:ext cx="10779244" cy="1236278"/>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45">
            <a:extLst>
              <a:ext uri="{FF2B5EF4-FFF2-40B4-BE49-F238E27FC236}">
                <a16:creationId xmlns:a16="http://schemas.microsoft.com/office/drawing/2014/main" id="{91348589-416A-4E47-BECC-309770F04EAC}"/>
              </a:ext>
            </a:extLst>
          </p:cNvPr>
          <p:cNvSpPr/>
          <p:nvPr/>
        </p:nvSpPr>
        <p:spPr>
          <a:xfrm>
            <a:off x="647871" y="417981"/>
            <a:ext cx="397887" cy="1132182"/>
          </a:xfrm>
          <a:prstGeom prst="rect">
            <a:avLst/>
          </a:prstGeom>
          <a:solidFill>
            <a:srgbClr val="46947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469474"/>
                </a:solidFill>
                <a:effectLst/>
                <a:uLnTx/>
                <a:uFillTx/>
                <a:latin typeface="Arial"/>
                <a:ea typeface="+mn-ea"/>
                <a:cs typeface="+mn-cs"/>
              </a:rPr>
              <a:t>CONTEXTE</a:t>
            </a:r>
          </a:p>
        </p:txBody>
      </p:sp>
      <p:sp>
        <p:nvSpPr>
          <p:cNvPr id="47" name="Titre 2">
            <a:extLst>
              <a:ext uri="{FF2B5EF4-FFF2-40B4-BE49-F238E27FC236}">
                <a16:creationId xmlns:a16="http://schemas.microsoft.com/office/drawing/2014/main" id="{96F21088-BBC4-43FB-9C55-476C761077E9}"/>
              </a:ext>
            </a:extLst>
          </p:cNvPr>
          <p:cNvSpPr txBox="1">
            <a:spLocks/>
          </p:cNvSpPr>
          <p:nvPr/>
        </p:nvSpPr>
        <p:spPr>
          <a:xfrm>
            <a:off x="1105072" y="439294"/>
            <a:ext cx="10214229" cy="932990"/>
          </a:xfrm>
          <a:prstGeom prst="rect">
            <a:avLst/>
          </a:prstGeom>
        </p:spPr>
        <p:txBody>
          <a:bodyPr vert="horz" lIns="0" tIns="0" rIns="0" bIns="0" rtlCol="0" anchor="t" anchorCtr="0">
            <a:noAutofit/>
          </a:bodyPr>
          <a:lstStyle>
            <a:lvl1pPr algn="ctr" defTabSz="913897" rtl="0" eaLnBrk="1" latinLnBrk="0" hangingPunct="1">
              <a:lnSpc>
                <a:spcPct val="80000"/>
              </a:lnSpc>
              <a:spcBef>
                <a:spcPct val="0"/>
              </a:spcBef>
              <a:buNone/>
              <a:defRPr lang="fr-CA" sz="6000" b="0" kern="1200">
                <a:solidFill>
                  <a:schemeClr val="tx1"/>
                </a:solidFill>
                <a:latin typeface="+mj-lt"/>
                <a:ea typeface="+mj-ea"/>
                <a:cs typeface="+mj-cs"/>
              </a:defRPr>
            </a:lvl1pPr>
          </a:lstStyle>
          <a:p>
            <a:pPr algn="l">
              <a:lnSpc>
                <a:spcPct val="90000"/>
              </a:lnSpc>
            </a:pPr>
            <a:r>
              <a:rPr lang="fr-CA" sz="1800" b="1" dirty="0">
                <a:solidFill>
                  <a:srgbClr val="469474"/>
                </a:solidFill>
                <a:latin typeface="Arial" panose="020B0604020202020204" pitchFamily="34" charset="0"/>
                <a:cs typeface="Arial" panose="020B0604020202020204" pitchFamily="34" charset="0"/>
              </a:rPr>
              <a:t>Tendances observées au sein de l’industrie :</a:t>
            </a:r>
          </a:p>
          <a:p>
            <a:pPr algn="l">
              <a:lnSpc>
                <a:spcPct val="90000"/>
              </a:lnSpc>
            </a:pPr>
            <a:br>
              <a:rPr lang="fr-CA" sz="1300" dirty="0"/>
            </a:br>
            <a:r>
              <a:rPr lang="fr-CA" sz="1300" dirty="0"/>
              <a:t>Avec l’accélération de la </a:t>
            </a:r>
            <a:r>
              <a:rPr lang="fr-CA" sz="1300" b="1" dirty="0"/>
              <a:t>transformation numérique </a:t>
            </a:r>
            <a:r>
              <a:rPr lang="fr-CA" sz="1300" dirty="0"/>
              <a:t>observée dans les différentes organisations et l’avènement de </a:t>
            </a:r>
            <a:r>
              <a:rPr lang="fr-CA" sz="1300" b="1" dirty="0"/>
              <a:t>nouvelles technologies </a:t>
            </a:r>
            <a:r>
              <a:rPr lang="fr-CA" sz="1300" dirty="0"/>
              <a:t>(liées notamment à l’Intelligence artificielle, au Blockchain, etc.) , le choix d’un Tiers devient plus que jamais un élément fondamental dans le développement de la stratégie d’affaires d’une institution financière et d’en tirer un </a:t>
            </a:r>
            <a:r>
              <a:rPr lang="fr-CA" sz="1300" b="1" dirty="0"/>
              <a:t>avantage concurrentiel </a:t>
            </a:r>
            <a:r>
              <a:rPr lang="fr-CA" sz="1300" dirty="0"/>
              <a:t>non négligeable.</a:t>
            </a:r>
            <a:br>
              <a:rPr lang="fr-CA" sz="1300" dirty="0">
                <a:solidFill>
                  <a:schemeClr val="accent3"/>
                </a:solidFill>
              </a:rPr>
            </a:br>
            <a:endParaRPr lang="fr-CA" sz="1300" dirty="0">
              <a:solidFill>
                <a:schemeClr val="accent3"/>
              </a:solidFill>
            </a:endParaRPr>
          </a:p>
        </p:txBody>
      </p:sp>
      <p:pic>
        <p:nvPicPr>
          <p:cNvPr id="48" name="Image 47">
            <a:extLst>
              <a:ext uri="{FF2B5EF4-FFF2-40B4-BE49-F238E27FC236}">
                <a16:creationId xmlns:a16="http://schemas.microsoft.com/office/drawing/2014/main" id="{9D481A97-9B30-49C0-8AED-C0187C32FF2D}"/>
              </a:ext>
            </a:extLst>
          </p:cNvPr>
          <p:cNvPicPr>
            <a:picLocks noChangeAspect="1"/>
          </p:cNvPicPr>
          <p:nvPr/>
        </p:nvPicPr>
        <p:blipFill>
          <a:blip r:embed="rId4"/>
          <a:stretch>
            <a:fillRect/>
          </a:stretch>
        </p:blipFill>
        <p:spPr>
          <a:xfrm>
            <a:off x="130666" y="358632"/>
            <a:ext cx="749300" cy="6039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6"/>
          </p:nvPr>
        </p:nvSpPr>
        <p:spPr/>
        <p:txBody>
          <a:bodyPr/>
          <a:lstStyle/>
          <a:p>
            <a:pPr marL="0" marR="0" lvl="0" indent="0" algn="r" defTabSz="91392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3920" rtl="0" eaLnBrk="1" fontAlgn="auto" latinLnBrk="0" hangingPunct="1">
                <a:lnSpc>
                  <a:spcPct val="100000"/>
                </a:lnSpc>
                <a:spcBef>
                  <a:spcPts val="0"/>
                </a:spcBef>
                <a:spcAft>
                  <a:spcPts val="0"/>
                </a:spcAft>
                <a:buClrTx/>
                <a:buSzTx/>
                <a:buFontTx/>
                <a:buNone/>
                <a:tabLst/>
                <a:defRPr/>
              </a:pPr>
              <a:t>6</a:t>
            </a:fld>
            <a:endParaRPr kumimoji="0" lang="fr-CA" sz="1100" b="1" i="0" u="none" strike="noStrike" kern="1200" cap="none" spc="0" normalizeH="0" baseline="0" noProof="0" dirty="0">
              <a:ln>
                <a:noFill/>
              </a:ln>
              <a:solidFill>
                <a:srgbClr val="000000">
                  <a:tint val="75000"/>
                </a:srgbClr>
              </a:solidFill>
              <a:effectLst/>
              <a:uLnTx/>
              <a:uFillTx/>
              <a:latin typeface="Arial"/>
              <a:ea typeface="+mn-ea"/>
              <a:cs typeface="+mn-cs"/>
            </a:endParaRPr>
          </a:p>
        </p:txBody>
      </p:sp>
      <p:sp>
        <p:nvSpPr>
          <p:cNvPr id="85" name="Rectangle 84">
            <a:extLst>
              <a:ext uri="{FF2B5EF4-FFF2-40B4-BE49-F238E27FC236}">
                <a16:creationId xmlns:a16="http://schemas.microsoft.com/office/drawing/2014/main" id="{0E6A3F2A-7721-483A-847C-5AD66C043844}"/>
              </a:ext>
            </a:extLst>
          </p:cNvPr>
          <p:cNvSpPr/>
          <p:nvPr/>
        </p:nvSpPr>
        <p:spPr>
          <a:xfrm>
            <a:off x="339862" y="270180"/>
            <a:ext cx="9592816" cy="323692"/>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90" name="Titre 2">
            <a:extLst>
              <a:ext uri="{FF2B5EF4-FFF2-40B4-BE49-F238E27FC236}">
                <a16:creationId xmlns:a16="http://schemas.microsoft.com/office/drawing/2014/main" id="{B679D810-F631-401D-B1CA-0B55CCC71447}"/>
              </a:ext>
            </a:extLst>
          </p:cNvPr>
          <p:cNvSpPr>
            <a:spLocks noGrp="1"/>
          </p:cNvSpPr>
          <p:nvPr>
            <p:ph type="title"/>
          </p:nvPr>
        </p:nvSpPr>
        <p:spPr>
          <a:xfrm>
            <a:off x="434365" y="312128"/>
            <a:ext cx="10941315" cy="310766"/>
          </a:xfrm>
        </p:spPr>
        <p:txBody>
          <a:bodyPr anchor="t"/>
          <a:lstStyle/>
          <a:p>
            <a:pPr defTabSz="914400">
              <a:lnSpc>
                <a:spcPct val="90000"/>
              </a:lnSpc>
              <a:spcBef>
                <a:spcPts val="0"/>
              </a:spcBef>
              <a:defRPr sz="1800"/>
            </a:pPr>
            <a:r>
              <a:rPr lang="fr-CA" sz="1800" b="1" dirty="0">
                <a:solidFill>
                  <a:srgbClr val="008C53"/>
                </a:solidFill>
              </a:rPr>
              <a:t>Notre programme cible de gestion des risques liés aux Tiers : Dynamique et évolutif</a:t>
            </a:r>
            <a:br>
              <a:rPr lang="fr-CA" sz="1800" b="1" dirty="0">
                <a:solidFill>
                  <a:srgbClr val="FF0000"/>
                </a:solidFill>
              </a:rPr>
            </a:br>
            <a:br>
              <a:rPr lang="fr-CA" sz="1600" dirty="0">
                <a:highlight>
                  <a:srgbClr val="ECF7DD"/>
                </a:highlight>
              </a:rPr>
            </a:br>
            <a:br>
              <a:rPr lang="en-US" sz="1600" dirty="0">
                <a:latin typeface="+mn-lt"/>
                <a:cs typeface="Lucida Sans"/>
              </a:rPr>
            </a:br>
            <a:br>
              <a:rPr lang="fr-CA" sz="1300" dirty="0"/>
            </a:br>
            <a:endParaRPr lang="fr-CA" sz="1300" dirty="0"/>
          </a:p>
        </p:txBody>
      </p:sp>
      <p:grpSp>
        <p:nvGrpSpPr>
          <p:cNvPr id="61" name="Groupe 60">
            <a:extLst>
              <a:ext uri="{FF2B5EF4-FFF2-40B4-BE49-F238E27FC236}">
                <a16:creationId xmlns:a16="http://schemas.microsoft.com/office/drawing/2014/main" id="{A891AFC6-CCF2-44DF-B1DB-E71400825394}"/>
              </a:ext>
            </a:extLst>
          </p:cNvPr>
          <p:cNvGrpSpPr/>
          <p:nvPr/>
        </p:nvGrpSpPr>
        <p:grpSpPr>
          <a:xfrm>
            <a:off x="432492" y="885577"/>
            <a:ext cx="11554263" cy="332023"/>
            <a:chOff x="561336" y="1095521"/>
            <a:chExt cx="4593336" cy="226559"/>
          </a:xfrm>
        </p:grpSpPr>
        <p:cxnSp>
          <p:nvCxnSpPr>
            <p:cNvPr id="62" name="Connecteur droit 61">
              <a:extLst>
                <a:ext uri="{FF2B5EF4-FFF2-40B4-BE49-F238E27FC236}">
                  <a16:creationId xmlns:a16="http://schemas.microsoft.com/office/drawing/2014/main" id="{F38FF750-CF0C-431F-8FBF-2BA0B8BB2B3D}"/>
                </a:ext>
              </a:extLst>
            </p:cNvPr>
            <p:cNvCxnSpPr>
              <a:cxnSpLocks/>
            </p:cNvCxnSpPr>
            <p:nvPr/>
          </p:nvCxnSpPr>
          <p:spPr>
            <a:xfrm flipV="1">
              <a:off x="676342" y="1301581"/>
              <a:ext cx="4478330" cy="2855"/>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63" name="Groupe 62">
              <a:extLst>
                <a:ext uri="{FF2B5EF4-FFF2-40B4-BE49-F238E27FC236}">
                  <a16:creationId xmlns:a16="http://schemas.microsoft.com/office/drawing/2014/main" id="{712787E6-E9A9-41DF-92A1-ED3BEA54F206}"/>
                </a:ext>
              </a:extLst>
            </p:cNvPr>
            <p:cNvGrpSpPr/>
            <p:nvPr/>
          </p:nvGrpSpPr>
          <p:grpSpPr>
            <a:xfrm>
              <a:off x="561336" y="1095521"/>
              <a:ext cx="1964202" cy="226559"/>
              <a:chOff x="561336" y="1095521"/>
              <a:chExt cx="1964202" cy="226559"/>
            </a:xfrm>
          </p:grpSpPr>
          <p:sp>
            <p:nvSpPr>
              <p:cNvPr id="64" name="Triangle isocèle 63">
                <a:extLst>
                  <a:ext uri="{FF2B5EF4-FFF2-40B4-BE49-F238E27FC236}">
                    <a16:creationId xmlns:a16="http://schemas.microsoft.com/office/drawing/2014/main" id="{C73B10AB-1CBC-4339-839B-1C04AFF5C08B}"/>
                  </a:ext>
                </a:extLst>
              </p:cNvPr>
              <p:cNvSpPr/>
              <p:nvPr/>
            </p:nvSpPr>
            <p:spPr>
              <a:xfrm>
                <a:off x="561336" y="1105437"/>
                <a:ext cx="183831" cy="216641"/>
              </a:xfrm>
              <a:prstGeom prst="triangle">
                <a:avLst>
                  <a:gd name="adj" fmla="val 59108"/>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b="1" dirty="0">
                  <a:solidFill>
                    <a:schemeClr val="bg1"/>
                  </a:solidFill>
                </a:endParaRPr>
              </a:p>
            </p:txBody>
          </p:sp>
          <p:sp>
            <p:nvSpPr>
              <p:cNvPr id="65" name="Rectangle 64">
                <a:extLst>
                  <a:ext uri="{FF2B5EF4-FFF2-40B4-BE49-F238E27FC236}">
                    <a16:creationId xmlns:a16="http://schemas.microsoft.com/office/drawing/2014/main" id="{9D98D00B-8702-4277-B5D5-A85C9DF9ECBE}"/>
                  </a:ext>
                </a:extLst>
              </p:cNvPr>
              <p:cNvSpPr/>
              <p:nvPr/>
            </p:nvSpPr>
            <p:spPr>
              <a:xfrm>
                <a:off x="670718" y="1095521"/>
                <a:ext cx="1854820" cy="226559"/>
              </a:xfrm>
              <a:prstGeom prst="rect">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CA" sz="1300" b="1" dirty="0">
                    <a:solidFill>
                      <a:schemeClr val="bg1"/>
                    </a:solidFill>
                    <a:latin typeface="Calibri" panose="020F0502020204030204" pitchFamily="34" charset="0"/>
                    <a:cs typeface="Calibri" panose="020F0502020204030204" pitchFamily="34" charset="0"/>
                  </a:rPr>
                  <a:t>   Contexte réglementaire et pratiques observées sur le marché</a:t>
                </a:r>
              </a:p>
            </p:txBody>
          </p:sp>
        </p:grpSp>
      </p:grpSp>
      <p:sp>
        <p:nvSpPr>
          <p:cNvPr id="66" name="Rectangle 65">
            <a:extLst>
              <a:ext uri="{FF2B5EF4-FFF2-40B4-BE49-F238E27FC236}">
                <a16:creationId xmlns:a16="http://schemas.microsoft.com/office/drawing/2014/main" id="{9D972D57-B6EB-4C64-8710-25208AFF4C02}"/>
              </a:ext>
            </a:extLst>
          </p:cNvPr>
          <p:cNvSpPr/>
          <p:nvPr/>
        </p:nvSpPr>
        <p:spPr>
          <a:xfrm>
            <a:off x="432492" y="1249823"/>
            <a:ext cx="11318429" cy="600164"/>
          </a:xfrm>
          <a:prstGeom prst="rect">
            <a:avLst/>
          </a:prstGeom>
        </p:spPr>
        <p:txBody>
          <a:bodyPr wrap="square">
            <a:spAutoFit/>
          </a:bodyPr>
          <a:lstStyle/>
          <a:p>
            <a:pPr marL="265113" indent="-265113">
              <a:spcBef>
                <a:spcPts val="600"/>
              </a:spcBef>
              <a:buFont typeface="Wingdings" panose="05000000000000000000" pitchFamily="2" charset="2"/>
              <a:buChar char="ü"/>
            </a:pPr>
            <a:r>
              <a:rPr lang="fr-CA" sz="1100" kern="0" dirty="0">
                <a:cs typeface="Arial" panose="020B0604020202020204" pitchFamily="34" charset="0"/>
              </a:rPr>
              <a:t>Toutes les perspectives considérées (expériences passées, état actuel et tendances du marché) indiquent que le Mouvement doit impérativement rehausser la gestion du risque de Tiers en premier lieu pour  mieux répondre aux requis des régulateurs et de renforcer la gestion transversale des risques opérationnels</a:t>
            </a:r>
            <a:r>
              <a:rPr lang="fr-CA" sz="1100" b="1" kern="0" dirty="0">
                <a:cs typeface="Arial" panose="020B0604020202020204" pitchFamily="34" charset="0"/>
              </a:rPr>
              <a:t>., et </a:t>
            </a:r>
            <a:r>
              <a:rPr lang="fr-CA" sz="1100" b="1" kern="0" dirty="0">
                <a:solidFill>
                  <a:schemeClr val="accent1"/>
                </a:solidFill>
                <a:cs typeface="Arial" panose="020B0604020202020204" pitchFamily="34" charset="0"/>
              </a:rPr>
              <a:t>doit impérativement venir </a:t>
            </a:r>
            <a:r>
              <a:rPr lang="fr-CA" sz="1100" b="1" kern="0" dirty="0" err="1">
                <a:solidFill>
                  <a:schemeClr val="accent1"/>
                </a:solidFill>
                <a:cs typeface="Arial" panose="020B0604020202020204" pitchFamily="34" charset="0"/>
              </a:rPr>
              <a:t>appuiyer</a:t>
            </a:r>
            <a:r>
              <a:rPr lang="fr-CA" sz="1100" b="1" kern="0" dirty="0">
                <a:solidFill>
                  <a:schemeClr val="accent1"/>
                </a:solidFill>
                <a:cs typeface="Arial" panose="020B0604020202020204" pitchFamily="34" charset="0"/>
              </a:rPr>
              <a:t> la </a:t>
            </a:r>
            <a:r>
              <a:rPr lang="fr-CA" sz="1100" b="1" kern="0" dirty="0" err="1">
                <a:solidFill>
                  <a:schemeClr val="accent1"/>
                </a:solidFill>
                <a:cs typeface="Arial" panose="020B0604020202020204" pitchFamily="34" charset="0"/>
              </a:rPr>
              <a:t>strategie</a:t>
            </a:r>
            <a:r>
              <a:rPr lang="fr-CA" sz="1100" b="1" kern="0" dirty="0">
                <a:solidFill>
                  <a:schemeClr val="accent1"/>
                </a:solidFill>
                <a:cs typeface="Arial" panose="020B0604020202020204" pitchFamily="34" charset="0"/>
              </a:rPr>
              <a:t> de digitalisation future du mouvement </a:t>
            </a:r>
          </a:p>
        </p:txBody>
      </p:sp>
      <p:graphicFrame>
        <p:nvGraphicFramePr>
          <p:cNvPr id="3" name="Tableau 3">
            <a:extLst>
              <a:ext uri="{FF2B5EF4-FFF2-40B4-BE49-F238E27FC236}">
                <a16:creationId xmlns:a16="http://schemas.microsoft.com/office/drawing/2014/main" id="{203BC054-6D5B-4166-AFB5-6520097AB532}"/>
              </a:ext>
            </a:extLst>
          </p:cNvPr>
          <p:cNvGraphicFramePr>
            <a:graphicFrameLocks noGrp="1"/>
          </p:cNvGraphicFramePr>
          <p:nvPr>
            <p:extLst>
              <p:ext uri="{D42A27DB-BD31-4B8C-83A1-F6EECF244321}">
                <p14:modId xmlns:p14="http://schemas.microsoft.com/office/powerpoint/2010/main" val="2150200958"/>
              </p:ext>
            </p:extLst>
          </p:nvPr>
        </p:nvGraphicFramePr>
        <p:xfrm>
          <a:off x="412304" y="2061668"/>
          <a:ext cx="11574451" cy="4717380"/>
        </p:xfrm>
        <a:graphic>
          <a:graphicData uri="http://schemas.openxmlformats.org/drawingml/2006/table">
            <a:tbl>
              <a:tblPr firstRow="1" bandRow="1">
                <a:tableStyleId>{5C22544A-7EE6-4342-B048-85BDC9FD1C3A}</a:tableStyleId>
              </a:tblPr>
              <a:tblGrid>
                <a:gridCol w="1624908">
                  <a:extLst>
                    <a:ext uri="{9D8B030D-6E8A-4147-A177-3AD203B41FA5}">
                      <a16:colId xmlns:a16="http://schemas.microsoft.com/office/drawing/2014/main" val="3320570956"/>
                    </a:ext>
                  </a:extLst>
                </a:gridCol>
                <a:gridCol w="1153886">
                  <a:extLst>
                    <a:ext uri="{9D8B030D-6E8A-4147-A177-3AD203B41FA5}">
                      <a16:colId xmlns:a16="http://schemas.microsoft.com/office/drawing/2014/main" val="1159960747"/>
                    </a:ext>
                  </a:extLst>
                </a:gridCol>
                <a:gridCol w="1915885">
                  <a:extLst>
                    <a:ext uri="{9D8B030D-6E8A-4147-A177-3AD203B41FA5}">
                      <a16:colId xmlns:a16="http://schemas.microsoft.com/office/drawing/2014/main" val="174382297"/>
                    </a:ext>
                  </a:extLst>
                </a:gridCol>
                <a:gridCol w="6879772">
                  <a:extLst>
                    <a:ext uri="{9D8B030D-6E8A-4147-A177-3AD203B41FA5}">
                      <a16:colId xmlns:a16="http://schemas.microsoft.com/office/drawing/2014/main" val="125039748"/>
                    </a:ext>
                  </a:extLst>
                </a:gridCol>
              </a:tblGrid>
              <a:tr h="370840">
                <a:tc>
                  <a:txBody>
                    <a:bodyPr/>
                    <a:lstStyle/>
                    <a:p>
                      <a:pPr algn="ctr"/>
                      <a:r>
                        <a:rPr lang="fr-CA" sz="1300" noProof="0"/>
                        <a:t>Situation actuelle</a:t>
                      </a:r>
                    </a:p>
                  </a:txBody>
                  <a:tcPr marL="108000" marR="108000" marT="108000" marB="108000"/>
                </a:tc>
                <a:tc rowSpan="6">
                  <a:txBody>
                    <a:bodyPr/>
                    <a:lstStyle/>
                    <a:p>
                      <a:pPr algn="ctr"/>
                      <a:endParaRPr lang="fr-CA" sz="1300" noProof="0" dirty="0"/>
                    </a:p>
                  </a:txBody>
                  <a:tcPr marL="108000" marR="108000" marT="108000" marB="108000">
                    <a:solidFill>
                      <a:schemeClr val="bg1"/>
                    </a:solidFill>
                  </a:tcPr>
                </a:tc>
                <a:tc>
                  <a:txBody>
                    <a:bodyPr/>
                    <a:lstStyle/>
                    <a:p>
                      <a:pPr algn="ctr"/>
                      <a:r>
                        <a:rPr lang="fr-CA" sz="1300" noProof="0" dirty="0"/>
                        <a:t>Situation cible</a:t>
                      </a:r>
                    </a:p>
                  </a:txBody>
                  <a:tcPr marL="108000" marR="108000" marT="108000" marB="108000"/>
                </a:tc>
                <a:tc>
                  <a:txBody>
                    <a:bodyPr/>
                    <a:lstStyle/>
                    <a:p>
                      <a:pPr algn="ctr"/>
                      <a:r>
                        <a:rPr lang="fr-CA" sz="1300" noProof="0" dirty="0"/>
                        <a:t>Description</a:t>
                      </a:r>
                    </a:p>
                  </a:txBody>
                  <a:tcPr marL="108000" marR="108000" marT="108000" marB="108000"/>
                </a:tc>
                <a:extLst>
                  <a:ext uri="{0D108BD9-81ED-4DB2-BD59-A6C34878D82A}">
                    <a16:rowId xmlns:a16="http://schemas.microsoft.com/office/drawing/2014/main" val="1803759400"/>
                  </a:ext>
                </a:extLst>
              </a:tr>
              <a:tr h="370840">
                <a:tc>
                  <a:txBody>
                    <a:bodyPr/>
                    <a:lstStyle/>
                    <a:p>
                      <a:pPr algn="ctr"/>
                      <a:r>
                        <a:rPr lang="fr-CA" sz="1200" noProof="0">
                          <a:solidFill>
                            <a:srgbClr val="FF0000"/>
                          </a:solidFill>
                        </a:rPr>
                        <a:t>Manuel</a:t>
                      </a:r>
                    </a:p>
                  </a:txBody>
                  <a:tcPr marL="108000" marR="108000" marT="108000" marB="108000"/>
                </a:tc>
                <a:tc vMerge="1">
                  <a:txBody>
                    <a:bodyPr/>
                    <a:lstStyle/>
                    <a:p>
                      <a:endParaRPr lang="fr-CA" sz="1100"/>
                    </a:p>
                  </a:txBody>
                  <a:tcPr/>
                </a:tc>
                <a:tc>
                  <a:txBody>
                    <a:bodyPr/>
                    <a:lstStyle/>
                    <a:p>
                      <a:pPr algn="ctr"/>
                      <a:r>
                        <a:rPr lang="fr-CA" sz="1200" b="1" noProof="0">
                          <a:solidFill>
                            <a:srgbClr val="008C53"/>
                          </a:solidFill>
                        </a:rPr>
                        <a:t>Automatisé</a:t>
                      </a:r>
                    </a:p>
                  </a:txBody>
                  <a:tcPr marL="108000" marR="108000" marT="108000" marB="108000"/>
                </a:tc>
                <a:tc>
                  <a:txBody>
                    <a:bodyPr/>
                    <a:lstStyle/>
                    <a:p>
                      <a:pPr marL="171450" marR="0" lvl="0" indent="-171450" algn="l" defTabSz="91389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CA" sz="1175" spc="-5" noProof="0" dirty="0">
                          <a:latin typeface="+mn-lt"/>
                          <a:cs typeface="Lucida Sans"/>
                        </a:rPr>
                        <a:t>À l’heure actuelle, l’organisation s’avère fortement dépendante de processus manuels. Le virage proposé vers des processus davantage automatisés permettrait notamment d’être plus efficace en particulier en ce qui a trait à la surveillance et à la gestion du risque de portefeuilles de Tiers. </a:t>
                      </a:r>
                      <a:endParaRPr lang="fr-CA" sz="1175" noProof="0" dirty="0">
                        <a:latin typeface="+mn-lt"/>
                      </a:endParaRPr>
                    </a:p>
                  </a:txBody>
                  <a:tcPr marL="108000" marR="108000" marT="108000" marB="108000"/>
                </a:tc>
                <a:extLst>
                  <a:ext uri="{0D108BD9-81ED-4DB2-BD59-A6C34878D82A}">
                    <a16:rowId xmlns:a16="http://schemas.microsoft.com/office/drawing/2014/main" val="134116166"/>
                  </a:ext>
                </a:extLst>
              </a:tr>
              <a:tr h="370840">
                <a:tc>
                  <a:txBody>
                    <a:bodyPr/>
                    <a:lstStyle/>
                    <a:p>
                      <a:pPr algn="ctr"/>
                      <a:r>
                        <a:rPr lang="fr-CA" sz="1200" noProof="0">
                          <a:solidFill>
                            <a:srgbClr val="FF0000"/>
                          </a:solidFill>
                        </a:rPr>
                        <a:t>En silos</a:t>
                      </a:r>
                    </a:p>
                  </a:txBody>
                  <a:tcPr marL="108000" marR="108000" marT="108000" marB="108000"/>
                </a:tc>
                <a:tc vMerge="1">
                  <a:txBody>
                    <a:bodyPr/>
                    <a:lstStyle/>
                    <a:p>
                      <a:endParaRPr lang="fr-CA" sz="1100" dirty="0"/>
                    </a:p>
                  </a:txBody>
                  <a:tcPr/>
                </a:tc>
                <a:tc>
                  <a:txBody>
                    <a:bodyPr/>
                    <a:lstStyle/>
                    <a:p>
                      <a:pPr algn="ctr"/>
                      <a:r>
                        <a:rPr lang="fr-CA" sz="1200" b="1" noProof="0">
                          <a:solidFill>
                            <a:srgbClr val="008C53"/>
                          </a:solidFill>
                        </a:rPr>
                        <a:t>Interopérable</a:t>
                      </a:r>
                    </a:p>
                  </a:txBody>
                  <a:tcPr marL="108000" marR="108000" marT="108000" marB="108000"/>
                </a:tc>
                <a:tc>
                  <a:txBody>
                    <a:bodyPr/>
                    <a:lstStyle/>
                    <a:p>
                      <a:pPr marL="171450" indent="-171450">
                        <a:buFont typeface="Wingdings" panose="05000000000000000000" pitchFamily="2" charset="2"/>
                        <a:buChar char="§"/>
                      </a:pPr>
                      <a:r>
                        <a:rPr lang="fr-CA" sz="1175" noProof="0" dirty="0">
                          <a:latin typeface="+mn-lt"/>
                        </a:rPr>
                        <a:t>Les processus actuellement en place ne sont pas entièrement arrimés et s’avèrent parfois éparpillés entre les différentes fonctions. La cible proposée tend vers une plus grande interopérabilité entre les fonctions traitant de continuité des affaires, des données, de la sécurité de l’information, des technologies de l’information et du processus d’évaluation des risques opérationnels et des contrôles.</a:t>
                      </a:r>
                    </a:p>
                  </a:txBody>
                  <a:tcPr marL="108000" marR="108000" marT="108000" marB="108000"/>
                </a:tc>
                <a:extLst>
                  <a:ext uri="{0D108BD9-81ED-4DB2-BD59-A6C34878D82A}">
                    <a16:rowId xmlns:a16="http://schemas.microsoft.com/office/drawing/2014/main" val="3572213339"/>
                  </a:ext>
                </a:extLst>
              </a:tr>
              <a:tr h="370840">
                <a:tc>
                  <a:txBody>
                    <a:bodyPr/>
                    <a:lstStyle/>
                    <a:p>
                      <a:pPr algn="ctr"/>
                      <a:r>
                        <a:rPr lang="fr-CA" sz="1200" noProof="0">
                          <a:solidFill>
                            <a:srgbClr val="FF0000"/>
                          </a:solidFill>
                        </a:rPr>
                        <a:t>Statique</a:t>
                      </a:r>
                    </a:p>
                  </a:txBody>
                  <a:tcPr marL="108000" marR="108000" marT="108000" marB="108000"/>
                </a:tc>
                <a:tc vMerge="1">
                  <a:txBody>
                    <a:bodyPr/>
                    <a:lstStyle/>
                    <a:p>
                      <a:endParaRPr lang="fr-CA" sz="1100"/>
                    </a:p>
                  </a:txBody>
                  <a:tcPr/>
                </a:tc>
                <a:tc>
                  <a:txBody>
                    <a:bodyPr/>
                    <a:lstStyle/>
                    <a:p>
                      <a:pPr algn="ctr"/>
                      <a:r>
                        <a:rPr lang="fr-CA" sz="1200" b="1" noProof="0">
                          <a:solidFill>
                            <a:srgbClr val="008C53"/>
                          </a:solidFill>
                        </a:rPr>
                        <a:t>Évolutif</a:t>
                      </a:r>
                    </a:p>
                  </a:txBody>
                  <a:tcPr marL="108000" marR="108000" marT="108000" marB="108000"/>
                </a:tc>
                <a:tc>
                  <a:txBody>
                    <a:bodyPr/>
                    <a:lstStyle/>
                    <a:p>
                      <a:pPr marL="171450" marR="0" lvl="0" indent="-171450" algn="l" defTabSz="91389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CA" sz="1175" kern="1200" noProof="0" dirty="0">
                          <a:solidFill>
                            <a:schemeClr val="dk1"/>
                          </a:solidFill>
                          <a:latin typeface="+mn-lt"/>
                          <a:ea typeface="+mn-ea"/>
                          <a:cs typeface="+mn-cs"/>
                        </a:rPr>
                        <a:t>La gestion des risques dispose actuellement  d’une vue statique de l’organisation. La cible visée s’aligne notamment sur les attentes réglementaires prescrites et les tendances observées dans l’industrie financière et en phase avec la transformation digitale effectuée au sein du mouvement.</a:t>
                      </a:r>
                    </a:p>
                  </a:txBody>
                  <a:tcPr marL="108000" marR="108000" marT="108000" marB="108000"/>
                </a:tc>
                <a:extLst>
                  <a:ext uri="{0D108BD9-81ED-4DB2-BD59-A6C34878D82A}">
                    <a16:rowId xmlns:a16="http://schemas.microsoft.com/office/drawing/2014/main" val="2534954535"/>
                  </a:ext>
                </a:extLst>
              </a:tr>
              <a:tr h="370840">
                <a:tc>
                  <a:txBody>
                    <a:bodyPr/>
                    <a:lstStyle/>
                    <a:p>
                      <a:pPr algn="ctr"/>
                      <a:r>
                        <a:rPr lang="fr-CA" sz="1200" noProof="0">
                          <a:solidFill>
                            <a:srgbClr val="FF0000"/>
                          </a:solidFill>
                        </a:rPr>
                        <a:t>Réactif</a:t>
                      </a:r>
                    </a:p>
                  </a:txBody>
                  <a:tcPr marL="108000" marR="108000" marT="108000" marB="108000"/>
                </a:tc>
                <a:tc vMerge="1">
                  <a:txBody>
                    <a:bodyPr/>
                    <a:lstStyle/>
                    <a:p>
                      <a:endParaRPr lang="fr-CA" sz="1100"/>
                    </a:p>
                  </a:txBody>
                  <a:tcPr/>
                </a:tc>
                <a:tc>
                  <a:txBody>
                    <a:bodyPr/>
                    <a:lstStyle/>
                    <a:p>
                      <a:pPr algn="ctr"/>
                      <a:r>
                        <a:rPr lang="fr-CA" sz="1200" b="1" noProof="0">
                          <a:solidFill>
                            <a:srgbClr val="008C53"/>
                          </a:solidFill>
                        </a:rPr>
                        <a:t>Proactif</a:t>
                      </a:r>
                    </a:p>
                  </a:txBody>
                  <a:tcPr marL="108000" marR="108000" marT="108000" marB="108000"/>
                </a:tc>
                <a:tc>
                  <a:txBody>
                    <a:bodyPr/>
                    <a:lstStyle/>
                    <a:p>
                      <a:pPr marL="171450" marR="0" lvl="0" indent="-171450" algn="l" defTabSz="91389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CA" sz="1175" kern="1200" noProof="0" dirty="0">
                          <a:solidFill>
                            <a:schemeClr val="dk1"/>
                          </a:solidFill>
                          <a:latin typeface="+mn-lt"/>
                          <a:ea typeface="+mn-ea"/>
                          <a:cs typeface="+mn-cs"/>
                        </a:rPr>
                        <a:t>Actuellement, la fonction liée à la gestion des risques de Tiers agit en mode réactif et devrait tendre davantage vers une approche proactive notamment en ce qui concerne la planification des activités inhérentes à la continuité des affaires et des stratégies de sorties identifiées en amont. </a:t>
                      </a:r>
                    </a:p>
                  </a:txBody>
                  <a:tcPr marL="108000" marR="108000" marT="108000" marB="108000"/>
                </a:tc>
                <a:extLst>
                  <a:ext uri="{0D108BD9-81ED-4DB2-BD59-A6C34878D82A}">
                    <a16:rowId xmlns:a16="http://schemas.microsoft.com/office/drawing/2014/main" val="3053151119"/>
                  </a:ext>
                </a:extLst>
              </a:tr>
              <a:tr h="370840">
                <a:tc>
                  <a:txBody>
                    <a:bodyPr/>
                    <a:lstStyle/>
                    <a:p>
                      <a:pPr algn="ctr"/>
                      <a:r>
                        <a:rPr lang="fr-CA" sz="1200" noProof="0">
                          <a:solidFill>
                            <a:srgbClr val="FF0000"/>
                          </a:solidFill>
                        </a:rPr>
                        <a:t>Basé sur des procédures statiques</a:t>
                      </a:r>
                    </a:p>
                  </a:txBody>
                  <a:tcPr marL="108000" marR="108000" marT="108000" marB="108000"/>
                </a:tc>
                <a:tc vMerge="1">
                  <a:txBody>
                    <a:bodyPr/>
                    <a:lstStyle/>
                    <a:p>
                      <a:endParaRPr lang="fr-CA" sz="1100" dirty="0"/>
                    </a:p>
                  </a:txBody>
                  <a:tcPr/>
                </a:tc>
                <a:tc>
                  <a:txBody>
                    <a:bodyPr/>
                    <a:lstStyle/>
                    <a:p>
                      <a:pPr algn="ctr"/>
                      <a:r>
                        <a:rPr lang="fr-CA" sz="1200" b="1" noProof="0" dirty="0">
                          <a:solidFill>
                            <a:srgbClr val="008C53"/>
                          </a:solidFill>
                        </a:rPr>
                        <a:t>Basé sur les risques</a:t>
                      </a:r>
                    </a:p>
                  </a:txBody>
                  <a:tcPr marL="108000" marR="108000" marT="108000" marB="108000"/>
                </a:tc>
                <a:tc>
                  <a:txBody>
                    <a:bodyPr/>
                    <a:lstStyle/>
                    <a:p>
                      <a:pPr marL="171450" indent="-171450">
                        <a:buFont typeface="Wingdings" panose="05000000000000000000" pitchFamily="2" charset="2"/>
                        <a:buChar char="§"/>
                      </a:pPr>
                      <a:r>
                        <a:rPr lang="fr-CA" sz="1175" noProof="0" dirty="0">
                          <a:latin typeface="+mn-lt"/>
                        </a:rPr>
                        <a:t>L’évaluation du risque de tiers est présentement basée sur des procédures statiques et ne couvrant pas l’ensemble des risques clefs. La cible visée est que l’évaluation soit davantage axée sur l’ensemble des risques qui vont de pair avec les  meilleures pratiques de l’industrie, observées à cet égard. </a:t>
                      </a:r>
                    </a:p>
                  </a:txBody>
                  <a:tcPr marL="108000" marR="108000" marT="108000" marB="108000"/>
                </a:tc>
                <a:extLst>
                  <a:ext uri="{0D108BD9-81ED-4DB2-BD59-A6C34878D82A}">
                    <a16:rowId xmlns:a16="http://schemas.microsoft.com/office/drawing/2014/main" val="1099210321"/>
                  </a:ext>
                </a:extLst>
              </a:tr>
            </a:tbl>
          </a:graphicData>
        </a:graphic>
      </p:graphicFrame>
      <p:grpSp>
        <p:nvGrpSpPr>
          <p:cNvPr id="16" name="Group 51">
            <a:extLst>
              <a:ext uri="{FF2B5EF4-FFF2-40B4-BE49-F238E27FC236}">
                <a16:creationId xmlns:a16="http://schemas.microsoft.com/office/drawing/2014/main" id="{579DD7C2-0F28-4D20-B019-DCD12C3C8734}"/>
              </a:ext>
            </a:extLst>
          </p:cNvPr>
          <p:cNvGrpSpPr/>
          <p:nvPr>
            <p:custDataLst>
              <p:tags r:id="rId1"/>
            </p:custDataLst>
          </p:nvPr>
        </p:nvGrpSpPr>
        <p:grpSpPr>
          <a:xfrm>
            <a:off x="2317855" y="2061668"/>
            <a:ext cx="534956" cy="380254"/>
            <a:chOff x="9535062" y="6969090"/>
            <a:chExt cx="2839202" cy="5290591"/>
          </a:xfrm>
        </p:grpSpPr>
        <p:sp>
          <p:nvSpPr>
            <p:cNvPr id="17" name="Shape 1012">
              <a:extLst>
                <a:ext uri="{FF2B5EF4-FFF2-40B4-BE49-F238E27FC236}">
                  <a16:creationId xmlns:a16="http://schemas.microsoft.com/office/drawing/2014/main" id="{FEFA0F1B-9629-41D8-9E09-7A19BF0D5FE8}"/>
                </a:ext>
              </a:extLst>
            </p:cNvPr>
            <p:cNvSpPr/>
            <p:nvPr/>
          </p:nvSpPr>
          <p:spPr>
            <a:xfrm>
              <a:off x="9549815" y="6969090"/>
              <a:ext cx="2824449" cy="52574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37" y="21600"/>
                  </a:lnTo>
                  <a:lnTo>
                    <a:pt x="21600" y="10551"/>
                  </a:lnTo>
                  <a:lnTo>
                    <a:pt x="11937" y="166"/>
                  </a:lnTo>
                  <a:lnTo>
                    <a:pt x="0" y="0"/>
                  </a:lnTo>
                  <a:close/>
                </a:path>
              </a:pathLst>
            </a:custGeom>
            <a:solidFill>
              <a:schemeClr val="tx2">
                <a:lumMod val="90000"/>
                <a:alpha val="6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18" name="Shape 1013">
              <a:extLst>
                <a:ext uri="{FF2B5EF4-FFF2-40B4-BE49-F238E27FC236}">
                  <a16:creationId xmlns:a16="http://schemas.microsoft.com/office/drawing/2014/main" id="{11FFB771-21BB-4FF0-B8E8-5CCD831907D0}"/>
                </a:ext>
              </a:extLst>
            </p:cNvPr>
            <p:cNvSpPr/>
            <p:nvPr/>
          </p:nvSpPr>
          <p:spPr>
            <a:xfrm rot="10800000" flipH="1">
              <a:off x="9535062" y="7011097"/>
              <a:ext cx="2835067" cy="524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11" y="21600"/>
                  </a:lnTo>
                  <a:lnTo>
                    <a:pt x="21600" y="11173"/>
                  </a:lnTo>
                  <a:lnTo>
                    <a:pt x="11872" y="166"/>
                  </a:lnTo>
                  <a:lnTo>
                    <a:pt x="0" y="0"/>
                  </a:lnTo>
                  <a:close/>
                </a:path>
              </a:pathLst>
            </a:custGeom>
            <a:solidFill>
              <a:schemeClr val="accent1">
                <a:alpha val="4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grpSp>
    </p:spTree>
    <p:extLst>
      <p:ext uri="{BB962C8B-B14F-4D97-AF65-F5344CB8AC3E}">
        <p14:creationId xmlns:p14="http://schemas.microsoft.com/office/powerpoint/2010/main" val="70253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109429" y="6374531"/>
            <a:ext cx="767655" cy="476250"/>
          </a:xfrm>
        </p:spPr>
        <p:txBody>
          <a:bodyPr/>
          <a:lstStyle/>
          <a:p>
            <a:pPr marL="0" marR="0" lvl="0" indent="0" algn="r" defTabSz="91392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3920" rtl="0" eaLnBrk="1" fontAlgn="auto" latinLnBrk="0" hangingPunct="1">
                <a:lnSpc>
                  <a:spcPct val="100000"/>
                </a:lnSpc>
                <a:spcBef>
                  <a:spcPts val="0"/>
                </a:spcBef>
                <a:spcAft>
                  <a:spcPts val="0"/>
                </a:spcAft>
                <a:buClrTx/>
                <a:buSzTx/>
                <a:buFontTx/>
                <a:buNone/>
                <a:tabLst/>
                <a:defRPr/>
              </a:pPr>
              <a:t>7</a:t>
            </a:fld>
            <a:endParaRPr kumimoji="0" lang="fr-CA" sz="1100" b="1" i="0" u="none" strike="noStrike" kern="1200" cap="none" spc="0" normalizeH="0" baseline="0" noProof="0" dirty="0">
              <a:ln>
                <a:noFill/>
              </a:ln>
              <a:solidFill>
                <a:srgbClr val="000000">
                  <a:tint val="75000"/>
                </a:srgbClr>
              </a:solidFill>
              <a:effectLst/>
              <a:uLnTx/>
              <a:uFillTx/>
              <a:latin typeface="Arial"/>
              <a:ea typeface="+mn-ea"/>
              <a:cs typeface="+mn-cs"/>
            </a:endParaRPr>
          </a:p>
        </p:txBody>
      </p:sp>
      <p:graphicFrame>
        <p:nvGraphicFramePr>
          <p:cNvPr id="16" name="Tableau 15"/>
          <p:cNvGraphicFramePr>
            <a:graphicFrameLocks noGrp="1"/>
          </p:cNvGraphicFramePr>
          <p:nvPr>
            <p:extLst>
              <p:ext uri="{D42A27DB-BD31-4B8C-83A1-F6EECF244321}">
                <p14:modId xmlns:p14="http://schemas.microsoft.com/office/powerpoint/2010/main" val="1351351847"/>
              </p:ext>
            </p:extLst>
          </p:nvPr>
        </p:nvGraphicFramePr>
        <p:xfrm>
          <a:off x="7233743" y="1853852"/>
          <a:ext cx="4259513" cy="4713105"/>
        </p:xfrm>
        <a:graphic>
          <a:graphicData uri="http://schemas.openxmlformats.org/drawingml/2006/table">
            <a:tbl>
              <a:tblPr firstRow="1" bandRow="1">
                <a:tableStyleId>{5C22544A-7EE6-4342-B048-85BDC9FD1C3A}</a:tableStyleId>
              </a:tblPr>
              <a:tblGrid>
                <a:gridCol w="4259513">
                  <a:extLst>
                    <a:ext uri="{9D8B030D-6E8A-4147-A177-3AD203B41FA5}">
                      <a16:colId xmlns:a16="http://schemas.microsoft.com/office/drawing/2014/main" val="20000"/>
                    </a:ext>
                  </a:extLst>
                </a:gridCol>
              </a:tblGrid>
              <a:tr h="492738">
                <a:tc>
                  <a:txBody>
                    <a:bodyPr/>
                    <a:lstStyle/>
                    <a:p>
                      <a:pPr algn="ctr"/>
                      <a:r>
                        <a:rPr lang="fr-CA" sz="1200" dirty="0"/>
                        <a:t>Résultats attendus</a:t>
                      </a:r>
                    </a:p>
                  </a:txBody>
                  <a:tcPr/>
                </a:tc>
                <a:extLst>
                  <a:ext uri="{0D108BD9-81ED-4DB2-BD59-A6C34878D82A}">
                    <a16:rowId xmlns:a16="http://schemas.microsoft.com/office/drawing/2014/main" val="10000"/>
                  </a:ext>
                </a:extLst>
              </a:tr>
              <a:tr h="556223">
                <a:tc>
                  <a:txBody>
                    <a:bodyPr/>
                    <a:lstStyle/>
                    <a:p>
                      <a:pPr marL="183515"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a:ln>
                            <a:noFill/>
                          </a:ln>
                          <a:solidFill>
                            <a:srgbClr val="000000"/>
                          </a:solidFill>
                          <a:effectLst/>
                          <a:uLnTx/>
                          <a:uFillTx/>
                          <a:latin typeface="+mn-lt"/>
                          <a:ea typeface="+mn-ea"/>
                          <a:cs typeface="Arial"/>
                        </a:rPr>
                        <a:t>Alignement avec le programme global  de gestion des risques opérationnels (comprenant les 12 categories de ROR)</a:t>
                      </a:r>
                      <a:endParaRPr kumimoji="0" lang="fr-CA" sz="1100" b="0" i="0" u="none" strike="noStrike" kern="1200" cap="none" spc="0" normalizeH="0" baseline="0" noProof="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1"/>
                  </a:ext>
                </a:extLst>
              </a:tr>
              <a:tr h="556223">
                <a:tc>
                  <a:txBody>
                    <a:bodyPr/>
                    <a:lstStyle/>
                    <a:p>
                      <a:pPr marL="18288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dirty="0">
                          <a:ln>
                            <a:noFill/>
                          </a:ln>
                          <a:solidFill>
                            <a:srgbClr val="000000"/>
                          </a:solidFill>
                          <a:effectLst/>
                          <a:uLnTx/>
                          <a:uFillTx/>
                          <a:latin typeface="+mn-lt"/>
                          <a:ea typeface="+mn-ea"/>
                          <a:cs typeface="Arial"/>
                        </a:rPr>
                        <a:t>Livraison d’un programme de gestion des risques de tiers de qualité allant de pair avec les pratiques observées dans l’industrie</a:t>
                      </a:r>
                      <a:endParaRPr kumimoji="0" lang="fr-CA" sz="1100" b="0" i="0" u="none" strike="noStrike" kern="1200" cap="none" spc="0" normalizeH="0" baseline="0" noProof="0" dirty="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2"/>
                  </a:ext>
                </a:extLst>
              </a:tr>
              <a:tr h="166867">
                <a:tc>
                  <a:txBody>
                    <a:bodyPr/>
                    <a:lstStyle/>
                    <a:p>
                      <a:pPr marL="18288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0" normalizeH="0" baseline="0" noProof="0" dirty="0">
                          <a:ln>
                            <a:noFill/>
                          </a:ln>
                          <a:solidFill>
                            <a:srgbClr val="000000"/>
                          </a:solidFill>
                          <a:effectLst/>
                          <a:uLnTx/>
                          <a:uFillTx/>
                          <a:latin typeface="+mn-lt"/>
                          <a:ea typeface="+mn-ea"/>
                          <a:cs typeface="Arial"/>
                        </a:rPr>
                        <a:t>Vision et couverture 360 º des risques de Tiers</a:t>
                      </a:r>
                    </a:p>
                  </a:txBody>
                  <a:tcPr>
                    <a:solidFill>
                      <a:schemeClr val="bg1">
                        <a:lumMod val="95000"/>
                      </a:schemeClr>
                    </a:solidFill>
                  </a:tcPr>
                </a:tc>
                <a:extLst>
                  <a:ext uri="{0D108BD9-81ED-4DB2-BD59-A6C34878D82A}">
                    <a16:rowId xmlns:a16="http://schemas.microsoft.com/office/drawing/2014/main" val="10003"/>
                  </a:ext>
                </a:extLst>
              </a:tr>
              <a:tr h="166867">
                <a:tc>
                  <a:txBody>
                    <a:bodyPr/>
                    <a:lstStyle/>
                    <a:p>
                      <a:pPr marL="18288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en-US" sz="1100" b="1" i="0" u="none" strike="noStrike" kern="1200" cap="none" spc="0" normalizeH="0" baseline="0" noProof="0" dirty="0" err="1">
                          <a:ln>
                            <a:noFill/>
                          </a:ln>
                          <a:solidFill>
                            <a:srgbClr val="00B050"/>
                          </a:solidFill>
                          <a:effectLst/>
                          <a:uLnTx/>
                          <a:uFillTx/>
                          <a:latin typeface="+mn-lt"/>
                          <a:ea typeface="+mn-ea"/>
                          <a:cs typeface="Arial"/>
                        </a:rPr>
                        <a:t>Mettre</a:t>
                      </a:r>
                      <a:r>
                        <a:rPr kumimoji="0" lang="en-US" sz="1100" b="1" i="0" u="none" strike="noStrike" kern="1200" cap="none" spc="0" normalizeH="0" baseline="0" noProof="0" dirty="0">
                          <a:ln>
                            <a:noFill/>
                          </a:ln>
                          <a:solidFill>
                            <a:srgbClr val="00B050"/>
                          </a:solidFill>
                          <a:effectLst/>
                          <a:uLnTx/>
                          <a:uFillTx/>
                          <a:latin typeface="+mn-lt"/>
                          <a:ea typeface="+mn-ea"/>
                          <a:cs typeface="Arial"/>
                        </a:rPr>
                        <a:t> </a:t>
                      </a:r>
                      <a:r>
                        <a:rPr kumimoji="0" lang="en-US" sz="1100" b="1" i="0" u="none" strike="noStrike" kern="1200" cap="none" spc="0" normalizeH="0" baseline="0" noProof="0" dirty="0" err="1">
                          <a:ln>
                            <a:noFill/>
                          </a:ln>
                          <a:solidFill>
                            <a:srgbClr val="00B050"/>
                          </a:solidFill>
                          <a:effectLst/>
                          <a:uLnTx/>
                          <a:uFillTx/>
                          <a:latin typeface="+mn-lt"/>
                          <a:ea typeface="+mn-ea"/>
                          <a:cs typeface="Arial"/>
                        </a:rPr>
                        <a:t>l’accent</a:t>
                      </a:r>
                      <a:r>
                        <a:rPr kumimoji="0" lang="en-US" sz="1100" b="1" i="0" u="none" strike="noStrike" kern="1200" cap="none" spc="0" normalizeH="0" baseline="0" noProof="0" dirty="0">
                          <a:ln>
                            <a:noFill/>
                          </a:ln>
                          <a:solidFill>
                            <a:srgbClr val="00B050"/>
                          </a:solidFill>
                          <a:effectLst/>
                          <a:uLnTx/>
                          <a:uFillTx/>
                          <a:latin typeface="+mn-lt"/>
                          <a:ea typeface="+mn-ea"/>
                          <a:cs typeface="Arial"/>
                        </a:rPr>
                        <a:t> sur les </a:t>
                      </a:r>
                      <a:r>
                        <a:rPr kumimoji="0" lang="en-US" sz="1100" b="1" i="0" u="none" strike="noStrike" kern="1200" cap="none" spc="0" normalizeH="0" baseline="0" noProof="0" dirty="0" err="1">
                          <a:ln>
                            <a:noFill/>
                          </a:ln>
                          <a:solidFill>
                            <a:srgbClr val="00B050"/>
                          </a:solidFill>
                          <a:effectLst/>
                          <a:uLnTx/>
                          <a:uFillTx/>
                          <a:latin typeface="+mn-lt"/>
                          <a:ea typeface="+mn-ea"/>
                          <a:cs typeface="Arial"/>
                        </a:rPr>
                        <a:t>risques</a:t>
                      </a:r>
                      <a:r>
                        <a:rPr kumimoji="0" lang="en-US" sz="1100" b="1" i="0" u="none" strike="noStrike" kern="1200" cap="none" spc="0" normalizeH="0" baseline="0" noProof="0" dirty="0">
                          <a:ln>
                            <a:noFill/>
                          </a:ln>
                          <a:solidFill>
                            <a:srgbClr val="00B050"/>
                          </a:solidFill>
                          <a:effectLst/>
                          <a:uLnTx/>
                          <a:uFillTx/>
                          <a:latin typeface="+mn-lt"/>
                          <a:ea typeface="+mn-ea"/>
                          <a:cs typeface="Arial"/>
                        </a:rPr>
                        <a:t> SI/TI des tiers </a:t>
                      </a:r>
                      <a:endParaRPr kumimoji="0" lang="fr-CA" sz="1100" b="1" i="0" u="none" strike="noStrike" kern="1200" cap="none" spc="0" normalizeH="0" baseline="0" noProof="0" dirty="0">
                        <a:ln>
                          <a:noFill/>
                        </a:ln>
                        <a:solidFill>
                          <a:srgbClr val="00B05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60227356"/>
                  </a:ext>
                </a:extLst>
              </a:tr>
              <a:tr h="333734">
                <a:tc>
                  <a:txBody>
                    <a:bodyPr/>
                    <a:lstStyle/>
                    <a:p>
                      <a:pPr marL="18288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dirty="0">
                          <a:ln>
                            <a:noFill/>
                          </a:ln>
                          <a:solidFill>
                            <a:srgbClr val="000000"/>
                          </a:solidFill>
                          <a:effectLst/>
                          <a:uLnTx/>
                          <a:uFillTx/>
                          <a:latin typeface="+mn-lt"/>
                          <a:ea typeface="+mn-ea"/>
                          <a:cs typeface="Arial"/>
                        </a:rPr>
                        <a:t>Gestion exhaustive des données</a:t>
                      </a:r>
                      <a:endParaRPr kumimoji="0" lang="fr-CA" sz="1100" b="0" i="0" u="none" strike="noStrike" kern="1200" cap="none" spc="0" normalizeH="0" baseline="0" noProof="0" dirty="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4"/>
                  </a:ext>
                </a:extLst>
              </a:tr>
              <a:tr h="348491">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1" i="0" u="none" strike="noStrike" kern="1200" cap="none" spc="0" normalizeH="0" baseline="0" noProof="0" dirty="0">
                          <a:ln>
                            <a:noFill/>
                          </a:ln>
                          <a:solidFill>
                            <a:srgbClr val="00B050"/>
                          </a:solidFill>
                          <a:effectLst/>
                          <a:uLnTx/>
                          <a:uFillTx/>
                          <a:latin typeface="+mn-lt"/>
                          <a:ea typeface="+mn-ea"/>
                          <a:cs typeface="Arial"/>
                        </a:rPr>
                        <a:t>Sécurité renforcée de la donnée</a:t>
                      </a:r>
                    </a:p>
                  </a:txBody>
                  <a:tcPr>
                    <a:solidFill>
                      <a:schemeClr val="bg1">
                        <a:lumMod val="95000"/>
                      </a:schemeClr>
                    </a:solidFill>
                  </a:tcPr>
                </a:tc>
                <a:extLst>
                  <a:ext uri="{0D108BD9-81ED-4DB2-BD59-A6C34878D82A}">
                    <a16:rowId xmlns:a16="http://schemas.microsoft.com/office/drawing/2014/main" val="3061906690"/>
                  </a:ext>
                </a:extLst>
              </a:tr>
              <a:tr h="348491">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dirty="0">
                          <a:ln>
                            <a:noFill/>
                          </a:ln>
                          <a:solidFill>
                            <a:srgbClr val="000000"/>
                          </a:solidFill>
                          <a:effectLst/>
                          <a:uLnTx/>
                          <a:uFillTx/>
                          <a:latin typeface="+mn-lt"/>
                          <a:ea typeface="+mn-ea"/>
                          <a:cs typeface="Arial"/>
                        </a:rPr>
                        <a:t>Analytique des données</a:t>
                      </a:r>
                      <a:endParaRPr kumimoji="0" lang="fr-CA" sz="1100" b="0" i="0" u="none" strike="noStrike" kern="1200" cap="none" spc="-5" normalizeH="0" baseline="0" dirty="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5"/>
                  </a:ext>
                </a:extLst>
              </a:tr>
              <a:tr h="333734">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dirty="0">
                          <a:ln>
                            <a:noFill/>
                          </a:ln>
                          <a:solidFill>
                            <a:srgbClr val="000000"/>
                          </a:solidFill>
                          <a:effectLst/>
                          <a:uLnTx/>
                          <a:uFillTx/>
                          <a:latin typeface="+mn-lt"/>
                          <a:ea typeface="+mn-ea"/>
                          <a:cs typeface="Arial"/>
                        </a:rPr>
                        <a:t>Amélioration de l’expérience clients des différentes parties prenantes </a:t>
                      </a:r>
                      <a:endParaRPr kumimoji="0" lang="fr-CA" sz="1100" b="0" i="0" u="none" strike="noStrike" kern="1200" cap="none" spc="0" normalizeH="0" baseline="0" noProof="0" dirty="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6"/>
                  </a:ext>
                </a:extLst>
              </a:tr>
              <a:tr h="333734">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0" normalizeH="0" baseline="0" noProof="0" dirty="0">
                          <a:ln>
                            <a:noFill/>
                          </a:ln>
                          <a:solidFill>
                            <a:srgbClr val="000000"/>
                          </a:solidFill>
                          <a:effectLst/>
                          <a:uLnTx/>
                          <a:uFillTx/>
                          <a:latin typeface="+mn-lt"/>
                          <a:ea typeface="+mn-ea"/>
                          <a:cs typeface="Arial"/>
                        </a:rPr>
                        <a:t>Amélioration des outils disponibles</a:t>
                      </a:r>
                    </a:p>
                  </a:txBody>
                  <a:tcPr>
                    <a:solidFill>
                      <a:schemeClr val="bg1">
                        <a:lumMod val="95000"/>
                      </a:schemeClr>
                    </a:solidFill>
                  </a:tcPr>
                </a:tc>
                <a:extLst>
                  <a:ext uri="{0D108BD9-81ED-4DB2-BD59-A6C34878D82A}">
                    <a16:rowId xmlns:a16="http://schemas.microsoft.com/office/drawing/2014/main" val="3772990937"/>
                  </a:ext>
                </a:extLst>
              </a:tr>
              <a:tr h="333734">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1" i="0" u="none" strike="noStrike" kern="1200" cap="none" spc="0" normalizeH="0" baseline="0" noProof="0" dirty="0">
                          <a:ln>
                            <a:noFill/>
                          </a:ln>
                          <a:solidFill>
                            <a:srgbClr val="00B050"/>
                          </a:solidFill>
                          <a:effectLst/>
                          <a:uLnTx/>
                          <a:uFillTx/>
                          <a:latin typeface="+mn-lt"/>
                          <a:ea typeface="+mn-ea"/>
                          <a:cs typeface="Arial"/>
                        </a:rPr>
                        <a:t>Intégration et évaluation des risques liées aux fintech</a:t>
                      </a:r>
                    </a:p>
                  </a:txBody>
                  <a:tcPr>
                    <a:solidFill>
                      <a:schemeClr val="bg1">
                        <a:lumMod val="95000"/>
                      </a:schemeClr>
                    </a:solidFill>
                  </a:tcPr>
                </a:tc>
                <a:extLst>
                  <a:ext uri="{0D108BD9-81ED-4DB2-BD59-A6C34878D82A}">
                    <a16:rowId xmlns:a16="http://schemas.microsoft.com/office/drawing/2014/main" val="1078854542"/>
                  </a:ext>
                </a:extLst>
              </a:tr>
              <a:tr h="333734">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0" normalizeH="0" baseline="0" noProof="0" dirty="0">
                          <a:ln>
                            <a:noFill/>
                          </a:ln>
                          <a:solidFill>
                            <a:srgbClr val="000000"/>
                          </a:solidFill>
                          <a:effectLst/>
                          <a:uLnTx/>
                          <a:uFillTx/>
                          <a:latin typeface="+mn-lt"/>
                          <a:ea typeface="+mn-ea"/>
                          <a:cs typeface="Arial"/>
                        </a:rPr>
                        <a:t>Proactivité dans l’indentification et l’évaluation des risques émergents</a:t>
                      </a:r>
                    </a:p>
                  </a:txBody>
                  <a:tcPr>
                    <a:solidFill>
                      <a:schemeClr val="bg1">
                        <a:lumMod val="95000"/>
                      </a:schemeClr>
                    </a:solidFill>
                  </a:tcPr>
                </a:tc>
                <a:extLst>
                  <a:ext uri="{0D108BD9-81ED-4DB2-BD59-A6C34878D82A}">
                    <a16:rowId xmlns:a16="http://schemas.microsoft.com/office/drawing/2014/main" val="2285303557"/>
                  </a:ext>
                </a:extLst>
              </a:tr>
            </a:tbl>
          </a:graphicData>
        </a:graphic>
      </p:graphicFrame>
      <p:sp>
        <p:nvSpPr>
          <p:cNvPr id="17" name="ZoneTexte 16">
            <a:extLst>
              <a:ext uri="{FF2B5EF4-FFF2-40B4-BE49-F238E27FC236}">
                <a16:creationId xmlns:a16="http://schemas.microsoft.com/office/drawing/2014/main" id="{BA2C3F10-C469-4618-B25E-D19E0D71D1D9}"/>
              </a:ext>
            </a:extLst>
          </p:cNvPr>
          <p:cNvSpPr txBox="1"/>
          <p:nvPr>
            <p:custDataLst>
              <p:tags r:id="rId1"/>
            </p:custDataLst>
          </p:nvPr>
        </p:nvSpPr>
        <p:spPr>
          <a:xfrm>
            <a:off x="687440" y="1365768"/>
            <a:ext cx="5494924" cy="2115964"/>
          </a:xfrm>
          <a:prstGeom prst="rect">
            <a:avLst/>
          </a:prstGeom>
          <a:solidFill>
            <a:schemeClr val="bg1">
              <a:lumMod val="95000"/>
            </a:schemeClr>
          </a:solidFill>
          <a:ln>
            <a:solidFill>
              <a:schemeClr val="bg1"/>
            </a:solidFill>
          </a:ln>
        </p:spPr>
        <p:txBody>
          <a:bodyPr wrap="square" rtlCol="0">
            <a:spAutoFit/>
          </a:bodyPr>
          <a:lstStyle/>
          <a:p>
            <a:pPr marL="182880" lvl="0" indent="-182880">
              <a:spcBef>
                <a:spcPts val="7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Augmenter la couverture de la gestion des activités inhérentes aux Tiers au sein de l’organisation.</a:t>
            </a:r>
          </a:p>
          <a:p>
            <a:pPr marL="182880" lvl="0" indent="-182880">
              <a:spcBef>
                <a:spcPts val="700"/>
              </a:spcBef>
              <a:buFont typeface="Wingdings" panose="05000000000000000000" pitchFamily="2" charset="2"/>
              <a:buChar char="§"/>
              <a:tabLst>
                <a:tab pos="297815" algn="l"/>
                <a:tab pos="298450" algn="l"/>
              </a:tabLst>
              <a:defRPr/>
            </a:pPr>
            <a:r>
              <a:rPr lang="fr-CA" sz="1100" b="1" spc="-5" dirty="0">
                <a:solidFill>
                  <a:srgbClr val="00B050"/>
                </a:solidFill>
                <a:latin typeface="Arial" panose="020B0604020202020204" pitchFamily="34" charset="0"/>
                <a:cs typeface="Arial" panose="020B0604020202020204" pitchFamily="34" charset="0"/>
              </a:rPr>
              <a:t>Appuyer le virage Digital du mouvement </a:t>
            </a:r>
          </a:p>
          <a:p>
            <a:pPr marL="182880" lvl="0" indent="-182880">
              <a:spcBef>
                <a:spcPts val="7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Cartographie approfondie des catégories des Tiers et de leurs activités</a:t>
            </a:r>
          </a:p>
          <a:p>
            <a:pPr marL="182880" lvl="0" indent="-182880">
              <a:spcBef>
                <a:spcPts val="7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Segmentation des Tiers selon une approche davantage axée sur les risques</a:t>
            </a:r>
          </a:p>
          <a:p>
            <a:pPr marL="182880" lvl="0" indent="-182880">
              <a:spcBef>
                <a:spcPts val="6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Évaluation intégrée des risques liées aux Tiers dans la gestion du RO</a:t>
            </a:r>
          </a:p>
          <a:p>
            <a:pPr marL="182880" lvl="0" indent="-182880">
              <a:spcBef>
                <a:spcPts val="6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Surveillance continue des risques liés aux Tiers et mitigation proactive des risques.</a:t>
            </a:r>
            <a:endParaRPr lang="fr-CA" sz="1100" dirty="0">
              <a:solidFill>
                <a:srgbClr val="000000"/>
              </a:solidFill>
              <a:latin typeface="Arial" panose="020B0604020202020204" pitchFamily="34" charset="0"/>
              <a:cs typeface="Arial" panose="020B0604020202020204" pitchFamily="34" charset="0"/>
            </a:endParaRPr>
          </a:p>
          <a:p>
            <a:pPr marL="182880" lvl="0" indent="-182880">
              <a:spcBef>
                <a:spcPts val="6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Gérer et évaluer le risque de tiers de manière globale (incluant notamment les aspects environnementaux, sociaux et liés à la gouvernance)</a:t>
            </a:r>
            <a:endParaRPr lang="fr-CA" sz="1100" dirty="0">
              <a:solidFill>
                <a:srgbClr val="000000"/>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1429469-972F-4844-8998-84B245C7D48B}"/>
              </a:ext>
            </a:extLst>
          </p:cNvPr>
          <p:cNvSpPr/>
          <p:nvPr/>
        </p:nvSpPr>
        <p:spPr>
          <a:xfrm>
            <a:off x="432146" y="301918"/>
            <a:ext cx="9100376" cy="337056"/>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22" name="Titre 2">
            <a:extLst>
              <a:ext uri="{FF2B5EF4-FFF2-40B4-BE49-F238E27FC236}">
                <a16:creationId xmlns:a16="http://schemas.microsoft.com/office/drawing/2014/main" id="{CF6994F9-FB33-418D-A631-5AF51EAC9C1E}"/>
              </a:ext>
            </a:extLst>
          </p:cNvPr>
          <p:cNvSpPr>
            <a:spLocks noGrp="1"/>
          </p:cNvSpPr>
          <p:nvPr>
            <p:ph type="title"/>
          </p:nvPr>
        </p:nvSpPr>
        <p:spPr>
          <a:xfrm>
            <a:off x="553533" y="374589"/>
            <a:ext cx="10811195" cy="212826"/>
          </a:xfrm>
        </p:spPr>
        <p:txBody>
          <a:bodyPr anchor="ctr"/>
          <a:lstStyle/>
          <a:p>
            <a:pPr>
              <a:spcAft>
                <a:spcPts val="600"/>
              </a:spcAft>
            </a:pPr>
            <a:r>
              <a:rPr lang="fr-CA" sz="1800" b="1" spc="-5" dirty="0">
                <a:solidFill>
                  <a:srgbClr val="008C53"/>
                </a:solidFill>
                <a:cs typeface="Arial"/>
              </a:rPr>
              <a:t>Éléments clés de la transformation du Programme:  Objectifs et résultats</a:t>
            </a:r>
            <a:endParaRPr lang="fr-CA" sz="1300" dirty="0">
              <a:solidFill>
                <a:schemeClr val="accent3"/>
              </a:solidFill>
            </a:endParaRPr>
          </a:p>
        </p:txBody>
      </p:sp>
      <p:pic>
        <p:nvPicPr>
          <p:cNvPr id="19" name="Picture 57">
            <a:extLst>
              <a:ext uri="{FF2B5EF4-FFF2-40B4-BE49-F238E27FC236}">
                <a16:creationId xmlns:a16="http://schemas.microsoft.com/office/drawing/2014/main" id="{D8496D9C-6FC2-4D92-9B45-E58DAB7A24A3}"/>
              </a:ext>
            </a:extLst>
          </p:cNvPr>
          <p:cNvPicPr>
            <a:picLocks noChangeAspect="1"/>
          </p:cNvPicPr>
          <p:nvPr/>
        </p:nvPicPr>
        <p:blipFill>
          <a:blip r:embed="rId6">
            <a:duotone>
              <a:schemeClr val="accent1">
                <a:shade val="45000"/>
                <a:satMod val="135000"/>
              </a:schemeClr>
              <a:prstClr val="white"/>
            </a:duotone>
          </a:blip>
          <a:stretch>
            <a:fillRect/>
          </a:stretch>
        </p:blipFill>
        <p:spPr>
          <a:xfrm>
            <a:off x="687440" y="4024272"/>
            <a:ext cx="5446393" cy="2645654"/>
          </a:xfrm>
          <a:prstGeom prst="rect">
            <a:avLst/>
          </a:prstGeom>
          <a:solidFill>
            <a:schemeClr val="bg1"/>
          </a:solidFill>
          <a:ln>
            <a:noFill/>
          </a:ln>
        </p:spPr>
      </p:pic>
      <p:sp>
        <p:nvSpPr>
          <p:cNvPr id="3" name="ZoneTexte 2">
            <a:extLst>
              <a:ext uri="{FF2B5EF4-FFF2-40B4-BE49-F238E27FC236}">
                <a16:creationId xmlns:a16="http://schemas.microsoft.com/office/drawing/2014/main" id="{6405E51B-5129-4325-B5C9-0BC5FF9D4C15}"/>
              </a:ext>
            </a:extLst>
          </p:cNvPr>
          <p:cNvSpPr txBox="1"/>
          <p:nvPr/>
        </p:nvSpPr>
        <p:spPr>
          <a:xfrm>
            <a:off x="687440" y="827033"/>
            <a:ext cx="5494923" cy="307777"/>
          </a:xfrm>
          <a:prstGeom prst="rect">
            <a:avLst/>
          </a:prstGeom>
          <a:solidFill>
            <a:srgbClr val="008C53"/>
          </a:solidFill>
        </p:spPr>
        <p:txBody>
          <a:bodyPr wrap="square" rtlCol="0">
            <a:spAutoFit/>
          </a:bodyPr>
          <a:lstStyle/>
          <a:p>
            <a:r>
              <a:rPr lang="fr-CA" sz="1400" dirty="0">
                <a:solidFill>
                  <a:schemeClr val="bg1"/>
                </a:solidFill>
              </a:rPr>
              <a:t>Objectifs</a:t>
            </a:r>
          </a:p>
        </p:txBody>
      </p:sp>
      <p:grpSp>
        <p:nvGrpSpPr>
          <p:cNvPr id="12" name="Group 51">
            <a:extLst>
              <a:ext uri="{FF2B5EF4-FFF2-40B4-BE49-F238E27FC236}">
                <a16:creationId xmlns:a16="http://schemas.microsoft.com/office/drawing/2014/main" id="{5623BAE0-BEA1-4C14-BE71-14DFB8E2C366}"/>
              </a:ext>
            </a:extLst>
          </p:cNvPr>
          <p:cNvGrpSpPr/>
          <p:nvPr>
            <p:custDataLst>
              <p:tags r:id="rId2"/>
            </p:custDataLst>
          </p:nvPr>
        </p:nvGrpSpPr>
        <p:grpSpPr>
          <a:xfrm>
            <a:off x="6446512" y="4519963"/>
            <a:ext cx="727397" cy="555232"/>
            <a:chOff x="9535062" y="6969090"/>
            <a:chExt cx="2839202" cy="5290591"/>
          </a:xfrm>
        </p:grpSpPr>
        <p:sp>
          <p:nvSpPr>
            <p:cNvPr id="13" name="Shape 1012">
              <a:extLst>
                <a:ext uri="{FF2B5EF4-FFF2-40B4-BE49-F238E27FC236}">
                  <a16:creationId xmlns:a16="http://schemas.microsoft.com/office/drawing/2014/main" id="{11C7FFB3-3E8B-46DB-936A-BD3879A299C7}"/>
                </a:ext>
              </a:extLst>
            </p:cNvPr>
            <p:cNvSpPr/>
            <p:nvPr/>
          </p:nvSpPr>
          <p:spPr>
            <a:xfrm>
              <a:off x="9549815" y="6969090"/>
              <a:ext cx="2824449" cy="52574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37" y="21600"/>
                  </a:lnTo>
                  <a:lnTo>
                    <a:pt x="21600" y="10551"/>
                  </a:lnTo>
                  <a:lnTo>
                    <a:pt x="11937" y="166"/>
                  </a:lnTo>
                  <a:lnTo>
                    <a:pt x="0" y="0"/>
                  </a:lnTo>
                  <a:close/>
                </a:path>
              </a:pathLst>
            </a:custGeom>
            <a:solidFill>
              <a:schemeClr val="tx2">
                <a:lumMod val="90000"/>
                <a:alpha val="6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14" name="Shape 1013">
              <a:extLst>
                <a:ext uri="{FF2B5EF4-FFF2-40B4-BE49-F238E27FC236}">
                  <a16:creationId xmlns:a16="http://schemas.microsoft.com/office/drawing/2014/main" id="{4A4CB36C-A0C7-49A7-9D9A-C96883E01401}"/>
                </a:ext>
              </a:extLst>
            </p:cNvPr>
            <p:cNvSpPr/>
            <p:nvPr/>
          </p:nvSpPr>
          <p:spPr>
            <a:xfrm rot="10800000" flipH="1">
              <a:off x="9535062" y="7011097"/>
              <a:ext cx="2835067" cy="524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11" y="21600"/>
                  </a:lnTo>
                  <a:lnTo>
                    <a:pt x="21600" y="11173"/>
                  </a:lnTo>
                  <a:lnTo>
                    <a:pt x="11872" y="166"/>
                  </a:lnTo>
                  <a:lnTo>
                    <a:pt x="0" y="0"/>
                  </a:lnTo>
                  <a:close/>
                </a:path>
              </a:pathLst>
            </a:custGeom>
            <a:solidFill>
              <a:schemeClr val="accent1">
                <a:alpha val="4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grpSp>
      <p:grpSp>
        <p:nvGrpSpPr>
          <p:cNvPr id="15" name="Group 51">
            <a:extLst>
              <a:ext uri="{FF2B5EF4-FFF2-40B4-BE49-F238E27FC236}">
                <a16:creationId xmlns:a16="http://schemas.microsoft.com/office/drawing/2014/main" id="{E518FADF-1F43-4767-894E-F2A004061B26}"/>
              </a:ext>
            </a:extLst>
          </p:cNvPr>
          <p:cNvGrpSpPr/>
          <p:nvPr>
            <p:custDataLst>
              <p:tags r:id="rId3"/>
            </p:custDataLst>
          </p:nvPr>
        </p:nvGrpSpPr>
        <p:grpSpPr>
          <a:xfrm rot="5400000">
            <a:off x="3152921" y="3373154"/>
            <a:ext cx="563959" cy="679071"/>
            <a:chOff x="9535062" y="6969090"/>
            <a:chExt cx="2839202" cy="5290591"/>
          </a:xfrm>
        </p:grpSpPr>
        <p:sp>
          <p:nvSpPr>
            <p:cNvPr id="20" name="Shape 1012">
              <a:extLst>
                <a:ext uri="{FF2B5EF4-FFF2-40B4-BE49-F238E27FC236}">
                  <a16:creationId xmlns:a16="http://schemas.microsoft.com/office/drawing/2014/main" id="{081455CB-97DC-48D6-940E-D8086107B1C8}"/>
                </a:ext>
              </a:extLst>
            </p:cNvPr>
            <p:cNvSpPr/>
            <p:nvPr/>
          </p:nvSpPr>
          <p:spPr>
            <a:xfrm>
              <a:off x="9549815" y="6969090"/>
              <a:ext cx="2824449" cy="52574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37" y="21600"/>
                  </a:lnTo>
                  <a:lnTo>
                    <a:pt x="21600" y="10551"/>
                  </a:lnTo>
                  <a:lnTo>
                    <a:pt x="11937" y="166"/>
                  </a:lnTo>
                  <a:lnTo>
                    <a:pt x="0" y="0"/>
                  </a:lnTo>
                  <a:close/>
                </a:path>
              </a:pathLst>
            </a:custGeom>
            <a:solidFill>
              <a:schemeClr val="tx2">
                <a:lumMod val="90000"/>
                <a:alpha val="6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21" name="Shape 1013">
              <a:extLst>
                <a:ext uri="{FF2B5EF4-FFF2-40B4-BE49-F238E27FC236}">
                  <a16:creationId xmlns:a16="http://schemas.microsoft.com/office/drawing/2014/main" id="{69258887-839C-49D8-AACF-CEAD6FCA9A6F}"/>
                </a:ext>
              </a:extLst>
            </p:cNvPr>
            <p:cNvSpPr/>
            <p:nvPr/>
          </p:nvSpPr>
          <p:spPr>
            <a:xfrm rot="10800000" flipH="1">
              <a:off x="9535062" y="7011097"/>
              <a:ext cx="2835067" cy="524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11" y="21600"/>
                  </a:lnTo>
                  <a:lnTo>
                    <a:pt x="21600" y="11173"/>
                  </a:lnTo>
                  <a:lnTo>
                    <a:pt x="11872" y="166"/>
                  </a:lnTo>
                  <a:lnTo>
                    <a:pt x="0" y="0"/>
                  </a:lnTo>
                  <a:close/>
                </a:path>
              </a:pathLst>
            </a:custGeom>
            <a:solidFill>
              <a:schemeClr val="accent1">
                <a:alpha val="4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grpSp>
    </p:spTree>
    <p:extLst>
      <p:ext uri="{BB962C8B-B14F-4D97-AF65-F5344CB8AC3E}">
        <p14:creationId xmlns:p14="http://schemas.microsoft.com/office/powerpoint/2010/main" val="187157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5DA2EA-CE53-4004-B72B-F3438396717E}"/>
              </a:ext>
            </a:extLst>
          </p:cNvPr>
          <p:cNvSpPr>
            <a:spLocks noGrp="1"/>
          </p:cNvSpPr>
          <p:nvPr>
            <p:ph type="title"/>
          </p:nvPr>
        </p:nvSpPr>
        <p:spPr>
          <a:xfrm>
            <a:off x="438148" y="2"/>
            <a:ext cx="1800000" cy="204830"/>
          </a:xfrm>
        </p:spPr>
        <p:txBody>
          <a:bodyPr/>
          <a:lstStyle/>
          <a:p>
            <a:endParaRPr lang="fr-CA" dirty="0"/>
          </a:p>
        </p:txBody>
      </p:sp>
      <p:sp>
        <p:nvSpPr>
          <p:cNvPr id="3" name="Espace réservé du numéro de diapositive 2">
            <a:extLst>
              <a:ext uri="{FF2B5EF4-FFF2-40B4-BE49-F238E27FC236}">
                <a16:creationId xmlns:a16="http://schemas.microsoft.com/office/drawing/2014/main" id="{5C55C1A7-7B10-4635-91C1-9BF013A53585}"/>
              </a:ext>
            </a:extLst>
          </p:cNvPr>
          <p:cNvSpPr>
            <a:spLocks noGrp="1"/>
          </p:cNvSpPr>
          <p:nvPr>
            <p:ph type="sldNum" sz="quarter" idx="10"/>
          </p:nvPr>
        </p:nvSpPr>
        <p:spPr>
          <a:xfrm>
            <a:off x="10707483" y="6236745"/>
            <a:ext cx="767655" cy="4762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C1F1F53-A5CE-4993-8F33-B1AD82010455}" type="slidenum">
              <a:rPr kumimoji="0" lang="en-CA" sz="900" b="0" i="0" u="none" strike="noStrike" kern="1200" cap="none" spc="0" normalizeH="0" baseline="0" noProof="0" smtClean="0">
                <a:ln>
                  <a:noFill/>
                </a:ln>
                <a:solidFill>
                  <a:srgbClr val="000000"/>
                </a:solidFill>
                <a:effectLst/>
                <a:uLnTx/>
                <a:uFillTx/>
                <a:latin typeface="Calibri" panose="020F0502020204030204" pitchFamily="34" charset="0"/>
                <a:ea typeface="+mn-ea"/>
                <a:cs typeface="Calibri" panose="020F050202020403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CA"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78" name="Rectangle 77">
            <a:extLst>
              <a:ext uri="{FF2B5EF4-FFF2-40B4-BE49-F238E27FC236}">
                <a16:creationId xmlns:a16="http://schemas.microsoft.com/office/drawing/2014/main" id="{41879635-8BC1-44A4-9E60-513EB071D69E}"/>
              </a:ext>
            </a:extLst>
          </p:cNvPr>
          <p:cNvSpPr/>
          <p:nvPr/>
        </p:nvSpPr>
        <p:spPr>
          <a:xfrm>
            <a:off x="85785" y="2891557"/>
            <a:ext cx="193319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200" b="0" i="0" u="none" strike="noStrike" kern="1200" cap="none" spc="0" normalizeH="0" baseline="0" noProof="0" dirty="0">
                <a:ln>
                  <a:noFill/>
                </a:ln>
                <a:solidFill>
                  <a:srgbClr val="5F5F5F"/>
                </a:solidFill>
                <a:effectLst/>
                <a:uLnTx/>
                <a:uFillTx/>
                <a:latin typeface="Arial" panose="020B0604020202020204" pitchFamily="34" charset="0"/>
                <a:ea typeface="+mn-ea"/>
                <a:cs typeface="Arial" panose="020B0604020202020204" pitchFamily="34" charset="0"/>
              </a:rPr>
              <a:t>… avec des livrables </a:t>
            </a:r>
          </a:p>
        </p:txBody>
      </p:sp>
      <p:sp>
        <p:nvSpPr>
          <p:cNvPr id="84" name="Rectangle 83">
            <a:extLst>
              <a:ext uri="{FF2B5EF4-FFF2-40B4-BE49-F238E27FC236}">
                <a16:creationId xmlns:a16="http://schemas.microsoft.com/office/drawing/2014/main" id="{28F9BB83-9337-45E2-8C70-AA615ACBAB39}"/>
              </a:ext>
            </a:extLst>
          </p:cNvPr>
          <p:cNvSpPr/>
          <p:nvPr/>
        </p:nvSpPr>
        <p:spPr>
          <a:xfrm>
            <a:off x="147027" y="1506812"/>
            <a:ext cx="169697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200" b="0" i="0" u="none" strike="noStrike" kern="1200" cap="none" spc="0" normalizeH="0" baseline="0" noProof="0" dirty="0">
                <a:ln>
                  <a:noFill/>
                </a:ln>
                <a:solidFill>
                  <a:srgbClr val="5F5F5F"/>
                </a:solidFill>
                <a:effectLst/>
                <a:uLnTx/>
                <a:uFillTx/>
                <a:latin typeface="Arial" panose="020B0604020202020204" pitchFamily="34" charset="0"/>
                <a:ea typeface="+mn-ea"/>
                <a:cs typeface="Arial" panose="020B0604020202020204" pitchFamily="34" charset="0"/>
              </a:rPr>
              <a:t>Un </a:t>
            </a:r>
            <a:r>
              <a:rPr lang="fr-CA" sz="1200" dirty="0">
                <a:solidFill>
                  <a:srgbClr val="5F5F5F"/>
                </a:solidFill>
                <a:latin typeface="Arial" panose="020B0604020202020204" pitchFamily="34" charset="0"/>
                <a:cs typeface="Arial" panose="020B0604020202020204" pitchFamily="34" charset="0"/>
              </a:rPr>
              <a:t>programme de Tiers </a:t>
            </a:r>
            <a:r>
              <a:rPr kumimoji="0" lang="fr-CA" sz="1200" b="0" i="0" u="none" strike="noStrike" kern="1200" cap="none" spc="0" normalizeH="0" baseline="0" noProof="0" dirty="0">
                <a:ln>
                  <a:noFill/>
                </a:ln>
                <a:solidFill>
                  <a:srgbClr val="5F5F5F"/>
                </a:solidFill>
                <a:effectLst/>
                <a:uLnTx/>
                <a:uFillTx/>
                <a:latin typeface="Arial" panose="020B0604020202020204" pitchFamily="34" charset="0"/>
                <a:ea typeface="+mn-ea"/>
                <a:cs typeface="Arial" panose="020B0604020202020204" pitchFamily="34" charset="0"/>
              </a:rPr>
              <a:t> organisé en chaîne de valeur… </a:t>
            </a:r>
          </a:p>
        </p:txBody>
      </p:sp>
      <p:grpSp>
        <p:nvGrpSpPr>
          <p:cNvPr id="16" name="Groupe 102">
            <a:extLst>
              <a:ext uri="{FF2B5EF4-FFF2-40B4-BE49-F238E27FC236}">
                <a16:creationId xmlns:a16="http://schemas.microsoft.com/office/drawing/2014/main" id="{BF9624C1-00B2-4877-A3B8-F720E3516A56}"/>
              </a:ext>
            </a:extLst>
          </p:cNvPr>
          <p:cNvGrpSpPr/>
          <p:nvPr/>
        </p:nvGrpSpPr>
        <p:grpSpPr>
          <a:xfrm>
            <a:off x="2714862" y="2689190"/>
            <a:ext cx="9062332" cy="2127519"/>
            <a:chOff x="3788005" y="3363379"/>
            <a:chExt cx="8389523" cy="2127519"/>
          </a:xfrm>
        </p:grpSpPr>
        <p:sp>
          <p:nvSpPr>
            <p:cNvPr id="45" name="ZoneTexte 108">
              <a:extLst>
                <a:ext uri="{FF2B5EF4-FFF2-40B4-BE49-F238E27FC236}">
                  <a16:creationId xmlns:a16="http://schemas.microsoft.com/office/drawing/2014/main" id="{960958C5-0821-4A81-B79C-BEAB3661DFFA}"/>
                </a:ext>
              </a:extLst>
            </p:cNvPr>
            <p:cNvSpPr txBox="1"/>
            <p:nvPr/>
          </p:nvSpPr>
          <p:spPr>
            <a:xfrm>
              <a:off x="9858093" y="3382629"/>
              <a:ext cx="2319435" cy="2108269"/>
            </a:xfrm>
            <a:prstGeom prst="rect">
              <a:avLst/>
            </a:prstGeom>
            <a:noFill/>
          </p:spPr>
          <p:txBody>
            <a:bodyPr wrap="square" lIns="0" rIns="0" rtlCol="0">
              <a:spAutoFit/>
            </a:bodyPr>
            <a:lstStyle>
              <a:defPPr>
                <a:defRPr lang="fr-FR"/>
              </a:defPPr>
              <a:lvl1pPr lvl="0">
                <a:defRPr sz="900" b="1"/>
              </a:lvl1pPr>
            </a:lstStyle>
            <a:p>
              <a:pPr marL="171450" marR="5080" lvl="0" indent="-171450">
                <a:spcBef>
                  <a:spcPts val="600"/>
                </a:spcBef>
                <a:buFont typeface="Arial" panose="020B0604020202020204" pitchFamily="34" charset="0"/>
                <a:buChar char="•"/>
                <a:tabLst>
                  <a:tab pos="228600" algn="l"/>
                </a:tabLst>
                <a:defRPr/>
              </a:pPr>
              <a:r>
                <a:rPr lang="fr-CA" sz="1100" b="0" dirty="0">
                  <a:solidFill>
                    <a:srgbClr val="5F5F5F"/>
                  </a:solidFill>
                </a:rPr>
                <a:t>Une méthodologie agile et robuste de gestion des portefeuilles de risques de Tiers. </a:t>
              </a:r>
            </a:p>
            <a:p>
              <a:pPr marL="171450" marR="5080" lvl="0" indent="-171450">
                <a:spcBef>
                  <a:spcPts val="600"/>
                </a:spcBef>
                <a:buFont typeface="Arial" panose="020B0604020202020204" pitchFamily="34" charset="0"/>
                <a:buChar char="•"/>
                <a:tabLst>
                  <a:tab pos="228600" algn="l"/>
                </a:tabLst>
                <a:defRPr/>
              </a:pPr>
              <a:r>
                <a:rPr lang="fr-CA" sz="1100" b="0" dirty="0">
                  <a:solidFill>
                    <a:srgbClr val="5F5F5F"/>
                  </a:solidFill>
                </a:rPr>
                <a:t>une approche quantifiable de surveillance continue des risques de Tiers.</a:t>
              </a:r>
            </a:p>
            <a:p>
              <a:pPr marL="171450" marR="5080" lvl="0" indent="-171450">
                <a:spcBef>
                  <a:spcPts val="600"/>
                </a:spcBef>
                <a:buFont typeface="Arial" panose="020B0604020202020204" pitchFamily="34" charset="0"/>
                <a:buChar char="•"/>
                <a:tabLst>
                  <a:tab pos="228600" algn="l"/>
                </a:tabLst>
                <a:defRPr/>
              </a:pPr>
              <a:r>
                <a:rPr lang="fr-CA" sz="1100" b="0" dirty="0">
                  <a:solidFill>
                    <a:srgbClr val="5F5F5F"/>
                  </a:solidFill>
                </a:rPr>
                <a:t>Un alignement avec les programmes de gestion des risques de données, de sécurité de l’information, de la continuité des affaires et des risques technologiques </a:t>
              </a:r>
              <a:r>
                <a:rPr kumimoji="0" lang="fr-CA" sz="1050" b="0" i="0" u="none" strike="noStrike" kern="1200" cap="none" spc="0" normalizeH="0" baseline="0" noProof="0" dirty="0">
                  <a:ln>
                    <a:noFill/>
                  </a:ln>
                  <a:solidFill>
                    <a:srgbClr val="000000"/>
                  </a:solidFill>
                  <a:effectLst/>
                  <a:uLnTx/>
                  <a:uFillTx/>
                  <a:latin typeface="Arial Nova Light"/>
                  <a:ea typeface="+mn-ea"/>
                  <a:cs typeface="+mn-cs"/>
                </a:rPr>
                <a:t>ligne et de la </a:t>
              </a:r>
              <a:r>
                <a:rPr kumimoji="0" lang="fr-CA" sz="1100" b="0" i="0" u="none" strike="noStrike" kern="1200" cap="none" spc="0" normalizeH="0" baseline="0" noProof="0" dirty="0">
                  <a:ln>
                    <a:noFill/>
                  </a:ln>
                  <a:solidFill>
                    <a:srgbClr val="000000"/>
                  </a:solidFill>
                  <a:effectLst/>
                  <a:uLnTx/>
                  <a:uFillTx/>
                  <a:latin typeface="Arial Nova Light"/>
                  <a:ea typeface="+mn-ea"/>
                  <a:cs typeface="+mn-cs"/>
                </a:rPr>
                <a:t>2e ligne</a:t>
              </a:r>
            </a:p>
          </p:txBody>
        </p:sp>
        <p:sp>
          <p:nvSpPr>
            <p:cNvPr id="49" name="ZoneTexte 110">
              <a:extLst>
                <a:ext uri="{FF2B5EF4-FFF2-40B4-BE49-F238E27FC236}">
                  <a16:creationId xmlns:a16="http://schemas.microsoft.com/office/drawing/2014/main" id="{457EECB6-FA2B-4FA2-854A-0C031D5249CE}"/>
                </a:ext>
              </a:extLst>
            </p:cNvPr>
            <p:cNvSpPr txBox="1"/>
            <p:nvPr/>
          </p:nvSpPr>
          <p:spPr>
            <a:xfrm>
              <a:off x="3788005" y="3373483"/>
              <a:ext cx="2677729" cy="1600438"/>
            </a:xfrm>
            <a:prstGeom prst="rect">
              <a:avLst/>
            </a:prstGeom>
            <a:noFill/>
          </p:spPr>
          <p:txBody>
            <a:bodyPr wrap="square" lIns="0" rIns="0" rtlCol="0">
              <a:spAutoFit/>
            </a:bodyPr>
            <a:lstStyle/>
            <a:p>
              <a:pPr marL="171450" marR="5080" lvl="0" indent="-171450">
                <a:spcBef>
                  <a:spcPts val="600"/>
                </a:spcBef>
                <a:buFont typeface="Arial" panose="020B0604020202020204" pitchFamily="34" charset="0"/>
                <a:buChar char="•"/>
                <a:defRPr/>
              </a:pPr>
              <a:r>
                <a:rPr lang="fr-CA" sz="1100" dirty="0">
                  <a:solidFill>
                    <a:srgbClr val="5F5F5F"/>
                  </a:solidFill>
                </a:rPr>
                <a:t>Une Formation de SME pour accompagner les lignes d’affaires dans leur gestion des risques de tiers </a:t>
              </a:r>
            </a:p>
            <a:p>
              <a:pPr marL="171450" marR="150495" lvl="0" indent="-171450">
                <a:spcBef>
                  <a:spcPts val="395"/>
                </a:spcBef>
                <a:buFont typeface="Arial" panose="020B0604020202020204" pitchFamily="34" charset="0"/>
                <a:buChar char="•"/>
                <a:tabLst>
                  <a:tab pos="184150" algn="l"/>
                </a:tabLst>
                <a:defRPr/>
              </a:pPr>
              <a:r>
                <a:rPr lang="fr-CA" sz="1100" dirty="0">
                  <a:solidFill>
                    <a:srgbClr val="5F5F5F"/>
                  </a:solidFill>
                </a:rPr>
                <a:t>Une équipe multidisciplinaire pour une couverture 360 º des risques de Tiers </a:t>
              </a:r>
            </a:p>
            <a:p>
              <a:pPr marL="171450" marR="150495" lvl="0" indent="-171450">
                <a:spcBef>
                  <a:spcPts val="395"/>
                </a:spcBef>
                <a:buFont typeface="Arial" panose="020B0604020202020204" pitchFamily="34" charset="0"/>
                <a:buChar char="•"/>
                <a:tabLst>
                  <a:tab pos="184150" algn="l"/>
                </a:tabLst>
                <a:defRPr/>
              </a:pPr>
              <a:r>
                <a:rPr lang="fr-CA" sz="1100" dirty="0">
                  <a:solidFill>
                    <a:srgbClr val="5F5F5F"/>
                  </a:solidFill>
                </a:rPr>
                <a:t>Des outils conviviaux</a:t>
              </a:r>
            </a:p>
            <a:p>
              <a:pPr marL="171450" marR="150495" lvl="0" indent="-171450">
                <a:spcBef>
                  <a:spcPts val="395"/>
                </a:spcBef>
                <a:buFont typeface="Arial" panose="020B0604020202020204" pitchFamily="34" charset="0"/>
                <a:buChar char="•"/>
                <a:tabLst>
                  <a:tab pos="184150" algn="l"/>
                </a:tabLst>
                <a:defRPr/>
              </a:pPr>
              <a:r>
                <a:rPr lang="fr-CA" sz="1100" dirty="0">
                  <a:solidFill>
                    <a:srgbClr val="5F5F5F"/>
                  </a:solidFill>
                </a:rPr>
                <a:t>Une Amélioration de l’interaction avec les Tiers</a:t>
              </a:r>
            </a:p>
          </p:txBody>
        </p:sp>
        <p:sp>
          <p:nvSpPr>
            <p:cNvPr id="53" name="ZoneTexte 112">
              <a:extLst>
                <a:ext uri="{FF2B5EF4-FFF2-40B4-BE49-F238E27FC236}">
                  <a16:creationId xmlns:a16="http://schemas.microsoft.com/office/drawing/2014/main" id="{F78F9EE4-CB43-4B1D-93A4-B580953DC60F}"/>
                </a:ext>
              </a:extLst>
            </p:cNvPr>
            <p:cNvSpPr txBox="1"/>
            <p:nvPr/>
          </p:nvSpPr>
          <p:spPr>
            <a:xfrm>
              <a:off x="6568443" y="3363379"/>
              <a:ext cx="3289650" cy="1846659"/>
            </a:xfrm>
            <a:prstGeom prst="rect">
              <a:avLst/>
            </a:prstGeom>
            <a:noFill/>
          </p:spPr>
          <p:txBody>
            <a:bodyPr wrap="square" lIns="0" rIns="0" rtlCol="0">
              <a:spAutoFit/>
            </a:bodyPr>
            <a:lstStyle>
              <a:defPPr>
                <a:defRPr lang="fr-FR"/>
              </a:defPPr>
              <a:lvl1pPr lvl="0">
                <a:defRPr sz="900" b="1"/>
              </a:lvl1pPr>
            </a:lstStyle>
            <a:p>
              <a:pPr marL="171450" marR="5080" lvl="0" indent="-171450">
                <a:spcBef>
                  <a:spcPts val="600"/>
                </a:spcBef>
                <a:buFont typeface="Arial" panose="020B0604020202020204" pitchFamily="34" charset="0"/>
                <a:buChar char="•"/>
                <a:tabLst>
                  <a:tab pos="228600" algn="l"/>
                </a:tabLst>
                <a:defRPr/>
              </a:pPr>
              <a:r>
                <a:rPr lang="fr-CA" sz="1100" b="0" dirty="0">
                  <a:solidFill>
                    <a:srgbClr val="5F5F5F"/>
                  </a:solidFill>
                </a:rPr>
                <a:t>Un outil centralisé, adapté à l’évaluation de l’importance des tiers et de classification des risques </a:t>
              </a:r>
            </a:p>
            <a:p>
              <a:pPr marL="171450" marR="5080" lvl="0" indent="-171450">
                <a:spcBef>
                  <a:spcPts val="600"/>
                </a:spcBef>
                <a:buFont typeface="Arial" panose="020B0604020202020204" pitchFamily="34" charset="0"/>
                <a:buChar char="•"/>
                <a:tabLst>
                  <a:tab pos="228600" algn="l"/>
                </a:tabLst>
                <a:defRPr/>
              </a:pPr>
              <a:r>
                <a:rPr lang="fr-CA" sz="1100" b="0" dirty="0">
                  <a:solidFill>
                    <a:srgbClr val="5F5F5F"/>
                  </a:solidFill>
                </a:rPr>
                <a:t> Un outil d’analyse permettant une reddition de comptes multidimensionnelle concernant le risque de tiers</a:t>
              </a:r>
            </a:p>
            <a:p>
              <a:pPr marL="171450" marR="5080" lvl="0" indent="-171450">
                <a:spcBef>
                  <a:spcPts val="600"/>
                </a:spcBef>
                <a:buFont typeface="Arial" panose="020B0604020202020204" pitchFamily="34" charset="0"/>
                <a:buChar char="•"/>
                <a:tabLst>
                  <a:tab pos="228600" algn="l"/>
                </a:tabLst>
                <a:defRPr/>
              </a:pPr>
              <a:r>
                <a:rPr lang="fr-CA" sz="1100" b="0" dirty="0">
                  <a:solidFill>
                    <a:srgbClr val="5F5F5F"/>
                  </a:solidFill>
                </a:rPr>
                <a:t>Une Collecte intelligente des renseignements sur les tiers (connaître son tiers)</a:t>
              </a:r>
            </a:p>
            <a:p>
              <a:pPr marL="171450" marR="5080" lvl="0" indent="-171450">
                <a:spcBef>
                  <a:spcPts val="600"/>
                </a:spcBef>
                <a:buFont typeface="Arial" panose="020B0604020202020204" pitchFamily="34" charset="0"/>
                <a:buChar char="•"/>
                <a:tabLst>
                  <a:tab pos="228600" algn="l"/>
                </a:tabLst>
                <a:defRPr/>
              </a:pPr>
              <a:r>
                <a:rPr lang="fr-CA" sz="1100" b="0" dirty="0">
                  <a:solidFill>
                    <a:srgbClr val="5F5F5F"/>
                  </a:solidFill>
                </a:rPr>
                <a:t>Une Analyse automatique des contrats et des clauses contractuelles.</a:t>
              </a:r>
            </a:p>
          </p:txBody>
        </p:sp>
      </p:grpSp>
      <p:grpSp>
        <p:nvGrpSpPr>
          <p:cNvPr id="98" name="Groupe 97">
            <a:extLst>
              <a:ext uri="{FF2B5EF4-FFF2-40B4-BE49-F238E27FC236}">
                <a16:creationId xmlns:a16="http://schemas.microsoft.com/office/drawing/2014/main" id="{953500FB-8337-45F2-9541-0492585E8E8D}"/>
              </a:ext>
            </a:extLst>
          </p:cNvPr>
          <p:cNvGrpSpPr/>
          <p:nvPr/>
        </p:nvGrpSpPr>
        <p:grpSpPr>
          <a:xfrm>
            <a:off x="2714862" y="1089748"/>
            <a:ext cx="9158485" cy="396134"/>
            <a:chOff x="4157559" y="699800"/>
            <a:chExt cx="8205703" cy="417493"/>
          </a:xfrm>
        </p:grpSpPr>
        <p:sp>
          <p:nvSpPr>
            <p:cNvPr id="121" name="Flèche : chevron 120">
              <a:extLst>
                <a:ext uri="{FF2B5EF4-FFF2-40B4-BE49-F238E27FC236}">
                  <a16:creationId xmlns:a16="http://schemas.microsoft.com/office/drawing/2014/main" id="{27BDB7A3-6728-4BCD-9FDA-D5DBA0398FE8}"/>
                </a:ext>
              </a:extLst>
            </p:cNvPr>
            <p:cNvSpPr/>
            <p:nvPr>
              <p:custDataLst>
                <p:tags r:id="rId9"/>
              </p:custDataLst>
            </p:nvPr>
          </p:nvSpPr>
          <p:spPr>
            <a:xfrm>
              <a:off x="9985193" y="699800"/>
              <a:ext cx="2378069" cy="417493"/>
            </a:xfrm>
            <a:prstGeom prst="chevron">
              <a:avLst/>
            </a:prstGeom>
            <a:solidFill>
              <a:srgbClr val="7AC29B"/>
            </a:solidFill>
            <a:ln>
              <a:solidFill>
                <a:srgbClr val="7AC2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fr-CA" sz="1200" b="1" dirty="0">
                  <a:solidFill>
                    <a:schemeClr val="bg1"/>
                  </a:solidFill>
                </a:rPr>
                <a:t>Excellence opérationnelle </a:t>
              </a:r>
            </a:p>
          </p:txBody>
        </p:sp>
        <p:sp>
          <p:nvSpPr>
            <p:cNvPr id="122" name="Flèche : pentagone 121">
              <a:extLst>
                <a:ext uri="{FF2B5EF4-FFF2-40B4-BE49-F238E27FC236}">
                  <a16:creationId xmlns:a16="http://schemas.microsoft.com/office/drawing/2014/main" id="{4ECE3B72-0666-4C1E-9E4F-495D84C75ED9}"/>
                </a:ext>
              </a:extLst>
            </p:cNvPr>
            <p:cNvSpPr/>
            <p:nvPr>
              <p:custDataLst>
                <p:tags r:id="rId10"/>
              </p:custDataLst>
            </p:nvPr>
          </p:nvSpPr>
          <p:spPr>
            <a:xfrm>
              <a:off x="4157559" y="709996"/>
              <a:ext cx="2675706" cy="388964"/>
            </a:xfrm>
            <a:prstGeom prst="homePlate">
              <a:avLst/>
            </a:prstGeom>
            <a:solidFill>
              <a:srgbClr val="00693E"/>
            </a:solidFill>
            <a:ln>
              <a:solidFill>
                <a:srgbClr val="0069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en-CA" sz="1200" b="1" dirty="0">
                  <a:solidFill>
                    <a:schemeClr val="bg1"/>
                  </a:solidFill>
                </a:rPr>
                <a:t>Experience Client </a:t>
              </a:r>
            </a:p>
          </p:txBody>
        </p:sp>
        <p:sp>
          <p:nvSpPr>
            <p:cNvPr id="123" name="Flèche : chevron 122">
              <a:extLst>
                <a:ext uri="{FF2B5EF4-FFF2-40B4-BE49-F238E27FC236}">
                  <a16:creationId xmlns:a16="http://schemas.microsoft.com/office/drawing/2014/main" id="{21970DA0-1CEA-495C-89C6-FE8C2976B3C2}"/>
                </a:ext>
              </a:extLst>
            </p:cNvPr>
            <p:cNvSpPr/>
            <p:nvPr>
              <p:custDataLst>
                <p:tags r:id="rId11"/>
              </p:custDataLst>
            </p:nvPr>
          </p:nvSpPr>
          <p:spPr>
            <a:xfrm>
              <a:off x="6796278" y="709996"/>
              <a:ext cx="3244283" cy="388962"/>
            </a:xfrm>
            <a:prstGeom prst="chevron">
              <a:avLst/>
            </a:prstGeom>
            <a:solidFill>
              <a:srgbClr val="599D81"/>
            </a:solidFill>
            <a:ln>
              <a:solidFill>
                <a:srgbClr val="599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fr-CA" sz="1200" b="1" dirty="0">
                  <a:solidFill>
                    <a:schemeClr val="bg1"/>
                  </a:solidFill>
                </a:rPr>
                <a:t>Outils et technologie</a:t>
              </a:r>
            </a:p>
          </p:txBody>
        </p:sp>
      </p:grpSp>
      <p:sp>
        <p:nvSpPr>
          <p:cNvPr id="99" name="Rectangle 98">
            <a:extLst>
              <a:ext uri="{FF2B5EF4-FFF2-40B4-BE49-F238E27FC236}">
                <a16:creationId xmlns:a16="http://schemas.microsoft.com/office/drawing/2014/main" id="{BA1936CC-067D-498C-869B-340753A20948}"/>
              </a:ext>
            </a:extLst>
          </p:cNvPr>
          <p:cNvSpPr/>
          <p:nvPr/>
        </p:nvSpPr>
        <p:spPr>
          <a:xfrm>
            <a:off x="5725534" y="1616503"/>
            <a:ext cx="3459264" cy="589501"/>
          </a:xfrm>
          <a:prstGeom prst="rect">
            <a:avLst/>
          </a:prstGeom>
          <a:solidFill>
            <a:srgbClr val="599D81"/>
          </a:solidFill>
          <a:ln w="28575">
            <a:solidFill>
              <a:srgbClr val="599D8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all" spc="0" normalizeH="0" baseline="0" noProof="0" dirty="0">
                <a:ln>
                  <a:noFill/>
                </a:ln>
                <a:solidFill>
                  <a:srgbClr val="F8B307">
                    <a:lumMod val="20000"/>
                    <a:lumOff val="80000"/>
                  </a:srgbClr>
                </a:solidFill>
                <a:effectLst/>
                <a:uLnTx/>
                <a:uFillTx/>
                <a:latin typeface="Arial" panose="020B0604020202020204" pitchFamily="34" charset="0"/>
                <a:ea typeface="+mn-ea"/>
                <a:cs typeface="Arial" panose="020B0604020202020204" pitchFamily="34" charset="0"/>
              </a:rPr>
              <a:t>Centralisation &amp; digitalisation  de l’information </a:t>
            </a:r>
          </a:p>
        </p:txBody>
      </p:sp>
      <p:sp>
        <p:nvSpPr>
          <p:cNvPr id="100" name="Rectangle 99">
            <a:extLst>
              <a:ext uri="{FF2B5EF4-FFF2-40B4-BE49-F238E27FC236}">
                <a16:creationId xmlns:a16="http://schemas.microsoft.com/office/drawing/2014/main" id="{9A9405C2-4F96-4A62-A54A-4DA52C8EEFE7}"/>
              </a:ext>
            </a:extLst>
          </p:cNvPr>
          <p:cNvSpPr/>
          <p:nvPr/>
        </p:nvSpPr>
        <p:spPr>
          <a:xfrm>
            <a:off x="2729563" y="1626760"/>
            <a:ext cx="2856515" cy="533659"/>
          </a:xfrm>
          <a:prstGeom prst="rect">
            <a:avLst/>
          </a:prstGeom>
          <a:solidFill>
            <a:srgbClr val="00693E"/>
          </a:solidFill>
          <a:ln w="28575">
            <a:solidFill>
              <a:srgbClr val="0069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all" spc="0" normalizeH="0" baseline="0" noProof="0" dirty="0">
                <a:ln>
                  <a:noFill/>
                </a:ln>
                <a:solidFill>
                  <a:srgbClr val="F8B307">
                    <a:lumMod val="20000"/>
                    <a:lumOff val="80000"/>
                  </a:srgbClr>
                </a:solidFill>
                <a:effectLst/>
                <a:uLnTx/>
                <a:uFillTx/>
                <a:latin typeface="Arial" panose="020B0604020202020204" pitchFamily="34" charset="0"/>
                <a:ea typeface="+mn-ea"/>
                <a:cs typeface="Arial" panose="020B0604020202020204" pitchFamily="34" charset="0"/>
              </a:rPr>
              <a:t>Accompagnement spécialisé des lignes d’affaires </a:t>
            </a:r>
          </a:p>
        </p:txBody>
      </p:sp>
      <p:sp>
        <p:nvSpPr>
          <p:cNvPr id="101" name="Rectangle 100">
            <a:extLst>
              <a:ext uri="{FF2B5EF4-FFF2-40B4-BE49-F238E27FC236}">
                <a16:creationId xmlns:a16="http://schemas.microsoft.com/office/drawing/2014/main" id="{E8CB1DA1-9B34-4653-A494-343E7596807F}"/>
              </a:ext>
            </a:extLst>
          </p:cNvPr>
          <p:cNvSpPr/>
          <p:nvPr/>
        </p:nvSpPr>
        <p:spPr>
          <a:xfrm>
            <a:off x="9324254" y="1616503"/>
            <a:ext cx="2452940" cy="586655"/>
          </a:xfrm>
          <a:prstGeom prst="rect">
            <a:avLst/>
          </a:prstGeom>
          <a:solidFill>
            <a:srgbClr val="7AC29B"/>
          </a:solidFill>
          <a:ln w="28575">
            <a:solidFill>
              <a:srgbClr val="599D8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all" spc="0" normalizeH="0" baseline="0" noProof="0" dirty="0">
                <a:ln>
                  <a:noFill/>
                </a:ln>
                <a:solidFill>
                  <a:srgbClr val="F8B307">
                    <a:lumMod val="20000"/>
                    <a:lumOff val="80000"/>
                  </a:srgbClr>
                </a:solidFill>
                <a:effectLst/>
                <a:uLnTx/>
                <a:uFillTx/>
                <a:latin typeface="Arial Nova Light"/>
                <a:ea typeface="+mn-ea"/>
                <a:cs typeface="+mn-cs"/>
              </a:rPr>
              <a:t>Fluidification des processus de gestion</a:t>
            </a:r>
            <a:endParaRPr kumimoji="0" lang="fr-FR" sz="1050" b="1" i="0" u="none" strike="noStrike" kern="1200" cap="none" spc="0" normalizeH="0" baseline="0" noProof="0" dirty="0">
              <a:ln>
                <a:noFill/>
              </a:ln>
              <a:solidFill>
                <a:srgbClr val="F8B307">
                  <a:lumMod val="20000"/>
                  <a:lumOff val="80000"/>
                </a:srgbClr>
              </a:solidFill>
              <a:effectLst/>
              <a:uLnTx/>
              <a:uFillTx/>
              <a:latin typeface="Arial Nova Light"/>
              <a:ea typeface="+mn-ea"/>
              <a:cs typeface="+mn-cs"/>
            </a:endParaRPr>
          </a:p>
        </p:txBody>
      </p:sp>
      <p:cxnSp>
        <p:nvCxnSpPr>
          <p:cNvPr id="65" name="Straight Connector 9">
            <a:extLst>
              <a:ext uri="{FF2B5EF4-FFF2-40B4-BE49-F238E27FC236}">
                <a16:creationId xmlns:a16="http://schemas.microsoft.com/office/drawing/2014/main" id="{7BE27BA4-23B5-4567-A2E4-801CD95D4846}"/>
              </a:ext>
            </a:extLst>
          </p:cNvPr>
          <p:cNvCxnSpPr>
            <a:cxnSpLocks/>
          </p:cNvCxnSpPr>
          <p:nvPr/>
        </p:nvCxnSpPr>
        <p:spPr>
          <a:xfrm>
            <a:off x="154305" y="2258503"/>
            <a:ext cx="11829600" cy="33726"/>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8E6A6583-73FC-4CE3-A153-F106B2ABABAE}"/>
              </a:ext>
            </a:extLst>
          </p:cNvPr>
          <p:cNvCxnSpPr>
            <a:cxnSpLocks/>
          </p:cNvCxnSpPr>
          <p:nvPr>
            <p:custDataLst>
              <p:tags r:id="rId1"/>
            </p:custDataLst>
          </p:nvPr>
        </p:nvCxnSpPr>
        <p:spPr>
          <a:xfrm flipV="1">
            <a:off x="404699" y="757329"/>
            <a:ext cx="11372495" cy="33727"/>
          </a:xfrm>
          <a:prstGeom prst="line">
            <a:avLst/>
          </a:prstGeom>
          <a:noFill/>
          <a:ln w="38100" cap="flat" cmpd="sng" algn="ctr">
            <a:solidFill>
              <a:srgbClr val="008C53">
                <a:shade val="95000"/>
                <a:satMod val="105000"/>
              </a:srgbClr>
            </a:solidFill>
            <a:prstDash val="solid"/>
          </a:ln>
          <a:effectLst/>
        </p:spPr>
      </p:cxnSp>
      <p:sp>
        <p:nvSpPr>
          <p:cNvPr id="64" name="Titre 7">
            <a:extLst>
              <a:ext uri="{FF2B5EF4-FFF2-40B4-BE49-F238E27FC236}">
                <a16:creationId xmlns:a16="http://schemas.microsoft.com/office/drawing/2014/main" id="{66684AF9-9CD9-4694-BACD-1ADDEBB0B21D}"/>
              </a:ext>
            </a:extLst>
          </p:cNvPr>
          <p:cNvSpPr txBox="1">
            <a:spLocks/>
          </p:cNvSpPr>
          <p:nvPr>
            <p:custDataLst>
              <p:tags r:id="rId2"/>
            </p:custDataLst>
          </p:nvPr>
        </p:nvSpPr>
        <p:spPr>
          <a:xfrm>
            <a:off x="360996" y="309714"/>
            <a:ext cx="11525683" cy="348134"/>
          </a:xfrm>
          <a:prstGeom prst="rect">
            <a:avLst/>
          </a:prstGeom>
        </p:spPr>
        <p:txBody>
          <a:bodyPr vert="horz" lIns="0" tIns="0" rIns="0" bIns="0" rtlCol="0" anchor="t" anchorCtr="0">
            <a:noAutofit/>
          </a:bodyPr>
          <a:lstStyle>
            <a:lvl1pPr algn="l" defTabSz="913920" rtl="0" eaLnBrk="1" latinLnBrk="0" hangingPunct="1">
              <a:lnSpc>
                <a:spcPct val="80000"/>
              </a:lnSpc>
              <a:spcBef>
                <a:spcPct val="0"/>
              </a:spcBef>
              <a:buNone/>
              <a:defRPr lang="fr-CA" sz="2800" b="0" kern="1200" smtClean="0">
                <a:solidFill>
                  <a:schemeClr val="tx1"/>
                </a:solidFill>
                <a:latin typeface="+mj-lt"/>
                <a:ea typeface="+mj-ea"/>
                <a:cs typeface="+mj-cs"/>
              </a:defRPr>
            </a:lvl1pPr>
          </a:lstStyle>
          <a:p>
            <a:r>
              <a:rPr lang="fr-CA" sz="2000" b="1" dirty="0">
                <a:solidFill>
                  <a:srgbClr val="009757"/>
                </a:solidFill>
                <a:latin typeface="Arial" panose="020B0604020202020204" pitchFamily="34" charset="0"/>
              </a:rPr>
              <a:t>Livraison d’un programme stratégique orienté sur les besoins en transformation digitale</a:t>
            </a:r>
            <a:endParaRPr lang="fr-CA" sz="2000" b="1" baseline="30000" dirty="0">
              <a:solidFill>
                <a:srgbClr val="009757"/>
              </a:solidFill>
              <a:latin typeface="Arial" panose="020B0604020202020204" pitchFamily="34" charset="0"/>
            </a:endParaRPr>
          </a:p>
        </p:txBody>
      </p:sp>
      <p:grpSp>
        <p:nvGrpSpPr>
          <p:cNvPr id="110" name="Group 51">
            <a:extLst>
              <a:ext uri="{FF2B5EF4-FFF2-40B4-BE49-F238E27FC236}">
                <a16:creationId xmlns:a16="http://schemas.microsoft.com/office/drawing/2014/main" id="{33242653-E926-43F0-A92E-BEFAAC0CF7B2}"/>
              </a:ext>
            </a:extLst>
          </p:cNvPr>
          <p:cNvGrpSpPr/>
          <p:nvPr>
            <p:custDataLst>
              <p:tags r:id="rId3"/>
            </p:custDataLst>
          </p:nvPr>
        </p:nvGrpSpPr>
        <p:grpSpPr>
          <a:xfrm>
            <a:off x="1845065" y="1595605"/>
            <a:ext cx="727397" cy="555232"/>
            <a:chOff x="9535062" y="6969090"/>
            <a:chExt cx="2839202" cy="5290591"/>
          </a:xfrm>
        </p:grpSpPr>
        <p:sp>
          <p:nvSpPr>
            <p:cNvPr id="111" name="Shape 1012">
              <a:extLst>
                <a:ext uri="{FF2B5EF4-FFF2-40B4-BE49-F238E27FC236}">
                  <a16:creationId xmlns:a16="http://schemas.microsoft.com/office/drawing/2014/main" id="{CB5664A9-F30B-4F77-BE7A-ED2FD388109E}"/>
                </a:ext>
              </a:extLst>
            </p:cNvPr>
            <p:cNvSpPr/>
            <p:nvPr/>
          </p:nvSpPr>
          <p:spPr>
            <a:xfrm>
              <a:off x="9549815" y="6969090"/>
              <a:ext cx="2824449" cy="52574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37" y="21600"/>
                  </a:lnTo>
                  <a:lnTo>
                    <a:pt x="21600" y="10551"/>
                  </a:lnTo>
                  <a:lnTo>
                    <a:pt x="11937" y="166"/>
                  </a:lnTo>
                  <a:lnTo>
                    <a:pt x="0" y="0"/>
                  </a:lnTo>
                  <a:close/>
                </a:path>
              </a:pathLst>
            </a:custGeom>
            <a:solidFill>
              <a:schemeClr val="tx2">
                <a:lumMod val="90000"/>
                <a:alpha val="6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112" name="Shape 1013">
              <a:extLst>
                <a:ext uri="{FF2B5EF4-FFF2-40B4-BE49-F238E27FC236}">
                  <a16:creationId xmlns:a16="http://schemas.microsoft.com/office/drawing/2014/main" id="{37912657-4ADC-4D02-AF71-F9A6CBE49A26}"/>
                </a:ext>
              </a:extLst>
            </p:cNvPr>
            <p:cNvSpPr/>
            <p:nvPr/>
          </p:nvSpPr>
          <p:spPr>
            <a:xfrm rot="10800000" flipH="1">
              <a:off x="9535062" y="7011097"/>
              <a:ext cx="2835067" cy="524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11" y="21600"/>
                  </a:lnTo>
                  <a:lnTo>
                    <a:pt x="21600" y="11173"/>
                  </a:lnTo>
                  <a:lnTo>
                    <a:pt x="11872" y="166"/>
                  </a:lnTo>
                  <a:lnTo>
                    <a:pt x="0" y="0"/>
                  </a:lnTo>
                  <a:close/>
                </a:path>
              </a:pathLst>
            </a:custGeom>
            <a:solidFill>
              <a:schemeClr val="accent1">
                <a:alpha val="4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grpSp>
      <p:grpSp>
        <p:nvGrpSpPr>
          <p:cNvPr id="113" name="Group 51">
            <a:extLst>
              <a:ext uri="{FF2B5EF4-FFF2-40B4-BE49-F238E27FC236}">
                <a16:creationId xmlns:a16="http://schemas.microsoft.com/office/drawing/2014/main" id="{63878A95-8F81-44CA-AF6E-500313289E8F}"/>
              </a:ext>
            </a:extLst>
          </p:cNvPr>
          <p:cNvGrpSpPr/>
          <p:nvPr>
            <p:custDataLst>
              <p:tags r:id="rId4"/>
            </p:custDataLst>
          </p:nvPr>
        </p:nvGrpSpPr>
        <p:grpSpPr>
          <a:xfrm>
            <a:off x="1845511" y="2794970"/>
            <a:ext cx="727397" cy="555232"/>
            <a:chOff x="9535062" y="6969090"/>
            <a:chExt cx="2839202" cy="5290591"/>
          </a:xfrm>
        </p:grpSpPr>
        <p:sp>
          <p:nvSpPr>
            <p:cNvPr id="114" name="Shape 1012">
              <a:extLst>
                <a:ext uri="{FF2B5EF4-FFF2-40B4-BE49-F238E27FC236}">
                  <a16:creationId xmlns:a16="http://schemas.microsoft.com/office/drawing/2014/main" id="{DF974162-9FB8-4B18-8251-0519FE1EC978}"/>
                </a:ext>
              </a:extLst>
            </p:cNvPr>
            <p:cNvSpPr/>
            <p:nvPr/>
          </p:nvSpPr>
          <p:spPr>
            <a:xfrm>
              <a:off x="9549815" y="6969090"/>
              <a:ext cx="2824449" cy="52574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37" y="21600"/>
                  </a:lnTo>
                  <a:lnTo>
                    <a:pt x="21600" y="10551"/>
                  </a:lnTo>
                  <a:lnTo>
                    <a:pt x="11937" y="166"/>
                  </a:lnTo>
                  <a:lnTo>
                    <a:pt x="0" y="0"/>
                  </a:lnTo>
                  <a:close/>
                </a:path>
              </a:pathLst>
            </a:custGeom>
            <a:solidFill>
              <a:schemeClr val="tx2">
                <a:lumMod val="90000"/>
                <a:alpha val="6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115" name="Shape 1013">
              <a:extLst>
                <a:ext uri="{FF2B5EF4-FFF2-40B4-BE49-F238E27FC236}">
                  <a16:creationId xmlns:a16="http://schemas.microsoft.com/office/drawing/2014/main" id="{2A7E5850-DCB5-460E-932F-CA42B60A882A}"/>
                </a:ext>
              </a:extLst>
            </p:cNvPr>
            <p:cNvSpPr/>
            <p:nvPr/>
          </p:nvSpPr>
          <p:spPr>
            <a:xfrm rot="10800000" flipH="1">
              <a:off x="9535062" y="7011097"/>
              <a:ext cx="2835067" cy="524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11" y="21600"/>
                  </a:lnTo>
                  <a:lnTo>
                    <a:pt x="21600" y="11173"/>
                  </a:lnTo>
                  <a:lnTo>
                    <a:pt x="11872" y="166"/>
                  </a:lnTo>
                  <a:lnTo>
                    <a:pt x="0" y="0"/>
                  </a:lnTo>
                  <a:close/>
                </a:path>
              </a:pathLst>
            </a:custGeom>
            <a:solidFill>
              <a:schemeClr val="accent1">
                <a:alpha val="4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grpSp>
      <p:grpSp>
        <p:nvGrpSpPr>
          <p:cNvPr id="117" name="Group 51">
            <a:extLst>
              <a:ext uri="{FF2B5EF4-FFF2-40B4-BE49-F238E27FC236}">
                <a16:creationId xmlns:a16="http://schemas.microsoft.com/office/drawing/2014/main" id="{E6C9CFA9-166C-46CC-BA32-5FEC130BD33F}"/>
              </a:ext>
            </a:extLst>
          </p:cNvPr>
          <p:cNvGrpSpPr/>
          <p:nvPr>
            <p:custDataLst>
              <p:tags r:id="rId5"/>
            </p:custDataLst>
          </p:nvPr>
        </p:nvGrpSpPr>
        <p:grpSpPr>
          <a:xfrm>
            <a:off x="1844006" y="5262250"/>
            <a:ext cx="727397" cy="555232"/>
            <a:chOff x="9535062" y="6969090"/>
            <a:chExt cx="2839202" cy="5290591"/>
          </a:xfrm>
        </p:grpSpPr>
        <p:sp>
          <p:nvSpPr>
            <p:cNvPr id="120" name="Shape 1012">
              <a:extLst>
                <a:ext uri="{FF2B5EF4-FFF2-40B4-BE49-F238E27FC236}">
                  <a16:creationId xmlns:a16="http://schemas.microsoft.com/office/drawing/2014/main" id="{1CB1755B-CB9D-47E8-A63F-94F9F3E2F34E}"/>
                </a:ext>
              </a:extLst>
            </p:cNvPr>
            <p:cNvSpPr/>
            <p:nvPr/>
          </p:nvSpPr>
          <p:spPr>
            <a:xfrm>
              <a:off x="9549815" y="6969090"/>
              <a:ext cx="2824449" cy="52574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37" y="21600"/>
                  </a:lnTo>
                  <a:lnTo>
                    <a:pt x="21600" y="10551"/>
                  </a:lnTo>
                  <a:lnTo>
                    <a:pt x="11937" y="166"/>
                  </a:lnTo>
                  <a:lnTo>
                    <a:pt x="0" y="0"/>
                  </a:lnTo>
                  <a:close/>
                </a:path>
              </a:pathLst>
            </a:custGeom>
            <a:solidFill>
              <a:schemeClr val="tx2">
                <a:lumMod val="90000"/>
                <a:alpha val="6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124" name="Shape 1013">
              <a:extLst>
                <a:ext uri="{FF2B5EF4-FFF2-40B4-BE49-F238E27FC236}">
                  <a16:creationId xmlns:a16="http://schemas.microsoft.com/office/drawing/2014/main" id="{8419FEDA-7B36-4089-9565-199A293047A9}"/>
                </a:ext>
              </a:extLst>
            </p:cNvPr>
            <p:cNvSpPr/>
            <p:nvPr/>
          </p:nvSpPr>
          <p:spPr>
            <a:xfrm rot="10800000" flipH="1">
              <a:off x="9535062" y="7011097"/>
              <a:ext cx="2835067" cy="524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11" y="21600"/>
                  </a:lnTo>
                  <a:lnTo>
                    <a:pt x="21600" y="11173"/>
                  </a:lnTo>
                  <a:lnTo>
                    <a:pt x="11872" y="166"/>
                  </a:lnTo>
                  <a:lnTo>
                    <a:pt x="0" y="0"/>
                  </a:lnTo>
                  <a:close/>
                </a:path>
              </a:pathLst>
            </a:custGeom>
            <a:solidFill>
              <a:schemeClr val="accent1">
                <a:alpha val="40000"/>
              </a:schemeClr>
            </a:solidFill>
            <a:ln w="254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000000"/>
                </a:solidFill>
                <a:effectLst/>
                <a:uLnTx/>
                <a:uFillTx/>
                <a:latin typeface="Arial Nova Light"/>
                <a:ea typeface="+mn-ea"/>
                <a:cs typeface="+mn-cs"/>
              </a:endParaRPr>
            </a:p>
          </p:txBody>
        </p:sp>
      </p:grpSp>
      <p:sp>
        <p:nvSpPr>
          <p:cNvPr id="57" name="ZoneTexte 110">
            <a:extLst>
              <a:ext uri="{FF2B5EF4-FFF2-40B4-BE49-F238E27FC236}">
                <a16:creationId xmlns:a16="http://schemas.microsoft.com/office/drawing/2014/main" id="{E307C594-9195-4A55-ACFC-6B14592FD195}"/>
              </a:ext>
            </a:extLst>
          </p:cNvPr>
          <p:cNvSpPr txBox="1"/>
          <p:nvPr/>
        </p:nvSpPr>
        <p:spPr>
          <a:xfrm>
            <a:off x="2714862" y="2376096"/>
            <a:ext cx="2910352" cy="276999"/>
          </a:xfrm>
          <a:prstGeom prst="rect">
            <a:avLst/>
          </a:prstGeom>
          <a:solidFill>
            <a:schemeClr val="bg1">
              <a:lumMod val="85000"/>
            </a:schemeClr>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200" b="1" dirty="0">
                <a:solidFill>
                  <a:srgbClr val="000000"/>
                </a:solidFill>
                <a:latin typeface="Arial Nova Light"/>
              </a:rPr>
              <a:t>Équipes Expertes TPRM</a:t>
            </a:r>
            <a:endParaRPr kumimoji="0" lang="fr-CA" sz="1200" b="0" i="0" u="none" strike="noStrike" kern="1200" cap="none" spc="0" normalizeH="0" baseline="0" dirty="0">
              <a:ln>
                <a:noFill/>
              </a:ln>
              <a:solidFill>
                <a:srgbClr val="000000"/>
              </a:solidFill>
              <a:effectLst/>
              <a:uLnTx/>
              <a:uFillTx/>
              <a:latin typeface="Arial Nova Light"/>
              <a:ea typeface="+mn-ea"/>
              <a:cs typeface="+mn-cs"/>
            </a:endParaRPr>
          </a:p>
        </p:txBody>
      </p:sp>
      <p:sp>
        <p:nvSpPr>
          <p:cNvPr id="59" name="ZoneTexte 110">
            <a:extLst>
              <a:ext uri="{FF2B5EF4-FFF2-40B4-BE49-F238E27FC236}">
                <a16:creationId xmlns:a16="http://schemas.microsoft.com/office/drawing/2014/main" id="{79DE12D6-6B53-4F96-808A-31EFB136E61F}"/>
              </a:ext>
            </a:extLst>
          </p:cNvPr>
          <p:cNvSpPr txBox="1"/>
          <p:nvPr/>
        </p:nvSpPr>
        <p:spPr>
          <a:xfrm>
            <a:off x="5718281" y="2368942"/>
            <a:ext cx="3500874" cy="284153"/>
          </a:xfrm>
          <a:prstGeom prst="rect">
            <a:avLst/>
          </a:prstGeom>
          <a:solidFill>
            <a:schemeClr val="bg1">
              <a:lumMod val="85000"/>
            </a:schemeClr>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1" i="0" u="none" strike="noStrike" kern="1200" cap="none" spc="0" normalizeH="0" baseline="0" noProof="0" dirty="0">
                <a:ln>
                  <a:noFill/>
                </a:ln>
                <a:solidFill>
                  <a:srgbClr val="000000"/>
                </a:solidFill>
                <a:effectLst/>
                <a:uLnTx/>
                <a:uFillTx/>
                <a:latin typeface="Arial Nova Light"/>
                <a:ea typeface="+mn-ea"/>
                <a:cs typeface="+mn-cs"/>
              </a:rPr>
              <a:t>Outils adaptables </a:t>
            </a:r>
            <a:endParaRPr kumimoji="0" lang="fr-CA" sz="12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61" name="ZoneTexte 110">
            <a:extLst>
              <a:ext uri="{FF2B5EF4-FFF2-40B4-BE49-F238E27FC236}">
                <a16:creationId xmlns:a16="http://schemas.microsoft.com/office/drawing/2014/main" id="{71E193E4-A482-4ECF-BB19-0D5C410E4173}"/>
              </a:ext>
            </a:extLst>
          </p:cNvPr>
          <p:cNvSpPr txBox="1"/>
          <p:nvPr/>
        </p:nvSpPr>
        <p:spPr>
          <a:xfrm>
            <a:off x="9325842" y="2376096"/>
            <a:ext cx="2451352" cy="276999"/>
          </a:xfrm>
          <a:prstGeom prst="rect">
            <a:avLst/>
          </a:prstGeom>
          <a:solidFill>
            <a:schemeClr val="bg1">
              <a:lumMod val="85000"/>
            </a:schemeClr>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200" b="1" i="0" u="none" strike="noStrike" kern="1200" cap="none" spc="0" normalizeH="0" baseline="0" noProof="0" dirty="0">
                <a:ln>
                  <a:noFill/>
                </a:ln>
                <a:solidFill>
                  <a:srgbClr val="000000"/>
                </a:solidFill>
                <a:effectLst/>
                <a:uLnTx/>
                <a:uFillTx/>
                <a:latin typeface="Arial Nova Light"/>
                <a:ea typeface="+mn-ea"/>
                <a:cs typeface="+mn-cs"/>
              </a:rPr>
              <a:t>Processus efficace</a:t>
            </a:r>
            <a:endParaRPr kumimoji="0" lang="fr-CA" sz="12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62" name="Rectangle 61">
            <a:extLst>
              <a:ext uri="{FF2B5EF4-FFF2-40B4-BE49-F238E27FC236}">
                <a16:creationId xmlns:a16="http://schemas.microsoft.com/office/drawing/2014/main" id="{2CF8CEF6-0E57-4996-8F0E-416996FA0E8B}"/>
              </a:ext>
            </a:extLst>
          </p:cNvPr>
          <p:cNvSpPr/>
          <p:nvPr/>
        </p:nvSpPr>
        <p:spPr>
          <a:xfrm>
            <a:off x="85785" y="5257986"/>
            <a:ext cx="1933190" cy="276999"/>
          </a:xfrm>
          <a:prstGeom prst="rect">
            <a:avLst/>
          </a:prstGeom>
        </p:spPr>
        <p:txBody>
          <a:bodyPr wrap="square">
            <a:spAutoFit/>
          </a:bodyPr>
          <a:lstStyle/>
          <a:p>
            <a:pPr lvl="0">
              <a:defRPr/>
            </a:pPr>
            <a:r>
              <a:rPr lang="fr-CA" sz="1200" kern="0" dirty="0">
                <a:latin typeface="Univers 45 Light" pitchFamily="2" charset="0"/>
              </a:rPr>
              <a:t>… en création de valeur </a:t>
            </a:r>
            <a:endParaRPr kumimoji="0" lang="fr-CA" sz="12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32B89E53-3E59-47AF-AF3B-A1B260B5E22B}"/>
              </a:ext>
            </a:extLst>
          </p:cNvPr>
          <p:cNvSpPr/>
          <p:nvPr>
            <p:custDataLst>
              <p:tags r:id="rId6"/>
            </p:custDataLst>
          </p:nvPr>
        </p:nvSpPr>
        <p:spPr>
          <a:xfrm>
            <a:off x="2714862" y="5214452"/>
            <a:ext cx="2986388" cy="1643548"/>
          </a:xfrm>
          <a:prstGeom prst="rect">
            <a:avLst/>
          </a:prstGeom>
          <a:solidFill>
            <a:schemeClr val="bg1">
              <a:lumMod val="95000"/>
            </a:schemeClr>
          </a:solidFill>
          <a:ln w="12700" cap="flat" cmpd="sng" algn="ctr">
            <a:noFill/>
            <a:prstDash val="solid"/>
            <a:miter lim="800000"/>
          </a:ln>
          <a:effectLst/>
        </p:spPr>
        <p:txBody>
          <a:bodyPr lIns="0" tIns="0" rIns="0" bIns="0" rtlCol="0" anchor="t"/>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lvl="0" indent="-171450" defTabSz="913607">
              <a:buClr>
                <a:srgbClr val="5F5F5F"/>
              </a:buClr>
              <a:buSzPct val="85000"/>
              <a:buFont typeface="Arial" panose="020B0604020202020204" pitchFamily="34" charset="0"/>
              <a:buChar char="•"/>
            </a:pPr>
            <a:r>
              <a:rPr lang="fr-CA" sz="1100" b="1" dirty="0">
                <a:solidFill>
                  <a:srgbClr val="5F5F5F"/>
                </a:solidFill>
              </a:rPr>
              <a:t>Une équipe 1B forte et experte en gestion des portefeuilles de risque de tiers </a:t>
            </a:r>
            <a:r>
              <a:rPr lang="fr-CA" sz="1100" b="1" dirty="0">
                <a:solidFill>
                  <a:srgbClr val="00B050"/>
                </a:solidFill>
              </a:rPr>
              <a:t>et en évaluation des risques SI/TI</a:t>
            </a:r>
          </a:p>
          <a:p>
            <a:pPr marL="171450" lvl="0" indent="-171450" defTabSz="913607">
              <a:buClr>
                <a:srgbClr val="5F5F5F"/>
              </a:buClr>
              <a:buSzPct val="85000"/>
              <a:buFont typeface="Arial" panose="020B0604020202020204" pitchFamily="34" charset="0"/>
              <a:buChar char="•"/>
            </a:pPr>
            <a:r>
              <a:rPr lang="fr-CA" sz="1100" b="1" dirty="0">
                <a:solidFill>
                  <a:srgbClr val="5F5F5F"/>
                </a:solidFill>
              </a:rPr>
              <a:t>Un équipe experte en surveillance de risque de tiers niveau mouvement au sein de la VPRO</a:t>
            </a:r>
          </a:p>
          <a:p>
            <a:pPr marL="171450" lvl="0" indent="-171450" defTabSz="913607">
              <a:buClr>
                <a:srgbClr val="5F5F5F"/>
              </a:buClr>
              <a:buSzPct val="85000"/>
              <a:buFont typeface="Arial" panose="020B0604020202020204" pitchFamily="34" charset="0"/>
              <a:buChar char="•"/>
            </a:pPr>
            <a:r>
              <a:rPr lang="fr-CA" sz="1100" b="1" dirty="0">
                <a:solidFill>
                  <a:srgbClr val="5F5F5F"/>
                </a:solidFill>
              </a:rPr>
              <a:t>Un risque de Tiers surveille au niveau du mouvement d’une perceptive multidimensionnelle (Cyber, Data, CA, etc.).</a:t>
            </a:r>
          </a:p>
        </p:txBody>
      </p:sp>
      <p:sp>
        <p:nvSpPr>
          <p:cNvPr id="68" name="Rectangle 67">
            <a:extLst>
              <a:ext uri="{FF2B5EF4-FFF2-40B4-BE49-F238E27FC236}">
                <a16:creationId xmlns:a16="http://schemas.microsoft.com/office/drawing/2014/main" id="{3472E791-059A-40B3-B175-740C655D4C75}"/>
              </a:ext>
            </a:extLst>
          </p:cNvPr>
          <p:cNvSpPr/>
          <p:nvPr>
            <p:custDataLst>
              <p:tags r:id="rId7"/>
            </p:custDataLst>
          </p:nvPr>
        </p:nvSpPr>
        <p:spPr>
          <a:xfrm>
            <a:off x="5818570" y="5214452"/>
            <a:ext cx="3373413" cy="1498543"/>
          </a:xfrm>
          <a:prstGeom prst="rect">
            <a:avLst/>
          </a:prstGeom>
          <a:solidFill>
            <a:schemeClr val="bg1">
              <a:lumMod val="95000"/>
            </a:schemeClr>
          </a:solidFill>
          <a:ln w="12700" cap="flat" cmpd="sng" algn="ctr">
            <a:noFill/>
            <a:prstDash val="solid"/>
            <a:miter lim="800000"/>
          </a:ln>
          <a:effectLst/>
        </p:spPr>
        <p:txBody>
          <a:bodyPr lIns="0" tIns="0" rIns="0" b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lvl="0" indent="-171450" defTabSz="913607">
              <a:buClr>
                <a:srgbClr val="5F5F5F"/>
              </a:buClr>
              <a:buSzPct val="85000"/>
              <a:buFont typeface="Arial" panose="020B0604020202020204" pitchFamily="34" charset="0"/>
              <a:buChar char="•"/>
            </a:pPr>
            <a:r>
              <a:rPr lang="fr-CA" sz="1100" b="1" dirty="0">
                <a:solidFill>
                  <a:srgbClr val="5F5F5F"/>
                </a:solidFill>
              </a:rPr>
              <a:t>Une bonification de la qualité et la disponibilité de la donnée de risque de Tiers </a:t>
            </a:r>
          </a:p>
          <a:p>
            <a:pPr marL="171450" lvl="0" indent="-171450" defTabSz="913607">
              <a:buClr>
                <a:srgbClr val="5F5F5F"/>
              </a:buClr>
              <a:buSzPct val="85000"/>
              <a:buFont typeface="Arial" panose="020B0604020202020204" pitchFamily="34" charset="0"/>
              <a:buChar char="•"/>
            </a:pPr>
            <a:r>
              <a:rPr lang="fr-CA" sz="1100" b="1" dirty="0">
                <a:solidFill>
                  <a:srgbClr val="5F5F5F"/>
                </a:solidFill>
              </a:rPr>
              <a:t>La création d’une source centralisée d’information sur les risques de Tiers </a:t>
            </a:r>
          </a:p>
          <a:p>
            <a:pPr marL="171450" lvl="0" indent="-171450" defTabSz="913607">
              <a:buClr>
                <a:srgbClr val="5F5F5F"/>
              </a:buClr>
              <a:buSzPct val="85000"/>
              <a:buFont typeface="Arial" panose="020B0604020202020204" pitchFamily="34" charset="0"/>
              <a:buChar char="•"/>
            </a:pPr>
            <a:r>
              <a:rPr lang="fr-CA" sz="1100" b="1" dirty="0">
                <a:solidFill>
                  <a:srgbClr val="5F5F5F"/>
                </a:solidFill>
              </a:rPr>
              <a:t>Une harmonisation du processus de diligence en alignement avec le besoin des différent acteurs (BSD, GIR, PRP, etc.).</a:t>
            </a:r>
            <a:br>
              <a:rPr lang="en-CA" sz="1200" b="1" dirty="0">
                <a:solidFill>
                  <a:srgbClr val="5F5F5F"/>
                </a:solidFill>
              </a:rPr>
            </a:br>
            <a:r>
              <a:rPr lang="en-CA" sz="1200" b="1" dirty="0">
                <a:solidFill>
                  <a:srgbClr val="5F5F5F"/>
                </a:solidFill>
              </a:rPr>
              <a:t> </a:t>
            </a:r>
          </a:p>
        </p:txBody>
      </p:sp>
      <p:sp>
        <p:nvSpPr>
          <p:cNvPr id="72" name="Rectangle 71">
            <a:extLst>
              <a:ext uri="{FF2B5EF4-FFF2-40B4-BE49-F238E27FC236}">
                <a16:creationId xmlns:a16="http://schemas.microsoft.com/office/drawing/2014/main" id="{648A35BE-39A1-439D-B331-82D99639EA73}"/>
              </a:ext>
            </a:extLst>
          </p:cNvPr>
          <p:cNvSpPr/>
          <p:nvPr>
            <p:custDataLst>
              <p:tags r:id="rId8"/>
            </p:custDataLst>
          </p:nvPr>
        </p:nvSpPr>
        <p:spPr>
          <a:xfrm>
            <a:off x="9250761" y="5214452"/>
            <a:ext cx="2526433" cy="1498543"/>
          </a:xfrm>
          <a:prstGeom prst="rect">
            <a:avLst/>
          </a:prstGeom>
          <a:solidFill>
            <a:schemeClr val="bg1">
              <a:lumMod val="95000"/>
            </a:schemeClr>
          </a:solidFill>
          <a:ln w="12700" cap="flat" cmpd="sng" algn="ctr">
            <a:noFill/>
            <a:prstDash val="solid"/>
            <a:miter lim="800000"/>
          </a:ln>
          <a:effectLst/>
        </p:spPr>
        <p:txBody>
          <a:bodyPr lIns="0" tIns="0" rIns="0" bIns="0" rtlCol="0" anchor="t"/>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lvl="0" indent="-171450" defTabSz="913607">
              <a:buClr>
                <a:srgbClr val="5F5F5F"/>
              </a:buClr>
              <a:buSzPct val="85000"/>
              <a:buFont typeface="Arial" panose="020B0604020202020204" pitchFamily="34" charset="0"/>
              <a:buChar char="•"/>
            </a:pPr>
            <a:r>
              <a:rPr lang="fr-CA" sz="1100" b="1" dirty="0">
                <a:solidFill>
                  <a:srgbClr val="5F5F5F"/>
                </a:solidFill>
              </a:rPr>
              <a:t>Fluidification du processus  de traitement  et de gestion du risqué de Tiers </a:t>
            </a:r>
          </a:p>
          <a:p>
            <a:pPr marL="171450" lvl="0" indent="-171450" defTabSz="913607">
              <a:buClr>
                <a:srgbClr val="5F5F5F"/>
              </a:buClr>
              <a:buSzPct val="85000"/>
              <a:buFont typeface="Arial" panose="020B0604020202020204" pitchFamily="34" charset="0"/>
              <a:buChar char="•"/>
            </a:pPr>
            <a:r>
              <a:rPr lang="fr-CA" sz="1100" b="1" dirty="0">
                <a:solidFill>
                  <a:srgbClr val="5F5F5F"/>
                </a:solidFill>
              </a:rPr>
              <a:t>Réduction des silos entre les parties prenantes </a:t>
            </a:r>
          </a:p>
          <a:p>
            <a:pPr marL="171450" lvl="0" indent="-171450" defTabSz="913607">
              <a:buClr>
                <a:srgbClr val="5F5F5F"/>
              </a:buClr>
              <a:buSzPct val="85000"/>
              <a:buFont typeface="Arial" panose="020B0604020202020204" pitchFamily="34" charset="0"/>
              <a:buChar char="•"/>
            </a:pPr>
            <a:r>
              <a:rPr lang="fr-CA" sz="1100" b="1" dirty="0">
                <a:solidFill>
                  <a:srgbClr val="5F5F5F"/>
                </a:solidFill>
              </a:rPr>
              <a:t>Mise en avant des risques digitaux chez les Tiers </a:t>
            </a:r>
          </a:p>
        </p:txBody>
      </p:sp>
      <p:sp>
        <p:nvSpPr>
          <p:cNvPr id="73" name="Triangle isocèle 72">
            <a:extLst>
              <a:ext uri="{FF2B5EF4-FFF2-40B4-BE49-F238E27FC236}">
                <a16:creationId xmlns:a16="http://schemas.microsoft.com/office/drawing/2014/main" id="{77D3DEF2-BB5E-4BC6-A90D-218C1502E701}"/>
              </a:ext>
            </a:extLst>
          </p:cNvPr>
          <p:cNvSpPr/>
          <p:nvPr/>
        </p:nvSpPr>
        <p:spPr>
          <a:xfrm rot="18000000">
            <a:off x="7188556" y="4880615"/>
            <a:ext cx="232065" cy="200056"/>
          </a:xfrm>
          <a:prstGeom prst="triangl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1" i="0" u="none" strike="noStrike" kern="1200" cap="none" spc="0" normalizeH="0" baseline="0" noProof="0" dirty="0">
              <a:ln>
                <a:noFill/>
              </a:ln>
              <a:solidFill>
                <a:srgbClr val="FFFFFF"/>
              </a:solidFill>
              <a:effectLst/>
              <a:uLnTx/>
              <a:uFillTx/>
              <a:latin typeface="Arial Nova Light"/>
              <a:ea typeface="+mn-ea"/>
              <a:cs typeface="+mn-cs"/>
            </a:endParaRPr>
          </a:p>
        </p:txBody>
      </p:sp>
      <p:sp>
        <p:nvSpPr>
          <p:cNvPr id="74" name="Rectangle 73">
            <a:extLst>
              <a:ext uri="{FF2B5EF4-FFF2-40B4-BE49-F238E27FC236}">
                <a16:creationId xmlns:a16="http://schemas.microsoft.com/office/drawing/2014/main" id="{1327D5D4-C58A-4BB0-8EEE-3E558EEFC6F4}"/>
              </a:ext>
            </a:extLst>
          </p:cNvPr>
          <p:cNvSpPr/>
          <p:nvPr/>
        </p:nvSpPr>
        <p:spPr>
          <a:xfrm>
            <a:off x="2714862" y="4851845"/>
            <a:ext cx="9062332" cy="71811"/>
          </a:xfrm>
          <a:prstGeom prst="rect">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1" i="0" u="none" strike="noStrike" kern="1200" cap="none" spc="0" normalizeH="0" baseline="0" noProof="0" dirty="0">
              <a:ln>
                <a:noFill/>
              </a:ln>
              <a:solidFill>
                <a:srgbClr val="FFFFFF"/>
              </a:solidFill>
              <a:effectLst/>
              <a:uLnTx/>
              <a:uFillTx/>
              <a:latin typeface="Arial Nova Light"/>
              <a:ea typeface="+mn-ea"/>
              <a:cs typeface="+mn-cs"/>
            </a:endParaRPr>
          </a:p>
        </p:txBody>
      </p:sp>
      <p:sp>
        <p:nvSpPr>
          <p:cNvPr id="42" name="Triangle isocèle 41">
            <a:extLst>
              <a:ext uri="{FF2B5EF4-FFF2-40B4-BE49-F238E27FC236}">
                <a16:creationId xmlns:a16="http://schemas.microsoft.com/office/drawing/2014/main" id="{F149CE17-9140-423B-A827-3A00CB8A638C}"/>
              </a:ext>
            </a:extLst>
          </p:cNvPr>
          <p:cNvSpPr/>
          <p:nvPr/>
        </p:nvSpPr>
        <p:spPr>
          <a:xfrm rot="18000000">
            <a:off x="10542587" y="4888476"/>
            <a:ext cx="232065" cy="200056"/>
          </a:xfrm>
          <a:prstGeom prst="triangl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1" i="0" u="none" strike="noStrike" kern="1200" cap="none" spc="0" normalizeH="0" baseline="0" noProof="0" dirty="0">
              <a:ln>
                <a:noFill/>
              </a:ln>
              <a:solidFill>
                <a:srgbClr val="FFFFFF"/>
              </a:solidFill>
              <a:effectLst/>
              <a:uLnTx/>
              <a:uFillTx/>
              <a:latin typeface="Arial Nova Light"/>
              <a:ea typeface="+mn-ea"/>
              <a:cs typeface="+mn-cs"/>
            </a:endParaRPr>
          </a:p>
        </p:txBody>
      </p:sp>
      <p:sp>
        <p:nvSpPr>
          <p:cNvPr id="43" name="Triangle isocèle 42">
            <a:extLst>
              <a:ext uri="{FF2B5EF4-FFF2-40B4-BE49-F238E27FC236}">
                <a16:creationId xmlns:a16="http://schemas.microsoft.com/office/drawing/2014/main" id="{19807107-9970-428C-ABE0-78A8CEB1A6B4}"/>
              </a:ext>
            </a:extLst>
          </p:cNvPr>
          <p:cNvSpPr/>
          <p:nvPr/>
        </p:nvSpPr>
        <p:spPr>
          <a:xfrm rot="18000000">
            <a:off x="4054006" y="4886484"/>
            <a:ext cx="232065" cy="200056"/>
          </a:xfrm>
          <a:prstGeom prst="triangl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1" i="0" u="none" strike="noStrike" kern="1200" cap="none" spc="0" normalizeH="0" baseline="0" noProof="0" dirty="0">
              <a:ln>
                <a:noFill/>
              </a:ln>
              <a:solidFill>
                <a:srgbClr val="FFFFFF"/>
              </a:solidFill>
              <a:effectLst/>
              <a:uLnTx/>
              <a:uFillTx/>
              <a:latin typeface="Arial Nova Light"/>
              <a:ea typeface="+mn-ea"/>
              <a:cs typeface="+mn-cs"/>
            </a:endParaRPr>
          </a:p>
        </p:txBody>
      </p:sp>
    </p:spTree>
    <p:extLst>
      <p:ext uri="{BB962C8B-B14F-4D97-AF65-F5344CB8AC3E}">
        <p14:creationId xmlns:p14="http://schemas.microsoft.com/office/powerpoint/2010/main" val="69215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49">
            <a:extLst>
              <a:ext uri="{FF2B5EF4-FFF2-40B4-BE49-F238E27FC236}">
                <a16:creationId xmlns:a16="http://schemas.microsoft.com/office/drawing/2014/main" id="{BC5619C7-DD4A-4478-BFA0-6696E72CE334}"/>
              </a:ext>
            </a:extLst>
          </p:cNvPr>
          <p:cNvSpPr/>
          <p:nvPr/>
        </p:nvSpPr>
        <p:spPr>
          <a:xfrm>
            <a:off x="7524884" y="3768644"/>
            <a:ext cx="4219002" cy="2712588"/>
          </a:xfrm>
          <a:custGeom>
            <a:avLst/>
            <a:gdLst/>
            <a:ahLst/>
            <a:cxnLst/>
            <a:rect l="l" t="t" r="r" b="b"/>
            <a:pathLst>
              <a:path w="3851275" h="1080770">
                <a:moveTo>
                  <a:pt x="0" y="1080515"/>
                </a:moveTo>
                <a:lnTo>
                  <a:pt x="3851148" y="1080515"/>
                </a:lnTo>
                <a:lnTo>
                  <a:pt x="3851148" y="0"/>
                </a:lnTo>
                <a:lnTo>
                  <a:pt x="0" y="0"/>
                </a:lnTo>
                <a:lnTo>
                  <a:pt x="0" y="1080515"/>
                </a:lnTo>
                <a:close/>
              </a:path>
            </a:pathLst>
          </a:custGeom>
          <a:solidFill>
            <a:schemeClr val="bg1"/>
          </a:solidFill>
          <a:ln w="57150">
            <a:solidFill>
              <a:srgbClr val="00B050"/>
            </a:solidFill>
          </a:ln>
        </p:spPr>
        <p:txBody>
          <a:bodyPr wrap="square" lIns="0" tIns="0" rIns="0" bIns="0" rtlCol="0"/>
          <a:lstStyle/>
          <a:p>
            <a:endParaRPr/>
          </a:p>
        </p:txBody>
      </p:sp>
      <p:sp>
        <p:nvSpPr>
          <p:cNvPr id="5" name="object 5"/>
          <p:cNvSpPr txBox="1">
            <a:spLocks noGrp="1"/>
          </p:cNvSpPr>
          <p:nvPr>
            <p:ph type="title"/>
          </p:nvPr>
        </p:nvSpPr>
        <p:spPr>
          <a:xfrm>
            <a:off x="674114" y="63280"/>
            <a:ext cx="11318429" cy="508473"/>
          </a:xfrm>
          <a:prstGeom prst="rect">
            <a:avLst/>
          </a:prstGeom>
        </p:spPr>
        <p:txBody>
          <a:bodyPr vert="horz" wrap="square" lIns="0" tIns="259715" rIns="0" bIns="0" rtlCol="0">
            <a:spAutoFit/>
          </a:bodyPr>
          <a:lstStyle/>
          <a:p>
            <a:r>
              <a:rPr lang="fr-CA" sz="2000" b="1" dirty="0">
                <a:solidFill>
                  <a:srgbClr val="009757"/>
                </a:solidFill>
                <a:latin typeface="Arial" panose="020B0604020202020204" pitchFamily="34" charset="0"/>
              </a:rPr>
              <a:t>Un programme de gestion des risques Tiers en appuie au virage de transformation digitale</a:t>
            </a:r>
            <a:endParaRPr lang="fr-CA" sz="2000" b="1" baseline="30000" dirty="0">
              <a:solidFill>
                <a:srgbClr val="009757"/>
              </a:solidFill>
              <a:latin typeface="Arial" panose="020B0604020202020204" pitchFamily="34" charset="0"/>
            </a:endParaRPr>
          </a:p>
        </p:txBody>
      </p:sp>
      <p:sp>
        <p:nvSpPr>
          <p:cNvPr id="7" name="object 7"/>
          <p:cNvSpPr/>
          <p:nvPr/>
        </p:nvSpPr>
        <p:spPr>
          <a:xfrm>
            <a:off x="588045" y="3817857"/>
            <a:ext cx="4094798" cy="2663375"/>
          </a:xfrm>
          <a:custGeom>
            <a:avLst/>
            <a:gdLst/>
            <a:ahLst/>
            <a:cxnLst/>
            <a:rect l="l" t="t" r="r" b="b"/>
            <a:pathLst>
              <a:path w="3853179" h="1079500">
                <a:moveTo>
                  <a:pt x="0" y="1078992"/>
                </a:moveTo>
                <a:lnTo>
                  <a:pt x="3852672" y="1078992"/>
                </a:lnTo>
                <a:lnTo>
                  <a:pt x="3852672" y="0"/>
                </a:lnTo>
                <a:lnTo>
                  <a:pt x="0" y="0"/>
                </a:lnTo>
                <a:lnTo>
                  <a:pt x="0" y="1078992"/>
                </a:lnTo>
                <a:close/>
              </a:path>
            </a:pathLst>
          </a:custGeom>
          <a:solidFill>
            <a:schemeClr val="bg1"/>
          </a:solidFill>
          <a:ln w="57150">
            <a:solidFill>
              <a:srgbClr val="00B050"/>
            </a:solidFill>
          </a:ln>
        </p:spPr>
        <p:txBody>
          <a:bodyPr wrap="square" lIns="0" tIns="0" rIns="0" bIns="0" rtlCol="0"/>
          <a:lstStyle/>
          <a:p>
            <a:endParaRPr/>
          </a:p>
        </p:txBody>
      </p:sp>
      <p:sp>
        <p:nvSpPr>
          <p:cNvPr id="8" name="object 8"/>
          <p:cNvSpPr txBox="1"/>
          <p:nvPr/>
        </p:nvSpPr>
        <p:spPr>
          <a:xfrm>
            <a:off x="778930" y="3937463"/>
            <a:ext cx="3878578" cy="2468881"/>
          </a:xfrm>
          <a:prstGeom prst="rect">
            <a:avLst/>
          </a:prstGeom>
        </p:spPr>
        <p:txBody>
          <a:bodyPr vert="horz" wrap="square" lIns="0" tIns="12700" rIns="0" bIns="0" rtlCol="0">
            <a:spAutoFit/>
          </a:bodyPr>
          <a:lstStyle/>
          <a:p>
            <a:pPr lvl="0" defTabSz="913607">
              <a:spcBef>
                <a:spcPct val="10000"/>
              </a:spcBef>
              <a:buClr>
                <a:srgbClr val="5F5F5F"/>
              </a:buClr>
              <a:buSzPct val="85000"/>
            </a:pPr>
            <a:r>
              <a:rPr lang="fr-CA" sz="1600" b="1" spc="-5" dirty="0">
                <a:solidFill>
                  <a:schemeClr val="accent6">
                    <a:lumMod val="50000"/>
                  </a:schemeClr>
                </a:solidFill>
                <a:latin typeface="Arial"/>
                <a:cs typeface="Arial"/>
              </a:rPr>
              <a:t>Proactivité :</a:t>
            </a:r>
          </a:p>
          <a:p>
            <a:pPr defTabSz="913607">
              <a:spcBef>
                <a:spcPct val="10000"/>
              </a:spcBef>
              <a:buClr>
                <a:srgbClr val="5F5F5F"/>
              </a:buClr>
              <a:buSzPct val="85000"/>
            </a:pPr>
            <a:r>
              <a:rPr lang="fr-CA" sz="1400" dirty="0">
                <a:solidFill>
                  <a:srgbClr val="000000"/>
                </a:solidFill>
                <a:cs typeface="Arial" pitchFamily="34" charset="0"/>
              </a:rPr>
              <a:t>Il</a:t>
            </a:r>
            <a:r>
              <a:rPr lang="fr-CA" sz="1600" b="1" spc="-5" dirty="0">
                <a:solidFill>
                  <a:schemeClr val="accent6">
                    <a:lumMod val="50000"/>
                  </a:schemeClr>
                </a:solidFill>
                <a:cs typeface="Arial"/>
              </a:rPr>
              <a:t> </a:t>
            </a:r>
            <a:r>
              <a:rPr lang="fr-CA" sz="1400" dirty="0">
                <a:solidFill>
                  <a:srgbClr val="000000"/>
                </a:solidFill>
                <a:cs typeface="Arial" pitchFamily="34" charset="0"/>
              </a:rPr>
              <a:t>faut connaitre et comprendre les risques induits par les nouvelles technologies Tierce afin de tirer le meilleur profit des technologies innovantes et tendances émergentes. Cela  constitue un bon levier pour accompagner le mouvement dans sa stratégie d affaire.</a:t>
            </a:r>
          </a:p>
          <a:p>
            <a:pPr marL="12700" marR="5080">
              <a:lnSpc>
                <a:spcPct val="100000"/>
              </a:lnSpc>
              <a:spcBef>
                <a:spcPts val="15"/>
              </a:spcBef>
            </a:pPr>
            <a:r>
              <a:rPr lang="fr-CA" sz="1400" dirty="0">
                <a:solidFill>
                  <a:srgbClr val="000000"/>
                </a:solidFill>
                <a:cs typeface="Arial" pitchFamily="34" charset="0"/>
              </a:rPr>
              <a:t>Néanmoins le programme de gestion des risques de Tiers </a:t>
            </a:r>
            <a:r>
              <a:rPr lang="fr-CA" sz="1400" dirty="0">
                <a:cs typeface="Arial" pitchFamily="34" charset="0"/>
              </a:rPr>
              <a:t>doit intégrer, d’une manière proactive, dans sa surveillance et sa gestion des portefeuilles l’évaluation des risques émergents</a:t>
            </a:r>
            <a:endParaRPr lang="fr-CA" sz="1200" dirty="0">
              <a:latin typeface="Arial"/>
              <a:cs typeface="Arial"/>
            </a:endParaRPr>
          </a:p>
        </p:txBody>
      </p:sp>
      <p:sp>
        <p:nvSpPr>
          <p:cNvPr id="49" name="object 49"/>
          <p:cNvSpPr/>
          <p:nvPr/>
        </p:nvSpPr>
        <p:spPr>
          <a:xfrm>
            <a:off x="7517306" y="1982128"/>
            <a:ext cx="4219002" cy="1662517"/>
          </a:xfrm>
          <a:custGeom>
            <a:avLst/>
            <a:gdLst/>
            <a:ahLst/>
            <a:cxnLst/>
            <a:rect l="l" t="t" r="r" b="b"/>
            <a:pathLst>
              <a:path w="3851275" h="1080770">
                <a:moveTo>
                  <a:pt x="0" y="1080515"/>
                </a:moveTo>
                <a:lnTo>
                  <a:pt x="3851148" y="1080515"/>
                </a:lnTo>
                <a:lnTo>
                  <a:pt x="3851148" y="0"/>
                </a:lnTo>
                <a:lnTo>
                  <a:pt x="0" y="0"/>
                </a:lnTo>
                <a:lnTo>
                  <a:pt x="0" y="1080515"/>
                </a:lnTo>
                <a:close/>
              </a:path>
            </a:pathLst>
          </a:custGeom>
          <a:solidFill>
            <a:schemeClr val="bg1"/>
          </a:solidFill>
          <a:ln w="57150">
            <a:solidFill>
              <a:srgbClr val="00B050"/>
            </a:solidFill>
          </a:ln>
        </p:spPr>
        <p:txBody>
          <a:bodyPr wrap="square" lIns="0" tIns="0" rIns="0" bIns="0" rtlCol="0"/>
          <a:lstStyle/>
          <a:p>
            <a:endParaRPr/>
          </a:p>
        </p:txBody>
      </p:sp>
      <p:sp>
        <p:nvSpPr>
          <p:cNvPr id="50" name="object 50"/>
          <p:cNvSpPr txBox="1"/>
          <p:nvPr/>
        </p:nvSpPr>
        <p:spPr>
          <a:xfrm>
            <a:off x="7611234" y="2079478"/>
            <a:ext cx="3916498" cy="1573892"/>
          </a:xfrm>
          <a:prstGeom prst="rect">
            <a:avLst/>
          </a:prstGeom>
        </p:spPr>
        <p:txBody>
          <a:bodyPr vert="horz" wrap="square" lIns="0" tIns="13335" rIns="0" bIns="0" rtlCol="0">
            <a:spAutoFit/>
          </a:bodyPr>
          <a:lstStyle/>
          <a:p>
            <a:pPr marL="12700">
              <a:lnSpc>
                <a:spcPct val="100000"/>
              </a:lnSpc>
              <a:spcBef>
                <a:spcPts val="105"/>
              </a:spcBef>
            </a:pPr>
            <a:r>
              <a:rPr lang="fr-CA" sz="1600" b="1" dirty="0">
                <a:solidFill>
                  <a:schemeClr val="accent6">
                    <a:lumMod val="50000"/>
                  </a:schemeClr>
                </a:solidFill>
                <a:latin typeface="Arial"/>
                <a:cs typeface="Arial"/>
              </a:rPr>
              <a:t>Accompagnement </a:t>
            </a:r>
            <a:r>
              <a:rPr lang="fr-CA" sz="1600" b="1" dirty="0">
                <a:solidFill>
                  <a:srgbClr val="7030A0"/>
                </a:solidFill>
                <a:latin typeface="Arial"/>
                <a:cs typeface="Arial"/>
              </a:rPr>
              <a:t>: </a:t>
            </a:r>
            <a:endParaRPr lang="fr-CA" sz="1600" dirty="0">
              <a:solidFill>
                <a:srgbClr val="7030A0"/>
              </a:solidFill>
              <a:latin typeface="Arial"/>
              <a:cs typeface="Arial"/>
            </a:endParaRPr>
          </a:p>
          <a:p>
            <a:pPr lvl="0" defTabSz="913607">
              <a:spcBef>
                <a:spcPct val="10000"/>
              </a:spcBef>
              <a:buClr>
                <a:srgbClr val="5F5F5F"/>
              </a:buClr>
              <a:buSzPct val="85000"/>
            </a:pPr>
            <a:r>
              <a:rPr lang="fr-CA" sz="1400" dirty="0">
                <a:solidFill>
                  <a:srgbClr val="000000"/>
                </a:solidFill>
              </a:rPr>
              <a:t>Le programme de gestion des risques de tiers constitue un facteur de clef pour garantir la résilience de l organisation. A cet effet, la programme de risque de Tiers doit accompagner les autres lignes d’affaire dans leur prise en charge.</a:t>
            </a:r>
          </a:p>
        </p:txBody>
      </p:sp>
      <p:sp>
        <p:nvSpPr>
          <p:cNvPr id="51" name="object 51"/>
          <p:cNvSpPr/>
          <p:nvPr/>
        </p:nvSpPr>
        <p:spPr>
          <a:xfrm>
            <a:off x="567914" y="2040374"/>
            <a:ext cx="4114929" cy="1604272"/>
          </a:xfrm>
          <a:custGeom>
            <a:avLst/>
            <a:gdLst/>
            <a:ahLst/>
            <a:cxnLst/>
            <a:rect l="l" t="t" r="r" b="b"/>
            <a:pathLst>
              <a:path w="3853179" h="1080770">
                <a:moveTo>
                  <a:pt x="0" y="1080515"/>
                </a:moveTo>
                <a:lnTo>
                  <a:pt x="3852672" y="1080515"/>
                </a:lnTo>
                <a:lnTo>
                  <a:pt x="3852672" y="0"/>
                </a:lnTo>
                <a:lnTo>
                  <a:pt x="0" y="0"/>
                </a:lnTo>
                <a:lnTo>
                  <a:pt x="0" y="1080515"/>
                </a:lnTo>
                <a:close/>
              </a:path>
            </a:pathLst>
          </a:custGeom>
          <a:solidFill>
            <a:schemeClr val="bg1"/>
          </a:solidFill>
          <a:ln w="57150">
            <a:solidFill>
              <a:schemeClr val="accent6">
                <a:lumMod val="75000"/>
              </a:schemeClr>
            </a:solidFill>
          </a:ln>
        </p:spPr>
        <p:txBody>
          <a:bodyPr wrap="square" lIns="0" tIns="0" rIns="0" bIns="0" rtlCol="0"/>
          <a:lstStyle/>
          <a:p>
            <a:endParaRPr/>
          </a:p>
        </p:txBody>
      </p:sp>
      <p:sp>
        <p:nvSpPr>
          <p:cNvPr id="52" name="object 52"/>
          <p:cNvSpPr txBox="1"/>
          <p:nvPr/>
        </p:nvSpPr>
        <p:spPr>
          <a:xfrm>
            <a:off x="882432" y="2079478"/>
            <a:ext cx="3607317" cy="1552348"/>
          </a:xfrm>
          <a:prstGeom prst="rect">
            <a:avLst/>
          </a:prstGeom>
        </p:spPr>
        <p:txBody>
          <a:bodyPr vert="horz" wrap="square" lIns="0" tIns="13335" rIns="0" bIns="0" rtlCol="0">
            <a:spAutoFit/>
          </a:bodyPr>
          <a:lstStyle/>
          <a:p>
            <a:pPr marL="0" lvl="2">
              <a:spcBef>
                <a:spcPts val="200"/>
              </a:spcBef>
            </a:pPr>
            <a:r>
              <a:rPr lang="fr-CA" sz="1600" b="1" spc="-5" dirty="0">
                <a:solidFill>
                  <a:schemeClr val="accent6">
                    <a:lumMod val="50000"/>
                  </a:schemeClr>
                </a:solidFill>
                <a:latin typeface="Arial"/>
                <a:cs typeface="Arial"/>
              </a:rPr>
              <a:t>Adaptabilité: </a:t>
            </a:r>
            <a:br>
              <a:rPr lang="fr-CA" sz="1600" b="1" spc="-5" dirty="0">
                <a:latin typeface="Arial"/>
                <a:cs typeface="Arial"/>
              </a:rPr>
            </a:br>
            <a:r>
              <a:rPr lang="fr-CA" sz="1400" spc="-5" dirty="0">
                <a:solidFill>
                  <a:srgbClr val="000000"/>
                </a:solidFill>
                <a:latin typeface="Arial"/>
                <a:cs typeface="Arial" pitchFamily="34" charset="0"/>
              </a:rPr>
              <a:t>Le</a:t>
            </a:r>
            <a:r>
              <a:rPr lang="fr-CA" sz="1400" b="1" spc="-5" dirty="0">
                <a:solidFill>
                  <a:srgbClr val="000000"/>
                </a:solidFill>
                <a:latin typeface="Arial"/>
                <a:cs typeface="Arial" pitchFamily="34" charset="0"/>
              </a:rPr>
              <a:t> </a:t>
            </a:r>
            <a:r>
              <a:rPr lang="fr-CA" sz="1400" dirty="0">
                <a:solidFill>
                  <a:srgbClr val="000000"/>
                </a:solidFill>
                <a:cs typeface="Arial" pitchFamily="34" charset="0"/>
              </a:rPr>
              <a:t> programme de gestion des risques de Tiers doit s’adapter en permanence a un environnement de services de plus en plus changeant et compétitif et bien supporter le mouvement a entreprendre sa transformation digitale</a:t>
            </a:r>
          </a:p>
        </p:txBody>
      </p:sp>
      <p:sp>
        <p:nvSpPr>
          <p:cNvPr id="59" name="object 59"/>
          <p:cNvSpPr/>
          <p:nvPr/>
        </p:nvSpPr>
        <p:spPr>
          <a:xfrm>
            <a:off x="11464232" y="3670388"/>
            <a:ext cx="598931" cy="598931"/>
          </a:xfrm>
          <a:prstGeom prst="rect">
            <a:avLst/>
          </a:prstGeom>
          <a:blipFill>
            <a:blip r:embed="rId2" cstate="print"/>
            <a:stretch>
              <a:fillRect/>
            </a:stretch>
          </a:blipFill>
        </p:spPr>
        <p:txBody>
          <a:bodyPr wrap="square" lIns="0" tIns="0" rIns="0" bIns="0" rtlCol="0"/>
          <a:lstStyle/>
          <a:p>
            <a:endParaRPr/>
          </a:p>
        </p:txBody>
      </p:sp>
      <p:sp>
        <p:nvSpPr>
          <p:cNvPr id="60" name="object 60"/>
          <p:cNvSpPr/>
          <p:nvPr/>
        </p:nvSpPr>
        <p:spPr>
          <a:xfrm>
            <a:off x="180858" y="3700644"/>
            <a:ext cx="579120" cy="579120"/>
          </a:xfrm>
          <a:custGeom>
            <a:avLst/>
            <a:gdLst/>
            <a:ahLst/>
            <a:cxnLst/>
            <a:rect l="l" t="t" r="r" b="b"/>
            <a:pathLst>
              <a:path w="579119" h="579120">
                <a:moveTo>
                  <a:pt x="289560" y="0"/>
                </a:move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59"/>
                </a:lnTo>
                <a:lnTo>
                  <a:pt x="3789" y="336521"/>
                </a:lnTo>
                <a:lnTo>
                  <a:pt x="14762" y="381073"/>
                </a:lnTo>
                <a:lnTo>
                  <a:pt x="32320" y="422617"/>
                </a:lnTo>
                <a:lnTo>
                  <a:pt x="55868" y="460558"/>
                </a:lnTo>
                <a:lnTo>
                  <a:pt x="84810" y="494299"/>
                </a:lnTo>
                <a:lnTo>
                  <a:pt x="118550" y="523244"/>
                </a:lnTo>
                <a:lnTo>
                  <a:pt x="156491" y="546794"/>
                </a:lnTo>
                <a:lnTo>
                  <a:pt x="198037" y="564355"/>
                </a:lnTo>
                <a:lnTo>
                  <a:pt x="242592" y="575329"/>
                </a:lnTo>
                <a:lnTo>
                  <a:pt x="289560" y="579119"/>
                </a:lnTo>
                <a:lnTo>
                  <a:pt x="336527" y="575329"/>
                </a:lnTo>
                <a:lnTo>
                  <a:pt x="381082" y="564355"/>
                </a:lnTo>
                <a:lnTo>
                  <a:pt x="422628" y="546794"/>
                </a:lnTo>
                <a:lnTo>
                  <a:pt x="460569" y="523244"/>
                </a:lnTo>
                <a:lnTo>
                  <a:pt x="494309" y="494299"/>
                </a:lnTo>
                <a:lnTo>
                  <a:pt x="523251" y="460558"/>
                </a:lnTo>
                <a:lnTo>
                  <a:pt x="546799" y="422617"/>
                </a:lnTo>
                <a:lnTo>
                  <a:pt x="564357" y="381073"/>
                </a:lnTo>
                <a:lnTo>
                  <a:pt x="575330" y="336521"/>
                </a:lnTo>
                <a:lnTo>
                  <a:pt x="579120" y="289559"/>
                </a:lnTo>
                <a:lnTo>
                  <a:pt x="575330" y="242598"/>
                </a:lnTo>
                <a:lnTo>
                  <a:pt x="564357" y="198046"/>
                </a:lnTo>
                <a:lnTo>
                  <a:pt x="546799" y="156502"/>
                </a:lnTo>
                <a:lnTo>
                  <a:pt x="523251" y="118561"/>
                </a:lnTo>
                <a:lnTo>
                  <a:pt x="494309" y="84820"/>
                </a:lnTo>
                <a:lnTo>
                  <a:pt x="460569" y="55875"/>
                </a:lnTo>
                <a:lnTo>
                  <a:pt x="422628" y="32325"/>
                </a:lnTo>
                <a:lnTo>
                  <a:pt x="381082" y="14764"/>
                </a:lnTo>
                <a:lnTo>
                  <a:pt x="336527" y="3790"/>
                </a:lnTo>
                <a:lnTo>
                  <a:pt x="289560" y="0"/>
                </a:lnTo>
                <a:close/>
              </a:path>
            </a:pathLst>
          </a:custGeom>
          <a:solidFill>
            <a:srgbClr val="473697"/>
          </a:solidFill>
        </p:spPr>
        <p:txBody>
          <a:bodyPr wrap="square" lIns="0" tIns="0" rIns="0" bIns="0" rtlCol="0"/>
          <a:lstStyle/>
          <a:p>
            <a:endParaRPr/>
          </a:p>
        </p:txBody>
      </p:sp>
      <p:sp>
        <p:nvSpPr>
          <p:cNvPr id="61" name="object 61"/>
          <p:cNvSpPr/>
          <p:nvPr/>
        </p:nvSpPr>
        <p:spPr>
          <a:xfrm>
            <a:off x="180858" y="3700644"/>
            <a:ext cx="579120" cy="579120"/>
          </a:xfrm>
          <a:custGeom>
            <a:avLst/>
            <a:gdLst/>
            <a:ahLst/>
            <a:cxnLst/>
            <a:rect l="l" t="t" r="r" b="b"/>
            <a:pathLst>
              <a:path w="579119" h="579120">
                <a:moveTo>
                  <a:pt x="0" y="289559"/>
                </a:moveTo>
                <a:lnTo>
                  <a:pt x="3789" y="242598"/>
                </a:lnTo>
                <a:lnTo>
                  <a:pt x="14762" y="198046"/>
                </a:lnTo>
                <a:lnTo>
                  <a:pt x="32320" y="156502"/>
                </a:lnTo>
                <a:lnTo>
                  <a:pt x="55868" y="118561"/>
                </a:lnTo>
                <a:lnTo>
                  <a:pt x="84810" y="84820"/>
                </a:lnTo>
                <a:lnTo>
                  <a:pt x="118550" y="55875"/>
                </a:lnTo>
                <a:lnTo>
                  <a:pt x="156491" y="32325"/>
                </a:lnTo>
                <a:lnTo>
                  <a:pt x="198037" y="14764"/>
                </a:lnTo>
                <a:lnTo>
                  <a:pt x="242592" y="3790"/>
                </a:lnTo>
                <a:lnTo>
                  <a:pt x="289560" y="0"/>
                </a:lnTo>
                <a:lnTo>
                  <a:pt x="336527" y="3790"/>
                </a:lnTo>
                <a:lnTo>
                  <a:pt x="381082" y="14764"/>
                </a:lnTo>
                <a:lnTo>
                  <a:pt x="422628" y="32325"/>
                </a:lnTo>
                <a:lnTo>
                  <a:pt x="460569" y="55875"/>
                </a:lnTo>
                <a:lnTo>
                  <a:pt x="494309" y="84820"/>
                </a:lnTo>
                <a:lnTo>
                  <a:pt x="523251" y="118561"/>
                </a:lnTo>
                <a:lnTo>
                  <a:pt x="546799" y="156502"/>
                </a:lnTo>
                <a:lnTo>
                  <a:pt x="564357" y="198046"/>
                </a:lnTo>
                <a:lnTo>
                  <a:pt x="575330" y="242598"/>
                </a:lnTo>
                <a:lnTo>
                  <a:pt x="579120" y="289559"/>
                </a:lnTo>
                <a:lnTo>
                  <a:pt x="575330" y="336521"/>
                </a:lnTo>
                <a:lnTo>
                  <a:pt x="564357" y="381073"/>
                </a:lnTo>
                <a:lnTo>
                  <a:pt x="546799" y="422617"/>
                </a:lnTo>
                <a:lnTo>
                  <a:pt x="523251" y="460558"/>
                </a:lnTo>
                <a:lnTo>
                  <a:pt x="494309" y="494299"/>
                </a:lnTo>
                <a:lnTo>
                  <a:pt x="460569" y="523244"/>
                </a:lnTo>
                <a:lnTo>
                  <a:pt x="422628" y="546794"/>
                </a:lnTo>
                <a:lnTo>
                  <a:pt x="381082" y="564355"/>
                </a:lnTo>
                <a:lnTo>
                  <a:pt x="336527" y="575329"/>
                </a:lnTo>
                <a:lnTo>
                  <a:pt x="289560" y="579119"/>
                </a:lnTo>
                <a:lnTo>
                  <a:pt x="242592" y="575329"/>
                </a:lnTo>
                <a:lnTo>
                  <a:pt x="198037" y="564355"/>
                </a:lnTo>
                <a:lnTo>
                  <a:pt x="156491" y="546794"/>
                </a:lnTo>
                <a:lnTo>
                  <a:pt x="118550" y="523244"/>
                </a:lnTo>
                <a:lnTo>
                  <a:pt x="84810" y="494299"/>
                </a:lnTo>
                <a:lnTo>
                  <a:pt x="55868" y="460558"/>
                </a:lnTo>
                <a:lnTo>
                  <a:pt x="32320" y="422617"/>
                </a:lnTo>
                <a:lnTo>
                  <a:pt x="14762" y="381073"/>
                </a:lnTo>
                <a:lnTo>
                  <a:pt x="3789" y="336521"/>
                </a:lnTo>
                <a:lnTo>
                  <a:pt x="0" y="289559"/>
                </a:lnTo>
                <a:close/>
              </a:path>
            </a:pathLst>
          </a:custGeom>
          <a:ln w="19812">
            <a:solidFill>
              <a:srgbClr val="FFFFFF"/>
            </a:solidFill>
          </a:ln>
        </p:spPr>
        <p:txBody>
          <a:bodyPr wrap="square" lIns="0" tIns="0" rIns="0" bIns="0" rtlCol="0"/>
          <a:lstStyle/>
          <a:p>
            <a:endParaRPr/>
          </a:p>
        </p:txBody>
      </p:sp>
      <p:sp>
        <p:nvSpPr>
          <p:cNvPr id="62" name="object 62"/>
          <p:cNvSpPr/>
          <p:nvPr/>
        </p:nvSpPr>
        <p:spPr>
          <a:xfrm>
            <a:off x="240386" y="3795816"/>
            <a:ext cx="426720" cy="304800"/>
          </a:xfrm>
          <a:custGeom>
            <a:avLst/>
            <a:gdLst/>
            <a:ahLst/>
            <a:cxnLst/>
            <a:rect l="l" t="t" r="r" b="b"/>
            <a:pathLst>
              <a:path w="426719" h="304800">
                <a:moveTo>
                  <a:pt x="143662" y="30225"/>
                </a:moveTo>
                <a:lnTo>
                  <a:pt x="90696" y="45817"/>
                </a:lnTo>
                <a:lnTo>
                  <a:pt x="56972" y="84832"/>
                </a:lnTo>
                <a:lnTo>
                  <a:pt x="48312" y="124005"/>
                </a:lnTo>
                <a:lnTo>
                  <a:pt x="48196" y="126111"/>
                </a:lnTo>
                <a:lnTo>
                  <a:pt x="42690" y="129524"/>
                </a:lnTo>
                <a:lnTo>
                  <a:pt x="15350" y="156850"/>
                </a:lnTo>
                <a:lnTo>
                  <a:pt x="0" y="209804"/>
                </a:lnTo>
                <a:lnTo>
                  <a:pt x="1690" y="228844"/>
                </a:lnTo>
                <a:lnTo>
                  <a:pt x="27406" y="277368"/>
                </a:lnTo>
                <a:lnTo>
                  <a:pt x="75651" y="303103"/>
                </a:lnTo>
                <a:lnTo>
                  <a:pt x="94513" y="304800"/>
                </a:lnTo>
                <a:lnTo>
                  <a:pt x="333628" y="304800"/>
                </a:lnTo>
                <a:lnTo>
                  <a:pt x="384192" y="289262"/>
                </a:lnTo>
                <a:lnTo>
                  <a:pt x="419692" y="246332"/>
                </a:lnTo>
                <a:lnTo>
                  <a:pt x="426720" y="209804"/>
                </a:lnTo>
                <a:lnTo>
                  <a:pt x="424955" y="190692"/>
                </a:lnTo>
                <a:lnTo>
                  <a:pt x="398843" y="142239"/>
                </a:lnTo>
                <a:lnTo>
                  <a:pt x="365290" y="120014"/>
                </a:lnTo>
                <a:lnTo>
                  <a:pt x="367182" y="112521"/>
                </a:lnTo>
                <a:lnTo>
                  <a:pt x="368122" y="104393"/>
                </a:lnTo>
                <a:lnTo>
                  <a:pt x="368122" y="87375"/>
                </a:lnTo>
                <a:lnTo>
                  <a:pt x="356546" y="48926"/>
                </a:lnTo>
                <a:lnTo>
                  <a:pt x="352853" y="43434"/>
                </a:lnTo>
                <a:lnTo>
                  <a:pt x="192798" y="43434"/>
                </a:lnTo>
                <a:lnTo>
                  <a:pt x="181468" y="37619"/>
                </a:lnTo>
                <a:lnTo>
                  <a:pt x="169473" y="33496"/>
                </a:lnTo>
                <a:lnTo>
                  <a:pt x="156856" y="31039"/>
                </a:lnTo>
                <a:lnTo>
                  <a:pt x="143662" y="30225"/>
                </a:lnTo>
                <a:close/>
              </a:path>
              <a:path w="426719" h="304800">
                <a:moveTo>
                  <a:pt x="272669" y="0"/>
                </a:moveTo>
                <a:lnTo>
                  <a:pt x="232399" y="8776"/>
                </a:lnTo>
                <a:lnTo>
                  <a:pt x="200367" y="33020"/>
                </a:lnTo>
                <a:lnTo>
                  <a:pt x="192798" y="43434"/>
                </a:lnTo>
                <a:lnTo>
                  <a:pt x="352853" y="43434"/>
                </a:lnTo>
                <a:lnTo>
                  <a:pt x="325632" y="15751"/>
                </a:lnTo>
                <a:lnTo>
                  <a:pt x="272669" y="0"/>
                </a:lnTo>
                <a:close/>
              </a:path>
            </a:pathLst>
          </a:custGeom>
          <a:solidFill>
            <a:srgbClr val="FFFFFF"/>
          </a:solidFill>
        </p:spPr>
        <p:txBody>
          <a:bodyPr wrap="square" lIns="0" tIns="0" rIns="0" bIns="0" rtlCol="0"/>
          <a:lstStyle/>
          <a:p>
            <a:endParaRPr/>
          </a:p>
        </p:txBody>
      </p:sp>
      <p:sp>
        <p:nvSpPr>
          <p:cNvPr id="63" name="object 63"/>
          <p:cNvSpPr/>
          <p:nvPr/>
        </p:nvSpPr>
        <p:spPr>
          <a:xfrm>
            <a:off x="267818" y="3823249"/>
            <a:ext cx="372110" cy="250190"/>
          </a:xfrm>
          <a:custGeom>
            <a:avLst/>
            <a:gdLst/>
            <a:ahLst/>
            <a:cxnLst/>
            <a:rect l="l" t="t" r="r" b="b"/>
            <a:pathLst>
              <a:path w="372109" h="250189">
                <a:moveTo>
                  <a:pt x="116408" y="30098"/>
                </a:moveTo>
                <a:lnTo>
                  <a:pt x="72580" y="45592"/>
                </a:lnTo>
                <a:lnTo>
                  <a:pt x="71170" y="47116"/>
                </a:lnTo>
                <a:lnTo>
                  <a:pt x="68338" y="49910"/>
                </a:lnTo>
                <a:lnTo>
                  <a:pt x="67868" y="49910"/>
                </a:lnTo>
                <a:lnTo>
                  <a:pt x="59208" y="60563"/>
                </a:lnTo>
                <a:lnTo>
                  <a:pt x="53020" y="72167"/>
                </a:lnTo>
                <a:lnTo>
                  <a:pt x="49307" y="84772"/>
                </a:lnTo>
                <a:lnTo>
                  <a:pt x="48069" y="98424"/>
                </a:lnTo>
                <a:lnTo>
                  <a:pt x="48069" y="100710"/>
                </a:lnTo>
                <a:lnTo>
                  <a:pt x="48539" y="103123"/>
                </a:lnTo>
                <a:lnTo>
                  <a:pt x="48539" y="105409"/>
                </a:lnTo>
                <a:lnTo>
                  <a:pt x="40055" y="119506"/>
                </a:lnTo>
                <a:lnTo>
                  <a:pt x="32524" y="122808"/>
                </a:lnTo>
                <a:lnTo>
                  <a:pt x="25920" y="127507"/>
                </a:lnTo>
                <a:lnTo>
                  <a:pt x="1238" y="168467"/>
                </a:lnTo>
                <a:lnTo>
                  <a:pt x="0" y="182117"/>
                </a:lnTo>
                <a:lnTo>
                  <a:pt x="1238" y="195762"/>
                </a:lnTo>
                <a:lnTo>
                  <a:pt x="19799" y="230123"/>
                </a:lnTo>
                <a:lnTo>
                  <a:pt x="54058" y="248697"/>
                </a:lnTo>
                <a:lnTo>
                  <a:pt x="67398" y="249935"/>
                </a:lnTo>
                <a:lnTo>
                  <a:pt x="139509" y="249935"/>
                </a:lnTo>
                <a:lnTo>
                  <a:pt x="139509" y="168528"/>
                </a:lnTo>
                <a:lnTo>
                  <a:pt x="104622" y="168528"/>
                </a:lnTo>
                <a:lnTo>
                  <a:pt x="182397" y="91312"/>
                </a:lnTo>
                <a:lnTo>
                  <a:pt x="309725" y="91312"/>
                </a:lnTo>
                <a:lnTo>
                  <a:pt x="310233" y="89969"/>
                </a:lnTo>
                <a:lnTo>
                  <a:pt x="311999" y="83073"/>
                </a:lnTo>
                <a:lnTo>
                  <a:pt x="313057" y="75820"/>
                </a:lnTo>
                <a:lnTo>
                  <a:pt x="313410" y="68198"/>
                </a:lnTo>
                <a:lnTo>
                  <a:pt x="313410" y="60197"/>
                </a:lnTo>
                <a:lnTo>
                  <a:pt x="312000" y="52704"/>
                </a:lnTo>
                <a:lnTo>
                  <a:pt x="309976" y="46608"/>
                </a:lnTo>
                <a:lnTo>
                  <a:pt x="160718" y="46608"/>
                </a:lnTo>
                <a:lnTo>
                  <a:pt x="160718" y="46100"/>
                </a:lnTo>
                <a:lnTo>
                  <a:pt x="160235" y="46100"/>
                </a:lnTo>
                <a:lnTo>
                  <a:pt x="159765" y="45592"/>
                </a:lnTo>
                <a:lnTo>
                  <a:pt x="150146" y="38832"/>
                </a:lnTo>
                <a:lnTo>
                  <a:pt x="139682" y="33988"/>
                </a:lnTo>
                <a:lnTo>
                  <a:pt x="128421" y="31073"/>
                </a:lnTo>
                <a:lnTo>
                  <a:pt x="116408" y="30098"/>
                </a:lnTo>
                <a:close/>
              </a:path>
              <a:path w="372109" h="250189">
                <a:moveTo>
                  <a:pt x="309725" y="91312"/>
                </a:moveTo>
                <a:lnTo>
                  <a:pt x="182397" y="91312"/>
                </a:lnTo>
                <a:lnTo>
                  <a:pt x="259219" y="168528"/>
                </a:lnTo>
                <a:lnTo>
                  <a:pt x="221513" y="168528"/>
                </a:lnTo>
                <a:lnTo>
                  <a:pt x="221513" y="249935"/>
                </a:lnTo>
                <a:lnTo>
                  <a:pt x="305396" y="249935"/>
                </a:lnTo>
                <a:lnTo>
                  <a:pt x="351586" y="230123"/>
                </a:lnTo>
                <a:lnTo>
                  <a:pt x="370544" y="195762"/>
                </a:lnTo>
                <a:lnTo>
                  <a:pt x="371855" y="182117"/>
                </a:lnTo>
                <a:lnTo>
                  <a:pt x="370544" y="168538"/>
                </a:lnTo>
                <a:lnTo>
                  <a:pt x="351586" y="133730"/>
                </a:lnTo>
                <a:lnTo>
                  <a:pt x="317652" y="115315"/>
                </a:lnTo>
                <a:lnTo>
                  <a:pt x="307759" y="96519"/>
                </a:lnTo>
                <a:lnTo>
                  <a:pt x="309725" y="91312"/>
                </a:lnTo>
                <a:close/>
              </a:path>
              <a:path w="372109" h="250189">
                <a:moveTo>
                  <a:pt x="245071" y="0"/>
                </a:moveTo>
                <a:lnTo>
                  <a:pt x="202653" y="14604"/>
                </a:lnTo>
                <a:lnTo>
                  <a:pt x="197002" y="19811"/>
                </a:lnTo>
                <a:lnTo>
                  <a:pt x="197002" y="20192"/>
                </a:lnTo>
                <a:lnTo>
                  <a:pt x="196532" y="20192"/>
                </a:lnTo>
                <a:lnTo>
                  <a:pt x="192203" y="25247"/>
                </a:lnTo>
                <a:lnTo>
                  <a:pt x="188402" y="30527"/>
                </a:lnTo>
                <a:lnTo>
                  <a:pt x="185132" y="36069"/>
                </a:lnTo>
                <a:lnTo>
                  <a:pt x="182397" y="41909"/>
                </a:lnTo>
                <a:lnTo>
                  <a:pt x="160718" y="46608"/>
                </a:lnTo>
                <a:lnTo>
                  <a:pt x="309976" y="46608"/>
                </a:lnTo>
                <a:lnTo>
                  <a:pt x="309638" y="45592"/>
                </a:lnTo>
                <a:lnTo>
                  <a:pt x="282919" y="11519"/>
                </a:lnTo>
                <a:lnTo>
                  <a:pt x="258691" y="1315"/>
                </a:lnTo>
                <a:lnTo>
                  <a:pt x="245071" y="0"/>
                </a:lnTo>
                <a:close/>
              </a:path>
            </a:pathLst>
          </a:custGeom>
          <a:solidFill>
            <a:srgbClr val="473697"/>
          </a:solidFill>
        </p:spPr>
        <p:txBody>
          <a:bodyPr wrap="square" lIns="0" tIns="0" rIns="0" bIns="0" rtlCol="0"/>
          <a:lstStyle/>
          <a:p>
            <a:endParaRPr/>
          </a:p>
        </p:txBody>
      </p:sp>
      <p:pic>
        <p:nvPicPr>
          <p:cNvPr id="82" name="Picture Placeholder 3">
            <a:extLst>
              <a:ext uri="{FF2B5EF4-FFF2-40B4-BE49-F238E27FC236}">
                <a16:creationId xmlns:a16="http://schemas.microsoft.com/office/drawing/2014/main" id="{4528F6C3-5E23-4AAB-9FE5-934B42C013A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032" r="20032"/>
          <a:stretch/>
        </p:blipFill>
        <p:spPr>
          <a:xfrm>
            <a:off x="5106773" y="2983922"/>
            <a:ext cx="2059185" cy="2439373"/>
          </a:xfrm>
          <a:prstGeom prst="rect">
            <a:avLst/>
          </a:prstGeom>
        </p:spPr>
      </p:pic>
      <p:sp>
        <p:nvSpPr>
          <p:cNvPr id="48" name="Rectangle 47">
            <a:extLst>
              <a:ext uri="{FF2B5EF4-FFF2-40B4-BE49-F238E27FC236}">
                <a16:creationId xmlns:a16="http://schemas.microsoft.com/office/drawing/2014/main" id="{B8B11754-CEA3-45A5-8784-B8EA5B897B65}"/>
              </a:ext>
            </a:extLst>
          </p:cNvPr>
          <p:cNvSpPr/>
          <p:nvPr/>
        </p:nvSpPr>
        <p:spPr>
          <a:xfrm>
            <a:off x="436785" y="685791"/>
            <a:ext cx="11318429" cy="830997"/>
          </a:xfrm>
          <a:prstGeom prst="rect">
            <a:avLst/>
          </a:prstGeom>
          <a:solidFill>
            <a:schemeClr val="bg1">
              <a:lumMod val="95000"/>
            </a:schemeClr>
          </a:solidFill>
        </p:spPr>
        <p:txBody>
          <a:bodyPr wrap="square">
            <a:spAutoFit/>
          </a:bodyPr>
          <a:lstStyle/>
          <a:p>
            <a:pPr marL="265113" indent="-265113">
              <a:spcBef>
                <a:spcPts val="600"/>
              </a:spcBef>
              <a:buFont typeface="Wingdings" panose="05000000000000000000" pitchFamily="2" charset="2"/>
              <a:buChar char="ü"/>
            </a:pPr>
            <a:r>
              <a:rPr lang="fr-CA" sz="1600" kern="0" dirty="0">
                <a:cs typeface="Arial" panose="020B0604020202020204" pitchFamily="34" charset="0"/>
              </a:rPr>
              <a:t>La transformation digitale du secteur financier implique une démultiplication des Tiers spécialisés dans leurs domaines qu’il faudra nécessairement intégrer pleinement dans la chaine de valeur au sein du mouvement pour maximiser leur utilisation et minimiser leurs risques.</a:t>
            </a:r>
          </a:p>
        </p:txBody>
      </p:sp>
      <p:sp>
        <p:nvSpPr>
          <p:cNvPr id="55" name="object 55"/>
          <p:cNvSpPr/>
          <p:nvPr/>
        </p:nvSpPr>
        <p:spPr>
          <a:xfrm>
            <a:off x="216950" y="1756035"/>
            <a:ext cx="579120" cy="581025"/>
          </a:xfrm>
          <a:custGeom>
            <a:avLst/>
            <a:gdLst/>
            <a:ahLst/>
            <a:cxnLst/>
            <a:rect l="l" t="t" r="r" b="b"/>
            <a:pathLst>
              <a:path w="579119" h="581025">
                <a:moveTo>
                  <a:pt x="289560" y="0"/>
                </a:moveTo>
                <a:lnTo>
                  <a:pt x="242592" y="3798"/>
                </a:lnTo>
                <a:lnTo>
                  <a:pt x="198037" y="14794"/>
                </a:lnTo>
                <a:lnTo>
                  <a:pt x="156491" y="32393"/>
                </a:lnTo>
                <a:lnTo>
                  <a:pt x="118550" y="55997"/>
                </a:lnTo>
                <a:lnTo>
                  <a:pt x="84810" y="85010"/>
                </a:lnTo>
                <a:lnTo>
                  <a:pt x="55868" y="118835"/>
                </a:lnTo>
                <a:lnTo>
                  <a:pt x="32320" y="156875"/>
                </a:lnTo>
                <a:lnTo>
                  <a:pt x="14762" y="198534"/>
                </a:lnTo>
                <a:lnTo>
                  <a:pt x="3789" y="243215"/>
                </a:lnTo>
                <a:lnTo>
                  <a:pt x="0" y="290322"/>
                </a:lnTo>
                <a:lnTo>
                  <a:pt x="3789" y="337428"/>
                </a:lnTo>
                <a:lnTo>
                  <a:pt x="14762" y="382109"/>
                </a:lnTo>
                <a:lnTo>
                  <a:pt x="32320" y="423768"/>
                </a:lnTo>
                <a:lnTo>
                  <a:pt x="55868" y="461808"/>
                </a:lnTo>
                <a:lnTo>
                  <a:pt x="84810" y="495633"/>
                </a:lnTo>
                <a:lnTo>
                  <a:pt x="118550" y="524646"/>
                </a:lnTo>
                <a:lnTo>
                  <a:pt x="156491" y="548250"/>
                </a:lnTo>
                <a:lnTo>
                  <a:pt x="198037" y="565849"/>
                </a:lnTo>
                <a:lnTo>
                  <a:pt x="242592" y="576845"/>
                </a:lnTo>
                <a:lnTo>
                  <a:pt x="289560" y="580644"/>
                </a:lnTo>
                <a:lnTo>
                  <a:pt x="336527" y="576845"/>
                </a:lnTo>
                <a:lnTo>
                  <a:pt x="381082" y="565849"/>
                </a:lnTo>
                <a:lnTo>
                  <a:pt x="422628" y="548250"/>
                </a:lnTo>
                <a:lnTo>
                  <a:pt x="460569" y="524646"/>
                </a:lnTo>
                <a:lnTo>
                  <a:pt x="494309" y="495633"/>
                </a:lnTo>
                <a:lnTo>
                  <a:pt x="523251" y="461808"/>
                </a:lnTo>
                <a:lnTo>
                  <a:pt x="546799" y="423768"/>
                </a:lnTo>
                <a:lnTo>
                  <a:pt x="564357" y="382109"/>
                </a:lnTo>
                <a:lnTo>
                  <a:pt x="575330" y="337428"/>
                </a:lnTo>
                <a:lnTo>
                  <a:pt x="579120" y="290322"/>
                </a:lnTo>
                <a:lnTo>
                  <a:pt x="575330" y="243215"/>
                </a:lnTo>
                <a:lnTo>
                  <a:pt x="564357" y="198534"/>
                </a:lnTo>
                <a:lnTo>
                  <a:pt x="546799" y="156875"/>
                </a:lnTo>
                <a:lnTo>
                  <a:pt x="523251" y="118835"/>
                </a:lnTo>
                <a:lnTo>
                  <a:pt x="494309" y="85010"/>
                </a:lnTo>
                <a:lnTo>
                  <a:pt x="460569" y="55997"/>
                </a:lnTo>
                <a:lnTo>
                  <a:pt x="422628" y="32393"/>
                </a:lnTo>
                <a:lnTo>
                  <a:pt x="381082" y="14794"/>
                </a:lnTo>
                <a:lnTo>
                  <a:pt x="336527" y="3798"/>
                </a:lnTo>
                <a:lnTo>
                  <a:pt x="289560" y="0"/>
                </a:lnTo>
                <a:close/>
              </a:path>
            </a:pathLst>
          </a:custGeom>
          <a:solidFill>
            <a:srgbClr val="005EB8"/>
          </a:solidFill>
        </p:spPr>
        <p:txBody>
          <a:bodyPr wrap="square" lIns="0" tIns="0" rIns="0" bIns="0" rtlCol="0"/>
          <a:lstStyle/>
          <a:p>
            <a:endParaRPr/>
          </a:p>
        </p:txBody>
      </p:sp>
      <p:sp>
        <p:nvSpPr>
          <p:cNvPr id="56" name="object 56"/>
          <p:cNvSpPr/>
          <p:nvPr/>
        </p:nvSpPr>
        <p:spPr>
          <a:xfrm>
            <a:off x="216950" y="1756035"/>
            <a:ext cx="579120" cy="581025"/>
          </a:xfrm>
          <a:custGeom>
            <a:avLst/>
            <a:gdLst/>
            <a:ahLst/>
            <a:cxnLst/>
            <a:rect l="l" t="t" r="r" b="b"/>
            <a:pathLst>
              <a:path w="579119" h="581025">
                <a:moveTo>
                  <a:pt x="0" y="290322"/>
                </a:moveTo>
                <a:lnTo>
                  <a:pt x="3789" y="243215"/>
                </a:lnTo>
                <a:lnTo>
                  <a:pt x="14762" y="198534"/>
                </a:lnTo>
                <a:lnTo>
                  <a:pt x="32320" y="156875"/>
                </a:lnTo>
                <a:lnTo>
                  <a:pt x="55868" y="118835"/>
                </a:lnTo>
                <a:lnTo>
                  <a:pt x="84810" y="85010"/>
                </a:lnTo>
                <a:lnTo>
                  <a:pt x="118550" y="55997"/>
                </a:lnTo>
                <a:lnTo>
                  <a:pt x="156491" y="32393"/>
                </a:lnTo>
                <a:lnTo>
                  <a:pt x="198037" y="14794"/>
                </a:lnTo>
                <a:lnTo>
                  <a:pt x="242592" y="3798"/>
                </a:lnTo>
                <a:lnTo>
                  <a:pt x="289560" y="0"/>
                </a:lnTo>
                <a:lnTo>
                  <a:pt x="336527" y="3798"/>
                </a:lnTo>
                <a:lnTo>
                  <a:pt x="381082" y="14794"/>
                </a:lnTo>
                <a:lnTo>
                  <a:pt x="422628" y="32393"/>
                </a:lnTo>
                <a:lnTo>
                  <a:pt x="460569" y="55997"/>
                </a:lnTo>
                <a:lnTo>
                  <a:pt x="494309" y="85010"/>
                </a:lnTo>
                <a:lnTo>
                  <a:pt x="523251" y="118835"/>
                </a:lnTo>
                <a:lnTo>
                  <a:pt x="546799" y="156875"/>
                </a:lnTo>
                <a:lnTo>
                  <a:pt x="564357" y="198534"/>
                </a:lnTo>
                <a:lnTo>
                  <a:pt x="575330" y="243215"/>
                </a:lnTo>
                <a:lnTo>
                  <a:pt x="579120" y="290322"/>
                </a:lnTo>
                <a:lnTo>
                  <a:pt x="575330" y="337428"/>
                </a:lnTo>
                <a:lnTo>
                  <a:pt x="564357" y="382109"/>
                </a:lnTo>
                <a:lnTo>
                  <a:pt x="546799" y="423768"/>
                </a:lnTo>
                <a:lnTo>
                  <a:pt x="523251" y="461808"/>
                </a:lnTo>
                <a:lnTo>
                  <a:pt x="494309" y="495633"/>
                </a:lnTo>
                <a:lnTo>
                  <a:pt x="460569" y="524646"/>
                </a:lnTo>
                <a:lnTo>
                  <a:pt x="422628" y="548250"/>
                </a:lnTo>
                <a:lnTo>
                  <a:pt x="381082" y="565849"/>
                </a:lnTo>
                <a:lnTo>
                  <a:pt x="336527" y="576845"/>
                </a:lnTo>
                <a:lnTo>
                  <a:pt x="289560" y="580644"/>
                </a:lnTo>
                <a:lnTo>
                  <a:pt x="242592" y="576845"/>
                </a:lnTo>
                <a:lnTo>
                  <a:pt x="198037" y="565849"/>
                </a:lnTo>
                <a:lnTo>
                  <a:pt x="156491" y="548250"/>
                </a:lnTo>
                <a:lnTo>
                  <a:pt x="118550" y="524646"/>
                </a:lnTo>
                <a:lnTo>
                  <a:pt x="84810" y="495633"/>
                </a:lnTo>
                <a:lnTo>
                  <a:pt x="55868" y="461808"/>
                </a:lnTo>
                <a:lnTo>
                  <a:pt x="32320" y="423768"/>
                </a:lnTo>
                <a:lnTo>
                  <a:pt x="14762" y="382109"/>
                </a:lnTo>
                <a:lnTo>
                  <a:pt x="3789" y="337428"/>
                </a:lnTo>
                <a:lnTo>
                  <a:pt x="0" y="290322"/>
                </a:lnTo>
                <a:close/>
              </a:path>
            </a:pathLst>
          </a:custGeom>
          <a:ln w="19812">
            <a:solidFill>
              <a:srgbClr val="FFFFFF"/>
            </a:solidFill>
          </a:ln>
        </p:spPr>
        <p:txBody>
          <a:bodyPr wrap="square" lIns="0" tIns="0" rIns="0" bIns="0" rtlCol="0"/>
          <a:lstStyle/>
          <a:p>
            <a:endParaRPr/>
          </a:p>
        </p:txBody>
      </p:sp>
      <p:sp>
        <p:nvSpPr>
          <p:cNvPr id="57" name="object 57"/>
          <p:cNvSpPr/>
          <p:nvPr/>
        </p:nvSpPr>
        <p:spPr>
          <a:xfrm>
            <a:off x="298485" y="1878718"/>
            <a:ext cx="289560" cy="332740"/>
          </a:xfrm>
          <a:custGeom>
            <a:avLst/>
            <a:gdLst/>
            <a:ahLst/>
            <a:cxnLst/>
            <a:rect l="l" t="t" r="r" b="b"/>
            <a:pathLst>
              <a:path w="289559" h="332739">
                <a:moveTo>
                  <a:pt x="4140" y="227711"/>
                </a:moveTo>
                <a:lnTo>
                  <a:pt x="2476" y="228473"/>
                </a:lnTo>
                <a:lnTo>
                  <a:pt x="825" y="228473"/>
                </a:lnTo>
                <a:lnTo>
                  <a:pt x="0" y="229997"/>
                </a:lnTo>
                <a:lnTo>
                  <a:pt x="0" y="260095"/>
                </a:lnTo>
                <a:lnTo>
                  <a:pt x="11336" y="288190"/>
                </a:lnTo>
                <a:lnTo>
                  <a:pt x="42295" y="311118"/>
                </a:lnTo>
                <a:lnTo>
                  <a:pt x="88302" y="326568"/>
                </a:lnTo>
                <a:lnTo>
                  <a:pt x="144779" y="332231"/>
                </a:lnTo>
                <a:lnTo>
                  <a:pt x="201257" y="326568"/>
                </a:lnTo>
                <a:lnTo>
                  <a:pt x="247264" y="311118"/>
                </a:lnTo>
                <a:lnTo>
                  <a:pt x="249279" y="309625"/>
                </a:lnTo>
                <a:lnTo>
                  <a:pt x="118300" y="309625"/>
                </a:lnTo>
                <a:lnTo>
                  <a:pt x="111683" y="303656"/>
                </a:lnTo>
                <a:lnTo>
                  <a:pt x="111683" y="275843"/>
                </a:lnTo>
                <a:lnTo>
                  <a:pt x="91833" y="275843"/>
                </a:lnTo>
                <a:lnTo>
                  <a:pt x="63148" y="268483"/>
                </a:lnTo>
                <a:lnTo>
                  <a:pt x="38573" y="258016"/>
                </a:lnTo>
                <a:lnTo>
                  <a:pt x="19117" y="245000"/>
                </a:lnTo>
                <a:lnTo>
                  <a:pt x="5791" y="229997"/>
                </a:lnTo>
                <a:lnTo>
                  <a:pt x="4965" y="228473"/>
                </a:lnTo>
                <a:lnTo>
                  <a:pt x="4140" y="227711"/>
                </a:lnTo>
                <a:close/>
              </a:path>
              <a:path w="289559" h="332739">
                <a:moveTo>
                  <a:pt x="269688" y="136778"/>
                </a:moveTo>
                <a:lnTo>
                  <a:pt x="150571" y="136778"/>
                </a:lnTo>
                <a:lnTo>
                  <a:pt x="155536" y="139064"/>
                </a:lnTo>
                <a:lnTo>
                  <a:pt x="158838" y="143510"/>
                </a:lnTo>
                <a:lnTo>
                  <a:pt x="210134" y="206755"/>
                </a:lnTo>
                <a:lnTo>
                  <a:pt x="212623" y="209676"/>
                </a:lnTo>
                <a:lnTo>
                  <a:pt x="212623" y="212725"/>
                </a:lnTo>
                <a:lnTo>
                  <a:pt x="210959" y="215773"/>
                </a:lnTo>
                <a:lnTo>
                  <a:pt x="209308" y="218693"/>
                </a:lnTo>
                <a:lnTo>
                  <a:pt x="206006" y="220217"/>
                </a:lnTo>
                <a:lnTo>
                  <a:pt x="177876" y="220217"/>
                </a:lnTo>
                <a:lnTo>
                  <a:pt x="177876" y="303656"/>
                </a:lnTo>
                <a:lnTo>
                  <a:pt x="171259" y="309625"/>
                </a:lnTo>
                <a:lnTo>
                  <a:pt x="249279" y="309625"/>
                </a:lnTo>
                <a:lnTo>
                  <a:pt x="278223" y="288190"/>
                </a:lnTo>
                <a:lnTo>
                  <a:pt x="283205" y="275843"/>
                </a:lnTo>
                <a:lnTo>
                  <a:pt x="197726" y="275843"/>
                </a:lnTo>
                <a:lnTo>
                  <a:pt x="197726" y="248030"/>
                </a:lnTo>
                <a:lnTo>
                  <a:pt x="234760" y="237347"/>
                </a:lnTo>
                <a:lnTo>
                  <a:pt x="263807" y="221805"/>
                </a:lnTo>
                <a:lnTo>
                  <a:pt x="282772" y="202453"/>
                </a:lnTo>
                <a:lnTo>
                  <a:pt x="286558" y="190118"/>
                </a:lnTo>
                <a:lnTo>
                  <a:pt x="221716" y="190118"/>
                </a:lnTo>
                <a:lnTo>
                  <a:pt x="202692" y="167639"/>
                </a:lnTo>
                <a:lnTo>
                  <a:pt x="237905" y="156658"/>
                </a:lnTo>
                <a:lnTo>
                  <a:pt x="265361" y="141319"/>
                </a:lnTo>
                <a:lnTo>
                  <a:pt x="269688" y="136778"/>
                </a:lnTo>
                <a:close/>
              </a:path>
              <a:path w="289559" h="332739">
                <a:moveTo>
                  <a:pt x="4965" y="148843"/>
                </a:moveTo>
                <a:lnTo>
                  <a:pt x="825" y="148843"/>
                </a:lnTo>
                <a:lnTo>
                  <a:pt x="0" y="150367"/>
                </a:lnTo>
                <a:lnTo>
                  <a:pt x="0" y="180339"/>
                </a:lnTo>
                <a:lnTo>
                  <a:pt x="6787" y="202453"/>
                </a:lnTo>
                <a:lnTo>
                  <a:pt x="25752" y="221805"/>
                </a:lnTo>
                <a:lnTo>
                  <a:pt x="54799" y="237347"/>
                </a:lnTo>
                <a:lnTo>
                  <a:pt x="91833" y="248030"/>
                </a:lnTo>
                <a:lnTo>
                  <a:pt x="91833" y="275843"/>
                </a:lnTo>
                <a:lnTo>
                  <a:pt x="111683" y="275843"/>
                </a:lnTo>
                <a:lnTo>
                  <a:pt x="111683" y="220217"/>
                </a:lnTo>
                <a:lnTo>
                  <a:pt x="83553" y="220217"/>
                </a:lnTo>
                <a:lnTo>
                  <a:pt x="80251" y="218693"/>
                </a:lnTo>
                <a:lnTo>
                  <a:pt x="78600" y="215773"/>
                </a:lnTo>
                <a:lnTo>
                  <a:pt x="76936" y="212725"/>
                </a:lnTo>
                <a:lnTo>
                  <a:pt x="76936" y="209676"/>
                </a:lnTo>
                <a:lnTo>
                  <a:pt x="79425" y="206755"/>
                </a:lnTo>
                <a:lnTo>
                  <a:pt x="92919" y="190118"/>
                </a:lnTo>
                <a:lnTo>
                  <a:pt x="67843" y="190118"/>
                </a:lnTo>
                <a:lnTo>
                  <a:pt x="47444" y="182425"/>
                </a:lnTo>
                <a:lnTo>
                  <a:pt x="29992" y="173053"/>
                </a:lnTo>
                <a:lnTo>
                  <a:pt x="15952" y="162276"/>
                </a:lnTo>
                <a:lnTo>
                  <a:pt x="5791" y="150367"/>
                </a:lnTo>
                <a:lnTo>
                  <a:pt x="4965" y="148843"/>
                </a:lnTo>
                <a:close/>
              </a:path>
              <a:path w="289559" h="332739">
                <a:moveTo>
                  <a:pt x="285419" y="227711"/>
                </a:moveTo>
                <a:lnTo>
                  <a:pt x="284594" y="228473"/>
                </a:lnTo>
                <a:lnTo>
                  <a:pt x="283768" y="229997"/>
                </a:lnTo>
                <a:lnTo>
                  <a:pt x="270442" y="245000"/>
                </a:lnTo>
                <a:lnTo>
                  <a:pt x="250986" y="258016"/>
                </a:lnTo>
                <a:lnTo>
                  <a:pt x="226411" y="268483"/>
                </a:lnTo>
                <a:lnTo>
                  <a:pt x="197726" y="275843"/>
                </a:lnTo>
                <a:lnTo>
                  <a:pt x="283205" y="275843"/>
                </a:lnTo>
                <a:lnTo>
                  <a:pt x="289560" y="260095"/>
                </a:lnTo>
                <a:lnTo>
                  <a:pt x="289560" y="229997"/>
                </a:lnTo>
                <a:lnTo>
                  <a:pt x="288734" y="228473"/>
                </a:lnTo>
                <a:lnTo>
                  <a:pt x="287083" y="228473"/>
                </a:lnTo>
                <a:lnTo>
                  <a:pt x="285419" y="227711"/>
                </a:lnTo>
                <a:close/>
              </a:path>
              <a:path w="289559" h="332739">
                <a:moveTo>
                  <a:pt x="144779" y="0"/>
                </a:moveTo>
                <a:lnTo>
                  <a:pt x="88302" y="5663"/>
                </a:lnTo>
                <a:lnTo>
                  <a:pt x="42295" y="21113"/>
                </a:lnTo>
                <a:lnTo>
                  <a:pt x="11336" y="44041"/>
                </a:lnTo>
                <a:lnTo>
                  <a:pt x="0" y="72136"/>
                </a:lnTo>
                <a:lnTo>
                  <a:pt x="0" y="101473"/>
                </a:lnTo>
                <a:lnTo>
                  <a:pt x="6359" y="122598"/>
                </a:lnTo>
                <a:lnTo>
                  <a:pt x="24198" y="141319"/>
                </a:lnTo>
                <a:lnTo>
                  <a:pt x="51654" y="156658"/>
                </a:lnTo>
                <a:lnTo>
                  <a:pt x="86867" y="167639"/>
                </a:lnTo>
                <a:lnTo>
                  <a:pt x="67843" y="190118"/>
                </a:lnTo>
                <a:lnTo>
                  <a:pt x="92919" y="190118"/>
                </a:lnTo>
                <a:lnTo>
                  <a:pt x="130721" y="143510"/>
                </a:lnTo>
                <a:lnTo>
                  <a:pt x="134023" y="139064"/>
                </a:lnTo>
                <a:lnTo>
                  <a:pt x="138988" y="136778"/>
                </a:lnTo>
                <a:lnTo>
                  <a:pt x="269688" y="136778"/>
                </a:lnTo>
                <a:lnTo>
                  <a:pt x="283200" y="122598"/>
                </a:lnTo>
                <a:lnTo>
                  <a:pt x="289560" y="101473"/>
                </a:lnTo>
                <a:lnTo>
                  <a:pt x="289560" y="72136"/>
                </a:lnTo>
                <a:lnTo>
                  <a:pt x="278223" y="44041"/>
                </a:lnTo>
                <a:lnTo>
                  <a:pt x="247264" y="21113"/>
                </a:lnTo>
                <a:lnTo>
                  <a:pt x="201257" y="5663"/>
                </a:lnTo>
                <a:lnTo>
                  <a:pt x="144779" y="0"/>
                </a:lnTo>
                <a:close/>
              </a:path>
              <a:path w="289559" h="332739">
                <a:moveTo>
                  <a:pt x="288734" y="148843"/>
                </a:moveTo>
                <a:lnTo>
                  <a:pt x="284594" y="148843"/>
                </a:lnTo>
                <a:lnTo>
                  <a:pt x="283768" y="150367"/>
                </a:lnTo>
                <a:lnTo>
                  <a:pt x="273607" y="162276"/>
                </a:lnTo>
                <a:lnTo>
                  <a:pt x="259567" y="173053"/>
                </a:lnTo>
                <a:lnTo>
                  <a:pt x="242115" y="182425"/>
                </a:lnTo>
                <a:lnTo>
                  <a:pt x="221716" y="190118"/>
                </a:lnTo>
                <a:lnTo>
                  <a:pt x="286558" y="190118"/>
                </a:lnTo>
                <a:lnTo>
                  <a:pt x="289560" y="180339"/>
                </a:lnTo>
                <a:lnTo>
                  <a:pt x="289560" y="150367"/>
                </a:lnTo>
                <a:lnTo>
                  <a:pt x="288734" y="148843"/>
                </a:lnTo>
                <a:close/>
              </a:path>
            </a:pathLst>
          </a:custGeom>
          <a:solidFill>
            <a:srgbClr val="FFFFFF"/>
          </a:solidFill>
        </p:spPr>
        <p:txBody>
          <a:bodyPr wrap="square" lIns="0" tIns="0" rIns="0" bIns="0" rtlCol="0"/>
          <a:lstStyle/>
          <a:p>
            <a:endParaRPr/>
          </a:p>
        </p:txBody>
      </p:sp>
      <p:sp>
        <p:nvSpPr>
          <p:cNvPr id="58" name="object 58"/>
          <p:cNvSpPr/>
          <p:nvPr/>
        </p:nvSpPr>
        <p:spPr>
          <a:xfrm>
            <a:off x="537752" y="1968634"/>
            <a:ext cx="202692" cy="237744"/>
          </a:xfrm>
          <a:prstGeom prst="rect">
            <a:avLst/>
          </a:prstGeom>
          <a:blipFill>
            <a:blip r:embed="rId4" cstate="print"/>
            <a:stretch>
              <a:fillRect/>
            </a:stretch>
          </a:blipFill>
        </p:spPr>
        <p:txBody>
          <a:bodyPr wrap="square" lIns="0" tIns="0" rIns="0" bIns="0" rtlCol="0"/>
          <a:lstStyle/>
          <a:p>
            <a:endParaRPr/>
          </a:p>
        </p:txBody>
      </p:sp>
      <p:grpSp>
        <p:nvGrpSpPr>
          <p:cNvPr id="4" name="Groupe 3">
            <a:extLst>
              <a:ext uri="{FF2B5EF4-FFF2-40B4-BE49-F238E27FC236}">
                <a16:creationId xmlns:a16="http://schemas.microsoft.com/office/drawing/2014/main" id="{E6B58912-9379-43CB-84A6-9C93394701A5}"/>
              </a:ext>
            </a:extLst>
          </p:cNvPr>
          <p:cNvGrpSpPr/>
          <p:nvPr/>
        </p:nvGrpSpPr>
        <p:grpSpPr>
          <a:xfrm>
            <a:off x="11446527" y="1726331"/>
            <a:ext cx="594717" cy="582295"/>
            <a:chOff x="11358908" y="1766705"/>
            <a:chExt cx="594717" cy="582295"/>
          </a:xfrm>
        </p:grpSpPr>
        <p:sp>
          <p:nvSpPr>
            <p:cNvPr id="67" name="object 67"/>
            <p:cNvSpPr/>
            <p:nvPr/>
          </p:nvSpPr>
          <p:spPr>
            <a:xfrm>
              <a:off x="11372600" y="1766705"/>
              <a:ext cx="581025" cy="582295"/>
            </a:xfrm>
            <a:custGeom>
              <a:avLst/>
              <a:gdLst/>
              <a:ahLst/>
              <a:cxnLst/>
              <a:rect l="l" t="t" r="r" b="b"/>
              <a:pathLst>
                <a:path w="581025" h="582294">
                  <a:moveTo>
                    <a:pt x="290322" y="0"/>
                  </a:moveTo>
                  <a:lnTo>
                    <a:pt x="243215" y="3809"/>
                  </a:lnTo>
                  <a:lnTo>
                    <a:pt x="198534" y="14837"/>
                  </a:lnTo>
                  <a:lnTo>
                    <a:pt x="156875" y="32486"/>
                  </a:lnTo>
                  <a:lnTo>
                    <a:pt x="118835" y="56156"/>
                  </a:lnTo>
                  <a:lnTo>
                    <a:pt x="85010" y="85248"/>
                  </a:lnTo>
                  <a:lnTo>
                    <a:pt x="55997" y="119164"/>
                  </a:lnTo>
                  <a:lnTo>
                    <a:pt x="32393" y="157304"/>
                  </a:lnTo>
                  <a:lnTo>
                    <a:pt x="14794" y="199070"/>
                  </a:lnTo>
                  <a:lnTo>
                    <a:pt x="3798" y="243863"/>
                  </a:lnTo>
                  <a:lnTo>
                    <a:pt x="0" y="291084"/>
                  </a:lnTo>
                  <a:lnTo>
                    <a:pt x="3798" y="338304"/>
                  </a:lnTo>
                  <a:lnTo>
                    <a:pt x="14794" y="383097"/>
                  </a:lnTo>
                  <a:lnTo>
                    <a:pt x="32393" y="424863"/>
                  </a:lnTo>
                  <a:lnTo>
                    <a:pt x="55997" y="463003"/>
                  </a:lnTo>
                  <a:lnTo>
                    <a:pt x="85010" y="496919"/>
                  </a:lnTo>
                  <a:lnTo>
                    <a:pt x="118835" y="526011"/>
                  </a:lnTo>
                  <a:lnTo>
                    <a:pt x="156875" y="549681"/>
                  </a:lnTo>
                  <a:lnTo>
                    <a:pt x="198534" y="567330"/>
                  </a:lnTo>
                  <a:lnTo>
                    <a:pt x="243215" y="578358"/>
                  </a:lnTo>
                  <a:lnTo>
                    <a:pt x="290322" y="582168"/>
                  </a:lnTo>
                  <a:lnTo>
                    <a:pt x="337428" y="578358"/>
                  </a:lnTo>
                  <a:lnTo>
                    <a:pt x="382109" y="567330"/>
                  </a:lnTo>
                  <a:lnTo>
                    <a:pt x="423768" y="549681"/>
                  </a:lnTo>
                  <a:lnTo>
                    <a:pt x="461808" y="526011"/>
                  </a:lnTo>
                  <a:lnTo>
                    <a:pt x="495633" y="496919"/>
                  </a:lnTo>
                  <a:lnTo>
                    <a:pt x="524646" y="463003"/>
                  </a:lnTo>
                  <a:lnTo>
                    <a:pt x="548250" y="424863"/>
                  </a:lnTo>
                  <a:lnTo>
                    <a:pt x="565849" y="383097"/>
                  </a:lnTo>
                  <a:lnTo>
                    <a:pt x="576845" y="338304"/>
                  </a:lnTo>
                  <a:lnTo>
                    <a:pt x="580644" y="291084"/>
                  </a:lnTo>
                  <a:lnTo>
                    <a:pt x="576845" y="243863"/>
                  </a:lnTo>
                  <a:lnTo>
                    <a:pt x="565849" y="199070"/>
                  </a:lnTo>
                  <a:lnTo>
                    <a:pt x="548250" y="157304"/>
                  </a:lnTo>
                  <a:lnTo>
                    <a:pt x="524646" y="119164"/>
                  </a:lnTo>
                  <a:lnTo>
                    <a:pt x="495633" y="85248"/>
                  </a:lnTo>
                  <a:lnTo>
                    <a:pt x="461808" y="56156"/>
                  </a:lnTo>
                  <a:lnTo>
                    <a:pt x="423768" y="32486"/>
                  </a:lnTo>
                  <a:lnTo>
                    <a:pt x="382109" y="14837"/>
                  </a:lnTo>
                  <a:lnTo>
                    <a:pt x="337428" y="3809"/>
                  </a:lnTo>
                  <a:lnTo>
                    <a:pt x="290322" y="0"/>
                  </a:lnTo>
                  <a:close/>
                </a:path>
              </a:pathLst>
            </a:custGeom>
            <a:solidFill>
              <a:srgbClr val="6C1F77"/>
            </a:solidFill>
          </p:spPr>
          <p:txBody>
            <a:bodyPr wrap="square" lIns="0" tIns="0" rIns="0" bIns="0" rtlCol="0"/>
            <a:lstStyle/>
            <a:p>
              <a:endParaRPr/>
            </a:p>
          </p:txBody>
        </p:sp>
        <p:sp>
          <p:nvSpPr>
            <p:cNvPr id="68" name="object 68"/>
            <p:cNvSpPr/>
            <p:nvPr/>
          </p:nvSpPr>
          <p:spPr>
            <a:xfrm>
              <a:off x="11358908" y="1766705"/>
              <a:ext cx="581025" cy="582295"/>
            </a:xfrm>
            <a:custGeom>
              <a:avLst/>
              <a:gdLst/>
              <a:ahLst/>
              <a:cxnLst/>
              <a:rect l="l" t="t" r="r" b="b"/>
              <a:pathLst>
                <a:path w="581025" h="582294">
                  <a:moveTo>
                    <a:pt x="0" y="291084"/>
                  </a:moveTo>
                  <a:lnTo>
                    <a:pt x="3798" y="243863"/>
                  </a:lnTo>
                  <a:lnTo>
                    <a:pt x="14794" y="199070"/>
                  </a:lnTo>
                  <a:lnTo>
                    <a:pt x="32393" y="157304"/>
                  </a:lnTo>
                  <a:lnTo>
                    <a:pt x="55997" y="119164"/>
                  </a:lnTo>
                  <a:lnTo>
                    <a:pt x="85010" y="85248"/>
                  </a:lnTo>
                  <a:lnTo>
                    <a:pt x="118835" y="56156"/>
                  </a:lnTo>
                  <a:lnTo>
                    <a:pt x="156875" y="32486"/>
                  </a:lnTo>
                  <a:lnTo>
                    <a:pt x="198534" y="14837"/>
                  </a:lnTo>
                  <a:lnTo>
                    <a:pt x="243215" y="3809"/>
                  </a:lnTo>
                  <a:lnTo>
                    <a:pt x="290322" y="0"/>
                  </a:lnTo>
                  <a:lnTo>
                    <a:pt x="337428" y="3809"/>
                  </a:lnTo>
                  <a:lnTo>
                    <a:pt x="382109" y="14837"/>
                  </a:lnTo>
                  <a:lnTo>
                    <a:pt x="423768" y="32486"/>
                  </a:lnTo>
                  <a:lnTo>
                    <a:pt x="461808" y="56156"/>
                  </a:lnTo>
                  <a:lnTo>
                    <a:pt x="495633" y="85248"/>
                  </a:lnTo>
                  <a:lnTo>
                    <a:pt x="524646" y="119164"/>
                  </a:lnTo>
                  <a:lnTo>
                    <a:pt x="548250" y="157304"/>
                  </a:lnTo>
                  <a:lnTo>
                    <a:pt x="565849" y="199070"/>
                  </a:lnTo>
                  <a:lnTo>
                    <a:pt x="576845" y="243863"/>
                  </a:lnTo>
                  <a:lnTo>
                    <a:pt x="580644" y="291084"/>
                  </a:lnTo>
                  <a:lnTo>
                    <a:pt x="576845" y="338304"/>
                  </a:lnTo>
                  <a:lnTo>
                    <a:pt x="565849" y="383097"/>
                  </a:lnTo>
                  <a:lnTo>
                    <a:pt x="548250" y="424863"/>
                  </a:lnTo>
                  <a:lnTo>
                    <a:pt x="524646" y="463003"/>
                  </a:lnTo>
                  <a:lnTo>
                    <a:pt x="495633" y="496919"/>
                  </a:lnTo>
                  <a:lnTo>
                    <a:pt x="461808" y="526011"/>
                  </a:lnTo>
                  <a:lnTo>
                    <a:pt x="423768" y="549681"/>
                  </a:lnTo>
                  <a:lnTo>
                    <a:pt x="382109" y="567330"/>
                  </a:lnTo>
                  <a:lnTo>
                    <a:pt x="337428" y="578358"/>
                  </a:lnTo>
                  <a:lnTo>
                    <a:pt x="290322" y="582168"/>
                  </a:lnTo>
                  <a:lnTo>
                    <a:pt x="243215" y="578358"/>
                  </a:lnTo>
                  <a:lnTo>
                    <a:pt x="198534" y="567330"/>
                  </a:lnTo>
                  <a:lnTo>
                    <a:pt x="156875" y="549681"/>
                  </a:lnTo>
                  <a:lnTo>
                    <a:pt x="118835" y="526011"/>
                  </a:lnTo>
                  <a:lnTo>
                    <a:pt x="85010" y="496919"/>
                  </a:lnTo>
                  <a:lnTo>
                    <a:pt x="55997" y="463003"/>
                  </a:lnTo>
                  <a:lnTo>
                    <a:pt x="32393" y="424863"/>
                  </a:lnTo>
                  <a:lnTo>
                    <a:pt x="14794" y="383097"/>
                  </a:lnTo>
                  <a:lnTo>
                    <a:pt x="3798" y="338304"/>
                  </a:lnTo>
                  <a:lnTo>
                    <a:pt x="0" y="291084"/>
                  </a:lnTo>
                  <a:close/>
                </a:path>
              </a:pathLst>
            </a:custGeom>
            <a:ln w="19812">
              <a:solidFill>
                <a:srgbClr val="FFFFFF"/>
              </a:solidFill>
            </a:ln>
          </p:spPr>
          <p:txBody>
            <a:bodyPr wrap="square" lIns="0" tIns="0" rIns="0" bIns="0" rtlCol="0"/>
            <a:lstStyle/>
            <a:p>
              <a:endParaRPr/>
            </a:p>
          </p:txBody>
        </p:sp>
        <p:sp>
          <p:nvSpPr>
            <p:cNvPr id="69" name="object 69"/>
            <p:cNvSpPr/>
            <p:nvPr/>
          </p:nvSpPr>
          <p:spPr>
            <a:xfrm>
              <a:off x="11763698" y="2063847"/>
              <a:ext cx="44450" cy="66040"/>
            </a:xfrm>
            <a:custGeom>
              <a:avLst/>
              <a:gdLst/>
              <a:ahLst/>
              <a:cxnLst/>
              <a:rect l="l" t="t" r="r" b="b"/>
              <a:pathLst>
                <a:path w="44450" h="66039">
                  <a:moveTo>
                    <a:pt x="0" y="65532"/>
                  </a:moveTo>
                  <a:lnTo>
                    <a:pt x="44196" y="65532"/>
                  </a:lnTo>
                  <a:lnTo>
                    <a:pt x="44196" y="0"/>
                  </a:lnTo>
                  <a:lnTo>
                    <a:pt x="0" y="0"/>
                  </a:lnTo>
                  <a:lnTo>
                    <a:pt x="0" y="65532"/>
                  </a:lnTo>
                  <a:close/>
                </a:path>
              </a:pathLst>
            </a:custGeom>
            <a:solidFill>
              <a:srgbClr val="FFFFFF"/>
            </a:solidFill>
          </p:spPr>
          <p:txBody>
            <a:bodyPr wrap="square" lIns="0" tIns="0" rIns="0" bIns="0" rtlCol="0"/>
            <a:lstStyle/>
            <a:p>
              <a:endParaRPr/>
            </a:p>
          </p:txBody>
        </p:sp>
        <p:sp>
          <p:nvSpPr>
            <p:cNvPr id="70" name="object 70"/>
            <p:cNvSpPr/>
            <p:nvPr/>
          </p:nvSpPr>
          <p:spPr>
            <a:xfrm>
              <a:off x="11817038" y="2063847"/>
              <a:ext cx="45720" cy="66040"/>
            </a:xfrm>
            <a:custGeom>
              <a:avLst/>
              <a:gdLst/>
              <a:ahLst/>
              <a:cxnLst/>
              <a:rect l="l" t="t" r="r" b="b"/>
              <a:pathLst>
                <a:path w="45720" h="66039">
                  <a:moveTo>
                    <a:pt x="0" y="65532"/>
                  </a:moveTo>
                  <a:lnTo>
                    <a:pt x="45720" y="65532"/>
                  </a:lnTo>
                  <a:lnTo>
                    <a:pt x="45720" y="0"/>
                  </a:lnTo>
                  <a:lnTo>
                    <a:pt x="0" y="0"/>
                  </a:lnTo>
                  <a:lnTo>
                    <a:pt x="0" y="65532"/>
                  </a:lnTo>
                  <a:close/>
                </a:path>
              </a:pathLst>
            </a:custGeom>
            <a:solidFill>
              <a:srgbClr val="FFFFFF"/>
            </a:solidFill>
          </p:spPr>
          <p:txBody>
            <a:bodyPr wrap="square" lIns="0" tIns="0" rIns="0" bIns="0" rtlCol="0"/>
            <a:lstStyle/>
            <a:p>
              <a:endParaRPr/>
            </a:p>
          </p:txBody>
        </p:sp>
        <p:sp>
          <p:nvSpPr>
            <p:cNvPr id="71" name="object 71"/>
            <p:cNvSpPr/>
            <p:nvPr/>
          </p:nvSpPr>
          <p:spPr>
            <a:xfrm>
              <a:off x="11763698" y="2146905"/>
              <a:ext cx="99060" cy="0"/>
            </a:xfrm>
            <a:custGeom>
              <a:avLst/>
              <a:gdLst/>
              <a:ahLst/>
              <a:cxnLst/>
              <a:rect l="l" t="t" r="r" b="b"/>
              <a:pathLst>
                <a:path w="99059">
                  <a:moveTo>
                    <a:pt x="0" y="0"/>
                  </a:moveTo>
                  <a:lnTo>
                    <a:pt x="99060" y="0"/>
                  </a:lnTo>
                </a:path>
              </a:pathLst>
            </a:custGeom>
            <a:ln w="7620">
              <a:solidFill>
                <a:srgbClr val="FFFFFF"/>
              </a:solidFill>
            </a:ln>
          </p:spPr>
          <p:txBody>
            <a:bodyPr wrap="square" lIns="0" tIns="0" rIns="0" bIns="0" rtlCol="0"/>
            <a:lstStyle/>
            <a:p>
              <a:endParaRPr/>
            </a:p>
          </p:txBody>
        </p:sp>
        <p:sp>
          <p:nvSpPr>
            <p:cNvPr id="72" name="object 72"/>
            <p:cNvSpPr/>
            <p:nvPr/>
          </p:nvSpPr>
          <p:spPr>
            <a:xfrm>
              <a:off x="11489379" y="2173575"/>
              <a:ext cx="48895" cy="9525"/>
            </a:xfrm>
            <a:custGeom>
              <a:avLst/>
              <a:gdLst/>
              <a:ahLst/>
              <a:cxnLst/>
              <a:rect l="l" t="t" r="r" b="b"/>
              <a:pathLst>
                <a:path w="48895" h="9525">
                  <a:moveTo>
                    <a:pt x="47116" y="0"/>
                  </a:moveTo>
                  <a:lnTo>
                    <a:pt x="1650" y="0"/>
                  </a:lnTo>
                  <a:lnTo>
                    <a:pt x="0" y="1778"/>
                  </a:lnTo>
                  <a:lnTo>
                    <a:pt x="0" y="7366"/>
                  </a:lnTo>
                  <a:lnTo>
                    <a:pt x="1650" y="9144"/>
                  </a:lnTo>
                  <a:lnTo>
                    <a:pt x="47116" y="9144"/>
                  </a:lnTo>
                  <a:lnTo>
                    <a:pt x="48767" y="7366"/>
                  </a:lnTo>
                  <a:lnTo>
                    <a:pt x="48767" y="1778"/>
                  </a:lnTo>
                  <a:lnTo>
                    <a:pt x="47116" y="0"/>
                  </a:lnTo>
                  <a:close/>
                </a:path>
              </a:pathLst>
            </a:custGeom>
            <a:solidFill>
              <a:srgbClr val="FFFFFF"/>
            </a:solidFill>
          </p:spPr>
          <p:txBody>
            <a:bodyPr wrap="square" lIns="0" tIns="0" rIns="0" bIns="0" rtlCol="0"/>
            <a:lstStyle/>
            <a:p>
              <a:endParaRPr/>
            </a:p>
          </p:txBody>
        </p:sp>
        <p:sp>
          <p:nvSpPr>
            <p:cNvPr id="73" name="object 73"/>
            <p:cNvSpPr/>
            <p:nvPr/>
          </p:nvSpPr>
          <p:spPr>
            <a:xfrm>
              <a:off x="11763698" y="2166716"/>
              <a:ext cx="99060" cy="0"/>
            </a:xfrm>
            <a:custGeom>
              <a:avLst/>
              <a:gdLst/>
              <a:ahLst/>
              <a:cxnLst/>
              <a:rect l="l" t="t" r="r" b="b"/>
              <a:pathLst>
                <a:path w="99059">
                  <a:moveTo>
                    <a:pt x="0" y="0"/>
                  </a:moveTo>
                  <a:lnTo>
                    <a:pt x="99060" y="0"/>
                  </a:lnTo>
                </a:path>
              </a:pathLst>
            </a:custGeom>
            <a:ln w="7620">
              <a:solidFill>
                <a:srgbClr val="FFFFFF"/>
              </a:solidFill>
            </a:ln>
          </p:spPr>
          <p:txBody>
            <a:bodyPr wrap="square" lIns="0" tIns="0" rIns="0" bIns="0" rtlCol="0"/>
            <a:lstStyle/>
            <a:p>
              <a:endParaRPr/>
            </a:p>
          </p:txBody>
        </p:sp>
        <p:sp>
          <p:nvSpPr>
            <p:cNvPr id="74" name="object 74"/>
            <p:cNvSpPr/>
            <p:nvPr/>
          </p:nvSpPr>
          <p:spPr>
            <a:xfrm>
              <a:off x="11743886" y="2031843"/>
              <a:ext cx="139065" cy="173990"/>
            </a:xfrm>
            <a:custGeom>
              <a:avLst/>
              <a:gdLst/>
              <a:ahLst/>
              <a:cxnLst/>
              <a:rect l="l" t="t" r="r" b="b"/>
              <a:pathLst>
                <a:path w="139065" h="173989">
                  <a:moveTo>
                    <a:pt x="120523" y="0"/>
                  </a:moveTo>
                  <a:lnTo>
                    <a:pt x="18160" y="0"/>
                  </a:lnTo>
                  <a:lnTo>
                    <a:pt x="11144" y="1466"/>
                  </a:lnTo>
                  <a:lnTo>
                    <a:pt x="5365" y="5445"/>
                  </a:lnTo>
                  <a:lnTo>
                    <a:pt x="1444" y="11304"/>
                  </a:lnTo>
                  <a:lnTo>
                    <a:pt x="0" y="18414"/>
                  </a:lnTo>
                  <a:lnTo>
                    <a:pt x="0" y="153669"/>
                  </a:lnTo>
                  <a:lnTo>
                    <a:pt x="1444" y="161734"/>
                  </a:lnTo>
                  <a:lnTo>
                    <a:pt x="5365" y="168084"/>
                  </a:lnTo>
                  <a:lnTo>
                    <a:pt x="11144" y="172243"/>
                  </a:lnTo>
                  <a:lnTo>
                    <a:pt x="18160" y="173736"/>
                  </a:lnTo>
                  <a:lnTo>
                    <a:pt x="120523" y="173736"/>
                  </a:lnTo>
                  <a:lnTo>
                    <a:pt x="127539" y="172243"/>
                  </a:lnTo>
                  <a:lnTo>
                    <a:pt x="133318" y="168084"/>
                  </a:lnTo>
                  <a:lnTo>
                    <a:pt x="137239" y="161734"/>
                  </a:lnTo>
                  <a:lnTo>
                    <a:pt x="138683" y="153669"/>
                  </a:lnTo>
                  <a:lnTo>
                    <a:pt x="138683" y="150367"/>
                  </a:lnTo>
                  <a:lnTo>
                    <a:pt x="11556" y="150367"/>
                  </a:lnTo>
                  <a:lnTo>
                    <a:pt x="11556" y="21716"/>
                  </a:lnTo>
                  <a:lnTo>
                    <a:pt x="138683" y="21716"/>
                  </a:lnTo>
                  <a:lnTo>
                    <a:pt x="138683" y="18414"/>
                  </a:lnTo>
                  <a:lnTo>
                    <a:pt x="137239" y="11304"/>
                  </a:lnTo>
                  <a:lnTo>
                    <a:pt x="133318" y="5445"/>
                  </a:lnTo>
                  <a:lnTo>
                    <a:pt x="127539" y="1466"/>
                  </a:lnTo>
                  <a:lnTo>
                    <a:pt x="120523" y="0"/>
                  </a:lnTo>
                  <a:close/>
                </a:path>
                <a:path w="139065" h="173989">
                  <a:moveTo>
                    <a:pt x="138683" y="21716"/>
                  </a:moveTo>
                  <a:lnTo>
                    <a:pt x="127126" y="21716"/>
                  </a:lnTo>
                  <a:lnTo>
                    <a:pt x="127126" y="150367"/>
                  </a:lnTo>
                  <a:lnTo>
                    <a:pt x="138683" y="150367"/>
                  </a:lnTo>
                  <a:lnTo>
                    <a:pt x="138683" y="21716"/>
                  </a:lnTo>
                  <a:close/>
                </a:path>
              </a:pathLst>
            </a:custGeom>
            <a:solidFill>
              <a:srgbClr val="FFFFFF"/>
            </a:solidFill>
          </p:spPr>
          <p:txBody>
            <a:bodyPr wrap="square" lIns="0" tIns="0" rIns="0" bIns="0" rtlCol="0"/>
            <a:lstStyle/>
            <a:p>
              <a:endParaRPr/>
            </a:p>
          </p:txBody>
        </p:sp>
        <p:sp>
          <p:nvSpPr>
            <p:cNvPr id="75" name="object 75"/>
            <p:cNvSpPr/>
            <p:nvPr/>
          </p:nvSpPr>
          <p:spPr>
            <a:xfrm>
              <a:off x="11496998" y="1938878"/>
              <a:ext cx="342900" cy="289560"/>
            </a:xfrm>
            <a:custGeom>
              <a:avLst/>
              <a:gdLst/>
              <a:ahLst/>
              <a:cxnLst/>
              <a:rect l="l" t="t" r="r" b="b"/>
              <a:pathLst>
                <a:path w="342900" h="289560">
                  <a:moveTo>
                    <a:pt x="238506" y="272923"/>
                  </a:moveTo>
                  <a:lnTo>
                    <a:pt x="104394" y="272923"/>
                  </a:lnTo>
                  <a:lnTo>
                    <a:pt x="101092" y="277875"/>
                  </a:lnTo>
                  <a:lnTo>
                    <a:pt x="101092" y="286257"/>
                  </a:lnTo>
                  <a:lnTo>
                    <a:pt x="104394" y="289559"/>
                  </a:lnTo>
                  <a:lnTo>
                    <a:pt x="238506" y="289559"/>
                  </a:lnTo>
                  <a:lnTo>
                    <a:pt x="241808" y="286257"/>
                  </a:lnTo>
                  <a:lnTo>
                    <a:pt x="241808" y="277875"/>
                  </a:lnTo>
                  <a:lnTo>
                    <a:pt x="238506" y="272923"/>
                  </a:lnTo>
                  <a:close/>
                </a:path>
                <a:path w="342900" h="289560">
                  <a:moveTo>
                    <a:pt x="142494" y="232917"/>
                  </a:moveTo>
                  <a:lnTo>
                    <a:pt x="135890" y="232917"/>
                  </a:lnTo>
                  <a:lnTo>
                    <a:pt x="134239" y="234695"/>
                  </a:lnTo>
                  <a:lnTo>
                    <a:pt x="134239" y="257937"/>
                  </a:lnTo>
                  <a:lnTo>
                    <a:pt x="135890" y="261238"/>
                  </a:lnTo>
                  <a:lnTo>
                    <a:pt x="205359" y="261238"/>
                  </a:lnTo>
                  <a:lnTo>
                    <a:pt x="208661" y="257937"/>
                  </a:lnTo>
                  <a:lnTo>
                    <a:pt x="208661" y="249681"/>
                  </a:lnTo>
                  <a:lnTo>
                    <a:pt x="145796" y="249681"/>
                  </a:lnTo>
                  <a:lnTo>
                    <a:pt x="145796" y="234695"/>
                  </a:lnTo>
                  <a:lnTo>
                    <a:pt x="142494" y="232917"/>
                  </a:lnTo>
                  <a:close/>
                </a:path>
                <a:path w="342900" h="289560">
                  <a:moveTo>
                    <a:pt x="205359" y="232917"/>
                  </a:moveTo>
                  <a:lnTo>
                    <a:pt x="198755" y="232917"/>
                  </a:lnTo>
                  <a:lnTo>
                    <a:pt x="197104" y="234695"/>
                  </a:lnTo>
                  <a:lnTo>
                    <a:pt x="197104" y="249681"/>
                  </a:lnTo>
                  <a:lnTo>
                    <a:pt x="208661" y="249681"/>
                  </a:lnTo>
                  <a:lnTo>
                    <a:pt x="208661" y="234695"/>
                  </a:lnTo>
                  <a:lnTo>
                    <a:pt x="205359" y="232917"/>
                  </a:lnTo>
                  <a:close/>
                </a:path>
                <a:path w="342900" h="289560">
                  <a:moveTo>
                    <a:pt x="337947" y="0"/>
                  </a:moveTo>
                  <a:lnTo>
                    <a:pt x="3301" y="0"/>
                  </a:lnTo>
                  <a:lnTo>
                    <a:pt x="0" y="3301"/>
                  </a:lnTo>
                  <a:lnTo>
                    <a:pt x="0" y="118109"/>
                  </a:lnTo>
                  <a:lnTo>
                    <a:pt x="16510" y="118109"/>
                  </a:lnTo>
                  <a:lnTo>
                    <a:pt x="16510" y="16637"/>
                  </a:lnTo>
                  <a:lnTo>
                    <a:pt x="342900" y="16637"/>
                  </a:lnTo>
                  <a:lnTo>
                    <a:pt x="342900" y="3301"/>
                  </a:lnTo>
                  <a:lnTo>
                    <a:pt x="337947" y="0"/>
                  </a:lnTo>
                  <a:close/>
                </a:path>
                <a:path w="342900" h="289560">
                  <a:moveTo>
                    <a:pt x="342900" y="16637"/>
                  </a:moveTo>
                  <a:lnTo>
                    <a:pt x="326390" y="16637"/>
                  </a:lnTo>
                  <a:lnTo>
                    <a:pt x="326390" y="79882"/>
                  </a:lnTo>
                  <a:lnTo>
                    <a:pt x="342900" y="79882"/>
                  </a:lnTo>
                  <a:lnTo>
                    <a:pt x="342900" y="16637"/>
                  </a:lnTo>
                  <a:close/>
                </a:path>
                <a:path w="342900" h="289560">
                  <a:moveTo>
                    <a:pt x="235204" y="204724"/>
                  </a:moveTo>
                  <a:lnTo>
                    <a:pt x="71247" y="204724"/>
                  </a:lnTo>
                  <a:lnTo>
                    <a:pt x="71247" y="221361"/>
                  </a:lnTo>
                  <a:lnTo>
                    <a:pt x="235204" y="221361"/>
                  </a:lnTo>
                  <a:lnTo>
                    <a:pt x="235204" y="204724"/>
                  </a:lnTo>
                  <a:close/>
                </a:path>
              </a:pathLst>
            </a:custGeom>
            <a:solidFill>
              <a:srgbClr val="FFFFFF"/>
            </a:solidFill>
          </p:spPr>
          <p:txBody>
            <a:bodyPr wrap="square" lIns="0" tIns="0" rIns="0" bIns="0" rtlCol="0"/>
            <a:lstStyle/>
            <a:p>
              <a:endParaRPr/>
            </a:p>
          </p:txBody>
        </p:sp>
        <p:sp>
          <p:nvSpPr>
            <p:cNvPr id="76" name="object 76"/>
            <p:cNvSpPr/>
            <p:nvPr/>
          </p:nvSpPr>
          <p:spPr>
            <a:xfrm>
              <a:off x="11472615" y="2068418"/>
              <a:ext cx="82296" cy="137160"/>
            </a:xfrm>
            <a:prstGeom prst="rect">
              <a:avLst/>
            </a:prstGeom>
            <a:blipFill>
              <a:blip r:embed="rId5" cstate="print"/>
              <a:stretch>
                <a:fillRect/>
              </a:stretch>
            </a:blipFill>
          </p:spPr>
          <p:txBody>
            <a:bodyPr wrap="square" lIns="0" tIns="0" rIns="0" bIns="0" rtlCol="0"/>
            <a:lstStyle/>
            <a:p>
              <a:endParaRPr/>
            </a:p>
          </p:txBody>
        </p:sp>
        <p:sp>
          <p:nvSpPr>
            <p:cNvPr id="77" name="object 77"/>
            <p:cNvSpPr/>
            <p:nvPr/>
          </p:nvSpPr>
          <p:spPr>
            <a:xfrm>
              <a:off x="11532050" y="1978503"/>
              <a:ext cx="271780" cy="140335"/>
            </a:xfrm>
            <a:custGeom>
              <a:avLst/>
              <a:gdLst/>
              <a:ahLst/>
              <a:cxnLst/>
              <a:rect l="l" t="t" r="r" b="b"/>
              <a:pathLst>
                <a:path w="271779" h="140335">
                  <a:moveTo>
                    <a:pt x="77216" y="0"/>
                  </a:moveTo>
                  <a:lnTo>
                    <a:pt x="0" y="0"/>
                  </a:lnTo>
                  <a:lnTo>
                    <a:pt x="0" y="78485"/>
                  </a:lnTo>
                  <a:lnTo>
                    <a:pt x="9906" y="78485"/>
                  </a:lnTo>
                  <a:lnTo>
                    <a:pt x="20228" y="80519"/>
                  </a:lnTo>
                  <a:lnTo>
                    <a:pt x="28575" y="85994"/>
                  </a:lnTo>
                  <a:lnTo>
                    <a:pt x="34159" y="93970"/>
                  </a:lnTo>
                  <a:lnTo>
                    <a:pt x="36195" y="103504"/>
                  </a:lnTo>
                  <a:lnTo>
                    <a:pt x="36195" y="140207"/>
                  </a:lnTo>
                  <a:lnTo>
                    <a:pt x="77216" y="140207"/>
                  </a:lnTo>
                  <a:lnTo>
                    <a:pt x="67437" y="130175"/>
                  </a:lnTo>
                  <a:lnTo>
                    <a:pt x="64135" y="125221"/>
                  </a:lnTo>
                  <a:lnTo>
                    <a:pt x="59182" y="118490"/>
                  </a:lnTo>
                  <a:lnTo>
                    <a:pt x="59182" y="110108"/>
                  </a:lnTo>
                  <a:lnTo>
                    <a:pt x="64135" y="103504"/>
                  </a:lnTo>
                  <a:lnTo>
                    <a:pt x="64135" y="100202"/>
                  </a:lnTo>
                  <a:lnTo>
                    <a:pt x="62484" y="98425"/>
                  </a:lnTo>
                  <a:lnTo>
                    <a:pt x="54229" y="96774"/>
                  </a:lnTo>
                  <a:lnTo>
                    <a:pt x="47625" y="90169"/>
                  </a:lnTo>
                  <a:lnTo>
                    <a:pt x="45974" y="81787"/>
                  </a:lnTo>
                  <a:lnTo>
                    <a:pt x="45974" y="78485"/>
                  </a:lnTo>
                  <a:lnTo>
                    <a:pt x="44450" y="73405"/>
                  </a:lnTo>
                  <a:lnTo>
                    <a:pt x="44450" y="66801"/>
                  </a:lnTo>
                  <a:lnTo>
                    <a:pt x="45974" y="61721"/>
                  </a:lnTo>
                  <a:lnTo>
                    <a:pt x="45974" y="58419"/>
                  </a:lnTo>
                  <a:lnTo>
                    <a:pt x="47625" y="50037"/>
                  </a:lnTo>
                  <a:lnTo>
                    <a:pt x="54229" y="43433"/>
                  </a:lnTo>
                  <a:lnTo>
                    <a:pt x="62484" y="41782"/>
                  </a:lnTo>
                  <a:lnTo>
                    <a:pt x="64135" y="40004"/>
                  </a:lnTo>
                  <a:lnTo>
                    <a:pt x="64135" y="36702"/>
                  </a:lnTo>
                  <a:lnTo>
                    <a:pt x="59182" y="30099"/>
                  </a:lnTo>
                  <a:lnTo>
                    <a:pt x="59182" y="21716"/>
                  </a:lnTo>
                  <a:lnTo>
                    <a:pt x="64135" y="14985"/>
                  </a:lnTo>
                  <a:lnTo>
                    <a:pt x="67437" y="10032"/>
                  </a:lnTo>
                  <a:lnTo>
                    <a:pt x="77216" y="0"/>
                  </a:lnTo>
                  <a:close/>
                </a:path>
                <a:path w="271779" h="140335">
                  <a:moveTo>
                    <a:pt x="198882" y="135254"/>
                  </a:moveTo>
                  <a:lnTo>
                    <a:pt x="197231" y="136905"/>
                  </a:lnTo>
                  <a:lnTo>
                    <a:pt x="195707" y="138556"/>
                  </a:lnTo>
                  <a:lnTo>
                    <a:pt x="194056" y="140207"/>
                  </a:lnTo>
                  <a:lnTo>
                    <a:pt x="198882" y="140207"/>
                  </a:lnTo>
                  <a:lnTo>
                    <a:pt x="198882" y="135254"/>
                  </a:lnTo>
                  <a:close/>
                </a:path>
                <a:path w="271779" h="140335">
                  <a:moveTo>
                    <a:pt x="271272" y="0"/>
                  </a:moveTo>
                  <a:lnTo>
                    <a:pt x="194056" y="0"/>
                  </a:lnTo>
                  <a:lnTo>
                    <a:pt x="203835" y="10032"/>
                  </a:lnTo>
                  <a:lnTo>
                    <a:pt x="207137" y="14985"/>
                  </a:lnTo>
                  <a:lnTo>
                    <a:pt x="212090" y="21716"/>
                  </a:lnTo>
                  <a:lnTo>
                    <a:pt x="212090" y="30099"/>
                  </a:lnTo>
                  <a:lnTo>
                    <a:pt x="207137" y="36702"/>
                  </a:lnTo>
                  <a:lnTo>
                    <a:pt x="205486" y="38353"/>
                  </a:lnTo>
                  <a:lnTo>
                    <a:pt x="207137" y="40004"/>
                  </a:lnTo>
                  <a:lnTo>
                    <a:pt x="207137" y="41782"/>
                  </a:lnTo>
                  <a:lnTo>
                    <a:pt x="208788" y="41782"/>
                  </a:lnTo>
                  <a:lnTo>
                    <a:pt x="210439" y="43433"/>
                  </a:lnTo>
                  <a:lnTo>
                    <a:pt x="213741" y="43433"/>
                  </a:lnTo>
                  <a:lnTo>
                    <a:pt x="215392" y="45084"/>
                  </a:lnTo>
                  <a:lnTo>
                    <a:pt x="218694" y="41782"/>
                  </a:lnTo>
                  <a:lnTo>
                    <a:pt x="223647" y="40004"/>
                  </a:lnTo>
                  <a:lnTo>
                    <a:pt x="271272" y="40004"/>
                  </a:lnTo>
                  <a:lnTo>
                    <a:pt x="271272" y="0"/>
                  </a:lnTo>
                  <a:close/>
                </a:path>
              </a:pathLst>
            </a:custGeom>
            <a:solidFill>
              <a:srgbClr val="FFFFFF"/>
            </a:solidFill>
          </p:spPr>
          <p:txBody>
            <a:bodyPr wrap="square" lIns="0" tIns="0" rIns="0" bIns="0" rtlCol="0"/>
            <a:lstStyle/>
            <a:p>
              <a:endParaRPr/>
            </a:p>
          </p:txBody>
        </p:sp>
        <p:sp>
          <p:nvSpPr>
            <p:cNvPr id="78" name="object 78"/>
            <p:cNvSpPr/>
            <p:nvPr/>
          </p:nvSpPr>
          <p:spPr>
            <a:xfrm>
              <a:off x="11589962" y="1969359"/>
              <a:ext cx="146303" cy="160020"/>
            </a:xfrm>
            <a:prstGeom prst="rect">
              <a:avLst/>
            </a:prstGeom>
            <a:blipFill>
              <a:blip r:embed="rId6" cstate="print"/>
              <a:stretch>
                <a:fillRect/>
              </a:stretch>
            </a:blipFill>
          </p:spPr>
          <p:txBody>
            <a:bodyPr wrap="square" lIns="0" tIns="0" rIns="0" bIns="0" rtlCol="0"/>
            <a:lstStyle/>
            <a:p>
              <a:endParaRPr/>
            </a:p>
          </p:txBody>
        </p:sp>
      </p:grpSp>
      <p:sp>
        <p:nvSpPr>
          <p:cNvPr id="38" name="object 50">
            <a:extLst>
              <a:ext uri="{FF2B5EF4-FFF2-40B4-BE49-F238E27FC236}">
                <a16:creationId xmlns:a16="http://schemas.microsoft.com/office/drawing/2014/main" id="{89745A76-0D60-4D40-82E8-E27BA7662562}"/>
              </a:ext>
            </a:extLst>
          </p:cNvPr>
          <p:cNvSpPr txBox="1"/>
          <p:nvPr/>
        </p:nvSpPr>
        <p:spPr>
          <a:xfrm>
            <a:off x="7571872" y="3921399"/>
            <a:ext cx="3940881" cy="2514150"/>
          </a:xfrm>
          <a:prstGeom prst="rect">
            <a:avLst/>
          </a:prstGeom>
        </p:spPr>
        <p:txBody>
          <a:bodyPr vert="horz" wrap="square" lIns="0" tIns="13335" rIns="0" bIns="0" rtlCol="0">
            <a:spAutoFit/>
          </a:bodyPr>
          <a:lstStyle/>
          <a:p>
            <a:pPr marL="72390">
              <a:lnSpc>
                <a:spcPct val="100000"/>
              </a:lnSpc>
              <a:spcBef>
                <a:spcPts val="100"/>
              </a:spcBef>
            </a:pPr>
            <a:r>
              <a:rPr lang="fr-CA" b="1" spc="-5" dirty="0">
                <a:solidFill>
                  <a:schemeClr val="accent6">
                    <a:lumMod val="50000"/>
                  </a:schemeClr>
                </a:solidFill>
                <a:cs typeface="Arial"/>
              </a:rPr>
              <a:t>Interopérabilité</a:t>
            </a:r>
            <a:r>
              <a:rPr lang="en-US" b="1" spc="-5" dirty="0">
                <a:solidFill>
                  <a:schemeClr val="accent6">
                    <a:lumMod val="50000"/>
                  </a:schemeClr>
                </a:solidFill>
                <a:cs typeface="Arial"/>
              </a:rPr>
              <a:t> :</a:t>
            </a:r>
          </a:p>
          <a:p>
            <a:pPr marL="72390">
              <a:lnSpc>
                <a:spcPct val="100000"/>
              </a:lnSpc>
              <a:spcBef>
                <a:spcPts val="100"/>
              </a:spcBef>
            </a:pPr>
            <a:r>
              <a:rPr lang="fr-CA" sz="1400" dirty="0">
                <a:solidFill>
                  <a:srgbClr val="000000"/>
                </a:solidFill>
              </a:rPr>
              <a:t>Le programme de gestion des risques de Tiers doit s’assurer de l’interopérabilité avec les autres programmes de spécialisé dans la surveillance des risques digitaux, et des autres fonctions associés à la gestion du risque opérationnel.</a:t>
            </a:r>
          </a:p>
          <a:p>
            <a:pPr marL="72390">
              <a:lnSpc>
                <a:spcPct val="100000"/>
              </a:lnSpc>
              <a:spcBef>
                <a:spcPts val="100"/>
              </a:spcBef>
            </a:pPr>
            <a:r>
              <a:rPr lang="fr-CA" sz="1400" dirty="0">
                <a:solidFill>
                  <a:srgbClr val="000000"/>
                </a:solidFill>
              </a:rPr>
              <a:t>Il doit veiller à conserver l’alignement entre ces différents programmes afin d’assurer la gestion optimale de tous les risques pouvant être associé au risque de Tiers. </a:t>
            </a:r>
          </a:p>
          <a:p>
            <a:pPr marL="72390">
              <a:lnSpc>
                <a:spcPct val="100000"/>
              </a:lnSpc>
              <a:spcBef>
                <a:spcPts val="100"/>
              </a:spcBef>
            </a:pPr>
            <a:endParaRPr lang="en-US" sz="1600" b="1" spc="-5" dirty="0">
              <a:cs typeface="Arial"/>
            </a:endParaRPr>
          </a:p>
        </p:txBody>
      </p:sp>
    </p:spTree>
    <p:extLst>
      <p:ext uri="{BB962C8B-B14F-4D97-AF65-F5344CB8AC3E}">
        <p14:creationId xmlns:p14="http://schemas.microsoft.com/office/powerpoint/2010/main" val="549129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5"/>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5"/>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8.xml><?xml version="1.0" encoding="utf-8"?>
<p:tagLst xmlns:a="http://schemas.openxmlformats.org/drawingml/2006/main" xmlns:r="http://schemas.openxmlformats.org/officeDocument/2006/relationships" xmlns:p="http://schemas.openxmlformats.org/presentationml/2006/main">
  <p:tag name="NUM" val="8"/>
</p:tagLst>
</file>

<file path=ppt/tags/tag19.xml><?xml version="1.0" encoding="utf-8"?>
<p:tagLst xmlns:a="http://schemas.openxmlformats.org/drawingml/2006/main" xmlns:r="http://schemas.openxmlformats.org/officeDocument/2006/relationships" xmlns:p="http://schemas.openxmlformats.org/presentationml/2006/main">
  <p:tag name="NUM" val="9"/>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NUM" val="9"/>
</p:tagLst>
</file>

<file path=ppt/tags/tag21.xml><?xml version="1.0" encoding="utf-8"?>
<p:tagLst xmlns:a="http://schemas.openxmlformats.org/drawingml/2006/main" xmlns:r="http://schemas.openxmlformats.org/officeDocument/2006/relationships" xmlns:p="http://schemas.openxmlformats.org/presentationml/2006/main">
  <p:tag name="NUM" val="13"/>
</p:tagLst>
</file>

<file path=ppt/tags/tag22.xml><?xml version="1.0" encoding="utf-8"?>
<p:tagLst xmlns:a="http://schemas.openxmlformats.org/drawingml/2006/main" xmlns:r="http://schemas.openxmlformats.org/officeDocument/2006/relationships" xmlns:p="http://schemas.openxmlformats.org/presentationml/2006/main">
  <p:tag name="NUM" val="25"/>
</p:tagLst>
</file>

<file path=ppt/tags/tag23.xml><?xml version="1.0" encoding="utf-8"?>
<p:tagLst xmlns:a="http://schemas.openxmlformats.org/drawingml/2006/main" xmlns:r="http://schemas.openxmlformats.org/officeDocument/2006/relationships" xmlns:p="http://schemas.openxmlformats.org/presentationml/2006/main">
  <p:tag name="NUM" val="25"/>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NUM"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ITy.Ihozg4rT_0HROl_2Q"/>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6"/>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NUM" val="1"/>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fITy.Ihozg4rT_0HROl_2Q"/>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4"/>
</p:tagLst>
</file>

<file path=ppt/tags/tag34.xml><?xml version="1.0" encoding="utf-8"?>
<p:tagLst xmlns:a="http://schemas.openxmlformats.org/drawingml/2006/main" xmlns:r="http://schemas.openxmlformats.org/officeDocument/2006/relationships" xmlns:p="http://schemas.openxmlformats.org/presentationml/2006/main">
  <p:tag name="NUM" val="5"/>
</p:tagLst>
</file>

<file path=ppt/tags/tag35.xml><?xml version="1.0" encoding="utf-8"?>
<p:tagLst xmlns:a="http://schemas.openxmlformats.org/drawingml/2006/main" xmlns:r="http://schemas.openxmlformats.org/officeDocument/2006/relationships" xmlns:p="http://schemas.openxmlformats.org/presentationml/2006/main">
  <p:tag name="NUM" val="6"/>
</p:tagLst>
</file>

<file path=ppt/tags/tag36.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NUM" val="33"/>
</p:tagLst>
</file>

<file path=ppt/tags/tag9.xml><?xml version="1.0" encoding="utf-8"?>
<p:tagLst xmlns:a="http://schemas.openxmlformats.org/drawingml/2006/main" xmlns:r="http://schemas.openxmlformats.org/officeDocument/2006/relationships" xmlns:p="http://schemas.openxmlformats.org/presentationml/2006/main">
  <p:tag name="NUM" val="5"/>
</p:tagLst>
</file>

<file path=ppt/theme/theme1.xml><?xml version="1.0" encoding="utf-8"?>
<a:theme xmlns:a="http://schemas.openxmlformats.org/drawingml/2006/main" name="1_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2.xml><?xml version="1.0" encoding="utf-8"?>
<a:theme xmlns:a="http://schemas.openxmlformats.org/drawingml/2006/main" name="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3.xml><?xml version="1.0" encoding="utf-8"?>
<a:theme xmlns:a="http://schemas.openxmlformats.org/drawingml/2006/main" name="Exemples 16_9">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Exemple-16_9.potx" id="{0AB5FE7D-39C4-4BB0-881A-1D57C06C9555}" vid="{EB461AE8-88DE-4F87-A418-96C90F990C4B}"/>
    </a:ext>
  </a:extLst>
</a:theme>
</file>

<file path=ppt/theme/theme4.xml><?xml version="1.0" encoding="utf-8"?>
<a:theme xmlns:a="http://schemas.openxmlformats.org/drawingml/2006/main" name="2_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5.xml><?xml version="1.0" encoding="utf-8"?>
<a:theme xmlns:a="http://schemas.openxmlformats.org/drawingml/2006/main" name="4_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KPMG Engagement Deliverables Document" ma:contentTypeID="0x0101003FD9BD0E18176D4FA4358D86B30BB4D8020061CF0CA8F6E2C840820B6BC83B8C05F0004B75A205A0BEF34A84891165A978557C" ma:contentTypeVersion="4" ma:contentTypeDescription="" ma:contentTypeScope="" ma:versionID="08e2e39b59429ef9680b39105ae8d670">
  <xsd:schema xmlns:xsd="http://www.w3.org/2001/XMLSchema" xmlns:xs="http://www.w3.org/2001/XMLSchema" xmlns:p="http://schemas.microsoft.com/office/2006/metadata/properties" xmlns:ns2="7a8708e8-a7b1-48e4-a95e-1a4664bffb5d" xmlns:ns4="2802a09a-2616-420d-b7de-922dd140fd37" targetNamespace="http://schemas.microsoft.com/office/2006/metadata/properties" ma:root="true" ma:fieldsID="b6dafc71641fd8b824d080bde136a7a9" ns2:_="" ns4:_="">
    <xsd:import namespace="7a8708e8-a7b1-48e4-a95e-1a4664bffb5d"/>
    <xsd:import namespace="2802a09a-2616-420d-b7de-922dd140fd37"/>
    <xsd:element name="properties">
      <xsd:complexType>
        <xsd:sequence>
          <xsd:element name="documentManagement">
            <xsd:complexType>
              <xsd:all>
                <xsd:element ref="ns2:engname" minOccurs="0"/>
                <xsd:element ref="ns2:KPMGDocStatus" minOccurs="0"/>
                <xsd:element ref="ns2:c4cf5cecf4f54657945a2f4588401a68" minOccurs="0"/>
                <xsd:element ref="ns2:l8f0a71c47eb4bed978b885734e0aaa0" minOccurs="0"/>
                <xsd:element ref="ns2:df5b683435684ee3be1af0eef190bac7" minOccurs="0"/>
                <xsd:element ref="ns2:n175d4bc2e5742d8bdc6e10036226be0" minOccurs="0"/>
                <xsd:element ref="ns2:TaxCatchAll" minOccurs="0"/>
                <xsd:element ref="ns2:TaxKeywordTaxHTField" minOccurs="0"/>
                <xsd:element ref="ns2:TaxCatchAllLabel" minOccurs="0"/>
                <xsd:element ref="ns2:e153b20188154f8b8009ff191a318f42"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708e8-a7b1-48e4-a95e-1a4664bffb5d" elementFormDefault="qualified">
    <xsd:import namespace="http://schemas.microsoft.com/office/2006/documentManagement/types"/>
    <xsd:import namespace="http://schemas.microsoft.com/office/infopath/2007/PartnerControls"/>
    <xsd:element name="engname" ma:index="3" nillable="true" ma:displayName="Engagement Name" ma:description="" ma:internalName="engname" ma:readOnly="false">
      <xsd:simpleType>
        <xsd:restriction base="dms:Text"/>
      </xsd:simpleType>
    </xsd:element>
    <xsd:element name="KPMGDocStatus" ma:index="8" nillable="true" ma:displayName="Document Status" ma:description="Status of Document" ma:format="Dropdown" ma:internalName="KPMGDocStatus" ma:readOnly="false">
      <xsd:simpleType>
        <xsd:restriction base="dms:Choice">
          <xsd:enumeration value="Approved/Approuvé"/>
          <xsd:enumeration value="Efiled/Transmis par voie électronique"/>
          <xsd:enumeration value="Follow Up/À suivre"/>
          <xsd:enumeration value="Information Only/À titre d'information"/>
          <xsd:enumeration value="Paper Filed/Produit en format papier"/>
          <xsd:enumeration value="Pending/En attente"/>
          <xsd:enumeration value="Prepared/Préparé"/>
          <xsd:enumeration value="Reviewed/Revu"/>
          <xsd:enumeration value="In Preparation/En préparation"/>
          <xsd:enumeration value="In Review/En révision"/>
          <xsd:enumeration value="In Partner Review/En révision (associé)"/>
          <xsd:enumeration value="In Progress"/>
        </xsd:restriction>
      </xsd:simpleType>
    </xsd:element>
    <xsd:element name="c4cf5cecf4f54657945a2f4588401a68" ma:index="12" nillable="true" ma:taxonomy="true" ma:internalName="c4cf5cecf4f54657945a2f4588401a68" ma:taxonomyFieldName="market" ma:displayName="Market" ma:readOnly="false" ma:fieldId="{c4cf5cec-f4f5-4657-945a-2f4588401a68}" ma:sspId="015c5536-8aef-4f54-84d3-0887bdbac016" ma:termSetId="25f35519-5b5c-42d1-9658-76bd7ca4f9e2" ma:anchorId="00000000-0000-0000-0000-000000000000" ma:open="false" ma:isKeyword="false">
      <xsd:complexType>
        <xsd:sequence>
          <xsd:element ref="pc:Terms" minOccurs="0" maxOccurs="1"/>
        </xsd:sequence>
      </xsd:complexType>
    </xsd:element>
    <xsd:element name="l8f0a71c47eb4bed978b885734e0aaa0" ma:index="14" nillable="true" ma:taxonomy="true" ma:internalName="l8f0a71c47eb4bed978b885734e0aaa0" ma:taxonomyFieldName="serviceline" ma:displayName="Service Line" ma:readOnly="false" ma:default="" ma:fieldId="{58f0a71c-47eb-4bed-978b-885734e0aaa0}" ma:sspId="015c5536-8aef-4f54-84d3-0887bdbac016" ma:termSetId="d4c9480e-1fa7-4f96-bac2-c7bd9c155118" ma:anchorId="00000000-0000-0000-0000-000000000000" ma:open="false" ma:isKeyword="false">
      <xsd:complexType>
        <xsd:sequence>
          <xsd:element ref="pc:Terms" minOccurs="0" maxOccurs="1"/>
        </xsd:sequence>
      </xsd:complexType>
    </xsd:element>
    <xsd:element name="df5b683435684ee3be1af0eef190bac7" ma:index="16" nillable="true" ma:taxonomy="true" ma:internalName="df5b683435684ee3be1af0eef190bac7" ma:taxonomyFieldName="KPMGDocType" ma:displayName="Document Type" ma:readOnly="false" ma:default="" ma:fieldId="{df5b6834-3568-4ee3-be1a-f0eef190bac7}" ma:sspId="015c5536-8aef-4f54-84d3-0887bdbac016" ma:termSetId="4724a380-c3f2-4d2a-b2ea-c6f003c9501c" ma:anchorId="00000000-0000-0000-0000-000000000000" ma:open="false" ma:isKeyword="false">
      <xsd:complexType>
        <xsd:sequence>
          <xsd:element ref="pc:Terms" minOccurs="0" maxOccurs="1"/>
        </xsd:sequence>
      </xsd:complexType>
    </xsd:element>
    <xsd:element name="n175d4bc2e5742d8bdc6e10036226be0" ma:index="18" nillable="true" ma:taxonomy="true" ma:internalName="n175d4bc2e5742d8bdc6e10036226be0" ma:taxonomyFieldName="client" ma:displayName="Client Name" ma:readOnly="false" ma:default="" ma:fieldId="{7175d4bc-2e57-42d8-bdc6-e10036226be0}" ma:sspId="015c5536-8aef-4f54-84d3-0887bdbac016" ma:termSetId="eccc2c39-1589-4a23-b68e-245c48959967" ma:anchorId="00000000-0000-0000-0000-000000000000" ma:open="false" ma:isKeyword="false">
      <xsd:complexType>
        <xsd:sequence>
          <xsd:element ref="pc:Terms" minOccurs="0" maxOccurs="1"/>
        </xsd:sequence>
      </xsd:complexType>
    </xsd:element>
    <xsd:element name="TaxCatchAll" ma:index="19" nillable="true" ma:displayName="Taxonomy Catch All Column" ma:description="" ma:hidden="true" ma:list="{113ca876-b4da-4c63-a7f1-6e96912c46e6}" ma:internalName="TaxCatchAll" ma:showField="CatchAllData" ma:web="2802a09a-2616-420d-b7de-922dd140fd37">
      <xsd:complexType>
        <xsd:complexContent>
          <xsd:extension base="dms:MultiChoiceLookup">
            <xsd:sequence>
              <xsd:element name="Value" type="dms:Lookup" maxOccurs="unbounded" minOccurs="0" nillable="true"/>
            </xsd:sequence>
          </xsd:extension>
        </xsd:complexContent>
      </xsd:complexType>
    </xsd:element>
    <xsd:element name="TaxKeywordTaxHTField" ma:index="20" nillable="true" ma:taxonomy="true" ma:internalName="TaxKeywordTaxHTField" ma:taxonomyFieldName="TaxKeyword" ma:displayName="Enterprise Keywords" ma:readOnly="false" ma:fieldId="{23f27201-bee3-471e-b2e7-b64fd8b7ca38}" ma:taxonomyMulti="true" ma:sspId="015c5536-8aef-4f54-84d3-0887bdbac016" ma:termSetId="00000000-0000-0000-0000-000000000000" ma:anchorId="00000000-0000-0000-0000-000000000000" ma:open="true" ma:isKeyword="true">
      <xsd:complexType>
        <xsd:sequence>
          <xsd:element ref="pc:Terms" minOccurs="0" maxOccurs="1"/>
        </xsd:sequence>
      </xsd:complexType>
    </xsd:element>
    <xsd:element name="TaxCatchAllLabel" ma:index="21" nillable="true" ma:displayName="Taxonomy Catch All Column1" ma:description="" ma:hidden="true" ma:list="{113ca876-b4da-4c63-a7f1-6e96912c46e6}" ma:internalName="TaxCatchAllLabel" ma:readOnly="true" ma:showField="CatchAllDataLabel" ma:web="2802a09a-2616-420d-b7de-922dd140fd37">
      <xsd:complexType>
        <xsd:complexContent>
          <xsd:extension base="dms:MultiChoiceLookup">
            <xsd:sequence>
              <xsd:element name="Value" type="dms:Lookup" maxOccurs="unbounded" minOccurs="0" nillable="true"/>
            </xsd:sequence>
          </xsd:extension>
        </xsd:complexContent>
      </xsd:complexType>
    </xsd:element>
    <xsd:element name="e153b20188154f8b8009ff191a318f42" ma:index="22" nillable="true" ma:taxonomy="true" ma:internalName="e153b20188154f8b8009ff191a318f42" ma:taxonomyFieldName="industry" ma:displayName="Industry" ma:readOnly="false" ma:fieldId="{e153b201-8815-4f8b-8009-ff191a318f42}" ma:sspId="015c5536-8aef-4f54-84d3-0887bdbac016" ma:termSetId="3292eddb-fc01-44e7-b768-a6c85ffd9f0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802a09a-2616-420d-b7de-922dd140fd37" elementFormDefault="qualified">
    <xsd:import namespace="http://schemas.microsoft.com/office/2006/documentManagement/types"/>
    <xsd:import namespace="http://schemas.microsoft.com/office/infopath/2007/PartnerControls"/>
    <xsd:element name="_dlc_DocId" ma:index="25" nillable="true" ma:displayName="Document ID Value" ma:description="The value of the document ID assigned to this item." ma:internalName="_dlc_DocId" ma:readOnly="true">
      <xsd:simpleType>
        <xsd:restriction base="dms:Text"/>
      </xsd:simpleType>
    </xsd:element>
    <xsd:element name="_dlc_DocIdUrl" ma:index="2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2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df5b683435684ee3be1af0eef190bac7 xmlns="7a8708e8-a7b1-48e4-a95e-1a4664bffb5d">
      <Terms xmlns="http://schemas.microsoft.com/office/infopath/2007/PartnerControls"/>
    </df5b683435684ee3be1af0eef190bac7>
    <c4cf5cecf4f54657945a2f4588401a68 xmlns="7a8708e8-a7b1-48e4-a95e-1a4664bffb5d">
      <Terms xmlns="http://schemas.microsoft.com/office/infopath/2007/PartnerControls">
        <TermInfo xmlns="http://schemas.microsoft.com/office/infopath/2007/PartnerControls">
          <TermName xmlns="http://schemas.microsoft.com/office/infopath/2007/PartnerControls">Montréal</TermName>
          <TermId xmlns="http://schemas.microsoft.com/office/infopath/2007/PartnerControls">1974e01d-cf0c-4258-a913-901a8109d3f2</TermId>
        </TermInfo>
      </Terms>
    </c4cf5cecf4f54657945a2f4588401a68>
    <TaxKeywordTaxHTField xmlns="7a8708e8-a7b1-48e4-a95e-1a4664bffb5d">
      <Terms xmlns="http://schemas.microsoft.com/office/infopath/2007/PartnerControls"/>
    </TaxKeywordTaxHTField>
    <e153b20188154f8b8009ff191a318f42 xmlns="7a8708e8-a7b1-48e4-a95e-1a4664bffb5d">
      <Terms xmlns="http://schemas.microsoft.com/office/infopath/2007/PartnerControls">
        <TermInfo xmlns="http://schemas.microsoft.com/office/infopath/2007/PartnerControls">
          <TermName xmlns="http://schemas.microsoft.com/office/infopath/2007/PartnerControls">Financial Services</TermName>
          <TermId xmlns="http://schemas.microsoft.com/office/infopath/2007/PartnerControls">aa04c532-d3cc-492e-820c-d114a5373bde</TermId>
        </TermInfo>
      </Terms>
    </e153b20188154f8b8009ff191a318f42>
    <KPMGDocStatus xmlns="7a8708e8-a7b1-48e4-a95e-1a4664bffb5d">In Preparation/En préparation</KPMGDocStatus>
    <n175d4bc2e5742d8bdc6e10036226be0 xmlns="7a8708e8-a7b1-48e4-a95e-1a4664bffb5d">
      <Terms xmlns="http://schemas.microsoft.com/office/infopath/2007/PartnerControls">
        <TermInfo xmlns="http://schemas.microsoft.com/office/infopath/2007/PartnerControls">
          <TermName xmlns="http://schemas.microsoft.com/office/infopath/2007/PartnerControls">Mouvement Desjardins</TermName>
          <TermId xmlns="http://schemas.microsoft.com/office/infopath/2007/PartnerControls">eb1a0749-f03c-4140-b0ff-61aba76dc87e</TermId>
        </TermInfo>
      </Terms>
    </n175d4bc2e5742d8bdc6e10036226be0>
    <engname xmlns="7a8708e8-a7b1-48e4-a95e-1a4664bffb5d">Desj 2020 Transformation VP GROpération</engname>
    <l8f0a71c47eb4bed978b885734e0aaa0 xmlns="7a8708e8-a7b1-48e4-a95e-1a4664bffb5d">
      <Terms xmlns="http://schemas.microsoft.com/office/infopath/2007/PartnerControls">
        <TermInfo xmlns="http://schemas.microsoft.com/office/infopath/2007/PartnerControls">
          <TermName xmlns="http://schemas.microsoft.com/office/infopath/2007/PartnerControls">Financial Risk Management</TermName>
          <TermId xmlns="http://schemas.microsoft.com/office/infopath/2007/PartnerControls">802a37e9-9eec-4d46-a94b-e309d91f193c</TermId>
        </TermInfo>
      </Terms>
    </l8f0a71c47eb4bed978b885734e0aaa0>
    <TaxCatchAll xmlns="7a8708e8-a7b1-48e4-a95e-1a4664bffb5d">
      <Value>4</Value>
      <Value>3</Value>
      <Value>2</Value>
      <Value>1</Value>
    </TaxCatchAll>
    <_dlc_DocId xmlns="2802a09a-2616-420d-b7de-922dd140fd37">TAKNREKDF57K-1875039474-9221</_dlc_DocId>
    <_dlc_DocIdUrl xmlns="2802a09a-2616-420d-b7de-922dd140fd37">
      <Url>https://kdm.ca.kworld.kpmg.com/sites/1000023002E17/_layouts/15/DocIdRedir.aspx?ID=TAKNREKDF57K-1875039474-9221</Url>
      <Description>TAKNREKDF57K-1875039474-9221</Description>
    </_dlc_DocIdUrl>
  </documentManagement>
</p:properties>
</file>

<file path=customXml/item4.xml><?xml version="1.0" encoding="utf-8"?>
<?mso-contentType ?>
<customXsn xmlns="http://schemas.microsoft.com/office/2006/metadata/customXsn">
  <xsnLocation/>
  <cached>True</cached>
  <openByDefault>False</openByDefault>
  <xsnScope/>
</customXs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SharedContentType xmlns="Microsoft.SharePoint.Taxonomy.ContentTypeSync" SourceId="015c5536-8aef-4f54-84d3-0887bdbac016" ContentTypeId="0x0101003FD9BD0E18176D4FA4358D86B30BB4D8020061CF0CA8F6E2C840820B6BC83B8C05F0" PreviousValue="false"/>
</file>

<file path=customXml/itemProps1.xml><?xml version="1.0" encoding="utf-8"?>
<ds:datastoreItem xmlns:ds="http://schemas.openxmlformats.org/officeDocument/2006/customXml" ds:itemID="{49CDB516-D969-435A-BAB7-0573AD0ACC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8708e8-a7b1-48e4-a95e-1a4664bffb5d"/>
    <ds:schemaRef ds:uri="2802a09a-2616-420d-b7de-922dd140fd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19491E-C570-49C7-9646-8A811707F6F1}">
  <ds:schemaRefs>
    <ds:schemaRef ds:uri="http://schemas.microsoft.com/sharepoint/events"/>
  </ds:schemaRefs>
</ds:datastoreItem>
</file>

<file path=customXml/itemProps3.xml><?xml version="1.0" encoding="utf-8"?>
<ds:datastoreItem xmlns:ds="http://schemas.openxmlformats.org/officeDocument/2006/customXml" ds:itemID="{EBC99A9B-A7E1-4558-8360-712F673118BC}">
  <ds:schemaRefs>
    <ds:schemaRef ds:uri="7a8708e8-a7b1-48e4-a95e-1a4664bffb5d"/>
    <ds:schemaRef ds:uri="http://purl.org/dc/dcmitype/"/>
    <ds:schemaRef ds:uri="http://schemas.microsoft.com/office/infopath/2007/PartnerControls"/>
    <ds:schemaRef ds:uri="http://purl.org/dc/elements/1.1/"/>
    <ds:schemaRef ds:uri="http://schemas.microsoft.com/office/2006/metadata/properties"/>
    <ds:schemaRef ds:uri="2802a09a-2616-420d-b7de-922dd140fd37"/>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62605697-D2B0-4FF9-BD19-B12F9767540B}">
  <ds:schemaRefs>
    <ds:schemaRef ds:uri="http://schemas.microsoft.com/office/2006/metadata/customXsn"/>
  </ds:schemaRefs>
</ds:datastoreItem>
</file>

<file path=customXml/itemProps5.xml><?xml version="1.0" encoding="utf-8"?>
<ds:datastoreItem xmlns:ds="http://schemas.openxmlformats.org/officeDocument/2006/customXml" ds:itemID="{0C813822-C83A-47F8-9F0F-C890B720E2DB}">
  <ds:schemaRefs>
    <ds:schemaRef ds:uri="http://schemas.microsoft.com/sharepoint/v3/contenttype/forms"/>
  </ds:schemaRefs>
</ds:datastoreItem>
</file>

<file path=customXml/itemProps6.xml><?xml version="1.0" encoding="utf-8"?>
<ds:datastoreItem xmlns:ds="http://schemas.openxmlformats.org/officeDocument/2006/customXml" ds:itemID="{C91C4306-02E7-4A13-BA15-724E07CD28B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17853</TotalTime>
  <Words>3506</Words>
  <Application>Microsoft Office PowerPoint</Application>
  <PresentationFormat>Grand écran</PresentationFormat>
  <Paragraphs>456</Paragraphs>
  <Slides>18</Slides>
  <Notes>9</Notes>
  <HiddenSlides>0</HiddenSlides>
  <MMClips>0</MMClips>
  <ScaleCrop>false</ScaleCrop>
  <HeadingPairs>
    <vt:vector size="8" baseType="variant">
      <vt:variant>
        <vt:lpstr>Polices utilisées</vt:lpstr>
      </vt:variant>
      <vt:variant>
        <vt:i4>12</vt:i4>
      </vt:variant>
      <vt:variant>
        <vt:lpstr>Thème</vt:lpstr>
      </vt:variant>
      <vt:variant>
        <vt:i4>5</vt:i4>
      </vt:variant>
      <vt:variant>
        <vt:lpstr>Serveurs OLE incorporés</vt:lpstr>
      </vt:variant>
      <vt:variant>
        <vt:i4>1</vt:i4>
      </vt:variant>
      <vt:variant>
        <vt:lpstr>Titres des diapositives</vt:lpstr>
      </vt:variant>
      <vt:variant>
        <vt:i4>18</vt:i4>
      </vt:variant>
    </vt:vector>
  </HeadingPairs>
  <TitlesOfParts>
    <vt:vector size="36" baseType="lpstr">
      <vt:lpstr>Arial</vt:lpstr>
      <vt:lpstr>Arial Nova Light</vt:lpstr>
      <vt:lpstr>Calibri</vt:lpstr>
      <vt:lpstr>Calibri Light</vt:lpstr>
      <vt:lpstr>Gill Sans MT</vt:lpstr>
      <vt:lpstr>KPMG Extralight</vt:lpstr>
      <vt:lpstr>Lucida Sans</vt:lpstr>
      <vt:lpstr>Times New Roman</vt:lpstr>
      <vt:lpstr>Trebuchet MS</vt:lpstr>
      <vt:lpstr>Univers 45 Light</vt:lpstr>
      <vt:lpstr>Wingdings</vt:lpstr>
      <vt:lpstr>Wingdings 2</vt:lpstr>
      <vt:lpstr>1_Desjardins2018_4_3_V1</vt:lpstr>
      <vt:lpstr>Desjardins2018_4_3_V1</vt:lpstr>
      <vt:lpstr>Exemples 16_9</vt:lpstr>
      <vt:lpstr>2_Desjardins2018_4_3_V1</vt:lpstr>
      <vt:lpstr>4_Desjardins2018_4_3_V1</vt:lpstr>
      <vt:lpstr>Diapositive think-cell</vt:lpstr>
      <vt:lpstr> Rehaussement et transformation du programme de gestion du risque de Tiers: alignement a la transformation digitale</vt:lpstr>
      <vt:lpstr>Présentation PowerPoint</vt:lpstr>
      <vt:lpstr>Présentation PowerPoint</vt:lpstr>
      <vt:lpstr>Présentation PowerPoint</vt:lpstr>
      <vt:lpstr>Présentation PowerPoint</vt:lpstr>
      <vt:lpstr>Notre programme cible de gestion des risques liés aux Tiers : Dynamique et évolutif    </vt:lpstr>
      <vt:lpstr>Éléments clés de la transformation du Programme:  Objectifs et résultats</vt:lpstr>
      <vt:lpstr>Présentation PowerPoint</vt:lpstr>
      <vt:lpstr>Un programme de gestion des risques Tiers en appuie au virage de transformation digitale</vt:lpstr>
      <vt:lpstr>Présentation PowerPoint</vt:lpstr>
      <vt:lpstr>Présentation PowerPoint</vt:lpstr>
      <vt:lpstr>Présentation PowerPoint</vt:lpstr>
      <vt:lpstr>Reporting de portefeuille (Cible) – Portefeuille de Tiers </vt:lpstr>
      <vt:lpstr>Présentation PowerPoint</vt:lpstr>
      <vt:lpstr>Présentation PowerPoint</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de rehaussement GRO</dc:title>
  <dc:creator>KPMG</dc:creator>
  <cp:keywords/>
  <cp:lastModifiedBy>Taik, Abdelali</cp:lastModifiedBy>
  <cp:revision>1309</cp:revision>
  <cp:lastPrinted>2020-04-02T17:23:28Z</cp:lastPrinted>
  <dcterms:created xsi:type="dcterms:W3CDTF">2020-02-06T01:28:44Z</dcterms:created>
  <dcterms:modified xsi:type="dcterms:W3CDTF">2021-03-18T17:04:41Z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0x0101003FD9BD0E18176D4FA4358D86B30BB4D8020061CF0CA8F6E2C840820B6BC83B8C05F0004B75A205A0BEF34A84891165A978557C</vt:lpwstr>
  </property>
  <property fmtid="{D5CDD505-2E9C-101B-9397-08002B2CF9AE}" pid="3" name="serviceline">
    <vt:lpwstr>4;#Financial Risk Management|802a37e9-9eec-4d46-a94b-e309d91f193c</vt:lpwstr>
  </property>
  <property fmtid="{D5CDD505-2E9C-101B-9397-08002B2CF9AE}" pid="4" name="TaxKeyword">
    <vt:lpwstr/>
  </property>
  <property fmtid="{D5CDD505-2E9C-101B-9397-08002B2CF9AE}" pid="5" name="industry">
    <vt:lpwstr>3;#Financial Services|aa04c532-d3cc-492e-820c-d114a5373bde</vt:lpwstr>
  </property>
  <property fmtid="{D5CDD505-2E9C-101B-9397-08002B2CF9AE}" pid="6" name="client">
    <vt:lpwstr>1;#Mouvement Desjardins|eb1a0749-f03c-4140-b0ff-61aba76dc87e</vt:lpwstr>
  </property>
  <property fmtid="{D5CDD505-2E9C-101B-9397-08002B2CF9AE}" pid="7" name="market">
    <vt:lpwstr>2;#Montréal|1974e01d-cf0c-4258-a913-901a8109d3f2</vt:lpwstr>
  </property>
  <property fmtid="{D5CDD505-2E9C-101B-9397-08002B2CF9AE}" pid="8" name="KPMGDocType">
    <vt:lpwstr/>
  </property>
  <property fmtid="{D5CDD505-2E9C-101B-9397-08002B2CF9AE}" pid="9" name="_dlc_DocIdItemGuid">
    <vt:lpwstr>b39f8895-b581-49b2-a4b9-1f6a9482465c</vt:lpwstr>
  </property>
</Properties>
</file>