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5525-49A2-4248-AC74-5D6AEEBB221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0790-8E73-4705-8D46-CE65F940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eleases.linaro.org/components/toolchain/binaries/4.9-2016.02/arm-linux-gnueab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eleases.linaro.org/components/toolchain/binaries/4.9-2016.02/arm-linux-gnueabi/gcc-linaro-4.9-2016.02-i686-mingw32_arm-linux-gnueabi.tar.xz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nav.readthedocs.org/en/latest/hotkey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eclipse-ide-cc-developers/mars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use-journalctl-to-view-and-manipulate-systemd-log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Linux Debugging Guide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286364"/>
            <a:ext cx="5508612" cy="529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02" y="1412776"/>
            <a:ext cx="5380695" cy="520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ltrace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643590" y="3329648"/>
            <a:ext cx="3536211" cy="60159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3251684" y="1505682"/>
            <a:ext cx="1404156" cy="1309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741939" y="1628800"/>
            <a:ext cx="1656184" cy="1309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5179801" y="3476243"/>
            <a:ext cx="4670568" cy="60159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qemu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qemu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achine emulator (</a:t>
            </a:r>
            <a:r>
              <a:rPr lang="en-US" altLang="ko-KR" dirty="0" err="1" smtClean="0"/>
              <a:t>qemu</a:t>
            </a:r>
            <a:r>
              <a:rPr lang="en-US" altLang="ko-KR" dirty="0" smtClean="0"/>
              <a:t>-system-arm,…)</a:t>
            </a:r>
          </a:p>
          <a:p>
            <a:pPr lvl="1"/>
            <a:r>
              <a:rPr lang="en-US" altLang="ko-KR" dirty="0" smtClean="0"/>
              <a:t>CPU emulator(</a:t>
            </a:r>
            <a:r>
              <a:rPr lang="en-US" altLang="ko-KR" dirty="0" err="1" smtClean="0"/>
              <a:t>qemu</a:t>
            </a:r>
            <a:r>
              <a:rPr lang="en-US" altLang="ko-KR" dirty="0" smtClean="0"/>
              <a:t>-arm,…)</a:t>
            </a:r>
            <a:br>
              <a:rPr lang="en-US" altLang="ko-KR" dirty="0" smtClean="0"/>
            </a:br>
            <a:r>
              <a:rPr lang="en-US" altLang="ko-KR" dirty="0" smtClean="0"/>
              <a:t> run directly arm executables.</a:t>
            </a:r>
          </a:p>
          <a:p>
            <a:r>
              <a:rPr lang="en-US" altLang="ko-KR" dirty="0" err="1" smtClean="0"/>
              <a:t>qemu</a:t>
            </a:r>
            <a:r>
              <a:rPr lang="en-US" altLang="ko-KR" dirty="0" smtClean="0"/>
              <a:t>-arm</a:t>
            </a:r>
          </a:p>
          <a:p>
            <a:pPr lvl="1"/>
            <a:r>
              <a:rPr lang="en-US" altLang="ko-KR" dirty="0"/>
              <a:t>Static </a:t>
            </a:r>
            <a:r>
              <a:rPr lang="en-US" altLang="ko-KR" dirty="0" smtClean="0"/>
              <a:t>build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Support </a:t>
            </a:r>
            <a:r>
              <a:rPr lang="en-US" altLang="ko-KR" dirty="0" err="1" smtClean="0"/>
              <a:t>gdb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4077072"/>
            <a:ext cx="476271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$ arm-</a:t>
            </a:r>
            <a:r>
              <a:rPr lang="en-US" altLang="ko-KR" dirty="0" err="1"/>
              <a:t>linux</a:t>
            </a:r>
            <a:r>
              <a:rPr lang="en-US" altLang="ko-KR" dirty="0"/>
              <a:t>-</a:t>
            </a:r>
            <a:r>
              <a:rPr lang="en-US" altLang="ko-KR" dirty="0" err="1"/>
              <a:t>gnueabi-gcc</a:t>
            </a:r>
            <a:r>
              <a:rPr lang="en-US" altLang="ko-KR" dirty="0"/>
              <a:t> </a:t>
            </a:r>
            <a:r>
              <a:rPr lang="en-US" altLang="ko-KR" b="1" dirty="0"/>
              <a:t>-static </a:t>
            </a:r>
            <a:r>
              <a:rPr lang="en-US" altLang="ko-KR" dirty="0"/>
              <a:t>-o </a:t>
            </a:r>
            <a:r>
              <a:rPr lang="en-US" altLang="ko-KR" dirty="0" err="1"/>
              <a:t>testapp</a:t>
            </a:r>
            <a:r>
              <a:rPr lang="en-US" altLang="ko-KR" dirty="0"/>
              <a:t> </a:t>
            </a:r>
            <a:r>
              <a:rPr lang="en-US" altLang="ko-KR" dirty="0" err="1"/>
              <a:t>main.c</a:t>
            </a:r>
            <a:endParaRPr lang="en-US" altLang="ko-KR" dirty="0"/>
          </a:p>
          <a:p>
            <a:pPr marL="0" lvl="1"/>
            <a:r>
              <a:rPr lang="en-US" altLang="ko-KR" dirty="0"/>
              <a:t>$ </a:t>
            </a:r>
            <a:r>
              <a:rPr lang="en-US" altLang="ko-KR" dirty="0" err="1"/>
              <a:t>qemu</a:t>
            </a:r>
            <a:r>
              <a:rPr lang="en-US" altLang="ko-KR" dirty="0"/>
              <a:t>-arm </a:t>
            </a:r>
            <a:r>
              <a:rPr lang="en-US" altLang="ko-KR" dirty="0" err="1"/>
              <a:t>testapp</a:t>
            </a:r>
            <a:endParaRPr lang="en-US" altLang="ko-KR" dirty="0"/>
          </a:p>
          <a:p>
            <a:pPr marL="0" lvl="1"/>
            <a:r>
              <a:rPr lang="en-US" altLang="ko-KR" dirty="0"/>
              <a:t>Hello world</a:t>
            </a:r>
            <a:r>
              <a:rPr lang="en-US" altLang="ko-KR" dirty="0"/>
              <a:t>!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783633" y="5589240"/>
            <a:ext cx="285539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$ </a:t>
            </a:r>
            <a:r>
              <a:rPr lang="en-US" altLang="ko-KR" dirty="0" err="1"/>
              <a:t>qemu</a:t>
            </a:r>
            <a:r>
              <a:rPr lang="en-US" altLang="ko-KR" dirty="0"/>
              <a:t>-arm -g 2345 </a:t>
            </a:r>
            <a:r>
              <a:rPr lang="en-US" altLang="ko-KR" dirty="0" err="1"/>
              <a:t>testapp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384033" y="5589241"/>
            <a:ext cx="325242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$ arm-</a:t>
            </a:r>
            <a:r>
              <a:rPr lang="en-US" altLang="ko-KR" dirty="0" err="1"/>
              <a:t>linux</a:t>
            </a:r>
            <a:r>
              <a:rPr lang="en-US" altLang="ko-KR" dirty="0"/>
              <a:t>-</a:t>
            </a:r>
            <a:r>
              <a:rPr lang="en-US" altLang="ko-KR" dirty="0" err="1"/>
              <a:t>gnueabi-gdb</a:t>
            </a:r>
            <a:r>
              <a:rPr lang="en-US" altLang="ko-KR" dirty="0"/>
              <a:t> </a:t>
            </a:r>
            <a:r>
              <a:rPr lang="en-US" altLang="ko-KR" dirty="0" err="1"/>
              <a:t>testapp</a:t>
            </a:r>
            <a:endParaRPr lang="en-US" altLang="ko-KR" dirty="0"/>
          </a:p>
          <a:p>
            <a:pPr marL="0" lvl="1"/>
            <a:r>
              <a:rPr lang="en-US" altLang="ko-KR" dirty="0"/>
              <a:t>(</a:t>
            </a:r>
            <a:r>
              <a:rPr lang="en-US" altLang="ko-KR" dirty="0" err="1"/>
              <a:t>gdb</a:t>
            </a:r>
            <a:r>
              <a:rPr lang="en-US" altLang="ko-KR" dirty="0"/>
              <a:t>) target remote :2345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7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79576" y="1581364"/>
            <a:ext cx="756084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Download GCC toolchain</a:t>
            </a:r>
            <a:br>
              <a:rPr lang="en-US" altLang="ko-KR" sz="2400" b="1" dirty="0"/>
            </a:br>
            <a:r>
              <a:rPr lang="en-US" altLang="ko-KR" sz="2000" dirty="0">
                <a:hlinkClick r:id="rId2"/>
              </a:rPr>
              <a:t>http</a:t>
            </a:r>
            <a:r>
              <a:rPr lang="en-US" altLang="ko-KR" sz="2000" dirty="0">
                <a:hlinkClick r:id="rId2"/>
              </a:rPr>
              <a:t>://releases.linaro.org/components/toolchain/binaries/4.9-2016.02/arm-linux-gnueabi</a:t>
            </a:r>
            <a:r>
              <a:rPr lang="en-US" altLang="ko-KR" sz="2000" dirty="0">
                <a:hlinkClick r:id="rId2"/>
              </a:rPr>
              <a:t>/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Build application (host)</a:t>
            </a:r>
            <a:br>
              <a:rPr lang="en-US" altLang="ko-KR" sz="2400" b="1" dirty="0"/>
            </a:br>
            <a:r>
              <a:rPr lang="en-US" altLang="ko-KR" sz="2400" dirty="0"/>
              <a:t>adding “-g” compile option for debug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Push application to device (host)</a:t>
            </a:r>
            <a:br>
              <a:rPr lang="en-US" altLang="ko-KR" sz="2400" b="1" dirty="0"/>
            </a:br>
            <a:r>
              <a:rPr lang="en-US" altLang="ko-KR" sz="2000" dirty="0">
                <a:latin typeface="Lucida Console" panose="020B0609040504020204" pitchFamily="49" charset="0"/>
              </a:rPr>
              <a:t>$ </a:t>
            </a:r>
            <a:r>
              <a:rPr lang="en-US" altLang="ko-KR" sz="2000" dirty="0" err="1">
                <a:latin typeface="Lucida Console" panose="020B0609040504020204" pitchFamily="49" charset="0"/>
              </a:rPr>
              <a:t>adb</a:t>
            </a:r>
            <a:r>
              <a:rPr lang="en-US" altLang="ko-KR" sz="2000" dirty="0">
                <a:latin typeface="Lucida Console" panose="020B0609040504020204" pitchFamily="49" charset="0"/>
              </a:rPr>
              <a:t> push </a:t>
            </a:r>
            <a:r>
              <a:rPr lang="en-US" altLang="ko-KR" sz="2000" dirty="0" err="1">
                <a:latin typeface="Lucida Console" panose="020B0609040504020204" pitchFamily="49" charset="0"/>
              </a:rPr>
              <a:t>testapp</a:t>
            </a:r>
            <a:r>
              <a:rPr lang="en-US" altLang="ko-KR" sz="2000" dirty="0">
                <a:latin typeface="Lucida Console" panose="020B0609040504020204" pitchFamily="49" charset="0"/>
              </a:rPr>
              <a:t> /data/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Run </a:t>
            </a:r>
            <a:r>
              <a:rPr lang="en-US" altLang="ko-KR" sz="2400" b="1" dirty="0" err="1"/>
              <a:t>gdbserver</a:t>
            </a:r>
            <a:r>
              <a:rPr lang="en-US" altLang="ko-KR" sz="2400" b="1" dirty="0"/>
              <a:t> (device)</a:t>
            </a:r>
            <a:br>
              <a:rPr lang="en-US" altLang="ko-KR" sz="2400" b="1" dirty="0"/>
            </a:br>
            <a:r>
              <a:rPr lang="en-US" altLang="ko-KR" sz="2000" dirty="0">
                <a:latin typeface="Lucida Console" panose="020B0609040504020204" pitchFamily="49" charset="0"/>
              </a:rPr>
              <a:t>$ </a:t>
            </a:r>
            <a:r>
              <a:rPr lang="en-US" altLang="ko-KR" sz="2000" dirty="0" err="1">
                <a:latin typeface="Lucida Console" panose="020B0609040504020204" pitchFamily="49" charset="0"/>
              </a:rPr>
              <a:t>gdbserver</a:t>
            </a:r>
            <a:r>
              <a:rPr lang="en-US" altLang="ko-KR" sz="2000" dirty="0">
                <a:latin typeface="Lucida Console" panose="020B0609040504020204" pitchFamily="49" charset="0"/>
              </a:rPr>
              <a:t> :2345 /data/</a:t>
            </a:r>
            <a:r>
              <a:rPr lang="en-US" altLang="ko-KR" sz="2000" dirty="0" err="1">
                <a:latin typeface="Lucida Console" panose="020B0609040504020204" pitchFamily="49" charset="0"/>
              </a:rPr>
              <a:t>testapp</a:t>
            </a:r>
            <a:r>
              <a:rPr lang="en-US" altLang="ko-KR" sz="2000" dirty="0">
                <a:latin typeface="Lucida Console" panose="020B0609040504020204" pitchFamily="49" charset="0"/>
              </a:rPr>
              <a:t/>
            </a:r>
            <a:br>
              <a:rPr lang="en-US" altLang="ko-KR" sz="2000" dirty="0">
                <a:latin typeface="Lucida Console" panose="020B0609040504020204" pitchFamily="49" charset="0"/>
              </a:rPr>
            </a:br>
            <a:r>
              <a:rPr lang="en-US" altLang="ko-KR" sz="2000" dirty="0">
                <a:latin typeface="Lucida Console" panose="020B0609040504020204" pitchFamily="49" charset="0"/>
              </a:rPr>
              <a:t>$ </a:t>
            </a:r>
            <a:r>
              <a:rPr lang="en-US" altLang="ko-KR" sz="2000" dirty="0" err="1">
                <a:latin typeface="Lucida Console" panose="020B0609040504020204" pitchFamily="49" charset="0"/>
              </a:rPr>
              <a:t>gdbserver</a:t>
            </a:r>
            <a:r>
              <a:rPr lang="en-US" altLang="ko-KR" sz="2000" dirty="0">
                <a:latin typeface="Lucida Console" panose="020B0609040504020204" pitchFamily="49" charset="0"/>
              </a:rPr>
              <a:t> </a:t>
            </a:r>
            <a:r>
              <a:rPr lang="en-US" altLang="ko-KR" sz="2000" dirty="0">
                <a:latin typeface="Lucida Console" panose="020B0609040504020204" pitchFamily="49" charset="0"/>
              </a:rPr>
              <a:t>--attach :2345 &lt;PID&gt;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Port forward using </a:t>
            </a:r>
            <a:r>
              <a:rPr lang="en-US" altLang="ko-KR" sz="2400" b="1" dirty="0" err="1"/>
              <a:t>adb</a:t>
            </a:r>
            <a:r>
              <a:rPr lang="en-US" altLang="ko-KR" sz="2400" b="1" dirty="0"/>
              <a:t> (host)</a:t>
            </a:r>
            <a:br>
              <a:rPr lang="en-US" altLang="ko-KR" sz="2400" b="1" dirty="0"/>
            </a:br>
            <a:r>
              <a:rPr lang="en-US" altLang="ko-KR" sz="2000" dirty="0">
                <a:latin typeface="Lucida Console" panose="020B0609040504020204" pitchFamily="49" charset="0"/>
              </a:rPr>
              <a:t>$ </a:t>
            </a:r>
            <a:r>
              <a:rPr lang="en-US" altLang="ko-KR" sz="2000" dirty="0" err="1">
                <a:latin typeface="Lucida Console" panose="020B0609040504020204" pitchFamily="49" charset="0"/>
              </a:rPr>
              <a:t>adb</a:t>
            </a:r>
            <a:r>
              <a:rPr lang="en-US" altLang="ko-KR" sz="2000" dirty="0">
                <a:latin typeface="Lucida Console" panose="020B0609040504020204" pitchFamily="49" charset="0"/>
              </a:rPr>
              <a:t> forward tcp:2345 </a:t>
            </a:r>
            <a:r>
              <a:rPr lang="en-US" altLang="ko-KR" sz="2000" dirty="0" err="1">
                <a:latin typeface="Lucida Console" panose="020B0609040504020204" pitchFamily="49" charset="0"/>
              </a:rPr>
              <a:t>tcp:2345</a:t>
            </a:r>
            <a:endParaRPr lang="en-US" altLang="ko-KR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Run </a:t>
            </a:r>
            <a:r>
              <a:rPr lang="en-US" altLang="ko-KR" sz="2400" b="1" dirty="0" err="1"/>
              <a:t>gdb</a:t>
            </a:r>
            <a:r>
              <a:rPr lang="en-US" altLang="ko-KR" sz="2400" b="1" dirty="0"/>
              <a:t> (host)</a:t>
            </a:r>
            <a:br>
              <a:rPr lang="en-US" altLang="ko-KR" sz="2400" b="1" dirty="0"/>
            </a:br>
            <a:r>
              <a:rPr lang="en-US" altLang="ko-KR" sz="2000" dirty="0">
                <a:latin typeface="Lucida Console" panose="020B0609040504020204" pitchFamily="49" charset="0"/>
              </a:rPr>
              <a:t>$ arm-</a:t>
            </a:r>
            <a:r>
              <a:rPr lang="en-US" altLang="ko-KR" sz="2000" dirty="0" err="1">
                <a:latin typeface="Lucida Console" panose="020B0609040504020204" pitchFamily="49" charset="0"/>
              </a:rPr>
              <a:t>linux</a:t>
            </a:r>
            <a:r>
              <a:rPr lang="en-US" altLang="ko-KR" sz="2000" dirty="0">
                <a:latin typeface="Lucida Console" panose="020B0609040504020204" pitchFamily="49" charset="0"/>
              </a:rPr>
              <a:t>-</a:t>
            </a:r>
            <a:r>
              <a:rPr lang="en-US" altLang="ko-KR" sz="2000" dirty="0" err="1">
                <a:latin typeface="Lucida Console" panose="020B0609040504020204" pitchFamily="49" charset="0"/>
              </a:rPr>
              <a:t>gnueabi-gdb</a:t>
            </a:r>
            <a:r>
              <a:rPr lang="en-US" altLang="ko-KR" sz="2000" dirty="0">
                <a:latin typeface="Lucida Console" panose="020B0609040504020204" pitchFamily="49" charset="0"/>
              </a:rPr>
              <a:t> </a:t>
            </a:r>
            <a:r>
              <a:rPr lang="en-US" altLang="ko-KR" sz="2000" dirty="0" err="1">
                <a:latin typeface="Lucida Console" panose="020B0609040504020204" pitchFamily="49" charset="0"/>
              </a:rPr>
              <a:t>testapp</a:t>
            </a:r>
            <a:r>
              <a:rPr lang="en-US" altLang="ko-KR" sz="2000" dirty="0">
                <a:latin typeface="Lucida Console" panose="020B0609040504020204" pitchFamily="49" charset="0"/>
              </a:rPr>
              <a:t/>
            </a:r>
            <a:br>
              <a:rPr lang="en-US" altLang="ko-KR" sz="2000" dirty="0">
                <a:latin typeface="Lucida Console" panose="020B0609040504020204" pitchFamily="49" charset="0"/>
              </a:rPr>
            </a:br>
            <a:r>
              <a:rPr lang="en-US" altLang="ko-KR" sz="2000" dirty="0">
                <a:latin typeface="Lucida Console" panose="020B0609040504020204" pitchFamily="49" charset="0"/>
              </a:rPr>
              <a:t>(</a:t>
            </a:r>
            <a:r>
              <a:rPr lang="en-US" altLang="ko-KR" sz="2000" dirty="0" err="1">
                <a:latin typeface="Lucida Console" panose="020B0609040504020204" pitchFamily="49" charset="0"/>
              </a:rPr>
              <a:t>gdb</a:t>
            </a:r>
            <a:r>
              <a:rPr lang="en-US" altLang="ko-KR" sz="2000" dirty="0">
                <a:latin typeface="Lucida Console" panose="020B0609040504020204" pitchFamily="49" charset="0"/>
              </a:rPr>
              <a:t>) target remote :2345</a:t>
            </a:r>
            <a:endParaRPr lang="en-US" altLang="ko-KR" sz="2000" b="1" dirty="0">
              <a:latin typeface="Lucida Console" panose="020B060904050402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– remote debug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0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79576" y="158136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Download GCC toolchain</a:t>
            </a:r>
            <a:br>
              <a:rPr lang="en-US" altLang="ko-KR" b="1" dirty="0"/>
            </a:br>
            <a:r>
              <a:rPr lang="en-US" altLang="ko-KR" sz="1600" dirty="0">
                <a:hlinkClick r:id="rId2"/>
              </a:rPr>
              <a:t>http://</a:t>
            </a:r>
            <a:r>
              <a:rPr lang="en-US" altLang="ko-KR" sz="1600" dirty="0">
                <a:hlinkClick r:id="rId2"/>
              </a:rPr>
              <a:t>releases.linaro.org/components/toolchain/binaries/4.9-2016.02/arm-linux-gnueabi/gcc-linaro-4.9-2016.02-i686-mingw32_arm-linux-gnueabi.tar.xz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Setting PATH for toolchain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b="1" i="1" dirty="0"/>
              <a:t>&lt;gdbcmd.bat&gt; file</a:t>
            </a:r>
            <a:r>
              <a:rPr lang="en-US" altLang="ko-KR" sz="1200" b="1" i="1" dirty="0"/>
              <a:t/>
            </a:r>
            <a:br>
              <a:rPr lang="en-US" altLang="ko-KR" sz="1200" b="1" i="1" dirty="0"/>
            </a:br>
            <a:r>
              <a:rPr lang="en-US" altLang="ko-KR" sz="1200" dirty="0"/>
              <a:t>@echo off</a:t>
            </a:r>
            <a:br>
              <a:rPr lang="en-US" altLang="ko-KR" sz="1200" dirty="0"/>
            </a:br>
            <a:r>
              <a:rPr lang="en-US" altLang="ko-KR" sz="1200" dirty="0"/>
              <a:t>rem Set path for </a:t>
            </a:r>
            <a:r>
              <a:rPr lang="en-US" altLang="ko-KR" sz="1200" dirty="0" err="1"/>
              <a:t>Linaro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gnueabi</a:t>
            </a:r>
            <a:r>
              <a:rPr lang="en-US" altLang="ko-KR" sz="1200" dirty="0"/>
              <a:t> tool chain.</a:t>
            </a:r>
            <a:br>
              <a:rPr lang="en-US" altLang="ko-KR" sz="1200" dirty="0"/>
            </a:br>
            <a:r>
              <a:rPr lang="en-US" altLang="ko-KR" sz="1200" dirty="0"/>
              <a:t>set </a:t>
            </a:r>
            <a:r>
              <a:rPr lang="en-US" altLang="ko-KR" sz="1200" dirty="0"/>
              <a:t>ARM_GCC=D:\</a:t>
            </a:r>
            <a:r>
              <a:rPr lang="en-US" altLang="ko-KR" sz="1200" dirty="0"/>
              <a:t>Developer\gcc-linaro-4.9-2016.02-i686-mingw32_arm-linux-gnueabi\bin</a:t>
            </a:r>
            <a:br>
              <a:rPr lang="en-US" altLang="ko-KR" sz="1200" dirty="0"/>
            </a:br>
            <a:r>
              <a:rPr lang="en-US" altLang="ko-KR" sz="1200" dirty="0"/>
              <a:t>set ADB=D:\Developer\adb</a:t>
            </a:r>
            <a:br>
              <a:rPr lang="en-US" altLang="ko-KR" sz="1200" dirty="0"/>
            </a:br>
            <a:r>
              <a:rPr lang="en-US" altLang="ko-KR" sz="1200" dirty="0"/>
              <a:t>set </a:t>
            </a:r>
            <a:r>
              <a:rPr lang="en-US" altLang="ko-KR" sz="1200" dirty="0"/>
              <a:t>PATH=%ADB%;%ARM_GCC%;%</a:t>
            </a:r>
            <a:r>
              <a:rPr lang="en-US" altLang="ko-KR" sz="1200" dirty="0"/>
              <a:t>PATH%</a:t>
            </a:r>
            <a:br>
              <a:rPr lang="en-US" altLang="ko-KR" sz="1200" dirty="0"/>
            </a:br>
            <a:r>
              <a:rPr lang="en-US" altLang="ko-KR" sz="1200" dirty="0" err="1"/>
              <a:t>cmd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In </a:t>
            </a:r>
            <a:r>
              <a:rPr lang="en-US" altLang="ko-KR" b="1" dirty="0" err="1"/>
              <a:t>gdb</a:t>
            </a:r>
            <a:r>
              <a:rPr lang="en-US" altLang="ko-KR" b="1" dirty="0"/>
              <a:t> session</a:t>
            </a:r>
            <a:br>
              <a:rPr lang="en-US" altLang="ko-KR" b="1" dirty="0"/>
            </a:br>
            <a:r>
              <a:rPr lang="en-US" altLang="ko-KR" sz="1200" b="1" dirty="0"/>
              <a:t>(</a:t>
            </a:r>
            <a:r>
              <a:rPr lang="en-US" altLang="ko-KR" sz="1200" b="1" dirty="0" err="1"/>
              <a:t>gdb</a:t>
            </a:r>
            <a:r>
              <a:rPr lang="en-US" altLang="ko-KR" sz="1200" b="1" dirty="0"/>
              <a:t>) set </a:t>
            </a:r>
            <a:r>
              <a:rPr lang="en-US" altLang="ko-KR" sz="1200" b="1" dirty="0"/>
              <a:t>substitute-path /home/</a:t>
            </a:r>
            <a:r>
              <a:rPr lang="en-US" altLang="ko-KR" sz="1200" b="1" dirty="0" err="1"/>
              <a:t>munyoung.hwang</a:t>
            </a:r>
            <a:r>
              <a:rPr lang="en-US" altLang="ko-KR" sz="1200" b="1" dirty="0"/>
              <a:t> </a:t>
            </a:r>
            <a:r>
              <a:rPr lang="en-US" altLang="ko-KR" sz="1200" b="1" dirty="0"/>
              <a:t>y:</a:t>
            </a:r>
            <a:br>
              <a:rPr lang="en-US" altLang="ko-KR" sz="1200" b="1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en-US" altLang="ko-KR" sz="1200" dirty="0" err="1"/>
              <a:t>gdb</a:t>
            </a:r>
            <a:r>
              <a:rPr lang="en-US" altLang="ko-KR" sz="1200" dirty="0"/>
              <a:t>) </a:t>
            </a:r>
            <a:r>
              <a:rPr lang="en-US" altLang="ko-KR" sz="1200" dirty="0"/>
              <a:t>target remote :</a:t>
            </a:r>
            <a:r>
              <a:rPr lang="en-US" altLang="ko-KR" sz="1200" dirty="0"/>
              <a:t>2345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en-US" altLang="ko-KR" sz="1200" dirty="0" err="1"/>
              <a:t>gdb</a:t>
            </a:r>
            <a:r>
              <a:rPr lang="en-US" altLang="ko-KR" sz="1200" dirty="0"/>
              <a:t>) break main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en-US" altLang="ko-KR" sz="1200" dirty="0" err="1"/>
              <a:t>gdb</a:t>
            </a:r>
            <a:r>
              <a:rPr lang="en-US" altLang="ko-KR" sz="1200" dirty="0"/>
              <a:t>) continue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– windows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6940" y="4179019"/>
            <a:ext cx="236314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Your network drive to </a:t>
            </a:r>
            <a:r>
              <a:rPr lang="en-US" altLang="ko-KR" sz="1000" dirty="0" err="1">
                <a:solidFill>
                  <a:srgbClr val="FF0000"/>
                </a:solidFill>
              </a:rPr>
              <a:t>linux</a:t>
            </a:r>
            <a:r>
              <a:rPr lang="en-US" altLang="ko-KR" sz="1000" dirty="0">
                <a:solidFill>
                  <a:srgbClr val="FF0000"/>
                </a:solidFill>
              </a:rPr>
              <a:t> build machine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600056" y="4293096"/>
            <a:ext cx="576064" cy="244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556791"/>
            <a:ext cx="4933589" cy="34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52" y="1316513"/>
            <a:ext cx="4674468" cy="540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testapp</a:t>
            </a:r>
            <a:r>
              <a:rPr lang="en-US" altLang="ko-KR" dirty="0" smtClean="0"/>
              <a:t> demo</a:t>
            </a:r>
            <a:endParaRPr lang="ko-KR" altLang="en-US" dirty="0"/>
          </a:p>
        </p:txBody>
      </p:sp>
      <p:sp>
        <p:nvSpPr>
          <p:cNvPr id="39" name="순서도: 처리 38"/>
          <p:cNvSpPr/>
          <p:nvPr/>
        </p:nvSpPr>
        <p:spPr>
          <a:xfrm>
            <a:off x="3001954" y="1772816"/>
            <a:ext cx="2016224" cy="1584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/>
          <p:cNvSpPr/>
          <p:nvPr/>
        </p:nvSpPr>
        <p:spPr>
          <a:xfrm>
            <a:off x="5138374" y="1853790"/>
            <a:ext cx="4558027" cy="24591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처리 40"/>
          <p:cNvSpPr/>
          <p:nvPr/>
        </p:nvSpPr>
        <p:spPr>
          <a:xfrm>
            <a:off x="5173398" y="3890112"/>
            <a:ext cx="4435125" cy="24103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처리 41"/>
          <p:cNvSpPr/>
          <p:nvPr/>
        </p:nvSpPr>
        <p:spPr>
          <a:xfrm>
            <a:off x="5154053" y="4954091"/>
            <a:ext cx="4435125" cy="4191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383064"/>
            <a:ext cx="4449055" cy="291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87" y="1331745"/>
            <a:ext cx="4530160" cy="52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– attach running process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5410518" y="1981441"/>
            <a:ext cx="4435125" cy="3273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5405289" y="4284406"/>
            <a:ext cx="4435125" cy="27050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5405288" y="6152578"/>
            <a:ext cx="4435125" cy="3727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636735" y="3816493"/>
            <a:ext cx="3773782" cy="1584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– batch file 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0" y="1492641"/>
            <a:ext cx="61237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gdbserver.bat</a:t>
            </a:r>
            <a:endParaRPr lang="ko-KR" altLang="en-US" b="1" dirty="0"/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@echo off</a:t>
            </a: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set BIN_PATH=%~f1</a:t>
            </a: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set BIN_NAME=%~n1</a:t>
            </a: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echo BIN_PATH=%BIN_PATH%</a:t>
            </a: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echo BIN_NAME=%BIN_NAME%</a:t>
            </a:r>
          </a:p>
          <a:p>
            <a:pPr lvl="1"/>
            <a:endParaRPr lang="en-US" altLang="ko-KR" sz="1400" dirty="0">
              <a:latin typeface="Lucida Console" panose="020B0609040504020204" pitchFamily="49" charset="0"/>
            </a:endParaRP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adbb.exe push %BIN_PATH% /data/</a:t>
            </a: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adbb.exe forward tcp:2345 </a:t>
            </a:r>
            <a:r>
              <a:rPr lang="en-US" altLang="ko-KR" sz="1400" dirty="0" err="1">
                <a:latin typeface="Lucida Console" panose="020B0609040504020204" pitchFamily="49" charset="0"/>
              </a:rPr>
              <a:t>tcp:2345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adbb.exe shell </a:t>
            </a:r>
            <a:r>
              <a:rPr lang="en-US" altLang="ko-KR" sz="1400" dirty="0" err="1">
                <a:latin typeface="Lucida Console" panose="020B0609040504020204" pitchFamily="49" charset="0"/>
              </a:rPr>
              <a:t>chmod</a:t>
            </a:r>
            <a:r>
              <a:rPr lang="en-US" altLang="ko-KR" sz="1400" dirty="0">
                <a:latin typeface="Lucida Console" panose="020B0609040504020204" pitchFamily="49" charset="0"/>
              </a:rPr>
              <a:t> +x /data/%BIN_NAME%</a:t>
            </a: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adbb.exe shell </a:t>
            </a:r>
            <a:r>
              <a:rPr lang="en-US" altLang="ko-KR" sz="1400" dirty="0" err="1">
                <a:latin typeface="Lucida Console" panose="020B0609040504020204" pitchFamily="49" charset="0"/>
              </a:rPr>
              <a:t>gdbserver</a:t>
            </a:r>
            <a:r>
              <a:rPr lang="en-US" altLang="ko-KR" sz="1400" dirty="0">
                <a:latin typeface="Lucida Console" panose="020B0609040504020204" pitchFamily="49" charset="0"/>
              </a:rPr>
              <a:t> :2345 /data/%BIN_NAME</a:t>
            </a:r>
            <a:r>
              <a:rPr lang="en-US" altLang="ko-KR" sz="1400" dirty="0">
                <a:latin typeface="Lucida Console" panose="020B0609040504020204" pitchFamily="49" charset="0"/>
              </a:rPr>
              <a:t>%</a:t>
            </a:r>
          </a:p>
          <a:p>
            <a:pPr lvl="1"/>
            <a:endParaRPr lang="en-US" altLang="ko-KR" sz="14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gdb-cmd-init</a:t>
            </a:r>
            <a:endParaRPr lang="ko-KR" altLang="en-US" b="1" dirty="0"/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set substitute-path /home/</a:t>
            </a:r>
            <a:r>
              <a:rPr lang="en-US" altLang="ko-KR" sz="1400" dirty="0" err="1">
                <a:latin typeface="Lucida Console" panose="020B0609040504020204" pitchFamily="49" charset="0"/>
              </a:rPr>
              <a:t>munyoung.hwang</a:t>
            </a:r>
            <a:r>
              <a:rPr lang="en-US" altLang="ko-KR" sz="1400" dirty="0">
                <a:latin typeface="Lucida Console" panose="020B0609040504020204" pitchFamily="49" charset="0"/>
              </a:rPr>
              <a:t> y:</a:t>
            </a: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break </a:t>
            </a:r>
            <a:r>
              <a:rPr lang="en-US" altLang="ko-KR" sz="1400" dirty="0">
                <a:latin typeface="Lucida Console" panose="020B0609040504020204" pitchFamily="49" charset="0"/>
              </a:rPr>
              <a:t>main</a:t>
            </a: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target remote :2345</a:t>
            </a:r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Continue</a:t>
            </a:r>
          </a:p>
          <a:p>
            <a:pPr lvl="1"/>
            <a:endParaRPr lang="en-US" altLang="ko-KR" sz="14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run_gdb.bat</a:t>
            </a:r>
            <a:endParaRPr lang="ko-KR" altLang="en-US" b="1" dirty="0"/>
          </a:p>
          <a:p>
            <a:pPr lvl="1"/>
            <a:r>
              <a:rPr lang="en-US" altLang="ko-KR" sz="1400" dirty="0">
                <a:latin typeface="Lucida Console" panose="020B0609040504020204" pitchFamily="49" charset="0"/>
              </a:rPr>
              <a:t>arm-linux-gnueabi-gdb.exe </a:t>
            </a:r>
            <a:r>
              <a:rPr lang="en-US" altLang="ko-KR" sz="1400" dirty="0">
                <a:latin typeface="Lucida Console" panose="020B0609040504020204" pitchFamily="49" charset="0"/>
              </a:rPr>
              <a:t>--</a:t>
            </a:r>
            <a:r>
              <a:rPr lang="en-US" altLang="ko-KR" sz="1400" dirty="0">
                <a:latin typeface="Lucida Console" panose="020B0609040504020204" pitchFamily="49" charset="0"/>
              </a:rPr>
              <a:t>command=</a:t>
            </a:r>
            <a:r>
              <a:rPr lang="en-US" altLang="ko-KR" sz="1400" dirty="0" err="1">
                <a:latin typeface="Lucida Console" panose="020B0609040504020204" pitchFamily="49" charset="0"/>
              </a:rPr>
              <a:t>gdb-cmd-init</a:t>
            </a:r>
            <a:r>
              <a:rPr lang="en-US" altLang="ko-KR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%1</a:t>
            </a:r>
          </a:p>
          <a:p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– batch file (2)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43" y="1700808"/>
            <a:ext cx="430564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679558"/>
            <a:ext cx="4302884" cy="49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334" y="1372126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gdbserver.bat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0016" y="1331476"/>
            <a:ext cx="13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run_gdb.bat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02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– commands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/>
              <a:t>help &lt;</a:t>
            </a:r>
            <a:r>
              <a:rPr lang="en-US" altLang="ko-KR" b="1" dirty="0" err="1"/>
              <a:t>cmd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Execution</a:t>
            </a:r>
            <a:br>
              <a:rPr lang="en-US" altLang="ko-KR" b="1" dirty="0"/>
            </a:br>
            <a:r>
              <a:rPr lang="en-US" altLang="ko-KR" dirty="0">
                <a:latin typeface="Lucida Console" panose="020B0609040504020204" pitchFamily="49" charset="0"/>
              </a:rPr>
              <a:t>run, kill, continue</a:t>
            </a:r>
          </a:p>
          <a:p>
            <a:r>
              <a:rPr lang="en-US" altLang="ko-KR" b="1" dirty="0"/>
              <a:t>Code</a:t>
            </a:r>
            <a:br>
              <a:rPr lang="en-US" altLang="ko-KR" b="1" dirty="0"/>
            </a:br>
            <a:r>
              <a:rPr lang="en-US" altLang="ko-KR" dirty="0">
                <a:latin typeface="Lucida Console" panose="020B0609040504020204" pitchFamily="49" charset="0"/>
              </a:rPr>
              <a:t>list, disassemble</a:t>
            </a:r>
          </a:p>
          <a:p>
            <a:r>
              <a:rPr lang="en-US" altLang="ko-KR" b="1" dirty="0"/>
              <a:t>Variable, Memory</a:t>
            </a:r>
            <a:br>
              <a:rPr lang="en-US" altLang="ko-KR" b="1" dirty="0"/>
            </a:br>
            <a:r>
              <a:rPr lang="en-US" altLang="ko-KR" dirty="0">
                <a:latin typeface="Lucida Console" panose="020B0609040504020204" pitchFamily="49" charset="0"/>
              </a:rPr>
              <a:t>print, x</a:t>
            </a:r>
          </a:p>
          <a:p>
            <a:r>
              <a:rPr lang="en-US" altLang="ko-KR" b="1" dirty="0"/>
              <a:t>Breakpoint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>
                <a:latin typeface="Lucida Console" panose="020B0609040504020204" pitchFamily="49" charset="0"/>
              </a:rPr>
              <a:t>break, </a:t>
            </a:r>
            <a:r>
              <a:rPr lang="en-US" altLang="ko-KR" dirty="0" err="1">
                <a:latin typeface="Lucida Console" panose="020B0609040504020204" pitchFamily="49" charset="0"/>
              </a:rPr>
              <a:t>tbreak</a:t>
            </a:r>
            <a:r>
              <a:rPr lang="en-US" altLang="ko-KR" dirty="0">
                <a:latin typeface="Lucida Console" panose="020B0609040504020204" pitchFamily="49" charset="0"/>
              </a:rPr>
              <a:t>, watch, delete</a:t>
            </a:r>
            <a:br>
              <a:rPr lang="en-US" altLang="ko-KR" dirty="0">
                <a:latin typeface="Lucida Console" panose="020B0609040504020204" pitchFamily="49" charset="0"/>
              </a:rPr>
            </a:br>
            <a:r>
              <a:rPr lang="en-US" altLang="ko-KR" dirty="0">
                <a:latin typeface="Lucida Console" panose="020B0609040504020204" pitchFamily="49" charset="0"/>
              </a:rPr>
              <a:t>display, </a:t>
            </a:r>
            <a:r>
              <a:rPr lang="en-US" altLang="ko-KR" dirty="0" err="1">
                <a:latin typeface="Lucida Console" panose="020B0609040504020204" pitchFamily="49" charset="0"/>
              </a:rPr>
              <a:t>undisplay</a:t>
            </a:r>
            <a:r>
              <a:rPr lang="en-US" altLang="ko-KR" dirty="0">
                <a:latin typeface="Lucida Console" panose="020B0609040504020204" pitchFamily="49" charset="0"/>
              </a:rPr>
              <a:t/>
            </a:r>
            <a:br>
              <a:rPr lang="en-US" altLang="ko-KR" dirty="0">
                <a:latin typeface="Lucida Console" panose="020B0609040504020204" pitchFamily="49" charset="0"/>
              </a:rPr>
            </a:br>
            <a:r>
              <a:rPr lang="en-US" altLang="ko-KR" dirty="0">
                <a:latin typeface="Lucida Console" panose="020B0609040504020204" pitchFamily="49" charset="0"/>
              </a:rPr>
              <a:t>info break, info watch</a:t>
            </a:r>
          </a:p>
          <a:p>
            <a:r>
              <a:rPr lang="en-US" altLang="ko-KR" b="1" dirty="0"/>
              <a:t>Stepping</a:t>
            </a:r>
            <a:br>
              <a:rPr lang="en-US" altLang="ko-KR" b="1" dirty="0"/>
            </a:br>
            <a:r>
              <a:rPr lang="en-US" altLang="ko-KR" dirty="0">
                <a:latin typeface="Lucida Console" panose="020B0609040504020204" pitchFamily="49" charset="0"/>
              </a:rPr>
              <a:t>next, step, </a:t>
            </a:r>
            <a:r>
              <a:rPr lang="en-US" altLang="ko-KR" dirty="0" err="1">
                <a:latin typeface="Lucida Console" panose="020B0609040504020204" pitchFamily="49" charset="0"/>
              </a:rPr>
              <a:t>ni</a:t>
            </a:r>
            <a:r>
              <a:rPr lang="en-US" altLang="ko-KR" dirty="0">
                <a:latin typeface="Lucida Console" panose="020B0609040504020204" pitchFamily="49" charset="0"/>
              </a:rPr>
              <a:t>, </a:t>
            </a:r>
            <a:r>
              <a:rPr lang="en-US" altLang="ko-KR" dirty="0" err="1">
                <a:latin typeface="Lucida Console" panose="020B0609040504020204" pitchFamily="49" charset="0"/>
              </a:rPr>
              <a:t>si</a:t>
            </a:r>
            <a:r>
              <a:rPr lang="en-US" altLang="ko-KR" dirty="0">
                <a:latin typeface="Lucida Console" panose="020B0609040504020204" pitchFamily="49" charset="0"/>
              </a:rPr>
              <a:t>, finish</a:t>
            </a:r>
          </a:p>
          <a:p>
            <a:r>
              <a:rPr lang="en-US" altLang="ko-KR" sz="2900" b="1" dirty="0" err="1"/>
              <a:t>Callstack</a:t>
            </a:r>
            <a:r>
              <a:rPr lang="en-US" altLang="ko-KR" dirty="0">
                <a:latin typeface="Lucida Console" panose="020B0609040504020204" pitchFamily="49" charset="0"/>
              </a:rPr>
              <a:t/>
            </a:r>
            <a:br>
              <a:rPr lang="en-US" altLang="ko-KR" dirty="0">
                <a:latin typeface="Lucida Console" panose="020B0609040504020204" pitchFamily="49" charset="0"/>
              </a:rPr>
            </a:br>
            <a:r>
              <a:rPr lang="en-US" altLang="ko-KR" dirty="0" err="1">
                <a:latin typeface="Lucida Console" panose="020B0609040504020204" pitchFamily="49" charset="0"/>
              </a:rPr>
              <a:t>backtrace</a:t>
            </a:r>
            <a:r>
              <a:rPr lang="en-US" altLang="ko-KR" dirty="0">
                <a:latin typeface="Lucida Console" panose="020B0609040504020204" pitchFamily="49" charset="0"/>
              </a:rPr>
              <a:t>(</a:t>
            </a:r>
            <a:r>
              <a:rPr lang="en-US" altLang="ko-KR" dirty="0" err="1">
                <a:latin typeface="Lucida Console" panose="020B0609040504020204" pitchFamily="49" charset="0"/>
              </a:rPr>
              <a:t>bt</a:t>
            </a:r>
            <a:r>
              <a:rPr lang="en-US" altLang="ko-KR" dirty="0">
                <a:latin typeface="Lucida Console" panose="020B0609040504020204" pitchFamily="49" charset="0"/>
              </a:rPr>
              <a:t>), up, down</a:t>
            </a:r>
          </a:p>
          <a:p>
            <a:r>
              <a:rPr lang="en-US" altLang="ko-KR" b="1" dirty="0"/>
              <a:t>Target</a:t>
            </a:r>
            <a:br>
              <a:rPr lang="en-US" altLang="ko-KR" b="1" dirty="0"/>
            </a:br>
            <a:r>
              <a:rPr lang="en-US" altLang="ko-KR" dirty="0">
                <a:latin typeface="Lucida Console" panose="020B0609040504020204" pitchFamily="49" charset="0"/>
              </a:rPr>
              <a:t>info registers, info target, info thread, thread</a:t>
            </a:r>
          </a:p>
          <a:p>
            <a:r>
              <a:rPr lang="en-US" altLang="ko-KR" b="1" dirty="0"/>
              <a:t>Scripting</a:t>
            </a:r>
            <a:br>
              <a:rPr lang="en-US" altLang="ko-KR" b="1" dirty="0"/>
            </a:br>
            <a:r>
              <a:rPr lang="en-US" altLang="ko-KR" dirty="0">
                <a:latin typeface="Lucida Console" panose="020B0609040504020204" pitchFamily="49" charset="0"/>
              </a:rPr>
              <a:t>source &lt;file&gt;</a:t>
            </a:r>
          </a:p>
        </p:txBody>
      </p:sp>
    </p:spTree>
    <p:extLst>
      <p:ext uri="{BB962C8B-B14F-4D97-AF65-F5344CB8AC3E}">
        <p14:creationId xmlns:p14="http://schemas.microsoft.com/office/powerpoint/2010/main" val="4257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– demo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14" y="1686804"/>
            <a:ext cx="1794123" cy="419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55641" y="131747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Lucida Console" panose="020B0609040504020204" pitchFamily="49" charset="0"/>
              </a:rPr>
              <a:t>main.c</a:t>
            </a:r>
            <a:endParaRPr lang="ko-KR" altLang="en-US" b="1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7888" y="1268761"/>
            <a:ext cx="289475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Lucida Console" panose="020B0609040504020204" pitchFamily="49" charset="0"/>
              </a:rPr>
              <a:t>Examine </a:t>
            </a:r>
            <a:r>
              <a:rPr lang="en-US" altLang="ko-KR" sz="1600" b="1" dirty="0" err="1">
                <a:latin typeface="Lucida Console" panose="020B0609040504020204" pitchFamily="49" charset="0"/>
              </a:rPr>
              <a:t>gdb</a:t>
            </a:r>
            <a:r>
              <a:rPr lang="en-US" altLang="ko-KR" sz="1600" b="1" dirty="0">
                <a:latin typeface="Lucida Console" panose="020B0609040504020204" pitchFamily="49" charset="0"/>
              </a:rPr>
              <a:t> command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list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next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n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n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s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</a:t>
            </a:r>
            <a:r>
              <a:rPr lang="en-US" altLang="ko-KR" sz="1100" dirty="0" err="1">
                <a:latin typeface="Lucida Console" panose="020B0609040504020204" pitchFamily="49" charset="0"/>
              </a:rPr>
              <a:t>backtrace</a:t>
            </a:r>
            <a:endParaRPr lang="en-US" altLang="ko-KR" sz="1100" dirty="0">
              <a:latin typeface="Lucida Console" panose="020B0609040504020204" pitchFamily="49" charset="0"/>
            </a:endParaRP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</a:t>
            </a:r>
            <a:r>
              <a:rPr lang="en-US" altLang="ko-KR" sz="1100" dirty="0">
                <a:latin typeface="Lucida Console" panose="020B0609040504020204" pitchFamily="49" charset="0"/>
              </a:rPr>
              <a:t>list test1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</a:t>
            </a:r>
            <a:r>
              <a:rPr lang="en-US" altLang="ko-KR" sz="1100" dirty="0" err="1">
                <a:latin typeface="Lucida Console" panose="020B0609040504020204" pitchFamily="49" charset="0"/>
              </a:rPr>
              <a:t>tbreak</a:t>
            </a:r>
            <a:r>
              <a:rPr lang="en-US" altLang="ko-KR" sz="1100" dirty="0">
                <a:latin typeface="Lucida Console" panose="020B0609040504020204" pitchFamily="49" charset="0"/>
              </a:rPr>
              <a:t> test1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info break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continue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</a:t>
            </a:r>
            <a:r>
              <a:rPr lang="en-US" altLang="ko-KR" sz="1100" dirty="0" err="1">
                <a:latin typeface="Lucida Console" panose="020B0609040504020204" pitchFamily="49" charset="0"/>
              </a:rPr>
              <a:t>backtrace</a:t>
            </a:r>
            <a:endParaRPr lang="en-US" altLang="ko-KR" sz="1100" dirty="0">
              <a:latin typeface="Lucida Console" panose="020B0609040504020204" pitchFamily="49" charset="0"/>
            </a:endParaRP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list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print a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next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print a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list main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&lt;enter&gt;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print </a:t>
            </a:r>
            <a:r>
              <a:rPr lang="en-US" altLang="ko-KR" sz="1100" dirty="0">
                <a:latin typeface="Lucida Console" panose="020B0609040504020204" pitchFamily="49" charset="0"/>
              </a:rPr>
              <a:t>count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</a:t>
            </a:r>
            <a:r>
              <a:rPr lang="en-US" altLang="ko-KR" sz="1100" dirty="0" err="1">
                <a:latin typeface="Lucida Console" panose="020B0609040504020204" pitchFamily="49" charset="0"/>
              </a:rPr>
              <a:t>bt</a:t>
            </a:r>
            <a:endParaRPr lang="en-US" altLang="ko-KR" sz="1100" dirty="0">
              <a:latin typeface="Lucida Console" panose="020B0609040504020204" pitchFamily="49" charset="0"/>
            </a:endParaRP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up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print count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down</a:t>
            </a:r>
            <a:br>
              <a:rPr lang="en-US" altLang="ko-KR" sz="1100" dirty="0">
                <a:latin typeface="Lucida Console" panose="020B0609040504020204" pitchFamily="49" charset="0"/>
              </a:rPr>
            </a:br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display a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finish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list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break if count &lt; 3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display count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c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c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^C</a:t>
            </a:r>
            <a:endParaRPr lang="en-US" altLang="ko-KR" sz="1100" dirty="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6160" y="1841804"/>
            <a:ext cx="256352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info break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delete </a:t>
            </a:r>
            <a:r>
              <a:rPr lang="en-US" altLang="ko-KR" sz="11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info break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</a:t>
            </a:r>
            <a:r>
              <a:rPr lang="en-US" altLang="ko-KR" sz="1100" dirty="0" err="1">
                <a:latin typeface="Lucida Console" panose="020B0609040504020204" pitchFamily="49" charset="0"/>
              </a:rPr>
              <a:t>tbreak</a:t>
            </a:r>
            <a:r>
              <a:rPr lang="en-US" altLang="ko-KR" sz="1100" dirty="0">
                <a:latin typeface="Lucida Console" panose="020B0609040504020204" pitchFamily="49" charset="0"/>
              </a:rPr>
              <a:t> test2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c</a:t>
            </a:r>
          </a:p>
          <a:p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print b</a:t>
            </a:r>
            <a:endParaRPr lang="en-US" altLang="ko-KR" sz="1100" dirty="0">
              <a:latin typeface="Lucida Console" panose="020B0609040504020204" pitchFamily="49" charset="0"/>
            </a:endParaRPr>
          </a:p>
          <a:p>
            <a:pPr lvl="0"/>
            <a:r>
              <a:rPr lang="en-US" altLang="ko-KR" sz="1100" dirty="0"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latin typeface="Lucida Console" panose="020B0609040504020204" pitchFamily="49" charset="0"/>
              </a:rPr>
              <a:t>) watch </a:t>
            </a:r>
            <a:r>
              <a:rPr lang="en-US" altLang="ko-KR" sz="1100" dirty="0">
                <a:latin typeface="Lucida Console" panose="020B0609040504020204" pitchFamily="49" charset="0"/>
              </a:rPr>
              <a:t>b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c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c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info break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delete 5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print /x 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b</a:t>
            </a:r>
            <a:endParaRPr lang="en-US" altLang="ko-KR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x/1x 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  <a:endParaRPr lang="en-US" altLang="ko-KR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x/16x 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list test3</a:t>
            </a:r>
            <a:endParaRPr lang="en-US" altLang="ko-KR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break 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main.c:6 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if 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a&gt;50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/>
            </a:r>
            <a:b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&amp;&amp; 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a&lt;100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continue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disassemble</a:t>
            </a:r>
            <a:b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</a:t>
            </a:r>
            <a:endParaRPr lang="en-US" altLang="ko-KR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disassemble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info registers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info target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info thread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gdb</a:t>
            </a:r>
            <a:r>
              <a:rPr lang="en-US" altLang="ko-KR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thread 1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505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Debugging, Monitoring of daemon</a:t>
            </a:r>
          </a:p>
          <a:p>
            <a:r>
              <a:rPr lang="en-US" altLang="ko-KR" dirty="0" err="1" smtClean="0"/>
              <a:t>syslogd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systemd-journald</a:t>
            </a:r>
            <a:endParaRPr lang="en-US" altLang="ko-KR" dirty="0" smtClean="0"/>
          </a:p>
          <a:p>
            <a:r>
              <a:rPr lang="en-US" altLang="ko-KR" dirty="0" err="1" smtClean="0"/>
              <a:t>syslogd</a:t>
            </a:r>
            <a:r>
              <a:rPr lang="en-US" altLang="ko-KR" dirty="0" smtClean="0"/>
              <a:t> log file</a:t>
            </a:r>
            <a:br>
              <a:rPr lang="en-US" altLang="ko-KR" dirty="0" smtClean="0"/>
            </a:br>
            <a:r>
              <a:rPr lang="en-US" altLang="ko-KR" sz="2000" dirty="0">
                <a:latin typeface="Lucida Console" panose="020B0609040504020204" pitchFamily="49" charset="0"/>
              </a:rPr>
              <a:t>/</a:t>
            </a:r>
            <a:r>
              <a:rPr lang="en-US" altLang="ko-KR" sz="2000" dirty="0" err="1">
                <a:latin typeface="Lucida Console" panose="020B0609040504020204" pitchFamily="49" charset="0"/>
              </a:rPr>
              <a:t>var</a:t>
            </a:r>
            <a:r>
              <a:rPr lang="en-US" altLang="ko-KR" sz="2000" dirty="0">
                <a:latin typeface="Lucida Console" panose="020B0609040504020204" pitchFamily="49" charset="0"/>
              </a:rPr>
              <a:t>/log/messages</a:t>
            </a:r>
            <a:br>
              <a:rPr lang="en-US" altLang="ko-KR" sz="2000" dirty="0">
                <a:latin typeface="Lucida Console" panose="020B0609040504020204" pitchFamily="49" charset="0"/>
              </a:rPr>
            </a:br>
            <a:r>
              <a:rPr lang="en-US" altLang="ko-KR" sz="2000" dirty="0">
                <a:latin typeface="Lucida Console" panose="020B0609040504020204" pitchFamily="49" charset="0"/>
              </a:rPr>
              <a:t>/</a:t>
            </a:r>
            <a:r>
              <a:rPr lang="en-US" altLang="ko-KR" sz="2000" dirty="0" err="1">
                <a:latin typeface="Lucida Console" panose="020B0609040504020204" pitchFamily="49" charset="0"/>
              </a:rPr>
              <a:t>var</a:t>
            </a:r>
            <a:r>
              <a:rPr lang="en-US" altLang="ko-KR" sz="2000" dirty="0">
                <a:latin typeface="Lucida Console" panose="020B0609040504020204" pitchFamily="49" charset="0"/>
              </a:rPr>
              <a:t>/log/kern.log</a:t>
            </a:r>
            <a:br>
              <a:rPr lang="en-US" altLang="ko-KR" sz="2000" dirty="0">
                <a:latin typeface="Lucida Console" panose="020B0609040504020204" pitchFamily="49" charset="0"/>
              </a:rPr>
            </a:br>
            <a:r>
              <a:rPr lang="en-US" altLang="ko-KR" sz="2000" dirty="0">
                <a:latin typeface="Lucida Console" panose="020B0609040504020204" pitchFamily="49" charset="0"/>
              </a:rPr>
              <a:t>/</a:t>
            </a:r>
            <a:r>
              <a:rPr lang="en-US" altLang="ko-KR" sz="2000" dirty="0" err="1">
                <a:latin typeface="Lucida Console" panose="020B0609040504020204" pitchFamily="49" charset="0"/>
              </a:rPr>
              <a:t>var</a:t>
            </a:r>
            <a:r>
              <a:rPr lang="en-US" altLang="ko-KR" sz="2000" dirty="0">
                <a:latin typeface="Lucida Console" panose="020B0609040504020204" pitchFamily="49" charset="0"/>
              </a:rPr>
              <a:t>/log/syslog.log</a:t>
            </a:r>
            <a:br>
              <a:rPr lang="en-US" altLang="ko-KR" sz="2000" dirty="0">
                <a:latin typeface="Lucida Console" panose="020B0609040504020204" pitchFamily="49" charset="0"/>
              </a:rPr>
            </a:br>
            <a:r>
              <a:rPr lang="en-US" altLang="ko-KR" sz="20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altLang="ko-KR" dirty="0" smtClean="0"/>
              <a:t>cat, tail,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, etc..</a:t>
            </a:r>
            <a:br>
              <a:rPr lang="en-US" altLang="ko-KR" dirty="0" smtClean="0"/>
            </a:br>
            <a:r>
              <a:rPr lang="en-US" altLang="ko-KR" sz="1900" dirty="0">
                <a:latin typeface="Lucida Console" panose="020B0609040504020204" pitchFamily="49" charset="0"/>
              </a:rPr>
              <a:t>$ tail -f /</a:t>
            </a:r>
            <a:r>
              <a:rPr lang="en-US" altLang="ko-KR" sz="1900" dirty="0" err="1">
                <a:latin typeface="Lucida Console" panose="020B0609040504020204" pitchFamily="49" charset="0"/>
              </a:rPr>
              <a:t>var</a:t>
            </a:r>
            <a:r>
              <a:rPr lang="en-US" altLang="ko-KR" sz="1900" dirty="0">
                <a:latin typeface="Lucida Console" panose="020B0609040504020204" pitchFamily="49" charset="0"/>
              </a:rPr>
              <a:t>/log/messages</a:t>
            </a:r>
            <a:br>
              <a:rPr lang="en-US" altLang="ko-KR" sz="1900" dirty="0">
                <a:latin typeface="Lucida Console" panose="020B0609040504020204" pitchFamily="49" charset="0"/>
              </a:rPr>
            </a:br>
            <a:r>
              <a:rPr lang="en-US" altLang="ko-KR" sz="1900" dirty="0">
                <a:latin typeface="Lucida Console" panose="020B0609040504020204" pitchFamily="49" charset="0"/>
              </a:rPr>
              <a:t>$ tail -f /</a:t>
            </a:r>
            <a:r>
              <a:rPr lang="en-US" altLang="ko-KR" sz="1900" dirty="0" err="1">
                <a:latin typeface="Lucida Console" panose="020B0609040504020204" pitchFamily="49" charset="0"/>
              </a:rPr>
              <a:t>var</a:t>
            </a:r>
            <a:r>
              <a:rPr lang="en-US" altLang="ko-KR" sz="1900" dirty="0">
                <a:latin typeface="Lucida Console" panose="020B0609040504020204" pitchFamily="49" charset="0"/>
              </a:rPr>
              <a:t>/log/messages | </a:t>
            </a:r>
            <a:r>
              <a:rPr lang="en-US" altLang="ko-KR" sz="1900" dirty="0" err="1">
                <a:latin typeface="Lucida Console" panose="020B0609040504020204" pitchFamily="49" charset="0"/>
              </a:rPr>
              <a:t>grep</a:t>
            </a:r>
            <a:r>
              <a:rPr lang="en-US" altLang="ko-KR" sz="1900" dirty="0">
                <a:latin typeface="Lucida Console" panose="020B0609040504020204" pitchFamily="49" charset="0"/>
              </a:rPr>
              <a:t> “string to search”</a:t>
            </a:r>
            <a:br>
              <a:rPr lang="en-US" altLang="ko-KR" sz="1900" dirty="0">
                <a:latin typeface="Lucida Console" panose="020B0609040504020204" pitchFamily="49" charset="0"/>
              </a:rPr>
            </a:br>
            <a:r>
              <a:rPr lang="en-US" altLang="ko-KR" sz="1900" dirty="0">
                <a:latin typeface="Lucida Console" panose="020B0609040504020204" pitchFamily="49" charset="0"/>
              </a:rPr>
              <a:t>$ cat /</a:t>
            </a:r>
            <a:r>
              <a:rPr lang="en-US" altLang="ko-KR" sz="1900" dirty="0" err="1">
                <a:latin typeface="Lucida Console" panose="020B0609040504020204" pitchFamily="49" charset="0"/>
              </a:rPr>
              <a:t>var</a:t>
            </a:r>
            <a:r>
              <a:rPr lang="en-US" altLang="ko-KR" sz="1900" dirty="0">
                <a:latin typeface="Lucida Console" panose="020B0609040504020204" pitchFamily="49" charset="0"/>
              </a:rPr>
              <a:t>/log/messages | </a:t>
            </a:r>
            <a:r>
              <a:rPr lang="en-US" altLang="ko-KR" sz="1900" dirty="0" err="1">
                <a:latin typeface="Lucida Console" panose="020B0609040504020204" pitchFamily="49" charset="0"/>
              </a:rPr>
              <a:t>grep</a:t>
            </a:r>
            <a:r>
              <a:rPr lang="en-US" altLang="ko-KR" sz="1900" dirty="0">
                <a:latin typeface="Lucida Console" panose="020B0609040504020204" pitchFamily="49" charset="0"/>
              </a:rPr>
              <a:t> “string to search”</a:t>
            </a:r>
          </a:p>
          <a:p>
            <a:r>
              <a:rPr lang="en-US" altLang="ko-KR" dirty="0" err="1" smtClean="0"/>
              <a:t>lnav</a:t>
            </a:r>
            <a:endParaRPr lang="en-US" altLang="ko-KR" dirty="0"/>
          </a:p>
          <a:p>
            <a:pPr lvl="1"/>
            <a:r>
              <a:rPr lang="en-US" altLang="ko-KR" sz="1900" dirty="0"/>
              <a:t>log file navigator</a:t>
            </a:r>
          </a:p>
          <a:p>
            <a:pPr lvl="1"/>
            <a:r>
              <a:rPr lang="en-US" altLang="ko-KR" sz="1900" dirty="0"/>
              <a:t>Command line tool</a:t>
            </a:r>
          </a:p>
          <a:p>
            <a:pPr lvl="1"/>
            <a:r>
              <a:rPr lang="en-US" altLang="ko-KR" sz="1900" dirty="0"/>
              <a:t>Support input as multiple log files</a:t>
            </a:r>
          </a:p>
          <a:p>
            <a:pPr lvl="1"/>
            <a:r>
              <a:rPr lang="en-US" altLang="ko-KR" sz="1900" dirty="0"/>
              <a:t>Filter-in, Filter-out string pattern</a:t>
            </a:r>
            <a:endParaRPr lang="en-US" altLang="ko-KR" sz="1900" dirty="0">
              <a:hlinkClick r:id="rId2"/>
            </a:endParaRPr>
          </a:p>
          <a:p>
            <a:pPr lvl="1"/>
            <a:r>
              <a:rPr lang="en-US" altLang="ko-KR" sz="1900" dirty="0">
                <a:hlinkClick r:id="rId2"/>
              </a:rPr>
              <a:t>http</a:t>
            </a:r>
            <a:r>
              <a:rPr lang="en-US" altLang="ko-KR" sz="1900" dirty="0">
                <a:hlinkClick r:id="rId2"/>
              </a:rPr>
              <a:t>://</a:t>
            </a:r>
            <a:r>
              <a:rPr lang="en-US" altLang="ko-KR" sz="1900" dirty="0">
                <a:hlinkClick r:id="rId2"/>
              </a:rPr>
              <a:t>lnav.readthedocs.org/en/latest/hotkeys.html</a:t>
            </a:r>
            <a:endParaRPr lang="en-US" altLang="ko-KR" sz="19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6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– CDT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Eclipse IDE for C/C++ Developers</a:t>
            </a:r>
          </a:p>
          <a:p>
            <a:r>
              <a:rPr lang="en-US" altLang="ko-KR" dirty="0" smtClean="0"/>
              <a:t>Download from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www.eclipse.org/downloads/packages/eclipse-ide-cc-developers/mars2</a:t>
            </a:r>
            <a:endParaRPr lang="en-US" altLang="ko-KR" dirty="0" smtClean="0"/>
          </a:p>
          <a:p>
            <a:r>
              <a:rPr lang="en-US" altLang="ko-KR" dirty="0" smtClean="0"/>
              <a:t>Extract ZIP file and run “eclipse”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4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– setting </a:t>
            </a:r>
            <a:r>
              <a:rPr lang="en-US" altLang="ko-KR" dirty="0" err="1" smtClean="0"/>
              <a:t>gdb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8" y="1766356"/>
            <a:ext cx="4351149" cy="26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순서도: 처리 2"/>
          <p:cNvSpPr/>
          <p:nvPr/>
        </p:nvSpPr>
        <p:spPr>
          <a:xfrm>
            <a:off x="1848871" y="2766256"/>
            <a:ext cx="1006770" cy="2160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2887400" y="2793152"/>
            <a:ext cx="1336392" cy="2160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4377028" y="3414329"/>
            <a:ext cx="710861" cy="16407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2885495" y="3918384"/>
            <a:ext cx="1491533" cy="16407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4511824" y="5235090"/>
            <a:ext cx="1296144" cy="48349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75520" y="1340768"/>
            <a:ext cx="332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Menu&gt;Run&gt;Debug Configuration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34" y="1844879"/>
            <a:ext cx="5696085" cy="330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56" y="4221088"/>
            <a:ext cx="4248472" cy="239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순서도: 처리 16"/>
          <p:cNvSpPr/>
          <p:nvPr/>
        </p:nvSpPr>
        <p:spPr>
          <a:xfrm>
            <a:off x="6888088" y="2982280"/>
            <a:ext cx="2808312" cy="14530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6888088" y="3158718"/>
            <a:ext cx="2376264" cy="14530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28049" y="5292170"/>
            <a:ext cx="364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gdb</a:t>
            </a:r>
            <a:r>
              <a:rPr lang="en-US" altLang="ko-KR" sz="1400" b="1" dirty="0"/>
              <a:t>-eclipse</a:t>
            </a:r>
          </a:p>
          <a:p>
            <a:r>
              <a:rPr lang="en-US" altLang="ko-KR" sz="1400" dirty="0"/>
              <a:t>set substitute-path /home/</a:t>
            </a:r>
            <a:r>
              <a:rPr lang="en-US" altLang="ko-KR" sz="1400" dirty="0" err="1"/>
              <a:t>munyoung.hwang</a:t>
            </a:r>
            <a:r>
              <a:rPr lang="en-US" altLang="ko-KR" sz="1400" dirty="0"/>
              <a:t> y: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5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– debug flow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9576" y="1412776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gdbserver.bat &lt;app-to-debug&gt;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Run debug on eclipse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120663"/>
            <a:ext cx="6552730" cy="443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4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– Launch Group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Create Empty Project</a:t>
            </a:r>
          </a:p>
          <a:p>
            <a:r>
              <a:rPr lang="en-US" altLang="ko-KR" dirty="0" smtClean="0"/>
              <a:t>Add link of binary to debug</a:t>
            </a:r>
          </a:p>
          <a:p>
            <a:pPr lvl="1"/>
            <a:r>
              <a:rPr lang="en-US" altLang="ko-KR" b="1" dirty="0" err="1" smtClean="0"/>
              <a:t>resource_loc</a:t>
            </a:r>
            <a:r>
              <a:rPr lang="en-US" altLang="ko-KR" dirty="0" smtClean="0"/>
              <a:t> variable</a:t>
            </a:r>
          </a:p>
          <a:p>
            <a:pPr lvl="1"/>
            <a:r>
              <a:rPr lang="en-US" altLang="ko-KR" b="1" dirty="0" err="1" smtClean="0"/>
              <a:t>resource_name</a:t>
            </a:r>
            <a:r>
              <a:rPr lang="en-US" altLang="ko-KR" dirty="0" smtClean="0"/>
              <a:t> variable</a:t>
            </a:r>
          </a:p>
          <a:p>
            <a:r>
              <a:rPr lang="en-US" altLang="ko-KR" dirty="0" smtClean="0"/>
              <a:t>Add External Tools</a:t>
            </a:r>
          </a:p>
          <a:p>
            <a:pPr lvl="1"/>
            <a:r>
              <a:rPr lang="en-US" altLang="ko-KR" dirty="0"/>
              <a:t>g</a:t>
            </a:r>
            <a:r>
              <a:rPr lang="en-US" altLang="ko-KR" dirty="0" smtClean="0"/>
              <a:t>dbserver.bat</a:t>
            </a:r>
          </a:p>
          <a:p>
            <a:r>
              <a:rPr lang="en-US" altLang="ko-KR" dirty="0" smtClean="0"/>
              <a:t>Add Remote Application in debug configuration using </a:t>
            </a:r>
            <a:r>
              <a:rPr lang="en-US" altLang="ko-KR" b="1" dirty="0" err="1" smtClean="0"/>
              <a:t>resource_loc</a:t>
            </a:r>
            <a:r>
              <a:rPr lang="en-US" altLang="ko-KR" dirty="0" smtClean="0"/>
              <a:t> variable</a:t>
            </a:r>
          </a:p>
          <a:p>
            <a:r>
              <a:rPr lang="en-US" altLang="ko-KR" dirty="0" smtClean="0"/>
              <a:t>Add Launch Group</a:t>
            </a:r>
          </a:p>
          <a:p>
            <a:pPr lvl="1"/>
            <a:r>
              <a:rPr lang="en-US" altLang="ko-KR" dirty="0" smtClean="0"/>
              <a:t>Add “gdbserver.bat</a:t>
            </a:r>
            <a:r>
              <a:rPr lang="en-US" altLang="ko-KR" dirty="0" smtClean="0">
                <a:sym typeface="Wingdings" panose="05000000000000000000" pitchFamily="2" charset="2"/>
              </a:rPr>
              <a:t>”  Debug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268760"/>
            <a:ext cx="5066705" cy="410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– </a:t>
            </a:r>
            <a:r>
              <a:rPr lang="en-US" altLang="ko-KR" dirty="0"/>
              <a:t>Launch </a:t>
            </a:r>
            <a:r>
              <a:rPr lang="en-US" altLang="ko-KR" dirty="0" smtClean="0"/>
              <a:t>Group (2)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5" y="2852936"/>
            <a:ext cx="5706235" cy="382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9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ASAN (Address Sanitizer)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7811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Detect memory corruption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Heap use after free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Heap buffer overflow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Stack buffer overflow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Global buffer overflow</a:t>
            </a:r>
          </a:p>
          <a:p>
            <a:r>
              <a:rPr lang="en-US" altLang="ko-KR" dirty="0" smtClean="0"/>
              <a:t>GCC insert instrumentation code</a:t>
            </a:r>
          </a:p>
          <a:p>
            <a:r>
              <a:rPr lang="en-US" altLang="ko-KR" dirty="0" smtClean="0"/>
              <a:t>For enabling ASAN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Add </a:t>
            </a:r>
            <a:r>
              <a:rPr lang="en-US" altLang="ko-KR" b="1" dirty="0" smtClean="0"/>
              <a:t>-</a:t>
            </a:r>
            <a:r>
              <a:rPr lang="en-US" altLang="ko-KR" b="1" dirty="0" err="1" smtClean="0"/>
              <a:t>fsanitize</a:t>
            </a:r>
            <a:r>
              <a:rPr lang="en-US" altLang="ko-KR" b="1" dirty="0" smtClean="0"/>
              <a:t>=address</a:t>
            </a:r>
            <a:r>
              <a:rPr lang="en-US" altLang="ko-KR" dirty="0" smtClean="0"/>
              <a:t> option on compile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4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ASAN - example</a:t>
            </a:r>
            <a:endParaRPr lang="ko-KR" altLang="en-US" dirty="0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45657" r="45885" b="7329"/>
          <a:stretch>
            <a:fillRect/>
          </a:stretch>
        </p:blipFill>
        <p:spPr bwMode="auto">
          <a:xfrm>
            <a:off x="1986318" y="1340769"/>
            <a:ext cx="4896544" cy="164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 t="6728" r="11209" b="3854"/>
          <a:stretch>
            <a:fillRect/>
          </a:stretch>
        </p:blipFill>
        <p:spPr bwMode="auto">
          <a:xfrm>
            <a:off x="1986318" y="3008573"/>
            <a:ext cx="6341930" cy="37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SSP (Stack Smashing Protector)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412777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GCC insert canary value to stack</a:t>
            </a:r>
          </a:p>
          <a:p>
            <a:r>
              <a:rPr lang="en-US" altLang="ko-KR" dirty="0" smtClean="0"/>
              <a:t>Check the value when return function</a:t>
            </a:r>
            <a:endParaRPr lang="ko-KR" altLang="en-US" dirty="0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0" t="19624" r="18759" b="18086"/>
          <a:stretch>
            <a:fillRect/>
          </a:stretch>
        </p:blipFill>
        <p:spPr bwMode="auto">
          <a:xfrm>
            <a:off x="2639617" y="2708921"/>
            <a:ext cx="6954837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SSP – compile option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GCC compile option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fno</a:t>
            </a:r>
            <a:r>
              <a:rPr lang="en-US" altLang="ko-KR" dirty="0" smtClean="0"/>
              <a:t>-stack-protector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fstack</a:t>
            </a:r>
            <a:r>
              <a:rPr lang="en-US" altLang="ko-KR" dirty="0" smtClean="0"/>
              <a:t>-protector</a:t>
            </a:r>
            <a:br>
              <a:rPr lang="en-US" altLang="ko-KR" dirty="0" smtClean="0"/>
            </a:br>
            <a:r>
              <a:rPr lang="en-US" altLang="ko-KR" sz="2000" dirty="0"/>
              <a:t>Enable SSP only if function uses array more than 8 bytes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fstack</a:t>
            </a:r>
            <a:r>
              <a:rPr lang="en-US" altLang="ko-KR" dirty="0" smtClean="0"/>
              <a:t>-protector-strong</a:t>
            </a:r>
            <a:br>
              <a:rPr lang="en-US" altLang="ko-KR" dirty="0" smtClean="0"/>
            </a:br>
            <a:r>
              <a:rPr lang="en-US" altLang="ko-KR" sz="2000" dirty="0"/>
              <a:t>Enable SSP if function with ..</a:t>
            </a:r>
            <a:br>
              <a:rPr lang="en-US" altLang="ko-KR" sz="2000" dirty="0"/>
            </a:br>
            <a:r>
              <a:rPr lang="en-US" altLang="ko-KR" sz="2000" dirty="0"/>
              <a:t>  references to local variable address</a:t>
            </a:r>
            <a:br>
              <a:rPr lang="en-US" altLang="ko-KR" sz="2000" dirty="0"/>
            </a:br>
            <a:r>
              <a:rPr lang="en-US" altLang="ko-KR" sz="2000" dirty="0"/>
              <a:t>  local 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fstack</a:t>
            </a:r>
            <a:r>
              <a:rPr lang="en-US" altLang="ko-KR" dirty="0" smtClean="0"/>
              <a:t>-protector-all</a:t>
            </a:r>
            <a:br>
              <a:rPr lang="en-US" altLang="ko-KR" dirty="0" smtClean="0"/>
            </a:br>
            <a:r>
              <a:rPr lang="en-US" altLang="ko-KR" sz="2000" dirty="0"/>
              <a:t>Every function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9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SSP - example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28134" r="45341" b="6618"/>
          <a:stretch>
            <a:fillRect/>
          </a:stretch>
        </p:blipFill>
        <p:spPr bwMode="auto">
          <a:xfrm>
            <a:off x="2102316" y="1340769"/>
            <a:ext cx="6430415" cy="29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86070" r="58829" b="1357"/>
          <a:stretch>
            <a:fillRect/>
          </a:stretch>
        </p:blipFill>
        <p:spPr bwMode="auto">
          <a:xfrm>
            <a:off x="2113858" y="4653136"/>
            <a:ext cx="5926359" cy="107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5421033" y="4005064"/>
            <a:ext cx="1296144" cy="14401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981200" y="476672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Journald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81200" y="1451918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Logging system provided by </a:t>
            </a:r>
            <a:r>
              <a:rPr lang="en-US" altLang="ko-KR" sz="2400" dirty="0" err="1"/>
              <a:t>systemd</a:t>
            </a:r>
            <a:endParaRPr lang="en-US" altLang="ko-KR" sz="2400" dirty="0"/>
          </a:p>
          <a:p>
            <a:r>
              <a:rPr lang="en-US" altLang="ko-KR" sz="2400" dirty="0"/>
              <a:t>Manage all kind of log on system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000" dirty="0"/>
              <a:t>ex) </a:t>
            </a:r>
            <a:r>
              <a:rPr lang="en-US" altLang="ko-KR" sz="2000" dirty="0" err="1"/>
              <a:t>stdout</a:t>
            </a:r>
            <a:r>
              <a:rPr lang="en-US" altLang="ko-KR" sz="2000" dirty="0"/>
              <a:t> / syslog / audit-data / </a:t>
            </a:r>
            <a:r>
              <a:rPr lang="en-US" altLang="ko-KR" sz="2000" dirty="0" err="1"/>
              <a:t>kmsg</a:t>
            </a:r>
            <a:endParaRPr lang="en-US" altLang="ko-KR" sz="2000" dirty="0"/>
          </a:p>
          <a:p>
            <a:r>
              <a:rPr lang="en-US" altLang="ko-KR" sz="2400" dirty="0"/>
              <a:t>Log data</a:t>
            </a:r>
            <a:br>
              <a:rPr lang="en-US" altLang="ko-KR" sz="2400" dirty="0"/>
            </a:br>
            <a:r>
              <a:rPr lang="en-US" altLang="ko-KR" sz="2400" dirty="0"/>
              <a:t>/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/log/journal/***, /run/log/journal/***</a:t>
            </a:r>
            <a:br>
              <a:rPr lang="en-US" altLang="ko-KR" sz="2400" dirty="0"/>
            </a:br>
            <a:r>
              <a:rPr lang="en-US" altLang="ko-KR" sz="2400" dirty="0"/>
              <a:t>/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/log/journal/MACHINE-ID/</a:t>
            </a:r>
            <a:r>
              <a:rPr lang="en-US" altLang="ko-KR" sz="2400" dirty="0" err="1"/>
              <a:t>system.journal</a:t>
            </a:r>
            <a:endParaRPr lang="en-US" altLang="ko-KR" sz="2400" dirty="0"/>
          </a:p>
          <a:p>
            <a:r>
              <a:rPr lang="en-US" altLang="ko-KR" sz="2400" dirty="0"/>
              <a:t>Save log data as database format</a:t>
            </a:r>
            <a:br>
              <a:rPr lang="en-US" altLang="ko-KR" sz="2400" dirty="0"/>
            </a:br>
            <a:r>
              <a:rPr lang="en-US" altLang="ko-KR" sz="2000" dirty="0"/>
              <a:t>: provide </a:t>
            </a:r>
            <a:r>
              <a:rPr lang="en-US" altLang="ko-KR" sz="2000" b="1" dirty="0" err="1"/>
              <a:t>journalctl</a:t>
            </a:r>
            <a:r>
              <a:rPr lang="en-US" altLang="ko-KR" sz="2000" dirty="0"/>
              <a:t> tool for displaying log</a:t>
            </a:r>
          </a:p>
          <a:p>
            <a:r>
              <a:rPr lang="en-US" altLang="ko-KR" sz="2400" dirty="0">
                <a:hlinkClick r:id="rId2"/>
              </a:rPr>
              <a:t>https://www.digitalocean.com/community/tutorials/how-to-use-journalctl-to-view-and-manipulate-systemd-logs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768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ibsegv</a:t>
            </a:r>
            <a:r>
              <a:rPr lang="en-US" altLang="ko-KR" dirty="0" smtClean="0"/>
              <a:t> – compile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Print call stack on app crash</a:t>
            </a:r>
          </a:p>
          <a:p>
            <a:r>
              <a:rPr lang="en-US" altLang="ko-KR" dirty="0" err="1"/>
              <a:t>l</a:t>
            </a:r>
            <a:r>
              <a:rPr lang="en-US" altLang="ko-KR" dirty="0" err="1" smtClean="0"/>
              <a:t>ibsegv</a:t>
            </a:r>
            <a:r>
              <a:rPr lang="en-US" altLang="ko-KR" dirty="0" smtClean="0"/>
              <a:t> handles SIGSEGV signal</a:t>
            </a:r>
          </a:p>
          <a:p>
            <a:r>
              <a:rPr lang="en-US" altLang="ko-KR" dirty="0" smtClean="0"/>
              <a:t>Need to rebuild app with GCC option</a:t>
            </a:r>
            <a:br>
              <a:rPr lang="en-US" altLang="ko-KR" dirty="0" smtClean="0"/>
            </a:br>
            <a:r>
              <a:rPr lang="en-US" altLang="ko-KR" dirty="0"/>
              <a:t>-</a:t>
            </a:r>
            <a:r>
              <a:rPr lang="en-US" altLang="ko-KR" dirty="0" err="1" smtClean="0"/>
              <a:t>funwind</a:t>
            </a:r>
            <a:r>
              <a:rPr lang="en-US" altLang="ko-KR" dirty="0" smtClean="0"/>
              <a:t>-tables</a:t>
            </a:r>
          </a:p>
          <a:p>
            <a:r>
              <a:rPr lang="en-US" altLang="ko-KR" dirty="0" smtClean="0"/>
              <a:t>Need to preload </a:t>
            </a:r>
            <a:r>
              <a:rPr lang="en-US" altLang="ko-KR" dirty="0" err="1" smtClean="0"/>
              <a:t>ligsegv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LD_PRELOAD=/usr/lib/libsegv.so ./</a:t>
            </a:r>
            <a:r>
              <a:rPr lang="en-US" altLang="ko-KR" dirty="0" err="1" smtClean="0"/>
              <a:t>sample_app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85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39285" r="31644" b="7623"/>
          <a:stretch>
            <a:fillRect/>
          </a:stretch>
        </p:blipFill>
        <p:spPr bwMode="auto">
          <a:xfrm>
            <a:off x="2063552" y="173768"/>
            <a:ext cx="5821918" cy="174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563" r="37946" b="5035"/>
          <a:stretch>
            <a:fillRect/>
          </a:stretch>
        </p:blipFill>
        <p:spPr bwMode="auto">
          <a:xfrm>
            <a:off x="2070278" y="1988841"/>
            <a:ext cx="5609898" cy="473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5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THE END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084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ko-KR" dirty="0" err="1" smtClean="0"/>
              <a:t>journalctl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81200" y="1052737"/>
            <a:ext cx="8229600" cy="5688632"/>
          </a:xfrm>
        </p:spPr>
        <p:txBody>
          <a:bodyPr>
            <a:noAutofit/>
          </a:bodyPr>
          <a:lstStyle/>
          <a:p>
            <a:r>
              <a:rPr lang="en-US" altLang="ko-KR" sz="1400" dirty="0"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latin typeface="Lucida Console" panose="020B0609040504020204" pitchFamily="49" charset="0"/>
              </a:rPr>
              <a:t>journalctl</a:t>
            </a:r>
            <a:r>
              <a:rPr lang="en-US" altLang="ko-KR" sz="1400" dirty="0">
                <a:latin typeface="Lucida Console" panose="020B0609040504020204" pitchFamily="49" charset="0"/>
              </a:rPr>
              <a:t>  --file=</a:t>
            </a:r>
            <a:r>
              <a:rPr lang="en-US" altLang="ko-KR" sz="1400" dirty="0" err="1">
                <a:latin typeface="Lucida Console" panose="020B0609040504020204" pitchFamily="49" charset="0"/>
              </a:rPr>
              <a:t>system.journal</a:t>
            </a:r>
            <a:r>
              <a:rPr lang="en-US" altLang="ko-KR" sz="1400" dirty="0">
                <a:latin typeface="Lucida Console" panose="020B0609040504020204" pitchFamily="49" charset="0"/>
              </a:rPr>
              <a:t/>
            </a:r>
            <a:br>
              <a:rPr lang="en-US" altLang="ko-KR" sz="1400" dirty="0">
                <a:latin typeface="Lucida Console" panose="020B0609040504020204" pitchFamily="49" charset="0"/>
              </a:rPr>
            </a:br>
            <a:r>
              <a:rPr lang="en-US" altLang="ko-KR" sz="1400" dirty="0">
                <a:latin typeface="Lucida Console" panose="020B0609040504020204" pitchFamily="49" charset="0"/>
              </a:rPr>
              <a:t>Read all logs (--file option specify log file)</a:t>
            </a:r>
            <a:endParaRPr lang="en-US" altLang="ko-KR" sz="1400" dirty="0"/>
          </a:p>
          <a:p>
            <a:r>
              <a:rPr lang="en-US" altLang="ko-KR" sz="1400" dirty="0"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latin typeface="Lucida Console" panose="020B0609040504020204" pitchFamily="49" charset="0"/>
              </a:rPr>
              <a:t>journalctl</a:t>
            </a:r>
            <a:r>
              <a:rPr lang="en-US" altLang="ko-KR" sz="1400" dirty="0">
                <a:latin typeface="Lucida Console" panose="020B0609040504020204" pitchFamily="49" charset="0"/>
              </a:rPr>
              <a:t> -p err</a:t>
            </a:r>
            <a:br>
              <a:rPr lang="en-US" altLang="ko-KR" sz="1400" dirty="0">
                <a:latin typeface="Lucida Console" panose="020B0609040504020204" pitchFamily="49" charset="0"/>
              </a:rPr>
            </a:br>
            <a:r>
              <a:rPr lang="en-US" altLang="ko-KR" sz="1400" dirty="0"/>
              <a:t>   : show error level only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latin typeface="Lucida Console" panose="020B0609040504020204" pitchFamily="49" charset="0"/>
              </a:rPr>
              <a:t>journalctl</a:t>
            </a:r>
            <a:r>
              <a:rPr lang="en-US" altLang="ko-KR" sz="1400" dirty="0">
                <a:latin typeface="Lucida Console" panose="020B0609040504020204" pitchFamily="49" charset="0"/>
              </a:rPr>
              <a:t> --unit=</a:t>
            </a:r>
            <a:r>
              <a:rPr lang="en-US" altLang="ko-KR" sz="1400" dirty="0" err="1">
                <a:latin typeface="Lucida Console" panose="020B0609040504020204" pitchFamily="49" charset="0"/>
              </a:rPr>
              <a:t>test.service</a:t>
            </a:r>
            <a:r>
              <a:rPr lang="en-US" altLang="ko-KR" sz="1400" dirty="0">
                <a:latin typeface="Lucida Console" panose="020B0609040504020204" pitchFamily="49" charset="0"/>
              </a:rPr>
              <a:t/>
            </a:r>
            <a:br>
              <a:rPr lang="en-US" altLang="ko-KR" sz="1400" dirty="0">
                <a:latin typeface="Lucida Console" panose="020B0609040504020204" pitchFamily="49" charset="0"/>
              </a:rPr>
            </a:br>
            <a:r>
              <a:rPr lang="en-US" altLang="ko-KR" sz="1400" dirty="0"/>
              <a:t>   : read logs generated by </a:t>
            </a:r>
            <a:r>
              <a:rPr lang="en-US" altLang="ko-KR" sz="1400" dirty="0" err="1"/>
              <a:t>test.service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latin typeface="Lucida Console" panose="020B0609040504020204" pitchFamily="49" charset="0"/>
              </a:rPr>
              <a:t>journalctl</a:t>
            </a:r>
            <a:r>
              <a:rPr lang="en-US" altLang="ko-KR" sz="1400" dirty="0">
                <a:latin typeface="Lucida Console" panose="020B0609040504020204" pitchFamily="49" charset="0"/>
              </a:rPr>
              <a:t> --since "2015-01-10" --until "2015-01-11 03:00“</a:t>
            </a:r>
            <a:br>
              <a:rPr lang="en-US" altLang="ko-KR" sz="1400" dirty="0">
                <a:latin typeface="Lucida Console" panose="020B0609040504020204" pitchFamily="49" charset="0"/>
              </a:rPr>
            </a:br>
            <a:r>
              <a:rPr lang="en-US" altLang="ko-KR" sz="1400" dirty="0"/>
              <a:t>   : show logs between specified date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latin typeface="Lucida Console" panose="020B0609040504020204" pitchFamily="49" charset="0"/>
              </a:rPr>
              <a:t>journalctl</a:t>
            </a:r>
            <a:r>
              <a:rPr lang="en-US" altLang="ko-KR" sz="1400" dirty="0">
                <a:latin typeface="Lucida Console" panose="020B0609040504020204" pitchFamily="49" charset="0"/>
              </a:rPr>
              <a:t> –k</a:t>
            </a:r>
            <a:br>
              <a:rPr lang="en-US" altLang="ko-KR" sz="1400" dirty="0">
                <a:latin typeface="Lucida Console" panose="020B0609040504020204" pitchFamily="49" charset="0"/>
              </a:rPr>
            </a:br>
            <a:r>
              <a:rPr lang="en-US" altLang="ko-KR" sz="1400" dirty="0"/>
              <a:t>   : show kernel logs only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048264"/>
            <a:ext cx="6912768" cy="114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4974746"/>
            <a:ext cx="6912768" cy="123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839786"/>
            <a:ext cx="6912768" cy="58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6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objdump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Disassemble</a:t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Display headers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1847726"/>
            <a:ext cx="5862502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>
                <a:latin typeface="Lucida Console" panose="020B0609040504020204" pitchFamily="49" charset="0"/>
              </a:rPr>
              <a:t>$ arm-</a:t>
            </a:r>
            <a:r>
              <a:rPr lang="en-US" altLang="ko-KR" sz="1600" dirty="0" err="1">
                <a:latin typeface="Lucida Console" panose="020B0609040504020204" pitchFamily="49" charset="0"/>
              </a:rPr>
              <a:t>linux</a:t>
            </a:r>
            <a:r>
              <a:rPr lang="en-US" altLang="ko-KR" sz="1600" dirty="0">
                <a:latin typeface="Lucida Console" panose="020B0609040504020204" pitchFamily="49" charset="0"/>
              </a:rPr>
              <a:t>-</a:t>
            </a:r>
            <a:r>
              <a:rPr lang="en-US" altLang="ko-KR" sz="1600" dirty="0" err="1">
                <a:latin typeface="Lucida Console" panose="020B0609040504020204" pitchFamily="49" charset="0"/>
              </a:rPr>
              <a:t>gnueabi-objdump</a:t>
            </a:r>
            <a:r>
              <a:rPr lang="en-US" altLang="ko-KR" sz="1600" dirty="0">
                <a:latin typeface="Lucida Console" panose="020B0609040504020204" pitchFamily="49" charset="0"/>
              </a:rPr>
              <a:t> -D -S &lt;elf&gt; | less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 -D: disassemble for all section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 -d: disassemble for executable section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 -S: Show source code if </a:t>
            </a:r>
            <a:r>
              <a:rPr lang="en-US" altLang="ko-KR" sz="1600" dirty="0">
                <a:latin typeface="Lucida Console" panose="020B0609040504020204" pitchFamily="49" charset="0"/>
              </a:rPr>
              <a:t>available</a:t>
            </a:r>
            <a:endParaRPr lang="en-US" altLang="ko-KR" sz="16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3811048"/>
            <a:ext cx="586250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dirty="0">
                <a:latin typeface="Lucida Console" panose="020B0609040504020204" pitchFamily="49" charset="0"/>
              </a:rPr>
              <a:t>$ arm-</a:t>
            </a:r>
            <a:r>
              <a:rPr lang="en-US" altLang="ko-KR" sz="1600" dirty="0" err="1">
                <a:latin typeface="Lucida Console" panose="020B0609040504020204" pitchFamily="49" charset="0"/>
              </a:rPr>
              <a:t>linux</a:t>
            </a:r>
            <a:r>
              <a:rPr lang="en-US" altLang="ko-KR" sz="1600" dirty="0">
                <a:latin typeface="Lucida Console" panose="020B0609040504020204" pitchFamily="49" charset="0"/>
              </a:rPr>
              <a:t>-</a:t>
            </a:r>
            <a:r>
              <a:rPr lang="en-US" altLang="ko-KR" sz="1600" dirty="0" err="1">
                <a:latin typeface="Lucida Console" panose="020B0609040504020204" pitchFamily="49" charset="0"/>
              </a:rPr>
              <a:t>gnueabi-objdump</a:t>
            </a:r>
            <a:r>
              <a:rPr lang="en-US" altLang="ko-KR" sz="1600" dirty="0">
                <a:latin typeface="Lucida Console" panose="020B0609040504020204" pitchFamily="49" charset="0"/>
              </a:rPr>
              <a:t> -x &lt;elf&gt; | less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 -x: display all headers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 -h: display section </a:t>
            </a:r>
            <a:r>
              <a:rPr lang="en-US" altLang="ko-KR" sz="1600" dirty="0">
                <a:latin typeface="Lucida Console" panose="020B0609040504020204" pitchFamily="49" charset="0"/>
              </a:rPr>
              <a:t>headers</a:t>
            </a:r>
            <a:endParaRPr lang="en-US" altLang="ko-KR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addr2line / nm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495326"/>
            <a:ext cx="8229600" cy="4886003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Get line number of source for given address</a:t>
            </a:r>
            <a:br>
              <a:rPr lang="en-US" altLang="ko-KR" dirty="0" smtClean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400" dirty="0"/>
              <a:t>$ </a:t>
            </a:r>
            <a:r>
              <a:rPr lang="en-US" altLang="ko-KR" sz="1400" dirty="0">
                <a:latin typeface="Lucida Console" panose="020B0609040504020204" pitchFamily="49" charset="0"/>
              </a:rPr>
              <a:t>arm-linux-gnueabi-addr2line </a:t>
            </a:r>
            <a:r>
              <a:rPr lang="en-US" altLang="ko-KR" sz="1400" dirty="0">
                <a:latin typeface="Lucida Console" panose="020B0609040504020204" pitchFamily="49" charset="0"/>
              </a:rPr>
              <a:t>-e </a:t>
            </a:r>
            <a:r>
              <a:rPr lang="en-US" altLang="ko-KR" sz="1400" dirty="0" err="1">
                <a:latin typeface="Lucida Console" panose="020B0609040504020204" pitchFamily="49" charset="0"/>
              </a:rPr>
              <a:t>testapp</a:t>
            </a:r>
            <a:r>
              <a:rPr lang="en-US" altLang="ko-KR" sz="1400" dirty="0">
                <a:latin typeface="Lucida Console" panose="020B0609040504020204" pitchFamily="49" charset="0"/>
              </a:rPr>
              <a:t> 0x10762 </a:t>
            </a:r>
            <a:r>
              <a:rPr lang="en-US" altLang="ko-KR" sz="1400" dirty="0">
                <a:latin typeface="Lucida Console" panose="020B0609040504020204" pitchFamily="49" charset="0"/>
              </a:rPr>
              <a:t>–f</a:t>
            </a:r>
            <a:br>
              <a:rPr lang="en-US" altLang="ko-KR" sz="1400" dirty="0">
                <a:latin typeface="Lucida Console" panose="020B0609040504020204" pitchFamily="49" charset="0"/>
              </a:rPr>
            </a:br>
            <a:r>
              <a:rPr lang="en-US" altLang="ko-KR" sz="1400" dirty="0">
                <a:latin typeface="Lucida Console" panose="020B0609040504020204" pitchFamily="49" charset="0"/>
              </a:rPr>
              <a:t>main</a:t>
            </a:r>
            <a:br>
              <a:rPr lang="en-US" altLang="ko-KR" sz="1400" dirty="0">
                <a:latin typeface="Lucida Console" panose="020B0609040504020204" pitchFamily="49" charset="0"/>
              </a:rPr>
            </a:br>
            <a:r>
              <a:rPr lang="en-US" altLang="ko-KR" sz="1400" dirty="0">
                <a:latin typeface="Lucida Console" panose="020B0609040504020204" pitchFamily="49" charset="0"/>
              </a:rPr>
              <a:t>/home/</a:t>
            </a:r>
            <a:r>
              <a:rPr lang="en-US" altLang="ko-KR" sz="1400" dirty="0" err="1">
                <a:latin typeface="Lucida Console" panose="020B0609040504020204" pitchFamily="49" charset="0"/>
              </a:rPr>
              <a:t>munyoung.hwang</a:t>
            </a:r>
            <a:r>
              <a:rPr lang="en-US" altLang="ko-KR" sz="1400" dirty="0">
                <a:latin typeface="Lucida Console" panose="020B0609040504020204" pitchFamily="49" charset="0"/>
              </a:rPr>
              <a:t>/project/gen11/</a:t>
            </a:r>
            <a:r>
              <a:rPr lang="en-US" altLang="ko-KR" sz="1400" dirty="0" err="1">
                <a:latin typeface="Lucida Console" panose="020B0609040504020204" pitchFamily="49" charset="0"/>
              </a:rPr>
              <a:t>src</a:t>
            </a:r>
            <a:r>
              <a:rPr lang="en-US" altLang="ko-KR" sz="1400" dirty="0">
                <a:latin typeface="Lucida Console" panose="020B0609040504020204" pitchFamily="49" charset="0"/>
              </a:rPr>
              <a:t>/</a:t>
            </a:r>
            <a:r>
              <a:rPr lang="en-US" altLang="ko-KR" sz="1400" dirty="0" err="1">
                <a:latin typeface="Lucida Console" panose="020B0609040504020204" pitchFamily="49" charset="0"/>
              </a:rPr>
              <a:t>misc</a:t>
            </a:r>
            <a:r>
              <a:rPr lang="en-US" altLang="ko-KR" sz="1400" dirty="0">
                <a:latin typeface="Lucida Console" panose="020B0609040504020204" pitchFamily="49" charset="0"/>
              </a:rPr>
              <a:t>/</a:t>
            </a:r>
            <a:r>
              <a:rPr lang="en-US" altLang="ko-KR" sz="1400" dirty="0" err="1">
                <a:latin typeface="Lucida Console" panose="020B0609040504020204" pitchFamily="49" charset="0"/>
              </a:rPr>
              <a:t>testapp</a:t>
            </a:r>
            <a:r>
              <a:rPr lang="en-US" altLang="ko-KR" sz="1400" dirty="0">
                <a:latin typeface="Lucida Console" panose="020B0609040504020204" pitchFamily="49" charset="0"/>
              </a:rPr>
              <a:t>/main.c:5</a:t>
            </a:r>
            <a:br>
              <a:rPr lang="en-US" altLang="ko-KR" sz="1400" dirty="0">
                <a:latin typeface="Lucida Console" panose="020B0609040504020204" pitchFamily="49" charset="0"/>
              </a:rPr>
            </a:br>
            <a:r>
              <a:rPr lang="en-US" altLang="ko-KR" sz="1400" dirty="0">
                <a:latin typeface="Lucida Console" panose="020B0609040504020204" pitchFamily="49" charset="0"/>
              </a:rPr>
              <a:t/>
            </a:r>
            <a:br>
              <a:rPr lang="en-US" altLang="ko-KR" sz="1400" dirty="0">
                <a:latin typeface="Lucida Console" panose="020B0609040504020204" pitchFamily="49" charset="0"/>
              </a:rPr>
            </a:br>
            <a:r>
              <a:rPr lang="en-US" altLang="ko-KR" sz="1400" b="1" dirty="0">
                <a:latin typeface="Lucida Console" panose="020B0609040504020204" pitchFamily="49" charset="0"/>
              </a:rPr>
              <a:t>usage: arm-linux-gnueabi-addr2line –f –e &lt;elf&gt; &lt;</a:t>
            </a:r>
            <a:r>
              <a:rPr lang="en-US" altLang="ko-KR" sz="1400" b="1" dirty="0" err="1">
                <a:latin typeface="Lucida Console" panose="020B0609040504020204" pitchFamily="49" charset="0"/>
              </a:rPr>
              <a:t>addr</a:t>
            </a:r>
            <a:r>
              <a:rPr lang="en-US" altLang="ko-KR" sz="1400" b="1" dirty="0">
                <a:latin typeface="Lucida Console" panose="020B0609040504020204" pitchFamily="49" charset="0"/>
              </a:rPr>
              <a:t>&gt;</a:t>
            </a:r>
            <a:br>
              <a:rPr lang="en-US" altLang="ko-KR" sz="1400" b="1" dirty="0">
                <a:latin typeface="Lucida Console" panose="020B0609040504020204" pitchFamily="49" charset="0"/>
              </a:rPr>
            </a:br>
            <a:r>
              <a:rPr lang="en-US" altLang="ko-KR" sz="1400" b="1" dirty="0">
                <a:latin typeface="Lucida Console" panose="020B0609040504020204" pitchFamily="49" charset="0"/>
              </a:rPr>
              <a:t>       -e: elf file</a:t>
            </a:r>
            <a:br>
              <a:rPr lang="en-US" altLang="ko-KR" sz="1400" b="1" dirty="0">
                <a:latin typeface="Lucida Console" panose="020B0609040504020204" pitchFamily="49" charset="0"/>
              </a:rPr>
            </a:br>
            <a:r>
              <a:rPr lang="en-US" altLang="ko-KR" sz="1400" b="1" dirty="0">
                <a:latin typeface="Lucida Console" panose="020B0609040504020204" pitchFamily="49" charset="0"/>
              </a:rPr>
              <a:t>       -f: show function name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Get address for given function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latin typeface="Lucida Console" panose="020B0609040504020204" pitchFamily="49" charset="0"/>
              </a:rPr>
              <a:t>$ arm-</a:t>
            </a:r>
            <a:r>
              <a:rPr lang="en-US" altLang="ko-KR" sz="1600" dirty="0" err="1">
                <a:latin typeface="Lucida Console" panose="020B0609040504020204" pitchFamily="49" charset="0"/>
              </a:rPr>
              <a:t>linux</a:t>
            </a:r>
            <a:r>
              <a:rPr lang="en-US" altLang="ko-KR" sz="1600" dirty="0">
                <a:latin typeface="Lucida Console" panose="020B0609040504020204" pitchFamily="49" charset="0"/>
              </a:rPr>
              <a:t>-</a:t>
            </a:r>
            <a:r>
              <a:rPr lang="en-US" altLang="ko-KR" sz="1600" dirty="0" err="1">
                <a:latin typeface="Lucida Console" panose="020B0609040504020204" pitchFamily="49" charset="0"/>
              </a:rPr>
              <a:t>gnueabi</a:t>
            </a:r>
            <a:r>
              <a:rPr lang="en-US" altLang="ko-KR" sz="1600" dirty="0">
                <a:latin typeface="Lucida Console" panose="020B0609040504020204" pitchFamily="49" charset="0"/>
              </a:rPr>
              <a:t>-nm </a:t>
            </a:r>
            <a:r>
              <a:rPr lang="en-US" altLang="ko-KR" sz="1600" dirty="0" err="1">
                <a:latin typeface="Lucida Console" panose="020B0609040504020204" pitchFamily="49" charset="0"/>
              </a:rPr>
              <a:t>testapp</a:t>
            </a:r>
            <a:r>
              <a:rPr lang="en-US" altLang="ko-KR" sz="1600" dirty="0">
                <a:latin typeface="Lucida Console" panose="020B0609040504020204" pitchFamily="49" charset="0"/>
              </a:rPr>
              <a:t> | </a:t>
            </a:r>
            <a:r>
              <a:rPr lang="en-US" altLang="ko-KR" sz="1600" dirty="0" err="1">
                <a:latin typeface="Lucida Console" panose="020B0609040504020204" pitchFamily="49" charset="0"/>
              </a:rPr>
              <a:t>grep</a:t>
            </a:r>
            <a:r>
              <a:rPr lang="en-US" altLang="ko-KR" sz="1600" dirty="0">
                <a:latin typeface="Lucida Console" panose="020B0609040504020204" pitchFamily="49" charset="0"/>
              </a:rPr>
              <a:t> main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00010750 T </a:t>
            </a:r>
            <a:r>
              <a:rPr lang="en-US" altLang="ko-KR" sz="1600" dirty="0">
                <a:latin typeface="Lucida Console" panose="020B0609040504020204" pitchFamily="49" charset="0"/>
              </a:rPr>
              <a:t>main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/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result format: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</a:t>
            </a:r>
            <a:r>
              <a:rPr lang="en-US" altLang="ko-KR" sz="1600" dirty="0" err="1">
                <a:latin typeface="Lucida Console" panose="020B0609040504020204" pitchFamily="49" charset="0"/>
              </a:rPr>
              <a:t>Addr</a:t>
            </a:r>
            <a:r>
              <a:rPr lang="en-US" altLang="ko-KR" sz="1600" dirty="0">
                <a:latin typeface="Lucida Console" panose="020B0609040504020204" pitchFamily="49" charset="0"/>
              </a:rPr>
              <a:t> </a:t>
            </a:r>
            <a:r>
              <a:rPr lang="en-US" altLang="ko-KR" sz="1600" dirty="0" err="1">
                <a:latin typeface="Lucida Console" panose="020B0609040504020204" pitchFamily="49" charset="0"/>
              </a:rPr>
              <a:t>SymbolType</a:t>
            </a:r>
            <a:r>
              <a:rPr lang="en-US" altLang="ko-KR" sz="1600" dirty="0">
                <a:latin typeface="Lucida Console" panose="020B0609040504020204" pitchFamily="49" charset="0"/>
              </a:rPr>
              <a:t> </a:t>
            </a:r>
            <a:r>
              <a:rPr lang="en-US" altLang="ko-KR" sz="1600" dirty="0" err="1">
                <a:latin typeface="Lucida Console" panose="020B0609040504020204" pitchFamily="49" charset="0"/>
              </a:rPr>
              <a:t>SymbolName</a:t>
            </a:r>
            <a:r>
              <a:rPr lang="en-US" altLang="ko-KR" sz="1600" dirty="0">
                <a:latin typeface="Lucida Console" panose="020B0609040504020204" pitchFamily="49" charset="0"/>
              </a:rPr>
              <a:t/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/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symbol type: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if upper case, the symbol is global.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/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“r” “R”: read only symbol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“t” “T”: symbol is in text section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“b” “B”” symbol is in BSS section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“d” “D”: symbol is in data section</a:t>
            </a:r>
            <a:br>
              <a:rPr lang="en-US" altLang="ko-KR" sz="1600" dirty="0">
                <a:latin typeface="Lucida Console" panose="020B0609040504020204" pitchFamily="49" charset="0"/>
              </a:rPr>
            </a:br>
            <a:r>
              <a:rPr lang="en-US" altLang="ko-KR" sz="1600" dirty="0">
                <a:latin typeface="Lucida Console" panose="020B060904050402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바탕"/>
                <a:ea typeface="바탕"/>
              </a:rPr>
              <a:t>☞</a:t>
            </a:r>
            <a:r>
              <a:rPr lang="en-US" altLang="ko-KR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refer “man nm”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632" y="1916833"/>
            <a:ext cx="6264696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200" dirty="0">
                <a:latin typeface="Lucida Console" panose="020B0609040504020204" pitchFamily="49" charset="0"/>
              </a:rPr>
              <a:t>$ arm-linux-gnueabi-addr2line –f </a:t>
            </a:r>
            <a:r>
              <a:rPr lang="en-US" altLang="ko-KR" sz="1200" dirty="0">
                <a:latin typeface="Lucida Console" panose="020B0609040504020204" pitchFamily="49" charset="0"/>
              </a:rPr>
              <a:t>-</a:t>
            </a:r>
            <a:r>
              <a:rPr lang="en-US" altLang="ko-KR" sz="1200" dirty="0">
                <a:latin typeface="Lucida Console" panose="020B0609040504020204" pitchFamily="49" charset="0"/>
              </a:rPr>
              <a:t>e </a:t>
            </a:r>
            <a:r>
              <a:rPr lang="en-US" altLang="ko-KR" sz="1200" dirty="0" err="1">
                <a:latin typeface="Lucida Console" panose="020B0609040504020204" pitchFamily="49" charset="0"/>
              </a:rPr>
              <a:t>testapp</a:t>
            </a:r>
            <a:r>
              <a:rPr lang="en-US" altLang="ko-KR" sz="1200" dirty="0"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latin typeface="Lucida Console" panose="020B0609040504020204" pitchFamily="49" charset="0"/>
              </a:rPr>
              <a:t>0x10762</a:t>
            </a:r>
            <a:r>
              <a:rPr lang="en-US" altLang="ko-KR" sz="1200" dirty="0">
                <a:latin typeface="Lucida Console" panose="020B0609040504020204" pitchFamily="49" charset="0"/>
              </a:rPr>
              <a:t/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main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/home/</a:t>
            </a:r>
            <a:r>
              <a:rPr lang="en-US" altLang="ko-KR" sz="1200" dirty="0" err="1">
                <a:latin typeface="Lucida Console" panose="020B0609040504020204" pitchFamily="49" charset="0"/>
              </a:rPr>
              <a:t>munyoung.hwang</a:t>
            </a:r>
            <a:r>
              <a:rPr lang="en-US" altLang="ko-KR" sz="1200" dirty="0">
                <a:latin typeface="Lucida Console" panose="020B0609040504020204" pitchFamily="49" charset="0"/>
              </a:rPr>
              <a:t>/project/gen11/</a:t>
            </a:r>
            <a:r>
              <a:rPr lang="en-US" altLang="ko-KR" sz="1200" dirty="0" err="1">
                <a:latin typeface="Lucida Console" panose="020B0609040504020204" pitchFamily="49" charset="0"/>
              </a:rPr>
              <a:t>src</a:t>
            </a:r>
            <a:r>
              <a:rPr lang="en-US" altLang="ko-KR" sz="1200" dirty="0">
                <a:latin typeface="Lucida Console" panose="020B0609040504020204" pitchFamily="49" charset="0"/>
              </a:rPr>
              <a:t>/</a:t>
            </a:r>
            <a:r>
              <a:rPr lang="en-US" altLang="ko-KR" sz="1200" dirty="0" err="1">
                <a:latin typeface="Lucida Console" panose="020B0609040504020204" pitchFamily="49" charset="0"/>
              </a:rPr>
              <a:t>misc</a:t>
            </a:r>
            <a:r>
              <a:rPr lang="en-US" altLang="ko-KR" sz="1200" dirty="0">
                <a:latin typeface="Lucida Console" panose="020B0609040504020204" pitchFamily="49" charset="0"/>
              </a:rPr>
              <a:t>/</a:t>
            </a:r>
            <a:r>
              <a:rPr lang="en-US" altLang="ko-KR" sz="1200" dirty="0" err="1">
                <a:latin typeface="Lucida Console" panose="020B0609040504020204" pitchFamily="49" charset="0"/>
              </a:rPr>
              <a:t>testapp</a:t>
            </a:r>
            <a:r>
              <a:rPr lang="en-US" altLang="ko-KR" sz="1200" dirty="0">
                <a:latin typeface="Lucida Console" panose="020B0609040504020204" pitchFamily="49" charset="0"/>
              </a:rPr>
              <a:t>/main.c:5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/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b="1" dirty="0">
                <a:latin typeface="Lucida Console" panose="020B0609040504020204" pitchFamily="49" charset="0"/>
              </a:rPr>
              <a:t>usage: arm-linux-gnueabi-addr2line –f –e &lt;elf&gt; &lt;</a:t>
            </a:r>
            <a:r>
              <a:rPr lang="en-US" altLang="ko-KR" sz="1200" b="1" dirty="0" err="1">
                <a:latin typeface="Lucida Console" panose="020B0609040504020204" pitchFamily="49" charset="0"/>
              </a:rPr>
              <a:t>addr</a:t>
            </a:r>
            <a:r>
              <a:rPr lang="en-US" altLang="ko-KR" sz="1200" b="1" dirty="0">
                <a:latin typeface="Lucida Console" panose="020B0609040504020204" pitchFamily="49" charset="0"/>
              </a:rPr>
              <a:t>&gt;</a:t>
            </a:r>
            <a:br>
              <a:rPr lang="en-US" altLang="ko-KR" sz="1200" b="1" dirty="0">
                <a:latin typeface="Lucida Console" panose="020B0609040504020204" pitchFamily="49" charset="0"/>
              </a:rPr>
            </a:br>
            <a:r>
              <a:rPr lang="en-US" altLang="ko-KR" sz="1200" b="1" dirty="0">
                <a:latin typeface="Lucida Console" panose="020B0609040504020204" pitchFamily="49" charset="0"/>
              </a:rPr>
              <a:t>       -e: elf file</a:t>
            </a:r>
            <a:br>
              <a:rPr lang="en-US" altLang="ko-KR" sz="1200" b="1" dirty="0">
                <a:latin typeface="Lucida Console" panose="020B0609040504020204" pitchFamily="49" charset="0"/>
              </a:rPr>
            </a:br>
            <a:r>
              <a:rPr lang="en-US" altLang="ko-KR" sz="1200" b="1" dirty="0">
                <a:latin typeface="Lucida Console" panose="020B0609040504020204" pitchFamily="49" charset="0"/>
              </a:rPr>
              <a:t>       -f: show function </a:t>
            </a:r>
            <a:r>
              <a:rPr lang="en-US" altLang="ko-KR" sz="1200" b="1" dirty="0">
                <a:latin typeface="Lucida Console" panose="020B0609040504020204" pitchFamily="49" charset="0"/>
              </a:rPr>
              <a:t>name</a:t>
            </a:r>
            <a:endParaRPr lang="en-US" altLang="ko-KR" sz="1200" b="1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9112" y="3861048"/>
            <a:ext cx="6259216" cy="2677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200" dirty="0">
                <a:latin typeface="Lucida Console" panose="020B0609040504020204" pitchFamily="49" charset="0"/>
              </a:rPr>
              <a:t>$ arm-</a:t>
            </a:r>
            <a:r>
              <a:rPr lang="en-US" altLang="ko-KR" sz="1200" dirty="0" err="1">
                <a:latin typeface="Lucida Console" panose="020B0609040504020204" pitchFamily="49" charset="0"/>
              </a:rPr>
              <a:t>linux</a:t>
            </a:r>
            <a:r>
              <a:rPr lang="en-US" altLang="ko-KR" sz="1200" dirty="0">
                <a:latin typeface="Lucida Console" panose="020B0609040504020204" pitchFamily="49" charset="0"/>
              </a:rPr>
              <a:t>-</a:t>
            </a:r>
            <a:r>
              <a:rPr lang="en-US" altLang="ko-KR" sz="1200" dirty="0" err="1">
                <a:latin typeface="Lucida Console" panose="020B0609040504020204" pitchFamily="49" charset="0"/>
              </a:rPr>
              <a:t>gnueabi</a:t>
            </a:r>
            <a:r>
              <a:rPr lang="en-US" altLang="ko-KR" sz="1200" dirty="0">
                <a:latin typeface="Lucida Console" panose="020B0609040504020204" pitchFamily="49" charset="0"/>
              </a:rPr>
              <a:t>-nm </a:t>
            </a:r>
            <a:r>
              <a:rPr lang="en-US" altLang="ko-KR" sz="1200" dirty="0" err="1">
                <a:latin typeface="Lucida Console" panose="020B0609040504020204" pitchFamily="49" charset="0"/>
              </a:rPr>
              <a:t>testapp</a:t>
            </a:r>
            <a:r>
              <a:rPr lang="en-US" altLang="ko-KR" sz="1200" dirty="0">
                <a:latin typeface="Lucida Console" panose="020B0609040504020204" pitchFamily="49" charset="0"/>
              </a:rPr>
              <a:t> | </a:t>
            </a:r>
            <a:r>
              <a:rPr lang="en-US" altLang="ko-KR" sz="1200" dirty="0" err="1">
                <a:latin typeface="Lucida Console" panose="020B0609040504020204" pitchFamily="49" charset="0"/>
              </a:rPr>
              <a:t>grep</a:t>
            </a:r>
            <a:r>
              <a:rPr lang="en-US" altLang="ko-KR" sz="1200" dirty="0">
                <a:latin typeface="Lucida Console" panose="020B0609040504020204" pitchFamily="49" charset="0"/>
              </a:rPr>
              <a:t> main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00010750 T main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/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result format: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  </a:t>
            </a:r>
            <a:r>
              <a:rPr lang="en-US" altLang="ko-KR" sz="1200" dirty="0" err="1">
                <a:latin typeface="Lucida Console" panose="020B0609040504020204" pitchFamily="49" charset="0"/>
              </a:rPr>
              <a:t>Addr</a:t>
            </a:r>
            <a:r>
              <a:rPr lang="en-US" altLang="ko-KR" sz="1200" dirty="0">
                <a:latin typeface="Lucida Console" panose="020B0609040504020204" pitchFamily="49" charset="0"/>
              </a:rPr>
              <a:t> </a:t>
            </a:r>
            <a:r>
              <a:rPr lang="en-US" altLang="ko-KR" sz="1200" dirty="0" err="1">
                <a:latin typeface="Lucida Console" panose="020B0609040504020204" pitchFamily="49" charset="0"/>
              </a:rPr>
              <a:t>SymbolType</a:t>
            </a:r>
            <a:r>
              <a:rPr lang="en-US" altLang="ko-KR" sz="1200" dirty="0">
                <a:latin typeface="Lucida Console" panose="020B0609040504020204" pitchFamily="49" charset="0"/>
              </a:rPr>
              <a:t> </a:t>
            </a:r>
            <a:r>
              <a:rPr lang="en-US" altLang="ko-KR" sz="1200" dirty="0" err="1">
                <a:latin typeface="Lucida Console" panose="020B0609040504020204" pitchFamily="49" charset="0"/>
              </a:rPr>
              <a:t>SymbolName</a:t>
            </a:r>
            <a:r>
              <a:rPr lang="en-US" altLang="ko-KR" sz="1200" dirty="0">
                <a:latin typeface="Lucida Console" panose="020B0609040504020204" pitchFamily="49" charset="0"/>
              </a:rPr>
              <a:t/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/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symbol type: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  if upper case, the symbol is global.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/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  “r” “R”: read only symbol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  “t” “T”: symbol is in text section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  “b” “B”” symbol is in BSS section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latin typeface="Lucida Console" panose="020B0609040504020204" pitchFamily="49" charset="0"/>
              </a:rPr>
              <a:t>  “d” “D”: symbol is in data section</a:t>
            </a:r>
            <a:br>
              <a:rPr lang="en-US" altLang="ko-KR" sz="1200" dirty="0">
                <a:latin typeface="Lucida Console" panose="020B0609040504020204" pitchFamily="49" charset="0"/>
              </a:rPr>
            </a:br>
            <a:r>
              <a:rPr lang="en-US" altLang="ko-KR" sz="1200" dirty="0">
                <a:solidFill>
                  <a:srgbClr val="FF0000"/>
                </a:solidFill>
                <a:latin typeface="바탕"/>
                <a:ea typeface="바탕"/>
              </a:rPr>
              <a:t>☞</a:t>
            </a:r>
            <a:r>
              <a:rPr lang="en-US" altLang="ko-K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refer “man nm</a:t>
            </a:r>
            <a:r>
              <a:rPr lang="en-US" altLang="ko-K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 Call Trace</a:t>
            </a:r>
          </a:p>
          <a:p>
            <a:r>
              <a:rPr lang="en-US" altLang="ko-KR" dirty="0" smtClean="0"/>
              <a:t>Simple and Fast, but Powerful</a:t>
            </a:r>
          </a:p>
          <a:p>
            <a:r>
              <a:rPr lang="en-US" altLang="ko-KR" dirty="0" smtClean="0"/>
              <a:t>Usage</a:t>
            </a:r>
            <a:br>
              <a:rPr lang="en-US" altLang="ko-KR" dirty="0" smtClean="0"/>
            </a:br>
            <a:r>
              <a:rPr lang="en-US" altLang="ko-KR" sz="2400" dirty="0" err="1">
                <a:latin typeface="Lucida Console" panose="020B0609040504020204" pitchFamily="49" charset="0"/>
              </a:rPr>
              <a:t>strace</a:t>
            </a:r>
            <a:r>
              <a:rPr lang="en-US" altLang="ko-KR" sz="2400" dirty="0">
                <a:latin typeface="Lucida Console" panose="020B0609040504020204" pitchFamily="49" charset="0"/>
              </a:rPr>
              <a:t> [options] PROG</a:t>
            </a:r>
            <a:br>
              <a:rPr lang="en-US" altLang="ko-KR" sz="2400" dirty="0">
                <a:latin typeface="Lucida Console" panose="020B0609040504020204" pitchFamily="49" charset="0"/>
              </a:rPr>
            </a:br>
            <a:r>
              <a:rPr lang="en-US" altLang="ko-KR" sz="2400" dirty="0" err="1">
                <a:latin typeface="Lucida Console" panose="020B0609040504020204" pitchFamily="49" charset="0"/>
              </a:rPr>
              <a:t>strace</a:t>
            </a:r>
            <a:r>
              <a:rPr lang="en-US" altLang="ko-KR" sz="2400" dirty="0"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latin typeface="Lucida Console" panose="020B0609040504020204" pitchFamily="49" charset="0"/>
              </a:rPr>
              <a:t>[options] </a:t>
            </a:r>
            <a:r>
              <a:rPr lang="en-US" altLang="ko-KR" sz="2400" dirty="0">
                <a:latin typeface="Lucida Console" panose="020B0609040504020204" pitchFamily="49" charset="0"/>
              </a:rPr>
              <a:t>-p PID</a:t>
            </a:r>
            <a:endParaRPr lang="en-US" altLang="ko-KR" dirty="0" smtClean="0">
              <a:latin typeface="Lucida Console" panose="020B0609040504020204" pitchFamily="49" charset="0"/>
            </a:endParaRPr>
          </a:p>
          <a:p>
            <a:r>
              <a:rPr lang="en-US" altLang="ko-KR" dirty="0" smtClean="0"/>
              <a:t>Useful options</a:t>
            </a:r>
            <a:br>
              <a:rPr lang="en-US" altLang="ko-KR" dirty="0" smtClean="0"/>
            </a:br>
            <a:r>
              <a:rPr lang="en-US" altLang="ko-KR" sz="2400" dirty="0">
                <a:latin typeface="Lucida Console" panose="020B0609040504020204" pitchFamily="49" charset="0"/>
              </a:rPr>
              <a:t>-c: count, time for system calls</a:t>
            </a:r>
            <a:br>
              <a:rPr lang="en-US" altLang="ko-KR" sz="2400" dirty="0">
                <a:latin typeface="Lucida Console" panose="020B0609040504020204" pitchFamily="49" charset="0"/>
              </a:rPr>
            </a:br>
            <a:r>
              <a:rPr lang="en-US" altLang="ko-KR" sz="2400" dirty="0">
                <a:latin typeface="Lucida Console" panose="020B0609040504020204" pitchFamily="49" charset="0"/>
              </a:rPr>
              <a:t>-o file: set output file</a:t>
            </a:r>
            <a:br>
              <a:rPr lang="en-US" altLang="ko-KR" sz="2400" dirty="0">
                <a:latin typeface="Lucida Console" panose="020B0609040504020204" pitchFamily="49" charset="0"/>
              </a:rPr>
            </a:br>
            <a:r>
              <a:rPr lang="en-US" altLang="ko-KR" sz="2400" dirty="0">
                <a:latin typeface="Lucida Console" panose="020B0609040504020204" pitchFamily="49" charset="0"/>
              </a:rPr>
              <a:t>-e expr: filter system call</a:t>
            </a:r>
            <a:br>
              <a:rPr lang="en-US" altLang="ko-KR" sz="2400" dirty="0">
                <a:latin typeface="Lucida Console" panose="020B0609040504020204" pitchFamily="49" charset="0"/>
              </a:rPr>
            </a:br>
            <a:r>
              <a:rPr lang="en-US" altLang="ko-KR" sz="2400" dirty="0">
                <a:latin typeface="Lucida Console" panose="020B0609040504020204" pitchFamily="49" charset="0"/>
              </a:rPr>
              <a:t>   ex) </a:t>
            </a:r>
            <a:r>
              <a:rPr lang="en-US" altLang="ko-KR" sz="2400" dirty="0" err="1">
                <a:latin typeface="Lucida Console" panose="020B0609040504020204" pitchFamily="49" charset="0"/>
              </a:rPr>
              <a:t>strace</a:t>
            </a:r>
            <a:r>
              <a:rPr lang="en-US" altLang="ko-KR" sz="2400" dirty="0">
                <a:latin typeface="Lucida Console" panose="020B0609040504020204" pitchFamily="49" charset="0"/>
              </a:rPr>
              <a:t> –e </a:t>
            </a:r>
            <a:r>
              <a:rPr lang="en-US" altLang="ko-KR" sz="2400" dirty="0" err="1">
                <a:latin typeface="Lucida Console" panose="020B0609040504020204" pitchFamily="49" charset="0"/>
              </a:rPr>
              <a:t>open,read,write</a:t>
            </a:r>
            <a:r>
              <a:rPr lang="en-US" altLang="ko-KR" sz="2400" dirty="0">
                <a:latin typeface="Lucida Console" panose="020B0609040504020204" pitchFamily="49" charset="0"/>
              </a:rPr>
              <a:t> </a:t>
            </a:r>
            <a:r>
              <a:rPr lang="en-US" altLang="ko-KR" sz="2400" dirty="0" err="1">
                <a:latin typeface="Lucida Console" panose="020B0609040504020204" pitchFamily="49" charset="0"/>
              </a:rPr>
              <a:t>ls</a:t>
            </a:r>
            <a:endParaRPr lang="en-US" altLang="ko-KR" dirty="0" smtClean="0">
              <a:latin typeface="Lucida Console" panose="020B060904050402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9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strace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268760"/>
            <a:ext cx="5184576" cy="537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순서도: 처리 3"/>
          <p:cNvSpPr/>
          <p:nvPr/>
        </p:nvSpPr>
        <p:spPr>
          <a:xfrm>
            <a:off x="1775520" y="4977028"/>
            <a:ext cx="1944216" cy="11902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1775520" y="5373216"/>
            <a:ext cx="1944216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999656" y="1625245"/>
            <a:ext cx="936104" cy="10820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777145"/>
            <a:ext cx="5218534" cy="436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순서도: 처리 8"/>
          <p:cNvSpPr/>
          <p:nvPr/>
        </p:nvSpPr>
        <p:spPr>
          <a:xfrm>
            <a:off x="6816080" y="1977479"/>
            <a:ext cx="1656184" cy="1309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6816080" y="4509120"/>
            <a:ext cx="2088232" cy="1309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Dynamic(runtime) Library Call Trace</a:t>
            </a:r>
          </a:p>
          <a:p>
            <a:r>
              <a:rPr lang="en-US" altLang="ko-KR" dirty="0" smtClean="0"/>
              <a:t>Similar to </a:t>
            </a:r>
            <a:r>
              <a:rPr lang="en-US" altLang="ko-KR" dirty="0" err="1" smtClean="0"/>
              <a:t>strace</a:t>
            </a:r>
            <a:endParaRPr lang="en-US" altLang="ko-KR" dirty="0" smtClean="0"/>
          </a:p>
          <a:p>
            <a:r>
              <a:rPr lang="en-US" altLang="ko-KR" dirty="0" smtClean="0"/>
              <a:t>Usage</a:t>
            </a:r>
            <a:br>
              <a:rPr lang="en-US" altLang="ko-KR" dirty="0" smtClean="0"/>
            </a:br>
            <a:r>
              <a:rPr lang="en-US" altLang="ko-KR" sz="2400" dirty="0" err="1">
                <a:latin typeface="Lucida Console" panose="020B0609040504020204" pitchFamily="49" charset="0"/>
              </a:rPr>
              <a:t>ltrace</a:t>
            </a:r>
            <a:r>
              <a:rPr lang="en-US" altLang="ko-KR" sz="2400" dirty="0">
                <a:latin typeface="Lucida Console" panose="020B0609040504020204" pitchFamily="49" charset="0"/>
              </a:rPr>
              <a:t> [options] PROG</a:t>
            </a:r>
            <a:br>
              <a:rPr lang="en-US" altLang="ko-KR" sz="2400" dirty="0">
                <a:latin typeface="Lucida Console" panose="020B0609040504020204" pitchFamily="49" charset="0"/>
              </a:rPr>
            </a:br>
            <a:r>
              <a:rPr lang="en-US" altLang="ko-KR" sz="2400" dirty="0" err="1">
                <a:latin typeface="Lucida Console" panose="020B0609040504020204" pitchFamily="49" charset="0"/>
              </a:rPr>
              <a:t>ltrace</a:t>
            </a:r>
            <a:r>
              <a:rPr lang="en-US" altLang="ko-KR" sz="2400" dirty="0"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latin typeface="Lucida Console" panose="020B0609040504020204" pitchFamily="49" charset="0"/>
              </a:rPr>
              <a:t>[options] </a:t>
            </a:r>
            <a:r>
              <a:rPr lang="en-US" altLang="ko-KR" sz="2400" dirty="0">
                <a:latin typeface="Lucida Console" panose="020B0609040504020204" pitchFamily="49" charset="0"/>
              </a:rPr>
              <a:t>-p PID</a:t>
            </a:r>
            <a:endParaRPr lang="en-US" altLang="ko-KR" dirty="0" smtClean="0">
              <a:latin typeface="Lucida Console" panose="020B0609040504020204" pitchFamily="49" charset="0"/>
            </a:endParaRPr>
          </a:p>
          <a:p>
            <a:r>
              <a:rPr lang="en-US" altLang="ko-KR" dirty="0" smtClean="0"/>
              <a:t>Useful options</a:t>
            </a:r>
            <a:br>
              <a:rPr lang="en-US" altLang="ko-KR" dirty="0" smtClean="0"/>
            </a:br>
            <a:r>
              <a:rPr lang="en-US" altLang="ko-KR" sz="2400" dirty="0">
                <a:latin typeface="Lucida Console" panose="020B0609040504020204" pitchFamily="49" charset="0"/>
              </a:rPr>
              <a:t>-c: count, time for library calls</a:t>
            </a:r>
            <a:br>
              <a:rPr lang="en-US" altLang="ko-KR" sz="2400" dirty="0">
                <a:latin typeface="Lucida Console" panose="020B0609040504020204" pitchFamily="49" charset="0"/>
              </a:rPr>
            </a:br>
            <a:r>
              <a:rPr lang="en-US" altLang="ko-KR" sz="2400" dirty="0">
                <a:latin typeface="Lucida Console" panose="020B0609040504020204" pitchFamily="49" charset="0"/>
              </a:rPr>
              <a:t>-o file: set output file</a:t>
            </a:r>
            <a:br>
              <a:rPr lang="en-US" altLang="ko-KR" sz="2400" dirty="0">
                <a:latin typeface="Lucida Console" panose="020B0609040504020204" pitchFamily="49" charset="0"/>
              </a:rPr>
            </a:br>
            <a:r>
              <a:rPr lang="en-US" altLang="ko-KR" sz="2400" dirty="0">
                <a:latin typeface="Lucida Console" panose="020B0609040504020204" pitchFamily="49" charset="0"/>
              </a:rPr>
              <a:t>-e expr: filter library call</a:t>
            </a:r>
            <a:br>
              <a:rPr lang="en-US" altLang="ko-KR" sz="2400" dirty="0">
                <a:latin typeface="Lucida Console" panose="020B0609040504020204" pitchFamily="49" charset="0"/>
              </a:rPr>
            </a:br>
            <a:r>
              <a:rPr lang="en-US" altLang="ko-KR" sz="2400" dirty="0">
                <a:latin typeface="Lucida Console" panose="020B0609040504020204" pitchFamily="49" charset="0"/>
              </a:rPr>
              <a:t>-</a:t>
            </a:r>
            <a:r>
              <a:rPr lang="en-US" altLang="ko-KR" sz="2400" dirty="0" err="1">
                <a:latin typeface="Lucida Console" panose="020B0609040504020204" pitchFamily="49" charset="0"/>
              </a:rPr>
              <a:t>i</a:t>
            </a:r>
            <a:r>
              <a:rPr lang="en-US" altLang="ko-KR" sz="2400" dirty="0">
                <a:latin typeface="Lucida Console" panose="020B0609040504020204" pitchFamily="49" charset="0"/>
              </a:rPr>
              <a:t>: show </a:t>
            </a:r>
            <a:r>
              <a:rPr lang="en-US" altLang="ko-KR" sz="2400" dirty="0" err="1">
                <a:latin typeface="Lucida Console" panose="020B0609040504020204" pitchFamily="49" charset="0"/>
              </a:rPr>
              <a:t>ip</a:t>
            </a:r>
            <a:r>
              <a:rPr lang="en-US" altLang="ko-KR" sz="2400" dirty="0">
                <a:latin typeface="Lucida Console" panose="020B0609040504020204" pitchFamily="49" charset="0"/>
              </a:rPr>
              <a:t> address of each library call</a:t>
            </a:r>
            <a:endParaRPr lang="en-US" altLang="ko-KR" dirty="0" smtClean="0">
              <a:latin typeface="Lucida Console" panose="020B060904050402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635</Words>
  <Application>Microsoft Office PowerPoint</Application>
  <PresentationFormat>Widescreen</PresentationFormat>
  <Paragraphs>230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맑은 고딕</vt:lpstr>
      <vt:lpstr>Arial</vt:lpstr>
      <vt:lpstr>바탕</vt:lpstr>
      <vt:lpstr>Calibri</vt:lpstr>
      <vt:lpstr>Calibri Light</vt:lpstr>
      <vt:lpstr>Lucida Console</vt:lpstr>
      <vt:lpstr>Trebuchet MS</vt:lpstr>
      <vt:lpstr>Wingdings</vt:lpstr>
      <vt:lpstr>Office Theme</vt:lpstr>
      <vt:lpstr>Linux Debugging Guide</vt:lpstr>
      <vt:lpstr>Logging</vt:lpstr>
      <vt:lpstr>Journald</vt:lpstr>
      <vt:lpstr>journalctl</vt:lpstr>
      <vt:lpstr>objdump</vt:lpstr>
      <vt:lpstr>addr2line / nm</vt:lpstr>
      <vt:lpstr>strace</vt:lpstr>
      <vt:lpstr>strace</vt:lpstr>
      <vt:lpstr>ltrace</vt:lpstr>
      <vt:lpstr>ltrace</vt:lpstr>
      <vt:lpstr>qemu</vt:lpstr>
      <vt:lpstr>gdb – remote debug</vt:lpstr>
      <vt:lpstr>gdb – windows</vt:lpstr>
      <vt:lpstr>gdb – testapp demo</vt:lpstr>
      <vt:lpstr>gdb – attach running process</vt:lpstr>
      <vt:lpstr>gdb – batch file (1)</vt:lpstr>
      <vt:lpstr>gdb – batch file (2)</vt:lpstr>
      <vt:lpstr>gdb – commands</vt:lpstr>
      <vt:lpstr>gdb – demo</vt:lpstr>
      <vt:lpstr>Eclipse – CDT</vt:lpstr>
      <vt:lpstr>Eclipse – setting gdb</vt:lpstr>
      <vt:lpstr>Eclipse – debug flow</vt:lpstr>
      <vt:lpstr>Eclipse – Launch Group (1)</vt:lpstr>
      <vt:lpstr>Eclipse – Launch Group (2)</vt:lpstr>
      <vt:lpstr>ASAN (Address Sanitizer)</vt:lpstr>
      <vt:lpstr>ASAN - example</vt:lpstr>
      <vt:lpstr>SSP (Stack Smashing Protector)</vt:lpstr>
      <vt:lpstr>SSP – compile option</vt:lpstr>
      <vt:lpstr>SSP - example</vt:lpstr>
      <vt:lpstr>libsegv – compile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Debugging Guide</dc:title>
  <dc:creator>TAI ANH TRAN/LGEVH VC SOFTWARE DEVELOPMENT 1(tai2.tran@lge.com)</dc:creator>
  <cp:lastModifiedBy>TAI ANH TRAN/LGEVH VC SOFTWARE DEVELOPMENT 1(tai2.tran@lge.com)</cp:lastModifiedBy>
  <cp:revision>1</cp:revision>
  <dcterms:created xsi:type="dcterms:W3CDTF">2018-08-28T09:58:06Z</dcterms:created>
  <dcterms:modified xsi:type="dcterms:W3CDTF">2018-08-28T09:59:28Z</dcterms:modified>
</cp:coreProperties>
</file>