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handoutMasterIdLst>
    <p:handoutMasterId r:id="rId100"/>
  </p:handoutMasterIdLst>
  <p:sldIdLst>
    <p:sldId id="358" r:id="rId2"/>
    <p:sldId id="439" r:id="rId3"/>
    <p:sldId id="366" r:id="rId4"/>
    <p:sldId id="359" r:id="rId5"/>
    <p:sldId id="420" r:id="rId6"/>
    <p:sldId id="464" r:id="rId7"/>
    <p:sldId id="506" r:id="rId8"/>
    <p:sldId id="507" r:id="rId9"/>
    <p:sldId id="508" r:id="rId10"/>
    <p:sldId id="445" r:id="rId11"/>
    <p:sldId id="475" r:id="rId12"/>
    <p:sldId id="509" r:id="rId13"/>
    <p:sldId id="444" r:id="rId14"/>
    <p:sldId id="448" r:id="rId15"/>
    <p:sldId id="466" r:id="rId16"/>
    <p:sldId id="469" r:id="rId17"/>
    <p:sldId id="471" r:id="rId18"/>
    <p:sldId id="519" r:id="rId19"/>
    <p:sldId id="520" r:id="rId20"/>
    <p:sldId id="474" r:id="rId21"/>
    <p:sldId id="447" r:id="rId22"/>
    <p:sldId id="521" r:id="rId23"/>
    <p:sldId id="446" r:id="rId24"/>
    <p:sldId id="467" r:id="rId25"/>
    <p:sldId id="522" r:id="rId26"/>
    <p:sldId id="468" r:id="rId27"/>
    <p:sldId id="523" r:id="rId28"/>
    <p:sldId id="524" r:id="rId29"/>
    <p:sldId id="525" r:id="rId30"/>
    <p:sldId id="526" r:id="rId31"/>
    <p:sldId id="451" r:id="rId32"/>
    <p:sldId id="512" r:id="rId33"/>
    <p:sldId id="513" r:id="rId34"/>
    <p:sldId id="514" r:id="rId35"/>
    <p:sldId id="515" r:id="rId36"/>
    <p:sldId id="516" r:id="rId37"/>
    <p:sldId id="517" r:id="rId38"/>
    <p:sldId id="518" r:id="rId39"/>
    <p:sldId id="440" r:id="rId40"/>
    <p:sldId id="452" r:id="rId41"/>
    <p:sldId id="476" r:id="rId42"/>
    <p:sldId id="453" r:id="rId43"/>
    <p:sldId id="454" r:id="rId44"/>
    <p:sldId id="510" r:id="rId45"/>
    <p:sldId id="478" r:id="rId46"/>
    <p:sldId id="477" r:id="rId47"/>
    <p:sldId id="479" r:id="rId48"/>
    <p:sldId id="480" r:id="rId49"/>
    <p:sldId id="481" r:id="rId50"/>
    <p:sldId id="482" r:id="rId51"/>
    <p:sldId id="483" r:id="rId52"/>
    <p:sldId id="455" r:id="rId53"/>
    <p:sldId id="485" r:id="rId54"/>
    <p:sldId id="484" r:id="rId55"/>
    <p:sldId id="486" r:id="rId56"/>
    <p:sldId id="487" r:id="rId57"/>
    <p:sldId id="488" r:id="rId58"/>
    <p:sldId id="489" r:id="rId59"/>
    <p:sldId id="490" r:id="rId60"/>
    <p:sldId id="511" r:id="rId61"/>
    <p:sldId id="456" r:id="rId62"/>
    <p:sldId id="491" r:id="rId63"/>
    <p:sldId id="492" r:id="rId64"/>
    <p:sldId id="494" r:id="rId65"/>
    <p:sldId id="457" r:id="rId66"/>
    <p:sldId id="493" r:id="rId67"/>
    <p:sldId id="496" r:id="rId68"/>
    <p:sldId id="495" r:id="rId69"/>
    <p:sldId id="497" r:id="rId70"/>
    <p:sldId id="498" r:id="rId71"/>
    <p:sldId id="499" r:id="rId72"/>
    <p:sldId id="500" r:id="rId73"/>
    <p:sldId id="501" r:id="rId74"/>
    <p:sldId id="502" r:id="rId75"/>
    <p:sldId id="503" r:id="rId76"/>
    <p:sldId id="504" r:id="rId77"/>
    <p:sldId id="505" r:id="rId78"/>
    <p:sldId id="442" r:id="rId79"/>
    <p:sldId id="458" r:id="rId80"/>
    <p:sldId id="527" r:id="rId81"/>
    <p:sldId id="528" r:id="rId82"/>
    <p:sldId id="529" r:id="rId83"/>
    <p:sldId id="459" r:id="rId84"/>
    <p:sldId id="460" r:id="rId85"/>
    <p:sldId id="530" r:id="rId86"/>
    <p:sldId id="531" r:id="rId87"/>
    <p:sldId id="532" r:id="rId88"/>
    <p:sldId id="533" r:id="rId89"/>
    <p:sldId id="534" r:id="rId90"/>
    <p:sldId id="536" r:id="rId91"/>
    <p:sldId id="461" r:id="rId92"/>
    <p:sldId id="535" r:id="rId93"/>
    <p:sldId id="462" r:id="rId94"/>
    <p:sldId id="441" r:id="rId95"/>
    <p:sldId id="443" r:id="rId96"/>
    <p:sldId id="537" r:id="rId97"/>
    <p:sldId id="398" r:id="rId98"/>
  </p:sldIdLst>
  <p:sldSz cx="12192000" cy="6858000"/>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8A8"/>
    <a:srgbClr val="65727F"/>
    <a:srgbClr val="00A8B2"/>
    <a:srgbClr val="FFFFFF"/>
    <a:srgbClr val="0595BA"/>
    <a:srgbClr val="B2B8BF"/>
    <a:srgbClr val="82CADC"/>
    <a:srgbClr val="86ABD3"/>
    <a:srgbClr val="7FD3D8"/>
    <a:srgbClr val="7FC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48" autoAdjust="0"/>
    <p:restoredTop sz="96061" autoAdjust="0"/>
  </p:normalViewPr>
  <p:slideViewPr>
    <p:cSldViewPr snapToGrid="0">
      <p:cViewPr varScale="1">
        <p:scale>
          <a:sx n="84" d="100"/>
          <a:sy n="84" d="100"/>
        </p:scale>
        <p:origin x="102" y="10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1" d="100"/>
          <a:sy n="71"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212D1190-6894-4D9B-9BB3-085ACB5E235F}" type="datetimeFigureOut">
              <a:rPr lang="ko-KR" altLang="en-US" smtClean="0"/>
              <a:t>2016-08-22</a:t>
            </a:fld>
            <a:endParaRPr lang="ko-KR" altLang="en-US" dirty="0"/>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E7FD3972-80D2-4AFD-9744-7CC60B158494}" type="slidenum">
              <a:rPr lang="ko-KR" altLang="en-US" smtClean="0"/>
              <a:t>‹#›</a:t>
            </a:fld>
            <a:endParaRPr lang="ko-KR" altLang="en-US" dirty="0"/>
          </a:p>
        </p:txBody>
      </p:sp>
    </p:spTree>
    <p:extLst>
      <p:ext uri="{BB962C8B-B14F-4D97-AF65-F5344CB8AC3E}">
        <p14:creationId xmlns:p14="http://schemas.microsoft.com/office/powerpoint/2010/main" val="313271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49489DC2-8908-4C7E-BF1E-4EC468277D4A}" type="datetimeFigureOut">
              <a:rPr lang="ko-KR" altLang="en-US" smtClean="0"/>
              <a:t>2016-08-22</a:t>
            </a:fld>
            <a:endParaRPr lang="ko-KR" altLang="en-US" dirty="0"/>
          </a:p>
        </p:txBody>
      </p:sp>
      <p:sp>
        <p:nvSpPr>
          <p:cNvPr id="4" name="슬라이드 이미지 개체 틀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3C2C60E0-DC5E-42C7-9492-610A126A4E66}" type="slidenum">
              <a:rPr lang="ko-KR" altLang="en-US" smtClean="0"/>
              <a:t>‹#›</a:t>
            </a:fld>
            <a:endParaRPr lang="ko-KR" altLang="en-US" dirty="0"/>
          </a:p>
        </p:txBody>
      </p:sp>
    </p:spTree>
    <p:extLst>
      <p:ext uri="{BB962C8B-B14F-4D97-AF65-F5344CB8AC3E}">
        <p14:creationId xmlns:p14="http://schemas.microsoft.com/office/powerpoint/2010/main" val="15061770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a:t>
            </a:fld>
            <a:endParaRPr lang="ko-KR" altLang="en-US" dirty="0"/>
          </a:p>
        </p:txBody>
      </p:sp>
    </p:spTree>
    <p:extLst>
      <p:ext uri="{BB962C8B-B14F-4D97-AF65-F5344CB8AC3E}">
        <p14:creationId xmlns:p14="http://schemas.microsoft.com/office/powerpoint/2010/main" val="425187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13</a:t>
            </a:fld>
            <a:endParaRPr lang="ko-KR" altLang="en-US" dirty="0"/>
          </a:p>
        </p:txBody>
      </p:sp>
    </p:spTree>
    <p:extLst>
      <p:ext uri="{BB962C8B-B14F-4D97-AF65-F5344CB8AC3E}">
        <p14:creationId xmlns:p14="http://schemas.microsoft.com/office/powerpoint/2010/main" val="16528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14</a:t>
            </a:fld>
            <a:endParaRPr lang="ko-KR" altLang="en-US" dirty="0"/>
          </a:p>
        </p:txBody>
      </p:sp>
    </p:spTree>
    <p:extLst>
      <p:ext uri="{BB962C8B-B14F-4D97-AF65-F5344CB8AC3E}">
        <p14:creationId xmlns:p14="http://schemas.microsoft.com/office/powerpoint/2010/main" val="391879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15</a:t>
            </a:fld>
            <a:endParaRPr lang="ko-KR" altLang="en-US" dirty="0"/>
          </a:p>
        </p:txBody>
      </p:sp>
    </p:spTree>
    <p:extLst>
      <p:ext uri="{BB962C8B-B14F-4D97-AF65-F5344CB8AC3E}">
        <p14:creationId xmlns:p14="http://schemas.microsoft.com/office/powerpoint/2010/main" val="2627240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16</a:t>
            </a:fld>
            <a:endParaRPr lang="ko-KR" altLang="en-US" dirty="0"/>
          </a:p>
        </p:txBody>
      </p:sp>
    </p:spTree>
    <p:extLst>
      <p:ext uri="{BB962C8B-B14F-4D97-AF65-F5344CB8AC3E}">
        <p14:creationId xmlns:p14="http://schemas.microsoft.com/office/powerpoint/2010/main" val="367684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17</a:t>
            </a:fld>
            <a:endParaRPr lang="ko-KR" altLang="en-US" dirty="0"/>
          </a:p>
        </p:txBody>
      </p:sp>
    </p:spTree>
    <p:extLst>
      <p:ext uri="{BB962C8B-B14F-4D97-AF65-F5344CB8AC3E}">
        <p14:creationId xmlns:p14="http://schemas.microsoft.com/office/powerpoint/2010/main" val="318578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18</a:t>
            </a:fld>
            <a:endParaRPr lang="ko-KR" altLang="en-US" dirty="0"/>
          </a:p>
        </p:txBody>
      </p:sp>
    </p:spTree>
    <p:extLst>
      <p:ext uri="{BB962C8B-B14F-4D97-AF65-F5344CB8AC3E}">
        <p14:creationId xmlns:p14="http://schemas.microsoft.com/office/powerpoint/2010/main" val="1882197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19</a:t>
            </a:fld>
            <a:endParaRPr lang="ko-KR" altLang="en-US" dirty="0"/>
          </a:p>
        </p:txBody>
      </p:sp>
    </p:spTree>
    <p:extLst>
      <p:ext uri="{BB962C8B-B14F-4D97-AF65-F5344CB8AC3E}">
        <p14:creationId xmlns:p14="http://schemas.microsoft.com/office/powerpoint/2010/main" val="277201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20</a:t>
            </a:fld>
            <a:endParaRPr lang="ko-KR" altLang="en-US" dirty="0"/>
          </a:p>
        </p:txBody>
      </p:sp>
    </p:spTree>
    <p:extLst>
      <p:ext uri="{BB962C8B-B14F-4D97-AF65-F5344CB8AC3E}">
        <p14:creationId xmlns:p14="http://schemas.microsoft.com/office/powerpoint/2010/main" val="189659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21</a:t>
            </a:fld>
            <a:endParaRPr lang="ko-KR" altLang="en-US" dirty="0"/>
          </a:p>
        </p:txBody>
      </p:sp>
    </p:spTree>
    <p:extLst>
      <p:ext uri="{BB962C8B-B14F-4D97-AF65-F5344CB8AC3E}">
        <p14:creationId xmlns:p14="http://schemas.microsoft.com/office/powerpoint/2010/main" val="2154330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22</a:t>
            </a:fld>
            <a:endParaRPr lang="ko-KR" altLang="en-US" dirty="0"/>
          </a:p>
        </p:txBody>
      </p:sp>
    </p:spTree>
    <p:extLst>
      <p:ext uri="{BB962C8B-B14F-4D97-AF65-F5344CB8AC3E}">
        <p14:creationId xmlns:p14="http://schemas.microsoft.com/office/powerpoint/2010/main" val="334378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a:t>
            </a:fld>
            <a:endParaRPr lang="ko-KR" altLang="en-US" dirty="0"/>
          </a:p>
        </p:txBody>
      </p:sp>
    </p:spTree>
    <p:extLst>
      <p:ext uri="{BB962C8B-B14F-4D97-AF65-F5344CB8AC3E}">
        <p14:creationId xmlns:p14="http://schemas.microsoft.com/office/powerpoint/2010/main" val="2357048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23</a:t>
            </a:fld>
            <a:endParaRPr lang="ko-KR" altLang="en-US" dirty="0"/>
          </a:p>
        </p:txBody>
      </p:sp>
    </p:spTree>
    <p:extLst>
      <p:ext uri="{BB962C8B-B14F-4D97-AF65-F5344CB8AC3E}">
        <p14:creationId xmlns:p14="http://schemas.microsoft.com/office/powerpoint/2010/main" val="4024135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24</a:t>
            </a:fld>
            <a:endParaRPr lang="ko-KR" altLang="en-US" dirty="0"/>
          </a:p>
        </p:txBody>
      </p:sp>
    </p:spTree>
    <p:extLst>
      <p:ext uri="{BB962C8B-B14F-4D97-AF65-F5344CB8AC3E}">
        <p14:creationId xmlns:p14="http://schemas.microsoft.com/office/powerpoint/2010/main" val="316158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25</a:t>
            </a:fld>
            <a:endParaRPr lang="ko-KR" altLang="en-US" dirty="0"/>
          </a:p>
        </p:txBody>
      </p:sp>
    </p:spTree>
    <p:extLst>
      <p:ext uri="{BB962C8B-B14F-4D97-AF65-F5344CB8AC3E}">
        <p14:creationId xmlns:p14="http://schemas.microsoft.com/office/powerpoint/2010/main" val="240810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26</a:t>
            </a:fld>
            <a:endParaRPr lang="ko-KR" altLang="en-US" dirty="0"/>
          </a:p>
        </p:txBody>
      </p:sp>
    </p:spTree>
    <p:extLst>
      <p:ext uri="{BB962C8B-B14F-4D97-AF65-F5344CB8AC3E}">
        <p14:creationId xmlns:p14="http://schemas.microsoft.com/office/powerpoint/2010/main" val="3875982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27</a:t>
            </a:fld>
            <a:endParaRPr lang="ko-KR" altLang="en-US" dirty="0"/>
          </a:p>
        </p:txBody>
      </p:sp>
    </p:spTree>
    <p:extLst>
      <p:ext uri="{BB962C8B-B14F-4D97-AF65-F5344CB8AC3E}">
        <p14:creationId xmlns:p14="http://schemas.microsoft.com/office/powerpoint/2010/main" val="3092837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28</a:t>
            </a:fld>
            <a:endParaRPr lang="ko-KR" altLang="en-US" dirty="0"/>
          </a:p>
        </p:txBody>
      </p:sp>
    </p:spTree>
    <p:extLst>
      <p:ext uri="{BB962C8B-B14F-4D97-AF65-F5344CB8AC3E}">
        <p14:creationId xmlns:p14="http://schemas.microsoft.com/office/powerpoint/2010/main" val="204682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29</a:t>
            </a:fld>
            <a:endParaRPr lang="ko-KR" altLang="en-US" dirty="0"/>
          </a:p>
        </p:txBody>
      </p:sp>
    </p:spTree>
    <p:extLst>
      <p:ext uri="{BB962C8B-B14F-4D97-AF65-F5344CB8AC3E}">
        <p14:creationId xmlns:p14="http://schemas.microsoft.com/office/powerpoint/2010/main" val="220249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30</a:t>
            </a:fld>
            <a:endParaRPr lang="ko-KR" altLang="en-US" dirty="0"/>
          </a:p>
        </p:txBody>
      </p:sp>
    </p:spTree>
    <p:extLst>
      <p:ext uri="{BB962C8B-B14F-4D97-AF65-F5344CB8AC3E}">
        <p14:creationId xmlns:p14="http://schemas.microsoft.com/office/powerpoint/2010/main" val="241637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31</a:t>
            </a:fld>
            <a:endParaRPr lang="ko-KR" altLang="en-US" dirty="0"/>
          </a:p>
        </p:txBody>
      </p:sp>
    </p:spTree>
    <p:extLst>
      <p:ext uri="{BB962C8B-B14F-4D97-AF65-F5344CB8AC3E}">
        <p14:creationId xmlns:p14="http://schemas.microsoft.com/office/powerpoint/2010/main" val="3526718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32</a:t>
            </a:fld>
            <a:endParaRPr lang="ko-KR" altLang="en-US" dirty="0"/>
          </a:p>
        </p:txBody>
      </p:sp>
    </p:spTree>
    <p:extLst>
      <p:ext uri="{BB962C8B-B14F-4D97-AF65-F5344CB8AC3E}">
        <p14:creationId xmlns:p14="http://schemas.microsoft.com/office/powerpoint/2010/main" val="134306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a:t>
            </a:fld>
            <a:endParaRPr lang="ko-KR" altLang="en-US" dirty="0"/>
          </a:p>
        </p:txBody>
      </p:sp>
    </p:spTree>
    <p:extLst>
      <p:ext uri="{BB962C8B-B14F-4D97-AF65-F5344CB8AC3E}">
        <p14:creationId xmlns:p14="http://schemas.microsoft.com/office/powerpoint/2010/main" val="2078414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33</a:t>
            </a:fld>
            <a:endParaRPr lang="ko-KR" altLang="en-US" dirty="0"/>
          </a:p>
        </p:txBody>
      </p:sp>
    </p:spTree>
    <p:extLst>
      <p:ext uri="{BB962C8B-B14F-4D97-AF65-F5344CB8AC3E}">
        <p14:creationId xmlns:p14="http://schemas.microsoft.com/office/powerpoint/2010/main" val="2749823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34</a:t>
            </a:fld>
            <a:endParaRPr lang="ko-KR" altLang="en-US" dirty="0"/>
          </a:p>
        </p:txBody>
      </p:sp>
    </p:spTree>
    <p:extLst>
      <p:ext uri="{BB962C8B-B14F-4D97-AF65-F5344CB8AC3E}">
        <p14:creationId xmlns:p14="http://schemas.microsoft.com/office/powerpoint/2010/main" val="3183472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35</a:t>
            </a:fld>
            <a:endParaRPr lang="ko-KR" altLang="en-US" dirty="0"/>
          </a:p>
        </p:txBody>
      </p:sp>
    </p:spTree>
    <p:extLst>
      <p:ext uri="{BB962C8B-B14F-4D97-AF65-F5344CB8AC3E}">
        <p14:creationId xmlns:p14="http://schemas.microsoft.com/office/powerpoint/2010/main" val="904534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36</a:t>
            </a:fld>
            <a:endParaRPr lang="ko-KR" altLang="en-US" dirty="0"/>
          </a:p>
        </p:txBody>
      </p:sp>
    </p:spTree>
    <p:extLst>
      <p:ext uri="{BB962C8B-B14F-4D97-AF65-F5344CB8AC3E}">
        <p14:creationId xmlns:p14="http://schemas.microsoft.com/office/powerpoint/2010/main" val="3520335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37</a:t>
            </a:fld>
            <a:endParaRPr lang="ko-KR" altLang="en-US" dirty="0"/>
          </a:p>
        </p:txBody>
      </p:sp>
    </p:spTree>
    <p:extLst>
      <p:ext uri="{BB962C8B-B14F-4D97-AF65-F5344CB8AC3E}">
        <p14:creationId xmlns:p14="http://schemas.microsoft.com/office/powerpoint/2010/main" val="3390722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38</a:t>
            </a:fld>
            <a:endParaRPr lang="ko-KR" altLang="en-US" dirty="0"/>
          </a:p>
        </p:txBody>
      </p:sp>
    </p:spTree>
    <p:extLst>
      <p:ext uri="{BB962C8B-B14F-4D97-AF65-F5344CB8AC3E}">
        <p14:creationId xmlns:p14="http://schemas.microsoft.com/office/powerpoint/2010/main" val="721857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39</a:t>
            </a:fld>
            <a:endParaRPr lang="ko-KR" altLang="en-US" dirty="0"/>
          </a:p>
        </p:txBody>
      </p:sp>
    </p:spTree>
    <p:extLst>
      <p:ext uri="{BB962C8B-B14F-4D97-AF65-F5344CB8AC3E}">
        <p14:creationId xmlns:p14="http://schemas.microsoft.com/office/powerpoint/2010/main" val="2564880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40</a:t>
            </a:fld>
            <a:endParaRPr lang="ko-KR" altLang="en-US" dirty="0"/>
          </a:p>
        </p:txBody>
      </p:sp>
    </p:spTree>
    <p:extLst>
      <p:ext uri="{BB962C8B-B14F-4D97-AF65-F5344CB8AC3E}">
        <p14:creationId xmlns:p14="http://schemas.microsoft.com/office/powerpoint/2010/main" val="2313113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41</a:t>
            </a:fld>
            <a:endParaRPr lang="ko-KR" altLang="en-US" dirty="0"/>
          </a:p>
        </p:txBody>
      </p:sp>
    </p:spTree>
    <p:extLst>
      <p:ext uri="{BB962C8B-B14F-4D97-AF65-F5344CB8AC3E}">
        <p14:creationId xmlns:p14="http://schemas.microsoft.com/office/powerpoint/2010/main" val="2572273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42</a:t>
            </a:fld>
            <a:endParaRPr lang="ko-KR" altLang="en-US" dirty="0"/>
          </a:p>
        </p:txBody>
      </p:sp>
    </p:spTree>
    <p:extLst>
      <p:ext uri="{BB962C8B-B14F-4D97-AF65-F5344CB8AC3E}">
        <p14:creationId xmlns:p14="http://schemas.microsoft.com/office/powerpoint/2010/main" val="426280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a:t>
            </a:fld>
            <a:endParaRPr lang="ko-KR" altLang="en-US" dirty="0"/>
          </a:p>
        </p:txBody>
      </p:sp>
    </p:spTree>
    <p:extLst>
      <p:ext uri="{BB962C8B-B14F-4D97-AF65-F5344CB8AC3E}">
        <p14:creationId xmlns:p14="http://schemas.microsoft.com/office/powerpoint/2010/main" val="3346340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43</a:t>
            </a:fld>
            <a:endParaRPr lang="ko-KR" altLang="en-US" dirty="0"/>
          </a:p>
        </p:txBody>
      </p:sp>
    </p:spTree>
    <p:extLst>
      <p:ext uri="{BB962C8B-B14F-4D97-AF65-F5344CB8AC3E}">
        <p14:creationId xmlns:p14="http://schemas.microsoft.com/office/powerpoint/2010/main" val="1449534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44</a:t>
            </a:fld>
            <a:endParaRPr lang="ko-KR" altLang="en-US" dirty="0"/>
          </a:p>
        </p:txBody>
      </p:sp>
    </p:spTree>
    <p:extLst>
      <p:ext uri="{BB962C8B-B14F-4D97-AF65-F5344CB8AC3E}">
        <p14:creationId xmlns:p14="http://schemas.microsoft.com/office/powerpoint/2010/main" val="1535445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45</a:t>
            </a:fld>
            <a:endParaRPr lang="ko-KR" altLang="en-US" dirty="0"/>
          </a:p>
        </p:txBody>
      </p:sp>
    </p:spTree>
    <p:extLst>
      <p:ext uri="{BB962C8B-B14F-4D97-AF65-F5344CB8AC3E}">
        <p14:creationId xmlns:p14="http://schemas.microsoft.com/office/powerpoint/2010/main" val="9855072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46</a:t>
            </a:fld>
            <a:endParaRPr lang="ko-KR" altLang="en-US" dirty="0"/>
          </a:p>
        </p:txBody>
      </p:sp>
    </p:spTree>
    <p:extLst>
      <p:ext uri="{BB962C8B-B14F-4D97-AF65-F5344CB8AC3E}">
        <p14:creationId xmlns:p14="http://schemas.microsoft.com/office/powerpoint/2010/main" val="1312935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47</a:t>
            </a:fld>
            <a:endParaRPr lang="ko-KR" altLang="en-US" dirty="0"/>
          </a:p>
        </p:txBody>
      </p:sp>
    </p:spTree>
    <p:extLst>
      <p:ext uri="{BB962C8B-B14F-4D97-AF65-F5344CB8AC3E}">
        <p14:creationId xmlns:p14="http://schemas.microsoft.com/office/powerpoint/2010/main" val="3007670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48</a:t>
            </a:fld>
            <a:endParaRPr lang="ko-KR" altLang="en-US" dirty="0"/>
          </a:p>
        </p:txBody>
      </p:sp>
    </p:spTree>
    <p:extLst>
      <p:ext uri="{BB962C8B-B14F-4D97-AF65-F5344CB8AC3E}">
        <p14:creationId xmlns:p14="http://schemas.microsoft.com/office/powerpoint/2010/main" val="4406951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49</a:t>
            </a:fld>
            <a:endParaRPr lang="ko-KR" altLang="en-US" dirty="0"/>
          </a:p>
        </p:txBody>
      </p:sp>
    </p:spTree>
    <p:extLst>
      <p:ext uri="{BB962C8B-B14F-4D97-AF65-F5344CB8AC3E}">
        <p14:creationId xmlns:p14="http://schemas.microsoft.com/office/powerpoint/2010/main" val="2118710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50</a:t>
            </a:fld>
            <a:endParaRPr lang="ko-KR" altLang="en-US" dirty="0"/>
          </a:p>
        </p:txBody>
      </p:sp>
    </p:spTree>
    <p:extLst>
      <p:ext uri="{BB962C8B-B14F-4D97-AF65-F5344CB8AC3E}">
        <p14:creationId xmlns:p14="http://schemas.microsoft.com/office/powerpoint/2010/main" val="13136187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51</a:t>
            </a:fld>
            <a:endParaRPr lang="ko-KR" altLang="en-US" dirty="0"/>
          </a:p>
        </p:txBody>
      </p:sp>
    </p:spTree>
    <p:extLst>
      <p:ext uri="{BB962C8B-B14F-4D97-AF65-F5344CB8AC3E}">
        <p14:creationId xmlns:p14="http://schemas.microsoft.com/office/powerpoint/2010/main" val="10399446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52</a:t>
            </a:fld>
            <a:endParaRPr lang="ko-KR" altLang="en-US" dirty="0"/>
          </a:p>
        </p:txBody>
      </p:sp>
    </p:spTree>
    <p:extLst>
      <p:ext uri="{BB962C8B-B14F-4D97-AF65-F5344CB8AC3E}">
        <p14:creationId xmlns:p14="http://schemas.microsoft.com/office/powerpoint/2010/main" val="41422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a:t>
            </a:fld>
            <a:endParaRPr lang="ko-KR" altLang="en-US" dirty="0"/>
          </a:p>
        </p:txBody>
      </p:sp>
    </p:spTree>
    <p:extLst>
      <p:ext uri="{BB962C8B-B14F-4D97-AF65-F5344CB8AC3E}">
        <p14:creationId xmlns:p14="http://schemas.microsoft.com/office/powerpoint/2010/main" val="13181402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53</a:t>
            </a:fld>
            <a:endParaRPr lang="ko-KR" altLang="en-US" dirty="0"/>
          </a:p>
        </p:txBody>
      </p:sp>
    </p:spTree>
    <p:extLst>
      <p:ext uri="{BB962C8B-B14F-4D97-AF65-F5344CB8AC3E}">
        <p14:creationId xmlns:p14="http://schemas.microsoft.com/office/powerpoint/2010/main" val="3798677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54</a:t>
            </a:fld>
            <a:endParaRPr lang="ko-KR" altLang="en-US" dirty="0"/>
          </a:p>
        </p:txBody>
      </p:sp>
    </p:spTree>
    <p:extLst>
      <p:ext uri="{BB962C8B-B14F-4D97-AF65-F5344CB8AC3E}">
        <p14:creationId xmlns:p14="http://schemas.microsoft.com/office/powerpoint/2010/main" val="3618328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55</a:t>
            </a:fld>
            <a:endParaRPr lang="ko-KR" altLang="en-US" dirty="0"/>
          </a:p>
        </p:txBody>
      </p:sp>
    </p:spTree>
    <p:extLst>
      <p:ext uri="{BB962C8B-B14F-4D97-AF65-F5344CB8AC3E}">
        <p14:creationId xmlns:p14="http://schemas.microsoft.com/office/powerpoint/2010/main" val="988457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56</a:t>
            </a:fld>
            <a:endParaRPr lang="ko-KR" altLang="en-US" dirty="0"/>
          </a:p>
        </p:txBody>
      </p:sp>
    </p:spTree>
    <p:extLst>
      <p:ext uri="{BB962C8B-B14F-4D97-AF65-F5344CB8AC3E}">
        <p14:creationId xmlns:p14="http://schemas.microsoft.com/office/powerpoint/2010/main" val="3488749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57</a:t>
            </a:fld>
            <a:endParaRPr lang="ko-KR" altLang="en-US" dirty="0"/>
          </a:p>
        </p:txBody>
      </p:sp>
    </p:spTree>
    <p:extLst>
      <p:ext uri="{BB962C8B-B14F-4D97-AF65-F5344CB8AC3E}">
        <p14:creationId xmlns:p14="http://schemas.microsoft.com/office/powerpoint/2010/main" val="2535045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58</a:t>
            </a:fld>
            <a:endParaRPr lang="ko-KR" altLang="en-US" dirty="0"/>
          </a:p>
        </p:txBody>
      </p:sp>
    </p:spTree>
    <p:extLst>
      <p:ext uri="{BB962C8B-B14F-4D97-AF65-F5344CB8AC3E}">
        <p14:creationId xmlns:p14="http://schemas.microsoft.com/office/powerpoint/2010/main" val="6227931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59</a:t>
            </a:fld>
            <a:endParaRPr lang="ko-KR" altLang="en-US" dirty="0"/>
          </a:p>
        </p:txBody>
      </p:sp>
    </p:spTree>
    <p:extLst>
      <p:ext uri="{BB962C8B-B14F-4D97-AF65-F5344CB8AC3E}">
        <p14:creationId xmlns:p14="http://schemas.microsoft.com/office/powerpoint/2010/main" val="4231283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60</a:t>
            </a:fld>
            <a:endParaRPr lang="ko-KR" altLang="en-US" dirty="0"/>
          </a:p>
        </p:txBody>
      </p:sp>
    </p:spTree>
    <p:extLst>
      <p:ext uri="{BB962C8B-B14F-4D97-AF65-F5344CB8AC3E}">
        <p14:creationId xmlns:p14="http://schemas.microsoft.com/office/powerpoint/2010/main" val="396399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61</a:t>
            </a:fld>
            <a:endParaRPr lang="ko-KR" altLang="en-US" dirty="0"/>
          </a:p>
        </p:txBody>
      </p:sp>
    </p:spTree>
    <p:extLst>
      <p:ext uri="{BB962C8B-B14F-4D97-AF65-F5344CB8AC3E}">
        <p14:creationId xmlns:p14="http://schemas.microsoft.com/office/powerpoint/2010/main" val="1590083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62</a:t>
            </a:fld>
            <a:endParaRPr lang="ko-KR" altLang="en-US" dirty="0"/>
          </a:p>
        </p:txBody>
      </p:sp>
    </p:spTree>
    <p:extLst>
      <p:ext uri="{BB962C8B-B14F-4D97-AF65-F5344CB8AC3E}">
        <p14:creationId xmlns:p14="http://schemas.microsoft.com/office/powerpoint/2010/main" val="328504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a:t>
            </a:fld>
            <a:endParaRPr lang="ko-KR" altLang="en-US" dirty="0"/>
          </a:p>
        </p:txBody>
      </p:sp>
    </p:spTree>
    <p:extLst>
      <p:ext uri="{BB962C8B-B14F-4D97-AF65-F5344CB8AC3E}">
        <p14:creationId xmlns:p14="http://schemas.microsoft.com/office/powerpoint/2010/main" val="132339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63</a:t>
            </a:fld>
            <a:endParaRPr lang="ko-KR" altLang="en-US" dirty="0"/>
          </a:p>
        </p:txBody>
      </p:sp>
    </p:spTree>
    <p:extLst>
      <p:ext uri="{BB962C8B-B14F-4D97-AF65-F5344CB8AC3E}">
        <p14:creationId xmlns:p14="http://schemas.microsoft.com/office/powerpoint/2010/main" val="3354668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64</a:t>
            </a:fld>
            <a:endParaRPr lang="ko-KR" altLang="en-US" dirty="0"/>
          </a:p>
        </p:txBody>
      </p:sp>
    </p:spTree>
    <p:extLst>
      <p:ext uri="{BB962C8B-B14F-4D97-AF65-F5344CB8AC3E}">
        <p14:creationId xmlns:p14="http://schemas.microsoft.com/office/powerpoint/2010/main" val="19858051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65</a:t>
            </a:fld>
            <a:endParaRPr lang="ko-KR" altLang="en-US" dirty="0"/>
          </a:p>
        </p:txBody>
      </p:sp>
    </p:spTree>
    <p:extLst>
      <p:ext uri="{BB962C8B-B14F-4D97-AF65-F5344CB8AC3E}">
        <p14:creationId xmlns:p14="http://schemas.microsoft.com/office/powerpoint/2010/main" val="31920684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66</a:t>
            </a:fld>
            <a:endParaRPr lang="ko-KR" altLang="en-US" dirty="0"/>
          </a:p>
        </p:txBody>
      </p:sp>
    </p:spTree>
    <p:extLst>
      <p:ext uri="{BB962C8B-B14F-4D97-AF65-F5344CB8AC3E}">
        <p14:creationId xmlns:p14="http://schemas.microsoft.com/office/powerpoint/2010/main" val="20030035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67</a:t>
            </a:fld>
            <a:endParaRPr lang="ko-KR" altLang="en-US" dirty="0"/>
          </a:p>
        </p:txBody>
      </p:sp>
    </p:spTree>
    <p:extLst>
      <p:ext uri="{BB962C8B-B14F-4D97-AF65-F5344CB8AC3E}">
        <p14:creationId xmlns:p14="http://schemas.microsoft.com/office/powerpoint/2010/main" val="2974653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68</a:t>
            </a:fld>
            <a:endParaRPr lang="ko-KR" altLang="en-US" dirty="0"/>
          </a:p>
        </p:txBody>
      </p:sp>
    </p:spTree>
    <p:extLst>
      <p:ext uri="{BB962C8B-B14F-4D97-AF65-F5344CB8AC3E}">
        <p14:creationId xmlns:p14="http://schemas.microsoft.com/office/powerpoint/2010/main" val="2723131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69</a:t>
            </a:fld>
            <a:endParaRPr lang="ko-KR" altLang="en-US" dirty="0"/>
          </a:p>
        </p:txBody>
      </p:sp>
    </p:spTree>
    <p:extLst>
      <p:ext uri="{BB962C8B-B14F-4D97-AF65-F5344CB8AC3E}">
        <p14:creationId xmlns:p14="http://schemas.microsoft.com/office/powerpoint/2010/main" val="876696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70</a:t>
            </a:fld>
            <a:endParaRPr lang="ko-KR" altLang="en-US" dirty="0"/>
          </a:p>
        </p:txBody>
      </p:sp>
    </p:spTree>
    <p:extLst>
      <p:ext uri="{BB962C8B-B14F-4D97-AF65-F5344CB8AC3E}">
        <p14:creationId xmlns:p14="http://schemas.microsoft.com/office/powerpoint/2010/main" val="2717844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71</a:t>
            </a:fld>
            <a:endParaRPr lang="ko-KR" altLang="en-US" dirty="0"/>
          </a:p>
        </p:txBody>
      </p:sp>
    </p:spTree>
    <p:extLst>
      <p:ext uri="{BB962C8B-B14F-4D97-AF65-F5344CB8AC3E}">
        <p14:creationId xmlns:p14="http://schemas.microsoft.com/office/powerpoint/2010/main" val="9263342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72</a:t>
            </a:fld>
            <a:endParaRPr lang="ko-KR" altLang="en-US" dirty="0"/>
          </a:p>
        </p:txBody>
      </p:sp>
    </p:spTree>
    <p:extLst>
      <p:ext uri="{BB962C8B-B14F-4D97-AF65-F5344CB8AC3E}">
        <p14:creationId xmlns:p14="http://schemas.microsoft.com/office/powerpoint/2010/main" val="80698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10</a:t>
            </a:fld>
            <a:endParaRPr lang="ko-KR" altLang="en-US" dirty="0"/>
          </a:p>
        </p:txBody>
      </p:sp>
    </p:spTree>
    <p:extLst>
      <p:ext uri="{BB962C8B-B14F-4D97-AF65-F5344CB8AC3E}">
        <p14:creationId xmlns:p14="http://schemas.microsoft.com/office/powerpoint/2010/main" val="2531375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73</a:t>
            </a:fld>
            <a:endParaRPr lang="ko-KR" altLang="en-US" dirty="0"/>
          </a:p>
        </p:txBody>
      </p:sp>
    </p:spTree>
    <p:extLst>
      <p:ext uri="{BB962C8B-B14F-4D97-AF65-F5344CB8AC3E}">
        <p14:creationId xmlns:p14="http://schemas.microsoft.com/office/powerpoint/2010/main" val="2546089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74</a:t>
            </a:fld>
            <a:endParaRPr lang="ko-KR" altLang="en-US" dirty="0"/>
          </a:p>
        </p:txBody>
      </p:sp>
    </p:spTree>
    <p:extLst>
      <p:ext uri="{BB962C8B-B14F-4D97-AF65-F5344CB8AC3E}">
        <p14:creationId xmlns:p14="http://schemas.microsoft.com/office/powerpoint/2010/main" val="9879642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75</a:t>
            </a:fld>
            <a:endParaRPr lang="ko-KR" altLang="en-US" dirty="0"/>
          </a:p>
        </p:txBody>
      </p:sp>
    </p:spTree>
    <p:extLst>
      <p:ext uri="{BB962C8B-B14F-4D97-AF65-F5344CB8AC3E}">
        <p14:creationId xmlns:p14="http://schemas.microsoft.com/office/powerpoint/2010/main" val="35800144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76</a:t>
            </a:fld>
            <a:endParaRPr lang="ko-KR" altLang="en-US" dirty="0"/>
          </a:p>
        </p:txBody>
      </p:sp>
    </p:spTree>
    <p:extLst>
      <p:ext uri="{BB962C8B-B14F-4D97-AF65-F5344CB8AC3E}">
        <p14:creationId xmlns:p14="http://schemas.microsoft.com/office/powerpoint/2010/main" val="30119218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77</a:t>
            </a:fld>
            <a:endParaRPr lang="ko-KR" altLang="en-US" dirty="0"/>
          </a:p>
        </p:txBody>
      </p:sp>
    </p:spTree>
    <p:extLst>
      <p:ext uri="{BB962C8B-B14F-4D97-AF65-F5344CB8AC3E}">
        <p14:creationId xmlns:p14="http://schemas.microsoft.com/office/powerpoint/2010/main" val="9134791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78</a:t>
            </a:fld>
            <a:endParaRPr lang="ko-KR" altLang="en-US" dirty="0"/>
          </a:p>
        </p:txBody>
      </p:sp>
    </p:spTree>
    <p:extLst>
      <p:ext uri="{BB962C8B-B14F-4D97-AF65-F5344CB8AC3E}">
        <p14:creationId xmlns:p14="http://schemas.microsoft.com/office/powerpoint/2010/main" val="21976787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79</a:t>
            </a:fld>
            <a:endParaRPr lang="ko-KR" altLang="en-US" dirty="0"/>
          </a:p>
        </p:txBody>
      </p:sp>
    </p:spTree>
    <p:extLst>
      <p:ext uri="{BB962C8B-B14F-4D97-AF65-F5344CB8AC3E}">
        <p14:creationId xmlns:p14="http://schemas.microsoft.com/office/powerpoint/2010/main" val="36635036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80</a:t>
            </a:fld>
            <a:endParaRPr lang="ko-KR" altLang="en-US" dirty="0"/>
          </a:p>
        </p:txBody>
      </p:sp>
    </p:spTree>
    <p:extLst>
      <p:ext uri="{BB962C8B-B14F-4D97-AF65-F5344CB8AC3E}">
        <p14:creationId xmlns:p14="http://schemas.microsoft.com/office/powerpoint/2010/main" val="42464113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81</a:t>
            </a:fld>
            <a:endParaRPr lang="ko-KR" altLang="en-US" dirty="0"/>
          </a:p>
        </p:txBody>
      </p:sp>
    </p:spTree>
    <p:extLst>
      <p:ext uri="{BB962C8B-B14F-4D97-AF65-F5344CB8AC3E}">
        <p14:creationId xmlns:p14="http://schemas.microsoft.com/office/powerpoint/2010/main" val="6193162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82</a:t>
            </a:fld>
            <a:endParaRPr lang="ko-KR" altLang="en-US" dirty="0"/>
          </a:p>
        </p:txBody>
      </p:sp>
    </p:spTree>
    <p:extLst>
      <p:ext uri="{BB962C8B-B14F-4D97-AF65-F5344CB8AC3E}">
        <p14:creationId xmlns:p14="http://schemas.microsoft.com/office/powerpoint/2010/main" val="259256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11</a:t>
            </a:fld>
            <a:endParaRPr lang="ko-KR" altLang="en-US" dirty="0"/>
          </a:p>
        </p:txBody>
      </p:sp>
    </p:spTree>
    <p:extLst>
      <p:ext uri="{BB962C8B-B14F-4D97-AF65-F5344CB8AC3E}">
        <p14:creationId xmlns:p14="http://schemas.microsoft.com/office/powerpoint/2010/main" val="23240292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83</a:t>
            </a:fld>
            <a:endParaRPr lang="ko-KR" altLang="en-US" dirty="0"/>
          </a:p>
        </p:txBody>
      </p:sp>
    </p:spTree>
    <p:extLst>
      <p:ext uri="{BB962C8B-B14F-4D97-AF65-F5344CB8AC3E}">
        <p14:creationId xmlns:p14="http://schemas.microsoft.com/office/powerpoint/2010/main" val="6476321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84</a:t>
            </a:fld>
            <a:endParaRPr lang="ko-KR" altLang="en-US" dirty="0"/>
          </a:p>
        </p:txBody>
      </p:sp>
    </p:spTree>
    <p:extLst>
      <p:ext uri="{BB962C8B-B14F-4D97-AF65-F5344CB8AC3E}">
        <p14:creationId xmlns:p14="http://schemas.microsoft.com/office/powerpoint/2010/main" val="37024816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85</a:t>
            </a:fld>
            <a:endParaRPr lang="ko-KR" altLang="en-US" dirty="0"/>
          </a:p>
        </p:txBody>
      </p:sp>
    </p:spTree>
    <p:extLst>
      <p:ext uri="{BB962C8B-B14F-4D97-AF65-F5344CB8AC3E}">
        <p14:creationId xmlns:p14="http://schemas.microsoft.com/office/powerpoint/2010/main" val="17492068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86</a:t>
            </a:fld>
            <a:endParaRPr lang="ko-KR" altLang="en-US" dirty="0"/>
          </a:p>
        </p:txBody>
      </p:sp>
    </p:spTree>
    <p:extLst>
      <p:ext uri="{BB962C8B-B14F-4D97-AF65-F5344CB8AC3E}">
        <p14:creationId xmlns:p14="http://schemas.microsoft.com/office/powerpoint/2010/main" val="890420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87</a:t>
            </a:fld>
            <a:endParaRPr lang="ko-KR" altLang="en-US" dirty="0"/>
          </a:p>
        </p:txBody>
      </p:sp>
    </p:spTree>
    <p:extLst>
      <p:ext uri="{BB962C8B-B14F-4D97-AF65-F5344CB8AC3E}">
        <p14:creationId xmlns:p14="http://schemas.microsoft.com/office/powerpoint/2010/main" val="14227105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88</a:t>
            </a:fld>
            <a:endParaRPr lang="ko-KR" altLang="en-US" dirty="0"/>
          </a:p>
        </p:txBody>
      </p:sp>
    </p:spTree>
    <p:extLst>
      <p:ext uri="{BB962C8B-B14F-4D97-AF65-F5344CB8AC3E}">
        <p14:creationId xmlns:p14="http://schemas.microsoft.com/office/powerpoint/2010/main" val="581817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89</a:t>
            </a:fld>
            <a:endParaRPr lang="ko-KR" altLang="en-US" dirty="0"/>
          </a:p>
        </p:txBody>
      </p:sp>
    </p:spTree>
    <p:extLst>
      <p:ext uri="{BB962C8B-B14F-4D97-AF65-F5344CB8AC3E}">
        <p14:creationId xmlns:p14="http://schemas.microsoft.com/office/powerpoint/2010/main" val="29423766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90</a:t>
            </a:fld>
            <a:endParaRPr lang="ko-KR" altLang="en-US" dirty="0"/>
          </a:p>
        </p:txBody>
      </p:sp>
    </p:spTree>
    <p:extLst>
      <p:ext uri="{BB962C8B-B14F-4D97-AF65-F5344CB8AC3E}">
        <p14:creationId xmlns:p14="http://schemas.microsoft.com/office/powerpoint/2010/main" val="30170980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91</a:t>
            </a:fld>
            <a:endParaRPr lang="ko-KR" altLang="en-US" dirty="0"/>
          </a:p>
        </p:txBody>
      </p:sp>
    </p:spTree>
    <p:extLst>
      <p:ext uri="{BB962C8B-B14F-4D97-AF65-F5344CB8AC3E}">
        <p14:creationId xmlns:p14="http://schemas.microsoft.com/office/powerpoint/2010/main" val="41054863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92</a:t>
            </a:fld>
            <a:endParaRPr lang="ko-KR" altLang="en-US" dirty="0"/>
          </a:p>
        </p:txBody>
      </p:sp>
    </p:spTree>
    <p:extLst>
      <p:ext uri="{BB962C8B-B14F-4D97-AF65-F5344CB8AC3E}">
        <p14:creationId xmlns:p14="http://schemas.microsoft.com/office/powerpoint/2010/main" val="249715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12</a:t>
            </a:fld>
            <a:endParaRPr lang="ko-KR" altLang="en-US" dirty="0"/>
          </a:p>
        </p:txBody>
      </p:sp>
    </p:spTree>
    <p:extLst>
      <p:ext uri="{BB962C8B-B14F-4D97-AF65-F5344CB8AC3E}">
        <p14:creationId xmlns:p14="http://schemas.microsoft.com/office/powerpoint/2010/main" val="910436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93</a:t>
            </a:fld>
            <a:endParaRPr lang="ko-KR" altLang="en-US" dirty="0"/>
          </a:p>
        </p:txBody>
      </p:sp>
    </p:spTree>
    <p:extLst>
      <p:ext uri="{BB962C8B-B14F-4D97-AF65-F5344CB8AC3E}">
        <p14:creationId xmlns:p14="http://schemas.microsoft.com/office/powerpoint/2010/main" val="40975483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94</a:t>
            </a:fld>
            <a:endParaRPr lang="ko-KR" altLang="en-US" dirty="0"/>
          </a:p>
        </p:txBody>
      </p:sp>
    </p:spTree>
    <p:extLst>
      <p:ext uri="{BB962C8B-B14F-4D97-AF65-F5344CB8AC3E}">
        <p14:creationId xmlns:p14="http://schemas.microsoft.com/office/powerpoint/2010/main" val="16949534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95</a:t>
            </a:fld>
            <a:endParaRPr lang="ko-KR" altLang="en-US" dirty="0"/>
          </a:p>
        </p:txBody>
      </p:sp>
    </p:spTree>
    <p:extLst>
      <p:ext uri="{BB962C8B-B14F-4D97-AF65-F5344CB8AC3E}">
        <p14:creationId xmlns:p14="http://schemas.microsoft.com/office/powerpoint/2010/main" val="15836216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C2C60E0-DC5E-42C7-9492-610A126A4E66}" type="slidenum">
              <a:rPr lang="ko-KR" altLang="en-US" smtClean="0"/>
              <a:t>96</a:t>
            </a:fld>
            <a:endParaRPr lang="ko-KR" altLang="en-US" dirty="0"/>
          </a:p>
        </p:txBody>
      </p:sp>
    </p:spTree>
    <p:extLst>
      <p:ext uri="{BB962C8B-B14F-4D97-AF65-F5344CB8AC3E}">
        <p14:creationId xmlns:p14="http://schemas.microsoft.com/office/powerpoint/2010/main" val="4136260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첫 페이지">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stretch>
            <a:fillRect/>
          </a:stretch>
        </p:blipFill>
        <p:spPr>
          <a:xfrm>
            <a:off x="0" y="0"/>
            <a:ext cx="12375118" cy="6972300"/>
          </a:xfrm>
          <a:prstGeom prst="rect">
            <a:avLst/>
          </a:prstGeom>
        </p:spPr>
      </p:pic>
      <p:pic>
        <p:nvPicPr>
          <p:cNvPr id="2" name="그림 1"/>
          <p:cNvPicPr>
            <a:picLocks noChangeAspect="1"/>
          </p:cNvPicPr>
          <p:nvPr userDrawn="1"/>
        </p:nvPicPr>
        <p:blipFill>
          <a:blip r:embed="rId3"/>
          <a:stretch>
            <a:fillRect/>
          </a:stretch>
        </p:blipFill>
        <p:spPr>
          <a:xfrm>
            <a:off x="10455147" y="457392"/>
            <a:ext cx="1309860" cy="237934"/>
          </a:xfrm>
          <a:prstGeom prst="rect">
            <a:avLst/>
          </a:prstGeom>
        </p:spPr>
      </p:pic>
      <p:sp>
        <p:nvSpPr>
          <p:cNvPr id="6" name="제목 1"/>
          <p:cNvSpPr>
            <a:spLocks noGrp="1"/>
          </p:cNvSpPr>
          <p:nvPr>
            <p:ph type="ctrTitle" hasCustomPrompt="1"/>
          </p:nvPr>
        </p:nvSpPr>
        <p:spPr>
          <a:xfrm>
            <a:off x="900000" y="2913859"/>
            <a:ext cx="9144000" cy="281500"/>
          </a:xfrm>
          <a:prstGeom prst="rect">
            <a:avLst/>
          </a:prstGeom>
        </p:spPr>
        <p:txBody>
          <a:bodyPr lIns="0" tIns="0" rIns="0" bIns="0" anchor="ctr" anchorCtr="0">
            <a:normAutofit/>
          </a:bodyPr>
          <a:lstStyle>
            <a:lvl1pPr algn="l">
              <a:lnSpc>
                <a:spcPts val="2000"/>
              </a:lnSpc>
              <a:defRPr sz="1700">
                <a:solidFill>
                  <a:schemeClr val="bg1"/>
                </a:solidFill>
                <a:latin typeface="+mj-lt"/>
                <a:ea typeface="Microsoft JhengHei UI Light" panose="020B0304030504040204" pitchFamily="50" charset="-127"/>
                <a:cs typeface="Segoe UI Light" panose="020B0502040204020203" pitchFamily="34" charset="0"/>
              </a:defRPr>
            </a:lvl1pPr>
          </a:lstStyle>
          <a:p>
            <a:r>
              <a:rPr lang="en-US" altLang="ko-KR" dirty="0" smtClean="0"/>
              <a:t>Master Title</a:t>
            </a:r>
            <a:endParaRPr lang="ko-KR" altLang="en-US" dirty="0"/>
          </a:p>
        </p:txBody>
      </p:sp>
    </p:spTree>
    <p:extLst>
      <p:ext uri="{BB962C8B-B14F-4D97-AF65-F5344CB8AC3E}">
        <p14:creationId xmlns:p14="http://schemas.microsoft.com/office/powerpoint/2010/main" val="39025585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용">
    <p:spTree>
      <p:nvGrpSpPr>
        <p:cNvPr id="1" name=""/>
        <p:cNvGrpSpPr/>
        <p:nvPr/>
      </p:nvGrpSpPr>
      <p:grpSpPr>
        <a:xfrm>
          <a:off x="0" y="0"/>
          <a:ext cx="0" cy="0"/>
          <a:chOff x="0" y="0"/>
          <a:chExt cx="0" cy="0"/>
        </a:xfrm>
      </p:grpSpPr>
      <p:cxnSp>
        <p:nvCxnSpPr>
          <p:cNvPr id="3" name="직선 연결선 2"/>
          <p:cNvCxnSpPr/>
          <p:nvPr userDrawn="1"/>
        </p:nvCxnSpPr>
        <p:spPr>
          <a:xfrm flipH="1">
            <a:off x="495300" y="692664"/>
            <a:ext cx="11696700" cy="0"/>
          </a:xfrm>
          <a:prstGeom prst="line">
            <a:avLst/>
          </a:prstGeom>
          <a:ln w="38100">
            <a:solidFill>
              <a:srgbClr val="1357A8"/>
            </a:solidFill>
          </a:ln>
        </p:spPr>
        <p:style>
          <a:lnRef idx="1">
            <a:schemeClr val="accent1"/>
          </a:lnRef>
          <a:fillRef idx="0">
            <a:schemeClr val="accent1"/>
          </a:fillRef>
          <a:effectRef idx="0">
            <a:schemeClr val="accent1"/>
          </a:effectRef>
          <a:fontRef idx="minor">
            <a:schemeClr val="tx1"/>
          </a:fontRef>
        </p:style>
      </p:cxnSp>
      <p:sp>
        <p:nvSpPr>
          <p:cNvPr id="12" name="제목 1"/>
          <p:cNvSpPr>
            <a:spLocks noGrp="1"/>
          </p:cNvSpPr>
          <p:nvPr>
            <p:ph type="title" hasCustomPrompt="1"/>
          </p:nvPr>
        </p:nvSpPr>
        <p:spPr>
          <a:xfrm>
            <a:off x="423108" y="191012"/>
            <a:ext cx="7917810" cy="558800"/>
          </a:xfrm>
          <a:prstGeom prst="rect">
            <a:avLst/>
          </a:prstGeom>
        </p:spPr>
        <p:txBody>
          <a:bodyPr anchor="ctr" anchorCtr="0">
            <a:normAutofit/>
          </a:bodyPr>
          <a:lstStyle>
            <a:lvl1pPr>
              <a:defRPr sz="2500">
                <a:solidFill>
                  <a:srgbClr val="1357A8"/>
                </a:solidFill>
                <a:latin typeface="+mj-lt"/>
                <a:ea typeface="Microsoft JhengHei UI Light" panose="020B0304030504040204" pitchFamily="50" charset="-127"/>
                <a:cs typeface="Segoe UI Light" panose="020B0502040204020203" pitchFamily="34" charset="0"/>
              </a:defRPr>
            </a:lvl1pPr>
          </a:lstStyle>
          <a:p>
            <a:r>
              <a:rPr lang="en-US" altLang="ko-KR" dirty="0" smtClean="0"/>
              <a:t>Title</a:t>
            </a:r>
            <a:endParaRPr lang="ko-KR" altLang="en-US" dirty="0"/>
          </a:p>
        </p:txBody>
      </p:sp>
      <p:sp>
        <p:nvSpPr>
          <p:cNvPr id="6" name="Rectangle 2"/>
          <p:cNvSpPr>
            <a:spLocks noChangeArrowheads="1"/>
          </p:cNvSpPr>
          <p:nvPr userDrawn="1"/>
        </p:nvSpPr>
        <p:spPr bwMode="auto">
          <a:xfrm>
            <a:off x="11714345" y="432123"/>
            <a:ext cx="390342" cy="214312"/>
          </a:xfrm>
          <a:prstGeom prst="rect">
            <a:avLst/>
          </a:prstGeom>
          <a:noFill/>
          <a:ln w="9525">
            <a:noFill/>
            <a:miter lim="800000"/>
            <a:headEnd/>
            <a:tailEnd/>
          </a:ln>
          <a:effectLst/>
        </p:spPr>
        <p:txBody>
          <a:bodyPr lIns="91409" tIns="45704" rIns="91409" bIns="45704" anchor="ctr" anchorCtr="1"/>
          <a:lstStyle/>
          <a:p>
            <a:pPr algn="ctr">
              <a:defRPr/>
            </a:pPr>
            <a:fld id="{687D7097-C771-45D4-8B62-0B61F28BF259}" type="slidenum">
              <a:rPr lang="en-US" altLang="ko-KR" sz="80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rPr>
              <a:pPr algn="ctr">
                <a:defRPr/>
              </a:pPr>
              <a:t>‹#›</a:t>
            </a:fld>
            <a:endParaRPr lang="en-US" altLang="ko-KR" sz="800" dirty="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endParaRPr>
          </a:p>
        </p:txBody>
      </p:sp>
      <p:sp>
        <p:nvSpPr>
          <p:cNvPr id="7" name="TextBox 6"/>
          <p:cNvSpPr txBox="1"/>
          <p:nvPr userDrawn="1"/>
        </p:nvSpPr>
        <p:spPr>
          <a:xfrm>
            <a:off x="10663379" y="482808"/>
            <a:ext cx="176330" cy="123111"/>
          </a:xfrm>
          <a:prstGeom prst="rect">
            <a:avLst/>
          </a:prstGeom>
          <a:noFill/>
        </p:spPr>
        <p:txBody>
          <a:bodyPr wrap="none" lIns="0" tIns="0" rIns="0" bIns="0" rtlCol="0">
            <a:spAutoFit/>
          </a:bodyPr>
          <a:lstStyle/>
          <a:p>
            <a:r>
              <a:rPr lang="en-US" altLang="ko-KR" sz="800" dirty="0" smtClean="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rPr>
              <a:t>Title</a:t>
            </a:r>
            <a:endParaRPr lang="ko-KR" altLang="en-US" sz="800" dirty="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endParaRPr>
          </a:p>
        </p:txBody>
      </p:sp>
      <p:grpSp>
        <p:nvGrpSpPr>
          <p:cNvPr id="4" name="그룹 3"/>
          <p:cNvGrpSpPr/>
          <p:nvPr userDrawn="1"/>
        </p:nvGrpSpPr>
        <p:grpSpPr>
          <a:xfrm>
            <a:off x="423108" y="6493838"/>
            <a:ext cx="723673" cy="189751"/>
            <a:chOff x="235567" y="6546089"/>
            <a:chExt cx="723673" cy="189751"/>
          </a:xfrm>
        </p:grpSpPr>
        <p:sp>
          <p:nvSpPr>
            <p:cNvPr id="14" name="TextBox 13"/>
            <p:cNvSpPr txBox="1"/>
            <p:nvPr userDrawn="1"/>
          </p:nvSpPr>
          <p:spPr>
            <a:xfrm>
              <a:off x="308062" y="6566185"/>
              <a:ext cx="578685" cy="138499"/>
            </a:xfrm>
            <a:prstGeom prst="rect">
              <a:avLst/>
            </a:prstGeom>
            <a:noFill/>
          </p:spPr>
          <p:txBody>
            <a:bodyPr wrap="none" lIns="0" tIns="0" rIns="0" bIns="0" rtlCol="0">
              <a:spAutoFit/>
            </a:bodyPr>
            <a:lstStyle/>
            <a:p>
              <a:r>
                <a:rPr lang="en-US" altLang="ko-KR" sz="900" dirty="0" smtClean="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rPr>
                <a:t>Confidential</a:t>
              </a:r>
              <a:endParaRPr lang="ko-KR" altLang="en-US" sz="900" dirty="0">
                <a:solidFill>
                  <a:schemeClr val="bg1">
                    <a:lumMod val="65000"/>
                  </a:schemeClr>
                </a:solidFill>
                <a:latin typeface="Segoe UI Light" panose="020B0502040204020203" pitchFamily="34" charset="0"/>
                <a:ea typeface="Microsoft JhengHei UI Light" panose="020B0304030504040204" pitchFamily="50" charset="-127"/>
                <a:cs typeface="Segoe UI Light" panose="020B0502040204020203" pitchFamily="34" charset="0"/>
              </a:endParaRPr>
            </a:p>
          </p:txBody>
        </p:sp>
        <p:sp>
          <p:nvSpPr>
            <p:cNvPr id="2" name="모서리가 둥근 직사각형 1"/>
            <p:cNvSpPr/>
            <p:nvPr userDrawn="1"/>
          </p:nvSpPr>
          <p:spPr bwMode="auto">
            <a:xfrm>
              <a:off x="235567" y="6546089"/>
              <a:ext cx="723673" cy="189751"/>
            </a:xfrm>
            <a:prstGeom prst="roundRect">
              <a:avLst/>
            </a:prstGeom>
            <a:noFill/>
            <a:ln w="9525">
              <a:solidFill>
                <a:schemeClr val="bg1">
                  <a:lumMod val="75000"/>
                </a:schemeClr>
              </a:solidFill>
            </a:ln>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ko-KR" altLang="en-US" sz="1800" b="0" i="0" u="none" strike="noStrike" kern="0" cap="none" spc="0" normalizeH="0" baseline="0" noProof="0" smtClean="0">
                <a:ln>
                  <a:noFill/>
                </a:ln>
                <a:solidFill>
                  <a:prstClr val="black"/>
                </a:solidFill>
                <a:effectLst/>
                <a:uLnTx/>
                <a:uFillTx/>
                <a:latin typeface="Segoe UI Semilight" panose="020B0402040204020203" pitchFamily="34" charset="0"/>
                <a:cs typeface="Segoe UI Semilight" panose="020B0402040204020203" pitchFamily="34" charset="0"/>
              </a:endParaRPr>
            </a:p>
          </p:txBody>
        </p:sp>
      </p:grpSp>
    </p:spTree>
    <p:extLst>
      <p:ext uri="{BB962C8B-B14F-4D97-AF65-F5344CB8AC3E}">
        <p14:creationId xmlns:p14="http://schemas.microsoft.com/office/powerpoint/2010/main" val="34155965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pic>
        <p:nvPicPr>
          <p:cNvPr id="16" name="그림 15"/>
          <p:cNvPicPr>
            <a:picLocks noChangeAspect="1"/>
          </p:cNvPicPr>
          <p:nvPr userDrawn="1"/>
        </p:nvPicPr>
        <p:blipFill>
          <a:blip r:embed="rId2"/>
          <a:stretch>
            <a:fillRect/>
          </a:stretch>
        </p:blipFill>
        <p:spPr>
          <a:xfrm>
            <a:off x="206892" y="-263769"/>
            <a:ext cx="12359564" cy="7026519"/>
          </a:xfrm>
          <a:prstGeom prst="rect">
            <a:avLst/>
          </a:prstGeom>
        </p:spPr>
      </p:pic>
      <p:sp>
        <p:nvSpPr>
          <p:cNvPr id="9" name="제목 1"/>
          <p:cNvSpPr>
            <a:spLocks noGrp="1"/>
          </p:cNvSpPr>
          <p:nvPr>
            <p:ph type="ctrTitle" hasCustomPrompt="1"/>
          </p:nvPr>
        </p:nvSpPr>
        <p:spPr>
          <a:xfrm>
            <a:off x="900000" y="2021290"/>
            <a:ext cx="10254733" cy="1065439"/>
          </a:xfrm>
          <a:prstGeom prst="rect">
            <a:avLst/>
          </a:prstGeom>
        </p:spPr>
        <p:txBody>
          <a:bodyPr lIns="0" tIns="0" rIns="0" bIns="0" anchor="b" anchorCtr="0">
            <a:noAutofit/>
          </a:bodyPr>
          <a:lstStyle>
            <a:lvl1pPr algn="l">
              <a:lnSpc>
                <a:spcPts val="6000"/>
              </a:lnSpc>
              <a:defRPr sz="4500">
                <a:solidFill>
                  <a:srgbClr val="0E58A8"/>
                </a:solidFill>
                <a:latin typeface="+mj-lt"/>
                <a:ea typeface="Microsoft JhengHei UI Light" panose="020B0304030504040204" pitchFamily="50" charset="-127"/>
                <a:cs typeface="Segoe UI Light" panose="020B0502040204020203" pitchFamily="34" charset="0"/>
              </a:defRPr>
            </a:lvl1pPr>
          </a:lstStyle>
          <a:p>
            <a:r>
              <a:rPr lang="en-US" altLang="ko-KR" dirty="0" smtClean="0"/>
              <a:t>Contents</a:t>
            </a:r>
            <a:endParaRPr lang="ko-KR" altLang="en-US" dirty="0"/>
          </a:p>
        </p:txBody>
      </p:sp>
      <p:grpSp>
        <p:nvGrpSpPr>
          <p:cNvPr id="10" name="그룹 9"/>
          <p:cNvGrpSpPr/>
          <p:nvPr userDrawn="1"/>
        </p:nvGrpSpPr>
        <p:grpSpPr>
          <a:xfrm>
            <a:off x="10682797" y="6437227"/>
            <a:ext cx="1251114" cy="172262"/>
            <a:chOff x="7442939" y="6179552"/>
            <a:chExt cx="1251114" cy="172262"/>
          </a:xfrm>
        </p:grpSpPr>
        <p:sp>
          <p:nvSpPr>
            <p:cNvPr id="11" name="타원 10"/>
            <p:cNvSpPr/>
            <p:nvPr userDrawn="1"/>
          </p:nvSpPr>
          <p:spPr>
            <a:xfrm>
              <a:off x="7442939" y="6179552"/>
              <a:ext cx="172262" cy="172262"/>
            </a:xfrm>
            <a:prstGeom prst="ellipse">
              <a:avLst/>
            </a:prstGeom>
            <a:solidFill>
              <a:srgbClr val="D9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2" name="타원 11"/>
            <p:cNvSpPr/>
            <p:nvPr userDrawn="1"/>
          </p:nvSpPr>
          <p:spPr>
            <a:xfrm>
              <a:off x="7712652" y="6179552"/>
              <a:ext cx="172262" cy="172262"/>
            </a:xfrm>
            <a:prstGeom prst="ellipse">
              <a:avLst/>
            </a:prstGeom>
            <a:solidFill>
              <a:srgbClr val="0E5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3" name="타원 12"/>
            <p:cNvSpPr/>
            <p:nvPr userDrawn="1"/>
          </p:nvSpPr>
          <p:spPr>
            <a:xfrm>
              <a:off x="7982365" y="6179552"/>
              <a:ext cx="172262" cy="172262"/>
            </a:xfrm>
            <a:prstGeom prst="ellipse">
              <a:avLst/>
            </a:prstGeom>
            <a:solidFill>
              <a:srgbClr val="00A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타원 13"/>
            <p:cNvSpPr/>
            <p:nvPr userDrawn="1"/>
          </p:nvSpPr>
          <p:spPr>
            <a:xfrm>
              <a:off x="8252078" y="6179552"/>
              <a:ext cx="172262" cy="172262"/>
            </a:xfrm>
            <a:prstGeom prst="ellipse">
              <a:avLst/>
            </a:prstGeom>
            <a:solidFill>
              <a:srgbClr val="64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5" name="타원 14"/>
            <p:cNvSpPr/>
            <p:nvPr userDrawn="1"/>
          </p:nvSpPr>
          <p:spPr>
            <a:xfrm>
              <a:off x="8521791" y="6179552"/>
              <a:ext cx="172262" cy="172262"/>
            </a:xfrm>
            <a:prstGeom prst="ellipse">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14214171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중간제목1">
    <p:spTree>
      <p:nvGrpSpPr>
        <p:cNvPr id="1" name=""/>
        <p:cNvGrpSpPr/>
        <p:nvPr/>
      </p:nvGrpSpPr>
      <p:grpSpPr>
        <a:xfrm>
          <a:off x="0" y="0"/>
          <a:ext cx="0" cy="0"/>
          <a:chOff x="0" y="0"/>
          <a:chExt cx="0" cy="0"/>
        </a:xfrm>
      </p:grpSpPr>
      <p:pic>
        <p:nvPicPr>
          <p:cNvPr id="11" name="그림 10"/>
          <p:cNvPicPr>
            <a:picLocks noChangeAspect="1"/>
          </p:cNvPicPr>
          <p:nvPr userDrawn="1"/>
        </p:nvPicPr>
        <p:blipFill>
          <a:blip r:embed="rId2"/>
          <a:stretch>
            <a:fillRect/>
          </a:stretch>
        </p:blipFill>
        <p:spPr>
          <a:xfrm>
            <a:off x="21266" y="0"/>
            <a:ext cx="12439634" cy="7412463"/>
          </a:xfrm>
          <a:prstGeom prst="rect">
            <a:avLst/>
          </a:prstGeom>
        </p:spPr>
      </p:pic>
      <p:sp>
        <p:nvSpPr>
          <p:cNvPr id="9" name="제목 1"/>
          <p:cNvSpPr>
            <a:spLocks noGrp="1"/>
          </p:cNvSpPr>
          <p:nvPr>
            <p:ph type="ctrTitle" hasCustomPrompt="1"/>
          </p:nvPr>
        </p:nvSpPr>
        <p:spPr>
          <a:xfrm>
            <a:off x="900000" y="2738819"/>
            <a:ext cx="10254733" cy="1065439"/>
          </a:xfrm>
          <a:prstGeom prst="rect">
            <a:avLst/>
          </a:prstGeom>
        </p:spPr>
        <p:txBody>
          <a:bodyPr lIns="0" tIns="0" rIns="0" bIns="0" anchor="b" anchorCtr="0">
            <a:noAutofit/>
          </a:bodyPr>
          <a:lstStyle>
            <a:lvl1pPr algn="l">
              <a:lnSpc>
                <a:spcPts val="6000"/>
              </a:lnSpc>
              <a:defRPr sz="4500">
                <a:solidFill>
                  <a:srgbClr val="1357A8"/>
                </a:solidFill>
                <a:latin typeface="+mj-lt"/>
                <a:ea typeface="Microsoft JhengHei UI Light" panose="020B0304030504040204" pitchFamily="50" charset="-127"/>
                <a:cs typeface="Segoe UI Light" panose="020B0502040204020203" pitchFamily="34" charset="0"/>
              </a:defRPr>
            </a:lvl1pPr>
          </a:lstStyle>
          <a:p>
            <a:r>
              <a:rPr lang="en-US" altLang="ko-KR" dirty="0" smtClean="0"/>
              <a:t>Master Title</a:t>
            </a:r>
            <a:endParaRPr lang="ko-KR" altLang="en-US" dirty="0"/>
          </a:p>
        </p:txBody>
      </p:sp>
      <p:grpSp>
        <p:nvGrpSpPr>
          <p:cNvPr id="4" name="그룹 3"/>
          <p:cNvGrpSpPr/>
          <p:nvPr userDrawn="1"/>
        </p:nvGrpSpPr>
        <p:grpSpPr>
          <a:xfrm>
            <a:off x="10682797" y="6437227"/>
            <a:ext cx="1251114" cy="172262"/>
            <a:chOff x="7442939" y="6179552"/>
            <a:chExt cx="1251114" cy="172262"/>
          </a:xfrm>
        </p:grpSpPr>
        <p:sp>
          <p:nvSpPr>
            <p:cNvPr id="8" name="타원 7"/>
            <p:cNvSpPr/>
            <p:nvPr userDrawn="1"/>
          </p:nvSpPr>
          <p:spPr>
            <a:xfrm>
              <a:off x="7442939" y="6179552"/>
              <a:ext cx="172262" cy="172262"/>
            </a:xfrm>
            <a:prstGeom prst="ellipse">
              <a:avLst/>
            </a:prstGeom>
            <a:solidFill>
              <a:srgbClr val="D9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0" name="타원 9"/>
            <p:cNvSpPr/>
            <p:nvPr userDrawn="1"/>
          </p:nvSpPr>
          <p:spPr>
            <a:xfrm>
              <a:off x="7712652" y="6179552"/>
              <a:ext cx="172262" cy="172262"/>
            </a:xfrm>
            <a:prstGeom prst="ellipse">
              <a:avLst/>
            </a:prstGeom>
            <a:solidFill>
              <a:srgbClr val="0E5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2" name="타원 11"/>
            <p:cNvSpPr/>
            <p:nvPr userDrawn="1"/>
          </p:nvSpPr>
          <p:spPr>
            <a:xfrm>
              <a:off x="7982365" y="6179552"/>
              <a:ext cx="172262" cy="172262"/>
            </a:xfrm>
            <a:prstGeom prst="ellipse">
              <a:avLst/>
            </a:prstGeom>
            <a:solidFill>
              <a:srgbClr val="00A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3" name="타원 12"/>
            <p:cNvSpPr/>
            <p:nvPr userDrawn="1"/>
          </p:nvSpPr>
          <p:spPr>
            <a:xfrm>
              <a:off x="8252078" y="6179552"/>
              <a:ext cx="172262" cy="172262"/>
            </a:xfrm>
            <a:prstGeom prst="ellipse">
              <a:avLst/>
            </a:prstGeom>
            <a:solidFill>
              <a:srgbClr val="64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타원 13"/>
            <p:cNvSpPr/>
            <p:nvPr userDrawn="1"/>
          </p:nvSpPr>
          <p:spPr>
            <a:xfrm>
              <a:off x="8521791" y="6179552"/>
              <a:ext cx="172262" cy="172262"/>
            </a:xfrm>
            <a:prstGeom prst="ellipse">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3369952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중간제목3">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stretch>
            <a:fillRect/>
          </a:stretch>
        </p:blipFill>
        <p:spPr>
          <a:xfrm rot="10800000">
            <a:off x="1861165" y="-469195"/>
            <a:ext cx="10546326" cy="6289093"/>
          </a:xfrm>
          <a:prstGeom prst="rect">
            <a:avLst/>
          </a:prstGeom>
        </p:spPr>
      </p:pic>
      <p:sp>
        <p:nvSpPr>
          <p:cNvPr id="9" name="제목 1"/>
          <p:cNvSpPr>
            <a:spLocks noGrp="1"/>
          </p:cNvSpPr>
          <p:nvPr>
            <p:ph type="ctrTitle" hasCustomPrompt="1"/>
          </p:nvPr>
        </p:nvSpPr>
        <p:spPr>
          <a:xfrm>
            <a:off x="900000" y="2738819"/>
            <a:ext cx="10254733" cy="1065439"/>
          </a:xfrm>
          <a:prstGeom prst="rect">
            <a:avLst/>
          </a:prstGeom>
        </p:spPr>
        <p:txBody>
          <a:bodyPr lIns="0" tIns="0" rIns="0" bIns="0" anchor="b" anchorCtr="0">
            <a:noAutofit/>
          </a:bodyPr>
          <a:lstStyle>
            <a:lvl1pPr algn="l">
              <a:lnSpc>
                <a:spcPts val="6000"/>
              </a:lnSpc>
              <a:defRPr sz="4500">
                <a:solidFill>
                  <a:srgbClr val="009EDB"/>
                </a:solidFill>
                <a:latin typeface="+mj-lt"/>
                <a:ea typeface="Microsoft JhengHei UI Light" panose="020B0304030504040204" pitchFamily="50" charset="-127"/>
                <a:cs typeface="Segoe UI Light" panose="020B0502040204020203" pitchFamily="34" charset="0"/>
              </a:defRPr>
            </a:lvl1pPr>
          </a:lstStyle>
          <a:p>
            <a:r>
              <a:rPr lang="en-US" altLang="ko-KR" dirty="0" smtClean="0"/>
              <a:t>Master Title</a:t>
            </a:r>
            <a:endParaRPr lang="ko-KR" altLang="en-US" dirty="0"/>
          </a:p>
        </p:txBody>
      </p:sp>
      <p:grpSp>
        <p:nvGrpSpPr>
          <p:cNvPr id="10" name="그룹 9"/>
          <p:cNvGrpSpPr/>
          <p:nvPr userDrawn="1"/>
        </p:nvGrpSpPr>
        <p:grpSpPr>
          <a:xfrm>
            <a:off x="10682797" y="6437227"/>
            <a:ext cx="1251114" cy="172262"/>
            <a:chOff x="7442939" y="6179552"/>
            <a:chExt cx="1251114" cy="172262"/>
          </a:xfrm>
        </p:grpSpPr>
        <p:sp>
          <p:nvSpPr>
            <p:cNvPr id="11" name="타원 10"/>
            <p:cNvSpPr/>
            <p:nvPr userDrawn="1"/>
          </p:nvSpPr>
          <p:spPr>
            <a:xfrm>
              <a:off x="7442939" y="6179552"/>
              <a:ext cx="172262" cy="172262"/>
            </a:xfrm>
            <a:prstGeom prst="ellipse">
              <a:avLst/>
            </a:prstGeom>
            <a:solidFill>
              <a:srgbClr val="D9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2" name="타원 11"/>
            <p:cNvSpPr/>
            <p:nvPr userDrawn="1"/>
          </p:nvSpPr>
          <p:spPr>
            <a:xfrm>
              <a:off x="7712652" y="6179552"/>
              <a:ext cx="172262" cy="172262"/>
            </a:xfrm>
            <a:prstGeom prst="ellipse">
              <a:avLst/>
            </a:prstGeom>
            <a:solidFill>
              <a:srgbClr val="0E5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3" name="타원 12"/>
            <p:cNvSpPr/>
            <p:nvPr userDrawn="1"/>
          </p:nvSpPr>
          <p:spPr>
            <a:xfrm>
              <a:off x="7982365" y="6179552"/>
              <a:ext cx="172262" cy="172262"/>
            </a:xfrm>
            <a:prstGeom prst="ellipse">
              <a:avLst/>
            </a:prstGeom>
            <a:solidFill>
              <a:srgbClr val="00A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타원 13"/>
            <p:cNvSpPr/>
            <p:nvPr userDrawn="1"/>
          </p:nvSpPr>
          <p:spPr>
            <a:xfrm>
              <a:off x="8252078" y="6179552"/>
              <a:ext cx="172262" cy="172262"/>
            </a:xfrm>
            <a:prstGeom prst="ellipse">
              <a:avLst/>
            </a:prstGeom>
            <a:solidFill>
              <a:srgbClr val="64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5" name="타원 14"/>
            <p:cNvSpPr/>
            <p:nvPr userDrawn="1"/>
          </p:nvSpPr>
          <p:spPr>
            <a:xfrm>
              <a:off x="8521791" y="6179552"/>
              <a:ext cx="172262" cy="172262"/>
            </a:xfrm>
            <a:prstGeom prst="ellipse">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25534670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중간제목4">
    <p:spTree>
      <p:nvGrpSpPr>
        <p:cNvPr id="1" name=""/>
        <p:cNvGrpSpPr/>
        <p:nvPr/>
      </p:nvGrpSpPr>
      <p:grpSpPr>
        <a:xfrm>
          <a:off x="0" y="0"/>
          <a:ext cx="0" cy="0"/>
          <a:chOff x="0" y="0"/>
          <a:chExt cx="0" cy="0"/>
        </a:xfrm>
      </p:grpSpPr>
      <p:pic>
        <p:nvPicPr>
          <p:cNvPr id="17" name="그림 16"/>
          <p:cNvPicPr>
            <a:picLocks noChangeAspect="1"/>
          </p:cNvPicPr>
          <p:nvPr userDrawn="1"/>
        </p:nvPicPr>
        <p:blipFill>
          <a:blip r:embed="rId2"/>
          <a:stretch>
            <a:fillRect/>
          </a:stretch>
        </p:blipFill>
        <p:spPr>
          <a:xfrm>
            <a:off x="206892" y="-263769"/>
            <a:ext cx="12359564" cy="7026519"/>
          </a:xfrm>
          <a:prstGeom prst="rect">
            <a:avLst/>
          </a:prstGeom>
        </p:spPr>
      </p:pic>
      <p:sp>
        <p:nvSpPr>
          <p:cNvPr id="9" name="제목 1"/>
          <p:cNvSpPr>
            <a:spLocks noGrp="1"/>
          </p:cNvSpPr>
          <p:nvPr>
            <p:ph type="ctrTitle" hasCustomPrompt="1"/>
          </p:nvPr>
        </p:nvSpPr>
        <p:spPr>
          <a:xfrm>
            <a:off x="900000" y="2738819"/>
            <a:ext cx="10254733" cy="1065439"/>
          </a:xfrm>
          <a:prstGeom prst="rect">
            <a:avLst/>
          </a:prstGeom>
        </p:spPr>
        <p:txBody>
          <a:bodyPr lIns="0" tIns="0" rIns="0" bIns="0" anchor="b" anchorCtr="0">
            <a:noAutofit/>
          </a:bodyPr>
          <a:lstStyle>
            <a:lvl1pPr algn="l">
              <a:lnSpc>
                <a:spcPts val="6000"/>
              </a:lnSpc>
              <a:defRPr sz="4500">
                <a:solidFill>
                  <a:srgbClr val="64717E"/>
                </a:solidFill>
                <a:latin typeface="+mj-lt"/>
                <a:ea typeface="Microsoft JhengHei UI Light" panose="020B0304030504040204" pitchFamily="50" charset="-127"/>
                <a:cs typeface="Segoe UI Light" panose="020B0502040204020203" pitchFamily="34" charset="0"/>
              </a:defRPr>
            </a:lvl1pPr>
          </a:lstStyle>
          <a:p>
            <a:r>
              <a:rPr lang="en-US" altLang="ko-KR" dirty="0" smtClean="0"/>
              <a:t>Master Title</a:t>
            </a:r>
            <a:endParaRPr lang="ko-KR" altLang="en-US" dirty="0"/>
          </a:p>
        </p:txBody>
      </p:sp>
      <p:grpSp>
        <p:nvGrpSpPr>
          <p:cNvPr id="10" name="그룹 9"/>
          <p:cNvGrpSpPr/>
          <p:nvPr userDrawn="1"/>
        </p:nvGrpSpPr>
        <p:grpSpPr>
          <a:xfrm>
            <a:off x="10682797" y="6437227"/>
            <a:ext cx="1251114" cy="172262"/>
            <a:chOff x="7442939" y="6179552"/>
            <a:chExt cx="1251114" cy="172262"/>
          </a:xfrm>
        </p:grpSpPr>
        <p:sp>
          <p:nvSpPr>
            <p:cNvPr id="11" name="타원 10"/>
            <p:cNvSpPr/>
            <p:nvPr userDrawn="1"/>
          </p:nvSpPr>
          <p:spPr>
            <a:xfrm>
              <a:off x="7442939" y="6179552"/>
              <a:ext cx="172262" cy="172262"/>
            </a:xfrm>
            <a:prstGeom prst="ellipse">
              <a:avLst/>
            </a:prstGeom>
            <a:solidFill>
              <a:srgbClr val="D9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2" name="타원 11"/>
            <p:cNvSpPr/>
            <p:nvPr userDrawn="1"/>
          </p:nvSpPr>
          <p:spPr>
            <a:xfrm>
              <a:off x="7712652" y="6179552"/>
              <a:ext cx="172262" cy="172262"/>
            </a:xfrm>
            <a:prstGeom prst="ellipse">
              <a:avLst/>
            </a:prstGeom>
            <a:solidFill>
              <a:srgbClr val="0E5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3" name="타원 12"/>
            <p:cNvSpPr/>
            <p:nvPr userDrawn="1"/>
          </p:nvSpPr>
          <p:spPr>
            <a:xfrm>
              <a:off x="7982365" y="6179552"/>
              <a:ext cx="172262" cy="172262"/>
            </a:xfrm>
            <a:prstGeom prst="ellipse">
              <a:avLst/>
            </a:prstGeom>
            <a:solidFill>
              <a:srgbClr val="00A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타원 13"/>
            <p:cNvSpPr/>
            <p:nvPr userDrawn="1"/>
          </p:nvSpPr>
          <p:spPr>
            <a:xfrm>
              <a:off x="8252078" y="6179552"/>
              <a:ext cx="172262" cy="172262"/>
            </a:xfrm>
            <a:prstGeom prst="ellipse">
              <a:avLst/>
            </a:prstGeom>
            <a:solidFill>
              <a:srgbClr val="64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5" name="타원 14"/>
            <p:cNvSpPr/>
            <p:nvPr userDrawn="1"/>
          </p:nvSpPr>
          <p:spPr>
            <a:xfrm>
              <a:off x="8521791" y="6179552"/>
              <a:ext cx="172262" cy="172262"/>
            </a:xfrm>
            <a:prstGeom prst="ellipse">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16331552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내용2">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stretch>
            <a:fillRect/>
          </a:stretch>
        </p:blipFill>
        <p:spPr>
          <a:xfrm>
            <a:off x="1" y="0"/>
            <a:ext cx="12191998" cy="6866913"/>
          </a:xfrm>
          <a:prstGeom prst="rect">
            <a:avLst/>
          </a:prstGeom>
        </p:spPr>
      </p:pic>
      <p:sp>
        <p:nvSpPr>
          <p:cNvPr id="17" name="제목 1"/>
          <p:cNvSpPr>
            <a:spLocks noGrp="1"/>
          </p:cNvSpPr>
          <p:nvPr>
            <p:ph type="ctrTitle" hasCustomPrompt="1"/>
          </p:nvPr>
        </p:nvSpPr>
        <p:spPr>
          <a:xfrm>
            <a:off x="-1" y="3149979"/>
            <a:ext cx="12191999" cy="516355"/>
          </a:xfrm>
          <a:prstGeom prst="rect">
            <a:avLst/>
          </a:prstGeom>
        </p:spPr>
        <p:txBody>
          <a:bodyPr lIns="0" tIns="0" rIns="0" bIns="0" anchor="ctr" anchorCtr="0">
            <a:normAutofit/>
          </a:bodyPr>
          <a:lstStyle>
            <a:lvl1pPr algn="ctr">
              <a:lnSpc>
                <a:spcPts val="2000"/>
              </a:lnSpc>
              <a:defRPr sz="1600">
                <a:solidFill>
                  <a:schemeClr val="bg1"/>
                </a:solidFill>
                <a:latin typeface="Segoe UI Light" panose="020B0502040204020203" pitchFamily="34" charset="0"/>
                <a:ea typeface="Microsoft JhengHei UI Light" panose="020B0304030504040204" pitchFamily="50" charset="-127"/>
                <a:cs typeface="Segoe UI Light" panose="020B0502040204020203" pitchFamily="34" charset="0"/>
              </a:defRPr>
            </a:lvl1pPr>
          </a:lstStyle>
          <a:p>
            <a:r>
              <a:rPr lang="en-US" altLang="ko-KR" dirty="0" smtClean="0"/>
              <a:t>Master Title</a:t>
            </a:r>
            <a:endParaRPr lang="ko-KR" altLang="en-US" dirty="0"/>
          </a:p>
        </p:txBody>
      </p:sp>
    </p:spTree>
    <p:extLst>
      <p:ext uri="{BB962C8B-B14F-4D97-AF65-F5344CB8AC3E}">
        <p14:creationId xmlns:p14="http://schemas.microsoft.com/office/powerpoint/2010/main" val="613495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36725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81" r:id="rId3"/>
    <p:sldLayoutId id="2147483656" r:id="rId4"/>
    <p:sldLayoutId id="2147483654" r:id="rId5"/>
    <p:sldLayoutId id="2147483682" r:id="rId6"/>
    <p:sldLayoutId id="2147483683" r:id="rId7"/>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ernel.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x-lik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hyperlink" Target="https://en.wikipedia.org/wiki/Free_and_open-source_softwar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lwn.net/Articles/115651/"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nus_Torval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en.wikipedia.org/wiki/GNU_General_Public_License"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Broadcom/stblinux"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Practical Guide for Kernel Development</a:t>
            </a:r>
            <a:endParaRPr lang="ko-KR" altLang="en-US" dirty="0"/>
          </a:p>
        </p:txBody>
      </p:sp>
      <p:sp>
        <p:nvSpPr>
          <p:cNvPr id="3" name="제목 1"/>
          <p:cNvSpPr txBox="1">
            <a:spLocks/>
          </p:cNvSpPr>
          <p:nvPr/>
        </p:nvSpPr>
        <p:spPr>
          <a:xfrm>
            <a:off x="900000" y="2500657"/>
            <a:ext cx="9144000" cy="516355"/>
          </a:xfrm>
          <a:prstGeom prst="rect">
            <a:avLst/>
          </a:prstGeom>
        </p:spPr>
        <p:txBody>
          <a:bodyPr lIns="0" tIns="0" rIns="0" bIns="0" anchor="ctr" anchorCtr="0">
            <a:normAutofit/>
          </a:bodyPr>
          <a:lstStyle>
            <a:lvl1pPr algn="l" defTabSz="914400" rtl="0" eaLnBrk="1" latinLnBrk="1" hangingPunct="1">
              <a:lnSpc>
                <a:spcPts val="2000"/>
              </a:lnSpc>
              <a:spcBef>
                <a:spcPct val="0"/>
              </a:spcBef>
              <a:buNone/>
              <a:defRPr sz="1600" kern="1200">
                <a:solidFill>
                  <a:schemeClr val="bg1"/>
                </a:solidFill>
                <a:latin typeface="Segoe UI Light" panose="020B0502040204020203" pitchFamily="34" charset="0"/>
                <a:ea typeface="Microsoft JhengHei UI Light" panose="020B0304030504040204" pitchFamily="50" charset="-127"/>
                <a:cs typeface="Segoe UI Light" panose="020B0502040204020203" pitchFamily="34" charset="0"/>
              </a:defRPr>
            </a:lvl1pPr>
          </a:lstStyle>
          <a:p>
            <a:pPr>
              <a:lnSpc>
                <a:spcPts val="2600"/>
              </a:lnSpc>
            </a:pPr>
            <a:r>
              <a:rPr lang="en-US" altLang="ko-KR" sz="2600" dirty="0" smtClean="0">
                <a:latin typeface="Segoe UI Semibold" panose="020B0702040204020203" pitchFamily="34" charset="0"/>
                <a:cs typeface="Segoe UI Semibold" panose="020B0702040204020203" pitchFamily="34" charset="0"/>
              </a:rPr>
              <a:t>Kernel Development</a:t>
            </a:r>
            <a:endParaRPr lang="ko-KR" altLang="en-US" sz="2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2187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Advantages and </a:t>
            </a:r>
            <a:r>
              <a:rPr lang="en-US" altLang="ko-KR" dirty="0" smtClean="0"/>
              <a:t>Disadvantages for Embedded Device</a:t>
            </a:r>
            <a:endParaRPr lang="ko-KR" altLang="en-US" dirty="0"/>
          </a:p>
        </p:txBody>
      </p:sp>
      <p:sp>
        <p:nvSpPr>
          <p:cNvPr id="3" name="TextBox 2"/>
          <p:cNvSpPr txBox="1"/>
          <p:nvPr/>
        </p:nvSpPr>
        <p:spPr>
          <a:xfrm>
            <a:off x="449082" y="963168"/>
            <a:ext cx="8965082" cy="240065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Good</a:t>
            </a:r>
          </a:p>
          <a:p>
            <a:pPr marL="742950" lvl="1" indent="-285750">
              <a:buFont typeface="Arial" panose="020B0604020202020204" pitchFamily="34" charset="0"/>
              <a:buChar char="•"/>
            </a:pPr>
            <a:r>
              <a:rPr lang="en-US" altLang="ko-KR" dirty="0" smtClean="0"/>
              <a:t>GPL ( GNU : General Public License ) </a:t>
            </a:r>
            <a:r>
              <a:rPr lang="en-US" altLang="ko-KR" dirty="0" smtClean="0">
                <a:sym typeface="Wingdings" panose="05000000000000000000" pitchFamily="2" charset="2"/>
              </a:rPr>
              <a:t> Freely  Opened  Many Users  Stable</a:t>
            </a:r>
          </a:p>
          <a:p>
            <a:pPr marL="742950" lvl="1" indent="-285750">
              <a:buFont typeface="Arial" panose="020B0604020202020204" pitchFamily="34" charset="0"/>
              <a:buChar char="•"/>
            </a:pPr>
            <a:r>
              <a:rPr lang="en-US" altLang="ko-KR" dirty="0" smtClean="0">
                <a:sym typeface="Wingdings" panose="05000000000000000000" pitchFamily="2" charset="2"/>
              </a:rPr>
              <a:t>Loadable Module for Device Driver and Kernel Feature.</a:t>
            </a:r>
          </a:p>
          <a:p>
            <a:pPr marL="742950" lvl="1" indent="-285750">
              <a:buFont typeface="Arial" panose="020B0604020202020204" pitchFamily="34" charset="0"/>
              <a:buChar char="•"/>
            </a:pPr>
            <a:r>
              <a:rPr lang="en-US" altLang="ko-KR" dirty="0" smtClean="0">
                <a:sym typeface="Wingdings" panose="05000000000000000000" pitchFamily="2" charset="2"/>
              </a:rPr>
              <a:t>POSIX-Compliant</a:t>
            </a:r>
          </a:p>
          <a:p>
            <a:pPr marL="742950" lvl="1" indent="-285750">
              <a:buFont typeface="Arial" panose="020B0604020202020204" pitchFamily="34" charset="0"/>
              <a:buChar char="•"/>
            </a:pPr>
            <a:r>
              <a:rPr lang="en-US" altLang="ko-KR" dirty="0" smtClean="0"/>
              <a:t>Many HW Platform ( ARM, PPC, MIPS, x86, ETC )</a:t>
            </a:r>
          </a:p>
          <a:p>
            <a:pPr marL="742950" lvl="1" indent="-285750">
              <a:buFont typeface="Arial" panose="020B0604020202020204" pitchFamily="34" charset="0"/>
              <a:buChar char="•"/>
            </a:pPr>
            <a:r>
              <a:rPr lang="en-US" altLang="ko-KR" dirty="0" smtClean="0"/>
              <a:t>Multi-Tasking</a:t>
            </a:r>
          </a:p>
          <a:p>
            <a:pPr marL="742950" lvl="1" indent="-285750">
              <a:buFont typeface="Arial" panose="020B0604020202020204" pitchFamily="34" charset="0"/>
              <a:buChar char="•"/>
            </a:pPr>
            <a:r>
              <a:rPr lang="en-US" altLang="ko-KR" dirty="0" smtClean="0"/>
              <a:t>Virtual Memory</a:t>
            </a:r>
          </a:p>
          <a:p>
            <a:pPr marL="742950" lvl="1" indent="-285750">
              <a:buFont typeface="Arial" panose="020B0604020202020204" pitchFamily="34" charset="0"/>
              <a:buChar char="•"/>
            </a:pPr>
            <a:r>
              <a:rPr lang="en-US" altLang="ko-KR" dirty="0" smtClean="0"/>
              <a:t>Networking</a:t>
            </a:r>
          </a:p>
        </p:txBody>
      </p:sp>
      <p:sp>
        <p:nvSpPr>
          <p:cNvPr id="4" name="TextBox 3"/>
          <p:cNvSpPr txBox="1"/>
          <p:nvPr/>
        </p:nvSpPr>
        <p:spPr>
          <a:xfrm>
            <a:off x="423108" y="3363825"/>
            <a:ext cx="8965082" cy="156966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Bad</a:t>
            </a:r>
          </a:p>
          <a:p>
            <a:pPr marL="742950" lvl="1" indent="-285750">
              <a:buFont typeface="Arial" panose="020B0604020202020204" pitchFamily="34" charset="0"/>
              <a:buChar char="•"/>
            </a:pPr>
            <a:r>
              <a:rPr lang="en-US" altLang="ko-KR" dirty="0" smtClean="0"/>
              <a:t>Develop Environment.</a:t>
            </a:r>
          </a:p>
          <a:p>
            <a:pPr marL="742950" lvl="1" indent="-285750">
              <a:buFont typeface="Arial" panose="020B0604020202020204" pitchFamily="34" charset="0"/>
              <a:buChar char="•"/>
            </a:pPr>
            <a:r>
              <a:rPr lang="en-US" altLang="ko-KR" dirty="0" smtClean="0"/>
              <a:t>Not Real-Time OS ( this is an option )</a:t>
            </a:r>
          </a:p>
          <a:p>
            <a:pPr marL="742950" lvl="1" indent="-285750">
              <a:buFont typeface="Arial" panose="020B0604020202020204" pitchFamily="34" charset="0"/>
              <a:buChar char="•"/>
            </a:pPr>
            <a:r>
              <a:rPr lang="en-US" altLang="ko-KR" dirty="0" smtClean="0"/>
              <a:t>More Memory Usage comparing RTOS.</a:t>
            </a:r>
          </a:p>
          <a:p>
            <a:pPr marL="742950" lvl="1" indent="-285750">
              <a:buFont typeface="Arial" panose="020B0604020202020204" pitchFamily="34" charset="0"/>
              <a:buChar char="•"/>
            </a:pPr>
            <a:r>
              <a:rPr lang="en-US" altLang="ko-KR" dirty="0" smtClean="0"/>
              <a:t>Windows System for Embedded Device.</a:t>
            </a:r>
          </a:p>
        </p:txBody>
      </p:sp>
    </p:spTree>
    <p:extLst>
      <p:ext uri="{BB962C8B-B14F-4D97-AF65-F5344CB8AC3E}">
        <p14:creationId xmlns:p14="http://schemas.microsoft.com/office/powerpoint/2010/main" val="38016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TextBox 7"/>
          <p:cNvSpPr txBox="1"/>
          <p:nvPr/>
        </p:nvSpPr>
        <p:spPr>
          <a:xfrm>
            <a:off x="423108" y="840030"/>
            <a:ext cx="10923765"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Linux Kernel Source</a:t>
            </a:r>
          </a:p>
          <a:p>
            <a:pPr marL="742950" lvl="1" indent="-285750">
              <a:buFont typeface="Wingdings" panose="05000000000000000000" pitchFamily="2" charset="2"/>
              <a:buChar char="v"/>
            </a:pPr>
            <a:r>
              <a:rPr lang="en-US" altLang="ko-KR" dirty="0">
                <a:hlinkClick r:id="rId3"/>
              </a:rPr>
              <a:t>https://</a:t>
            </a:r>
            <a:r>
              <a:rPr lang="en-US" altLang="ko-KR" dirty="0" smtClean="0">
                <a:hlinkClick r:id="rId3"/>
              </a:rPr>
              <a:t>www.kernel.org</a:t>
            </a:r>
            <a:endParaRPr lang="en-US" altLang="ko-KR" dirty="0" smtClean="0"/>
          </a:p>
          <a:p>
            <a:pPr marL="742950" lvl="1" indent="-285750">
              <a:buFont typeface="Wingdings" panose="05000000000000000000" pitchFamily="2" charset="2"/>
              <a:buChar char="v"/>
            </a:pPr>
            <a:r>
              <a:rPr lang="en-US" altLang="ko-KR" dirty="0" smtClean="0"/>
              <a:t>Latest Stable Kernel is 4.7.2</a:t>
            </a:r>
          </a:p>
          <a:p>
            <a:pPr marL="742950" lvl="1" indent="-285750">
              <a:buFont typeface="Wingdings" panose="05000000000000000000" pitchFamily="2" charset="2"/>
              <a:buChar char="v"/>
            </a:pPr>
            <a:r>
              <a:rPr lang="en-US" altLang="ko-KR" dirty="0" err="1" smtClean="0"/>
              <a:t>Prepatch</a:t>
            </a:r>
            <a:r>
              <a:rPr lang="en-US" altLang="ko-KR" dirty="0" smtClean="0"/>
              <a:t> : “RC”, mainline kernel pre-releases</a:t>
            </a:r>
          </a:p>
          <a:p>
            <a:pPr marL="742950" lvl="1" indent="-285750">
              <a:buFont typeface="Wingdings" panose="05000000000000000000" pitchFamily="2" charset="2"/>
              <a:buChar char="v"/>
            </a:pPr>
            <a:r>
              <a:rPr lang="en-US" altLang="ko-KR" dirty="0" smtClean="0"/>
              <a:t>Mainline : all new features are here. This is released every 2~3 months. This tree is maintained by Linux Torvalds.</a:t>
            </a:r>
          </a:p>
          <a:p>
            <a:pPr marL="742950" lvl="1" indent="-285750">
              <a:buFont typeface="Wingdings" panose="05000000000000000000" pitchFamily="2" charset="2"/>
              <a:buChar char="v"/>
            </a:pPr>
            <a:r>
              <a:rPr lang="en-US" altLang="ko-KR" dirty="0" smtClean="0"/>
              <a:t>Stable : After each mainline kernel is released, it </a:t>
            </a:r>
            <a:r>
              <a:rPr lang="en-US" altLang="ko-KR" dirty="0" err="1" smtClean="0"/>
              <a:t>it</a:t>
            </a:r>
            <a:r>
              <a:rPr lang="en-US" altLang="ko-KR" dirty="0" smtClean="0"/>
              <a:t> considered “stable”.</a:t>
            </a:r>
          </a:p>
          <a:p>
            <a:pPr marL="742950" lvl="1" indent="-285750">
              <a:buFont typeface="Wingdings" panose="05000000000000000000" pitchFamily="2" charset="2"/>
              <a:buChar char="v"/>
            </a:pPr>
            <a:r>
              <a:rPr lang="en-US" altLang="ko-KR" dirty="0" err="1" smtClean="0"/>
              <a:t>Longterm</a:t>
            </a:r>
            <a:r>
              <a:rPr lang="en-US" altLang="ko-KR" dirty="0" smtClean="0"/>
              <a:t> :  there are several “</a:t>
            </a:r>
            <a:r>
              <a:rPr lang="en-US" altLang="ko-KR" dirty="0" err="1" smtClean="0"/>
              <a:t>longterm</a:t>
            </a:r>
            <a:r>
              <a:rPr lang="en-US" altLang="ko-KR" dirty="0" smtClean="0"/>
              <a:t> maintenance” kernel releases provided for the purpose of backporting </a:t>
            </a:r>
            <a:r>
              <a:rPr lang="en-US" altLang="ko-KR" dirty="0" err="1" smtClean="0"/>
              <a:t>bugfixes</a:t>
            </a:r>
            <a:r>
              <a:rPr lang="en-US" altLang="ko-KR" dirty="0" smtClean="0"/>
              <a:t> for older kernel trees.</a:t>
            </a:r>
          </a:p>
        </p:txBody>
      </p:sp>
      <p:pic>
        <p:nvPicPr>
          <p:cNvPr id="5" name="그림 4"/>
          <p:cNvPicPr>
            <a:picLocks noChangeAspect="1"/>
          </p:cNvPicPr>
          <p:nvPr/>
        </p:nvPicPr>
        <p:blipFill>
          <a:blip r:embed="rId4"/>
          <a:stretch>
            <a:fillRect/>
          </a:stretch>
        </p:blipFill>
        <p:spPr>
          <a:xfrm>
            <a:off x="1129225" y="3517686"/>
            <a:ext cx="6276975" cy="2552700"/>
          </a:xfrm>
          <a:prstGeom prst="rect">
            <a:avLst/>
          </a:prstGeom>
        </p:spPr>
      </p:pic>
    </p:spTree>
    <p:extLst>
      <p:ext uri="{BB962C8B-B14F-4D97-AF65-F5344CB8AC3E}">
        <p14:creationId xmlns:p14="http://schemas.microsoft.com/office/powerpoint/2010/main" val="1903041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TextBox 7"/>
          <p:cNvSpPr txBox="1"/>
          <p:nvPr/>
        </p:nvSpPr>
        <p:spPr>
          <a:xfrm>
            <a:off x="423108" y="749812"/>
            <a:ext cx="10923765"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Linux Kernel Size</a:t>
            </a:r>
          </a:p>
          <a:p>
            <a:pPr marL="742950" lvl="1" indent="-285750">
              <a:buFont typeface="Wingdings" panose="05000000000000000000" pitchFamily="2" charset="2"/>
              <a:buChar char="v"/>
            </a:pPr>
            <a:r>
              <a:rPr lang="en-US" altLang="ko-KR" dirty="0"/>
              <a:t>Linux 4.6 sources: </a:t>
            </a:r>
            <a:r>
              <a:rPr lang="en-US" altLang="ko-KR" dirty="0" smtClean="0"/>
              <a:t>Raw </a:t>
            </a:r>
            <a:r>
              <a:rPr lang="en-US" altLang="ko-KR" dirty="0"/>
              <a:t>size: 730 MB (53,600 files, </a:t>
            </a:r>
            <a:r>
              <a:rPr lang="en-US" altLang="ko-KR" dirty="0" err="1"/>
              <a:t>approx</a:t>
            </a:r>
            <a:r>
              <a:rPr lang="en-US" altLang="ko-KR" dirty="0"/>
              <a:t> 21,400,000 lines) </a:t>
            </a:r>
            <a:r>
              <a:rPr lang="en-US" altLang="ko-KR" dirty="0" err="1"/>
              <a:t>gzip</a:t>
            </a:r>
            <a:r>
              <a:rPr lang="en-US" altLang="ko-KR" dirty="0"/>
              <a:t> compressed tar </a:t>
            </a:r>
            <a:r>
              <a:rPr lang="en-US" altLang="ko-KR" dirty="0" smtClean="0"/>
              <a:t>archive: 130 </a:t>
            </a:r>
            <a:r>
              <a:rPr lang="en-US" altLang="ko-KR" dirty="0"/>
              <a:t>MB </a:t>
            </a:r>
            <a:r>
              <a:rPr lang="en-US" altLang="ko-KR" dirty="0" err="1"/>
              <a:t>xz</a:t>
            </a:r>
            <a:r>
              <a:rPr lang="en-US" altLang="ko-KR" dirty="0"/>
              <a:t> compressed tar archive: 85 </a:t>
            </a:r>
            <a:r>
              <a:rPr lang="en-US" altLang="ko-KR" dirty="0" smtClean="0"/>
              <a:t>MB</a:t>
            </a:r>
          </a:p>
          <a:p>
            <a:pPr marL="742950" lvl="1" indent="-285750">
              <a:buFont typeface="Wingdings" panose="05000000000000000000" pitchFamily="2" charset="2"/>
              <a:buChar char="v"/>
            </a:pPr>
            <a:r>
              <a:rPr lang="en-US" altLang="ko-KR" dirty="0"/>
              <a:t>Minimum Linux 3.17 compiled kernel size, booting on the ARM Versatile board (hard drive on PCI, ext2 filesystem, ELF executable support, framebuffer console and input devices): 876 KB (compressed), 2.3 MB (raw) </a:t>
            </a:r>
            <a:endParaRPr lang="en-US" altLang="ko-KR" dirty="0" smtClean="0"/>
          </a:p>
          <a:p>
            <a:pPr marL="742950" lvl="1" indent="-285750">
              <a:buFont typeface="Wingdings" panose="05000000000000000000" pitchFamily="2" charset="2"/>
              <a:buChar char="v"/>
            </a:pPr>
            <a:r>
              <a:rPr lang="en-US" altLang="ko-KR" dirty="0"/>
              <a:t>Why are these sources so big? Because they include thousands of device drivers, many network protocols, support many architectures and filesystems... </a:t>
            </a:r>
            <a:endParaRPr lang="en-US" altLang="ko-KR" dirty="0" smtClean="0"/>
          </a:p>
          <a:p>
            <a:pPr marL="742950" lvl="1" indent="-285750">
              <a:buFont typeface="Wingdings" panose="05000000000000000000" pitchFamily="2" charset="2"/>
              <a:buChar char="v"/>
            </a:pPr>
            <a:r>
              <a:rPr lang="en-US" altLang="ko-KR" dirty="0"/>
              <a:t>The Linux core (scheduler, memory management...) is pretty small! </a:t>
            </a:r>
            <a:endParaRPr lang="en-US" altLang="ko-KR" dirty="0" smtClean="0"/>
          </a:p>
        </p:txBody>
      </p:sp>
      <p:pic>
        <p:nvPicPr>
          <p:cNvPr id="3" name="그림 2"/>
          <p:cNvPicPr>
            <a:picLocks noChangeAspect="1"/>
          </p:cNvPicPr>
          <p:nvPr/>
        </p:nvPicPr>
        <p:blipFill>
          <a:blip r:embed="rId3"/>
          <a:stretch>
            <a:fillRect/>
          </a:stretch>
        </p:blipFill>
        <p:spPr>
          <a:xfrm>
            <a:off x="3173395" y="3541768"/>
            <a:ext cx="4919172" cy="3007622"/>
          </a:xfrm>
          <a:prstGeom prst="rect">
            <a:avLst/>
          </a:prstGeom>
        </p:spPr>
      </p:pic>
    </p:spTree>
    <p:extLst>
      <p:ext uri="{BB962C8B-B14F-4D97-AF65-F5344CB8AC3E}">
        <p14:creationId xmlns:p14="http://schemas.microsoft.com/office/powerpoint/2010/main" val="2590687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Kernel Structure</a:t>
            </a:r>
            <a:endParaRPr lang="ko-KR" altLang="en-US" dirty="0"/>
          </a:p>
        </p:txBody>
      </p:sp>
      <p:pic>
        <p:nvPicPr>
          <p:cNvPr id="3078" name="Picture 6" descr="http://www.makelinux.net/kernel/Linux_kernel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611" y="827808"/>
            <a:ext cx="7583055" cy="568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94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a:t>
            </a:r>
            <a:endParaRPr lang="ko-KR" altLang="en-US" dirty="0"/>
          </a:p>
        </p:txBody>
      </p:sp>
      <p:sp>
        <p:nvSpPr>
          <p:cNvPr id="6" name="TextBox 5"/>
          <p:cNvSpPr txBox="1"/>
          <p:nvPr/>
        </p:nvSpPr>
        <p:spPr>
          <a:xfrm>
            <a:off x="449082" y="963168"/>
            <a:ext cx="8965082" cy="1846659"/>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Concept</a:t>
            </a:r>
          </a:p>
          <a:p>
            <a:pPr marL="742950" lvl="1" indent="-285750">
              <a:buFont typeface="Arial" panose="020B0604020202020204" pitchFamily="34" charset="0"/>
              <a:buChar char="•"/>
            </a:pPr>
            <a:r>
              <a:rPr lang="en-US" altLang="ko-KR" dirty="0" smtClean="0"/>
              <a:t>A process is an executing ( running ) instance of a program.</a:t>
            </a:r>
          </a:p>
          <a:p>
            <a:pPr marL="742950" lvl="1" indent="-285750">
              <a:buFont typeface="Arial" panose="020B0604020202020204" pitchFamily="34" charset="0"/>
              <a:buChar char="•"/>
            </a:pPr>
            <a:r>
              <a:rPr lang="en-US" altLang="ko-KR" dirty="0" smtClean="0"/>
              <a:t>Frequently referred to as “tasks”</a:t>
            </a:r>
          </a:p>
          <a:p>
            <a:pPr marL="742950" lvl="1" indent="-285750">
              <a:buFont typeface="Arial" panose="020B0604020202020204" pitchFamily="34" charset="0"/>
              <a:buChar char="•"/>
            </a:pPr>
            <a:r>
              <a:rPr lang="en-US" altLang="ko-KR" dirty="0" smtClean="0"/>
              <a:t>Each Process is given a unique number, referred to as a process identification ( PID ) </a:t>
            </a:r>
          </a:p>
          <a:p>
            <a:pPr marL="742950" lvl="1" indent="-285750">
              <a:buFont typeface="Arial" panose="020B0604020202020204" pitchFamily="34" charset="0"/>
              <a:buChar char="•"/>
            </a:pPr>
            <a:endParaRPr lang="en-US" altLang="ko-KR" dirty="0" smtClean="0"/>
          </a:p>
        </p:txBody>
      </p:sp>
      <p:sp>
        <p:nvSpPr>
          <p:cNvPr id="10" name="TextBox 9"/>
          <p:cNvSpPr txBox="1"/>
          <p:nvPr/>
        </p:nvSpPr>
        <p:spPr>
          <a:xfrm>
            <a:off x="423108" y="2653963"/>
            <a:ext cx="8965082" cy="156966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Management</a:t>
            </a:r>
          </a:p>
          <a:p>
            <a:pPr marL="742950" lvl="1" indent="-285750">
              <a:buFont typeface="Arial" panose="020B0604020202020204" pitchFamily="34" charset="0"/>
              <a:buChar char="•"/>
            </a:pPr>
            <a:r>
              <a:rPr lang="en-US" altLang="ko-KR" dirty="0" smtClean="0"/>
              <a:t>Process Creation and Destroy</a:t>
            </a:r>
          </a:p>
          <a:p>
            <a:pPr marL="742950" lvl="1" indent="-285750">
              <a:buFont typeface="Arial" panose="020B0604020202020204" pitchFamily="34" charset="0"/>
              <a:buChar char="•"/>
            </a:pPr>
            <a:r>
              <a:rPr lang="en-US" altLang="ko-KR" dirty="0" smtClean="0"/>
              <a:t>Process Scheduling</a:t>
            </a:r>
          </a:p>
          <a:p>
            <a:pPr marL="742950" lvl="1" indent="-285750">
              <a:buFont typeface="Arial" panose="020B0604020202020204" pitchFamily="34" charset="0"/>
              <a:buChar char="•"/>
            </a:pPr>
            <a:r>
              <a:rPr lang="en-US" altLang="ko-KR" dirty="0" smtClean="0"/>
              <a:t>Synchronization</a:t>
            </a:r>
            <a:endParaRPr lang="en-US" altLang="ko-KR" dirty="0"/>
          </a:p>
          <a:p>
            <a:pPr marL="742950" lvl="1" indent="-285750">
              <a:buFont typeface="Arial" panose="020B0604020202020204" pitchFamily="34" charset="0"/>
              <a:buChar char="•"/>
            </a:pPr>
            <a:r>
              <a:rPr lang="en-US" altLang="ko-KR" dirty="0" smtClean="0"/>
              <a:t>Process Communication</a:t>
            </a:r>
          </a:p>
        </p:txBody>
      </p:sp>
      <p:sp>
        <p:nvSpPr>
          <p:cNvPr id="11" name="TextBox 10"/>
          <p:cNvSpPr txBox="1"/>
          <p:nvPr/>
        </p:nvSpPr>
        <p:spPr>
          <a:xfrm>
            <a:off x="423108" y="4430870"/>
            <a:ext cx="8965082" cy="1846659"/>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Status</a:t>
            </a:r>
          </a:p>
          <a:p>
            <a:pPr marL="742950" lvl="1" indent="-285750">
              <a:buFont typeface="Arial" panose="020B0604020202020204" pitchFamily="34" charset="0"/>
              <a:buChar char="•"/>
            </a:pPr>
            <a:r>
              <a:rPr lang="en-US" altLang="ko-KR" dirty="0" smtClean="0"/>
              <a:t>New</a:t>
            </a:r>
          </a:p>
          <a:p>
            <a:pPr marL="742950" lvl="1" indent="-285750">
              <a:buFont typeface="Arial" panose="020B0604020202020204" pitchFamily="34" charset="0"/>
              <a:buChar char="•"/>
            </a:pPr>
            <a:r>
              <a:rPr lang="en-US" altLang="ko-KR" dirty="0" smtClean="0"/>
              <a:t>Running</a:t>
            </a:r>
          </a:p>
          <a:p>
            <a:pPr marL="742950" lvl="1" indent="-285750">
              <a:buFont typeface="Arial" panose="020B0604020202020204" pitchFamily="34" charset="0"/>
              <a:buChar char="•"/>
            </a:pPr>
            <a:r>
              <a:rPr lang="en-US" altLang="ko-KR" dirty="0" smtClean="0"/>
              <a:t>Waiting : wait for I/O completion or Signal</a:t>
            </a:r>
          </a:p>
          <a:p>
            <a:pPr marL="742950" lvl="1" indent="-285750">
              <a:buFont typeface="Arial" panose="020B0604020202020204" pitchFamily="34" charset="0"/>
              <a:buChar char="•"/>
            </a:pPr>
            <a:r>
              <a:rPr lang="en-US" altLang="ko-KR" dirty="0" smtClean="0"/>
              <a:t>Ready : ready to get processing.</a:t>
            </a:r>
          </a:p>
          <a:p>
            <a:pPr marL="742950" lvl="1" indent="-285750">
              <a:buFont typeface="Arial" panose="020B0604020202020204" pitchFamily="34" charset="0"/>
              <a:buChar char="•"/>
            </a:pPr>
            <a:r>
              <a:rPr lang="en-US" altLang="ko-KR" dirty="0" smtClean="0"/>
              <a:t>Terminated</a:t>
            </a:r>
          </a:p>
        </p:txBody>
      </p:sp>
      <p:pic>
        <p:nvPicPr>
          <p:cNvPr id="6146" name="Picture 2" descr="http://ece-research.unm.edu/jimp/421/F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48" y="3136622"/>
            <a:ext cx="571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71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a:t>
            </a:r>
            <a:endParaRPr lang="ko-KR" altLang="en-US" dirty="0"/>
          </a:p>
        </p:txBody>
      </p:sp>
      <p:sp>
        <p:nvSpPr>
          <p:cNvPr id="9" name="TextBox 8"/>
          <p:cNvSpPr txBox="1"/>
          <p:nvPr/>
        </p:nvSpPr>
        <p:spPr>
          <a:xfrm>
            <a:off x="423108" y="919565"/>
            <a:ext cx="8965082" cy="156966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Context</a:t>
            </a:r>
          </a:p>
          <a:p>
            <a:pPr marL="800100" lvl="1" indent="-342900">
              <a:buFont typeface="Arial" panose="020B0604020202020204" pitchFamily="34" charset="0"/>
              <a:buChar char="•"/>
            </a:pPr>
            <a:r>
              <a:rPr lang="en-US" altLang="ko-KR" dirty="0" smtClean="0"/>
              <a:t>A snapshot of running process</a:t>
            </a:r>
          </a:p>
          <a:p>
            <a:pPr marL="800100" lvl="1" indent="-342900">
              <a:buFont typeface="Arial" panose="020B0604020202020204" pitchFamily="34" charset="0"/>
              <a:buChar char="•"/>
            </a:pPr>
            <a:r>
              <a:rPr lang="en-US" altLang="ko-KR" dirty="0" smtClean="0"/>
              <a:t>User : text, data, stack, shared memory, </a:t>
            </a:r>
            <a:r>
              <a:rPr lang="en-US" altLang="ko-KR" dirty="0" err="1" smtClean="0"/>
              <a:t>etc</a:t>
            </a:r>
            <a:endParaRPr lang="en-US" altLang="ko-KR" dirty="0" smtClean="0"/>
          </a:p>
          <a:p>
            <a:pPr marL="800100" lvl="1" indent="-342900">
              <a:buFont typeface="Arial" panose="020B0604020202020204" pitchFamily="34" charset="0"/>
              <a:buChar char="•"/>
            </a:pPr>
            <a:r>
              <a:rPr lang="en-US" altLang="ko-KR" dirty="0" smtClean="0"/>
              <a:t>Register : pc, </a:t>
            </a:r>
            <a:r>
              <a:rPr lang="en-US" altLang="ko-KR" dirty="0" err="1" smtClean="0"/>
              <a:t>cpsr</a:t>
            </a:r>
            <a:r>
              <a:rPr lang="en-US" altLang="ko-KR" dirty="0" smtClean="0"/>
              <a:t>, </a:t>
            </a:r>
            <a:r>
              <a:rPr lang="en-US" altLang="ko-KR" dirty="0" err="1" smtClean="0"/>
              <a:t>sp</a:t>
            </a:r>
            <a:r>
              <a:rPr lang="en-US" altLang="ko-KR" dirty="0" smtClean="0"/>
              <a:t>, common registers</a:t>
            </a:r>
          </a:p>
          <a:p>
            <a:pPr marL="800100" lvl="1" indent="-342900">
              <a:buFont typeface="Arial" panose="020B0604020202020204" pitchFamily="34" charset="0"/>
              <a:buChar char="•"/>
            </a:pPr>
            <a:r>
              <a:rPr lang="en-US" altLang="ko-KR" dirty="0" smtClean="0"/>
              <a:t>System : process status, PID, Page table, Kernel Stack.</a:t>
            </a:r>
          </a:p>
        </p:txBody>
      </p:sp>
      <p:pic>
        <p:nvPicPr>
          <p:cNvPr id="5124" name="Picture 4" descr="http://cdn04.androidauthority.net/wp-content/uploads/2016/04/Processes-and-threads-gary-explains-header-imag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108" y="2804452"/>
            <a:ext cx="6006234" cy="337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649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a:t>
            </a:r>
            <a:endParaRPr lang="ko-KR" altLang="en-US" dirty="0"/>
          </a:p>
        </p:txBody>
      </p:sp>
      <p:sp>
        <p:nvSpPr>
          <p:cNvPr id="10" name="TextBox 9"/>
          <p:cNvSpPr txBox="1"/>
          <p:nvPr/>
        </p:nvSpPr>
        <p:spPr>
          <a:xfrm>
            <a:off x="423108" y="828722"/>
            <a:ext cx="8965082" cy="2123658"/>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Related Commands</a:t>
            </a:r>
          </a:p>
          <a:p>
            <a:pPr marL="800100" lvl="1" indent="-342900">
              <a:buFont typeface="Arial" panose="020B0604020202020204" pitchFamily="34" charset="0"/>
              <a:buChar char="•"/>
            </a:pPr>
            <a:r>
              <a:rPr lang="en-US" altLang="ko-KR" dirty="0" err="1" smtClean="0"/>
              <a:t>ps</a:t>
            </a:r>
            <a:r>
              <a:rPr lang="en-US" altLang="ko-KR" dirty="0" smtClean="0"/>
              <a:t> –aux </a:t>
            </a:r>
          </a:p>
          <a:p>
            <a:pPr marL="800100" lvl="1" indent="-342900">
              <a:buFont typeface="Arial" panose="020B0604020202020204" pitchFamily="34" charset="0"/>
              <a:buChar char="•"/>
            </a:pPr>
            <a:r>
              <a:rPr lang="en-US" altLang="ko-KR" dirty="0" smtClean="0"/>
              <a:t>kill</a:t>
            </a:r>
            <a:endParaRPr lang="en-US" altLang="ko-KR" dirty="0"/>
          </a:p>
          <a:p>
            <a:pPr marL="800100" lvl="1" indent="-342900">
              <a:buFont typeface="Arial" panose="020B0604020202020204" pitchFamily="34" charset="0"/>
              <a:buChar char="•"/>
            </a:pPr>
            <a:r>
              <a:rPr lang="en-US" altLang="ko-KR" dirty="0"/>
              <a:t>t</a:t>
            </a:r>
            <a:r>
              <a:rPr lang="en-US" altLang="ko-KR" dirty="0" smtClean="0"/>
              <a:t>op</a:t>
            </a:r>
          </a:p>
          <a:p>
            <a:pPr marL="800100" lvl="1" indent="-342900">
              <a:buFont typeface="Arial" panose="020B0604020202020204" pitchFamily="34" charset="0"/>
              <a:buChar char="•"/>
            </a:pPr>
            <a:r>
              <a:rPr lang="en-US" altLang="ko-KR" dirty="0" err="1" smtClean="0"/>
              <a:t>pstree</a:t>
            </a:r>
            <a:endParaRPr lang="en-US" altLang="ko-KR" dirty="0" smtClean="0"/>
          </a:p>
          <a:p>
            <a:pPr marL="800100" lvl="1" indent="-342900">
              <a:buFont typeface="Arial" panose="020B0604020202020204" pitchFamily="34" charset="0"/>
              <a:buChar char="•"/>
            </a:pPr>
            <a:r>
              <a:rPr lang="en-US" altLang="ko-KR" dirty="0" smtClean="0"/>
              <a:t>cat /proc/1/status</a:t>
            </a:r>
          </a:p>
          <a:p>
            <a:pPr marL="800100" lvl="1" indent="-342900">
              <a:buFont typeface="Arial" panose="020B0604020202020204" pitchFamily="34" charset="0"/>
              <a:buChar char="•"/>
            </a:pPr>
            <a:r>
              <a:rPr lang="en-US" altLang="ko-KR" dirty="0" err="1" smtClean="0"/>
              <a:t>Fg</a:t>
            </a:r>
            <a:r>
              <a:rPr lang="en-US" altLang="ko-KR" dirty="0" smtClean="0"/>
              <a:t>, </a:t>
            </a:r>
            <a:r>
              <a:rPr lang="en-US" altLang="ko-KR" dirty="0" err="1" smtClean="0"/>
              <a:t>bg</a:t>
            </a:r>
            <a:endParaRPr lang="en-US" altLang="ko-KR" dirty="0" smtClean="0"/>
          </a:p>
        </p:txBody>
      </p:sp>
      <p:sp>
        <p:nvSpPr>
          <p:cNvPr id="6" name="TextBox 5"/>
          <p:cNvSpPr txBox="1"/>
          <p:nvPr/>
        </p:nvSpPr>
        <p:spPr>
          <a:xfrm>
            <a:off x="502771" y="3031291"/>
            <a:ext cx="8965082" cy="323165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State Value</a:t>
            </a:r>
            <a:r>
              <a:rPr lang="en-US" altLang="ko-KR" dirty="0" smtClean="0"/>
              <a:t> </a:t>
            </a:r>
          </a:p>
          <a:p>
            <a:pPr marL="800100" lvl="1" indent="-342900">
              <a:buFont typeface="Arial" panose="020B0604020202020204" pitchFamily="34" charset="0"/>
              <a:buChar char="•"/>
            </a:pPr>
            <a:r>
              <a:rPr lang="en-US" altLang="ko-KR" dirty="0" smtClean="0"/>
              <a:t>R : Running or</a:t>
            </a:r>
            <a:r>
              <a:rPr lang="ko-KR" altLang="en-US" dirty="0" smtClean="0"/>
              <a:t> </a:t>
            </a:r>
            <a:r>
              <a:rPr lang="en-US" altLang="ko-KR" dirty="0" smtClean="0"/>
              <a:t>Ready to Run</a:t>
            </a:r>
          </a:p>
          <a:p>
            <a:pPr marL="800100" lvl="1" indent="-342900">
              <a:buFont typeface="Arial" panose="020B0604020202020204" pitchFamily="34" charset="0"/>
              <a:buChar char="•"/>
            </a:pPr>
            <a:r>
              <a:rPr lang="en-US" altLang="ko-KR" dirty="0" smtClean="0"/>
              <a:t>S : Sleep</a:t>
            </a:r>
          </a:p>
          <a:p>
            <a:pPr marL="800100" lvl="1" indent="-342900">
              <a:buFont typeface="Arial" panose="020B0604020202020204" pitchFamily="34" charset="0"/>
              <a:buChar char="•"/>
            </a:pPr>
            <a:r>
              <a:rPr lang="en-US" altLang="ko-KR" dirty="0" smtClean="0"/>
              <a:t>I : Idle ( between R and S ? )</a:t>
            </a:r>
          </a:p>
          <a:p>
            <a:pPr marL="800100" lvl="1" indent="-342900">
              <a:buFont typeface="Arial" panose="020B0604020202020204" pitchFamily="34" charset="0"/>
              <a:buChar char="•"/>
            </a:pPr>
            <a:r>
              <a:rPr lang="en-US" altLang="ko-KR" dirty="0" smtClean="0"/>
              <a:t>T : Suspended</a:t>
            </a:r>
          </a:p>
          <a:p>
            <a:pPr marL="800100" lvl="1" indent="-342900">
              <a:buFont typeface="Arial" panose="020B0604020202020204" pitchFamily="34" charset="0"/>
              <a:buChar char="•"/>
            </a:pPr>
            <a:r>
              <a:rPr lang="en-US" altLang="ko-KR" dirty="0" smtClean="0"/>
              <a:t>Z : Zombie</a:t>
            </a:r>
          </a:p>
          <a:p>
            <a:pPr marL="800100" lvl="1" indent="-342900">
              <a:buFont typeface="Arial" panose="020B0604020202020204" pitchFamily="34" charset="0"/>
              <a:buChar char="•"/>
            </a:pPr>
            <a:r>
              <a:rPr lang="en-US" altLang="ko-KR" dirty="0" smtClean="0"/>
              <a:t>N : </a:t>
            </a:r>
            <a:r>
              <a:rPr lang="en-US" altLang="ko-KR" dirty="0" err="1" smtClean="0"/>
              <a:t>niced</a:t>
            </a:r>
            <a:endParaRPr lang="en-US" altLang="ko-KR" dirty="0" smtClean="0"/>
          </a:p>
          <a:p>
            <a:pPr marL="800100" lvl="1" indent="-342900">
              <a:buFont typeface="Arial" panose="020B0604020202020204" pitchFamily="34" charset="0"/>
              <a:buChar char="•"/>
            </a:pPr>
            <a:r>
              <a:rPr lang="en-US" altLang="ko-KR" dirty="0" smtClean="0"/>
              <a:t>&lt; : high priority by artificially.</a:t>
            </a:r>
          </a:p>
          <a:p>
            <a:pPr marL="800100" lvl="1" indent="-342900">
              <a:buFont typeface="Arial" panose="020B0604020202020204" pitchFamily="34" charset="0"/>
              <a:buChar char="•"/>
            </a:pPr>
            <a:r>
              <a:rPr lang="en-US" altLang="ko-KR" dirty="0" smtClean="0"/>
              <a:t>+ : Fore-ground process group</a:t>
            </a:r>
          </a:p>
          <a:p>
            <a:pPr marL="800100" lvl="1" indent="-342900">
              <a:buFont typeface="Arial" panose="020B0604020202020204" pitchFamily="34" charset="0"/>
              <a:buChar char="•"/>
            </a:pPr>
            <a:r>
              <a:rPr lang="en-US" altLang="ko-KR" dirty="0" smtClean="0"/>
              <a:t>E : Terminating</a:t>
            </a:r>
          </a:p>
          <a:p>
            <a:pPr marL="800100" lvl="1" indent="-342900">
              <a:buFont typeface="Arial" panose="020B0604020202020204" pitchFamily="34" charset="0"/>
              <a:buChar char="•"/>
            </a:pPr>
            <a:r>
              <a:rPr lang="en-US" altLang="ko-KR" dirty="0" smtClean="0"/>
              <a:t>X : Tracing ( by using </a:t>
            </a:r>
            <a:r>
              <a:rPr lang="en-US" altLang="ko-KR" dirty="0" err="1" smtClean="0"/>
              <a:t>gdb</a:t>
            </a:r>
            <a:r>
              <a:rPr lang="en-US" altLang="ko-KR" dirty="0" smtClean="0"/>
              <a:t>  )</a:t>
            </a:r>
          </a:p>
        </p:txBody>
      </p:sp>
    </p:spTree>
    <p:extLst>
      <p:ext uri="{BB962C8B-B14F-4D97-AF65-F5344CB8AC3E}">
        <p14:creationId xmlns:p14="http://schemas.microsoft.com/office/powerpoint/2010/main" val="846645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a:t>
            </a:r>
            <a:endParaRPr lang="ko-KR" altLang="en-US" dirty="0"/>
          </a:p>
        </p:txBody>
      </p:sp>
      <p:sp>
        <p:nvSpPr>
          <p:cNvPr id="9" name="TextBox 8"/>
          <p:cNvSpPr txBox="1"/>
          <p:nvPr/>
        </p:nvSpPr>
        <p:spPr>
          <a:xfrm>
            <a:off x="552991" y="867611"/>
            <a:ext cx="8965082"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Create Processes</a:t>
            </a:r>
          </a:p>
          <a:p>
            <a:pPr marL="800100" lvl="1" indent="-342900">
              <a:buFont typeface="Arial" panose="020B0604020202020204" pitchFamily="34" charset="0"/>
              <a:buChar char="•"/>
            </a:pPr>
            <a:r>
              <a:rPr lang="en-US" altLang="ko-KR" dirty="0" smtClean="0"/>
              <a:t>Program : fork() family , exec() family.</a:t>
            </a:r>
          </a:p>
          <a:p>
            <a:pPr marL="800100" lvl="1" indent="-342900">
              <a:buFont typeface="Arial" panose="020B0604020202020204" pitchFamily="34" charset="0"/>
              <a:buChar char="•"/>
            </a:pPr>
            <a:r>
              <a:rPr lang="en-US" altLang="ko-KR" dirty="0" smtClean="0"/>
              <a:t>User Command : execute a command in the shell</a:t>
            </a:r>
          </a:p>
        </p:txBody>
      </p:sp>
      <p:pic>
        <p:nvPicPr>
          <p:cNvPr id="8" name="Picture 2" descr="https://ruslanspivak.com/lsbaws-part3/lsbaws_part3_conc2_how_fork_wor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922" y="1155318"/>
            <a:ext cx="4250048" cy="432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657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 </a:t>
            </a:r>
            <a:endParaRPr lang="ko-KR" altLang="en-US" dirty="0"/>
          </a:p>
        </p:txBody>
      </p:sp>
      <p:sp>
        <p:nvSpPr>
          <p:cNvPr id="9" name="TextBox 8"/>
          <p:cNvSpPr txBox="1"/>
          <p:nvPr/>
        </p:nvSpPr>
        <p:spPr>
          <a:xfrm>
            <a:off x="552990" y="867611"/>
            <a:ext cx="10785569" cy="415498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 Thread?</a:t>
            </a:r>
          </a:p>
          <a:p>
            <a:pPr marL="800100" lvl="1" indent="-342900">
              <a:buFont typeface="Arial" panose="020B0604020202020204" pitchFamily="34" charset="0"/>
              <a:buChar char="•"/>
            </a:pPr>
            <a:r>
              <a:rPr lang="en-US" altLang="ko-KR" sz="2400" dirty="0"/>
              <a:t>Confusion about the terms process, thread and </a:t>
            </a:r>
            <a:r>
              <a:rPr lang="en-US" altLang="ko-KR" sz="2400" dirty="0" smtClean="0"/>
              <a:t>task</a:t>
            </a:r>
          </a:p>
          <a:p>
            <a:pPr marL="800100" lvl="1" indent="-342900">
              <a:buFont typeface="Arial" panose="020B0604020202020204" pitchFamily="34" charset="0"/>
              <a:buChar char="•"/>
            </a:pPr>
            <a:r>
              <a:rPr lang="en-US" altLang="ko-KR" sz="2400" dirty="0"/>
              <a:t>In Unix, a process is created using fork() and is composed </a:t>
            </a:r>
            <a:r>
              <a:rPr lang="en-US" altLang="ko-KR" sz="2400" dirty="0" smtClean="0"/>
              <a:t>of</a:t>
            </a:r>
          </a:p>
          <a:p>
            <a:pPr marL="1257300" lvl="2" indent="-342900">
              <a:buFont typeface="Arial" panose="020B0604020202020204" pitchFamily="34" charset="0"/>
              <a:buChar char="•"/>
            </a:pPr>
            <a:r>
              <a:rPr lang="en-US" altLang="ko-KR" sz="2400" dirty="0"/>
              <a:t>An address space, which contains the program code, data, stack, shared libraries, etc. </a:t>
            </a:r>
            <a:endParaRPr lang="en-US" altLang="ko-KR" sz="2400" dirty="0" smtClean="0"/>
          </a:p>
          <a:p>
            <a:pPr marL="1257300" lvl="2" indent="-342900">
              <a:buFont typeface="Arial" panose="020B0604020202020204" pitchFamily="34" charset="0"/>
              <a:buChar char="•"/>
            </a:pPr>
            <a:r>
              <a:rPr lang="en-US" altLang="ko-KR" sz="2400" dirty="0"/>
              <a:t>One thread, that starts executing the main() function. </a:t>
            </a:r>
            <a:endParaRPr lang="en-US" altLang="ko-KR" sz="2400" dirty="0" smtClean="0"/>
          </a:p>
          <a:p>
            <a:pPr marL="1257300" lvl="2" indent="-342900">
              <a:buFont typeface="Arial" panose="020B0604020202020204" pitchFamily="34" charset="0"/>
              <a:buChar char="•"/>
            </a:pPr>
            <a:r>
              <a:rPr lang="en-US" altLang="ko-KR" sz="2400" dirty="0"/>
              <a:t>Upon creation, a process contains one thread </a:t>
            </a:r>
            <a:endParaRPr lang="en-US" altLang="ko-KR" sz="2400" dirty="0" smtClean="0"/>
          </a:p>
          <a:p>
            <a:pPr marL="800100" lvl="1" indent="-342900">
              <a:buFont typeface="Arial" panose="020B0604020202020204" pitchFamily="34" charset="0"/>
              <a:buChar char="•"/>
            </a:pPr>
            <a:r>
              <a:rPr lang="en-US" altLang="ko-KR" sz="2400" dirty="0"/>
              <a:t>Additional threads can be created inside an existing process, using </a:t>
            </a:r>
            <a:r>
              <a:rPr lang="en-US" altLang="ko-KR" sz="2400" dirty="0" err="1"/>
              <a:t>pthread_create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They run in the same address space as the initial thread of the </a:t>
            </a:r>
            <a:r>
              <a:rPr lang="en-US" altLang="ko-KR" sz="2400" dirty="0" smtClean="0"/>
              <a:t>process</a:t>
            </a:r>
          </a:p>
          <a:p>
            <a:pPr marL="1257300" lvl="2" indent="-342900">
              <a:buFont typeface="Arial" panose="020B0604020202020204" pitchFamily="34" charset="0"/>
              <a:buChar char="•"/>
            </a:pPr>
            <a:r>
              <a:rPr lang="en-US" altLang="ko-KR" sz="2400" dirty="0"/>
              <a:t>They start executing a function passed as argument to </a:t>
            </a:r>
            <a:r>
              <a:rPr lang="en-US" altLang="ko-KR" sz="2400" dirty="0" err="1"/>
              <a:t>pthread_create</a:t>
            </a:r>
            <a:r>
              <a:rPr lang="en-US" altLang="ko-KR" sz="2400" dirty="0"/>
              <a:t>() </a:t>
            </a:r>
            <a:endParaRPr lang="en-US" altLang="ko-KR" sz="2400" dirty="0" smtClean="0"/>
          </a:p>
        </p:txBody>
      </p:sp>
    </p:spTree>
    <p:extLst>
      <p:ext uri="{BB962C8B-B14F-4D97-AF65-F5344CB8AC3E}">
        <p14:creationId xmlns:p14="http://schemas.microsoft.com/office/powerpoint/2010/main" val="103653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 </a:t>
            </a:r>
            <a:endParaRPr lang="ko-KR" altLang="en-US" dirty="0"/>
          </a:p>
        </p:txBody>
      </p:sp>
      <p:sp>
        <p:nvSpPr>
          <p:cNvPr id="9" name="TextBox 8"/>
          <p:cNvSpPr txBox="1"/>
          <p:nvPr/>
        </p:nvSpPr>
        <p:spPr>
          <a:xfrm>
            <a:off x="552990" y="867611"/>
            <a:ext cx="10785569" cy="230832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Thread : Kernel Point of view</a:t>
            </a:r>
          </a:p>
          <a:p>
            <a:pPr marL="800100" lvl="1" indent="-342900">
              <a:buFont typeface="Arial" panose="020B0604020202020204" pitchFamily="34" charset="0"/>
              <a:buChar char="•"/>
            </a:pPr>
            <a:r>
              <a:rPr lang="en-US" altLang="ko-KR" sz="2400" dirty="0"/>
              <a:t>The kernel represents each thread running in the system by a structure of type </a:t>
            </a:r>
            <a:r>
              <a:rPr lang="en-US" altLang="ko-KR" sz="2400" dirty="0" err="1"/>
              <a:t>struct</a:t>
            </a:r>
            <a:r>
              <a:rPr lang="en-US" altLang="ko-KR" sz="2400" dirty="0"/>
              <a:t> </a:t>
            </a:r>
            <a:r>
              <a:rPr lang="en-US" altLang="ko-KR" sz="2400" dirty="0" err="1" smtClean="0"/>
              <a:t>task_struct</a:t>
            </a:r>
            <a:endParaRPr lang="en-US" altLang="ko-KR" sz="2400" dirty="0" smtClean="0"/>
          </a:p>
          <a:p>
            <a:pPr marL="800100" lvl="1" indent="-342900">
              <a:buFont typeface="Arial" panose="020B0604020202020204" pitchFamily="34" charset="0"/>
              <a:buChar char="•"/>
            </a:pPr>
            <a:r>
              <a:rPr lang="en-US" altLang="ko-KR" sz="2400" dirty="0"/>
              <a:t>From a scheduling point of view, it makes no difference between the initial thread of a process and all additional threads created dynamically using </a:t>
            </a:r>
            <a:r>
              <a:rPr lang="en-US" altLang="ko-KR" sz="2400" dirty="0" err="1"/>
              <a:t>pthread_create</a:t>
            </a:r>
            <a:r>
              <a:rPr lang="en-US" altLang="ko-KR" sz="2400" dirty="0"/>
              <a:t>()</a:t>
            </a:r>
            <a:endParaRPr lang="en-US" altLang="ko-KR" sz="2400" dirty="0" smtClean="0"/>
          </a:p>
        </p:txBody>
      </p:sp>
      <p:pic>
        <p:nvPicPr>
          <p:cNvPr id="3" name="그림 2"/>
          <p:cNvPicPr>
            <a:picLocks noChangeAspect="1"/>
          </p:cNvPicPr>
          <p:nvPr/>
        </p:nvPicPr>
        <p:blipFill>
          <a:blip r:embed="rId3"/>
          <a:stretch>
            <a:fillRect/>
          </a:stretch>
        </p:blipFill>
        <p:spPr>
          <a:xfrm>
            <a:off x="1790699" y="3175935"/>
            <a:ext cx="8119393" cy="3121995"/>
          </a:xfrm>
          <a:prstGeom prst="rect">
            <a:avLst/>
          </a:prstGeom>
        </p:spPr>
      </p:pic>
    </p:spTree>
    <p:extLst>
      <p:ext uri="{BB962C8B-B14F-4D97-AF65-F5344CB8AC3E}">
        <p14:creationId xmlns:p14="http://schemas.microsoft.com/office/powerpoint/2010/main" val="960477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History</a:t>
            </a:r>
            <a:endParaRPr lang="ko-KR" altLang="en-US"/>
          </a:p>
        </p:txBody>
      </p:sp>
      <p:graphicFrame>
        <p:nvGraphicFramePr>
          <p:cNvPr id="3" name="표 2"/>
          <p:cNvGraphicFramePr>
            <a:graphicFrameLocks noGrp="1"/>
          </p:cNvGraphicFramePr>
          <p:nvPr>
            <p:extLst>
              <p:ext uri="{D42A27DB-BD31-4B8C-83A1-F6EECF244321}">
                <p14:modId xmlns:p14="http://schemas.microsoft.com/office/powerpoint/2010/main" val="2511760339"/>
              </p:ext>
            </p:extLst>
          </p:nvPr>
        </p:nvGraphicFramePr>
        <p:xfrm>
          <a:off x="749300" y="889512"/>
          <a:ext cx="10909300" cy="2755389"/>
        </p:xfrm>
        <a:graphic>
          <a:graphicData uri="http://schemas.openxmlformats.org/drawingml/2006/table">
            <a:tbl>
              <a:tblPr firstRow="1" bandRow="1">
                <a:tableStyleId>{D27102A9-8310-4765-A935-A1911B00CA55}</a:tableStyleId>
              </a:tblPr>
              <a:tblGrid>
                <a:gridCol w="1233742"/>
                <a:gridCol w="1443995"/>
                <a:gridCol w="6148878"/>
                <a:gridCol w="2082685"/>
              </a:tblGrid>
              <a:tr h="468129">
                <a:tc gridSpan="4">
                  <a:txBody>
                    <a:bodyPr/>
                    <a:lstStyle/>
                    <a:p>
                      <a:pPr marL="0" marR="0" lvl="0" indent="0" algn="l" defTabSz="914400" rtl="0" eaLnBrk="1" fontAlgn="auto" latinLnBrk="1" hangingPunct="1">
                        <a:lnSpc>
                          <a:spcPct val="100000"/>
                        </a:lnSpc>
                        <a:spcBef>
                          <a:spcPts val="0"/>
                        </a:spcBef>
                        <a:spcAft>
                          <a:spcPts val="0"/>
                        </a:spcAft>
                        <a:buClrTx/>
                        <a:buSzTx/>
                        <a:buFont typeface="Wingdings" pitchFamily="2" charset="2"/>
                        <a:buNone/>
                        <a:tabLst/>
                        <a:defRPr/>
                      </a:pPr>
                      <a:endParaRPr kumimoji="0" lang="ko-KR" altLang="en-US" sz="1600" b="1" i="0" u="none" strike="noStrike" kern="1200" cap="none" spc="0" normalizeH="0" baseline="0" noProof="0" dirty="0" smtClean="0">
                        <a:ln>
                          <a:noFill/>
                        </a:ln>
                        <a:solidFill>
                          <a:schemeClr val="bg1"/>
                        </a:solidFill>
                        <a:effectLst/>
                        <a:uLnTx/>
                        <a:uFillTx/>
                        <a:latin typeface="맑은 고딕" pitchFamily="50" charset="-127"/>
                        <a:ea typeface="맑은 고딕" pitchFamily="50" charset="-127"/>
                        <a:cs typeface="+mn-cs"/>
                      </a:endParaRPr>
                    </a:p>
                  </a:txBody>
                  <a:tcPr anchor="ctr">
                    <a:lnL>
                      <a:noFill/>
                    </a:lnL>
                    <a:lnR>
                      <a:noFill/>
                    </a:lnR>
                    <a:lnT w="19050" cap="flat" cmpd="sng" algn="ctr">
                      <a:noFill/>
                      <a:prstDash val="solid"/>
                      <a:round/>
                      <a:headEnd type="none" w="med" len="med"/>
                      <a:tailEnd type="none" w="med" len="med"/>
                    </a:lnT>
                    <a:lnB w="28575"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algn="l" defTabSz="914400" rtl="0" eaLnBrk="1" latinLnBrk="1" hangingPunct="1">
                        <a:buFont typeface="Arial" pitchFamily="34" charset="0"/>
                        <a:buNone/>
                      </a:pPr>
                      <a:endParaRPr lang="ko-KR" altLang="en-US" sz="1800" b="1" kern="1200" dirty="0">
                        <a:solidFill>
                          <a:schemeClr val="tx1"/>
                        </a:solidFill>
                        <a:latin typeface="맑은 고딕" pitchFamily="50" charset="-127"/>
                        <a:ea typeface="맑은 고딕" pitchFamily="50" charset="-127"/>
                        <a:cs typeface="+mn-cs"/>
                      </a:endParaRPr>
                    </a:p>
                  </a:txBody>
                  <a:tcPr anchor="ctr">
                    <a:solidFill>
                      <a:schemeClr val="bg1"/>
                    </a:solidFill>
                  </a:tcPr>
                </a:tc>
                <a:tc hMerge="1">
                  <a:txBody>
                    <a:bodyPr/>
                    <a:lstStyle/>
                    <a:p>
                      <a:pPr latinLnBrk="1"/>
                      <a:endParaRPr lang="ko-KR" altLang="en-US"/>
                    </a:p>
                  </a:txBody>
                  <a:tcPr/>
                </a:tc>
                <a:tc hMerge="1">
                  <a:txBody>
                    <a:bodyPr/>
                    <a:lstStyle/>
                    <a:p>
                      <a:pPr latinLnBrk="1"/>
                      <a:endParaRPr lang="ko-KR" altLang="en-US"/>
                    </a:p>
                  </a:txBody>
                  <a:tcPr/>
                </a:tc>
              </a:tr>
              <a:tr h="399347">
                <a:tc>
                  <a:txBody>
                    <a:bodyPr/>
                    <a:lstStyle/>
                    <a:p>
                      <a:pPr marL="0" algn="ctr" defTabSz="914400" rtl="0" eaLnBrk="1" latinLnBrk="1" hangingPunct="1"/>
                      <a:r>
                        <a:rPr lang="en-US" altLang="ko-KR" sz="1400" b="0" kern="1200" smtClean="0">
                          <a:solidFill>
                            <a:schemeClr val="tx1"/>
                          </a:solidFill>
                          <a:latin typeface="Segoe UI Semibold" panose="020B0702040204020203" pitchFamily="34" charset="0"/>
                          <a:ea typeface="맑은 고딕" pitchFamily="50" charset="-127"/>
                          <a:cs typeface="Segoe UI Semibold" panose="020B0702040204020203" pitchFamily="34" charset="0"/>
                        </a:rPr>
                        <a:t>Version</a:t>
                      </a:r>
                      <a:endParaRPr lang="ko-KR" altLang="en-US" sz="1400" b="0" kern="1200" dirty="0">
                        <a:solidFill>
                          <a:schemeClr val="tx1"/>
                        </a:solidFill>
                        <a:latin typeface="Segoe UI Semibold" panose="020B0702040204020203" pitchFamily="34" charset="0"/>
                        <a:ea typeface="맑은 고딕" pitchFamily="50" charset="-127"/>
                        <a:cs typeface="Segoe UI Semibold" panose="020B0702040204020203"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8888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ctr" defTabSz="914400" rtl="0" eaLnBrk="1" latinLnBrk="1" hangingPunct="1">
                        <a:buFont typeface="Arial" pitchFamily="34" charset="0"/>
                        <a:buNone/>
                      </a:pPr>
                      <a:r>
                        <a:rPr lang="en-US" altLang="ko-KR" sz="1400" b="0" kern="1200" dirty="0" smtClean="0">
                          <a:solidFill>
                            <a:schemeClr val="tx1"/>
                          </a:solidFill>
                          <a:latin typeface="Segoe UI Semibold" panose="020B0702040204020203" pitchFamily="34" charset="0"/>
                          <a:ea typeface="맑은 고딕" pitchFamily="50" charset="-127"/>
                          <a:cs typeface="Segoe UI Semibold" panose="020B0702040204020203" pitchFamily="34" charset="0"/>
                        </a:rPr>
                        <a:t>Date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8888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400" b="0" kern="1200" dirty="0" smtClean="0">
                          <a:solidFill>
                            <a:schemeClr val="tx1"/>
                          </a:solidFill>
                          <a:latin typeface="Segoe UI Semibold" panose="020B0702040204020203" pitchFamily="34" charset="0"/>
                          <a:ea typeface="맑은 고딕" pitchFamily="50" charset="-127"/>
                          <a:cs typeface="Segoe UI Semibold" panose="020B0702040204020203" pitchFamily="34" charset="0"/>
                        </a:rPr>
                        <a:t>Change</a:t>
                      </a:r>
                      <a:endParaRPr lang="ko-KR" altLang="en-US" sz="1400" b="0" kern="1200" dirty="0">
                        <a:solidFill>
                          <a:schemeClr val="tx1"/>
                        </a:solidFill>
                        <a:latin typeface="Segoe UI Semibold" panose="020B0702040204020203" pitchFamily="34" charset="0"/>
                        <a:ea typeface="맑은 고딕" pitchFamily="50" charset="-127"/>
                        <a:cs typeface="Segoe UI Semibold" panose="020B0702040204020203"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8888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400" b="0" kern="1200" dirty="0" smtClean="0">
                          <a:solidFill>
                            <a:schemeClr val="tx1"/>
                          </a:solidFill>
                          <a:latin typeface="Segoe UI Semibold" panose="020B0702040204020203" pitchFamily="34" charset="0"/>
                          <a:ea typeface="맑은 고딕" pitchFamily="50" charset="-127"/>
                          <a:cs typeface="Segoe UI Semibold" panose="020B0702040204020203" pitchFamily="34" charset="0"/>
                        </a:rPr>
                        <a:t>Author</a:t>
                      </a:r>
                      <a:endParaRPr lang="ko-KR" altLang="en-US" sz="1400" b="0" kern="1200" dirty="0">
                        <a:solidFill>
                          <a:schemeClr val="tx1"/>
                        </a:solidFill>
                        <a:latin typeface="Segoe UI Semibold" panose="020B0702040204020203" pitchFamily="34" charset="0"/>
                        <a:ea typeface="맑은 고딕" pitchFamily="50" charset="-127"/>
                        <a:cs typeface="Segoe UI Semibold" panose="020B0702040204020203"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888888"/>
                      </a:solidFill>
                      <a:prstDash val="solid"/>
                      <a:round/>
                      <a:headEnd type="none" w="med" len="med"/>
                      <a:tailEnd type="none" w="med" len="med"/>
                    </a:lnB>
                    <a:lnTlToBr w="12700" cmpd="sng">
                      <a:noFill/>
                      <a:prstDash val="solid"/>
                    </a:lnTlToBr>
                    <a:lnBlToTr w="12700" cmpd="sng">
                      <a:noFill/>
                      <a:prstDash val="solid"/>
                    </a:lnBlToTr>
                    <a:noFill/>
                  </a:tcPr>
                </a:tc>
              </a:tr>
              <a:tr h="355853">
                <a:tc>
                  <a:txBody>
                    <a:bodyPr/>
                    <a:lstStyle/>
                    <a:p>
                      <a:pPr marL="0" algn="ctr" defTabSz="914400" rtl="0" eaLnBrk="1" latinLnBrk="1" hangingPunct="1"/>
                      <a:r>
                        <a:rPr lang="en-US" altLang="ko-KR" sz="1400" kern="1200" dirty="0" smtClean="0">
                          <a:solidFill>
                            <a:schemeClr val="tx1"/>
                          </a:solidFill>
                          <a:latin typeface="+mj-lt"/>
                          <a:ea typeface="맑은 고딕" pitchFamily="50" charset="-127"/>
                          <a:cs typeface="+mn-cs"/>
                        </a:rPr>
                        <a:t>0.01</a:t>
                      </a:r>
                      <a:endParaRPr lang="ko-KR" altLang="en-US" sz="1400" kern="1200" dirty="0">
                        <a:solidFill>
                          <a:schemeClr val="tx1"/>
                        </a:solidFill>
                        <a:latin typeface="+mj-lt"/>
                        <a:ea typeface="맑은 고딕" pitchFamily="50" charset="-127"/>
                        <a:cs typeface="+mn-cs"/>
                      </a:endParaRPr>
                    </a:p>
                  </a:txBody>
                  <a:tcPr anchor="ctr">
                    <a:lnR w="9525" cap="flat" cmpd="sng" algn="ctr">
                      <a:solidFill>
                        <a:srgbClr val="CACACA"/>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lvl="0" algn="ctr" defTabSz="914400" rtl="0" eaLnBrk="1" latinLnBrk="1" hangingPunct="1">
                        <a:buFont typeface="Arial" pitchFamily="34" charset="0"/>
                        <a:buNone/>
                      </a:pPr>
                      <a:r>
                        <a:rPr lang="en-US" altLang="ko-KR" sz="1400" kern="1200" dirty="0" smtClean="0">
                          <a:solidFill>
                            <a:schemeClr val="tx1"/>
                          </a:solidFill>
                          <a:latin typeface="+mj-lt"/>
                          <a:ea typeface="맑은 고딕" pitchFamily="50" charset="-127"/>
                          <a:cs typeface="+mn-cs"/>
                        </a:rPr>
                        <a:t>12 Sep 2016</a:t>
                      </a: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algn="ctr" defTabSz="914400" rtl="0" eaLnBrk="1" latinLnBrk="1" hangingPunct="1"/>
                      <a:r>
                        <a:rPr lang="en-US" altLang="ko-KR" sz="1400" kern="1200" dirty="0" smtClean="0">
                          <a:solidFill>
                            <a:schemeClr val="tx1"/>
                          </a:solidFill>
                          <a:latin typeface="+mj-lt"/>
                          <a:ea typeface="맑은 고딕" pitchFamily="50" charset="-127"/>
                          <a:cs typeface="+mn-cs"/>
                        </a:rPr>
                        <a:t>First</a:t>
                      </a:r>
                      <a:r>
                        <a:rPr lang="en-US" altLang="ko-KR" sz="1400" kern="1200" baseline="0" dirty="0" smtClean="0">
                          <a:solidFill>
                            <a:schemeClr val="tx1"/>
                          </a:solidFill>
                          <a:latin typeface="+mj-lt"/>
                          <a:ea typeface="맑은 고딕" pitchFamily="50" charset="-127"/>
                          <a:cs typeface="+mn-cs"/>
                        </a:rPr>
                        <a:t> One</a:t>
                      </a:r>
                      <a:endParaRPr lang="ko-KR" altLang="en-US" sz="1400" kern="1200" dirty="0">
                        <a:solidFill>
                          <a:schemeClr val="tx1"/>
                        </a:solidFill>
                        <a:latin typeface="+mj-lt"/>
                        <a:ea typeface="맑은 고딕" pitchFamily="50" charset="-127"/>
                        <a:cs typeface="+mn-cs"/>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algn="ctr" defTabSz="914400" rtl="0" eaLnBrk="1" latinLnBrk="1" hangingPunct="1"/>
                      <a:r>
                        <a:rPr lang="en-US" altLang="ko-KR" sz="1400" kern="1200" dirty="0" smtClean="0">
                          <a:solidFill>
                            <a:schemeClr val="tx1"/>
                          </a:solidFill>
                          <a:latin typeface="+mj-lt"/>
                          <a:ea typeface="맑은 고딕" pitchFamily="50" charset="-127"/>
                          <a:cs typeface="+mn-cs"/>
                        </a:rPr>
                        <a:t>Hyunuk</a:t>
                      </a:r>
                      <a:r>
                        <a:rPr lang="en-US" altLang="ko-KR" sz="1400" kern="1200" baseline="0" dirty="0" smtClean="0">
                          <a:solidFill>
                            <a:schemeClr val="tx1"/>
                          </a:solidFill>
                          <a:latin typeface="+mj-lt"/>
                          <a:ea typeface="맑은 고딕" pitchFamily="50" charset="-127"/>
                          <a:cs typeface="+mn-cs"/>
                        </a:rPr>
                        <a:t> Yang</a:t>
                      </a:r>
                      <a:endParaRPr lang="ko-KR" altLang="en-US" sz="1400" kern="1200" dirty="0">
                        <a:solidFill>
                          <a:schemeClr val="tx1"/>
                        </a:solidFill>
                        <a:latin typeface="+mj-lt"/>
                        <a:ea typeface="맑은 고딕" pitchFamily="50" charset="-127"/>
                        <a:cs typeface="+mn-cs"/>
                      </a:endParaRPr>
                    </a:p>
                  </a:txBody>
                  <a:tcPr anchor="ctr">
                    <a:lnL w="9525" cap="flat" cmpd="sng" algn="ctr">
                      <a:solidFill>
                        <a:srgbClr val="CACACA"/>
                      </a:solidFill>
                      <a:prstDash val="solid"/>
                      <a:round/>
                      <a:headEnd type="none" w="med" len="med"/>
                      <a:tailEnd type="none" w="med" len="med"/>
                    </a:lnL>
                    <a:lnT w="12700" cap="flat" cmpd="sng" algn="ctr">
                      <a:solidFill>
                        <a:srgbClr val="888888"/>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383015">
                <a:tc>
                  <a:txBody>
                    <a:bodyPr/>
                    <a:lstStyle/>
                    <a:p>
                      <a:pPr algn="ctr"/>
                      <a:endParaRPr lang="ko-KR" altLang="en-US" sz="1400" dirty="0">
                        <a:latin typeface="+mj-lt"/>
                        <a:ea typeface="맑은 고딕" pitchFamily="50" charset="-127"/>
                      </a:endParaRPr>
                    </a:p>
                  </a:txBody>
                  <a:tcPr anchor="ctr">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vl="0" algn="ctr">
                        <a:buFont typeface="Arial" pitchFamily="34" charset="0"/>
                        <a:buNone/>
                      </a:pPr>
                      <a:endParaRPr lang="en-US" altLang="ko-KR" sz="1400" b="0" dirty="0" smtClean="0">
                        <a:solidFill>
                          <a:schemeClr val="tx1"/>
                        </a:solidFill>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r>
              <a:tr h="383015">
                <a:tc>
                  <a:txBody>
                    <a:bodyPr/>
                    <a:lstStyle/>
                    <a:p>
                      <a:pPr algn="ctr"/>
                      <a:endParaRPr lang="ko-KR" altLang="en-US" sz="1400" dirty="0">
                        <a:latin typeface="+mj-lt"/>
                        <a:ea typeface="맑은 고딕" pitchFamily="50" charset="-127"/>
                      </a:endParaRPr>
                    </a:p>
                  </a:txBody>
                  <a:tcPr anchor="ctr">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lvl="0" algn="ctr">
                        <a:buFont typeface="Arial" pitchFamily="34" charset="0"/>
                        <a:buNone/>
                      </a:pPr>
                      <a:endParaRPr lang="en-US" altLang="ko-KR" sz="1400" b="0" dirty="0" smtClean="0">
                        <a:solidFill>
                          <a:schemeClr val="tx1"/>
                        </a:solidFill>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r>
              <a:tr h="383015">
                <a:tc>
                  <a:txBody>
                    <a:bodyPr/>
                    <a:lstStyle/>
                    <a:p>
                      <a:pPr algn="ctr"/>
                      <a:endParaRPr lang="ko-KR" altLang="en-US" sz="1400" dirty="0">
                        <a:latin typeface="+mj-lt"/>
                        <a:ea typeface="맑은 고딕" pitchFamily="50" charset="-127"/>
                      </a:endParaRPr>
                    </a:p>
                  </a:txBody>
                  <a:tcPr anchor="ctr">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9525" cap="flat" cmpd="sng" algn="ctr">
                      <a:solidFill>
                        <a:srgbClr val="CACACA"/>
                      </a:solidFill>
                      <a:prstDash val="solid"/>
                      <a:round/>
                      <a:headEnd type="none" w="med" len="med"/>
                      <a:tailEnd type="none" w="med" len="med"/>
                    </a:lnB>
                    <a:noFill/>
                  </a:tcPr>
                </a:tc>
                <a:tc>
                  <a:txBody>
                    <a:bodyPr/>
                    <a:lstStyle/>
                    <a:p>
                      <a:pPr lvl="0" algn="ctr">
                        <a:buFont typeface="Arial" pitchFamily="34" charset="0"/>
                        <a:buNone/>
                      </a:pPr>
                      <a:endParaRPr lang="en-US" altLang="ko-KR" sz="1400" b="0" dirty="0" smtClean="0">
                        <a:solidFill>
                          <a:schemeClr val="tx1"/>
                        </a:solidFill>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9525" cap="flat" cmpd="sng" algn="ctr">
                      <a:solidFill>
                        <a:srgbClr val="CACACA"/>
                      </a:solidFill>
                      <a:prstDash val="solid"/>
                      <a:round/>
                      <a:headEnd type="none" w="med" len="med"/>
                      <a:tailEnd type="none" w="med" len="med"/>
                    </a:lnB>
                    <a:noFill/>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9525" cap="flat" cmpd="sng" algn="ctr">
                      <a:solidFill>
                        <a:srgbClr val="CACACA"/>
                      </a:solidFill>
                      <a:prstDash val="solid"/>
                      <a:round/>
                      <a:headEnd type="none" w="med" len="med"/>
                      <a:tailEnd type="none" w="med" len="med"/>
                    </a:lnB>
                    <a:noFill/>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9525" cap="flat" cmpd="sng" algn="ctr">
                      <a:solidFill>
                        <a:srgbClr val="CACACA"/>
                      </a:solidFill>
                      <a:prstDash val="solid"/>
                      <a:round/>
                      <a:headEnd type="none" w="med" len="med"/>
                      <a:tailEnd type="none" w="med" len="med"/>
                    </a:lnB>
                    <a:noFill/>
                  </a:tcPr>
                </a:tc>
              </a:tr>
              <a:tr h="383015">
                <a:tc>
                  <a:txBody>
                    <a:bodyPr/>
                    <a:lstStyle/>
                    <a:p>
                      <a:pPr algn="ctr"/>
                      <a:endParaRPr lang="ko-KR" altLang="en-US" sz="1400" dirty="0">
                        <a:latin typeface="+mj-lt"/>
                        <a:ea typeface="맑은 고딕" pitchFamily="50" charset="-127"/>
                      </a:endParaRPr>
                    </a:p>
                  </a:txBody>
                  <a:tcPr anchor="ctr">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lvl="0" algn="ctr">
                        <a:buFont typeface="Arial" pitchFamily="34" charset="0"/>
                        <a:buNone/>
                      </a:pPr>
                      <a:endParaRPr lang="en-US" altLang="ko-KR" sz="1400" b="0" dirty="0" smtClean="0">
                        <a:solidFill>
                          <a:schemeClr val="tx1"/>
                        </a:solidFill>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R w="9525" cap="flat" cmpd="sng" algn="ctr">
                      <a:solidFill>
                        <a:srgbClr val="CACACA"/>
                      </a:solidFill>
                      <a:prstDash val="solid"/>
                      <a:round/>
                      <a:headEnd type="none" w="med" len="med"/>
                      <a:tailEnd type="none" w="med" len="med"/>
                    </a:lnR>
                    <a:lnT w="9525" cap="flat" cmpd="sng" algn="ctr">
                      <a:solidFill>
                        <a:srgbClr val="CACACA"/>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algn="ctr"/>
                      <a:endParaRPr lang="ko-KR" altLang="en-US" sz="1400" dirty="0">
                        <a:latin typeface="+mj-lt"/>
                        <a:ea typeface="맑은 고딕" pitchFamily="50" charset="-127"/>
                      </a:endParaRPr>
                    </a:p>
                  </a:txBody>
                  <a:tcPr anchor="ctr">
                    <a:lnL w="9525" cap="flat" cmpd="sng" algn="ctr">
                      <a:solidFill>
                        <a:srgbClr val="CACACA"/>
                      </a:solidFill>
                      <a:prstDash val="solid"/>
                      <a:round/>
                      <a:headEnd type="none" w="med" len="med"/>
                      <a:tailEnd type="none" w="med" len="med"/>
                    </a:lnL>
                    <a:lnT w="9525" cap="flat" cmpd="sng" algn="ctr">
                      <a:solidFill>
                        <a:srgbClr val="CACACA"/>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158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Thread</a:t>
            </a:r>
            <a:endParaRPr lang="ko-KR" altLang="en-US" dirty="0"/>
          </a:p>
        </p:txBody>
      </p:sp>
      <p:pic>
        <p:nvPicPr>
          <p:cNvPr id="16390" name="Picture 6" descr="http://www.wideskills.com/sites/default/files/subjects/android/chapter3/3_9%20UPD/Image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78" y="1249274"/>
            <a:ext cx="10979858" cy="50489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108" y="749812"/>
            <a:ext cx="8965082"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In Detail</a:t>
            </a:r>
          </a:p>
          <a:p>
            <a:pPr marL="800100" lvl="1" indent="-342900">
              <a:buFont typeface="Arial" panose="020B0604020202020204" pitchFamily="34" charset="0"/>
              <a:buChar char="•"/>
            </a:pPr>
            <a:endParaRPr lang="en-US" altLang="ko-KR" dirty="0"/>
          </a:p>
        </p:txBody>
      </p:sp>
    </p:spTree>
    <p:extLst>
      <p:ext uri="{BB962C8B-B14F-4D97-AF65-F5344CB8AC3E}">
        <p14:creationId xmlns:p14="http://schemas.microsoft.com/office/powerpoint/2010/main" val="52469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Thread</a:t>
            </a:r>
            <a:endParaRPr lang="ko-KR" altLang="en-US" dirty="0"/>
          </a:p>
        </p:txBody>
      </p:sp>
      <p:sp>
        <p:nvSpPr>
          <p:cNvPr id="8" name="TextBox 7"/>
          <p:cNvSpPr txBox="1"/>
          <p:nvPr/>
        </p:nvSpPr>
        <p:spPr>
          <a:xfrm>
            <a:off x="552991" y="749812"/>
            <a:ext cx="8965082" cy="295465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Thread</a:t>
            </a:r>
          </a:p>
          <a:p>
            <a:pPr marL="800100" lvl="1" indent="-342900">
              <a:buFont typeface="Arial" panose="020B0604020202020204" pitchFamily="34" charset="0"/>
              <a:buChar char="•"/>
            </a:pPr>
            <a:r>
              <a:rPr lang="en-US" altLang="ko-KR" dirty="0" smtClean="0"/>
              <a:t>Enable concurrent programming and, on multiple processor systems</a:t>
            </a:r>
          </a:p>
          <a:p>
            <a:pPr marL="800100" lvl="1" indent="-342900">
              <a:buFont typeface="Arial" panose="020B0604020202020204" pitchFamily="34" charset="0"/>
              <a:buChar char="•"/>
            </a:pPr>
            <a:r>
              <a:rPr lang="en-US" altLang="ko-KR" dirty="0" smtClean="0"/>
              <a:t>To the Linux kernel, there is no concept of a thread</a:t>
            </a:r>
          </a:p>
          <a:p>
            <a:pPr marL="800100" lvl="1" indent="-342900">
              <a:buFont typeface="Arial" panose="020B0604020202020204" pitchFamily="34" charset="0"/>
              <a:buChar char="•"/>
            </a:pPr>
            <a:r>
              <a:rPr lang="en-US" altLang="ko-KR" dirty="0" smtClean="0"/>
              <a:t>Linux implements all threads as standard processes</a:t>
            </a:r>
          </a:p>
          <a:p>
            <a:pPr marL="800100" lvl="1" indent="-342900">
              <a:buFont typeface="Arial" panose="020B0604020202020204" pitchFamily="34" charset="0"/>
              <a:buChar char="•"/>
            </a:pPr>
            <a:r>
              <a:rPr lang="en-US" altLang="ko-KR" dirty="0" smtClean="0"/>
              <a:t>Linux Kernel doesn’t provide any special scheduling semantics or data structure to represent threads.</a:t>
            </a:r>
          </a:p>
          <a:p>
            <a:pPr marL="800100" lvl="1" indent="-342900">
              <a:buFont typeface="Arial" panose="020B0604020202020204" pitchFamily="34" charset="0"/>
              <a:buChar char="•"/>
            </a:pPr>
            <a:r>
              <a:rPr lang="en-US" altLang="ko-KR" dirty="0" smtClean="0"/>
              <a:t>In Linux, thread is merely a process that shares </a:t>
            </a:r>
            <a:r>
              <a:rPr lang="en-US" altLang="ko-KR" dirty="0"/>
              <a:t>c</a:t>
            </a:r>
            <a:r>
              <a:rPr lang="en-US" altLang="ko-KR" dirty="0" smtClean="0"/>
              <a:t>ertain resources with other processes.</a:t>
            </a:r>
          </a:p>
          <a:p>
            <a:pPr marL="800100" lvl="1" indent="-342900">
              <a:buFont typeface="Arial" panose="020B0604020202020204" pitchFamily="34" charset="0"/>
              <a:buChar char="•"/>
            </a:pPr>
            <a:r>
              <a:rPr lang="en-US" altLang="ko-KR" dirty="0" smtClean="0"/>
              <a:t>Each thread has a unique </a:t>
            </a:r>
            <a:r>
              <a:rPr lang="en-US" altLang="ko-KR" dirty="0" err="1" smtClean="0"/>
              <a:t>task_struct</a:t>
            </a:r>
            <a:r>
              <a:rPr lang="en-US" altLang="ko-KR" dirty="0" smtClean="0"/>
              <a:t> and appears to the kernel as a normal process.</a:t>
            </a:r>
          </a:p>
        </p:txBody>
      </p:sp>
      <p:sp>
        <p:nvSpPr>
          <p:cNvPr id="9" name="TextBox 8"/>
          <p:cNvSpPr txBox="1"/>
          <p:nvPr/>
        </p:nvSpPr>
        <p:spPr>
          <a:xfrm>
            <a:off x="552991" y="3794592"/>
            <a:ext cx="8965082" cy="295465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Why Thread is necessary</a:t>
            </a:r>
          </a:p>
          <a:p>
            <a:pPr marL="800100" lvl="1" indent="-342900">
              <a:buFont typeface="Arial" panose="020B0604020202020204" pitchFamily="34" charset="0"/>
              <a:buChar char="•"/>
            </a:pPr>
            <a:r>
              <a:rPr lang="en-US" altLang="ko-KR" dirty="0" smtClean="0"/>
              <a:t>Share the data, No need IPC</a:t>
            </a:r>
          </a:p>
          <a:p>
            <a:pPr marL="800100" lvl="1" indent="-342900">
              <a:buFont typeface="Arial" panose="020B0604020202020204" pitchFamily="34" charset="0"/>
              <a:buChar char="•"/>
            </a:pPr>
            <a:r>
              <a:rPr lang="en-US" altLang="ko-KR" dirty="0" smtClean="0"/>
              <a:t>Concurrency processing. ( Multi processor )</a:t>
            </a:r>
          </a:p>
          <a:p>
            <a:pPr marL="800100" lvl="1" indent="-342900">
              <a:buFont typeface="Arial" panose="020B0604020202020204" pitchFamily="34" charset="0"/>
              <a:buChar char="•"/>
            </a:pPr>
            <a:r>
              <a:rPr lang="en-US" altLang="ko-KR" dirty="0" smtClean="0"/>
              <a:t>Fast Context Switching.</a:t>
            </a:r>
            <a:endParaRPr lang="en-US" altLang="ko-KR" dirty="0"/>
          </a:p>
          <a:p>
            <a:pPr marL="800100" lvl="1" indent="-342900">
              <a:buFont typeface="Arial" panose="020B0604020202020204" pitchFamily="34" charset="0"/>
              <a:buChar char="•"/>
            </a:pPr>
            <a:r>
              <a:rPr lang="en-US" altLang="ko-KR" dirty="0" smtClean="0"/>
              <a:t>Smaller Memory Usage.</a:t>
            </a:r>
          </a:p>
          <a:p>
            <a:pPr marL="800100" lvl="1" indent="-342900">
              <a:buFont typeface="Arial" panose="020B0604020202020204" pitchFamily="34" charset="0"/>
              <a:buChar char="•"/>
            </a:pPr>
            <a:r>
              <a:rPr lang="en-US" altLang="ko-KR" dirty="0" smtClean="0"/>
              <a:t>Fast process creation.</a:t>
            </a:r>
          </a:p>
          <a:p>
            <a:pPr marL="800100" lvl="1" indent="-342900">
              <a:buFont typeface="Arial" panose="020B0604020202020204" pitchFamily="34" charset="0"/>
              <a:buChar char="•"/>
            </a:pPr>
            <a:r>
              <a:rPr lang="en-US" altLang="ko-KR" dirty="0" smtClean="0"/>
              <a:t>An example for WEB Server.</a:t>
            </a:r>
          </a:p>
          <a:p>
            <a:pPr marL="1257300" lvl="2" indent="-342900">
              <a:buFont typeface="Arial" panose="020B0604020202020204" pitchFamily="34" charset="0"/>
              <a:buChar char="•"/>
            </a:pPr>
            <a:r>
              <a:rPr lang="en-US" altLang="ko-KR" dirty="0" smtClean="0"/>
              <a:t>A single process : client waiting time is long.</a:t>
            </a:r>
          </a:p>
          <a:p>
            <a:pPr marL="1257300" lvl="2" indent="-342900">
              <a:buFont typeface="Arial" panose="020B0604020202020204" pitchFamily="34" charset="0"/>
              <a:buChar char="•"/>
            </a:pPr>
            <a:r>
              <a:rPr lang="en-US" altLang="ko-KR" dirty="0" smtClean="0"/>
              <a:t>Multi process : new process creation by every clients request.</a:t>
            </a:r>
          </a:p>
          <a:p>
            <a:pPr marL="1257300" lvl="2" indent="-342900">
              <a:buFont typeface="Arial" panose="020B0604020202020204" pitchFamily="34" charset="0"/>
              <a:buChar char="•"/>
            </a:pPr>
            <a:r>
              <a:rPr lang="en-US" altLang="ko-KR" dirty="0" smtClean="0"/>
              <a:t>Multi-Threaded single process : new thread creation by </a:t>
            </a:r>
            <a:r>
              <a:rPr lang="en-US" altLang="ko-KR" dirty="0"/>
              <a:t>every clients </a:t>
            </a:r>
            <a:r>
              <a:rPr lang="en-US" altLang="ko-KR" dirty="0" smtClean="0"/>
              <a:t>request</a:t>
            </a:r>
            <a:endParaRPr lang="en-US" altLang="ko-KR" dirty="0"/>
          </a:p>
        </p:txBody>
      </p:sp>
    </p:spTree>
    <p:extLst>
      <p:ext uri="{BB962C8B-B14F-4D97-AF65-F5344CB8AC3E}">
        <p14:creationId xmlns:p14="http://schemas.microsoft.com/office/powerpoint/2010/main" val="1409146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1892617" y="879942"/>
            <a:ext cx="8154353" cy="5095095"/>
          </a:xfrm>
          <a:prstGeom prst="rect">
            <a:avLst/>
          </a:prstGeom>
        </p:spPr>
      </p:pic>
      <p:sp>
        <p:nvSpPr>
          <p:cNvPr id="2" name="제목 1"/>
          <p:cNvSpPr>
            <a:spLocks noGrp="1"/>
          </p:cNvSpPr>
          <p:nvPr>
            <p:ph type="title"/>
          </p:nvPr>
        </p:nvSpPr>
        <p:spPr/>
        <p:txBody>
          <a:bodyPr/>
          <a:lstStyle/>
          <a:p>
            <a:r>
              <a:rPr lang="en-US" altLang="ko-KR" dirty="0" smtClean="0"/>
              <a:t>Thread</a:t>
            </a:r>
            <a:endParaRPr lang="ko-KR" altLang="en-US" dirty="0"/>
          </a:p>
        </p:txBody>
      </p:sp>
      <p:sp>
        <p:nvSpPr>
          <p:cNvPr id="9" name="TextBox 8"/>
          <p:cNvSpPr txBox="1"/>
          <p:nvPr/>
        </p:nvSpPr>
        <p:spPr>
          <a:xfrm>
            <a:off x="423108" y="879942"/>
            <a:ext cx="8965082"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A Thread Life</a:t>
            </a:r>
          </a:p>
          <a:p>
            <a:pPr marL="800100" lvl="1" indent="-342900">
              <a:buFont typeface="Arial" panose="020B0604020202020204" pitchFamily="34" charset="0"/>
              <a:buChar char="•"/>
            </a:pPr>
            <a:endParaRPr lang="en-US" altLang="ko-KR" dirty="0"/>
          </a:p>
        </p:txBody>
      </p:sp>
    </p:spTree>
    <p:extLst>
      <p:ext uri="{BB962C8B-B14F-4D97-AF65-F5344CB8AC3E}">
        <p14:creationId xmlns:p14="http://schemas.microsoft.com/office/powerpoint/2010/main" val="4147348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Scheduler</a:t>
            </a:r>
            <a:endParaRPr lang="ko-KR" altLang="en-US" dirty="0"/>
          </a:p>
        </p:txBody>
      </p:sp>
      <p:sp>
        <p:nvSpPr>
          <p:cNvPr id="3" name="TextBox 2"/>
          <p:cNvSpPr txBox="1"/>
          <p:nvPr/>
        </p:nvSpPr>
        <p:spPr>
          <a:xfrm>
            <a:off x="449082" y="963168"/>
            <a:ext cx="8965082" cy="4616648"/>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The </a:t>
            </a:r>
            <a:r>
              <a:rPr lang="en-US" altLang="ko-KR" sz="2400" dirty="0">
                <a:solidFill>
                  <a:srgbClr val="0E58A8"/>
                </a:solidFill>
              </a:rPr>
              <a:t>Linux scheduler provides the multitasking capabilities and is evolving over the kernel releases with the aim of providing a deterministic scheduling policy. The instances that are understood by the scheduler. </a:t>
            </a:r>
            <a:endParaRPr lang="en-US" altLang="ko-KR" sz="2400" dirty="0" smtClean="0">
              <a:solidFill>
                <a:srgbClr val="0E58A8"/>
              </a:solidFill>
            </a:endParaRPr>
          </a:p>
          <a:p>
            <a:pPr marL="742950" lvl="1" indent="-285750">
              <a:buFont typeface="Arial" panose="020B0604020202020204" pitchFamily="34" charset="0"/>
              <a:buChar char="•"/>
            </a:pPr>
            <a:r>
              <a:rPr lang="en-US" altLang="ko-KR" b="1" dirty="0" smtClean="0"/>
              <a:t>Kernel Threads </a:t>
            </a:r>
            <a:r>
              <a:rPr lang="en-US" altLang="ko-KR" dirty="0" smtClean="0"/>
              <a:t>: </a:t>
            </a:r>
            <a:r>
              <a:rPr lang="en-US" altLang="ko-KR" dirty="0"/>
              <a:t>These are processes that do not have a user context. They execute in the kernel space as long as they live</a:t>
            </a:r>
            <a:r>
              <a:rPr lang="en-US" altLang="ko-KR" dirty="0" smtClean="0"/>
              <a:t>.</a:t>
            </a:r>
          </a:p>
          <a:p>
            <a:pPr marL="742950" lvl="1" indent="-285750">
              <a:buFont typeface="Arial" panose="020B0604020202020204" pitchFamily="34" charset="0"/>
              <a:buChar char="•"/>
            </a:pPr>
            <a:r>
              <a:rPr lang="en-US" altLang="ko-KR" b="1" dirty="0"/>
              <a:t>User process</a:t>
            </a:r>
            <a:r>
              <a:rPr lang="en-US" altLang="ko-KR" dirty="0"/>
              <a:t>: Each user process has its own address space thanks to the virtual memory. They enter into the kernel mode when an interrupt, exception, or a system call is executed. Note that when a process enters the kernel mode, it uses a totally different stack. This is referred to as the kernel stack and each process has its own kernel stack</a:t>
            </a:r>
            <a:r>
              <a:rPr lang="en-US" altLang="ko-KR" dirty="0" smtClean="0"/>
              <a:t>.</a:t>
            </a:r>
          </a:p>
          <a:p>
            <a:pPr marL="742950" lvl="1" indent="-285750">
              <a:buFont typeface="Arial" panose="020B0604020202020204" pitchFamily="34" charset="0"/>
              <a:buChar char="•"/>
            </a:pPr>
            <a:r>
              <a:rPr lang="en-US" altLang="ko-KR" b="1" dirty="0"/>
              <a:t>User thread</a:t>
            </a:r>
            <a:r>
              <a:rPr lang="en-US" altLang="ko-KR" dirty="0"/>
              <a:t>: The threads are different execution entities that are mapped to a single user process. The user space threads share a common text, data, and heap space. They have separate stack addresses. Other resources such as open files and signal handlers are also shared across the threads. </a:t>
            </a:r>
            <a:endParaRPr lang="en-US" altLang="ko-KR" dirty="0" smtClean="0"/>
          </a:p>
        </p:txBody>
      </p:sp>
    </p:spTree>
    <p:extLst>
      <p:ext uri="{BB962C8B-B14F-4D97-AF65-F5344CB8AC3E}">
        <p14:creationId xmlns:p14="http://schemas.microsoft.com/office/powerpoint/2010/main" val="3063815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and Process</a:t>
            </a:r>
            <a:endParaRPr lang="ko-KR" altLang="en-US" dirty="0"/>
          </a:p>
        </p:txBody>
      </p:sp>
      <p:pic>
        <p:nvPicPr>
          <p:cNvPr id="4098" name="Picture 2" descr="https://hackpad-attachments.s3.amazonaws.com/hackpad.com_XGgrXljl2b3_p.158595_1430293094090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97" y="1486925"/>
            <a:ext cx="8978033" cy="424891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748897" y="1117593"/>
            <a:ext cx="3332707" cy="369332"/>
          </a:xfrm>
          <a:prstGeom prst="rect">
            <a:avLst/>
          </a:prstGeom>
        </p:spPr>
        <p:txBody>
          <a:bodyPr wrap="none">
            <a:spAutoFit/>
          </a:bodyPr>
          <a:lstStyle/>
          <a:p>
            <a:pPr marL="285750" indent="-285750">
              <a:buFont typeface="Wingdings" panose="05000000000000000000" pitchFamily="2" charset="2"/>
              <a:buChar char="v"/>
            </a:pPr>
            <a:r>
              <a:rPr lang="en-US" altLang="ko-KR" dirty="0" smtClean="0">
                <a:solidFill>
                  <a:srgbClr val="0E58A8"/>
                </a:solidFill>
              </a:rPr>
              <a:t>Kernel Mode and User Mode</a:t>
            </a:r>
            <a:endParaRPr lang="en-US" altLang="ko-KR" dirty="0">
              <a:solidFill>
                <a:srgbClr val="0E58A8"/>
              </a:solidFill>
            </a:endParaRPr>
          </a:p>
        </p:txBody>
      </p:sp>
    </p:spTree>
    <p:extLst>
      <p:ext uri="{BB962C8B-B14F-4D97-AF65-F5344CB8AC3E}">
        <p14:creationId xmlns:p14="http://schemas.microsoft.com/office/powerpoint/2010/main" val="419963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and Process</a:t>
            </a:r>
            <a:endParaRPr lang="ko-KR" altLang="en-US" dirty="0"/>
          </a:p>
        </p:txBody>
      </p:sp>
      <p:sp>
        <p:nvSpPr>
          <p:cNvPr id="5" name="TextBox 4"/>
          <p:cNvSpPr txBox="1"/>
          <p:nvPr/>
        </p:nvSpPr>
        <p:spPr>
          <a:xfrm>
            <a:off x="423108" y="879942"/>
            <a:ext cx="8965082"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Need Sleeping</a:t>
            </a:r>
          </a:p>
          <a:p>
            <a:pPr marL="800100" lvl="1" indent="-342900">
              <a:buFont typeface="Arial" panose="020B0604020202020204" pitchFamily="34" charset="0"/>
              <a:buChar char="•"/>
            </a:pPr>
            <a:r>
              <a:rPr lang="en-US" altLang="ko-KR" dirty="0"/>
              <a:t>Sleeping is needed when a process (user space or kernel space) is waiting for data</a:t>
            </a:r>
          </a:p>
        </p:txBody>
      </p:sp>
      <p:pic>
        <p:nvPicPr>
          <p:cNvPr id="6" name="그림 5"/>
          <p:cNvPicPr>
            <a:picLocks noChangeAspect="1"/>
          </p:cNvPicPr>
          <p:nvPr/>
        </p:nvPicPr>
        <p:blipFill>
          <a:blip r:embed="rId3"/>
          <a:stretch>
            <a:fillRect/>
          </a:stretch>
        </p:blipFill>
        <p:spPr>
          <a:xfrm>
            <a:off x="1095375" y="1895605"/>
            <a:ext cx="9886950" cy="4248150"/>
          </a:xfrm>
          <a:prstGeom prst="rect">
            <a:avLst/>
          </a:prstGeom>
        </p:spPr>
      </p:pic>
    </p:spTree>
    <p:extLst>
      <p:ext uri="{BB962C8B-B14F-4D97-AF65-F5344CB8AC3E}">
        <p14:creationId xmlns:p14="http://schemas.microsoft.com/office/powerpoint/2010/main" val="1560218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Scheduler</a:t>
            </a:r>
            <a:endParaRPr lang="ko-KR" altLang="en-US" dirty="0"/>
          </a:p>
        </p:txBody>
      </p:sp>
      <p:sp>
        <p:nvSpPr>
          <p:cNvPr id="3" name="TextBox 2"/>
          <p:cNvSpPr txBox="1"/>
          <p:nvPr/>
        </p:nvSpPr>
        <p:spPr>
          <a:xfrm>
            <a:off x="449082" y="963168"/>
            <a:ext cx="8965082"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Type of Scheduler </a:t>
            </a:r>
          </a:p>
          <a:p>
            <a:pPr marL="742950" lvl="1" indent="-285750">
              <a:buFont typeface="Arial" panose="020B0604020202020204" pitchFamily="34" charset="0"/>
              <a:buChar char="•"/>
            </a:pPr>
            <a:r>
              <a:rPr lang="en-US" altLang="ko-KR" b="1" dirty="0" smtClean="0"/>
              <a:t>Non-Preemptive ( Option )</a:t>
            </a:r>
          </a:p>
          <a:p>
            <a:pPr marL="742950" lvl="1" indent="-285750">
              <a:buFont typeface="Arial" panose="020B0604020202020204" pitchFamily="34" charset="0"/>
              <a:buChar char="•"/>
            </a:pPr>
            <a:r>
              <a:rPr lang="en-US" altLang="ko-KR" b="1" dirty="0" smtClean="0"/>
              <a:t>Preemptive  ( Linux Default )</a:t>
            </a:r>
            <a:endParaRPr lang="en-US" altLang="ko-KR" dirty="0" smtClean="0"/>
          </a:p>
        </p:txBody>
      </p:sp>
      <p:pic>
        <p:nvPicPr>
          <p:cNvPr id="10242" name="Picture 2" descr="http://m.eet.com/media/1110449/bergerrtlinuxfi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663" y="1267396"/>
            <a:ext cx="6141315" cy="370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28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Concurrent Access to Resources: Locking</a:t>
            </a:r>
            <a:endParaRPr lang="ko-KR" altLang="en-US" dirty="0"/>
          </a:p>
        </p:txBody>
      </p:sp>
      <p:sp>
        <p:nvSpPr>
          <p:cNvPr id="3" name="TextBox 2"/>
          <p:cNvSpPr txBox="1"/>
          <p:nvPr/>
        </p:nvSpPr>
        <p:spPr>
          <a:xfrm>
            <a:off x="449082" y="963168"/>
            <a:ext cx="10740888" cy="4185761"/>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Source of concurrency issue </a:t>
            </a:r>
          </a:p>
          <a:p>
            <a:pPr marL="742950" lvl="1" indent="-285750">
              <a:buFont typeface="Arial" panose="020B0604020202020204" pitchFamily="34" charset="0"/>
              <a:buChar char="•"/>
            </a:pPr>
            <a:r>
              <a:rPr lang="en-US" altLang="ko-KR" sz="2200" dirty="0" smtClean="0"/>
              <a:t>In </a:t>
            </a:r>
            <a:r>
              <a:rPr lang="en-US" altLang="ko-KR" sz="2200" dirty="0"/>
              <a:t>terms of concurrency, the kernel has the same constraint as a multi-threaded program: its state is global and visible in all executions contexts </a:t>
            </a:r>
            <a:endParaRPr lang="en-US" altLang="ko-KR" sz="2200" dirty="0" smtClean="0"/>
          </a:p>
          <a:p>
            <a:pPr marL="742950" lvl="1" indent="-285750">
              <a:buFont typeface="Arial" panose="020B0604020202020204" pitchFamily="34" charset="0"/>
              <a:buChar char="•"/>
            </a:pPr>
            <a:r>
              <a:rPr lang="en-US" altLang="ko-KR" sz="2200" dirty="0"/>
              <a:t>Concurrency arises because </a:t>
            </a:r>
            <a:r>
              <a:rPr lang="en-US" altLang="ko-KR" sz="2200" dirty="0" smtClean="0"/>
              <a:t>of</a:t>
            </a:r>
          </a:p>
          <a:p>
            <a:pPr marL="1200150" lvl="2" indent="-285750">
              <a:buFont typeface="Arial" panose="020B0604020202020204" pitchFamily="34" charset="0"/>
              <a:buChar char="•"/>
            </a:pPr>
            <a:r>
              <a:rPr lang="en-US" altLang="ko-KR" sz="2200" dirty="0"/>
              <a:t>Interrupts, which interrupts the current thread to execute an interrupt handler. They may be using shared resources. </a:t>
            </a:r>
            <a:endParaRPr lang="en-US" altLang="ko-KR" sz="2200" dirty="0" smtClean="0"/>
          </a:p>
          <a:p>
            <a:pPr marL="1200150" lvl="2" indent="-285750">
              <a:buFont typeface="Arial" panose="020B0604020202020204" pitchFamily="34" charset="0"/>
              <a:buChar char="•"/>
            </a:pPr>
            <a:r>
              <a:rPr lang="en-US" altLang="ko-KR" sz="2200" dirty="0"/>
              <a:t>Kernel preemption, if enabled, causes the kernel to switch from the execution of one system call to another. They may be using shared resources. </a:t>
            </a:r>
            <a:endParaRPr lang="en-US" altLang="ko-KR" sz="2200" dirty="0" smtClean="0"/>
          </a:p>
          <a:p>
            <a:pPr marL="1200150" lvl="2" indent="-285750">
              <a:buFont typeface="Arial" panose="020B0604020202020204" pitchFamily="34" charset="0"/>
              <a:buChar char="•"/>
            </a:pPr>
            <a:r>
              <a:rPr lang="en-US" altLang="ko-KR" sz="2200" dirty="0"/>
              <a:t>Multiprocessing, in which case code is really executed in parallel on different processors, and they may be using shared resources as well</a:t>
            </a:r>
            <a:r>
              <a:rPr lang="en-US" altLang="ko-KR" sz="2200" dirty="0" smtClean="0"/>
              <a:t>.</a:t>
            </a:r>
          </a:p>
          <a:p>
            <a:pPr marL="742950" lvl="1" indent="-285750">
              <a:buFont typeface="Arial" panose="020B0604020202020204" pitchFamily="34" charset="0"/>
              <a:buChar char="•"/>
            </a:pPr>
            <a:r>
              <a:rPr lang="en-US" altLang="ko-KR" sz="2200" dirty="0"/>
              <a:t>The solution is to keep as much local state as possible and for the shared resources, use locking.</a:t>
            </a:r>
            <a:endParaRPr lang="en-US" altLang="ko-KR" sz="2200" dirty="0" smtClean="0"/>
          </a:p>
        </p:txBody>
      </p:sp>
    </p:spTree>
    <p:extLst>
      <p:ext uri="{BB962C8B-B14F-4D97-AF65-F5344CB8AC3E}">
        <p14:creationId xmlns:p14="http://schemas.microsoft.com/office/powerpoint/2010/main" val="694274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Concurrent Access to Resources: Locking</a:t>
            </a:r>
            <a:endParaRPr lang="ko-KR" altLang="en-US" dirty="0"/>
          </a:p>
        </p:txBody>
      </p:sp>
      <p:sp>
        <p:nvSpPr>
          <p:cNvPr id="9" name="TextBox 8"/>
          <p:cNvSpPr txBox="1"/>
          <p:nvPr/>
        </p:nvSpPr>
        <p:spPr>
          <a:xfrm>
            <a:off x="423108" y="879942"/>
            <a:ext cx="8965082"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Concurrency protection with locks</a:t>
            </a:r>
          </a:p>
          <a:p>
            <a:pPr marL="800100" lvl="1" indent="-342900">
              <a:buFont typeface="Arial" panose="020B0604020202020204" pitchFamily="34" charset="0"/>
              <a:buChar char="•"/>
            </a:pPr>
            <a:endParaRPr lang="en-US" altLang="ko-KR" dirty="0"/>
          </a:p>
        </p:txBody>
      </p:sp>
      <p:pic>
        <p:nvPicPr>
          <p:cNvPr id="4" name="그림 3"/>
          <p:cNvPicPr>
            <a:picLocks noChangeAspect="1"/>
          </p:cNvPicPr>
          <p:nvPr/>
        </p:nvPicPr>
        <p:blipFill>
          <a:blip r:embed="rId3"/>
          <a:stretch>
            <a:fillRect/>
          </a:stretch>
        </p:blipFill>
        <p:spPr>
          <a:xfrm>
            <a:off x="2401252" y="1417153"/>
            <a:ext cx="6986937" cy="5029244"/>
          </a:xfrm>
          <a:prstGeom prst="rect">
            <a:avLst/>
          </a:prstGeom>
        </p:spPr>
      </p:pic>
    </p:spTree>
    <p:extLst>
      <p:ext uri="{BB962C8B-B14F-4D97-AF65-F5344CB8AC3E}">
        <p14:creationId xmlns:p14="http://schemas.microsoft.com/office/powerpoint/2010/main" val="2168568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Concurrent Access to Resources: Locking</a:t>
            </a:r>
            <a:endParaRPr lang="ko-KR" altLang="en-US" dirty="0"/>
          </a:p>
        </p:txBody>
      </p:sp>
      <p:sp>
        <p:nvSpPr>
          <p:cNvPr id="3" name="TextBox 2"/>
          <p:cNvSpPr txBox="1"/>
          <p:nvPr/>
        </p:nvSpPr>
        <p:spPr>
          <a:xfrm>
            <a:off x="449082" y="963168"/>
            <a:ext cx="10740888" cy="230832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Linux </a:t>
            </a:r>
            <a:r>
              <a:rPr lang="en-US" altLang="ko-KR" sz="2400" dirty="0" err="1" smtClean="0">
                <a:solidFill>
                  <a:srgbClr val="0E58A8"/>
                </a:solidFill>
              </a:rPr>
              <a:t>Mutex</a:t>
            </a:r>
            <a:r>
              <a:rPr lang="en-US" altLang="ko-KR" sz="2400" dirty="0" smtClean="0">
                <a:solidFill>
                  <a:srgbClr val="0E58A8"/>
                </a:solidFill>
              </a:rPr>
              <a:t> </a:t>
            </a:r>
          </a:p>
          <a:p>
            <a:pPr marL="742950" lvl="1" indent="-285750">
              <a:buFont typeface="Arial" panose="020B0604020202020204" pitchFamily="34" charset="0"/>
              <a:buChar char="•"/>
            </a:pPr>
            <a:r>
              <a:rPr lang="en-US" altLang="ko-KR" sz="2400" dirty="0"/>
              <a:t>The kernel's main locking </a:t>
            </a:r>
            <a:r>
              <a:rPr lang="en-US" altLang="ko-KR" sz="2400" dirty="0" smtClean="0"/>
              <a:t>primitive</a:t>
            </a:r>
          </a:p>
          <a:p>
            <a:pPr marL="742950" lvl="1" indent="-285750">
              <a:buFont typeface="Arial" panose="020B0604020202020204" pitchFamily="34" charset="0"/>
              <a:buChar char="•"/>
            </a:pPr>
            <a:r>
              <a:rPr lang="en-US" altLang="ko-KR" sz="2400" dirty="0"/>
              <a:t>The process requesting the lock blocks when the lock is already held. </a:t>
            </a:r>
            <a:r>
              <a:rPr lang="en-US" altLang="ko-KR" sz="2400" dirty="0" err="1"/>
              <a:t>Mutexes</a:t>
            </a:r>
            <a:r>
              <a:rPr lang="en-US" altLang="ko-KR" sz="2400" dirty="0"/>
              <a:t> can therefore only be used in contexts where sleeping is allowed. </a:t>
            </a:r>
            <a:endParaRPr lang="en-US" altLang="ko-KR" sz="2400" dirty="0" smtClean="0"/>
          </a:p>
          <a:p>
            <a:pPr marL="742950" lvl="1" indent="-285750">
              <a:buFont typeface="Arial" panose="020B0604020202020204" pitchFamily="34" charset="0"/>
              <a:buChar char="•"/>
            </a:pPr>
            <a:r>
              <a:rPr lang="en-US" altLang="ko-KR" sz="2400" dirty="0" err="1"/>
              <a:t>Mutex</a:t>
            </a:r>
            <a:r>
              <a:rPr lang="en-US" altLang="ko-KR" sz="2400" dirty="0"/>
              <a:t> definition</a:t>
            </a:r>
            <a:r>
              <a:rPr lang="en-US" altLang="ko-KR" sz="2400" dirty="0" smtClean="0"/>
              <a:t>: </a:t>
            </a:r>
            <a:r>
              <a:rPr lang="en-US" altLang="ko-KR" sz="2400" dirty="0"/>
              <a:t>#include &lt;</a:t>
            </a:r>
            <a:r>
              <a:rPr lang="en-US" altLang="ko-KR" sz="2400" dirty="0" err="1"/>
              <a:t>linux</a:t>
            </a:r>
            <a:r>
              <a:rPr lang="en-US" altLang="ko-KR" sz="2400" dirty="0"/>
              <a:t>/</a:t>
            </a:r>
            <a:r>
              <a:rPr lang="en-US" altLang="ko-KR" sz="2400" dirty="0" err="1"/>
              <a:t>mutex.h</a:t>
            </a:r>
            <a:r>
              <a:rPr lang="en-US" altLang="ko-KR" sz="2400" dirty="0" smtClean="0"/>
              <a:t>&gt;</a:t>
            </a:r>
          </a:p>
          <a:p>
            <a:pPr marL="742950" lvl="1" indent="-285750">
              <a:buFont typeface="Arial" panose="020B0604020202020204" pitchFamily="34" charset="0"/>
              <a:buChar char="•"/>
            </a:pPr>
            <a:r>
              <a:rPr lang="en-US" altLang="ko-KR" sz="2400" dirty="0" smtClean="0"/>
              <a:t>Need Study…</a:t>
            </a:r>
          </a:p>
        </p:txBody>
      </p:sp>
    </p:spTree>
    <p:extLst>
      <p:ext uri="{BB962C8B-B14F-4D97-AF65-F5344CB8AC3E}">
        <p14:creationId xmlns:p14="http://schemas.microsoft.com/office/powerpoint/2010/main" val="205115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en-US" altLang="ko-KR" dirty="0" smtClean="0">
                <a:latin typeface="+mj-lt"/>
              </a:rPr>
              <a:t>Contents</a:t>
            </a:r>
            <a:endParaRPr lang="ko-KR" altLang="en-US" dirty="0">
              <a:latin typeface="+mj-lt"/>
            </a:endParaRPr>
          </a:p>
        </p:txBody>
      </p:sp>
      <p:sp>
        <p:nvSpPr>
          <p:cNvPr id="5" name="TextBox 4"/>
          <p:cNvSpPr txBox="1"/>
          <p:nvPr/>
        </p:nvSpPr>
        <p:spPr>
          <a:xfrm>
            <a:off x="1222520" y="3213100"/>
            <a:ext cx="7921480" cy="1938992"/>
          </a:xfrm>
          <a:prstGeom prst="rect">
            <a:avLst/>
          </a:prstGeom>
          <a:noFill/>
        </p:spPr>
        <p:txBody>
          <a:bodyPr wrap="square" rtlCol="0">
            <a:spAutoFit/>
          </a:bodyPr>
          <a:lstStyle/>
          <a:p>
            <a:pPr algn="l">
              <a:lnSpc>
                <a:spcPct val="150000"/>
              </a:lnSpc>
            </a:pPr>
            <a:r>
              <a:rPr lang="en-US" altLang="ko-KR" sz="1600" dirty="0" smtClean="0">
                <a:solidFill>
                  <a:srgbClr val="009EDB"/>
                </a:solidFill>
                <a:ea typeface="Open Sans" panose="020B0606030504020204" pitchFamily="34" charset="0"/>
                <a:cs typeface="Segoe UI Semibold" panose="020B0702040204020203" pitchFamily="34" charset="0"/>
              </a:rPr>
              <a:t>01</a:t>
            </a:r>
            <a:r>
              <a:rPr lang="en-US" altLang="ko-KR" sz="1600" dirty="0" smtClean="0">
                <a:solidFill>
                  <a:schemeClr val="tx1"/>
                </a:solidFill>
                <a:ea typeface="Open Sans" panose="020B0606030504020204" pitchFamily="34" charset="0"/>
                <a:cs typeface="Segoe UI Semilight" panose="020B0402040204020203" pitchFamily="34" charset="0"/>
              </a:rPr>
              <a:t>	</a:t>
            </a:r>
            <a:r>
              <a:rPr lang="en-US" altLang="ko-KR" sz="1600" dirty="0" smtClean="0">
                <a:ea typeface="Open Sans" panose="020B0606030504020204" pitchFamily="34" charset="0"/>
                <a:cs typeface="Segoe UI Semilight" panose="020B0402040204020203" pitchFamily="34" charset="0"/>
              </a:rPr>
              <a:t>Linux Kernel</a:t>
            </a:r>
            <a:endParaRPr lang="en-US" altLang="ko-KR" sz="1600" dirty="0" smtClean="0">
              <a:solidFill>
                <a:schemeClr val="tx1"/>
              </a:solidFill>
              <a:ea typeface="Open Sans" panose="020B0606030504020204" pitchFamily="34" charset="0"/>
              <a:cs typeface="Segoe UI Semilight" panose="020B0402040204020203" pitchFamily="34" charset="0"/>
            </a:endParaRPr>
          </a:p>
          <a:p>
            <a:pPr>
              <a:lnSpc>
                <a:spcPct val="150000"/>
              </a:lnSpc>
            </a:pPr>
            <a:r>
              <a:rPr lang="en-US" altLang="ko-KR" sz="1600" dirty="0" smtClean="0">
                <a:solidFill>
                  <a:srgbClr val="009EDB"/>
                </a:solidFill>
                <a:ea typeface="Open Sans" panose="020B0606030504020204" pitchFamily="34" charset="0"/>
                <a:cs typeface="Segoe UI Semibold" panose="020B0702040204020203" pitchFamily="34" charset="0"/>
              </a:rPr>
              <a:t>02</a:t>
            </a:r>
            <a:r>
              <a:rPr lang="en-US" altLang="ko-KR" sz="1600" dirty="0" smtClean="0">
                <a:solidFill>
                  <a:schemeClr val="tx1"/>
                </a:solidFill>
                <a:ea typeface="Open Sans" panose="020B0606030504020204" pitchFamily="34" charset="0"/>
                <a:cs typeface="Segoe UI Semilight" panose="020B0402040204020203" pitchFamily="34" charset="0"/>
              </a:rPr>
              <a:t>	</a:t>
            </a:r>
            <a:r>
              <a:rPr lang="en-US" altLang="ko-KR" sz="1600" dirty="0" smtClean="0">
                <a:ea typeface="Open Sans" panose="020B0606030504020204" pitchFamily="34" charset="0"/>
                <a:cs typeface="Segoe UI Semilight" panose="020B0402040204020203" pitchFamily="34" charset="0"/>
              </a:rPr>
              <a:t>Linux Device Driver</a:t>
            </a:r>
            <a:endParaRPr lang="en-US" altLang="ko-KR" sz="1600" dirty="0" smtClean="0">
              <a:solidFill>
                <a:schemeClr val="tx1"/>
              </a:solidFill>
              <a:ea typeface="Open Sans" panose="020B0606030504020204" pitchFamily="34" charset="0"/>
              <a:cs typeface="Segoe UI Semilight" panose="020B0402040204020203" pitchFamily="34" charset="0"/>
            </a:endParaRPr>
          </a:p>
          <a:p>
            <a:pPr>
              <a:lnSpc>
                <a:spcPct val="150000"/>
              </a:lnSpc>
            </a:pPr>
            <a:r>
              <a:rPr lang="en-US" altLang="ko-KR" sz="1600" dirty="0" smtClean="0">
                <a:solidFill>
                  <a:srgbClr val="009EDB"/>
                </a:solidFill>
                <a:ea typeface="Open Sans" panose="020B0606030504020204" pitchFamily="34" charset="0"/>
                <a:cs typeface="Segoe UI Semibold" panose="020B0702040204020203" pitchFamily="34" charset="0"/>
              </a:rPr>
              <a:t>03</a:t>
            </a:r>
            <a:r>
              <a:rPr lang="en-US" altLang="ko-KR" sz="1600" dirty="0" smtClean="0">
                <a:solidFill>
                  <a:schemeClr val="tx1"/>
                </a:solidFill>
                <a:ea typeface="Open Sans" panose="020B0606030504020204" pitchFamily="34" charset="0"/>
                <a:cs typeface="Segoe UI Semilight" panose="020B0402040204020203" pitchFamily="34" charset="0"/>
              </a:rPr>
              <a:t>	</a:t>
            </a:r>
            <a:r>
              <a:rPr lang="en-US" altLang="ko-KR" sz="1600" dirty="0" smtClean="0">
                <a:ea typeface="Open Sans" panose="020B0606030504020204" pitchFamily="34" charset="0"/>
                <a:cs typeface="Segoe UI Semilight" panose="020B0402040204020203" pitchFamily="34" charset="0"/>
              </a:rPr>
              <a:t>Target Kernel </a:t>
            </a:r>
            <a:r>
              <a:rPr lang="en-US" altLang="ko-KR" sz="1600" dirty="0" smtClean="0">
                <a:ea typeface="Open Sans" panose="020B0606030504020204" pitchFamily="34" charset="0"/>
                <a:cs typeface="Segoe UI Semilight" panose="020B0402040204020203" pitchFamily="34" charset="0"/>
              </a:rPr>
              <a:t>Development</a:t>
            </a:r>
            <a:endParaRPr lang="en-US" altLang="ko-KR" sz="1600" dirty="0" smtClean="0">
              <a:solidFill>
                <a:schemeClr val="tx1"/>
              </a:solidFill>
              <a:ea typeface="Open Sans" panose="020B0606030504020204" pitchFamily="34" charset="0"/>
              <a:cs typeface="Segoe UI Semilight" panose="020B0402040204020203" pitchFamily="34" charset="0"/>
            </a:endParaRPr>
          </a:p>
          <a:p>
            <a:pPr>
              <a:lnSpc>
                <a:spcPct val="150000"/>
              </a:lnSpc>
            </a:pPr>
            <a:r>
              <a:rPr lang="en-US" altLang="ko-KR" sz="1600" dirty="0" smtClean="0">
                <a:solidFill>
                  <a:srgbClr val="009EDB"/>
                </a:solidFill>
                <a:ea typeface="Open Sans" panose="020B0606030504020204" pitchFamily="34" charset="0"/>
                <a:cs typeface="Segoe UI Semibold" panose="020B0702040204020203" pitchFamily="34" charset="0"/>
              </a:rPr>
              <a:t>04</a:t>
            </a:r>
            <a:r>
              <a:rPr lang="en-US" altLang="ko-KR" sz="1600" dirty="0" smtClean="0">
                <a:solidFill>
                  <a:schemeClr val="tx1"/>
                </a:solidFill>
                <a:ea typeface="Open Sans" panose="020B0606030504020204" pitchFamily="34" charset="0"/>
                <a:cs typeface="Segoe UI Semilight" panose="020B0402040204020203" pitchFamily="34" charset="0"/>
              </a:rPr>
              <a:t>	</a:t>
            </a:r>
            <a:r>
              <a:rPr lang="en-US" altLang="ko-KR" sz="1600" dirty="0" smtClean="0">
                <a:ea typeface="Open Sans" panose="020B0606030504020204" pitchFamily="34" charset="0"/>
                <a:cs typeface="Segoe UI Semilight" panose="020B0402040204020203" pitchFamily="34" charset="0"/>
              </a:rPr>
              <a:t>Practical Session.</a:t>
            </a:r>
            <a:endParaRPr lang="en-US" altLang="ko-KR" sz="1600" dirty="0" smtClean="0">
              <a:solidFill>
                <a:schemeClr val="tx1"/>
              </a:solidFill>
              <a:ea typeface="Open Sans" panose="020B0606030504020204" pitchFamily="34" charset="0"/>
              <a:cs typeface="Segoe UI Semilight" panose="020B0402040204020203" pitchFamily="34" charset="0"/>
            </a:endParaRPr>
          </a:p>
          <a:p>
            <a:pPr>
              <a:lnSpc>
                <a:spcPct val="150000"/>
              </a:lnSpc>
            </a:pPr>
            <a:endParaRPr lang="ko-KR" altLang="en-US" sz="1600" dirty="0">
              <a:solidFill>
                <a:schemeClr val="tx1"/>
              </a:solidFill>
              <a:cs typeface="Segoe UI Semilight" panose="020B0402040204020203" pitchFamily="34" charset="0"/>
            </a:endParaRPr>
          </a:p>
        </p:txBody>
      </p:sp>
      <p:cxnSp>
        <p:nvCxnSpPr>
          <p:cNvPr id="4" name="직선 연결선 3"/>
          <p:cNvCxnSpPr/>
          <p:nvPr/>
        </p:nvCxnSpPr>
        <p:spPr>
          <a:xfrm>
            <a:off x="900000" y="3086729"/>
            <a:ext cx="584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54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Concurrent Access to Resources: Locking</a:t>
            </a:r>
            <a:endParaRPr lang="ko-KR" altLang="en-US" dirty="0"/>
          </a:p>
        </p:txBody>
      </p:sp>
      <p:sp>
        <p:nvSpPr>
          <p:cNvPr id="3" name="TextBox 2"/>
          <p:cNvSpPr txBox="1"/>
          <p:nvPr/>
        </p:nvSpPr>
        <p:spPr>
          <a:xfrm>
            <a:off x="449082" y="963168"/>
            <a:ext cx="10740888" cy="341632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Spinlocks </a:t>
            </a:r>
          </a:p>
          <a:p>
            <a:pPr marL="742950" lvl="1" indent="-285750">
              <a:buFont typeface="Arial" panose="020B0604020202020204" pitchFamily="34" charset="0"/>
              <a:buChar char="•"/>
            </a:pPr>
            <a:r>
              <a:rPr lang="en-US" altLang="ko-KR" sz="2400" dirty="0"/>
              <a:t>Locks to be used for code that is not allowed to sleep (interrupt handlers), or that doesn't want to sleep (critical sections). Be very careful not to call functions which can sleep! </a:t>
            </a:r>
            <a:endParaRPr lang="en-US" altLang="ko-KR" sz="2400" dirty="0" smtClean="0"/>
          </a:p>
          <a:p>
            <a:pPr marL="742950" lvl="1" indent="-285750">
              <a:buFont typeface="Arial" panose="020B0604020202020204" pitchFamily="34" charset="0"/>
              <a:buChar char="•"/>
            </a:pPr>
            <a:r>
              <a:rPr lang="en-US" altLang="ko-KR" sz="2400" dirty="0"/>
              <a:t>Originally intended for multiprocessor systems </a:t>
            </a:r>
            <a:endParaRPr lang="en-US" altLang="ko-KR" sz="2400" dirty="0" smtClean="0"/>
          </a:p>
          <a:p>
            <a:pPr marL="742950" lvl="1" indent="-285750">
              <a:buFont typeface="Arial" panose="020B0604020202020204" pitchFamily="34" charset="0"/>
              <a:buChar char="•"/>
            </a:pPr>
            <a:r>
              <a:rPr lang="en-US" altLang="ko-KR" sz="2400" dirty="0"/>
              <a:t>Spinlocks never sleep and keep spinning in a loop until the lock is available. </a:t>
            </a:r>
            <a:endParaRPr lang="en-US" altLang="ko-KR" sz="2400" dirty="0" smtClean="0"/>
          </a:p>
          <a:p>
            <a:pPr marL="742950" lvl="1" indent="-285750">
              <a:buFont typeface="Arial" panose="020B0604020202020204" pitchFamily="34" charset="0"/>
              <a:buChar char="•"/>
            </a:pPr>
            <a:r>
              <a:rPr lang="en-US" altLang="ko-KR" sz="2400" dirty="0"/>
              <a:t>Spinlocks cause kernel preemption to be disabled on the CPU executing them. </a:t>
            </a:r>
            <a:endParaRPr lang="en-US" altLang="ko-KR" sz="2400" dirty="0" smtClean="0"/>
          </a:p>
          <a:p>
            <a:pPr marL="742950" lvl="1" indent="-285750">
              <a:buFont typeface="Arial" panose="020B0604020202020204" pitchFamily="34" charset="0"/>
              <a:buChar char="•"/>
            </a:pPr>
            <a:r>
              <a:rPr lang="en-US" altLang="ko-KR" sz="2400" dirty="0"/>
              <a:t>The critical section protected by a spinlock is not allowed to sleep. </a:t>
            </a:r>
            <a:endParaRPr lang="en-US" altLang="ko-KR" sz="2400" dirty="0" smtClean="0"/>
          </a:p>
        </p:txBody>
      </p:sp>
      <p:pic>
        <p:nvPicPr>
          <p:cNvPr id="4" name="그림 3"/>
          <p:cNvPicPr>
            <a:picLocks noChangeAspect="1"/>
          </p:cNvPicPr>
          <p:nvPr/>
        </p:nvPicPr>
        <p:blipFill>
          <a:blip r:embed="rId3"/>
          <a:stretch>
            <a:fillRect/>
          </a:stretch>
        </p:blipFill>
        <p:spPr>
          <a:xfrm>
            <a:off x="3274695" y="4379488"/>
            <a:ext cx="3640455" cy="1901852"/>
          </a:xfrm>
          <a:prstGeom prst="rect">
            <a:avLst/>
          </a:prstGeom>
        </p:spPr>
      </p:pic>
    </p:spTree>
    <p:extLst>
      <p:ext uri="{BB962C8B-B14F-4D97-AF65-F5344CB8AC3E}">
        <p14:creationId xmlns:p14="http://schemas.microsoft.com/office/powerpoint/2010/main" val="4289106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VFS ( Virtual File System )</a:t>
            </a:r>
            <a:endParaRPr lang="ko-KR" altLang="en-US" dirty="0"/>
          </a:p>
        </p:txBody>
      </p:sp>
      <p:sp>
        <p:nvSpPr>
          <p:cNvPr id="3" name="TextBox 2"/>
          <p:cNvSpPr txBox="1"/>
          <p:nvPr/>
        </p:nvSpPr>
        <p:spPr>
          <a:xfrm>
            <a:off x="552991" y="749812"/>
            <a:ext cx="8965082"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VFS</a:t>
            </a:r>
          </a:p>
          <a:p>
            <a:pPr marL="800100" lvl="1" indent="-342900">
              <a:buFont typeface="Arial" panose="020B0604020202020204" pitchFamily="34" charset="0"/>
              <a:buChar char="•"/>
            </a:pPr>
            <a:r>
              <a:rPr lang="en-US" altLang="ko-KR" dirty="0" smtClean="0"/>
              <a:t>Provides common interface for all file-system.</a:t>
            </a:r>
          </a:p>
          <a:p>
            <a:pPr marL="800100" lvl="1" indent="-342900">
              <a:buFont typeface="Arial" panose="020B0604020202020204" pitchFamily="34" charset="0"/>
              <a:buChar char="•"/>
            </a:pPr>
            <a:r>
              <a:rPr lang="en-US" altLang="ko-KR" dirty="0" smtClean="0"/>
              <a:t>Implemented in SW layer of the Linux kernel.</a:t>
            </a:r>
          </a:p>
          <a:p>
            <a:pPr marL="800100" lvl="1" indent="-342900">
              <a:buFont typeface="Arial" panose="020B0604020202020204" pitchFamily="34" charset="0"/>
              <a:buChar char="•"/>
            </a:pPr>
            <a:r>
              <a:rPr lang="en-US" altLang="ko-KR" dirty="0" smtClean="0"/>
              <a:t>Perform all system call.</a:t>
            </a:r>
          </a:p>
          <a:p>
            <a:pPr marL="800100" lvl="1" indent="-342900">
              <a:buFont typeface="Arial" panose="020B0604020202020204" pitchFamily="34" charset="0"/>
              <a:buChar char="•"/>
            </a:pPr>
            <a:r>
              <a:rPr lang="en-US" altLang="ko-KR" dirty="0" smtClean="0"/>
              <a:t>Support</a:t>
            </a:r>
            <a:r>
              <a:rPr lang="ko-KR" altLang="en-US" dirty="0" smtClean="0"/>
              <a:t> </a:t>
            </a:r>
            <a:r>
              <a:rPr lang="en-US" altLang="ko-KR" dirty="0" smtClean="0"/>
              <a:t>DISK File System. ( EXT2, 3, 4, </a:t>
            </a:r>
            <a:r>
              <a:rPr lang="en-US" altLang="ko-KR" dirty="0" err="1" smtClean="0"/>
              <a:t>etc</a:t>
            </a:r>
            <a:r>
              <a:rPr lang="en-US" altLang="ko-KR" dirty="0" smtClean="0"/>
              <a:t> )</a:t>
            </a:r>
          </a:p>
          <a:p>
            <a:pPr marL="800100" lvl="1" indent="-342900">
              <a:buFont typeface="Arial" panose="020B0604020202020204" pitchFamily="34" charset="0"/>
              <a:buChar char="•"/>
            </a:pPr>
            <a:r>
              <a:rPr lang="en-US" altLang="ko-KR" dirty="0" smtClean="0"/>
              <a:t>Support</a:t>
            </a:r>
            <a:r>
              <a:rPr lang="ko-KR" altLang="en-US" dirty="0" smtClean="0"/>
              <a:t> </a:t>
            </a:r>
            <a:r>
              <a:rPr lang="en-US" altLang="ko-KR" dirty="0" smtClean="0"/>
              <a:t>Embedded File System. ( JFFS2, YAFFS  </a:t>
            </a:r>
            <a:r>
              <a:rPr lang="en-US" altLang="ko-KR" dirty="0" err="1" smtClean="0"/>
              <a:t>etc</a:t>
            </a:r>
            <a:r>
              <a:rPr lang="en-US" altLang="ko-KR" dirty="0" smtClean="0"/>
              <a:t> )</a:t>
            </a:r>
          </a:p>
          <a:p>
            <a:pPr marL="800100" lvl="1" indent="-342900">
              <a:buFont typeface="Arial" panose="020B0604020202020204" pitchFamily="34" charset="0"/>
              <a:buChar char="•"/>
            </a:pPr>
            <a:r>
              <a:rPr lang="en-US" altLang="ko-KR" dirty="0" smtClean="0"/>
              <a:t>Network File System ( NFS, SMB )</a:t>
            </a:r>
          </a:p>
          <a:p>
            <a:pPr marL="800100" lvl="1" indent="-342900">
              <a:buFont typeface="Arial" panose="020B0604020202020204" pitchFamily="34" charset="0"/>
              <a:buChar char="•"/>
            </a:pPr>
            <a:r>
              <a:rPr lang="en-US" altLang="ko-KR" dirty="0" smtClean="0"/>
              <a:t>Special File System ( proc, sys, dev )</a:t>
            </a:r>
          </a:p>
          <a:p>
            <a:pPr marL="800100" lvl="1" indent="-342900">
              <a:buFont typeface="Arial" panose="020B0604020202020204" pitchFamily="34" charset="0"/>
              <a:buChar char="•"/>
            </a:pPr>
            <a:r>
              <a:rPr lang="en-US" altLang="ko-KR" dirty="0" smtClean="0"/>
              <a:t>Use same system call ( open, read, write, </a:t>
            </a:r>
            <a:r>
              <a:rPr lang="en-US" altLang="ko-KR" dirty="0" err="1" smtClean="0"/>
              <a:t>ioctl</a:t>
            </a:r>
            <a:r>
              <a:rPr lang="en-US" altLang="ko-KR" dirty="0" smtClean="0"/>
              <a:t> )</a:t>
            </a:r>
          </a:p>
        </p:txBody>
      </p:sp>
      <p:pic>
        <p:nvPicPr>
          <p:cNvPr id="19462" name="Picture 6" descr="https://www.safaribooksonline.com/library/view/managing-raid-on/9780596802035/httpatomoreillycomsourceoreillyimages2564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785" y="1308612"/>
            <a:ext cx="428625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96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Management</a:t>
            </a:r>
            <a:endParaRPr lang="ko-KR" altLang="en-US" dirty="0"/>
          </a:p>
        </p:txBody>
      </p:sp>
      <p:sp>
        <p:nvSpPr>
          <p:cNvPr id="3" name="TextBox 2"/>
          <p:cNvSpPr txBox="1"/>
          <p:nvPr/>
        </p:nvSpPr>
        <p:spPr>
          <a:xfrm>
            <a:off x="552991" y="749812"/>
            <a:ext cx="8965082"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Physical and Virtual Memory.</a:t>
            </a:r>
          </a:p>
          <a:p>
            <a:pPr marL="800100" lvl="1" indent="-342900">
              <a:buFont typeface="Arial" panose="020B0604020202020204" pitchFamily="34" charset="0"/>
              <a:buChar char="•"/>
            </a:pPr>
            <a:endParaRPr lang="en-US" altLang="ko-KR" dirty="0" smtClean="0"/>
          </a:p>
        </p:txBody>
      </p:sp>
      <p:pic>
        <p:nvPicPr>
          <p:cNvPr id="4" name="그림 3"/>
          <p:cNvPicPr>
            <a:picLocks noChangeAspect="1"/>
          </p:cNvPicPr>
          <p:nvPr/>
        </p:nvPicPr>
        <p:blipFill>
          <a:blip r:embed="rId3"/>
          <a:stretch>
            <a:fillRect/>
          </a:stretch>
        </p:blipFill>
        <p:spPr>
          <a:xfrm>
            <a:off x="1747837" y="1308612"/>
            <a:ext cx="7770236" cy="5173090"/>
          </a:xfrm>
          <a:prstGeom prst="rect">
            <a:avLst/>
          </a:prstGeom>
        </p:spPr>
      </p:pic>
    </p:spTree>
    <p:extLst>
      <p:ext uri="{BB962C8B-B14F-4D97-AF65-F5344CB8AC3E}">
        <p14:creationId xmlns:p14="http://schemas.microsoft.com/office/powerpoint/2010/main" val="3041270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Management</a:t>
            </a:r>
            <a:endParaRPr lang="ko-KR" altLang="en-US" dirty="0"/>
          </a:p>
        </p:txBody>
      </p:sp>
      <p:sp>
        <p:nvSpPr>
          <p:cNvPr id="3" name="TextBox 2"/>
          <p:cNvSpPr txBox="1"/>
          <p:nvPr/>
        </p:nvSpPr>
        <p:spPr>
          <a:xfrm>
            <a:off x="552991" y="749812"/>
            <a:ext cx="6785069" cy="4062651"/>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Virtual Memory Organization</a:t>
            </a:r>
          </a:p>
          <a:p>
            <a:pPr marL="800100" lvl="1" indent="-342900">
              <a:buFont typeface="Arial" panose="020B0604020202020204" pitchFamily="34" charset="0"/>
              <a:buChar char="•"/>
            </a:pPr>
            <a:r>
              <a:rPr lang="en-US" altLang="ko-KR" dirty="0"/>
              <a:t>1GB reserved for </a:t>
            </a:r>
            <a:r>
              <a:rPr lang="en-US" altLang="ko-KR" dirty="0" smtClean="0"/>
              <a:t>kernel-space</a:t>
            </a:r>
          </a:p>
          <a:p>
            <a:pPr marL="1257300" lvl="2" indent="-342900">
              <a:buFont typeface="Arial" panose="020B0604020202020204" pitchFamily="34" charset="0"/>
              <a:buChar char="•"/>
            </a:pPr>
            <a:r>
              <a:rPr lang="en-US" altLang="ko-KR" dirty="0"/>
              <a:t>Contains kernel code and core data structures, identical in all address spaces </a:t>
            </a:r>
            <a:endParaRPr lang="en-US" altLang="ko-KR" dirty="0" smtClean="0"/>
          </a:p>
          <a:p>
            <a:pPr marL="1257300" lvl="2" indent="-342900">
              <a:buFont typeface="Arial" panose="020B0604020202020204" pitchFamily="34" charset="0"/>
              <a:buChar char="•"/>
            </a:pPr>
            <a:r>
              <a:rPr lang="en-US" altLang="ko-KR" dirty="0"/>
              <a:t>Most memory can be a direct mapping of physical memory at a fixed offset </a:t>
            </a:r>
            <a:endParaRPr lang="en-US" altLang="ko-KR" dirty="0" smtClean="0"/>
          </a:p>
          <a:p>
            <a:pPr marL="800100" lvl="1" indent="-342900">
              <a:buFont typeface="Arial" panose="020B0604020202020204" pitchFamily="34" charset="0"/>
              <a:buChar char="•"/>
            </a:pPr>
            <a:r>
              <a:rPr lang="en-US" altLang="ko-KR" dirty="0"/>
              <a:t>Complete 3GB exclusive mapping available for each user space </a:t>
            </a:r>
            <a:r>
              <a:rPr lang="en-US" altLang="ko-KR" dirty="0" smtClean="0"/>
              <a:t>process</a:t>
            </a:r>
          </a:p>
          <a:p>
            <a:pPr marL="1257300" lvl="2" indent="-342900">
              <a:buFont typeface="Arial" panose="020B0604020202020204" pitchFamily="34" charset="0"/>
              <a:buChar char="•"/>
            </a:pPr>
            <a:r>
              <a:rPr lang="en-US" altLang="ko-KR" dirty="0" smtClean="0"/>
              <a:t>Process </a:t>
            </a:r>
            <a:r>
              <a:rPr lang="en-US" altLang="ko-KR" dirty="0"/>
              <a:t>code and data (program, stack, ...) </a:t>
            </a:r>
            <a:endParaRPr lang="en-US" altLang="ko-KR" dirty="0" smtClean="0"/>
          </a:p>
          <a:p>
            <a:pPr marL="1257300" lvl="2" indent="-342900">
              <a:buFont typeface="Arial" panose="020B0604020202020204" pitchFamily="34" charset="0"/>
              <a:buChar char="•"/>
            </a:pPr>
            <a:r>
              <a:rPr lang="en-US" altLang="ko-KR" dirty="0"/>
              <a:t>Memory-mapped </a:t>
            </a:r>
            <a:r>
              <a:rPr lang="en-US" altLang="ko-KR" dirty="0" smtClean="0"/>
              <a:t>files</a:t>
            </a:r>
          </a:p>
          <a:p>
            <a:pPr marL="1257300" lvl="2" indent="-342900">
              <a:buFont typeface="Arial" panose="020B0604020202020204" pitchFamily="34" charset="0"/>
              <a:buChar char="•"/>
            </a:pPr>
            <a:r>
              <a:rPr lang="en-US" altLang="ko-KR" dirty="0"/>
              <a:t>Not necessarily mapped to physical memory (demand fault paging used for dynamic mapping to physical memory pages</a:t>
            </a:r>
            <a:r>
              <a:rPr lang="en-US" altLang="ko-KR" dirty="0" smtClean="0"/>
              <a:t>)</a:t>
            </a:r>
          </a:p>
          <a:p>
            <a:pPr marL="1257300" lvl="2" indent="-342900">
              <a:buFont typeface="Arial" panose="020B0604020202020204" pitchFamily="34" charset="0"/>
              <a:buChar char="•"/>
            </a:pPr>
            <a:r>
              <a:rPr lang="en-US" altLang="ko-KR" dirty="0"/>
              <a:t>Differs from one address space to another</a:t>
            </a:r>
            <a:endParaRPr lang="en-US" altLang="ko-KR" dirty="0" smtClean="0"/>
          </a:p>
        </p:txBody>
      </p:sp>
      <p:pic>
        <p:nvPicPr>
          <p:cNvPr id="5" name="그림 4"/>
          <p:cNvPicPr>
            <a:picLocks noChangeAspect="1"/>
          </p:cNvPicPr>
          <p:nvPr/>
        </p:nvPicPr>
        <p:blipFill>
          <a:blip r:embed="rId3"/>
          <a:stretch>
            <a:fillRect/>
          </a:stretch>
        </p:blipFill>
        <p:spPr>
          <a:xfrm>
            <a:off x="7775257" y="944747"/>
            <a:ext cx="2905125" cy="5057775"/>
          </a:xfrm>
          <a:prstGeom prst="rect">
            <a:avLst/>
          </a:prstGeom>
        </p:spPr>
      </p:pic>
    </p:spTree>
    <p:extLst>
      <p:ext uri="{BB962C8B-B14F-4D97-AF65-F5344CB8AC3E}">
        <p14:creationId xmlns:p14="http://schemas.microsoft.com/office/powerpoint/2010/main" val="1173338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Management</a:t>
            </a:r>
            <a:endParaRPr lang="ko-KR" altLang="en-US" dirty="0"/>
          </a:p>
        </p:txBody>
      </p:sp>
      <p:sp>
        <p:nvSpPr>
          <p:cNvPr id="3" name="TextBox 2"/>
          <p:cNvSpPr txBox="1"/>
          <p:nvPr/>
        </p:nvSpPr>
        <p:spPr>
          <a:xfrm>
            <a:off x="552991" y="749812"/>
            <a:ext cx="678506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Physical and Virtual Memory Mapping</a:t>
            </a:r>
          </a:p>
          <a:p>
            <a:pPr marL="800100" lvl="1" indent="-342900">
              <a:buFont typeface="Arial" panose="020B0604020202020204" pitchFamily="34" charset="0"/>
              <a:buChar char="•"/>
            </a:pPr>
            <a:endParaRPr lang="en-US" altLang="ko-KR" dirty="0" smtClean="0"/>
          </a:p>
        </p:txBody>
      </p:sp>
      <p:pic>
        <p:nvPicPr>
          <p:cNvPr id="4" name="그림 3"/>
          <p:cNvPicPr>
            <a:picLocks noChangeAspect="1"/>
          </p:cNvPicPr>
          <p:nvPr/>
        </p:nvPicPr>
        <p:blipFill>
          <a:blip r:embed="rId3"/>
          <a:stretch>
            <a:fillRect/>
          </a:stretch>
        </p:blipFill>
        <p:spPr>
          <a:xfrm>
            <a:off x="1846897" y="1308612"/>
            <a:ext cx="8201025" cy="4838700"/>
          </a:xfrm>
          <a:prstGeom prst="rect">
            <a:avLst/>
          </a:prstGeom>
        </p:spPr>
      </p:pic>
    </p:spTree>
    <p:extLst>
      <p:ext uri="{BB962C8B-B14F-4D97-AF65-F5344CB8AC3E}">
        <p14:creationId xmlns:p14="http://schemas.microsoft.com/office/powerpoint/2010/main" val="1942814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Management</a:t>
            </a:r>
            <a:endParaRPr lang="ko-KR" altLang="en-US" dirty="0"/>
          </a:p>
        </p:txBody>
      </p:sp>
      <p:sp>
        <p:nvSpPr>
          <p:cNvPr id="3" name="TextBox 2"/>
          <p:cNvSpPr txBox="1"/>
          <p:nvPr/>
        </p:nvSpPr>
        <p:spPr>
          <a:xfrm>
            <a:off x="552991" y="749812"/>
            <a:ext cx="10602689" cy="4355038"/>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Note on user space memory</a:t>
            </a:r>
          </a:p>
          <a:p>
            <a:pPr marL="800100" lvl="1" indent="-342900">
              <a:buFont typeface="Arial" panose="020B0604020202020204" pitchFamily="34" charset="0"/>
              <a:buChar char="•"/>
            </a:pPr>
            <a:r>
              <a:rPr lang="en-US" altLang="ko-KR" sz="2300" dirty="0"/>
              <a:t>New user space memory is allocated either from the already allocated process memory, or using the </a:t>
            </a:r>
            <a:r>
              <a:rPr lang="en-US" altLang="ko-KR" sz="2300" dirty="0" err="1"/>
              <a:t>mmap</a:t>
            </a:r>
            <a:r>
              <a:rPr lang="en-US" altLang="ko-KR" sz="2300" dirty="0"/>
              <a:t> system call </a:t>
            </a:r>
            <a:endParaRPr lang="en-US" altLang="ko-KR" sz="2300" dirty="0" smtClean="0"/>
          </a:p>
          <a:p>
            <a:pPr marL="800100" lvl="1" indent="-342900">
              <a:buFont typeface="Arial" panose="020B0604020202020204" pitchFamily="34" charset="0"/>
              <a:buChar char="•"/>
            </a:pPr>
            <a:r>
              <a:rPr lang="en-US" altLang="ko-KR" sz="2300" dirty="0"/>
              <a:t>Note that memory allocated may not be physically allocated: </a:t>
            </a:r>
            <a:endParaRPr lang="en-US" altLang="ko-KR" sz="2300" dirty="0" smtClean="0"/>
          </a:p>
          <a:p>
            <a:pPr marL="1257300" lvl="2" indent="-342900">
              <a:buFont typeface="Arial" panose="020B0604020202020204" pitchFamily="34" charset="0"/>
              <a:buChar char="•"/>
            </a:pPr>
            <a:r>
              <a:rPr lang="en-US" altLang="ko-KR" sz="2300" dirty="0"/>
              <a:t>Kernel uses demand fault paging to allocate the physical page (the physical page is allocated when access to the virtual address generates a page fault) </a:t>
            </a:r>
            <a:endParaRPr lang="en-US" altLang="ko-KR" sz="2300" dirty="0" smtClean="0"/>
          </a:p>
          <a:p>
            <a:pPr marL="1257300" lvl="2" indent="-342900">
              <a:buFont typeface="Arial" panose="020B0604020202020204" pitchFamily="34" charset="0"/>
              <a:buChar char="•"/>
            </a:pPr>
            <a:r>
              <a:rPr lang="en-US" altLang="ko-KR" sz="2300" dirty="0"/>
              <a:t>... or may have been swapped out, which also induces a page </a:t>
            </a:r>
            <a:r>
              <a:rPr lang="en-US" altLang="ko-KR" sz="2300" dirty="0" smtClean="0"/>
              <a:t>fault</a:t>
            </a:r>
          </a:p>
          <a:p>
            <a:pPr marL="800100" lvl="1" indent="-342900">
              <a:buFont typeface="Arial" panose="020B0604020202020204" pitchFamily="34" charset="0"/>
              <a:buChar char="•"/>
            </a:pPr>
            <a:r>
              <a:rPr lang="en-US" altLang="ko-KR" sz="2300" dirty="0"/>
              <a:t>User space memory allocation is allowed to over-commit memory (more than available physical memory) ⇒ can lead to out of memory </a:t>
            </a:r>
            <a:endParaRPr lang="en-US" altLang="ko-KR" sz="2300" dirty="0" smtClean="0"/>
          </a:p>
          <a:p>
            <a:pPr marL="800100" lvl="1" indent="-342900">
              <a:buFont typeface="Arial" panose="020B0604020202020204" pitchFamily="34" charset="0"/>
              <a:buChar char="•"/>
            </a:pPr>
            <a:r>
              <a:rPr lang="en-US" altLang="ko-KR" sz="2300" dirty="0"/>
              <a:t>OOM killer kicks in and selects a process to kill to retrieve some memory. That's better than letting the system freeze. </a:t>
            </a:r>
            <a:endParaRPr lang="en-US" altLang="ko-KR" sz="2300" dirty="0" smtClean="0"/>
          </a:p>
        </p:txBody>
      </p:sp>
    </p:spTree>
    <p:extLst>
      <p:ext uri="{BB962C8B-B14F-4D97-AF65-F5344CB8AC3E}">
        <p14:creationId xmlns:p14="http://schemas.microsoft.com/office/powerpoint/2010/main" val="2059692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I/O Memory and Ports</a:t>
            </a:r>
            <a:endParaRPr lang="ko-KR" altLang="en-US" dirty="0"/>
          </a:p>
        </p:txBody>
      </p:sp>
      <p:sp>
        <p:nvSpPr>
          <p:cNvPr id="3" name="TextBox 2"/>
          <p:cNvSpPr txBox="1"/>
          <p:nvPr/>
        </p:nvSpPr>
        <p:spPr>
          <a:xfrm>
            <a:off x="552991" y="749812"/>
            <a:ext cx="6236429" cy="535531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800" dirty="0" smtClean="0">
                <a:solidFill>
                  <a:srgbClr val="0E58A8"/>
                </a:solidFill>
              </a:rPr>
              <a:t>Port I/O and Memory-Mapped I/O</a:t>
            </a:r>
          </a:p>
          <a:p>
            <a:pPr marL="800100" lvl="1" indent="-342900">
              <a:buFont typeface="Wingdings" panose="05000000000000000000" pitchFamily="2" charset="2"/>
              <a:buChar char="v"/>
            </a:pPr>
            <a:r>
              <a:rPr lang="en-US" altLang="ko-KR" sz="2600" dirty="0" smtClean="0"/>
              <a:t>MMIO</a:t>
            </a:r>
          </a:p>
          <a:p>
            <a:pPr marL="1257300" lvl="2" indent="-342900">
              <a:buFont typeface="Arial" panose="020B0604020202020204" pitchFamily="34" charset="0"/>
              <a:buChar char="•"/>
            </a:pPr>
            <a:r>
              <a:rPr lang="en-US" altLang="ko-KR" sz="2400" dirty="0"/>
              <a:t>Same address bus to address memory and I/O devices </a:t>
            </a:r>
            <a:endParaRPr lang="en-US" altLang="ko-KR" sz="2400" dirty="0" smtClean="0"/>
          </a:p>
          <a:p>
            <a:pPr marL="1257300" lvl="2" indent="-342900">
              <a:buFont typeface="Arial" panose="020B0604020202020204" pitchFamily="34" charset="0"/>
              <a:buChar char="•"/>
            </a:pPr>
            <a:r>
              <a:rPr lang="en-US" altLang="ko-KR" sz="2400" dirty="0"/>
              <a:t>Access to the I/O devices using regular </a:t>
            </a:r>
            <a:r>
              <a:rPr lang="en-US" altLang="ko-KR" sz="2400" dirty="0" smtClean="0"/>
              <a:t>instructions</a:t>
            </a:r>
          </a:p>
          <a:p>
            <a:pPr marL="1257300" lvl="2" indent="-342900">
              <a:buFont typeface="Arial" panose="020B0604020202020204" pitchFamily="34" charset="0"/>
              <a:buChar char="•"/>
            </a:pPr>
            <a:r>
              <a:rPr lang="en-US" altLang="ko-KR" sz="2400" dirty="0"/>
              <a:t>Most widely used I/O method across the different architectures supported by </a:t>
            </a:r>
            <a:r>
              <a:rPr lang="en-US" altLang="ko-KR" sz="2400" dirty="0" smtClean="0"/>
              <a:t>Linux</a:t>
            </a:r>
          </a:p>
          <a:p>
            <a:pPr marL="800100" lvl="1" indent="-342900">
              <a:buFont typeface="Wingdings" panose="05000000000000000000" pitchFamily="2" charset="2"/>
              <a:buChar char="v"/>
            </a:pPr>
            <a:r>
              <a:rPr lang="en-US" altLang="ko-KR" sz="2400" dirty="0" smtClean="0"/>
              <a:t>PIO</a:t>
            </a:r>
          </a:p>
          <a:p>
            <a:pPr marL="1257300" lvl="2" indent="-342900">
              <a:buFont typeface="Arial" panose="020B0604020202020204" pitchFamily="34" charset="0"/>
              <a:buChar char="•"/>
            </a:pPr>
            <a:r>
              <a:rPr lang="en-US" altLang="ko-KR" sz="2400" dirty="0"/>
              <a:t>Different address spaces for memory and I/O </a:t>
            </a:r>
            <a:r>
              <a:rPr lang="en-US" altLang="ko-KR" sz="2400" dirty="0" smtClean="0"/>
              <a:t>devices</a:t>
            </a:r>
          </a:p>
          <a:p>
            <a:pPr marL="1257300" lvl="2" indent="-342900">
              <a:buFont typeface="Arial" panose="020B0604020202020204" pitchFamily="34" charset="0"/>
              <a:buChar char="•"/>
            </a:pPr>
            <a:r>
              <a:rPr lang="en-US" altLang="ko-KR" sz="2400" dirty="0"/>
              <a:t>Uses a special class of CPU instructions to access I/O devices</a:t>
            </a:r>
            <a:endParaRPr lang="en-US" altLang="ko-KR" sz="2400" dirty="0" smtClean="0"/>
          </a:p>
        </p:txBody>
      </p:sp>
      <p:pic>
        <p:nvPicPr>
          <p:cNvPr id="5" name="그림 4"/>
          <p:cNvPicPr>
            <a:picLocks noChangeAspect="1"/>
          </p:cNvPicPr>
          <p:nvPr/>
        </p:nvPicPr>
        <p:blipFill>
          <a:blip r:embed="rId3"/>
          <a:stretch>
            <a:fillRect/>
          </a:stretch>
        </p:blipFill>
        <p:spPr>
          <a:xfrm>
            <a:off x="7981950" y="856297"/>
            <a:ext cx="2857500" cy="3476625"/>
          </a:xfrm>
          <a:prstGeom prst="rect">
            <a:avLst/>
          </a:prstGeom>
        </p:spPr>
      </p:pic>
      <p:pic>
        <p:nvPicPr>
          <p:cNvPr id="6" name="그림 5"/>
          <p:cNvPicPr>
            <a:picLocks noChangeAspect="1"/>
          </p:cNvPicPr>
          <p:nvPr/>
        </p:nvPicPr>
        <p:blipFill>
          <a:blip r:embed="rId4"/>
          <a:stretch>
            <a:fillRect/>
          </a:stretch>
        </p:blipFill>
        <p:spPr>
          <a:xfrm>
            <a:off x="7829550" y="4439407"/>
            <a:ext cx="3009900" cy="1733550"/>
          </a:xfrm>
          <a:prstGeom prst="rect">
            <a:avLst/>
          </a:prstGeom>
        </p:spPr>
      </p:pic>
    </p:spTree>
    <p:extLst>
      <p:ext uri="{BB962C8B-B14F-4D97-AF65-F5344CB8AC3E}">
        <p14:creationId xmlns:p14="http://schemas.microsoft.com/office/powerpoint/2010/main" val="697404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I/O Memory and Ports</a:t>
            </a:r>
            <a:endParaRPr lang="ko-KR" altLang="en-US" dirty="0"/>
          </a:p>
        </p:txBody>
      </p:sp>
      <p:sp>
        <p:nvSpPr>
          <p:cNvPr id="3" name="TextBox 2"/>
          <p:cNvSpPr txBox="1"/>
          <p:nvPr/>
        </p:nvSpPr>
        <p:spPr>
          <a:xfrm>
            <a:off x="552991" y="749812"/>
            <a:ext cx="9894029" cy="4216539"/>
          </a:xfrm>
          <a:prstGeom prst="rect">
            <a:avLst/>
          </a:prstGeom>
          <a:noFill/>
        </p:spPr>
        <p:txBody>
          <a:bodyPr wrap="square" rtlCol="0">
            <a:spAutoFit/>
          </a:bodyPr>
          <a:lstStyle/>
          <a:p>
            <a:pPr marL="285750" indent="-285750">
              <a:buFont typeface="Wingdings" panose="05000000000000000000" pitchFamily="2" charset="2"/>
              <a:buChar char="v"/>
            </a:pPr>
            <a:r>
              <a:rPr lang="en-US" altLang="ko-KR" sz="2800" dirty="0" smtClean="0">
                <a:solidFill>
                  <a:srgbClr val="0E58A8"/>
                </a:solidFill>
              </a:rPr>
              <a:t>Mapping I/O memory in virtual memory</a:t>
            </a:r>
          </a:p>
          <a:p>
            <a:pPr marL="800100" lvl="1" indent="-342900">
              <a:buFont typeface="Wingdings" panose="05000000000000000000" pitchFamily="2" charset="2"/>
              <a:buChar char="v"/>
            </a:pPr>
            <a:r>
              <a:rPr lang="en-US" altLang="ko-KR" sz="2400" dirty="0"/>
              <a:t>Load/store instructions work with virtual addresses </a:t>
            </a:r>
            <a:endParaRPr lang="en-US" altLang="ko-KR" sz="2400" dirty="0" smtClean="0"/>
          </a:p>
          <a:p>
            <a:pPr marL="800100" lvl="1" indent="-342900">
              <a:buFont typeface="Wingdings" panose="05000000000000000000" pitchFamily="2" charset="2"/>
              <a:buChar char="v"/>
            </a:pPr>
            <a:r>
              <a:rPr lang="en-US" altLang="ko-KR" sz="2400" dirty="0"/>
              <a:t>To access I/O memory, drivers need to have a virtual address that the processor can handle, because I/O memory is not mapped by default in virtual memory. </a:t>
            </a:r>
            <a:endParaRPr lang="en-US" altLang="ko-KR" sz="2400" dirty="0" smtClean="0"/>
          </a:p>
          <a:p>
            <a:pPr marL="800100" lvl="1" indent="-342900">
              <a:buFont typeface="Wingdings" panose="05000000000000000000" pitchFamily="2" charset="2"/>
              <a:buChar char="v"/>
            </a:pPr>
            <a:r>
              <a:rPr lang="en-US" altLang="ko-KR" sz="2400" dirty="0"/>
              <a:t>The </a:t>
            </a:r>
            <a:r>
              <a:rPr lang="en-US" altLang="ko-KR" sz="2400" dirty="0" err="1"/>
              <a:t>ioremap</a:t>
            </a:r>
            <a:r>
              <a:rPr lang="en-US" altLang="ko-KR" sz="2400" dirty="0"/>
              <a:t> function satisfies this need</a:t>
            </a:r>
            <a:r>
              <a:rPr lang="en-US" altLang="ko-KR" sz="2400" dirty="0" smtClean="0"/>
              <a:t>:</a:t>
            </a:r>
          </a:p>
          <a:p>
            <a:pPr marL="800100" lvl="1" indent="-342900">
              <a:buFont typeface="Wingdings" panose="05000000000000000000" pitchFamily="2" charset="2"/>
              <a:buChar char="v"/>
            </a:pPr>
            <a:endParaRPr lang="en-US" altLang="ko-KR" sz="2400" dirty="0"/>
          </a:p>
          <a:p>
            <a:pPr marL="800100" lvl="1" indent="-342900">
              <a:buFont typeface="Wingdings" panose="05000000000000000000" pitchFamily="2" charset="2"/>
              <a:buChar char="v"/>
            </a:pPr>
            <a:endParaRPr lang="en-US" altLang="ko-KR" sz="2400" dirty="0" smtClean="0"/>
          </a:p>
          <a:p>
            <a:pPr marL="800100" lvl="1" indent="-342900">
              <a:buFont typeface="Wingdings" panose="05000000000000000000" pitchFamily="2" charset="2"/>
              <a:buChar char="v"/>
            </a:pPr>
            <a:endParaRPr lang="en-US" altLang="ko-KR" sz="2400" dirty="0"/>
          </a:p>
          <a:p>
            <a:pPr marL="800100" lvl="1" indent="-342900">
              <a:buFont typeface="Wingdings" panose="05000000000000000000" pitchFamily="2" charset="2"/>
              <a:buChar char="v"/>
            </a:pPr>
            <a:endParaRPr lang="en-US" altLang="ko-KR" sz="2400" dirty="0" smtClean="0"/>
          </a:p>
          <a:p>
            <a:pPr marL="800100" lvl="1" indent="-342900">
              <a:buFont typeface="Wingdings" panose="05000000000000000000" pitchFamily="2" charset="2"/>
              <a:buChar char="v"/>
            </a:pPr>
            <a:r>
              <a:rPr lang="en-US" altLang="ko-KR" sz="2400" dirty="0"/>
              <a:t>Caution: check that </a:t>
            </a:r>
            <a:r>
              <a:rPr lang="en-US" altLang="ko-KR" sz="2400" dirty="0" err="1"/>
              <a:t>ioremap</a:t>
            </a:r>
            <a:r>
              <a:rPr lang="en-US" altLang="ko-KR" sz="2400" dirty="0"/>
              <a:t>() doesn't return a NULL address! </a:t>
            </a:r>
            <a:endParaRPr lang="en-US" altLang="ko-KR" sz="2400" dirty="0" smtClean="0"/>
          </a:p>
        </p:txBody>
      </p:sp>
      <p:graphicFrame>
        <p:nvGraphicFramePr>
          <p:cNvPr id="4" name="표 3"/>
          <p:cNvGraphicFramePr>
            <a:graphicFrameLocks noGrp="1"/>
          </p:cNvGraphicFramePr>
          <p:nvPr>
            <p:extLst>
              <p:ext uri="{D42A27DB-BD31-4B8C-83A1-F6EECF244321}">
                <p14:modId xmlns:p14="http://schemas.microsoft.com/office/powerpoint/2010/main" val="3367451332"/>
              </p:ext>
            </p:extLst>
          </p:nvPr>
        </p:nvGraphicFramePr>
        <p:xfrm>
          <a:off x="1436005" y="3118183"/>
          <a:ext cx="8128000" cy="914400"/>
        </p:xfrm>
        <a:graphic>
          <a:graphicData uri="http://schemas.openxmlformats.org/drawingml/2006/table">
            <a:tbl>
              <a:tblPr firstRow="1" bandRow="1">
                <a:tableStyleId>{073A0DAA-6AF3-43AB-8588-CEC1D06C72B9}</a:tableStyleId>
              </a:tblPr>
              <a:tblGrid>
                <a:gridCol w="8128000"/>
              </a:tblGrid>
              <a:tr h="370840">
                <a:tc>
                  <a:txBody>
                    <a:bodyPr/>
                    <a:lstStyle/>
                    <a:p>
                      <a:pPr latinLnBrk="1"/>
                      <a:r>
                        <a:rPr lang="en-US" altLang="ko-KR" dirty="0" smtClean="0"/>
                        <a:t>#include &lt;</a:t>
                      </a:r>
                      <a:r>
                        <a:rPr lang="en-US" altLang="ko-KR" dirty="0" err="1" smtClean="0"/>
                        <a:t>asm</a:t>
                      </a:r>
                      <a:r>
                        <a:rPr lang="en-US" altLang="ko-KR" dirty="0" smtClean="0"/>
                        <a:t>/</a:t>
                      </a:r>
                      <a:r>
                        <a:rPr lang="en-US" altLang="ko-KR" dirty="0" err="1" smtClean="0"/>
                        <a:t>io.h</a:t>
                      </a:r>
                      <a:r>
                        <a:rPr lang="en-US" altLang="ko-KR" dirty="0" smtClean="0"/>
                        <a:t>&gt; </a:t>
                      </a:r>
                    </a:p>
                    <a:p>
                      <a:pPr latinLnBrk="1"/>
                      <a:r>
                        <a:rPr lang="en-US" altLang="ko-KR" dirty="0" smtClean="0"/>
                        <a:t>void __</a:t>
                      </a:r>
                      <a:r>
                        <a:rPr lang="en-US" altLang="ko-KR" dirty="0" err="1" smtClean="0"/>
                        <a:t>iomem</a:t>
                      </a:r>
                      <a:r>
                        <a:rPr lang="en-US" altLang="ko-KR" dirty="0" smtClean="0"/>
                        <a:t> *</a:t>
                      </a:r>
                      <a:r>
                        <a:rPr lang="en-US" altLang="ko-KR" dirty="0" err="1" smtClean="0"/>
                        <a:t>ioremap</a:t>
                      </a:r>
                      <a:r>
                        <a:rPr lang="en-US" altLang="ko-KR" dirty="0" smtClean="0"/>
                        <a:t>(</a:t>
                      </a:r>
                      <a:r>
                        <a:rPr lang="en-US" altLang="ko-KR" dirty="0" err="1" smtClean="0"/>
                        <a:t>phys_addr_t</a:t>
                      </a:r>
                      <a:r>
                        <a:rPr lang="en-US" altLang="ko-KR" dirty="0" smtClean="0"/>
                        <a:t> </a:t>
                      </a:r>
                      <a:r>
                        <a:rPr lang="en-US" altLang="ko-KR" dirty="0" err="1" smtClean="0"/>
                        <a:t>phys_addr</a:t>
                      </a:r>
                      <a:r>
                        <a:rPr lang="en-US" altLang="ko-KR" dirty="0" smtClean="0"/>
                        <a:t>, unsigned long size); </a:t>
                      </a:r>
                    </a:p>
                    <a:p>
                      <a:pPr latinLnBrk="1"/>
                      <a:r>
                        <a:rPr lang="en-US" altLang="ko-KR" dirty="0" smtClean="0"/>
                        <a:t>void </a:t>
                      </a:r>
                      <a:r>
                        <a:rPr lang="en-US" altLang="ko-KR" dirty="0" err="1" smtClean="0"/>
                        <a:t>iounmap</a:t>
                      </a:r>
                      <a:r>
                        <a:rPr lang="en-US" altLang="ko-KR" dirty="0" smtClean="0"/>
                        <a:t>(void __</a:t>
                      </a:r>
                      <a:r>
                        <a:rPr lang="en-US" altLang="ko-KR" dirty="0" err="1" smtClean="0"/>
                        <a:t>iomem</a:t>
                      </a:r>
                      <a:r>
                        <a:rPr lang="en-US" altLang="ko-KR" dirty="0" smtClean="0"/>
                        <a:t> *</a:t>
                      </a:r>
                      <a:r>
                        <a:rPr lang="en-US" altLang="ko-KR" dirty="0" err="1" smtClean="0"/>
                        <a:t>addr</a:t>
                      </a:r>
                      <a:r>
                        <a:rPr lang="en-US" altLang="ko-KR" dirty="0" smtClean="0"/>
                        <a:t>);</a:t>
                      </a:r>
                      <a:endParaRPr lang="ko-KR" altLang="en-US" dirty="0"/>
                    </a:p>
                  </a:txBody>
                  <a:tcPr/>
                </a:tc>
              </a:tr>
            </a:tbl>
          </a:graphicData>
        </a:graphic>
      </p:graphicFrame>
    </p:spTree>
    <p:extLst>
      <p:ext uri="{BB962C8B-B14F-4D97-AF65-F5344CB8AC3E}">
        <p14:creationId xmlns:p14="http://schemas.microsoft.com/office/powerpoint/2010/main" val="792314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I/O Memory and Ports</a:t>
            </a:r>
            <a:endParaRPr lang="ko-KR" altLang="en-US" dirty="0"/>
          </a:p>
        </p:txBody>
      </p:sp>
      <p:sp>
        <p:nvSpPr>
          <p:cNvPr id="3" name="TextBox 2"/>
          <p:cNvSpPr txBox="1"/>
          <p:nvPr/>
        </p:nvSpPr>
        <p:spPr>
          <a:xfrm>
            <a:off x="552991" y="749812"/>
            <a:ext cx="6236429" cy="52322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800" dirty="0" err="1" smtClean="0">
                <a:solidFill>
                  <a:srgbClr val="0E58A8"/>
                </a:solidFill>
              </a:rPr>
              <a:t>ioremap</a:t>
            </a:r>
            <a:r>
              <a:rPr lang="en-US" altLang="ko-KR" sz="2800" dirty="0" smtClean="0">
                <a:solidFill>
                  <a:srgbClr val="0E58A8"/>
                </a:solidFill>
              </a:rPr>
              <a:t>()</a:t>
            </a:r>
          </a:p>
        </p:txBody>
      </p:sp>
      <p:pic>
        <p:nvPicPr>
          <p:cNvPr id="4" name="그림 3"/>
          <p:cNvPicPr>
            <a:picLocks noChangeAspect="1"/>
          </p:cNvPicPr>
          <p:nvPr/>
        </p:nvPicPr>
        <p:blipFill>
          <a:blip r:embed="rId3"/>
          <a:stretch>
            <a:fillRect/>
          </a:stretch>
        </p:blipFill>
        <p:spPr>
          <a:xfrm>
            <a:off x="3480434" y="749813"/>
            <a:ext cx="6965115" cy="5696708"/>
          </a:xfrm>
          <a:prstGeom prst="rect">
            <a:avLst/>
          </a:prstGeom>
        </p:spPr>
      </p:pic>
    </p:spTree>
    <p:extLst>
      <p:ext uri="{BB962C8B-B14F-4D97-AF65-F5344CB8AC3E}">
        <p14:creationId xmlns:p14="http://schemas.microsoft.com/office/powerpoint/2010/main" val="3677271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ctrTitle"/>
          </p:nvPr>
        </p:nvSpPr>
        <p:spPr/>
        <p:txBody>
          <a:bodyPr/>
          <a:lstStyle/>
          <a:p>
            <a:r>
              <a:rPr lang="en-US" altLang="ko-KR" dirty="0" smtClean="0"/>
              <a:t>Linux Device Driver</a:t>
            </a:r>
            <a:endParaRPr lang="ko-KR" altLang="en-US" dirty="0"/>
          </a:p>
        </p:txBody>
      </p:sp>
      <p:cxnSp>
        <p:nvCxnSpPr>
          <p:cNvPr id="4" name="직선 연결선 3"/>
          <p:cNvCxnSpPr/>
          <p:nvPr/>
        </p:nvCxnSpPr>
        <p:spPr>
          <a:xfrm>
            <a:off x="900000" y="3804258"/>
            <a:ext cx="584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753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ctrTitle"/>
          </p:nvPr>
        </p:nvSpPr>
        <p:spPr/>
        <p:txBody>
          <a:bodyPr/>
          <a:lstStyle/>
          <a:p>
            <a:r>
              <a:rPr lang="en-US" altLang="ko-KR" dirty="0" smtClean="0"/>
              <a:t>Linux Kernel</a:t>
            </a:r>
            <a:endParaRPr lang="ko-KR" altLang="en-US" dirty="0"/>
          </a:p>
        </p:txBody>
      </p:sp>
      <p:cxnSp>
        <p:nvCxnSpPr>
          <p:cNvPr id="4" name="직선 연결선 3"/>
          <p:cNvCxnSpPr/>
          <p:nvPr/>
        </p:nvCxnSpPr>
        <p:spPr>
          <a:xfrm>
            <a:off x="900000" y="3804258"/>
            <a:ext cx="584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991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Device Driver</a:t>
            </a:r>
            <a:endParaRPr lang="ko-KR" altLang="en-US" dirty="0"/>
          </a:p>
        </p:txBody>
      </p:sp>
      <p:pic>
        <p:nvPicPr>
          <p:cNvPr id="21506" name="Picture 2" descr="http://www.xml.com/ldd/chapter/book/figs/ldr2_01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947" y="1172730"/>
            <a:ext cx="5231565" cy="46877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2991" y="749812"/>
            <a:ext cx="5390609" cy="129266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User Access HW Resource.</a:t>
            </a:r>
          </a:p>
          <a:p>
            <a:pPr marL="800100" lvl="1" indent="-342900">
              <a:buFont typeface="Arial" panose="020B0604020202020204" pitchFamily="34" charset="0"/>
              <a:buChar char="•"/>
            </a:pPr>
            <a:r>
              <a:rPr lang="en-US" altLang="ko-KR" dirty="0" smtClean="0"/>
              <a:t>By using system call. ( there are the limitations for all devices )</a:t>
            </a:r>
          </a:p>
          <a:p>
            <a:pPr marL="800100" lvl="1" indent="-342900">
              <a:buFont typeface="Arial" panose="020B0604020202020204" pitchFamily="34" charset="0"/>
              <a:buChar char="•"/>
            </a:pPr>
            <a:r>
              <a:rPr lang="en-US" altLang="ko-KR" dirty="0" smtClean="0"/>
              <a:t>By using file I/O. </a:t>
            </a:r>
            <a:r>
              <a:rPr lang="en-US" altLang="ko-KR" dirty="0" smtClean="0">
                <a:sym typeface="Wingdings" panose="05000000000000000000" pitchFamily="2" charset="2"/>
              </a:rPr>
              <a:t> more flexible.</a:t>
            </a:r>
            <a:endParaRPr lang="en-US" altLang="ko-KR" dirty="0" smtClean="0"/>
          </a:p>
        </p:txBody>
      </p:sp>
      <p:sp>
        <p:nvSpPr>
          <p:cNvPr id="6" name="TextBox 5"/>
          <p:cNvSpPr txBox="1"/>
          <p:nvPr/>
        </p:nvSpPr>
        <p:spPr>
          <a:xfrm>
            <a:off x="423108" y="2346548"/>
            <a:ext cx="5390609" cy="240065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Module and Device File</a:t>
            </a:r>
          </a:p>
          <a:p>
            <a:pPr marL="800100" lvl="1" indent="-342900">
              <a:buFont typeface="Arial" panose="020B0604020202020204" pitchFamily="34" charset="0"/>
              <a:buChar char="•"/>
            </a:pPr>
            <a:r>
              <a:rPr lang="en-US" altLang="ko-KR" dirty="0" smtClean="0"/>
              <a:t>A driver module can be loaded at running time. More efficient  for the Kernel Resources. </a:t>
            </a:r>
          </a:p>
          <a:p>
            <a:pPr marL="800100" lvl="1" indent="-342900">
              <a:buFont typeface="Arial" panose="020B0604020202020204" pitchFamily="34" charset="0"/>
              <a:buChar char="•"/>
            </a:pPr>
            <a:r>
              <a:rPr lang="en-US" altLang="ko-KR" dirty="0" smtClean="0"/>
              <a:t>Device Files are “/dev/*”.</a:t>
            </a:r>
          </a:p>
          <a:p>
            <a:pPr marL="800100" lvl="1" indent="-342900">
              <a:buFont typeface="Arial" panose="020B0604020202020204" pitchFamily="34" charset="0"/>
              <a:buChar char="•"/>
            </a:pPr>
            <a:r>
              <a:rPr lang="en-US" altLang="ko-KR" dirty="0" smtClean="0"/>
              <a:t>These devices is treated as an file. But these are HW resources. Some are SW Resources.</a:t>
            </a:r>
          </a:p>
          <a:p>
            <a:pPr marL="800100" lvl="1" indent="-342900">
              <a:buFont typeface="Arial" panose="020B0604020202020204" pitchFamily="34" charset="0"/>
              <a:buChar char="•"/>
            </a:pPr>
            <a:r>
              <a:rPr lang="en-US" altLang="ko-KR" dirty="0" smtClean="0"/>
              <a:t>Device file has </a:t>
            </a:r>
            <a:r>
              <a:rPr lang="en-US" altLang="ko-KR" dirty="0"/>
              <a:t>T</a:t>
            </a:r>
            <a:r>
              <a:rPr lang="en-US" altLang="ko-KR" dirty="0" smtClean="0"/>
              <a:t>ype and Major &amp; Minor number information.</a:t>
            </a:r>
          </a:p>
        </p:txBody>
      </p:sp>
      <p:pic>
        <p:nvPicPr>
          <p:cNvPr id="3" name="그림 2"/>
          <p:cNvPicPr>
            <a:picLocks noChangeAspect="1"/>
          </p:cNvPicPr>
          <p:nvPr/>
        </p:nvPicPr>
        <p:blipFill>
          <a:blip r:embed="rId4"/>
          <a:stretch>
            <a:fillRect/>
          </a:stretch>
        </p:blipFill>
        <p:spPr>
          <a:xfrm>
            <a:off x="1276930" y="4747205"/>
            <a:ext cx="4334161" cy="1364304"/>
          </a:xfrm>
          <a:prstGeom prst="rect">
            <a:avLst/>
          </a:prstGeom>
        </p:spPr>
      </p:pic>
    </p:spTree>
    <p:extLst>
      <p:ext uri="{BB962C8B-B14F-4D97-AF65-F5344CB8AC3E}">
        <p14:creationId xmlns:p14="http://schemas.microsoft.com/office/powerpoint/2010/main" val="1289015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Linux Device Driver</a:t>
            </a:r>
            <a:endParaRPr lang="ko-KR" altLang="en-US" dirty="0"/>
          </a:p>
        </p:txBody>
      </p:sp>
      <p:sp>
        <p:nvSpPr>
          <p:cNvPr id="4" name="TextBox 3"/>
          <p:cNvSpPr txBox="1"/>
          <p:nvPr/>
        </p:nvSpPr>
        <p:spPr>
          <a:xfrm>
            <a:off x="416001" y="833632"/>
            <a:ext cx="11391189" cy="572464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Common Attributes</a:t>
            </a:r>
            <a:r>
              <a:rPr lang="en-US" altLang="ko-KR" dirty="0" smtClean="0"/>
              <a:t> </a:t>
            </a:r>
          </a:p>
          <a:p>
            <a:pPr marL="800100" lvl="1" indent="-342900">
              <a:buFont typeface="Arial" panose="020B0604020202020204" pitchFamily="34" charset="0"/>
              <a:buChar char="•"/>
            </a:pPr>
            <a:r>
              <a:rPr lang="en-US" altLang="ko-KR" b="1" dirty="0" smtClean="0"/>
              <a:t>Kernel code </a:t>
            </a:r>
            <a:r>
              <a:rPr lang="en-US" altLang="ko-KR" dirty="0" smtClean="0"/>
              <a:t>: </a:t>
            </a:r>
            <a:r>
              <a:rPr lang="en-US" altLang="ko-KR" dirty="0"/>
              <a:t>Device drivers are part of the kernel and, like other code within the kernel, if they go wrong they can seriously damage the system. A badly written driver may even crash the system, possibly corrupting file systems and losing </a:t>
            </a:r>
            <a:r>
              <a:rPr lang="en-US" altLang="ko-KR" dirty="0" smtClean="0"/>
              <a:t>data.</a:t>
            </a:r>
          </a:p>
          <a:p>
            <a:pPr marL="800100" lvl="1" indent="-342900">
              <a:buFont typeface="Arial" panose="020B0604020202020204" pitchFamily="34" charset="0"/>
              <a:buChar char="•"/>
            </a:pPr>
            <a:r>
              <a:rPr lang="en-US" altLang="ko-KR" b="1" dirty="0" smtClean="0"/>
              <a:t>Kernel Interfaces </a:t>
            </a:r>
            <a:r>
              <a:rPr lang="en-US" altLang="ko-KR" dirty="0" smtClean="0"/>
              <a:t>: Device drivers must provide a standard interface to the Linux kernel or to the subsystem that they are part of. For example, the terminal driver provides a file I/O interface to the Linux kernel and a SCSI device driver provides a SCSI device interface to the SCSI subsystem which, in turn, provides both file I/O and buffer cache interfaces to the kernel.</a:t>
            </a:r>
          </a:p>
          <a:p>
            <a:pPr marL="800100" lvl="1" indent="-342900">
              <a:buFont typeface="Arial" panose="020B0604020202020204" pitchFamily="34" charset="0"/>
              <a:buChar char="•"/>
            </a:pPr>
            <a:r>
              <a:rPr lang="en-US" altLang="ko-KR" b="1" dirty="0" smtClean="0"/>
              <a:t>Kernel Mechanisms and services </a:t>
            </a:r>
            <a:r>
              <a:rPr lang="en-US" altLang="ko-KR" dirty="0" smtClean="0"/>
              <a:t>: Device drivers make use of standard kernel services such as memory allocation, interrupt delivery and wait queues to operate.</a:t>
            </a:r>
          </a:p>
          <a:p>
            <a:pPr marL="800100" lvl="1" indent="-342900">
              <a:buFont typeface="Arial" panose="020B0604020202020204" pitchFamily="34" charset="0"/>
              <a:buChar char="•"/>
            </a:pPr>
            <a:r>
              <a:rPr lang="en-US" altLang="ko-KR" b="1" dirty="0" smtClean="0"/>
              <a:t>Loadable</a:t>
            </a:r>
            <a:r>
              <a:rPr lang="en-US" altLang="ko-KR" dirty="0" smtClean="0"/>
              <a:t> : </a:t>
            </a:r>
            <a:r>
              <a:rPr lang="en-US" altLang="ko-KR" dirty="0"/>
              <a:t>Most of the Linux device drivers can be loaded on demand as kernel modules when they are needed and unloaded when they are no longer being used. This makes the kernel very adaptable and efficient with the system's </a:t>
            </a:r>
            <a:r>
              <a:rPr lang="en-US" altLang="ko-KR" dirty="0" smtClean="0"/>
              <a:t>resources</a:t>
            </a:r>
          </a:p>
          <a:p>
            <a:pPr marL="800100" lvl="1" indent="-342900">
              <a:buFont typeface="Arial" panose="020B0604020202020204" pitchFamily="34" charset="0"/>
              <a:buChar char="•"/>
            </a:pPr>
            <a:r>
              <a:rPr lang="en-US" altLang="ko-KR" b="1" dirty="0" smtClean="0"/>
              <a:t>Configurable </a:t>
            </a:r>
            <a:r>
              <a:rPr lang="en-US" altLang="ko-KR" dirty="0" smtClean="0"/>
              <a:t>: </a:t>
            </a:r>
            <a:r>
              <a:rPr lang="en-US" altLang="ko-KR" dirty="0"/>
              <a:t>Linux device drivers can be built into the kernel. Which devices are built is configurable when the kernel is </a:t>
            </a:r>
            <a:r>
              <a:rPr lang="en-US" altLang="ko-KR" dirty="0" smtClean="0"/>
              <a:t>compiled.</a:t>
            </a:r>
          </a:p>
          <a:p>
            <a:pPr marL="800100" lvl="1" indent="-342900">
              <a:buFont typeface="Arial" panose="020B0604020202020204" pitchFamily="34" charset="0"/>
              <a:buChar char="•"/>
            </a:pPr>
            <a:r>
              <a:rPr lang="en-US" altLang="ko-KR" b="1" dirty="0" smtClean="0"/>
              <a:t>Dynamic</a:t>
            </a:r>
            <a:r>
              <a:rPr lang="en-US" altLang="ko-KR" dirty="0" smtClean="0"/>
              <a:t> : </a:t>
            </a:r>
            <a:r>
              <a:rPr lang="en-US" altLang="ko-KR" dirty="0"/>
              <a:t>As the system boots and each device driver is initialized it looks for the hardware devices that it is controlling. It does not matter if the device being controlled by a particular device driver does not exist. In this case the device driver is simply redundant and causes no harm apart from occupying a little of the system's memory</a:t>
            </a:r>
            <a:endParaRPr lang="en-US" altLang="ko-KR" dirty="0" smtClean="0"/>
          </a:p>
          <a:p>
            <a:pPr marL="800100" lvl="1" indent="-342900">
              <a:buFont typeface="Arial" panose="020B0604020202020204" pitchFamily="34" charset="0"/>
              <a:buChar char="•"/>
            </a:pPr>
            <a:endParaRPr lang="en-US" altLang="ko-KR" dirty="0" smtClean="0"/>
          </a:p>
        </p:txBody>
      </p:sp>
    </p:spTree>
    <p:extLst>
      <p:ext uri="{BB962C8B-B14F-4D97-AF65-F5344CB8AC3E}">
        <p14:creationId xmlns:p14="http://schemas.microsoft.com/office/powerpoint/2010/main" val="65738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Linux Device Driver</a:t>
            </a:r>
            <a:endParaRPr lang="ko-KR" altLang="en-US" dirty="0"/>
          </a:p>
        </p:txBody>
      </p:sp>
      <p:sp>
        <p:nvSpPr>
          <p:cNvPr id="3" name="TextBox 2"/>
          <p:cNvSpPr txBox="1"/>
          <p:nvPr/>
        </p:nvSpPr>
        <p:spPr>
          <a:xfrm>
            <a:off x="423108" y="749812"/>
            <a:ext cx="7452162" cy="415498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Type Of Device Driver</a:t>
            </a:r>
          </a:p>
          <a:p>
            <a:pPr marL="800100" lvl="1" indent="-342900">
              <a:buFont typeface="Arial" panose="020B0604020202020204" pitchFamily="34" charset="0"/>
              <a:buChar char="•"/>
            </a:pPr>
            <a:r>
              <a:rPr lang="en-US" altLang="ko-KR" sz="2400" b="1" dirty="0" smtClean="0"/>
              <a:t>Character</a:t>
            </a:r>
            <a:r>
              <a:rPr lang="en-US" altLang="ko-KR" sz="2400" dirty="0" smtClean="0"/>
              <a:t> </a:t>
            </a:r>
            <a:r>
              <a:rPr lang="en-US" altLang="ko-KR" sz="2400" dirty="0"/>
              <a:t>: They are used to provide user space applications access to all other types of devices (input, sound, graphics, serial, etc.). They are also visible to the applications as device files in /</a:t>
            </a:r>
            <a:r>
              <a:rPr lang="en-US" altLang="ko-KR" sz="2400" dirty="0" smtClean="0"/>
              <a:t>dev</a:t>
            </a:r>
          </a:p>
          <a:p>
            <a:pPr marL="800100" lvl="1" indent="-342900">
              <a:buFont typeface="Arial" panose="020B0604020202020204" pitchFamily="34" charset="0"/>
              <a:buChar char="•"/>
            </a:pPr>
            <a:r>
              <a:rPr lang="en-US" altLang="ko-KR" sz="2400" b="1" dirty="0" smtClean="0"/>
              <a:t>Block</a:t>
            </a:r>
            <a:r>
              <a:rPr lang="en-US" altLang="ko-KR" sz="2400" dirty="0"/>
              <a:t> :They are used to provide user space applications access to raw storage devices (hard disks, USB keys). They are visible to the applications as device files in /</a:t>
            </a:r>
            <a:r>
              <a:rPr lang="en-US" altLang="ko-KR" sz="2400" dirty="0" smtClean="0"/>
              <a:t>dev.</a:t>
            </a:r>
          </a:p>
          <a:p>
            <a:pPr marL="800100" lvl="1" indent="-342900">
              <a:buFont typeface="Arial" panose="020B0604020202020204" pitchFamily="34" charset="0"/>
              <a:buChar char="•"/>
            </a:pPr>
            <a:r>
              <a:rPr lang="en-US" altLang="ko-KR" sz="2400" b="1" dirty="0" smtClean="0"/>
              <a:t>Network</a:t>
            </a:r>
            <a:r>
              <a:rPr lang="en-US" altLang="ko-KR" sz="2400" dirty="0" smtClean="0"/>
              <a:t> </a:t>
            </a:r>
            <a:r>
              <a:rPr lang="en-US" altLang="ko-KR" sz="2400" dirty="0"/>
              <a:t>: They are represented as network interfaces, visible in user space using </a:t>
            </a:r>
            <a:r>
              <a:rPr lang="en-US" altLang="ko-KR" sz="2400" dirty="0" err="1"/>
              <a:t>ifconfig</a:t>
            </a:r>
            <a:r>
              <a:rPr lang="en-US" altLang="ko-KR" sz="2400" dirty="0"/>
              <a:t>. </a:t>
            </a:r>
            <a:endParaRPr lang="en-US" altLang="ko-KR" sz="2400" dirty="0" smtClean="0"/>
          </a:p>
        </p:txBody>
      </p:sp>
      <p:pic>
        <p:nvPicPr>
          <p:cNvPr id="8" name="그림 7"/>
          <p:cNvPicPr>
            <a:picLocks noChangeAspect="1"/>
          </p:cNvPicPr>
          <p:nvPr/>
        </p:nvPicPr>
        <p:blipFill>
          <a:blip r:embed="rId3"/>
          <a:stretch>
            <a:fillRect/>
          </a:stretch>
        </p:blipFill>
        <p:spPr>
          <a:xfrm>
            <a:off x="7999096" y="1290095"/>
            <a:ext cx="4017474" cy="4090079"/>
          </a:xfrm>
          <a:prstGeom prst="rect">
            <a:avLst/>
          </a:prstGeom>
        </p:spPr>
      </p:pic>
      <p:sp>
        <p:nvSpPr>
          <p:cNvPr id="12" name="직사각형 11"/>
          <p:cNvSpPr/>
          <p:nvPr/>
        </p:nvSpPr>
        <p:spPr>
          <a:xfrm>
            <a:off x="1089803" y="5689624"/>
            <a:ext cx="9898094" cy="461665"/>
          </a:xfrm>
          <a:prstGeom prst="rect">
            <a:avLst/>
          </a:prstGeom>
          <a:noFill/>
        </p:spPr>
        <p:txBody>
          <a:bodyPr wrap="none" lIns="91440" tIns="45720" rIns="91440" bIns="45720">
            <a:spAutoFit/>
          </a:bodyPr>
          <a:lstStyle/>
          <a:p>
            <a:pPr algn="ctr"/>
            <a:r>
              <a:rPr lang="en-US" altLang="ko-KR"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Most </a:t>
            </a:r>
            <a:r>
              <a:rPr lang="en-US" altLang="ko-KR"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devices are character devices, so we will study these </a:t>
            </a:r>
            <a:r>
              <a:rPr lang="en-US" altLang="ko-KR"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 </a:t>
            </a:r>
            <a:r>
              <a:rPr lang="en-US" altLang="ko-KR"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more details</a:t>
            </a:r>
            <a:r>
              <a:rPr lang="en-US" altLang="ko-KR"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endParaRPr lang="ko-KR" alt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25703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3" name="TextBox 2"/>
          <p:cNvSpPr txBox="1"/>
          <p:nvPr/>
        </p:nvSpPr>
        <p:spPr>
          <a:xfrm>
            <a:off x="552991" y="749812"/>
            <a:ext cx="6545039" cy="295465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Module Loading</a:t>
            </a:r>
          </a:p>
          <a:p>
            <a:pPr marL="800100" lvl="1" indent="-342900">
              <a:buFont typeface="+mj-lt"/>
              <a:buAutoNum type="arabicPeriod"/>
            </a:pPr>
            <a:r>
              <a:rPr lang="en-US" altLang="ko-KR" dirty="0" smtClean="0"/>
              <a:t>Load </a:t>
            </a:r>
            <a:r>
              <a:rPr lang="en-US" altLang="ko-KR" dirty="0"/>
              <a:t>the whole module file onto memory </a:t>
            </a:r>
            <a:endParaRPr lang="en-US" altLang="ko-KR" dirty="0" smtClean="0"/>
          </a:p>
          <a:p>
            <a:pPr marL="800100" lvl="1" indent="-342900">
              <a:buFont typeface="+mj-lt"/>
              <a:buAutoNum type="arabicPeriod"/>
            </a:pPr>
            <a:r>
              <a:rPr lang="en-US" altLang="ko-KR" dirty="0" smtClean="0"/>
              <a:t>Parse </a:t>
            </a:r>
            <a:r>
              <a:rPr lang="en-US" altLang="ko-KR" dirty="0"/>
              <a:t>the ELF and module information </a:t>
            </a:r>
            <a:endParaRPr lang="en-US" altLang="ko-KR" dirty="0" smtClean="0"/>
          </a:p>
          <a:p>
            <a:pPr marL="800100" lvl="1" indent="-342900">
              <a:buFont typeface="+mj-lt"/>
              <a:buAutoNum type="arabicPeriod"/>
            </a:pPr>
            <a:r>
              <a:rPr lang="en-US" altLang="ko-KR" dirty="0" smtClean="0"/>
              <a:t>Check </a:t>
            </a:r>
            <a:r>
              <a:rPr lang="en-US" altLang="ko-KR" dirty="0"/>
              <a:t>the module information to determine whether the module is loadable or not </a:t>
            </a:r>
            <a:endParaRPr lang="en-US" altLang="ko-KR" dirty="0" smtClean="0"/>
          </a:p>
          <a:p>
            <a:pPr marL="800100" lvl="1" indent="-342900">
              <a:buFont typeface="+mj-lt"/>
              <a:buAutoNum type="arabicPeriod"/>
            </a:pPr>
            <a:r>
              <a:rPr lang="en-US" altLang="ko-KR" dirty="0" smtClean="0"/>
              <a:t>Layout </a:t>
            </a:r>
            <a:r>
              <a:rPr lang="en-US" altLang="ko-KR" dirty="0"/>
              <a:t>the sections and copy to the final location </a:t>
            </a:r>
            <a:endParaRPr lang="en-US" altLang="ko-KR" dirty="0" smtClean="0"/>
          </a:p>
          <a:p>
            <a:pPr marL="800100" lvl="1" indent="-342900">
              <a:buFont typeface="+mj-lt"/>
              <a:buAutoNum type="arabicPeriod"/>
            </a:pPr>
            <a:r>
              <a:rPr lang="en-US" altLang="ko-KR" dirty="0" smtClean="0"/>
              <a:t>Add </a:t>
            </a:r>
            <a:r>
              <a:rPr lang="en-US" altLang="ko-KR" dirty="0"/>
              <a:t>the module to the kernel </a:t>
            </a:r>
            <a:endParaRPr lang="en-US" altLang="ko-KR" dirty="0" smtClean="0"/>
          </a:p>
          <a:p>
            <a:pPr marL="800100" lvl="1" indent="-342900">
              <a:buFont typeface="+mj-lt"/>
              <a:buAutoNum type="arabicPeriod"/>
            </a:pPr>
            <a:r>
              <a:rPr lang="en-US" altLang="ko-KR" dirty="0" smtClean="0"/>
              <a:t>Resolve </a:t>
            </a:r>
            <a:r>
              <a:rPr lang="en-US" altLang="ko-KR" dirty="0"/>
              <a:t>the symbols and apply relocations </a:t>
            </a:r>
            <a:endParaRPr lang="en-US" altLang="ko-KR" dirty="0" smtClean="0"/>
          </a:p>
          <a:p>
            <a:pPr marL="800100" lvl="1" indent="-342900">
              <a:buFont typeface="+mj-lt"/>
              <a:buAutoNum type="arabicPeriod"/>
            </a:pPr>
            <a:r>
              <a:rPr lang="en-US" altLang="ko-KR" dirty="0" smtClean="0"/>
              <a:t>Copy </a:t>
            </a:r>
            <a:r>
              <a:rPr lang="en-US" altLang="ko-KR" dirty="0"/>
              <a:t>module parameters </a:t>
            </a:r>
            <a:endParaRPr lang="en-US" altLang="ko-KR" dirty="0" smtClean="0"/>
          </a:p>
          <a:p>
            <a:pPr marL="800100" lvl="1" indent="-342900">
              <a:buFont typeface="+mj-lt"/>
              <a:buAutoNum type="arabicPeriod"/>
            </a:pPr>
            <a:r>
              <a:rPr lang="en-US" altLang="ko-KR" dirty="0" smtClean="0"/>
              <a:t>Call </a:t>
            </a:r>
            <a:r>
              <a:rPr lang="en-US" altLang="ko-KR" dirty="0"/>
              <a:t>the </a:t>
            </a:r>
            <a:r>
              <a:rPr lang="en-US" altLang="ko-KR" dirty="0" err="1"/>
              <a:t>init</a:t>
            </a:r>
            <a:r>
              <a:rPr lang="en-US" altLang="ko-KR" dirty="0"/>
              <a:t> function </a:t>
            </a:r>
            <a:r>
              <a:rPr lang="en-US" altLang="ko-KR" dirty="0" smtClean="0"/>
              <a:t> </a:t>
            </a:r>
          </a:p>
        </p:txBody>
      </p:sp>
      <p:pic>
        <p:nvPicPr>
          <p:cNvPr id="27650" name="Picture 2" descr="http://3.bp.blogspot.com/-ucqEioJSPYw/T7VYJxWUpdI/AAAAAAAAAEI/Pvo5_ugqUxI/s1600/kernel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030" y="2518410"/>
            <a:ext cx="447675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975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3" name="TextBox 2"/>
          <p:cNvSpPr txBox="1"/>
          <p:nvPr/>
        </p:nvSpPr>
        <p:spPr>
          <a:xfrm>
            <a:off x="552991" y="749812"/>
            <a:ext cx="10911299" cy="452431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800" dirty="0"/>
              <a:t>Devices: everything is a file</a:t>
            </a:r>
            <a:endParaRPr lang="en-US" altLang="ko-KR" sz="2800" dirty="0" smtClean="0">
              <a:solidFill>
                <a:srgbClr val="0E58A8"/>
              </a:solidFill>
            </a:endParaRPr>
          </a:p>
          <a:p>
            <a:pPr marL="800100" lvl="1" indent="-342900">
              <a:buFont typeface="Arial" panose="020B0604020202020204" pitchFamily="34" charset="0"/>
              <a:buChar char="•"/>
            </a:pPr>
            <a:r>
              <a:rPr lang="en-US" altLang="ko-KR" sz="2600" dirty="0"/>
              <a:t>A very important Unix design decision was to represent most system objects as </a:t>
            </a:r>
            <a:r>
              <a:rPr lang="en-US" altLang="ko-KR" sz="2600" dirty="0" smtClean="0"/>
              <a:t>files</a:t>
            </a:r>
          </a:p>
          <a:p>
            <a:pPr marL="800100" lvl="1" indent="-342900">
              <a:buFont typeface="Arial" panose="020B0604020202020204" pitchFamily="34" charset="0"/>
              <a:buChar char="•"/>
            </a:pPr>
            <a:r>
              <a:rPr lang="en-US" altLang="ko-KR" sz="2600" dirty="0"/>
              <a:t>It allows applications to manipulate all system objects with the normal file API (open, read, write, close, etc.) </a:t>
            </a:r>
            <a:endParaRPr lang="en-US" altLang="ko-KR" sz="2600" dirty="0" smtClean="0"/>
          </a:p>
          <a:p>
            <a:pPr marL="800100" lvl="1" indent="-342900">
              <a:buFont typeface="Arial" panose="020B0604020202020204" pitchFamily="34" charset="0"/>
              <a:buChar char="•"/>
            </a:pPr>
            <a:r>
              <a:rPr lang="en-US" altLang="ko-KR" sz="2600" dirty="0"/>
              <a:t>So, devices had to be represented as files to the </a:t>
            </a:r>
            <a:r>
              <a:rPr lang="en-US" altLang="ko-KR" sz="2600" dirty="0" smtClean="0"/>
              <a:t>applications</a:t>
            </a:r>
          </a:p>
          <a:p>
            <a:pPr marL="800100" lvl="1" indent="-342900">
              <a:buFont typeface="Arial" panose="020B0604020202020204" pitchFamily="34" charset="0"/>
              <a:buChar char="•"/>
            </a:pPr>
            <a:r>
              <a:rPr lang="en-US" altLang="ko-KR" sz="2600" dirty="0"/>
              <a:t>This is done through a special artifact called a device </a:t>
            </a:r>
            <a:r>
              <a:rPr lang="en-US" altLang="ko-KR" sz="2600" dirty="0" smtClean="0"/>
              <a:t>file</a:t>
            </a:r>
          </a:p>
          <a:p>
            <a:pPr marL="800100" lvl="1" indent="-342900">
              <a:buFont typeface="Arial" panose="020B0604020202020204" pitchFamily="34" charset="0"/>
              <a:buChar char="•"/>
            </a:pPr>
            <a:r>
              <a:rPr lang="en-US" altLang="ko-KR" sz="2600" dirty="0"/>
              <a:t>It is a special type of file, that associates a file name visible to user space applications to the triplet (type, major, minor) that the kernel </a:t>
            </a:r>
            <a:r>
              <a:rPr lang="en-US" altLang="ko-KR" sz="2600" dirty="0" smtClean="0"/>
              <a:t>understands</a:t>
            </a:r>
          </a:p>
          <a:p>
            <a:pPr marL="800100" lvl="1" indent="-342900">
              <a:buFont typeface="Arial" panose="020B0604020202020204" pitchFamily="34" charset="0"/>
              <a:buChar char="•"/>
            </a:pPr>
            <a:r>
              <a:rPr lang="en-US" altLang="ko-KR" sz="2600" dirty="0"/>
              <a:t>All device files are by convention stored in the /dev directory </a:t>
            </a:r>
            <a:endParaRPr lang="en-US" altLang="ko-KR" sz="2600" dirty="0" smtClean="0"/>
          </a:p>
        </p:txBody>
      </p:sp>
    </p:spTree>
    <p:extLst>
      <p:ext uri="{BB962C8B-B14F-4D97-AF65-F5344CB8AC3E}">
        <p14:creationId xmlns:p14="http://schemas.microsoft.com/office/powerpoint/2010/main" val="3249582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3" name="TextBox 2"/>
          <p:cNvSpPr txBox="1"/>
          <p:nvPr/>
        </p:nvSpPr>
        <p:spPr>
          <a:xfrm>
            <a:off x="552991" y="749812"/>
            <a:ext cx="659075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a:t>
            </a:r>
            <a:r>
              <a:rPr lang="en-US" altLang="ko-KR" sz="2400" dirty="0">
                <a:solidFill>
                  <a:srgbClr val="0E58A8"/>
                </a:solidFill>
              </a:rPr>
              <a:t>M</a:t>
            </a:r>
            <a:r>
              <a:rPr lang="en-US" altLang="ko-KR" sz="2400" dirty="0" smtClean="0">
                <a:solidFill>
                  <a:srgbClr val="0E58A8"/>
                </a:solidFill>
              </a:rPr>
              <a:t>ake An Kernel Module ( Hello word )</a:t>
            </a:r>
          </a:p>
          <a:p>
            <a:pPr marL="800100" lvl="1" indent="-342900">
              <a:buFont typeface="Arial" panose="020B0604020202020204" pitchFamily="34" charset="0"/>
              <a:buChar char="•"/>
            </a:pPr>
            <a:endParaRPr lang="en-US" altLang="ko-KR" dirty="0" smtClean="0"/>
          </a:p>
        </p:txBody>
      </p:sp>
      <p:graphicFrame>
        <p:nvGraphicFramePr>
          <p:cNvPr id="5" name="표 4"/>
          <p:cNvGraphicFramePr>
            <a:graphicFrameLocks noGrp="1"/>
          </p:cNvGraphicFramePr>
          <p:nvPr/>
        </p:nvGraphicFramePr>
        <p:xfrm>
          <a:off x="552991" y="1308612"/>
          <a:ext cx="10232390" cy="4302760"/>
        </p:xfrm>
        <a:graphic>
          <a:graphicData uri="http://schemas.openxmlformats.org/drawingml/2006/table">
            <a:tbl>
              <a:tblPr firstRow="1" bandRow="1">
                <a:tableStyleId>{073A0DAA-6AF3-43AB-8588-CEC1D06C72B9}</a:tableStyleId>
              </a:tblPr>
              <a:tblGrid>
                <a:gridCol w="10232390"/>
              </a:tblGrid>
              <a:tr h="370840">
                <a:tc>
                  <a:txBody>
                    <a:bodyPr/>
                    <a:lstStyle/>
                    <a:p>
                      <a:pPr latinLnBrk="1"/>
                      <a:r>
                        <a:rPr lang="en-US" altLang="ko-KR" dirty="0" err="1" smtClean="0"/>
                        <a:t>Makefile</a:t>
                      </a:r>
                      <a:endParaRPr lang="ko-KR" altLang="en-US" dirty="0"/>
                    </a:p>
                  </a:txBody>
                  <a:tcPr/>
                </a:tc>
              </a:tr>
              <a:tr h="370840">
                <a:tc>
                  <a:txBody>
                    <a:bodyPr/>
                    <a:lstStyle/>
                    <a:p>
                      <a:pPr latinLnBrk="1"/>
                      <a:r>
                        <a:rPr lang="en-US" altLang="ko-KR" dirty="0" err="1" smtClean="0"/>
                        <a:t>obj</a:t>
                      </a:r>
                      <a:r>
                        <a:rPr lang="en-US" altLang="ko-KR" dirty="0" smtClean="0"/>
                        <a:t>-m   := </a:t>
                      </a:r>
                      <a:r>
                        <a:rPr lang="en-US" altLang="ko-KR" dirty="0" err="1" smtClean="0"/>
                        <a:t>test.o</a:t>
                      </a:r>
                      <a:endParaRPr lang="en-US" altLang="ko-KR" dirty="0" smtClean="0"/>
                    </a:p>
                    <a:p>
                      <a:pPr latinLnBrk="1"/>
                      <a:endParaRPr lang="en-US" altLang="ko-KR" dirty="0" smtClean="0"/>
                    </a:p>
                    <a:p>
                      <a:pPr latinLnBrk="1"/>
                      <a:r>
                        <a:rPr lang="en-US" altLang="ko-KR" dirty="0" smtClean="0"/>
                        <a:t>KDIR            := /home/</a:t>
                      </a:r>
                      <a:r>
                        <a:rPr lang="en-US" altLang="ko-KR" dirty="0" err="1" smtClean="0"/>
                        <a:t>huyang</a:t>
                      </a:r>
                      <a:r>
                        <a:rPr lang="en-US" altLang="ko-KR" dirty="0" smtClean="0"/>
                        <a:t>/VN_Mentoring_M1/device/platform/</a:t>
                      </a:r>
                      <a:r>
                        <a:rPr lang="en-US" altLang="ko-KR" dirty="0" err="1" smtClean="0"/>
                        <a:t>sdk</a:t>
                      </a:r>
                      <a:r>
                        <a:rPr lang="en-US" altLang="ko-KR" dirty="0" smtClean="0"/>
                        <a:t>/</a:t>
                      </a:r>
                      <a:r>
                        <a:rPr lang="en-US" altLang="ko-KR" dirty="0" err="1" smtClean="0"/>
                        <a:t>os</a:t>
                      </a:r>
                      <a:r>
                        <a:rPr lang="en-US" altLang="ko-KR" dirty="0" smtClean="0"/>
                        <a:t>/kernel</a:t>
                      </a:r>
                    </a:p>
                    <a:p>
                      <a:pPr latinLnBrk="1"/>
                      <a:r>
                        <a:rPr lang="en-US" altLang="ko-KR" dirty="0" smtClean="0"/>
                        <a:t>PWD             := $(shell </a:t>
                      </a:r>
                      <a:r>
                        <a:rPr lang="en-US" altLang="ko-KR" dirty="0" err="1" smtClean="0"/>
                        <a:t>pwd</a:t>
                      </a:r>
                      <a:r>
                        <a:rPr lang="en-US" altLang="ko-KR" dirty="0" smtClean="0"/>
                        <a:t>)</a:t>
                      </a:r>
                    </a:p>
                    <a:p>
                      <a:pPr latinLnBrk="1"/>
                      <a:r>
                        <a:rPr lang="en-US" altLang="ko-KR" dirty="0" smtClean="0"/>
                        <a:t>CROSS_COMPILE   :=</a:t>
                      </a:r>
                      <a:r>
                        <a:rPr lang="en-US" altLang="ko-KR" dirty="0" err="1" smtClean="0"/>
                        <a:t>mipsel-linux</a:t>
                      </a:r>
                      <a:r>
                        <a:rPr lang="en-US" altLang="ko-KR" dirty="0" smtClean="0"/>
                        <a:t>-</a:t>
                      </a:r>
                    </a:p>
                    <a:p>
                      <a:pPr latinLnBrk="1"/>
                      <a:r>
                        <a:rPr lang="en-US" altLang="ko-KR" dirty="0" smtClean="0"/>
                        <a:t>ARCH            :=</a:t>
                      </a:r>
                      <a:r>
                        <a:rPr lang="en-US" altLang="ko-KR" dirty="0" err="1" smtClean="0"/>
                        <a:t>mipsel</a:t>
                      </a:r>
                      <a:endParaRPr lang="en-US" altLang="ko-KR" dirty="0" smtClean="0"/>
                    </a:p>
                    <a:p>
                      <a:pPr latinLnBrk="1"/>
                      <a:endParaRPr lang="en-US" altLang="ko-KR" dirty="0" smtClean="0"/>
                    </a:p>
                    <a:p>
                      <a:pPr latinLnBrk="1"/>
                      <a:r>
                        <a:rPr lang="en-US" altLang="ko-KR" dirty="0" smtClean="0"/>
                        <a:t>default:</a:t>
                      </a:r>
                    </a:p>
                    <a:p>
                      <a:pPr latinLnBrk="1"/>
                      <a:r>
                        <a:rPr lang="en-US" altLang="ko-KR" dirty="0" smtClean="0"/>
                        <a:t>        $(MAKE) -C $(KDIR) SUBDIRS=$(PWD) modules</a:t>
                      </a:r>
                    </a:p>
                    <a:p>
                      <a:pPr latinLnBrk="1"/>
                      <a:r>
                        <a:rPr lang="en-US" altLang="ko-KR" dirty="0" smtClean="0"/>
                        <a:t>clean:</a:t>
                      </a:r>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a:t>
                      </a:r>
                      <a:r>
                        <a:rPr lang="en-US" altLang="ko-KR" dirty="0" err="1" smtClean="0"/>
                        <a:t>ko</a:t>
                      </a:r>
                      <a:endParaRPr lang="en-US" altLang="ko-KR" dirty="0" smtClean="0"/>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*.mod.*</a:t>
                      </a:r>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a:t>
                      </a:r>
                      <a:r>
                        <a:rPr lang="en-US" altLang="ko-KR" dirty="0" err="1" smtClean="0"/>
                        <a:t>cmd</a:t>
                      </a:r>
                      <a:endParaRPr lang="en-US" altLang="ko-KR" dirty="0" smtClean="0"/>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*.o</a:t>
                      </a:r>
                      <a:endParaRPr lang="ko-KR" altLang="en-US" dirty="0"/>
                    </a:p>
                  </a:txBody>
                  <a:tcPr/>
                </a:tc>
              </a:tr>
            </a:tbl>
          </a:graphicData>
        </a:graphic>
      </p:graphicFrame>
    </p:spTree>
    <p:extLst>
      <p:ext uri="{BB962C8B-B14F-4D97-AF65-F5344CB8AC3E}">
        <p14:creationId xmlns:p14="http://schemas.microsoft.com/office/powerpoint/2010/main" val="518892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42945884"/>
              </p:ext>
            </p:extLst>
          </p:nvPr>
        </p:nvGraphicFramePr>
        <p:xfrm>
          <a:off x="548838" y="874272"/>
          <a:ext cx="10218222" cy="5377938"/>
        </p:xfrm>
        <a:graphic>
          <a:graphicData uri="http://schemas.openxmlformats.org/drawingml/2006/table">
            <a:tbl>
              <a:tblPr firstRow="1" bandRow="1">
                <a:tableStyleId>{073A0DAA-6AF3-43AB-8588-CEC1D06C72B9}</a:tableStyleId>
              </a:tblPr>
              <a:tblGrid>
                <a:gridCol w="10218222"/>
              </a:tblGrid>
              <a:tr h="367705">
                <a:tc>
                  <a:txBody>
                    <a:bodyPr/>
                    <a:lstStyle/>
                    <a:p>
                      <a:pPr latinLnBrk="1"/>
                      <a:r>
                        <a:rPr lang="en-US" altLang="ko-KR" dirty="0" err="1" smtClean="0"/>
                        <a:t>test.c</a:t>
                      </a:r>
                      <a:endParaRPr lang="ko-KR" altLang="en-US" dirty="0"/>
                    </a:p>
                  </a:txBody>
                  <a:tcPr/>
                </a:tc>
              </a:tr>
              <a:tr h="5010233">
                <a:tc>
                  <a:txBody>
                    <a:bodyPr/>
                    <a:lstStyle/>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init.h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module.h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kernel.h</a:t>
                      </a:r>
                      <a:r>
                        <a:rPr lang="en-US" altLang="ko-KR" sz="1600" dirty="0" smtClean="0"/>
                        <a:t>&gt;</a:t>
                      </a:r>
                    </a:p>
                    <a:p>
                      <a:pPr latinLnBrk="1"/>
                      <a:endParaRPr lang="en-US" altLang="ko-KR" sz="1600" dirty="0" smtClean="0"/>
                    </a:p>
                    <a:p>
                      <a:pPr latinLnBrk="1"/>
                      <a:r>
                        <a:rPr lang="en-US" altLang="ko-KR" sz="1600" dirty="0" smtClean="0"/>
                        <a:t>static </a:t>
                      </a:r>
                      <a:r>
                        <a:rPr lang="en-US" altLang="ko-KR" sz="1600" dirty="0" err="1" smtClean="0"/>
                        <a:t>int</a:t>
                      </a:r>
                      <a:r>
                        <a:rPr lang="en-US" altLang="ko-KR" sz="1600" dirty="0" smtClean="0"/>
                        <a:t> </a:t>
                      </a:r>
                      <a:r>
                        <a:rPr lang="en-US" altLang="ko-KR" sz="1600" dirty="0" err="1" smtClean="0"/>
                        <a:t>hello_init</a:t>
                      </a:r>
                      <a:r>
                        <a:rPr lang="en-US" altLang="ko-KR" sz="1600" dirty="0" smtClean="0"/>
                        <a:t>(void)</a:t>
                      </a:r>
                    </a:p>
                    <a:p>
                      <a:pPr latinLnBrk="1"/>
                      <a:r>
                        <a:rPr lang="en-US" altLang="ko-KR" sz="1600" dirty="0" smtClean="0"/>
                        <a:t>{</a:t>
                      </a:r>
                    </a:p>
                    <a:p>
                      <a:pPr latinLnBrk="1"/>
                      <a:r>
                        <a:rPr lang="en-US" altLang="ko-KR" sz="1600" dirty="0" smtClean="0"/>
                        <a:t>    </a:t>
                      </a:r>
                      <a:r>
                        <a:rPr lang="en-US" altLang="ko-KR" sz="1600" dirty="0" err="1" smtClean="0"/>
                        <a:t>printk</a:t>
                      </a:r>
                      <a:r>
                        <a:rPr lang="en-US" altLang="ko-KR" sz="1600" dirty="0" smtClean="0"/>
                        <a:t>("Hello, world \n");</a:t>
                      </a:r>
                    </a:p>
                    <a:p>
                      <a:pPr latinLnBrk="1"/>
                      <a:r>
                        <a:rPr lang="en-US" altLang="ko-KR" sz="1600" dirty="0" smtClean="0"/>
                        <a:t>    return 0;</a:t>
                      </a:r>
                    </a:p>
                    <a:p>
                      <a:pPr latinLnBrk="1"/>
                      <a:r>
                        <a:rPr lang="en-US" altLang="ko-KR" sz="1600" dirty="0" smtClean="0"/>
                        <a:t>}</a:t>
                      </a:r>
                    </a:p>
                    <a:p>
                      <a:pPr latinLnBrk="1"/>
                      <a:endParaRPr lang="en-US" altLang="ko-KR" sz="1600" dirty="0" smtClean="0"/>
                    </a:p>
                    <a:p>
                      <a:pPr latinLnBrk="1"/>
                      <a:r>
                        <a:rPr lang="en-US" altLang="ko-KR" sz="1600" dirty="0" smtClean="0"/>
                        <a:t>static void </a:t>
                      </a:r>
                      <a:r>
                        <a:rPr lang="en-US" altLang="ko-KR" sz="1600" dirty="0" err="1" smtClean="0"/>
                        <a:t>hello_exit</a:t>
                      </a:r>
                      <a:r>
                        <a:rPr lang="en-US" altLang="ko-KR" sz="1600" dirty="0" smtClean="0"/>
                        <a:t>(void)</a:t>
                      </a:r>
                    </a:p>
                    <a:p>
                      <a:pPr latinLnBrk="1"/>
                      <a:r>
                        <a:rPr lang="en-US" altLang="ko-KR" sz="1600" dirty="0" smtClean="0"/>
                        <a:t>{</a:t>
                      </a:r>
                    </a:p>
                    <a:p>
                      <a:pPr latinLnBrk="1"/>
                      <a:r>
                        <a:rPr lang="en-US" altLang="ko-KR" sz="1600" dirty="0" smtClean="0"/>
                        <a:t>    </a:t>
                      </a:r>
                      <a:r>
                        <a:rPr lang="en-US" altLang="ko-KR" sz="1600" dirty="0" err="1" smtClean="0"/>
                        <a:t>printk</a:t>
                      </a:r>
                      <a:r>
                        <a:rPr lang="en-US" altLang="ko-KR" sz="1600" dirty="0" smtClean="0"/>
                        <a:t>("Goodbye, world\n");</a:t>
                      </a:r>
                    </a:p>
                    <a:p>
                      <a:pPr latinLnBrk="1"/>
                      <a:r>
                        <a:rPr lang="en-US" altLang="ko-KR" sz="1600" dirty="0" smtClean="0"/>
                        <a:t>}</a:t>
                      </a:r>
                    </a:p>
                    <a:p>
                      <a:pPr latinLnBrk="1"/>
                      <a:endParaRPr lang="en-US" altLang="ko-KR" sz="1600" dirty="0" smtClean="0"/>
                    </a:p>
                    <a:p>
                      <a:pPr latinLnBrk="1"/>
                      <a:r>
                        <a:rPr lang="en-US" altLang="ko-KR" sz="1600" dirty="0" err="1" smtClean="0"/>
                        <a:t>module_init</a:t>
                      </a:r>
                      <a:r>
                        <a:rPr lang="en-US" altLang="ko-KR" sz="1600" dirty="0" smtClean="0"/>
                        <a:t>(</a:t>
                      </a:r>
                      <a:r>
                        <a:rPr lang="en-US" altLang="ko-KR" sz="1600" dirty="0" err="1" smtClean="0"/>
                        <a:t>hello_init</a:t>
                      </a:r>
                      <a:r>
                        <a:rPr lang="en-US" altLang="ko-KR" sz="1600" dirty="0" smtClean="0"/>
                        <a:t>);</a:t>
                      </a:r>
                    </a:p>
                    <a:p>
                      <a:pPr latinLnBrk="1"/>
                      <a:r>
                        <a:rPr lang="en-US" altLang="ko-KR" sz="1600" dirty="0" err="1" smtClean="0"/>
                        <a:t>module_exit</a:t>
                      </a:r>
                      <a:r>
                        <a:rPr lang="en-US" altLang="ko-KR" sz="1600" dirty="0" smtClean="0"/>
                        <a:t>(</a:t>
                      </a:r>
                      <a:r>
                        <a:rPr lang="en-US" altLang="ko-KR" sz="1600" dirty="0" err="1" smtClean="0"/>
                        <a:t>hello_exit</a:t>
                      </a:r>
                      <a:r>
                        <a:rPr lang="en-US" altLang="ko-KR" sz="1600" dirty="0" smtClean="0"/>
                        <a:t>);</a:t>
                      </a:r>
                    </a:p>
                    <a:p>
                      <a:pPr latinLnBrk="1"/>
                      <a:endParaRPr lang="en-US" altLang="ko-KR" sz="1600" dirty="0" smtClean="0"/>
                    </a:p>
                    <a:p>
                      <a:pPr latinLnBrk="1"/>
                      <a:r>
                        <a:rPr lang="en-US" altLang="ko-KR" sz="1600" dirty="0" smtClean="0"/>
                        <a:t>MODULE_LICENSE("Dual BSD/GPL");</a:t>
                      </a:r>
                      <a:endParaRPr lang="ko-KR" altLang="en-US" sz="1600" dirty="0"/>
                    </a:p>
                  </a:txBody>
                  <a:tcPr/>
                </a:tc>
              </a:tr>
            </a:tbl>
          </a:graphicData>
        </a:graphic>
      </p:graphicFrame>
    </p:spTree>
    <p:extLst>
      <p:ext uri="{BB962C8B-B14F-4D97-AF65-F5344CB8AC3E}">
        <p14:creationId xmlns:p14="http://schemas.microsoft.com/office/powerpoint/2010/main" val="16148557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4" name="TextBox 3"/>
          <p:cNvSpPr txBox="1"/>
          <p:nvPr/>
        </p:nvSpPr>
        <p:spPr>
          <a:xfrm>
            <a:off x="552991" y="749812"/>
            <a:ext cx="8648159" cy="1846659"/>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Module Utility </a:t>
            </a:r>
          </a:p>
          <a:p>
            <a:pPr marL="742950" lvl="1" indent="-285750">
              <a:buFont typeface="Arial" panose="020B0604020202020204" pitchFamily="34" charset="0"/>
              <a:buChar char="•"/>
            </a:pPr>
            <a:r>
              <a:rPr lang="en-US" altLang="ko-KR" dirty="0" err="1" smtClean="0"/>
              <a:t>lsmod</a:t>
            </a:r>
            <a:r>
              <a:rPr lang="en-US" altLang="ko-KR" dirty="0" smtClean="0"/>
              <a:t> : </a:t>
            </a:r>
            <a:r>
              <a:rPr lang="en-US" altLang="ko-KR" dirty="0"/>
              <a:t>displays a list of currently loaded </a:t>
            </a:r>
            <a:r>
              <a:rPr lang="en-US" altLang="ko-KR" dirty="0" smtClean="0"/>
              <a:t>modules</a:t>
            </a:r>
          </a:p>
          <a:p>
            <a:pPr marL="742950" lvl="1" indent="-285750">
              <a:buFont typeface="Arial" panose="020B0604020202020204" pitchFamily="34" charset="0"/>
              <a:buChar char="•"/>
            </a:pPr>
            <a:r>
              <a:rPr lang="en-US" altLang="ko-KR" dirty="0" err="1" smtClean="0"/>
              <a:t>Insmod</a:t>
            </a:r>
            <a:r>
              <a:rPr lang="en-US" altLang="ko-KR" dirty="0" smtClean="0"/>
              <a:t> : load a kernel module</a:t>
            </a:r>
          </a:p>
          <a:p>
            <a:pPr marL="742950" lvl="1" indent="-285750">
              <a:buFont typeface="Arial" panose="020B0604020202020204" pitchFamily="34" charset="0"/>
              <a:buChar char="•"/>
            </a:pPr>
            <a:r>
              <a:rPr lang="en-US" altLang="ko-KR" dirty="0" err="1" smtClean="0"/>
              <a:t>rmmod</a:t>
            </a:r>
            <a:r>
              <a:rPr lang="en-US" altLang="ko-KR" dirty="0" smtClean="0"/>
              <a:t> : unload a kernel module</a:t>
            </a:r>
          </a:p>
          <a:p>
            <a:pPr marL="742950" lvl="1" indent="-285750">
              <a:buFont typeface="Arial" panose="020B0604020202020204" pitchFamily="34" charset="0"/>
              <a:buChar char="•"/>
            </a:pPr>
            <a:r>
              <a:rPr lang="en-US" altLang="ko-KR" dirty="0" err="1" smtClean="0"/>
              <a:t>depmod</a:t>
            </a:r>
            <a:r>
              <a:rPr lang="en-US" altLang="ko-KR" dirty="0" smtClean="0"/>
              <a:t> : generate dependency information between modules</a:t>
            </a:r>
          </a:p>
          <a:p>
            <a:pPr marL="742950" lvl="1" indent="-285750">
              <a:buFont typeface="Arial" panose="020B0604020202020204" pitchFamily="34" charset="0"/>
              <a:buChar char="•"/>
            </a:pPr>
            <a:r>
              <a:rPr lang="en-US" altLang="ko-KR" dirty="0" err="1" smtClean="0"/>
              <a:t>modprobe</a:t>
            </a:r>
            <a:r>
              <a:rPr lang="en-US" altLang="ko-KR" dirty="0" smtClean="0"/>
              <a:t> : </a:t>
            </a:r>
            <a:r>
              <a:rPr lang="en-US" altLang="ko-KR" dirty="0"/>
              <a:t>load the module along with its dependencies</a:t>
            </a:r>
            <a:endParaRPr lang="en-US" altLang="ko-KR" dirty="0" smtClean="0"/>
          </a:p>
        </p:txBody>
      </p:sp>
      <p:sp>
        <p:nvSpPr>
          <p:cNvPr id="6" name="TextBox 5"/>
          <p:cNvSpPr txBox="1"/>
          <p:nvPr/>
        </p:nvSpPr>
        <p:spPr>
          <a:xfrm>
            <a:off x="552991" y="3073912"/>
            <a:ext cx="8648159" cy="240065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Module License</a:t>
            </a:r>
          </a:p>
          <a:p>
            <a:pPr marL="742950" lvl="1" indent="-285750">
              <a:buFont typeface="Arial" panose="020B0604020202020204" pitchFamily="34" charset="0"/>
              <a:buChar char="•"/>
            </a:pPr>
            <a:r>
              <a:rPr lang="en-US" altLang="ko-KR" dirty="0" smtClean="0"/>
              <a:t>GPL :  GNU Public License v2 or later</a:t>
            </a:r>
          </a:p>
          <a:p>
            <a:pPr marL="742950" lvl="1" indent="-285750">
              <a:buFont typeface="Arial" panose="020B0604020202020204" pitchFamily="34" charset="0"/>
              <a:buChar char="•"/>
            </a:pPr>
            <a:r>
              <a:rPr lang="en-US" altLang="ko-KR" dirty="0" smtClean="0"/>
              <a:t>GPL v2 : </a:t>
            </a:r>
            <a:r>
              <a:rPr lang="en-US" altLang="ko-KR" dirty="0"/>
              <a:t>GNU Public License </a:t>
            </a:r>
            <a:r>
              <a:rPr lang="en-US" altLang="ko-KR" dirty="0" smtClean="0"/>
              <a:t>v2</a:t>
            </a:r>
          </a:p>
          <a:p>
            <a:pPr marL="742950" lvl="1" indent="-285750">
              <a:buFont typeface="Arial" panose="020B0604020202020204" pitchFamily="34" charset="0"/>
              <a:buChar char="•"/>
            </a:pPr>
            <a:r>
              <a:rPr lang="en-US" altLang="ko-KR" dirty="0" smtClean="0"/>
              <a:t>GPL and additional rights : </a:t>
            </a:r>
            <a:r>
              <a:rPr lang="en-US" altLang="ko-KR" dirty="0"/>
              <a:t>GNU Public License </a:t>
            </a:r>
            <a:r>
              <a:rPr lang="en-US" altLang="ko-KR" dirty="0" smtClean="0"/>
              <a:t>v2</a:t>
            </a:r>
            <a:r>
              <a:rPr lang="en-US" altLang="ko-KR" dirty="0"/>
              <a:t> </a:t>
            </a:r>
            <a:r>
              <a:rPr lang="en-US" altLang="ko-KR" dirty="0" smtClean="0"/>
              <a:t>and more</a:t>
            </a:r>
          </a:p>
          <a:p>
            <a:pPr marL="742950" lvl="1" indent="-285750">
              <a:buFont typeface="Arial" panose="020B0604020202020204" pitchFamily="34" charset="0"/>
              <a:buChar char="•"/>
            </a:pPr>
            <a:r>
              <a:rPr lang="en-US" altLang="ko-KR" dirty="0" smtClean="0"/>
              <a:t>Dual BSD/GPL : </a:t>
            </a:r>
            <a:r>
              <a:rPr lang="en-US" altLang="ko-KR" dirty="0"/>
              <a:t>GNU Public License </a:t>
            </a:r>
            <a:r>
              <a:rPr lang="en-US" altLang="ko-KR" dirty="0" smtClean="0"/>
              <a:t>v2 or</a:t>
            </a:r>
            <a:r>
              <a:rPr lang="ko-KR" altLang="en-US" dirty="0" smtClean="0"/>
              <a:t> </a:t>
            </a:r>
            <a:r>
              <a:rPr lang="en-US" altLang="ko-KR" dirty="0" smtClean="0"/>
              <a:t>BSD license choice</a:t>
            </a:r>
          </a:p>
          <a:p>
            <a:pPr marL="742950" lvl="1" indent="-285750">
              <a:buFont typeface="Arial" panose="020B0604020202020204" pitchFamily="34" charset="0"/>
              <a:buChar char="•"/>
            </a:pPr>
            <a:r>
              <a:rPr lang="en-US" altLang="ko-KR" dirty="0" smtClean="0"/>
              <a:t>Dual MPL/GPL : </a:t>
            </a:r>
            <a:r>
              <a:rPr lang="en-US" altLang="ko-KR" dirty="0"/>
              <a:t>GNU Public License </a:t>
            </a:r>
            <a:r>
              <a:rPr lang="en-US" altLang="ko-KR" dirty="0" smtClean="0"/>
              <a:t>v2 or Mozilla license choice</a:t>
            </a:r>
          </a:p>
          <a:p>
            <a:pPr marL="742950" lvl="1" indent="-285750">
              <a:buFont typeface="Arial" panose="020B0604020202020204" pitchFamily="34" charset="0"/>
              <a:buChar char="•"/>
            </a:pPr>
            <a:r>
              <a:rPr lang="en-US" altLang="ko-KR" dirty="0" smtClean="0"/>
              <a:t>Proprietary : Non free products. ( Several kernel API is not allowed to access, But It is not big problem )</a:t>
            </a:r>
            <a:endParaRPr lang="en-US" altLang="ko-KR" dirty="0"/>
          </a:p>
        </p:txBody>
      </p:sp>
    </p:spTree>
    <p:extLst>
      <p:ext uri="{BB962C8B-B14F-4D97-AF65-F5344CB8AC3E}">
        <p14:creationId xmlns:p14="http://schemas.microsoft.com/office/powerpoint/2010/main" val="4273543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3" name="TextBox 2"/>
          <p:cNvSpPr txBox="1"/>
          <p:nvPr/>
        </p:nvSpPr>
        <p:spPr>
          <a:xfrm>
            <a:off x="552991" y="749812"/>
            <a:ext cx="659075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a:t>
            </a:r>
            <a:r>
              <a:rPr lang="en-US" altLang="ko-KR" sz="2400" dirty="0">
                <a:solidFill>
                  <a:srgbClr val="0E58A8"/>
                </a:solidFill>
              </a:rPr>
              <a:t>M</a:t>
            </a:r>
            <a:r>
              <a:rPr lang="en-US" altLang="ko-KR" sz="2400" dirty="0" smtClean="0">
                <a:solidFill>
                  <a:srgbClr val="0E58A8"/>
                </a:solidFill>
              </a:rPr>
              <a:t>ake An Kernel Module With Parameter</a:t>
            </a:r>
          </a:p>
          <a:p>
            <a:pPr marL="800100" lvl="1" indent="-342900">
              <a:buFont typeface="Arial" panose="020B0604020202020204" pitchFamily="34" charset="0"/>
              <a:buChar char="•"/>
            </a:pPr>
            <a:endParaRPr lang="en-US" altLang="ko-KR" dirty="0" smtClean="0"/>
          </a:p>
        </p:txBody>
      </p:sp>
      <p:graphicFrame>
        <p:nvGraphicFramePr>
          <p:cNvPr id="5" name="표 4"/>
          <p:cNvGraphicFramePr>
            <a:graphicFrameLocks noGrp="1"/>
          </p:cNvGraphicFramePr>
          <p:nvPr>
            <p:extLst>
              <p:ext uri="{D42A27DB-BD31-4B8C-83A1-F6EECF244321}">
                <p14:modId xmlns:p14="http://schemas.microsoft.com/office/powerpoint/2010/main" val="4017781773"/>
              </p:ext>
            </p:extLst>
          </p:nvPr>
        </p:nvGraphicFramePr>
        <p:xfrm>
          <a:off x="552991" y="1308612"/>
          <a:ext cx="10232390" cy="4302760"/>
        </p:xfrm>
        <a:graphic>
          <a:graphicData uri="http://schemas.openxmlformats.org/drawingml/2006/table">
            <a:tbl>
              <a:tblPr firstRow="1" bandRow="1">
                <a:tableStyleId>{073A0DAA-6AF3-43AB-8588-CEC1D06C72B9}</a:tableStyleId>
              </a:tblPr>
              <a:tblGrid>
                <a:gridCol w="10232390"/>
              </a:tblGrid>
              <a:tr h="370840">
                <a:tc>
                  <a:txBody>
                    <a:bodyPr/>
                    <a:lstStyle/>
                    <a:p>
                      <a:pPr latinLnBrk="1"/>
                      <a:r>
                        <a:rPr lang="en-US" altLang="ko-KR" dirty="0" err="1" smtClean="0"/>
                        <a:t>Makefile</a:t>
                      </a:r>
                      <a:endParaRPr lang="ko-KR" altLang="en-US" dirty="0"/>
                    </a:p>
                  </a:txBody>
                  <a:tcPr/>
                </a:tc>
              </a:tr>
              <a:tr h="370840">
                <a:tc>
                  <a:txBody>
                    <a:bodyPr/>
                    <a:lstStyle/>
                    <a:p>
                      <a:pPr latinLnBrk="1"/>
                      <a:r>
                        <a:rPr lang="en-US" altLang="ko-KR" dirty="0" err="1" smtClean="0"/>
                        <a:t>obj</a:t>
                      </a:r>
                      <a:r>
                        <a:rPr lang="en-US" altLang="ko-KR" dirty="0" smtClean="0"/>
                        <a:t>-m   := </a:t>
                      </a:r>
                      <a:r>
                        <a:rPr lang="en-US" altLang="ko-KR" dirty="0" err="1" smtClean="0"/>
                        <a:t>param.o</a:t>
                      </a:r>
                      <a:endParaRPr lang="en-US" altLang="ko-KR" dirty="0" smtClean="0"/>
                    </a:p>
                    <a:p>
                      <a:pPr latinLnBrk="1"/>
                      <a:endParaRPr lang="en-US" altLang="ko-KR" dirty="0" smtClean="0"/>
                    </a:p>
                    <a:p>
                      <a:pPr latinLnBrk="1"/>
                      <a:r>
                        <a:rPr lang="en-US" altLang="ko-KR" dirty="0" smtClean="0"/>
                        <a:t>KDIR            := /home/</a:t>
                      </a:r>
                      <a:r>
                        <a:rPr lang="en-US" altLang="ko-KR" dirty="0" err="1" smtClean="0"/>
                        <a:t>huyang</a:t>
                      </a:r>
                      <a:r>
                        <a:rPr lang="en-US" altLang="ko-KR" dirty="0" smtClean="0"/>
                        <a:t>/VN_Mentoring_M1/device/platform/</a:t>
                      </a:r>
                      <a:r>
                        <a:rPr lang="en-US" altLang="ko-KR" dirty="0" err="1" smtClean="0"/>
                        <a:t>sdk</a:t>
                      </a:r>
                      <a:r>
                        <a:rPr lang="en-US" altLang="ko-KR" dirty="0" smtClean="0"/>
                        <a:t>/</a:t>
                      </a:r>
                      <a:r>
                        <a:rPr lang="en-US" altLang="ko-KR" dirty="0" err="1" smtClean="0"/>
                        <a:t>os</a:t>
                      </a:r>
                      <a:r>
                        <a:rPr lang="en-US" altLang="ko-KR" dirty="0" smtClean="0"/>
                        <a:t>/kernel</a:t>
                      </a:r>
                    </a:p>
                    <a:p>
                      <a:pPr latinLnBrk="1"/>
                      <a:r>
                        <a:rPr lang="en-US" altLang="ko-KR" dirty="0" smtClean="0"/>
                        <a:t>PWD             := $(shell </a:t>
                      </a:r>
                      <a:r>
                        <a:rPr lang="en-US" altLang="ko-KR" dirty="0" err="1" smtClean="0"/>
                        <a:t>pwd</a:t>
                      </a:r>
                      <a:r>
                        <a:rPr lang="en-US" altLang="ko-KR" dirty="0" smtClean="0"/>
                        <a:t>)</a:t>
                      </a:r>
                    </a:p>
                    <a:p>
                      <a:pPr latinLnBrk="1"/>
                      <a:r>
                        <a:rPr lang="en-US" altLang="ko-KR" dirty="0" smtClean="0"/>
                        <a:t>CROSS_COMPILE   :=</a:t>
                      </a:r>
                      <a:r>
                        <a:rPr lang="en-US" altLang="ko-KR" dirty="0" err="1" smtClean="0"/>
                        <a:t>mipsel-linux</a:t>
                      </a:r>
                      <a:r>
                        <a:rPr lang="en-US" altLang="ko-KR" dirty="0" smtClean="0"/>
                        <a:t>-</a:t>
                      </a:r>
                    </a:p>
                    <a:p>
                      <a:pPr latinLnBrk="1"/>
                      <a:r>
                        <a:rPr lang="en-US" altLang="ko-KR" dirty="0" smtClean="0"/>
                        <a:t>ARCH            :=</a:t>
                      </a:r>
                      <a:r>
                        <a:rPr lang="en-US" altLang="ko-KR" dirty="0" err="1" smtClean="0"/>
                        <a:t>mipsel</a:t>
                      </a:r>
                      <a:endParaRPr lang="en-US" altLang="ko-KR" dirty="0" smtClean="0"/>
                    </a:p>
                    <a:p>
                      <a:pPr latinLnBrk="1"/>
                      <a:endParaRPr lang="en-US" altLang="ko-KR" dirty="0" smtClean="0"/>
                    </a:p>
                    <a:p>
                      <a:pPr latinLnBrk="1"/>
                      <a:r>
                        <a:rPr lang="en-US" altLang="ko-KR" dirty="0" smtClean="0"/>
                        <a:t>default:</a:t>
                      </a:r>
                    </a:p>
                    <a:p>
                      <a:pPr latinLnBrk="1"/>
                      <a:r>
                        <a:rPr lang="en-US" altLang="ko-KR" dirty="0" smtClean="0"/>
                        <a:t>        $(MAKE) -C $(KDIR) SUBDIRS=$(PWD) modules</a:t>
                      </a:r>
                    </a:p>
                    <a:p>
                      <a:pPr latinLnBrk="1"/>
                      <a:r>
                        <a:rPr lang="en-US" altLang="ko-KR" dirty="0" smtClean="0"/>
                        <a:t>clean:</a:t>
                      </a:r>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a:t>
                      </a:r>
                      <a:r>
                        <a:rPr lang="en-US" altLang="ko-KR" dirty="0" err="1" smtClean="0"/>
                        <a:t>ko</a:t>
                      </a:r>
                      <a:endParaRPr lang="en-US" altLang="ko-KR" dirty="0" smtClean="0"/>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*.mod.*</a:t>
                      </a:r>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a:t>
                      </a:r>
                      <a:r>
                        <a:rPr lang="en-US" altLang="ko-KR" dirty="0" err="1" smtClean="0"/>
                        <a:t>cmd</a:t>
                      </a:r>
                      <a:endParaRPr lang="en-US" altLang="ko-KR" dirty="0" smtClean="0"/>
                    </a:p>
                    <a:p>
                      <a:pPr latinLnBrk="1"/>
                      <a:r>
                        <a:rPr lang="en-US" altLang="ko-KR" dirty="0" smtClean="0"/>
                        <a:t>        </a:t>
                      </a:r>
                      <a:r>
                        <a:rPr lang="en-US" altLang="ko-KR" dirty="0" err="1" smtClean="0"/>
                        <a:t>rm</a:t>
                      </a:r>
                      <a:r>
                        <a:rPr lang="en-US" altLang="ko-KR" dirty="0" smtClean="0"/>
                        <a:t> -</a:t>
                      </a:r>
                      <a:r>
                        <a:rPr lang="en-US" altLang="ko-KR" dirty="0" err="1" smtClean="0"/>
                        <a:t>rf</a:t>
                      </a:r>
                      <a:r>
                        <a:rPr lang="en-US" altLang="ko-KR" dirty="0" smtClean="0"/>
                        <a:t> *.o</a:t>
                      </a:r>
                      <a:endParaRPr lang="ko-KR" altLang="en-US" dirty="0"/>
                    </a:p>
                  </a:txBody>
                  <a:tcPr/>
                </a:tc>
              </a:tr>
            </a:tbl>
          </a:graphicData>
        </a:graphic>
      </p:graphicFrame>
    </p:spTree>
    <p:extLst>
      <p:ext uri="{BB962C8B-B14F-4D97-AF65-F5344CB8AC3E}">
        <p14:creationId xmlns:p14="http://schemas.microsoft.com/office/powerpoint/2010/main" val="13806681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43874019"/>
              </p:ext>
            </p:extLst>
          </p:nvPr>
        </p:nvGraphicFramePr>
        <p:xfrm>
          <a:off x="514548" y="749812"/>
          <a:ext cx="6103422" cy="5579785"/>
        </p:xfrm>
        <a:graphic>
          <a:graphicData uri="http://schemas.openxmlformats.org/drawingml/2006/table">
            <a:tbl>
              <a:tblPr firstRow="1" bandRow="1">
                <a:tableStyleId>{073A0DAA-6AF3-43AB-8588-CEC1D06C72B9}</a:tableStyleId>
              </a:tblPr>
              <a:tblGrid>
                <a:gridCol w="6103422"/>
              </a:tblGrid>
              <a:tr h="367705">
                <a:tc>
                  <a:txBody>
                    <a:bodyPr/>
                    <a:lstStyle/>
                    <a:p>
                      <a:pPr latinLnBrk="1"/>
                      <a:r>
                        <a:rPr lang="en-US" altLang="ko-KR" dirty="0" err="1" smtClean="0"/>
                        <a:t>param.c</a:t>
                      </a:r>
                      <a:endParaRPr lang="ko-KR" altLang="en-US" dirty="0"/>
                    </a:p>
                  </a:txBody>
                  <a:tcPr/>
                </a:tc>
              </a:tr>
              <a:tr h="5010233">
                <a:tc>
                  <a:txBody>
                    <a:bodyPr/>
                    <a:lstStyle/>
                    <a:p>
                      <a:pPr latinLnBrk="1"/>
                      <a:r>
                        <a:rPr lang="en-US" altLang="ko-KR" sz="1200" dirty="0" smtClean="0"/>
                        <a:t>#include &lt;</a:t>
                      </a:r>
                      <a:r>
                        <a:rPr lang="en-US" altLang="ko-KR" sz="1200" dirty="0" err="1" smtClean="0"/>
                        <a:t>linux</a:t>
                      </a:r>
                      <a:r>
                        <a:rPr lang="en-US" altLang="ko-KR" sz="1200" dirty="0" smtClean="0"/>
                        <a:t>/</a:t>
                      </a:r>
                      <a:r>
                        <a:rPr lang="en-US" altLang="ko-KR" sz="1200" dirty="0" err="1" smtClean="0"/>
                        <a:t>init.h</a:t>
                      </a:r>
                      <a:r>
                        <a:rPr lang="en-US" altLang="ko-KR" sz="1200" dirty="0" smtClean="0"/>
                        <a:t>&gt;</a:t>
                      </a:r>
                    </a:p>
                    <a:p>
                      <a:pPr latinLnBrk="1"/>
                      <a:r>
                        <a:rPr lang="en-US" altLang="ko-KR" sz="1200" dirty="0" smtClean="0"/>
                        <a:t>#include &lt;</a:t>
                      </a:r>
                      <a:r>
                        <a:rPr lang="en-US" altLang="ko-KR" sz="1200" dirty="0" err="1" smtClean="0"/>
                        <a:t>linux</a:t>
                      </a:r>
                      <a:r>
                        <a:rPr lang="en-US" altLang="ko-KR" sz="1200" dirty="0" smtClean="0"/>
                        <a:t>/</a:t>
                      </a:r>
                      <a:r>
                        <a:rPr lang="en-US" altLang="ko-KR" sz="1200" dirty="0" err="1" smtClean="0"/>
                        <a:t>module.h</a:t>
                      </a:r>
                      <a:r>
                        <a:rPr lang="en-US" altLang="ko-KR" sz="1200" dirty="0" smtClean="0"/>
                        <a:t>&gt;</a:t>
                      </a:r>
                    </a:p>
                    <a:p>
                      <a:pPr latinLnBrk="1"/>
                      <a:r>
                        <a:rPr lang="en-US" altLang="ko-KR" sz="1200" dirty="0" smtClean="0"/>
                        <a:t>#include &lt;</a:t>
                      </a:r>
                      <a:r>
                        <a:rPr lang="en-US" altLang="ko-KR" sz="1200" dirty="0" err="1" smtClean="0"/>
                        <a:t>linux</a:t>
                      </a:r>
                      <a:r>
                        <a:rPr lang="en-US" altLang="ko-KR" sz="1200" dirty="0" smtClean="0"/>
                        <a:t>/</a:t>
                      </a:r>
                      <a:r>
                        <a:rPr lang="en-US" altLang="ko-KR" sz="1200" dirty="0" err="1" smtClean="0"/>
                        <a:t>kernel.h</a:t>
                      </a:r>
                      <a:r>
                        <a:rPr lang="en-US" altLang="ko-KR" sz="1200" dirty="0" smtClean="0"/>
                        <a:t>&gt;</a:t>
                      </a:r>
                    </a:p>
                    <a:p>
                      <a:pPr latinLnBrk="1"/>
                      <a:r>
                        <a:rPr lang="en-US" altLang="ko-KR" sz="1200" dirty="0" smtClean="0"/>
                        <a:t>#include &lt;</a:t>
                      </a:r>
                      <a:r>
                        <a:rPr lang="en-US" altLang="ko-KR" sz="1200" dirty="0" err="1" smtClean="0"/>
                        <a:t>linux</a:t>
                      </a:r>
                      <a:r>
                        <a:rPr lang="en-US" altLang="ko-KR" sz="1200" dirty="0" smtClean="0"/>
                        <a:t>/</a:t>
                      </a:r>
                      <a:r>
                        <a:rPr lang="en-US" altLang="ko-KR" sz="1200" dirty="0" err="1" smtClean="0"/>
                        <a:t>moduleparam.h</a:t>
                      </a:r>
                      <a:r>
                        <a:rPr lang="en-US" altLang="ko-KR" sz="1200" dirty="0" smtClean="0"/>
                        <a:t>&gt;</a:t>
                      </a:r>
                    </a:p>
                    <a:p>
                      <a:pPr latinLnBrk="1"/>
                      <a:endParaRPr lang="en-US" altLang="ko-KR" sz="1200" dirty="0" smtClean="0"/>
                    </a:p>
                    <a:p>
                      <a:pPr latinLnBrk="1"/>
                      <a:r>
                        <a:rPr lang="en-US" altLang="ko-KR" sz="1200" dirty="0" smtClean="0"/>
                        <a:t>static </a:t>
                      </a:r>
                      <a:r>
                        <a:rPr lang="en-US" altLang="ko-KR" sz="1200" dirty="0" err="1" smtClean="0"/>
                        <a:t>int</a:t>
                      </a:r>
                      <a:r>
                        <a:rPr lang="en-US" altLang="ko-KR" sz="1200" dirty="0" smtClean="0"/>
                        <a:t> </a:t>
                      </a:r>
                      <a:r>
                        <a:rPr lang="en-US" altLang="ko-KR" sz="1200" dirty="0" err="1" smtClean="0"/>
                        <a:t>onevalue</a:t>
                      </a:r>
                      <a:r>
                        <a:rPr lang="en-US" altLang="ko-KR" sz="1200" dirty="0" smtClean="0"/>
                        <a:t> = 1;</a:t>
                      </a:r>
                    </a:p>
                    <a:p>
                      <a:pPr latinLnBrk="1"/>
                      <a:r>
                        <a:rPr lang="en-US" altLang="ko-KR" sz="1200" dirty="0" smtClean="0"/>
                        <a:t>static char *</a:t>
                      </a:r>
                      <a:r>
                        <a:rPr lang="en-US" altLang="ko-KR" sz="1200" dirty="0" err="1" smtClean="0"/>
                        <a:t>twostring</a:t>
                      </a:r>
                      <a:r>
                        <a:rPr lang="en-US" altLang="ko-KR" sz="1200" dirty="0" smtClean="0"/>
                        <a:t> = NULL;</a:t>
                      </a:r>
                    </a:p>
                    <a:p>
                      <a:pPr latinLnBrk="1"/>
                      <a:endParaRPr lang="en-US" altLang="ko-KR" sz="1200" dirty="0" smtClean="0"/>
                    </a:p>
                    <a:p>
                      <a:pPr latinLnBrk="1"/>
                      <a:r>
                        <a:rPr lang="en-US" altLang="ko-KR" sz="1200" dirty="0" err="1" smtClean="0"/>
                        <a:t>module_param</a:t>
                      </a:r>
                      <a:r>
                        <a:rPr lang="en-US" altLang="ko-KR" sz="1200" dirty="0" smtClean="0"/>
                        <a:t>(</a:t>
                      </a:r>
                      <a:r>
                        <a:rPr lang="en-US" altLang="ko-KR" sz="1200" dirty="0" err="1" smtClean="0"/>
                        <a:t>onevalue</a:t>
                      </a:r>
                      <a:r>
                        <a:rPr lang="en-US" altLang="ko-KR" sz="1200" dirty="0" smtClean="0"/>
                        <a:t>, </a:t>
                      </a:r>
                      <a:r>
                        <a:rPr lang="en-US" altLang="ko-KR" sz="1200" dirty="0" err="1" smtClean="0"/>
                        <a:t>int</a:t>
                      </a:r>
                      <a:r>
                        <a:rPr lang="en-US" altLang="ko-KR" sz="1200" dirty="0" smtClean="0"/>
                        <a:t>, 0);</a:t>
                      </a:r>
                    </a:p>
                    <a:p>
                      <a:pPr latinLnBrk="1"/>
                      <a:r>
                        <a:rPr lang="en-US" altLang="ko-KR" sz="1200" dirty="0" err="1" smtClean="0"/>
                        <a:t>module_param</a:t>
                      </a:r>
                      <a:r>
                        <a:rPr lang="en-US" altLang="ko-KR" sz="1200" dirty="0" smtClean="0"/>
                        <a:t>(</a:t>
                      </a:r>
                      <a:r>
                        <a:rPr lang="en-US" altLang="ko-KR" sz="1200" dirty="0" err="1" smtClean="0"/>
                        <a:t>twostring</a:t>
                      </a:r>
                      <a:r>
                        <a:rPr lang="en-US" altLang="ko-KR" sz="1200" dirty="0" smtClean="0"/>
                        <a:t>, </a:t>
                      </a:r>
                      <a:r>
                        <a:rPr lang="en-US" altLang="ko-KR" sz="1200" dirty="0" err="1" smtClean="0"/>
                        <a:t>charp</a:t>
                      </a:r>
                      <a:r>
                        <a:rPr lang="en-US" altLang="ko-KR" sz="1200" dirty="0" smtClean="0"/>
                        <a:t>, 0);</a:t>
                      </a:r>
                    </a:p>
                    <a:p>
                      <a:pPr latinLnBrk="1"/>
                      <a:endParaRPr lang="en-US" altLang="ko-KR" sz="1200" dirty="0" smtClean="0"/>
                    </a:p>
                    <a:p>
                      <a:pPr latinLnBrk="1"/>
                      <a:r>
                        <a:rPr lang="en-US" altLang="ko-KR" sz="1200" dirty="0" smtClean="0"/>
                        <a:t>static </a:t>
                      </a:r>
                      <a:r>
                        <a:rPr lang="en-US" altLang="ko-KR" sz="1200" dirty="0" err="1" smtClean="0"/>
                        <a:t>int</a:t>
                      </a:r>
                      <a:r>
                        <a:rPr lang="en-US" altLang="ko-KR" sz="1200" dirty="0" smtClean="0"/>
                        <a:t> </a:t>
                      </a:r>
                      <a:r>
                        <a:rPr lang="en-US" altLang="ko-KR" sz="1200" dirty="0" err="1" smtClean="0"/>
                        <a:t>hello_init</a:t>
                      </a:r>
                      <a:r>
                        <a:rPr lang="en-US" altLang="ko-KR" sz="1200" dirty="0" smtClean="0"/>
                        <a:t>(void)</a:t>
                      </a:r>
                    </a:p>
                    <a:p>
                      <a:pPr latinLnBrk="1"/>
                      <a:r>
                        <a:rPr lang="en-US" altLang="ko-KR" sz="1200" dirty="0" smtClean="0"/>
                        <a:t>{</a:t>
                      </a:r>
                    </a:p>
                    <a:p>
                      <a:pPr latinLnBrk="1"/>
                      <a:r>
                        <a:rPr lang="en-US" altLang="ko-KR" sz="1200" dirty="0" smtClean="0"/>
                        <a:t>    </a:t>
                      </a:r>
                      <a:r>
                        <a:rPr lang="en-US" altLang="ko-KR" sz="1200" dirty="0" err="1" smtClean="0"/>
                        <a:t>printk</a:t>
                      </a:r>
                      <a:r>
                        <a:rPr lang="en-US" altLang="ko-KR" sz="1200" dirty="0" smtClean="0"/>
                        <a:t>("Hello, world [</a:t>
                      </a:r>
                      <a:r>
                        <a:rPr lang="en-US" altLang="ko-KR" sz="1200" dirty="0" err="1" smtClean="0"/>
                        <a:t>onevalue</a:t>
                      </a:r>
                      <a:r>
                        <a:rPr lang="en-US" altLang="ko-KR" sz="1200" dirty="0" smtClean="0"/>
                        <a:t>=%</a:t>
                      </a:r>
                      <a:r>
                        <a:rPr lang="en-US" altLang="ko-KR" sz="1200" dirty="0" err="1" smtClean="0"/>
                        <a:t>d:twostring</a:t>
                      </a:r>
                      <a:r>
                        <a:rPr lang="en-US" altLang="ko-KR" sz="1200" dirty="0" smtClean="0"/>
                        <a:t>=%s]\n", </a:t>
                      </a:r>
                      <a:r>
                        <a:rPr lang="en-US" altLang="ko-KR" sz="1200" dirty="0" err="1" smtClean="0"/>
                        <a:t>onevalue</a:t>
                      </a:r>
                      <a:r>
                        <a:rPr lang="en-US" altLang="ko-KR" sz="1200" dirty="0" smtClean="0"/>
                        <a:t>, </a:t>
                      </a:r>
                      <a:r>
                        <a:rPr lang="en-US" altLang="ko-KR" sz="1200" dirty="0" err="1" smtClean="0"/>
                        <a:t>twostring</a:t>
                      </a:r>
                      <a:r>
                        <a:rPr lang="en-US" altLang="ko-KR" sz="1200" dirty="0" smtClean="0"/>
                        <a:t> );</a:t>
                      </a:r>
                    </a:p>
                    <a:p>
                      <a:pPr latinLnBrk="1"/>
                      <a:r>
                        <a:rPr lang="en-US" altLang="ko-KR" sz="1200" dirty="0" smtClean="0"/>
                        <a:t>    return 0;</a:t>
                      </a:r>
                    </a:p>
                    <a:p>
                      <a:pPr latinLnBrk="1"/>
                      <a:r>
                        <a:rPr lang="en-US" altLang="ko-KR" sz="1200" dirty="0" smtClean="0"/>
                        <a:t>}</a:t>
                      </a:r>
                    </a:p>
                    <a:p>
                      <a:pPr latinLnBrk="1"/>
                      <a:endParaRPr lang="en-US" altLang="ko-KR" sz="1200" dirty="0" smtClean="0"/>
                    </a:p>
                    <a:p>
                      <a:pPr latinLnBrk="1"/>
                      <a:r>
                        <a:rPr lang="en-US" altLang="ko-KR" sz="1200" dirty="0" smtClean="0"/>
                        <a:t>static void </a:t>
                      </a:r>
                      <a:r>
                        <a:rPr lang="en-US" altLang="ko-KR" sz="1200" dirty="0" err="1" smtClean="0"/>
                        <a:t>hello_exit</a:t>
                      </a:r>
                      <a:r>
                        <a:rPr lang="en-US" altLang="ko-KR" sz="1200" dirty="0" smtClean="0"/>
                        <a:t>(void)</a:t>
                      </a:r>
                    </a:p>
                    <a:p>
                      <a:pPr latinLnBrk="1"/>
                      <a:r>
                        <a:rPr lang="en-US" altLang="ko-KR" sz="1200" dirty="0" smtClean="0"/>
                        <a:t>{</a:t>
                      </a:r>
                    </a:p>
                    <a:p>
                      <a:pPr latinLnBrk="1"/>
                      <a:r>
                        <a:rPr lang="en-US" altLang="ko-KR" sz="1200" dirty="0" smtClean="0"/>
                        <a:t>    </a:t>
                      </a:r>
                      <a:r>
                        <a:rPr lang="en-US" altLang="ko-KR" sz="1200" dirty="0" err="1" smtClean="0"/>
                        <a:t>printk</a:t>
                      </a:r>
                      <a:r>
                        <a:rPr lang="en-US" altLang="ko-KR" sz="1200" dirty="0" smtClean="0"/>
                        <a:t>("Goodbye, world\n");</a:t>
                      </a:r>
                    </a:p>
                    <a:p>
                      <a:pPr latinLnBrk="1"/>
                      <a:r>
                        <a:rPr lang="en-US" altLang="ko-KR" sz="1200" dirty="0" smtClean="0"/>
                        <a:t>}</a:t>
                      </a:r>
                    </a:p>
                    <a:p>
                      <a:pPr latinLnBrk="1"/>
                      <a:endParaRPr lang="en-US" altLang="ko-KR" sz="1200" dirty="0" smtClean="0"/>
                    </a:p>
                    <a:p>
                      <a:pPr latinLnBrk="1"/>
                      <a:r>
                        <a:rPr lang="en-US" altLang="ko-KR" sz="1200" dirty="0" err="1" smtClean="0"/>
                        <a:t>module_init</a:t>
                      </a:r>
                      <a:r>
                        <a:rPr lang="en-US" altLang="ko-KR" sz="1200" dirty="0" smtClean="0"/>
                        <a:t>(</a:t>
                      </a:r>
                      <a:r>
                        <a:rPr lang="en-US" altLang="ko-KR" sz="1200" dirty="0" err="1" smtClean="0"/>
                        <a:t>hello_init</a:t>
                      </a:r>
                      <a:r>
                        <a:rPr lang="en-US" altLang="ko-KR" sz="1200" dirty="0" smtClean="0"/>
                        <a:t>);</a:t>
                      </a:r>
                    </a:p>
                    <a:p>
                      <a:pPr latinLnBrk="1"/>
                      <a:r>
                        <a:rPr lang="en-US" altLang="ko-KR" sz="1200" dirty="0" err="1" smtClean="0"/>
                        <a:t>module_exit</a:t>
                      </a:r>
                      <a:r>
                        <a:rPr lang="en-US" altLang="ko-KR" sz="1200" dirty="0" smtClean="0"/>
                        <a:t>(</a:t>
                      </a:r>
                      <a:r>
                        <a:rPr lang="en-US" altLang="ko-KR" sz="1200" dirty="0" err="1" smtClean="0"/>
                        <a:t>hello_exit</a:t>
                      </a:r>
                      <a:r>
                        <a:rPr lang="en-US" altLang="ko-KR" sz="1200" dirty="0" smtClean="0"/>
                        <a:t>);</a:t>
                      </a:r>
                    </a:p>
                    <a:p>
                      <a:pPr latinLnBrk="1"/>
                      <a:endParaRPr lang="en-US" altLang="ko-KR" sz="1200" dirty="0" smtClean="0"/>
                    </a:p>
                    <a:p>
                      <a:pPr latinLnBrk="1"/>
                      <a:r>
                        <a:rPr lang="en-US" altLang="ko-KR" sz="1200" dirty="0" smtClean="0"/>
                        <a:t>MODULE_AUTHOR("Hyunuk huyang@humaxdigital.com");</a:t>
                      </a:r>
                    </a:p>
                    <a:p>
                      <a:pPr latinLnBrk="1"/>
                      <a:r>
                        <a:rPr lang="en-US" altLang="ko-KR" sz="1200" dirty="0" smtClean="0"/>
                        <a:t>MODULE_DESCRIPTION("Module Parameter Test Module");</a:t>
                      </a:r>
                    </a:p>
                    <a:p>
                      <a:pPr latinLnBrk="1"/>
                      <a:r>
                        <a:rPr lang="en-US" altLang="ko-KR" sz="1200" dirty="0" smtClean="0"/>
                        <a:t>MODULE_LICENSE("Dual BSD/GPL");</a:t>
                      </a:r>
                      <a:endParaRPr lang="ko-KR" altLang="en-US" sz="1200" dirty="0"/>
                    </a:p>
                  </a:txBody>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1863052688"/>
              </p:ext>
            </p:extLst>
          </p:nvPr>
        </p:nvGraphicFramePr>
        <p:xfrm>
          <a:off x="7004050" y="1965536"/>
          <a:ext cx="4585970" cy="1285240"/>
        </p:xfrm>
        <a:graphic>
          <a:graphicData uri="http://schemas.openxmlformats.org/drawingml/2006/table">
            <a:tbl>
              <a:tblPr firstRow="1" bandRow="1">
                <a:tableStyleId>{7DF18680-E054-41AD-8BC1-D1AEF772440D}</a:tableStyleId>
              </a:tblPr>
              <a:tblGrid>
                <a:gridCol w="4585970"/>
              </a:tblGrid>
              <a:tr h="370840">
                <a:tc>
                  <a:txBody>
                    <a:bodyPr/>
                    <a:lstStyle/>
                    <a:p>
                      <a:pPr latinLnBrk="1"/>
                      <a:r>
                        <a:rPr lang="en-US" altLang="ko-KR" dirty="0" smtClean="0"/>
                        <a:t>In</a:t>
                      </a:r>
                      <a:r>
                        <a:rPr lang="en-US" altLang="ko-KR" baseline="0" dirty="0" smtClean="0"/>
                        <a:t> the Shell</a:t>
                      </a:r>
                      <a:endParaRPr lang="ko-KR" altLang="en-US" dirty="0"/>
                    </a:p>
                  </a:txBody>
                  <a:tcPr/>
                </a:tc>
              </a:tr>
              <a:tr h="370840">
                <a:tc>
                  <a:txBody>
                    <a:bodyPr/>
                    <a:lstStyle/>
                    <a:p>
                      <a:pPr latinLnBrk="1"/>
                      <a:r>
                        <a:rPr lang="en-US" altLang="ko-KR" dirty="0" smtClean="0"/>
                        <a:t>[ root@</a:t>
                      </a:r>
                      <a:r>
                        <a:rPr lang="en-US" altLang="ko-KR" baseline="0" dirty="0" smtClean="0"/>
                        <a:t> ] # </a:t>
                      </a:r>
                      <a:r>
                        <a:rPr lang="en-US" altLang="ko-KR" baseline="0" dirty="0" err="1" smtClean="0"/>
                        <a:t>insmod</a:t>
                      </a:r>
                      <a:r>
                        <a:rPr lang="en-US" altLang="ko-KR" baseline="0" dirty="0" smtClean="0"/>
                        <a:t> </a:t>
                      </a:r>
                      <a:r>
                        <a:rPr lang="en-US" altLang="ko-KR" baseline="0" dirty="0" err="1" smtClean="0"/>
                        <a:t>param.ko</a:t>
                      </a:r>
                      <a:r>
                        <a:rPr lang="en-US" altLang="ko-KR" baseline="0" dirty="0" smtClean="0"/>
                        <a:t> </a:t>
                      </a:r>
                      <a:r>
                        <a:rPr lang="en-US" altLang="ko-KR" baseline="0" dirty="0" err="1" smtClean="0"/>
                        <a:t>onevalue</a:t>
                      </a:r>
                      <a:r>
                        <a:rPr lang="en-US" altLang="ko-KR" baseline="0" dirty="0" smtClean="0"/>
                        <a:t>=0x23 </a:t>
                      </a:r>
                      <a:r>
                        <a:rPr lang="en-US" altLang="ko-KR" baseline="0" dirty="0" err="1" smtClean="0"/>
                        <a:t>twostring</a:t>
                      </a:r>
                      <a:r>
                        <a:rPr lang="en-US" altLang="ko-KR" baseline="0" dirty="0" smtClean="0"/>
                        <a:t>=“OMG!”</a:t>
                      </a:r>
                    </a:p>
                    <a:p>
                      <a:pPr latinLnBrk="1"/>
                      <a:r>
                        <a:rPr lang="en-US" altLang="ko-KR" baseline="0" dirty="0" smtClean="0"/>
                        <a:t>[ root@ ] # </a:t>
                      </a:r>
                      <a:r>
                        <a:rPr lang="en-US" altLang="ko-KR" baseline="0" dirty="0" err="1" smtClean="0"/>
                        <a:t>dmesg</a:t>
                      </a:r>
                      <a:endParaRPr lang="ko-KR" altLang="en-US" dirty="0"/>
                    </a:p>
                  </a:txBody>
                  <a:tcPr/>
                </a:tc>
              </a:tr>
            </a:tbl>
          </a:graphicData>
        </a:graphic>
      </p:graphicFrame>
    </p:spTree>
    <p:extLst>
      <p:ext uri="{BB962C8B-B14F-4D97-AF65-F5344CB8AC3E}">
        <p14:creationId xmlns:p14="http://schemas.microsoft.com/office/powerpoint/2010/main" val="262952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3" name="TextBox 2"/>
          <p:cNvSpPr txBox="1"/>
          <p:nvPr/>
        </p:nvSpPr>
        <p:spPr>
          <a:xfrm>
            <a:off x="449082" y="963168"/>
            <a:ext cx="6902694" cy="240065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Linux</a:t>
            </a:r>
          </a:p>
          <a:p>
            <a:pPr marL="742950" lvl="1" indent="-285750">
              <a:buFont typeface="Arial" panose="020B0604020202020204" pitchFamily="34" charset="0"/>
              <a:buChar char="•"/>
            </a:pPr>
            <a:r>
              <a:rPr lang="en-US" altLang="ko-KR" dirty="0" smtClean="0">
                <a:hlinkClick r:id="rId3"/>
              </a:rPr>
              <a:t>Unix-Like</a:t>
            </a:r>
            <a:r>
              <a:rPr lang="en-US" altLang="ko-KR" dirty="0" smtClean="0"/>
              <a:t> and POSIX-Compliant  Computer Operating System. </a:t>
            </a:r>
          </a:p>
          <a:p>
            <a:pPr marL="742950" lvl="1" indent="-285750">
              <a:buFont typeface="Arial" panose="020B0604020202020204" pitchFamily="34" charset="0"/>
              <a:buChar char="•"/>
            </a:pPr>
            <a:r>
              <a:rPr lang="en-US" altLang="ko-KR" dirty="0" smtClean="0"/>
              <a:t>The defining component of Linux is the Linux Kernel.</a:t>
            </a:r>
          </a:p>
          <a:p>
            <a:pPr marL="742950" lvl="1" indent="-285750">
              <a:buFont typeface="Arial" panose="020B0604020202020204" pitchFamily="34" charset="0"/>
              <a:buChar char="•"/>
            </a:pPr>
            <a:r>
              <a:rPr lang="en-US" altLang="ko-KR" dirty="0" smtClean="0">
                <a:hlinkClick r:id="rId4"/>
              </a:rPr>
              <a:t>Free and Open-Source Software.</a:t>
            </a:r>
            <a:endParaRPr lang="en-US" altLang="ko-KR" dirty="0" smtClean="0"/>
          </a:p>
          <a:p>
            <a:pPr marL="742950" lvl="1" indent="-285750">
              <a:buFont typeface="Arial" panose="020B0604020202020204" pitchFamily="34" charset="0"/>
              <a:buChar char="•"/>
            </a:pPr>
            <a:r>
              <a:rPr lang="en-US" altLang="ko-KR" dirty="0" smtClean="0"/>
              <a:t>Packaged Linux = Linux Distribution</a:t>
            </a:r>
          </a:p>
          <a:p>
            <a:pPr marL="742950" lvl="1" indent="-285750">
              <a:buFont typeface="Arial" panose="020B0604020202020204" pitchFamily="34" charset="0"/>
              <a:buChar char="•"/>
            </a:pPr>
            <a:r>
              <a:rPr lang="en-US" altLang="ko-KR" dirty="0" smtClean="0"/>
              <a:t>Uses : Desktop, Netbook, Server, Smart Devices, Embedded Devices, Gaming, Specialized Uses.</a:t>
            </a:r>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8" name="Picture 4" descr="http://cdn-3.famouslogos.us/images/linux-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7767" y="753617"/>
            <a:ext cx="409575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du-linux-cours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890" y="3525891"/>
            <a:ext cx="6644605" cy="268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81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4" name="TextBox 3"/>
          <p:cNvSpPr txBox="1"/>
          <p:nvPr/>
        </p:nvSpPr>
        <p:spPr>
          <a:xfrm>
            <a:off x="552991" y="749812"/>
            <a:ext cx="8648159" cy="46166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Kernel Message</a:t>
            </a:r>
            <a:r>
              <a:rPr lang="en-US" altLang="ko-KR" dirty="0" smtClean="0"/>
              <a:t> </a:t>
            </a:r>
          </a:p>
        </p:txBody>
      </p:sp>
      <p:graphicFrame>
        <p:nvGraphicFramePr>
          <p:cNvPr id="3" name="표 2"/>
          <p:cNvGraphicFramePr>
            <a:graphicFrameLocks noGrp="1"/>
          </p:cNvGraphicFramePr>
          <p:nvPr>
            <p:extLst>
              <p:ext uri="{D42A27DB-BD31-4B8C-83A1-F6EECF244321}">
                <p14:modId xmlns:p14="http://schemas.microsoft.com/office/powerpoint/2010/main" val="4281228070"/>
              </p:ext>
            </p:extLst>
          </p:nvPr>
        </p:nvGraphicFramePr>
        <p:xfrm>
          <a:off x="667290" y="1211477"/>
          <a:ext cx="11002739" cy="5167831"/>
        </p:xfrm>
        <a:graphic>
          <a:graphicData uri="http://schemas.openxmlformats.org/drawingml/2006/table">
            <a:tbl>
              <a:tblPr/>
              <a:tblGrid>
                <a:gridCol w="1962725"/>
                <a:gridCol w="591403"/>
                <a:gridCol w="6324390"/>
                <a:gridCol w="2124221"/>
              </a:tblGrid>
              <a:tr h="286493">
                <a:tc>
                  <a:txBody>
                    <a:bodyPr/>
                    <a:lstStyle/>
                    <a:p>
                      <a:pPr algn="ctr"/>
                      <a:r>
                        <a:rPr lang="en-US" sz="1400" dirty="0">
                          <a:effectLst/>
                          <a:latin typeface="+mn-lt"/>
                        </a:rPr>
                        <a:t>Name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a:effectLst/>
                          <a:latin typeface="+mn-lt"/>
                        </a:rPr>
                        <a:t>String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effectLst/>
                          <a:latin typeface="+mn-lt"/>
                        </a:rPr>
                        <a:t>Meaning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a:effectLst/>
                          <a:latin typeface="+mn-lt"/>
                        </a:rPr>
                        <a:t>alias function</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01328">
                <a:tc>
                  <a:txBody>
                    <a:bodyPr/>
                    <a:lstStyle/>
                    <a:p>
                      <a:r>
                        <a:rPr lang="en-US" sz="1400">
                          <a:effectLst/>
                          <a:latin typeface="+mn-lt"/>
                        </a:rPr>
                        <a:t>KERN_EMERG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"0"</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Emergency messages, system is about to crash or is unstable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pr_emerg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01328">
                <a:tc>
                  <a:txBody>
                    <a:bodyPr/>
                    <a:lstStyle/>
                    <a:p>
                      <a:r>
                        <a:rPr lang="en-US" sz="1400">
                          <a:effectLst/>
                          <a:latin typeface="+mn-lt"/>
                        </a:rPr>
                        <a:t>KERN_ALERT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"1"</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Something bad happened and action must be taken immediately</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pr_alert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01328">
                <a:tc>
                  <a:txBody>
                    <a:bodyPr/>
                    <a:lstStyle/>
                    <a:p>
                      <a:r>
                        <a:rPr lang="en-US" sz="1400">
                          <a:effectLst/>
                          <a:latin typeface="+mn-lt"/>
                        </a:rPr>
                        <a:t>KERN_CRIT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"2"</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dirty="0">
                          <a:effectLst/>
                          <a:latin typeface="+mn-lt"/>
                        </a:rPr>
                        <a:t>A critical condition occurred like a serious hardware/software failure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pr_crit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39023">
                <a:tc>
                  <a:txBody>
                    <a:bodyPr/>
                    <a:lstStyle/>
                    <a:p>
                      <a:r>
                        <a:rPr lang="en-US" sz="1400">
                          <a:effectLst/>
                          <a:latin typeface="+mn-lt"/>
                        </a:rPr>
                        <a:t>KERN_ERR</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"3"</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An error condition, often used by drivers to indicate difficulties with the hardware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pr_err</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01328">
                <a:tc>
                  <a:txBody>
                    <a:bodyPr/>
                    <a:lstStyle/>
                    <a:p>
                      <a:r>
                        <a:rPr lang="en-US" sz="1400">
                          <a:effectLst/>
                          <a:latin typeface="+mn-lt"/>
                        </a:rPr>
                        <a:t>KERN_WARNING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"4"</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dirty="0">
                          <a:effectLst/>
                          <a:latin typeface="+mn-lt"/>
                        </a:rPr>
                        <a:t>A warning, meaning nothing serious by itself but might indicate problems</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pr_warning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39023">
                <a:tc>
                  <a:txBody>
                    <a:bodyPr/>
                    <a:lstStyle/>
                    <a:p>
                      <a:r>
                        <a:rPr lang="en-US" sz="1400">
                          <a:effectLst/>
                          <a:latin typeface="+mn-lt"/>
                        </a:rPr>
                        <a:t>KERN_NOTICE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"5"</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Nothing serious, but notably nevertheless. Often used to report security events.</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pr_notice</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01328">
                <a:tc>
                  <a:txBody>
                    <a:bodyPr/>
                    <a:lstStyle/>
                    <a:p>
                      <a:r>
                        <a:rPr lang="en-US" sz="1400">
                          <a:effectLst/>
                          <a:latin typeface="+mn-lt"/>
                        </a:rPr>
                        <a:t>KERN_INFO</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"6"</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Informational message e.g. startup information at driver initialization</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pr_info</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90243">
                <a:tc>
                  <a:txBody>
                    <a:bodyPr/>
                    <a:lstStyle/>
                    <a:p>
                      <a:r>
                        <a:rPr lang="en-US" sz="1400">
                          <a:effectLst/>
                          <a:latin typeface="+mn-lt"/>
                        </a:rPr>
                        <a:t>KERN_DEBUG</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"7"</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Debug messages</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pr_debug, pr_devel if DEBUG is defined</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90243">
                <a:tc>
                  <a:txBody>
                    <a:bodyPr/>
                    <a:lstStyle/>
                    <a:p>
                      <a:r>
                        <a:rPr lang="en-US" sz="1400">
                          <a:effectLst/>
                          <a:latin typeface="+mn-lt"/>
                        </a:rPr>
                        <a:t>KERN_DEFAULT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"d"</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a:effectLst/>
                          <a:latin typeface="+mn-lt"/>
                        </a:rPr>
                        <a:t>The default kernel loglevel</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endParaRPr lang="ko-KR" altLang="en-US" sz="1400">
                        <a:effectLst/>
                        <a:latin typeface="+mn-lt"/>
                      </a:endParaRP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39023">
                <a:tc>
                  <a:txBody>
                    <a:bodyPr/>
                    <a:lstStyle/>
                    <a:p>
                      <a:r>
                        <a:rPr lang="en-US" sz="1400">
                          <a:effectLst/>
                          <a:latin typeface="+mn-lt"/>
                        </a:rPr>
                        <a:t>KERN_CONT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ko-KR" sz="1400">
                          <a:effectLst/>
                          <a:latin typeface="+mn-lt"/>
                        </a:rPr>
                        <a:t>""</a:t>
                      </a: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dirty="0">
                          <a:effectLst/>
                          <a:latin typeface="+mn-lt"/>
                        </a:rPr>
                        <a:t>"continued" line of log printout (only done after a line that had no enclosing \n</a:t>
                      </a:r>
                      <a:r>
                        <a:rPr lang="en-US" sz="1400" dirty="0" smtClean="0">
                          <a:effectLst/>
                          <a:latin typeface="+mn-lt"/>
                        </a:rPr>
                        <a:t>)</a:t>
                      </a:r>
                      <a:endParaRPr lang="en-US" sz="1400" dirty="0">
                        <a:effectLst/>
                        <a:latin typeface="+mn-lt"/>
                      </a:endParaRP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400" dirty="0" err="1">
                          <a:effectLst/>
                          <a:latin typeface="+mn-lt"/>
                        </a:rPr>
                        <a:t>pr_cont</a:t>
                      </a:r>
                      <a:endParaRPr lang="en-US" sz="1400" dirty="0">
                        <a:effectLst/>
                        <a:latin typeface="+mn-lt"/>
                      </a:endParaRPr>
                    </a:p>
                  </a:txBody>
                  <a:tcPr marL="40667" marR="40667" marT="20333" marB="20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4672567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Module</a:t>
            </a:r>
            <a:endParaRPr lang="ko-KR" altLang="en-US" dirty="0"/>
          </a:p>
        </p:txBody>
      </p:sp>
      <p:sp>
        <p:nvSpPr>
          <p:cNvPr id="3" name="TextBox 2"/>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Test Kernel LOG Level with previous example</a:t>
            </a:r>
          </a:p>
          <a:p>
            <a:pPr marL="800100" lvl="1" indent="-342900">
              <a:buFont typeface="Arial" panose="020B0604020202020204" pitchFamily="34" charset="0"/>
              <a:buChar char="•"/>
            </a:pPr>
            <a:endParaRPr lang="en-US" altLang="ko-KR" dirty="0" smtClean="0"/>
          </a:p>
        </p:txBody>
      </p:sp>
      <p:graphicFrame>
        <p:nvGraphicFramePr>
          <p:cNvPr id="5" name="표 4"/>
          <p:cNvGraphicFramePr>
            <a:graphicFrameLocks noGrp="1"/>
          </p:cNvGraphicFramePr>
          <p:nvPr>
            <p:extLst>
              <p:ext uri="{D42A27DB-BD31-4B8C-83A1-F6EECF244321}">
                <p14:modId xmlns:p14="http://schemas.microsoft.com/office/powerpoint/2010/main" val="2701981413"/>
              </p:ext>
            </p:extLst>
          </p:nvPr>
        </p:nvGraphicFramePr>
        <p:xfrm>
          <a:off x="552991" y="1308612"/>
          <a:ext cx="10232390" cy="1148838"/>
        </p:xfrm>
        <a:graphic>
          <a:graphicData uri="http://schemas.openxmlformats.org/drawingml/2006/table">
            <a:tbl>
              <a:tblPr firstRow="1" bandRow="1">
                <a:tableStyleId>{073A0DAA-6AF3-43AB-8588-CEC1D06C72B9}</a:tableStyleId>
              </a:tblPr>
              <a:tblGrid>
                <a:gridCol w="10232390"/>
              </a:tblGrid>
              <a:tr h="399048">
                <a:tc>
                  <a:txBody>
                    <a:bodyPr/>
                    <a:lstStyle/>
                    <a:p>
                      <a:pPr latinLnBrk="1"/>
                      <a:r>
                        <a:rPr lang="en-US" altLang="ko-KR" dirty="0" smtClean="0"/>
                        <a:t>Hint</a:t>
                      </a:r>
                      <a:endParaRPr lang="ko-KR" altLang="en-US" dirty="0"/>
                    </a:p>
                  </a:txBody>
                  <a:tcPr/>
                </a:tc>
              </a:tr>
              <a:tr h="749790">
                <a:tc>
                  <a:txBody>
                    <a:bodyPr/>
                    <a:lstStyle/>
                    <a:p>
                      <a:pPr latinLnBrk="1"/>
                      <a:r>
                        <a:rPr lang="en-US" altLang="ko-KR" dirty="0" smtClean="0"/>
                        <a:t>Ex) </a:t>
                      </a:r>
                      <a:r>
                        <a:rPr lang="en-US" altLang="ko-KR" dirty="0" err="1" smtClean="0"/>
                        <a:t>printk</a:t>
                      </a:r>
                      <a:r>
                        <a:rPr lang="en-US" altLang="ko-KR" dirty="0" smtClean="0"/>
                        <a:t>(KERN_INFO,</a:t>
                      </a:r>
                      <a:r>
                        <a:rPr lang="en-US" altLang="ko-KR" baseline="0" dirty="0" smtClean="0"/>
                        <a:t> “System OK\n”);</a:t>
                      </a:r>
                    </a:p>
                  </a:txBody>
                  <a:tcPr/>
                </a:tc>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498706146"/>
              </p:ext>
            </p:extLst>
          </p:nvPr>
        </p:nvGraphicFramePr>
        <p:xfrm>
          <a:off x="552991" y="3016250"/>
          <a:ext cx="10232390" cy="182880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p>
                      <a:pPr latinLnBrk="1"/>
                      <a:r>
                        <a:rPr lang="en-US" altLang="ko-KR" baseline="0" dirty="0" smtClean="0"/>
                        <a:t>Each number : “</a:t>
                      </a:r>
                      <a:r>
                        <a:rPr lang="en-US" altLang="ko-KR" dirty="0" smtClean="0"/>
                        <a:t>current” “default” “minimum” “boot-time-default”</a:t>
                      </a:r>
                      <a:endParaRPr lang="ko-KR" altLang="en-US" dirty="0"/>
                    </a:p>
                  </a:txBody>
                  <a:tcPr/>
                </a:tc>
              </a:tr>
              <a:tr h="370840">
                <a:tc>
                  <a:txBody>
                    <a:bodyPr/>
                    <a:lstStyle/>
                    <a:p>
                      <a:pPr latinLnBrk="1"/>
                      <a:r>
                        <a:rPr lang="en-US" altLang="ko-KR" dirty="0" smtClean="0"/>
                        <a:t>[ root@</a:t>
                      </a:r>
                      <a:r>
                        <a:rPr lang="en-US" altLang="ko-KR" baseline="0" dirty="0" smtClean="0"/>
                        <a:t> ] # </a:t>
                      </a:r>
                      <a:r>
                        <a:rPr lang="en-US" altLang="ko-KR" dirty="0" smtClean="0"/>
                        <a:t>cat /proc/sys/kernel/</a:t>
                      </a:r>
                      <a:r>
                        <a:rPr lang="en-US" altLang="ko-KR" dirty="0" err="1" smtClean="0"/>
                        <a:t>printk</a:t>
                      </a:r>
                      <a:endParaRPr lang="en-US" altLang="ko-KR" dirty="0" smtClean="0"/>
                    </a:p>
                    <a:p>
                      <a:pPr latinLnBrk="1"/>
                      <a:r>
                        <a:rPr lang="en-US" altLang="ko-KR" baseline="0" dirty="0" smtClean="0"/>
                        <a:t>4       4       1       7</a:t>
                      </a:r>
                    </a:p>
                    <a:p>
                      <a:pPr latinLnBrk="1"/>
                      <a:r>
                        <a:rPr lang="en-US" altLang="ko-KR" baseline="0" dirty="0" smtClean="0"/>
                        <a:t>[ root@ ] # </a:t>
                      </a:r>
                      <a:r>
                        <a:rPr lang="en-US" altLang="ko-KR" dirty="0" smtClean="0"/>
                        <a:t>echo 8 &gt; /proc/sys/kernel/</a:t>
                      </a:r>
                      <a:r>
                        <a:rPr lang="en-US" altLang="ko-KR" dirty="0" err="1" smtClean="0"/>
                        <a:t>printk</a:t>
                      </a: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8       8       1       7</a:t>
                      </a:r>
                    </a:p>
                  </a:txBody>
                  <a:tcPr/>
                </a:tc>
              </a:tr>
            </a:tbl>
          </a:graphicData>
        </a:graphic>
      </p:graphicFrame>
    </p:spTree>
    <p:extLst>
      <p:ext uri="{BB962C8B-B14F-4D97-AF65-F5344CB8AC3E}">
        <p14:creationId xmlns:p14="http://schemas.microsoft.com/office/powerpoint/2010/main" val="2662065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pic>
        <p:nvPicPr>
          <p:cNvPr id="4" name="그림 3"/>
          <p:cNvPicPr>
            <a:picLocks noChangeAspect="1"/>
          </p:cNvPicPr>
          <p:nvPr/>
        </p:nvPicPr>
        <p:blipFill>
          <a:blip r:embed="rId3"/>
          <a:stretch>
            <a:fillRect/>
          </a:stretch>
        </p:blipFill>
        <p:spPr>
          <a:xfrm>
            <a:off x="423108" y="882015"/>
            <a:ext cx="8172450" cy="5276850"/>
          </a:xfrm>
          <a:prstGeom prst="rect">
            <a:avLst/>
          </a:prstGeom>
        </p:spPr>
      </p:pic>
    </p:spTree>
    <p:extLst>
      <p:ext uri="{BB962C8B-B14F-4D97-AF65-F5344CB8AC3E}">
        <p14:creationId xmlns:p14="http://schemas.microsoft.com/office/powerpoint/2010/main" val="7359123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64421" y="749812"/>
            <a:ext cx="9665429"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Register Character Device Driver</a:t>
            </a:r>
            <a:endParaRPr lang="en-US" altLang="ko-KR" dirty="0"/>
          </a:p>
          <a:p>
            <a:pPr marL="742950" lvl="2" indent="-285750">
              <a:buFont typeface="Arial" panose="020B0604020202020204" pitchFamily="34" charset="0"/>
              <a:buChar char="•"/>
            </a:pPr>
            <a:r>
              <a:rPr lang="en-US" altLang="ko-KR" dirty="0" err="1"/>
              <a:t>int</a:t>
            </a:r>
            <a:r>
              <a:rPr lang="en-US" altLang="ko-KR" dirty="0"/>
              <a:t> </a:t>
            </a:r>
            <a:r>
              <a:rPr lang="en-US" altLang="ko-KR" dirty="0" err="1"/>
              <a:t>register_chrdev</a:t>
            </a:r>
            <a:r>
              <a:rPr lang="en-US" altLang="ko-KR" dirty="0"/>
              <a:t>(unsigned </a:t>
            </a:r>
            <a:r>
              <a:rPr lang="en-US" altLang="ko-KR" dirty="0" err="1"/>
              <a:t>int</a:t>
            </a:r>
            <a:r>
              <a:rPr lang="en-US" altLang="ko-KR" dirty="0"/>
              <a:t> major, </a:t>
            </a:r>
            <a:r>
              <a:rPr lang="en-US" altLang="ko-KR" dirty="0" err="1"/>
              <a:t>const</a:t>
            </a:r>
            <a:r>
              <a:rPr lang="en-US" altLang="ko-KR" dirty="0"/>
              <a:t> char *name, </a:t>
            </a:r>
            <a:r>
              <a:rPr lang="en-US" altLang="ko-KR" dirty="0" err="1"/>
              <a:t>struct</a:t>
            </a:r>
            <a:r>
              <a:rPr lang="en-US" altLang="ko-KR" dirty="0"/>
              <a:t> </a:t>
            </a:r>
            <a:r>
              <a:rPr lang="en-US" altLang="ko-KR" dirty="0" err="1"/>
              <a:t>file_operations</a:t>
            </a:r>
            <a:r>
              <a:rPr lang="en-US" altLang="ko-KR" dirty="0"/>
              <a:t> *fops</a:t>
            </a:r>
            <a:r>
              <a:rPr lang="en-US" altLang="ko-KR" dirty="0" smtClean="0"/>
              <a:t>);</a:t>
            </a:r>
          </a:p>
          <a:p>
            <a:pPr marL="742950" lvl="2" indent="-285750">
              <a:buFont typeface="Arial" panose="020B0604020202020204" pitchFamily="34" charset="0"/>
              <a:buChar char="•"/>
            </a:pPr>
            <a:r>
              <a:rPr lang="en-US" altLang="ko-KR" dirty="0" err="1"/>
              <a:t>int</a:t>
            </a:r>
            <a:r>
              <a:rPr lang="en-US" altLang="ko-KR" dirty="0"/>
              <a:t> </a:t>
            </a:r>
            <a:r>
              <a:rPr lang="en-US" altLang="ko-KR" dirty="0" err="1"/>
              <a:t>unregister_chrdev</a:t>
            </a:r>
            <a:r>
              <a:rPr lang="en-US" altLang="ko-KR" dirty="0"/>
              <a:t>(unsigned </a:t>
            </a:r>
            <a:r>
              <a:rPr lang="en-US" altLang="ko-KR" dirty="0" err="1"/>
              <a:t>int</a:t>
            </a:r>
            <a:r>
              <a:rPr lang="en-US" altLang="ko-KR" dirty="0"/>
              <a:t> major, </a:t>
            </a:r>
            <a:r>
              <a:rPr lang="en-US" altLang="ko-KR" dirty="0" err="1"/>
              <a:t>const</a:t>
            </a:r>
            <a:r>
              <a:rPr lang="en-US" altLang="ko-KR" dirty="0"/>
              <a:t> char *name</a:t>
            </a:r>
            <a:r>
              <a:rPr lang="en-US" altLang="ko-KR" dirty="0" smtClean="0"/>
              <a:t>);</a:t>
            </a:r>
            <a:endParaRPr lang="en-US" altLang="ko-KR" dirty="0"/>
          </a:p>
        </p:txBody>
      </p:sp>
      <p:graphicFrame>
        <p:nvGraphicFramePr>
          <p:cNvPr id="5" name="표 4"/>
          <p:cNvGraphicFramePr>
            <a:graphicFrameLocks noGrp="1"/>
          </p:cNvGraphicFramePr>
          <p:nvPr>
            <p:extLst>
              <p:ext uri="{D42A27DB-BD31-4B8C-83A1-F6EECF244321}">
                <p14:modId xmlns:p14="http://schemas.microsoft.com/office/powerpoint/2010/main" val="3072562414"/>
              </p:ext>
            </p:extLst>
          </p:nvPr>
        </p:nvGraphicFramePr>
        <p:xfrm>
          <a:off x="838200" y="2385410"/>
          <a:ext cx="9745980" cy="2673655"/>
        </p:xfrm>
        <a:graphic>
          <a:graphicData uri="http://schemas.openxmlformats.org/drawingml/2006/table">
            <a:tbl>
              <a:tblPr firstRow="1" bandRow="1">
                <a:tableStyleId>{073A0DAA-6AF3-43AB-8588-CEC1D06C72B9}</a:tableStyleId>
              </a:tblPr>
              <a:tblGrid>
                <a:gridCol w="4872990"/>
                <a:gridCol w="4872990"/>
              </a:tblGrid>
              <a:tr h="243185">
                <a:tc>
                  <a:txBody>
                    <a:bodyPr/>
                    <a:lstStyle/>
                    <a:p>
                      <a:pPr latinLnBrk="1"/>
                      <a:r>
                        <a:rPr lang="en-US" altLang="ko-KR" dirty="0" err="1" smtClean="0"/>
                        <a:t>register_chrdev</a:t>
                      </a:r>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unregister_chrdev</a:t>
                      </a:r>
                      <a:endParaRPr lang="ko-KR" altLang="en-US" dirty="0" smtClean="0"/>
                    </a:p>
                  </a:txBody>
                  <a:tcPr/>
                </a:tc>
              </a:tr>
              <a:tr h="2307895">
                <a:tc>
                  <a:txBody>
                    <a:bodyPr/>
                    <a:lstStyle/>
                    <a:p>
                      <a:pPr latinLnBrk="1"/>
                      <a:r>
                        <a:rPr lang="en-US" altLang="ko-KR" sz="1600" dirty="0" err="1" smtClean="0"/>
                        <a:t>int</a:t>
                      </a:r>
                      <a:r>
                        <a:rPr lang="en-US" altLang="ko-KR" sz="1600" dirty="0" smtClean="0"/>
                        <a:t> </a:t>
                      </a:r>
                      <a:r>
                        <a:rPr lang="en-US" altLang="ko-KR" sz="1600" dirty="0" err="1" smtClean="0"/>
                        <a:t>xxx_init</a:t>
                      </a:r>
                      <a:r>
                        <a:rPr lang="en-US" altLang="ko-KR" sz="1600" dirty="0" smtClean="0"/>
                        <a:t>(</a:t>
                      </a:r>
                      <a:r>
                        <a:rPr lang="en-US" altLang="ko-KR" sz="1600" dirty="0" err="1" smtClean="0"/>
                        <a:t>boid</a:t>
                      </a:r>
                      <a:r>
                        <a:rPr lang="en-US" altLang="ko-KR" sz="1600" dirty="0" smtClean="0"/>
                        <a:t>)</a:t>
                      </a:r>
                    </a:p>
                    <a:p>
                      <a:pPr latinLnBrk="1"/>
                      <a:r>
                        <a:rPr lang="en-US" altLang="ko-KR" sz="1600" dirty="0" smtClean="0"/>
                        <a:t>{</a:t>
                      </a:r>
                    </a:p>
                    <a:p>
                      <a:pPr latinLnBrk="1"/>
                      <a:r>
                        <a:rPr lang="en-US" altLang="ko-KR" sz="1600" dirty="0" smtClean="0"/>
                        <a:t>     </a:t>
                      </a:r>
                      <a:r>
                        <a:rPr lang="en-US" altLang="ko-KR" sz="1600" dirty="0" err="1" smtClean="0"/>
                        <a:t>register_chrdev</a:t>
                      </a:r>
                      <a:r>
                        <a:rPr lang="en-US" altLang="ko-KR" sz="1600" dirty="0" smtClean="0"/>
                        <a:t>(240,</a:t>
                      </a:r>
                      <a:r>
                        <a:rPr lang="en-US" altLang="ko-KR" sz="1600" baseline="0" dirty="0" smtClean="0"/>
                        <a:t> “</a:t>
                      </a:r>
                      <a:r>
                        <a:rPr lang="en-US" altLang="ko-KR" sz="1600" baseline="0" dirty="0" err="1" smtClean="0"/>
                        <a:t>char_dev</a:t>
                      </a:r>
                      <a:r>
                        <a:rPr lang="en-US" altLang="ko-KR" sz="1600" baseline="0" dirty="0" smtClean="0"/>
                        <a:t>”, &amp;</a:t>
                      </a:r>
                      <a:r>
                        <a:rPr lang="en-US" altLang="ko-KR" sz="1600" baseline="0" dirty="0" err="1" smtClean="0"/>
                        <a:t>xxxx_fops</a:t>
                      </a:r>
                      <a:r>
                        <a:rPr lang="en-US" altLang="ko-KR" sz="1600" baseline="0" dirty="0" smtClean="0"/>
                        <a:t>);</a:t>
                      </a:r>
                    </a:p>
                    <a:p>
                      <a:pPr latinLnBrk="1"/>
                      <a:r>
                        <a:rPr lang="en-US" altLang="ko-KR" sz="1600" baseline="0" dirty="0" smtClean="0"/>
                        <a:t>}</a:t>
                      </a:r>
                    </a:p>
                    <a:p>
                      <a:pPr latinLnBrk="1"/>
                      <a:endParaRPr lang="en-US" altLang="ko-KR" sz="1600" baseline="0" dirty="0" smtClean="0"/>
                    </a:p>
                    <a:p>
                      <a:pPr latinLnBrk="1"/>
                      <a:r>
                        <a:rPr lang="en-US" altLang="ko-KR" sz="1600" baseline="0" dirty="0" err="1" smtClean="0"/>
                        <a:t>module_init</a:t>
                      </a:r>
                      <a:r>
                        <a:rPr lang="en-US" altLang="ko-KR" sz="1600" baseline="0" dirty="0" smtClean="0"/>
                        <a:t>(</a:t>
                      </a:r>
                      <a:r>
                        <a:rPr lang="en-US" altLang="ko-KR" sz="1600" baseline="0" dirty="0" err="1" smtClean="0"/>
                        <a:t>xxx_init</a:t>
                      </a:r>
                      <a:r>
                        <a:rPr lang="en-US" altLang="ko-KR" sz="1600" baseline="0" dirty="0" smtClean="0"/>
                        <a:t>);</a:t>
                      </a:r>
                      <a:endParaRPr lang="en-US" altLang="ko-KR" sz="1600" dirty="0" smtClean="0"/>
                    </a:p>
                  </a:txBody>
                  <a:tcPr/>
                </a:tc>
                <a:tc>
                  <a:txBody>
                    <a:bodyPr/>
                    <a:lstStyle/>
                    <a:p>
                      <a:pPr latinLnBrk="1"/>
                      <a:r>
                        <a:rPr lang="en-US" altLang="ko-KR" sz="1600" dirty="0" err="1" smtClean="0"/>
                        <a:t>int</a:t>
                      </a:r>
                      <a:r>
                        <a:rPr lang="en-US" altLang="ko-KR" sz="1600" dirty="0" smtClean="0"/>
                        <a:t> </a:t>
                      </a:r>
                      <a:r>
                        <a:rPr lang="en-US" altLang="ko-KR" sz="1600" dirty="0" err="1" smtClean="0"/>
                        <a:t>xxx_exit</a:t>
                      </a:r>
                      <a:r>
                        <a:rPr lang="en-US" altLang="ko-KR" sz="1600" dirty="0" smtClean="0"/>
                        <a:t>(</a:t>
                      </a:r>
                      <a:r>
                        <a:rPr lang="en-US" altLang="ko-KR" sz="1600" dirty="0" err="1" smtClean="0"/>
                        <a:t>boid</a:t>
                      </a:r>
                      <a:r>
                        <a:rPr lang="en-US" altLang="ko-KR" sz="1600" dirty="0" smtClean="0"/>
                        <a:t>)</a:t>
                      </a:r>
                    </a:p>
                    <a:p>
                      <a:pPr latinLnBrk="1"/>
                      <a:r>
                        <a:rPr lang="en-US" altLang="ko-KR" sz="1600" dirty="0" smtClean="0"/>
                        <a:t>{</a:t>
                      </a:r>
                    </a:p>
                    <a:p>
                      <a:pPr latinLnBrk="1"/>
                      <a:r>
                        <a:rPr lang="en-US" altLang="ko-KR" sz="1600" dirty="0" smtClean="0"/>
                        <a:t>     </a:t>
                      </a:r>
                      <a:r>
                        <a:rPr lang="en-US" altLang="ko-KR" sz="1600" dirty="0" err="1" smtClean="0"/>
                        <a:t>unregister_chrdev</a:t>
                      </a:r>
                      <a:r>
                        <a:rPr lang="en-US" altLang="ko-KR" sz="1600" dirty="0" smtClean="0"/>
                        <a:t>(240,</a:t>
                      </a:r>
                      <a:r>
                        <a:rPr lang="en-US" altLang="ko-KR" sz="1600" baseline="0" dirty="0" smtClean="0"/>
                        <a:t> “</a:t>
                      </a:r>
                      <a:r>
                        <a:rPr lang="en-US" altLang="ko-KR" sz="1600" baseline="0" dirty="0" err="1" smtClean="0"/>
                        <a:t>char_dev</a:t>
                      </a:r>
                      <a:r>
                        <a:rPr lang="en-US" altLang="ko-KR" sz="1600" baseline="0" dirty="0" smtClean="0"/>
                        <a:t>”);</a:t>
                      </a:r>
                    </a:p>
                    <a:p>
                      <a:pPr latinLnBrk="1"/>
                      <a:r>
                        <a:rPr lang="en-US" altLang="ko-KR" sz="1600" baseline="0" dirty="0" smtClean="0"/>
                        <a:t>}</a:t>
                      </a:r>
                    </a:p>
                    <a:p>
                      <a:pPr latinLnBrk="1"/>
                      <a:endParaRPr lang="en-US" altLang="ko-KR" sz="1600" baseline="0" dirty="0" smtClean="0"/>
                    </a:p>
                    <a:p>
                      <a:pPr latinLnBrk="1"/>
                      <a:r>
                        <a:rPr lang="en-US" altLang="ko-KR" sz="1600" baseline="0" dirty="0" err="1" smtClean="0"/>
                        <a:t>module_exit</a:t>
                      </a:r>
                      <a:r>
                        <a:rPr lang="en-US" altLang="ko-KR" sz="1600" baseline="0" dirty="0" smtClean="0"/>
                        <a:t>(</a:t>
                      </a:r>
                      <a:r>
                        <a:rPr lang="en-US" altLang="ko-KR" sz="1600" baseline="0" dirty="0" err="1" smtClean="0"/>
                        <a:t>xxx_exit</a:t>
                      </a:r>
                      <a:r>
                        <a:rPr lang="en-US" altLang="ko-KR" sz="1600" baseline="0" dirty="0" smtClean="0"/>
                        <a:t>);</a:t>
                      </a:r>
                      <a:endParaRPr lang="en-US" altLang="ko-KR" sz="1600" dirty="0" smtClean="0"/>
                    </a:p>
                    <a:p>
                      <a:pPr latinLnBrk="1"/>
                      <a:endParaRPr lang="ko-KR" altLang="en-US" sz="1200" dirty="0"/>
                    </a:p>
                  </a:txBody>
                  <a:tcPr/>
                </a:tc>
              </a:tr>
            </a:tbl>
          </a:graphicData>
        </a:graphic>
      </p:graphicFrame>
    </p:spTree>
    <p:extLst>
      <p:ext uri="{BB962C8B-B14F-4D97-AF65-F5344CB8AC3E}">
        <p14:creationId xmlns:p14="http://schemas.microsoft.com/office/powerpoint/2010/main" val="3873119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Make an Character Device Driver</a:t>
            </a:r>
          </a:p>
          <a:p>
            <a:pPr marL="800100" lvl="1" indent="-342900">
              <a:buFont typeface="Arial" panose="020B0604020202020204" pitchFamily="34" charset="0"/>
              <a:buChar char="•"/>
            </a:pP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3813116693"/>
              </p:ext>
            </p:extLst>
          </p:nvPr>
        </p:nvGraphicFramePr>
        <p:xfrm>
          <a:off x="552991" y="1205742"/>
          <a:ext cx="11162760" cy="5334000"/>
        </p:xfrm>
        <a:graphic>
          <a:graphicData uri="http://schemas.openxmlformats.org/drawingml/2006/table">
            <a:tbl>
              <a:tblPr firstRow="1" bandRow="1">
                <a:tableStyleId>{073A0DAA-6AF3-43AB-8588-CEC1D06C72B9}</a:tableStyleId>
              </a:tblPr>
              <a:tblGrid>
                <a:gridCol w="5581380"/>
                <a:gridCol w="5581380"/>
              </a:tblGrid>
              <a:tr h="200148">
                <a:tc>
                  <a:txBody>
                    <a:bodyPr/>
                    <a:lstStyle/>
                    <a:p>
                      <a:pPr latinLnBrk="1"/>
                      <a:r>
                        <a:rPr lang="en-US" altLang="ko-KR" dirty="0" err="1" smtClean="0"/>
                        <a:t>call_dev.c</a:t>
                      </a:r>
                      <a:r>
                        <a:rPr lang="en-US" altLang="ko-KR" dirty="0" smtClean="0"/>
                        <a:t>(1)</a:t>
                      </a:r>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call_dev.c</a:t>
                      </a:r>
                      <a:r>
                        <a:rPr lang="en-US" altLang="ko-KR" dirty="0" smtClean="0"/>
                        <a:t>(2)</a:t>
                      </a:r>
                      <a:endParaRPr lang="ko-KR" altLang="en-US" dirty="0" smtClean="0"/>
                    </a:p>
                  </a:txBody>
                  <a:tcPr/>
                </a:tc>
              </a:tr>
              <a:tr h="4395569">
                <a:tc>
                  <a:txBody>
                    <a:bodyPr/>
                    <a:lstStyle/>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init.h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module.h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kernel.h</a:t>
                      </a:r>
                      <a:r>
                        <a:rPr lang="en-US" altLang="ko-KR" sz="1600" dirty="0" smtClean="0"/>
                        <a:t>&gt;</a:t>
                      </a:r>
                    </a:p>
                    <a:p>
                      <a:pPr latinLnBrk="1"/>
                      <a:endParaRPr lang="en-US" altLang="ko-KR" sz="1600" dirty="0" smtClean="0"/>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fs.h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errno.h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types.h</a:t>
                      </a:r>
                      <a:r>
                        <a:rPr lang="en-US" altLang="ko-KR" sz="1600" dirty="0" smtClean="0"/>
                        <a:t>&gt;</a:t>
                      </a:r>
                    </a:p>
                    <a:p>
                      <a:pPr latinLnBrk="1"/>
                      <a:r>
                        <a:rPr lang="en-US" altLang="ko-KR" sz="1600" dirty="0" smtClean="0"/>
                        <a:t>#include &lt;</a:t>
                      </a:r>
                      <a:r>
                        <a:rPr lang="en-US" altLang="ko-KR" sz="1600" dirty="0" err="1" smtClean="0"/>
                        <a:t>linux</a:t>
                      </a:r>
                      <a:r>
                        <a:rPr lang="en-US" altLang="ko-KR" sz="1600" dirty="0" smtClean="0"/>
                        <a:t>/</a:t>
                      </a:r>
                      <a:r>
                        <a:rPr lang="en-US" altLang="ko-KR" sz="1600" dirty="0" err="1" smtClean="0"/>
                        <a:t>fcntl.h</a:t>
                      </a:r>
                      <a:r>
                        <a:rPr lang="en-US" altLang="ko-KR" sz="1600" dirty="0" smtClean="0"/>
                        <a:t>&gt;</a:t>
                      </a:r>
                    </a:p>
                    <a:p>
                      <a:pPr latinLnBrk="1"/>
                      <a:endParaRPr lang="en-US" altLang="ko-KR" sz="1600" dirty="0" smtClean="0"/>
                    </a:p>
                    <a:p>
                      <a:pPr latinLnBrk="1"/>
                      <a:r>
                        <a:rPr lang="en-US" altLang="ko-KR" sz="1600" dirty="0" smtClean="0"/>
                        <a:t>#define   CALL_DEV_NAME            "</a:t>
                      </a:r>
                      <a:r>
                        <a:rPr lang="en-US" altLang="ko-KR" sz="1600" dirty="0" err="1" smtClean="0"/>
                        <a:t>calldev</a:t>
                      </a:r>
                      <a:r>
                        <a:rPr lang="en-US" altLang="ko-KR" sz="1600" dirty="0" smtClean="0"/>
                        <a:t>"</a:t>
                      </a:r>
                    </a:p>
                    <a:p>
                      <a:pPr latinLnBrk="1"/>
                      <a:r>
                        <a:rPr lang="en-US" altLang="ko-KR" sz="1600" dirty="0" smtClean="0"/>
                        <a:t>#define   CALL_DEV_MAJOR            240</a:t>
                      </a:r>
                    </a:p>
                    <a:p>
                      <a:pPr latinLnBrk="1"/>
                      <a:endParaRPr lang="en-US" altLang="ko-KR" sz="1600" dirty="0" smtClean="0"/>
                    </a:p>
                    <a:p>
                      <a:pPr latinLnBrk="1"/>
                      <a:r>
                        <a:rPr lang="en-US" altLang="ko-KR" sz="1600" dirty="0" err="1" smtClean="0"/>
                        <a:t>int</a:t>
                      </a:r>
                      <a:r>
                        <a:rPr lang="en-US" altLang="ko-KR" sz="1600" dirty="0" smtClean="0"/>
                        <a:t> </a:t>
                      </a:r>
                      <a:r>
                        <a:rPr lang="en-US" altLang="ko-KR" sz="1600" dirty="0" err="1" smtClean="0"/>
                        <a:t>call_open</a:t>
                      </a:r>
                      <a:r>
                        <a:rPr lang="en-US" altLang="ko-KR" sz="1600" dirty="0" smtClean="0"/>
                        <a:t> (</a:t>
                      </a:r>
                      <a:r>
                        <a:rPr lang="en-US" altLang="ko-KR" sz="1600" dirty="0" err="1" smtClean="0"/>
                        <a:t>struct</a:t>
                      </a:r>
                      <a:r>
                        <a:rPr lang="en-US" altLang="ko-KR" sz="1600" dirty="0" smtClean="0"/>
                        <a:t> </a:t>
                      </a:r>
                      <a:r>
                        <a:rPr lang="en-US" altLang="ko-KR" sz="1600" dirty="0" err="1" smtClean="0"/>
                        <a:t>inode</a:t>
                      </a:r>
                      <a:r>
                        <a:rPr lang="en-US" altLang="ko-KR" sz="1600" dirty="0" smtClean="0"/>
                        <a:t> *</a:t>
                      </a:r>
                      <a:r>
                        <a:rPr lang="en-US" altLang="ko-KR" sz="1600" dirty="0" err="1" smtClean="0"/>
                        <a:t>inode</a:t>
                      </a:r>
                      <a:r>
                        <a:rPr lang="en-US" altLang="ko-KR" sz="1600" dirty="0" smtClean="0"/>
                        <a:t>, </a:t>
                      </a:r>
                      <a:r>
                        <a:rPr lang="en-US" altLang="ko-KR" sz="1600" dirty="0" err="1" smtClean="0"/>
                        <a:t>struct</a:t>
                      </a:r>
                      <a:r>
                        <a:rPr lang="en-US" altLang="ko-KR" sz="1600" dirty="0" smtClean="0"/>
                        <a:t> file *</a:t>
                      </a:r>
                      <a:r>
                        <a:rPr lang="en-US" altLang="ko-KR" sz="1600" dirty="0" err="1" smtClean="0"/>
                        <a:t>filp</a:t>
                      </a:r>
                      <a:r>
                        <a:rPr lang="en-US" altLang="ko-KR" sz="1600" dirty="0" smtClean="0"/>
                        <a:t>)</a:t>
                      </a:r>
                    </a:p>
                    <a:p>
                      <a:pPr latinLnBrk="1"/>
                      <a:r>
                        <a:rPr lang="en-US" altLang="ko-KR" sz="1600" dirty="0" smtClean="0"/>
                        <a:t>{</a:t>
                      </a:r>
                    </a:p>
                    <a:p>
                      <a:pPr latinLnBrk="1"/>
                      <a:r>
                        <a:rPr lang="en-US" altLang="ko-KR" sz="1600" dirty="0" smtClean="0"/>
                        <a:t>    </a:t>
                      </a:r>
                      <a:r>
                        <a:rPr lang="en-US" altLang="ko-KR" sz="1600" dirty="0" err="1" smtClean="0"/>
                        <a:t>int</a:t>
                      </a:r>
                      <a:r>
                        <a:rPr lang="en-US" altLang="ko-KR" sz="1600" dirty="0" smtClean="0"/>
                        <a:t> </a:t>
                      </a:r>
                      <a:r>
                        <a:rPr lang="en-US" altLang="ko-KR" sz="1600" dirty="0" err="1" smtClean="0"/>
                        <a:t>num</a:t>
                      </a:r>
                      <a:r>
                        <a:rPr lang="en-US" altLang="ko-KR" sz="1600" dirty="0" smtClean="0"/>
                        <a:t> = MINOR(</a:t>
                      </a:r>
                      <a:r>
                        <a:rPr lang="en-US" altLang="ko-KR" sz="1600" dirty="0" err="1" smtClean="0"/>
                        <a:t>inode</a:t>
                      </a:r>
                      <a:r>
                        <a:rPr lang="en-US" altLang="ko-KR" sz="1600" dirty="0" smtClean="0"/>
                        <a:t>-&gt;</a:t>
                      </a:r>
                      <a:r>
                        <a:rPr lang="en-US" altLang="ko-KR" sz="1600" dirty="0" err="1" smtClean="0"/>
                        <a:t>i_rdev</a:t>
                      </a:r>
                      <a:r>
                        <a:rPr lang="en-US" altLang="ko-KR" sz="1600" dirty="0" smtClean="0"/>
                        <a:t>);</a:t>
                      </a:r>
                    </a:p>
                    <a:p>
                      <a:pPr latinLnBrk="1"/>
                      <a:endParaRPr lang="en-US" altLang="ko-KR" sz="1600" dirty="0" smtClean="0"/>
                    </a:p>
                    <a:p>
                      <a:pPr latinLnBrk="1"/>
                      <a:r>
                        <a:rPr lang="en-US" altLang="ko-KR" sz="1600" dirty="0" smtClean="0"/>
                        <a:t>    </a:t>
                      </a:r>
                      <a:r>
                        <a:rPr lang="en-US" altLang="ko-KR" sz="1600" dirty="0" err="1" smtClean="0"/>
                        <a:t>printk</a:t>
                      </a:r>
                      <a:r>
                        <a:rPr lang="en-US" altLang="ko-KR" sz="1600" dirty="0" smtClean="0"/>
                        <a:t>( "call open -&gt; minor : %d\n", </a:t>
                      </a:r>
                      <a:r>
                        <a:rPr lang="en-US" altLang="ko-KR" sz="1600" dirty="0" err="1" smtClean="0"/>
                        <a:t>num</a:t>
                      </a:r>
                      <a:r>
                        <a:rPr lang="en-US" altLang="ko-KR" sz="1600" dirty="0" smtClean="0"/>
                        <a:t> );</a:t>
                      </a:r>
                    </a:p>
                    <a:p>
                      <a:pPr latinLnBrk="1"/>
                      <a:endParaRPr lang="en-US" altLang="ko-KR" sz="1600" dirty="0" smtClean="0"/>
                    </a:p>
                    <a:p>
                      <a:pPr latinLnBrk="1"/>
                      <a:r>
                        <a:rPr lang="en-US" altLang="ko-KR" sz="1600" dirty="0" smtClean="0"/>
                        <a:t>    return 0;</a:t>
                      </a:r>
                    </a:p>
                    <a:p>
                      <a:pPr latinLnBrk="1"/>
                      <a:r>
                        <a:rPr lang="en-US" altLang="ko-KR" sz="1600" dirty="0" smtClean="0"/>
                        <a:t>}</a:t>
                      </a:r>
                      <a:endParaRPr lang="en-US" altLang="ko-KR" sz="1600" dirty="0" smtClean="0"/>
                    </a:p>
                  </a:txBody>
                  <a:tcPr/>
                </a:tc>
                <a:tc>
                  <a:txBody>
                    <a:bodyPr/>
                    <a:lstStyle/>
                    <a:p>
                      <a:pPr latinLnBrk="1"/>
                      <a:r>
                        <a:rPr lang="en-US" altLang="ko-KR" sz="1500" dirty="0" err="1" smtClean="0"/>
                        <a:t>loff_t</a:t>
                      </a:r>
                      <a:r>
                        <a:rPr lang="en-US" altLang="ko-KR" sz="1500" dirty="0" smtClean="0"/>
                        <a:t> </a:t>
                      </a:r>
                      <a:r>
                        <a:rPr lang="en-US" altLang="ko-KR" sz="1500" dirty="0" err="1" smtClean="0"/>
                        <a:t>call_llseek</a:t>
                      </a:r>
                      <a:r>
                        <a:rPr lang="en-US" altLang="ko-KR" sz="1500" dirty="0" smtClean="0"/>
                        <a:t> (</a:t>
                      </a:r>
                      <a:r>
                        <a:rPr lang="en-US" altLang="ko-KR" sz="1500" dirty="0" err="1" smtClean="0"/>
                        <a:t>struct</a:t>
                      </a:r>
                      <a:r>
                        <a:rPr lang="en-US" altLang="ko-KR" sz="1500" dirty="0" smtClean="0"/>
                        <a:t> file *</a:t>
                      </a:r>
                      <a:r>
                        <a:rPr lang="en-US" altLang="ko-KR" sz="1500" dirty="0" err="1" smtClean="0"/>
                        <a:t>filp</a:t>
                      </a:r>
                      <a:r>
                        <a:rPr lang="en-US" altLang="ko-KR" sz="1500" dirty="0" smtClean="0"/>
                        <a:t>, </a:t>
                      </a:r>
                      <a:r>
                        <a:rPr lang="en-US" altLang="ko-KR" sz="1500" dirty="0" err="1" smtClean="0"/>
                        <a:t>loff_t</a:t>
                      </a:r>
                      <a:r>
                        <a:rPr lang="en-US" altLang="ko-KR" sz="1500" dirty="0" smtClean="0"/>
                        <a:t> off, </a:t>
                      </a:r>
                      <a:r>
                        <a:rPr lang="en-US" altLang="ko-KR" sz="1500" dirty="0" err="1" smtClean="0"/>
                        <a:t>int</a:t>
                      </a:r>
                      <a:r>
                        <a:rPr lang="en-US" altLang="ko-KR" sz="1500" dirty="0" smtClean="0"/>
                        <a:t> whence )</a:t>
                      </a:r>
                    </a:p>
                    <a:p>
                      <a:pPr latinLnBrk="1"/>
                      <a:r>
                        <a:rPr lang="en-US" altLang="ko-KR" sz="1500" dirty="0" smtClean="0"/>
                        <a:t>{</a:t>
                      </a:r>
                    </a:p>
                    <a:p>
                      <a:pPr latinLnBrk="1"/>
                      <a:r>
                        <a:rPr lang="en-US" altLang="ko-KR" sz="1500" dirty="0" smtClean="0"/>
                        <a:t>    </a:t>
                      </a:r>
                      <a:r>
                        <a:rPr lang="en-US" altLang="ko-KR" sz="1500" dirty="0" err="1" smtClean="0"/>
                        <a:t>printk</a:t>
                      </a:r>
                      <a:r>
                        <a:rPr lang="en-US" altLang="ko-KR" sz="1500" dirty="0" smtClean="0"/>
                        <a:t>( "call </a:t>
                      </a:r>
                      <a:r>
                        <a:rPr lang="en-US" altLang="ko-KR" sz="1500" dirty="0" err="1" smtClean="0"/>
                        <a:t>llseek</a:t>
                      </a:r>
                      <a:r>
                        <a:rPr lang="en-US" altLang="ko-KR" sz="1500" dirty="0" smtClean="0"/>
                        <a:t> -&gt; off : %08X, </a:t>
                      </a:r>
                      <a:r>
                        <a:rPr lang="en-US" altLang="ko-KR" sz="1500" dirty="0" err="1" smtClean="0"/>
                        <a:t>whenec</a:t>
                      </a:r>
                      <a:r>
                        <a:rPr lang="en-US" altLang="ko-KR" sz="1500" dirty="0" smtClean="0"/>
                        <a:t> : %08X\n", off, whence );</a:t>
                      </a:r>
                    </a:p>
                    <a:p>
                      <a:pPr latinLnBrk="1"/>
                      <a:r>
                        <a:rPr lang="en-US" altLang="ko-KR" sz="1500" dirty="0" smtClean="0"/>
                        <a:t>    return 0x23;</a:t>
                      </a:r>
                    </a:p>
                    <a:p>
                      <a:pPr latinLnBrk="1"/>
                      <a:r>
                        <a:rPr lang="en-US" altLang="ko-KR" sz="1500" dirty="0" smtClean="0"/>
                        <a:t>}</a:t>
                      </a:r>
                    </a:p>
                    <a:p>
                      <a:pPr latinLnBrk="1"/>
                      <a:endParaRPr lang="en-US" altLang="ko-KR" sz="1500" dirty="0" smtClean="0"/>
                    </a:p>
                    <a:p>
                      <a:pPr latinLnBrk="1"/>
                      <a:r>
                        <a:rPr lang="en-US" altLang="ko-KR" sz="1500" dirty="0" err="1" smtClean="0"/>
                        <a:t>ssize_t</a:t>
                      </a:r>
                      <a:r>
                        <a:rPr lang="en-US" altLang="ko-KR" sz="1500" dirty="0" smtClean="0"/>
                        <a:t> </a:t>
                      </a:r>
                      <a:r>
                        <a:rPr lang="en-US" altLang="ko-KR" sz="1500" dirty="0" err="1" smtClean="0"/>
                        <a:t>call_read</a:t>
                      </a:r>
                      <a:r>
                        <a:rPr lang="en-US" altLang="ko-KR" sz="1500" dirty="0" smtClean="0"/>
                        <a:t>(</a:t>
                      </a:r>
                      <a:r>
                        <a:rPr lang="en-US" altLang="ko-KR" sz="1500" dirty="0" err="1" smtClean="0"/>
                        <a:t>struct</a:t>
                      </a:r>
                      <a:r>
                        <a:rPr lang="en-US" altLang="ko-KR" sz="1500" dirty="0" smtClean="0"/>
                        <a:t> file *</a:t>
                      </a:r>
                      <a:r>
                        <a:rPr lang="en-US" altLang="ko-KR" sz="1500" dirty="0" err="1" smtClean="0"/>
                        <a:t>filp</a:t>
                      </a:r>
                      <a:r>
                        <a:rPr lang="en-US" altLang="ko-KR" sz="1500" dirty="0" smtClean="0"/>
                        <a:t>, char *</a:t>
                      </a:r>
                      <a:r>
                        <a:rPr lang="en-US" altLang="ko-KR" sz="1500" dirty="0" err="1" smtClean="0"/>
                        <a:t>buf</a:t>
                      </a:r>
                      <a:r>
                        <a:rPr lang="en-US" altLang="ko-KR" sz="1500" dirty="0" smtClean="0"/>
                        <a:t>, </a:t>
                      </a:r>
                      <a:r>
                        <a:rPr lang="en-US" altLang="ko-KR" sz="1500" dirty="0" err="1" smtClean="0"/>
                        <a:t>size_t</a:t>
                      </a:r>
                      <a:r>
                        <a:rPr lang="en-US" altLang="ko-KR" sz="1500" dirty="0" smtClean="0"/>
                        <a:t> count, </a:t>
                      </a:r>
                      <a:r>
                        <a:rPr lang="en-US" altLang="ko-KR" sz="1500" dirty="0" err="1" smtClean="0"/>
                        <a:t>loff_t</a:t>
                      </a:r>
                      <a:r>
                        <a:rPr lang="en-US" altLang="ko-KR" sz="1500" dirty="0" smtClean="0"/>
                        <a:t> *</a:t>
                      </a:r>
                      <a:r>
                        <a:rPr lang="en-US" altLang="ko-KR" sz="1500" dirty="0" err="1" smtClean="0"/>
                        <a:t>f_pos</a:t>
                      </a:r>
                      <a:r>
                        <a:rPr lang="en-US" altLang="ko-KR" sz="1500" dirty="0" smtClean="0"/>
                        <a:t>)</a:t>
                      </a:r>
                    </a:p>
                    <a:p>
                      <a:pPr latinLnBrk="1"/>
                      <a:r>
                        <a:rPr lang="en-US" altLang="ko-KR" sz="1500" dirty="0" smtClean="0"/>
                        <a:t>{</a:t>
                      </a:r>
                    </a:p>
                    <a:p>
                      <a:pPr latinLnBrk="1"/>
                      <a:r>
                        <a:rPr lang="en-US" altLang="ko-KR" sz="1500" dirty="0" smtClean="0"/>
                        <a:t>    </a:t>
                      </a:r>
                      <a:r>
                        <a:rPr lang="en-US" altLang="ko-KR" sz="1500" dirty="0" err="1" smtClean="0"/>
                        <a:t>printk</a:t>
                      </a:r>
                      <a:r>
                        <a:rPr lang="en-US" altLang="ko-KR" sz="1500" dirty="0" smtClean="0"/>
                        <a:t>( "call read -&gt; </a:t>
                      </a:r>
                      <a:r>
                        <a:rPr lang="en-US" altLang="ko-KR" sz="1500" dirty="0" err="1" smtClean="0"/>
                        <a:t>buf</a:t>
                      </a:r>
                      <a:r>
                        <a:rPr lang="en-US" altLang="ko-KR" sz="1500" dirty="0" smtClean="0"/>
                        <a:t> : %08X, count : %08X \n", </a:t>
                      </a:r>
                      <a:r>
                        <a:rPr lang="en-US" altLang="ko-KR" sz="1500" dirty="0" err="1" smtClean="0"/>
                        <a:t>buf</a:t>
                      </a:r>
                      <a:r>
                        <a:rPr lang="en-US" altLang="ko-KR" sz="1500" dirty="0" smtClean="0"/>
                        <a:t>, count );</a:t>
                      </a:r>
                    </a:p>
                    <a:p>
                      <a:pPr latinLnBrk="1"/>
                      <a:r>
                        <a:rPr lang="en-US" altLang="ko-KR" sz="1500" dirty="0" smtClean="0"/>
                        <a:t>    return 0x33;</a:t>
                      </a:r>
                    </a:p>
                    <a:p>
                      <a:pPr latinLnBrk="1"/>
                      <a:r>
                        <a:rPr lang="en-US" altLang="ko-KR" sz="1500" dirty="0" smtClean="0"/>
                        <a:t>}</a:t>
                      </a:r>
                    </a:p>
                    <a:p>
                      <a:pPr latinLnBrk="1"/>
                      <a:endParaRPr lang="en-US" altLang="ko-KR" sz="1500" dirty="0" smtClean="0"/>
                    </a:p>
                    <a:p>
                      <a:pPr latinLnBrk="1"/>
                      <a:r>
                        <a:rPr lang="en-US" altLang="ko-KR" sz="1500" dirty="0" err="1" smtClean="0"/>
                        <a:t>ssize_t</a:t>
                      </a:r>
                      <a:r>
                        <a:rPr lang="en-US" altLang="ko-KR" sz="1500" dirty="0" smtClean="0"/>
                        <a:t> </a:t>
                      </a:r>
                      <a:r>
                        <a:rPr lang="en-US" altLang="ko-KR" sz="1500" dirty="0" err="1" smtClean="0"/>
                        <a:t>call_write</a:t>
                      </a:r>
                      <a:r>
                        <a:rPr lang="en-US" altLang="ko-KR" sz="1500" dirty="0" smtClean="0"/>
                        <a:t> (</a:t>
                      </a:r>
                      <a:r>
                        <a:rPr lang="en-US" altLang="ko-KR" sz="1500" dirty="0" err="1" smtClean="0"/>
                        <a:t>struct</a:t>
                      </a:r>
                      <a:r>
                        <a:rPr lang="en-US" altLang="ko-KR" sz="1500" dirty="0" smtClean="0"/>
                        <a:t> file *</a:t>
                      </a:r>
                      <a:r>
                        <a:rPr lang="en-US" altLang="ko-KR" sz="1500" dirty="0" err="1" smtClean="0"/>
                        <a:t>filp</a:t>
                      </a:r>
                      <a:r>
                        <a:rPr lang="en-US" altLang="ko-KR" sz="1500" dirty="0" smtClean="0"/>
                        <a:t>, </a:t>
                      </a:r>
                      <a:r>
                        <a:rPr lang="en-US" altLang="ko-KR" sz="1500" dirty="0" err="1" smtClean="0"/>
                        <a:t>const</a:t>
                      </a:r>
                      <a:r>
                        <a:rPr lang="en-US" altLang="ko-KR" sz="1500" dirty="0" smtClean="0"/>
                        <a:t> char *</a:t>
                      </a:r>
                      <a:r>
                        <a:rPr lang="en-US" altLang="ko-KR" sz="1500" dirty="0" err="1" smtClean="0"/>
                        <a:t>buf</a:t>
                      </a:r>
                      <a:r>
                        <a:rPr lang="en-US" altLang="ko-KR" sz="1500" dirty="0" smtClean="0"/>
                        <a:t>, </a:t>
                      </a:r>
                      <a:r>
                        <a:rPr lang="en-US" altLang="ko-KR" sz="1500" dirty="0" err="1" smtClean="0"/>
                        <a:t>size_t</a:t>
                      </a:r>
                      <a:r>
                        <a:rPr lang="en-US" altLang="ko-KR" sz="1500" dirty="0" smtClean="0"/>
                        <a:t> count, </a:t>
                      </a:r>
                      <a:r>
                        <a:rPr lang="en-US" altLang="ko-KR" sz="1500" dirty="0" err="1" smtClean="0"/>
                        <a:t>loff_t</a:t>
                      </a:r>
                      <a:r>
                        <a:rPr lang="en-US" altLang="ko-KR" sz="1500" dirty="0" smtClean="0"/>
                        <a:t> *</a:t>
                      </a:r>
                      <a:r>
                        <a:rPr lang="en-US" altLang="ko-KR" sz="1500" dirty="0" err="1" smtClean="0"/>
                        <a:t>f_pos</a:t>
                      </a:r>
                      <a:r>
                        <a:rPr lang="en-US" altLang="ko-KR" sz="1500" dirty="0" smtClean="0"/>
                        <a:t>)</a:t>
                      </a:r>
                    </a:p>
                    <a:p>
                      <a:pPr latinLnBrk="1"/>
                      <a:r>
                        <a:rPr lang="en-US" altLang="ko-KR" sz="1500" dirty="0" smtClean="0"/>
                        <a:t>{</a:t>
                      </a:r>
                    </a:p>
                    <a:p>
                      <a:pPr latinLnBrk="1"/>
                      <a:r>
                        <a:rPr lang="en-US" altLang="ko-KR" sz="1500" dirty="0" smtClean="0"/>
                        <a:t>    </a:t>
                      </a:r>
                      <a:r>
                        <a:rPr lang="en-US" altLang="ko-KR" sz="1500" dirty="0" err="1" smtClean="0"/>
                        <a:t>printk</a:t>
                      </a:r>
                      <a:r>
                        <a:rPr lang="en-US" altLang="ko-KR" sz="1500" dirty="0" smtClean="0"/>
                        <a:t>( "call write -&gt; </a:t>
                      </a:r>
                      <a:r>
                        <a:rPr lang="en-US" altLang="ko-KR" sz="1500" dirty="0" err="1" smtClean="0"/>
                        <a:t>buf</a:t>
                      </a:r>
                      <a:r>
                        <a:rPr lang="en-US" altLang="ko-KR" sz="1500" dirty="0" smtClean="0"/>
                        <a:t> : %08X, count : %08X \n", </a:t>
                      </a:r>
                      <a:r>
                        <a:rPr lang="en-US" altLang="ko-KR" sz="1500" dirty="0" err="1" smtClean="0"/>
                        <a:t>buf</a:t>
                      </a:r>
                      <a:r>
                        <a:rPr lang="en-US" altLang="ko-KR" sz="1500" dirty="0" smtClean="0"/>
                        <a:t>, count );</a:t>
                      </a:r>
                    </a:p>
                    <a:p>
                      <a:pPr latinLnBrk="1"/>
                      <a:r>
                        <a:rPr lang="en-US" altLang="ko-KR" sz="1500" dirty="0" smtClean="0"/>
                        <a:t>    return 0x43;</a:t>
                      </a:r>
                    </a:p>
                    <a:p>
                      <a:pPr latinLnBrk="1"/>
                      <a:r>
                        <a:rPr lang="en-US" altLang="ko-KR" sz="1500" dirty="0" smtClean="0"/>
                        <a:t>}</a:t>
                      </a:r>
                      <a:endParaRPr lang="ko-KR" altLang="en-US" sz="1500" dirty="0"/>
                    </a:p>
                  </a:txBody>
                  <a:tcPr/>
                </a:tc>
              </a:tr>
            </a:tbl>
          </a:graphicData>
        </a:graphic>
      </p:graphicFrame>
    </p:spTree>
    <p:extLst>
      <p:ext uri="{BB962C8B-B14F-4D97-AF65-F5344CB8AC3E}">
        <p14:creationId xmlns:p14="http://schemas.microsoft.com/office/powerpoint/2010/main" val="2612126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0195529"/>
              </p:ext>
            </p:extLst>
          </p:nvPr>
        </p:nvGraphicFramePr>
        <p:xfrm>
          <a:off x="552991" y="822960"/>
          <a:ext cx="11162760" cy="5612130"/>
        </p:xfrm>
        <a:graphic>
          <a:graphicData uri="http://schemas.openxmlformats.org/drawingml/2006/table">
            <a:tbl>
              <a:tblPr firstRow="1" bandRow="1">
                <a:tableStyleId>{073A0DAA-6AF3-43AB-8588-CEC1D06C72B9}</a:tableStyleId>
              </a:tblPr>
              <a:tblGrid>
                <a:gridCol w="5581380"/>
                <a:gridCol w="5581380"/>
              </a:tblGrid>
              <a:tr h="384832">
                <a:tc>
                  <a:txBody>
                    <a:bodyPr/>
                    <a:lstStyle/>
                    <a:p>
                      <a:pPr latinLnBrk="1"/>
                      <a:r>
                        <a:rPr lang="en-US" altLang="ko-KR" dirty="0" err="1" smtClean="0"/>
                        <a:t>call_dev.c</a:t>
                      </a:r>
                      <a:r>
                        <a:rPr lang="en-US" altLang="ko-KR" dirty="0" smtClean="0"/>
                        <a:t>(3)</a:t>
                      </a:r>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call_dev.c</a:t>
                      </a:r>
                      <a:r>
                        <a:rPr lang="en-US" altLang="ko-KR" dirty="0" smtClean="0"/>
                        <a:t>(4)</a:t>
                      </a:r>
                      <a:endParaRPr lang="ko-KR" altLang="en-US" dirty="0" smtClean="0"/>
                    </a:p>
                  </a:txBody>
                  <a:tcPr/>
                </a:tc>
              </a:tr>
              <a:tr h="5227298">
                <a:tc>
                  <a:txBody>
                    <a:bodyPr/>
                    <a:lstStyle/>
                    <a:p>
                      <a:pPr latinLnBrk="1"/>
                      <a:r>
                        <a:rPr lang="en-US" altLang="ko-KR" sz="1400" dirty="0" err="1" smtClean="0"/>
                        <a:t>int</a:t>
                      </a:r>
                      <a:r>
                        <a:rPr lang="en-US" altLang="ko-KR" sz="1400" dirty="0" smtClean="0"/>
                        <a:t> </a:t>
                      </a:r>
                      <a:r>
                        <a:rPr lang="en-US" altLang="ko-KR" sz="1400" dirty="0" err="1" smtClean="0"/>
                        <a:t>call_ioctl</a:t>
                      </a:r>
                      <a:r>
                        <a:rPr lang="en-US" altLang="ko-KR" sz="1400" dirty="0" smtClean="0"/>
                        <a:t> (</a:t>
                      </a:r>
                      <a:r>
                        <a:rPr lang="en-US" altLang="ko-KR" sz="1400" dirty="0" err="1" smtClean="0"/>
                        <a:t>struct</a:t>
                      </a:r>
                      <a:r>
                        <a:rPr lang="en-US" altLang="ko-KR" sz="1400" dirty="0" smtClean="0"/>
                        <a:t> </a:t>
                      </a:r>
                      <a:r>
                        <a:rPr lang="en-US" altLang="ko-KR" sz="1400" dirty="0" err="1" smtClean="0"/>
                        <a:t>inode</a:t>
                      </a:r>
                      <a:r>
                        <a:rPr lang="en-US" altLang="ko-KR" sz="1400" dirty="0" smtClean="0"/>
                        <a:t> *</a:t>
                      </a:r>
                      <a:r>
                        <a:rPr lang="en-US" altLang="ko-KR" sz="1400" dirty="0" err="1" smtClean="0"/>
                        <a:t>inode</a:t>
                      </a:r>
                      <a:r>
                        <a:rPr lang="en-US" altLang="ko-KR" sz="1400" dirty="0" smtClean="0"/>
                        <a:t>, </a:t>
                      </a:r>
                      <a:r>
                        <a:rPr lang="en-US" altLang="ko-KR" sz="1400" dirty="0" err="1" smtClean="0"/>
                        <a:t>struct</a:t>
                      </a:r>
                      <a:r>
                        <a:rPr lang="en-US" altLang="ko-KR" sz="1400" dirty="0" smtClean="0"/>
                        <a:t> file *</a:t>
                      </a:r>
                      <a:r>
                        <a:rPr lang="en-US" altLang="ko-KR" sz="1400" dirty="0" err="1" smtClean="0"/>
                        <a:t>filp</a:t>
                      </a:r>
                      <a:r>
                        <a:rPr lang="en-US" altLang="ko-KR" sz="1400" dirty="0" smtClean="0"/>
                        <a:t>, unsigned </a:t>
                      </a:r>
                      <a:r>
                        <a:rPr lang="en-US" altLang="ko-KR" sz="1400" dirty="0" err="1" smtClean="0"/>
                        <a:t>int</a:t>
                      </a:r>
                      <a:r>
                        <a:rPr lang="en-US" altLang="ko-KR" sz="1400" dirty="0" smtClean="0"/>
                        <a:t> </a:t>
                      </a:r>
                      <a:r>
                        <a:rPr lang="en-US" altLang="ko-KR" sz="1400" dirty="0" err="1" smtClean="0"/>
                        <a:t>cmd</a:t>
                      </a:r>
                      <a:r>
                        <a:rPr lang="en-US" altLang="ko-KR" sz="1400" dirty="0" smtClean="0"/>
                        <a:t>, unsigned long </a:t>
                      </a:r>
                      <a:r>
                        <a:rPr lang="en-US" altLang="ko-KR" sz="1400" dirty="0" err="1" smtClean="0"/>
                        <a:t>arg</a:t>
                      </a:r>
                      <a:r>
                        <a:rPr lang="en-US" altLang="ko-KR" sz="1400" dirty="0" smtClean="0"/>
                        <a:t>)</a:t>
                      </a:r>
                    </a:p>
                    <a:p>
                      <a:pPr latinLnBrk="1"/>
                      <a:r>
                        <a:rPr lang="en-US" altLang="ko-KR" sz="1400" dirty="0" smtClean="0"/>
                        <a:t>{</a:t>
                      </a:r>
                    </a:p>
                    <a:p>
                      <a:pPr latinLnBrk="1"/>
                      <a:endParaRPr lang="en-US" altLang="ko-KR" sz="1400" dirty="0" smtClean="0"/>
                    </a:p>
                    <a:p>
                      <a:pPr latinLnBrk="1"/>
                      <a:r>
                        <a:rPr lang="en-US" altLang="ko-KR" sz="1400" dirty="0" smtClean="0"/>
                        <a:t>    </a:t>
                      </a:r>
                      <a:r>
                        <a:rPr lang="en-US" altLang="ko-KR" sz="1400" dirty="0" err="1" smtClean="0"/>
                        <a:t>printk</a:t>
                      </a:r>
                      <a:r>
                        <a:rPr lang="en-US" altLang="ko-KR" sz="1400" dirty="0" smtClean="0"/>
                        <a:t>( "call </a:t>
                      </a:r>
                      <a:r>
                        <a:rPr lang="en-US" altLang="ko-KR" sz="1400" dirty="0" err="1" smtClean="0"/>
                        <a:t>ioctl</a:t>
                      </a:r>
                      <a:r>
                        <a:rPr lang="en-US" altLang="ko-KR" sz="1400" dirty="0" smtClean="0"/>
                        <a:t> -&gt; </a:t>
                      </a:r>
                      <a:r>
                        <a:rPr lang="en-US" altLang="ko-KR" sz="1400" dirty="0" err="1" smtClean="0"/>
                        <a:t>cmd</a:t>
                      </a:r>
                      <a:r>
                        <a:rPr lang="en-US" altLang="ko-KR" sz="1400" dirty="0" smtClean="0"/>
                        <a:t> : %08X, </a:t>
                      </a:r>
                      <a:r>
                        <a:rPr lang="en-US" altLang="ko-KR" sz="1400" dirty="0" err="1" smtClean="0"/>
                        <a:t>arg</a:t>
                      </a:r>
                      <a:r>
                        <a:rPr lang="en-US" altLang="ko-KR" sz="1400" dirty="0" smtClean="0"/>
                        <a:t> : %08X \n", </a:t>
                      </a:r>
                      <a:r>
                        <a:rPr lang="en-US" altLang="ko-KR" sz="1400" dirty="0" err="1" smtClean="0"/>
                        <a:t>cmd</a:t>
                      </a:r>
                      <a:r>
                        <a:rPr lang="en-US" altLang="ko-KR" sz="1400" dirty="0" smtClean="0"/>
                        <a:t>, </a:t>
                      </a:r>
                      <a:r>
                        <a:rPr lang="en-US" altLang="ko-KR" sz="1400" dirty="0" err="1" smtClean="0"/>
                        <a:t>arg</a:t>
                      </a:r>
                      <a:r>
                        <a:rPr lang="en-US" altLang="ko-KR" sz="1400" dirty="0" smtClean="0"/>
                        <a:t> );</a:t>
                      </a:r>
                    </a:p>
                    <a:p>
                      <a:pPr latinLnBrk="1"/>
                      <a:r>
                        <a:rPr lang="en-US" altLang="ko-KR" sz="1400" dirty="0" smtClean="0"/>
                        <a:t>    return 0x53;</a:t>
                      </a:r>
                    </a:p>
                    <a:p>
                      <a:pPr latinLnBrk="1"/>
                      <a:r>
                        <a:rPr lang="en-US" altLang="ko-KR" sz="1400" dirty="0" smtClean="0"/>
                        <a:t>}</a:t>
                      </a:r>
                    </a:p>
                    <a:p>
                      <a:pPr latinLnBrk="1"/>
                      <a:endParaRPr lang="en-US" altLang="ko-KR" sz="1400" dirty="0" smtClean="0"/>
                    </a:p>
                    <a:p>
                      <a:pPr latinLnBrk="1"/>
                      <a:r>
                        <a:rPr lang="en-US" altLang="ko-KR" sz="1400" dirty="0" err="1" smtClean="0"/>
                        <a:t>int</a:t>
                      </a:r>
                      <a:r>
                        <a:rPr lang="en-US" altLang="ko-KR" sz="1400" dirty="0" smtClean="0"/>
                        <a:t> </a:t>
                      </a:r>
                      <a:r>
                        <a:rPr lang="en-US" altLang="ko-KR" sz="1400" dirty="0" err="1" smtClean="0"/>
                        <a:t>call_release</a:t>
                      </a:r>
                      <a:r>
                        <a:rPr lang="en-US" altLang="ko-KR" sz="1400" dirty="0" smtClean="0"/>
                        <a:t> (</a:t>
                      </a:r>
                      <a:r>
                        <a:rPr lang="en-US" altLang="ko-KR" sz="1400" dirty="0" err="1" smtClean="0"/>
                        <a:t>struct</a:t>
                      </a:r>
                      <a:r>
                        <a:rPr lang="en-US" altLang="ko-KR" sz="1400" dirty="0" smtClean="0"/>
                        <a:t> </a:t>
                      </a:r>
                      <a:r>
                        <a:rPr lang="en-US" altLang="ko-KR" sz="1400" dirty="0" err="1" smtClean="0"/>
                        <a:t>inode</a:t>
                      </a:r>
                      <a:r>
                        <a:rPr lang="en-US" altLang="ko-KR" sz="1400" dirty="0" smtClean="0"/>
                        <a:t> *</a:t>
                      </a:r>
                      <a:r>
                        <a:rPr lang="en-US" altLang="ko-KR" sz="1400" dirty="0" err="1" smtClean="0"/>
                        <a:t>inode</a:t>
                      </a:r>
                      <a:r>
                        <a:rPr lang="en-US" altLang="ko-KR" sz="1400" dirty="0" smtClean="0"/>
                        <a:t>, </a:t>
                      </a:r>
                      <a:r>
                        <a:rPr lang="en-US" altLang="ko-KR" sz="1400" dirty="0" err="1" smtClean="0"/>
                        <a:t>struct</a:t>
                      </a:r>
                      <a:r>
                        <a:rPr lang="en-US" altLang="ko-KR" sz="1400" dirty="0" smtClean="0"/>
                        <a:t> file *</a:t>
                      </a:r>
                      <a:r>
                        <a:rPr lang="en-US" altLang="ko-KR" sz="1400" dirty="0" err="1" smtClean="0"/>
                        <a:t>filp</a:t>
                      </a:r>
                      <a:r>
                        <a:rPr lang="en-US" altLang="ko-KR" sz="1400" dirty="0" smtClean="0"/>
                        <a:t>)</a:t>
                      </a:r>
                    </a:p>
                    <a:p>
                      <a:pPr latinLnBrk="1"/>
                      <a:r>
                        <a:rPr lang="en-US" altLang="ko-KR" sz="1400" dirty="0" smtClean="0"/>
                        <a:t>{</a:t>
                      </a:r>
                    </a:p>
                    <a:p>
                      <a:pPr latinLnBrk="1"/>
                      <a:r>
                        <a:rPr lang="en-US" altLang="ko-KR" sz="1400" dirty="0" smtClean="0"/>
                        <a:t>    </a:t>
                      </a:r>
                      <a:r>
                        <a:rPr lang="en-US" altLang="ko-KR" sz="1400" dirty="0" err="1" smtClean="0"/>
                        <a:t>printk</a:t>
                      </a:r>
                      <a:r>
                        <a:rPr lang="en-US" altLang="ko-KR" sz="1400" dirty="0" smtClean="0"/>
                        <a:t>( "call release \n" );</a:t>
                      </a:r>
                    </a:p>
                    <a:p>
                      <a:pPr latinLnBrk="1"/>
                      <a:r>
                        <a:rPr lang="en-US" altLang="ko-KR" sz="1400" dirty="0" smtClean="0"/>
                        <a:t>    return 0;</a:t>
                      </a:r>
                    </a:p>
                    <a:p>
                      <a:pPr latinLnBrk="1"/>
                      <a:r>
                        <a:rPr lang="en-US" altLang="ko-KR" sz="1400" dirty="0" smtClean="0"/>
                        <a:t>}</a:t>
                      </a:r>
                    </a:p>
                    <a:p>
                      <a:pPr latinLnBrk="1"/>
                      <a:endParaRPr lang="en-US" altLang="ko-KR" sz="1400" dirty="0" smtClean="0"/>
                    </a:p>
                    <a:p>
                      <a:pPr latinLnBrk="1"/>
                      <a:r>
                        <a:rPr lang="en-US" altLang="ko-KR" sz="1400" dirty="0" err="1" smtClean="0"/>
                        <a:t>struct</a:t>
                      </a:r>
                      <a:r>
                        <a:rPr lang="en-US" altLang="ko-KR" sz="1400" dirty="0" smtClean="0"/>
                        <a:t> </a:t>
                      </a:r>
                      <a:r>
                        <a:rPr lang="en-US" altLang="ko-KR" sz="1400" dirty="0" err="1" smtClean="0"/>
                        <a:t>file_operations</a:t>
                      </a:r>
                      <a:r>
                        <a:rPr lang="en-US" altLang="ko-KR" sz="1400" dirty="0" smtClean="0"/>
                        <a:t> </a:t>
                      </a:r>
                      <a:r>
                        <a:rPr lang="en-US" altLang="ko-KR" sz="1400" dirty="0" err="1" smtClean="0"/>
                        <a:t>call_fops</a:t>
                      </a:r>
                      <a:r>
                        <a:rPr lang="en-US" altLang="ko-KR" sz="1400" dirty="0" smtClean="0"/>
                        <a:t> =</a:t>
                      </a:r>
                    </a:p>
                    <a:p>
                      <a:pPr latinLnBrk="1"/>
                      <a:r>
                        <a:rPr lang="en-US" altLang="ko-KR" sz="1400" dirty="0" smtClean="0"/>
                        <a:t>{</a:t>
                      </a:r>
                    </a:p>
                    <a:p>
                      <a:pPr latinLnBrk="1"/>
                      <a:r>
                        <a:rPr lang="en-US" altLang="ko-KR" sz="1400" dirty="0" smtClean="0"/>
                        <a:t>    .owner    = THIS_MODULE,</a:t>
                      </a:r>
                    </a:p>
                    <a:p>
                      <a:pPr latinLnBrk="1"/>
                      <a:r>
                        <a:rPr lang="en-US" altLang="ko-KR" sz="1400" dirty="0" smtClean="0"/>
                        <a:t>    .</a:t>
                      </a:r>
                      <a:r>
                        <a:rPr lang="en-US" altLang="ko-KR" sz="1400" dirty="0" err="1" smtClean="0"/>
                        <a:t>llseek</a:t>
                      </a:r>
                      <a:r>
                        <a:rPr lang="en-US" altLang="ko-KR" sz="1400" dirty="0" smtClean="0"/>
                        <a:t>   = </a:t>
                      </a:r>
                      <a:r>
                        <a:rPr lang="en-US" altLang="ko-KR" sz="1400" dirty="0" err="1" smtClean="0"/>
                        <a:t>call_llseek</a:t>
                      </a:r>
                      <a:r>
                        <a:rPr lang="en-US" altLang="ko-KR" sz="1400" dirty="0" smtClean="0"/>
                        <a:t>,</a:t>
                      </a:r>
                    </a:p>
                    <a:p>
                      <a:pPr latinLnBrk="1"/>
                      <a:r>
                        <a:rPr lang="en-US" altLang="ko-KR" sz="1400" dirty="0" smtClean="0"/>
                        <a:t>    .read     = </a:t>
                      </a:r>
                      <a:r>
                        <a:rPr lang="en-US" altLang="ko-KR" sz="1400" dirty="0" err="1" smtClean="0"/>
                        <a:t>call_read</a:t>
                      </a:r>
                      <a:r>
                        <a:rPr lang="en-US" altLang="ko-KR" sz="1400" dirty="0" smtClean="0"/>
                        <a:t>,</a:t>
                      </a:r>
                    </a:p>
                    <a:p>
                      <a:pPr latinLnBrk="1"/>
                      <a:r>
                        <a:rPr lang="en-US" altLang="ko-KR" sz="1400" dirty="0" smtClean="0"/>
                        <a:t>    .write    = </a:t>
                      </a:r>
                      <a:r>
                        <a:rPr lang="en-US" altLang="ko-KR" sz="1400" dirty="0" err="1" smtClean="0"/>
                        <a:t>call_write</a:t>
                      </a:r>
                      <a:r>
                        <a:rPr lang="en-US" altLang="ko-KR" sz="1400" dirty="0" smtClean="0"/>
                        <a:t>,</a:t>
                      </a:r>
                    </a:p>
                    <a:p>
                      <a:pPr latinLnBrk="1"/>
                      <a:r>
                        <a:rPr lang="en-US" altLang="ko-KR" sz="1400" dirty="0" smtClean="0"/>
                        <a:t>    .</a:t>
                      </a:r>
                      <a:r>
                        <a:rPr lang="en-US" altLang="ko-KR" sz="1400" dirty="0" err="1" smtClean="0"/>
                        <a:t>ioctl</a:t>
                      </a:r>
                      <a:r>
                        <a:rPr lang="en-US" altLang="ko-KR" sz="1400" dirty="0" smtClean="0"/>
                        <a:t>    = </a:t>
                      </a:r>
                      <a:r>
                        <a:rPr lang="en-US" altLang="ko-KR" sz="1400" dirty="0" err="1" smtClean="0"/>
                        <a:t>call_ioctl</a:t>
                      </a:r>
                      <a:r>
                        <a:rPr lang="en-US" altLang="ko-KR" sz="1400" dirty="0" smtClean="0"/>
                        <a:t>,</a:t>
                      </a:r>
                    </a:p>
                    <a:p>
                      <a:pPr latinLnBrk="1"/>
                      <a:r>
                        <a:rPr lang="en-US" altLang="ko-KR" sz="1400" dirty="0" smtClean="0"/>
                        <a:t>    .open     = </a:t>
                      </a:r>
                      <a:r>
                        <a:rPr lang="en-US" altLang="ko-KR" sz="1400" dirty="0" err="1" smtClean="0"/>
                        <a:t>call_open</a:t>
                      </a:r>
                      <a:r>
                        <a:rPr lang="en-US" altLang="ko-KR" sz="1400" dirty="0" smtClean="0"/>
                        <a:t>,</a:t>
                      </a:r>
                    </a:p>
                    <a:p>
                      <a:pPr latinLnBrk="1"/>
                      <a:r>
                        <a:rPr lang="en-US" altLang="ko-KR" sz="1400" dirty="0" smtClean="0"/>
                        <a:t>    .release  = </a:t>
                      </a:r>
                      <a:r>
                        <a:rPr lang="en-US" altLang="ko-KR" sz="1400" dirty="0" err="1" smtClean="0"/>
                        <a:t>call_release</a:t>
                      </a:r>
                      <a:r>
                        <a:rPr lang="en-US" altLang="ko-KR" sz="1400" dirty="0" smtClean="0"/>
                        <a:t>,</a:t>
                      </a:r>
                    </a:p>
                    <a:p>
                      <a:pPr latinLnBrk="1"/>
                      <a:r>
                        <a:rPr lang="en-US" altLang="ko-KR" sz="1400" dirty="0" smtClean="0"/>
                        <a:t>};</a:t>
                      </a:r>
                      <a:endParaRPr lang="en-US" altLang="ko-KR" sz="1400" dirty="0" smtClean="0"/>
                    </a:p>
                  </a:txBody>
                  <a:tcPr/>
                </a:tc>
                <a:tc>
                  <a:txBody>
                    <a:bodyPr/>
                    <a:lstStyle/>
                    <a:p>
                      <a:pPr latinLnBrk="1"/>
                      <a:r>
                        <a:rPr lang="en-US" altLang="ko-KR" sz="1400" dirty="0" err="1" smtClean="0"/>
                        <a:t>int</a:t>
                      </a:r>
                      <a:r>
                        <a:rPr lang="en-US" altLang="ko-KR" sz="1400" dirty="0" smtClean="0"/>
                        <a:t> </a:t>
                      </a:r>
                      <a:r>
                        <a:rPr lang="en-US" altLang="ko-KR" sz="1400" dirty="0" err="1" smtClean="0"/>
                        <a:t>call_init</a:t>
                      </a:r>
                      <a:r>
                        <a:rPr lang="en-US" altLang="ko-KR" sz="1400" dirty="0" smtClean="0"/>
                        <a:t>(void)</a:t>
                      </a:r>
                    </a:p>
                    <a:p>
                      <a:pPr latinLnBrk="1"/>
                      <a:r>
                        <a:rPr lang="en-US" altLang="ko-KR" sz="1400" dirty="0" smtClean="0"/>
                        <a:t>{</a:t>
                      </a:r>
                    </a:p>
                    <a:p>
                      <a:pPr latinLnBrk="1"/>
                      <a:r>
                        <a:rPr lang="en-US" altLang="ko-KR" sz="1400" dirty="0" smtClean="0"/>
                        <a:t>    </a:t>
                      </a:r>
                      <a:r>
                        <a:rPr lang="en-US" altLang="ko-KR" sz="1400" dirty="0" err="1" smtClean="0"/>
                        <a:t>int</a:t>
                      </a:r>
                      <a:r>
                        <a:rPr lang="en-US" altLang="ko-KR" sz="1400" dirty="0" smtClean="0"/>
                        <a:t> result;</a:t>
                      </a:r>
                    </a:p>
                    <a:p>
                      <a:pPr latinLnBrk="1"/>
                      <a:endParaRPr lang="en-US" altLang="ko-KR" sz="1400" dirty="0" smtClean="0"/>
                    </a:p>
                    <a:p>
                      <a:pPr latinLnBrk="1"/>
                      <a:r>
                        <a:rPr lang="en-US" altLang="ko-KR" sz="1400" dirty="0" smtClean="0"/>
                        <a:t>    </a:t>
                      </a:r>
                      <a:r>
                        <a:rPr lang="en-US" altLang="ko-KR" sz="1400" dirty="0" err="1" smtClean="0"/>
                        <a:t>printk</a:t>
                      </a:r>
                      <a:r>
                        <a:rPr lang="en-US" altLang="ko-KR" sz="1400" dirty="0" smtClean="0"/>
                        <a:t>( "call </a:t>
                      </a:r>
                      <a:r>
                        <a:rPr lang="en-US" altLang="ko-KR" sz="1400" dirty="0" err="1" smtClean="0"/>
                        <a:t>call_init</a:t>
                      </a:r>
                      <a:r>
                        <a:rPr lang="en-US" altLang="ko-KR" sz="1400" dirty="0" smtClean="0"/>
                        <a:t> \n" );</a:t>
                      </a:r>
                    </a:p>
                    <a:p>
                      <a:pPr latinLnBrk="1"/>
                      <a:endParaRPr lang="en-US" altLang="ko-KR" sz="1400" dirty="0" smtClean="0"/>
                    </a:p>
                    <a:p>
                      <a:pPr latinLnBrk="1"/>
                      <a:r>
                        <a:rPr lang="en-US" altLang="ko-KR" sz="1400" dirty="0" smtClean="0"/>
                        <a:t>    result = </a:t>
                      </a:r>
                      <a:r>
                        <a:rPr lang="en-US" altLang="ko-KR" sz="1400" dirty="0" err="1" smtClean="0"/>
                        <a:t>register_chrdev</a:t>
                      </a:r>
                      <a:r>
                        <a:rPr lang="en-US" altLang="ko-KR" sz="1400" dirty="0" smtClean="0"/>
                        <a:t>( CALL_DEV_MAJOR, CALL_DEV_NAME, &amp;</a:t>
                      </a:r>
                      <a:r>
                        <a:rPr lang="en-US" altLang="ko-KR" sz="1400" dirty="0" err="1" smtClean="0"/>
                        <a:t>call_fops</a:t>
                      </a:r>
                      <a:r>
                        <a:rPr lang="en-US" altLang="ko-KR" sz="1400" dirty="0" smtClean="0"/>
                        <a:t>);</a:t>
                      </a:r>
                    </a:p>
                    <a:p>
                      <a:pPr latinLnBrk="1"/>
                      <a:r>
                        <a:rPr lang="en-US" altLang="ko-KR" sz="1400" dirty="0" smtClean="0"/>
                        <a:t>    if (result &lt; 0) return result;</a:t>
                      </a:r>
                    </a:p>
                    <a:p>
                      <a:pPr latinLnBrk="1"/>
                      <a:endParaRPr lang="en-US" altLang="ko-KR" sz="1400" dirty="0" smtClean="0"/>
                    </a:p>
                    <a:p>
                      <a:pPr latinLnBrk="1"/>
                      <a:r>
                        <a:rPr lang="en-US" altLang="ko-KR" sz="1400" dirty="0" smtClean="0"/>
                        <a:t>    return 0;</a:t>
                      </a:r>
                    </a:p>
                    <a:p>
                      <a:pPr latinLnBrk="1"/>
                      <a:r>
                        <a:rPr lang="en-US" altLang="ko-KR" sz="1400" dirty="0" smtClean="0"/>
                        <a:t>}</a:t>
                      </a:r>
                    </a:p>
                    <a:p>
                      <a:pPr latinLnBrk="1"/>
                      <a:endParaRPr lang="en-US" altLang="ko-KR" sz="1400" dirty="0" smtClean="0"/>
                    </a:p>
                    <a:p>
                      <a:pPr latinLnBrk="1"/>
                      <a:r>
                        <a:rPr lang="en-US" altLang="ko-KR" sz="1400" dirty="0" smtClean="0"/>
                        <a:t>void </a:t>
                      </a:r>
                      <a:r>
                        <a:rPr lang="en-US" altLang="ko-KR" sz="1400" dirty="0" err="1" smtClean="0"/>
                        <a:t>call_exit</a:t>
                      </a:r>
                      <a:r>
                        <a:rPr lang="en-US" altLang="ko-KR" sz="1400" dirty="0" smtClean="0"/>
                        <a:t>(void)</a:t>
                      </a:r>
                    </a:p>
                    <a:p>
                      <a:pPr latinLnBrk="1"/>
                      <a:r>
                        <a:rPr lang="en-US" altLang="ko-KR" sz="1400" dirty="0" smtClean="0"/>
                        <a:t>{</a:t>
                      </a:r>
                    </a:p>
                    <a:p>
                      <a:pPr latinLnBrk="1"/>
                      <a:r>
                        <a:rPr lang="en-US" altLang="ko-KR" sz="1400" dirty="0" smtClean="0"/>
                        <a:t>    </a:t>
                      </a:r>
                      <a:r>
                        <a:rPr lang="en-US" altLang="ko-KR" sz="1400" dirty="0" err="1" smtClean="0"/>
                        <a:t>printk</a:t>
                      </a:r>
                      <a:r>
                        <a:rPr lang="en-US" altLang="ko-KR" sz="1400" dirty="0" smtClean="0"/>
                        <a:t>( "call </a:t>
                      </a:r>
                      <a:r>
                        <a:rPr lang="en-US" altLang="ko-KR" sz="1400" dirty="0" err="1" smtClean="0"/>
                        <a:t>call_exit</a:t>
                      </a:r>
                      <a:r>
                        <a:rPr lang="en-US" altLang="ko-KR" sz="1400" dirty="0" smtClean="0"/>
                        <a:t> \n" );</a:t>
                      </a:r>
                    </a:p>
                    <a:p>
                      <a:pPr latinLnBrk="1"/>
                      <a:r>
                        <a:rPr lang="en-US" altLang="ko-KR" sz="1400" dirty="0" smtClean="0"/>
                        <a:t>    </a:t>
                      </a:r>
                      <a:r>
                        <a:rPr lang="en-US" altLang="ko-KR" sz="1400" dirty="0" err="1" smtClean="0"/>
                        <a:t>unregister_chrdev</a:t>
                      </a:r>
                      <a:r>
                        <a:rPr lang="en-US" altLang="ko-KR" sz="1400" dirty="0" smtClean="0"/>
                        <a:t>( CALL_DEV_MAJOR, CALL_DEV_NAME );</a:t>
                      </a:r>
                    </a:p>
                    <a:p>
                      <a:pPr latinLnBrk="1"/>
                      <a:r>
                        <a:rPr lang="en-US" altLang="ko-KR" sz="1400" dirty="0" smtClean="0"/>
                        <a:t>}</a:t>
                      </a:r>
                    </a:p>
                    <a:p>
                      <a:pPr latinLnBrk="1"/>
                      <a:endParaRPr lang="en-US" altLang="ko-KR" sz="1400" dirty="0" smtClean="0"/>
                    </a:p>
                    <a:p>
                      <a:pPr latinLnBrk="1"/>
                      <a:r>
                        <a:rPr lang="en-US" altLang="ko-KR" sz="1400" dirty="0" err="1" smtClean="0"/>
                        <a:t>module_init</a:t>
                      </a:r>
                      <a:r>
                        <a:rPr lang="en-US" altLang="ko-KR" sz="1400" dirty="0" smtClean="0"/>
                        <a:t>(</a:t>
                      </a:r>
                      <a:r>
                        <a:rPr lang="en-US" altLang="ko-KR" sz="1400" dirty="0" err="1" smtClean="0"/>
                        <a:t>call_init</a:t>
                      </a:r>
                      <a:r>
                        <a:rPr lang="en-US" altLang="ko-KR" sz="1400" dirty="0" smtClean="0"/>
                        <a:t>);</a:t>
                      </a:r>
                    </a:p>
                    <a:p>
                      <a:pPr latinLnBrk="1"/>
                      <a:r>
                        <a:rPr lang="en-US" altLang="ko-KR" sz="1400" dirty="0" err="1" smtClean="0"/>
                        <a:t>module_exit</a:t>
                      </a:r>
                      <a:r>
                        <a:rPr lang="en-US" altLang="ko-KR" sz="1400" dirty="0" smtClean="0"/>
                        <a:t>(</a:t>
                      </a:r>
                      <a:r>
                        <a:rPr lang="en-US" altLang="ko-KR" sz="1400" dirty="0" err="1" smtClean="0"/>
                        <a:t>call_exit</a:t>
                      </a:r>
                      <a:r>
                        <a:rPr lang="en-US" altLang="ko-KR" sz="1400" dirty="0" smtClean="0"/>
                        <a:t>);</a:t>
                      </a:r>
                    </a:p>
                    <a:p>
                      <a:pPr latinLnBrk="1"/>
                      <a:endParaRPr lang="en-US" altLang="ko-KR" sz="1400" dirty="0" smtClean="0"/>
                    </a:p>
                    <a:p>
                      <a:pPr latinLnBrk="1"/>
                      <a:r>
                        <a:rPr lang="en-US" altLang="ko-KR" sz="1400" dirty="0" smtClean="0"/>
                        <a:t>MODULE_LICENSE("Dual BSD/GPL");</a:t>
                      </a:r>
                      <a:endParaRPr lang="ko-KR" altLang="en-US" sz="1400" dirty="0"/>
                    </a:p>
                  </a:txBody>
                  <a:tcPr/>
                </a:tc>
              </a:tr>
            </a:tbl>
          </a:graphicData>
        </a:graphic>
      </p:graphicFrame>
    </p:spTree>
    <p:extLst>
      <p:ext uri="{BB962C8B-B14F-4D97-AF65-F5344CB8AC3E}">
        <p14:creationId xmlns:p14="http://schemas.microsoft.com/office/powerpoint/2010/main" val="1840946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64421" y="749812"/>
            <a:ext cx="9665429" cy="46166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Any Problem?</a:t>
            </a: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1775207270"/>
              </p:ext>
            </p:extLst>
          </p:nvPr>
        </p:nvGraphicFramePr>
        <p:xfrm>
          <a:off x="552991" y="1308612"/>
          <a:ext cx="10232390" cy="2651760"/>
        </p:xfrm>
        <a:graphic>
          <a:graphicData uri="http://schemas.openxmlformats.org/drawingml/2006/table">
            <a:tbl>
              <a:tblPr firstRow="1" bandRow="1">
                <a:tableStyleId>{073A0DAA-6AF3-43AB-8588-CEC1D06C72B9}</a:tableStyleId>
              </a:tblPr>
              <a:tblGrid>
                <a:gridCol w="10232390"/>
              </a:tblGrid>
              <a:tr h="299793">
                <a:tc>
                  <a:txBody>
                    <a:bodyPr/>
                    <a:lstStyle/>
                    <a:p>
                      <a:pPr latinLnBrk="1"/>
                      <a:r>
                        <a:rPr lang="en-US" altLang="ko-KR" dirty="0" smtClean="0"/>
                        <a:t>Problem?</a:t>
                      </a:r>
                      <a:endParaRPr lang="ko-KR" altLang="en-US" dirty="0"/>
                    </a:p>
                  </a:txBody>
                  <a:tcPr/>
                </a:tc>
              </a:tr>
              <a:tr h="563295">
                <a:tc>
                  <a:txBody>
                    <a:bodyPr/>
                    <a:lstStyle/>
                    <a:p>
                      <a:pPr latinLnBrk="1"/>
                      <a:r>
                        <a:rPr lang="en-US" altLang="ko-KR" dirty="0" smtClean="0"/>
                        <a:t>error: unknown field '</a:t>
                      </a:r>
                      <a:r>
                        <a:rPr lang="en-US" altLang="ko-KR" dirty="0" err="1" smtClean="0"/>
                        <a:t>ioctl</a:t>
                      </a:r>
                      <a:r>
                        <a:rPr lang="en-US" altLang="ko-KR" dirty="0" smtClean="0"/>
                        <a:t>' specified in initializer</a:t>
                      </a:r>
                    </a:p>
                    <a:p>
                      <a:pPr latinLnBrk="1"/>
                      <a:endParaRPr lang="en-US" altLang="ko-KR" baseline="0" dirty="0" smtClean="0"/>
                    </a:p>
                    <a:p>
                      <a:pPr latinLnBrk="1"/>
                      <a:endParaRPr lang="en-US" altLang="ko-KR" baseline="0" dirty="0" smtClean="0"/>
                    </a:p>
                    <a:p>
                      <a:pPr latinLnBrk="1"/>
                      <a:r>
                        <a:rPr lang="en-US" altLang="ko-KR" baseline="0" dirty="0" smtClean="0"/>
                        <a:t>Check This Site! </a:t>
                      </a:r>
                    </a:p>
                    <a:p>
                      <a:pPr latinLnBrk="1"/>
                      <a:r>
                        <a:rPr lang="en-US" altLang="ko-KR" baseline="0" dirty="0" smtClean="0">
                          <a:hlinkClick r:id="rId3"/>
                        </a:rPr>
                        <a:t>http://lwn.net/Articles/115651/</a:t>
                      </a:r>
                      <a:endParaRPr lang="en-US" altLang="ko-KR" baseline="0" dirty="0" smtClean="0"/>
                    </a:p>
                    <a:p>
                      <a:pPr latinLnBrk="1"/>
                      <a:endParaRPr lang="en-US" altLang="ko-KR" baseline="0" dirty="0" smtClean="0"/>
                    </a:p>
                    <a:p>
                      <a:pPr latinLnBrk="1"/>
                      <a:r>
                        <a:rPr lang="en-US" altLang="ko-KR" baseline="0" dirty="0" smtClean="0"/>
                        <a:t>“</a:t>
                      </a:r>
                      <a:r>
                        <a:rPr lang="en-US" altLang="ko-KR" baseline="0" dirty="0" err="1" smtClean="0"/>
                        <a:t>ioctl</a:t>
                      </a:r>
                      <a:r>
                        <a:rPr lang="en-US" altLang="ko-KR" baseline="0" dirty="0" smtClean="0"/>
                        <a:t>” was changed to “</a:t>
                      </a:r>
                      <a:r>
                        <a:rPr lang="en-US" altLang="ko-KR" dirty="0" err="1" smtClean="0"/>
                        <a:t>unlocked_ioctl</a:t>
                      </a:r>
                      <a:r>
                        <a:rPr lang="en-US" altLang="ko-KR" dirty="0" smtClean="0"/>
                        <a:t>” in </a:t>
                      </a:r>
                      <a:r>
                        <a:rPr lang="en-US" altLang="ko-KR" dirty="0" err="1" smtClean="0"/>
                        <a:t>file_operations</a:t>
                      </a:r>
                      <a:r>
                        <a:rPr lang="en-US" altLang="ko-KR" baseline="0" dirty="0" smtClean="0"/>
                        <a:t> with 3.X Kernel.</a:t>
                      </a:r>
                      <a:r>
                        <a:rPr lang="en-US" altLang="ko-KR" sz="1800" b="0" i="0" kern="1200" dirty="0" smtClean="0">
                          <a:solidFill>
                            <a:schemeClr val="dk1"/>
                          </a:solidFill>
                          <a:effectLst/>
                          <a:latin typeface="+mn-lt"/>
                          <a:ea typeface="+mn-ea"/>
                          <a:cs typeface="+mn-cs"/>
                        </a:rPr>
                        <a:t> </a:t>
                      </a:r>
                      <a:endParaRPr lang="en-US" altLang="ko-KR" baseline="0" dirty="0" smtClean="0"/>
                    </a:p>
                    <a:p>
                      <a:pPr latinLnBrk="1"/>
                      <a:endParaRPr lang="en-US" altLang="ko-KR" baseline="0" dirty="0" smtClean="0"/>
                    </a:p>
                  </a:txBody>
                  <a:tcPr/>
                </a:tc>
              </a:tr>
            </a:tbl>
          </a:graphicData>
        </a:graphic>
      </p:graphicFrame>
    </p:spTree>
    <p:extLst>
      <p:ext uri="{BB962C8B-B14F-4D97-AF65-F5344CB8AC3E}">
        <p14:creationId xmlns:p14="http://schemas.microsoft.com/office/powerpoint/2010/main" val="931536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Then We need User Application to use the driver.</a:t>
            </a:r>
          </a:p>
          <a:p>
            <a:pPr marL="800100" lvl="1" indent="-342900">
              <a:buFont typeface="Arial" panose="020B0604020202020204" pitchFamily="34" charset="0"/>
              <a:buChar char="•"/>
            </a:pP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1897713329"/>
              </p:ext>
            </p:extLst>
          </p:nvPr>
        </p:nvGraphicFramePr>
        <p:xfrm>
          <a:off x="552991" y="1205742"/>
          <a:ext cx="11162760" cy="5394960"/>
        </p:xfrm>
        <a:graphic>
          <a:graphicData uri="http://schemas.openxmlformats.org/drawingml/2006/table">
            <a:tbl>
              <a:tblPr firstRow="1" bandRow="1">
                <a:tableStyleId>{073A0DAA-6AF3-43AB-8588-CEC1D06C72B9}</a:tableStyleId>
              </a:tblPr>
              <a:tblGrid>
                <a:gridCol w="5581380"/>
                <a:gridCol w="5581380"/>
              </a:tblGrid>
              <a:tr h="200148">
                <a:tc>
                  <a:txBody>
                    <a:bodyPr/>
                    <a:lstStyle/>
                    <a:p>
                      <a:pPr latinLnBrk="1"/>
                      <a:r>
                        <a:rPr lang="en-US" altLang="ko-KR" dirty="0" err="1" smtClean="0"/>
                        <a:t>call_app.c</a:t>
                      </a:r>
                      <a:r>
                        <a:rPr lang="en-US" altLang="ko-KR" dirty="0" smtClean="0"/>
                        <a:t>(1)</a:t>
                      </a:r>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call_app.c</a:t>
                      </a:r>
                      <a:r>
                        <a:rPr lang="en-US" altLang="ko-KR" dirty="0" smtClean="0"/>
                        <a:t>(2)</a:t>
                      </a:r>
                      <a:endParaRPr lang="ko-KR" altLang="en-US" dirty="0" smtClean="0"/>
                    </a:p>
                  </a:txBody>
                  <a:tcPr/>
                </a:tc>
              </a:tr>
              <a:tr h="4395569">
                <a:tc>
                  <a:txBody>
                    <a:bodyPr/>
                    <a:lstStyle/>
                    <a:p>
                      <a:pPr latinLnBrk="1"/>
                      <a:r>
                        <a:rPr lang="en-US" altLang="ko-KR" sz="1600" dirty="0" smtClean="0"/>
                        <a:t>#include &lt;</a:t>
                      </a:r>
                      <a:r>
                        <a:rPr lang="en-US" altLang="ko-KR" sz="1600" dirty="0" err="1" smtClean="0"/>
                        <a:t>stdio.h</a:t>
                      </a:r>
                      <a:r>
                        <a:rPr lang="en-US" altLang="ko-KR" sz="1600" dirty="0" smtClean="0"/>
                        <a:t>&gt;</a:t>
                      </a:r>
                    </a:p>
                    <a:p>
                      <a:pPr latinLnBrk="1"/>
                      <a:r>
                        <a:rPr lang="en-US" altLang="ko-KR" sz="1600" dirty="0" smtClean="0"/>
                        <a:t>#include &lt;sys/</a:t>
                      </a:r>
                      <a:r>
                        <a:rPr lang="en-US" altLang="ko-KR" sz="1600" dirty="0" err="1" smtClean="0"/>
                        <a:t>types.h</a:t>
                      </a:r>
                      <a:r>
                        <a:rPr lang="en-US" altLang="ko-KR" sz="1600" dirty="0" smtClean="0"/>
                        <a:t>&gt;</a:t>
                      </a:r>
                    </a:p>
                    <a:p>
                      <a:pPr latinLnBrk="1"/>
                      <a:r>
                        <a:rPr lang="en-US" altLang="ko-KR" sz="1600" dirty="0" smtClean="0"/>
                        <a:t>#include &lt;sys/</a:t>
                      </a:r>
                      <a:r>
                        <a:rPr lang="en-US" altLang="ko-KR" sz="1600" dirty="0" err="1" smtClean="0"/>
                        <a:t>stat.h</a:t>
                      </a:r>
                      <a:r>
                        <a:rPr lang="en-US" altLang="ko-KR" sz="1600" dirty="0" smtClean="0"/>
                        <a:t>&gt;</a:t>
                      </a:r>
                    </a:p>
                    <a:p>
                      <a:pPr latinLnBrk="1"/>
                      <a:r>
                        <a:rPr lang="en-US" altLang="ko-KR" sz="1600" dirty="0" smtClean="0"/>
                        <a:t>#include &lt;sys/</a:t>
                      </a:r>
                      <a:r>
                        <a:rPr lang="en-US" altLang="ko-KR" sz="1600" dirty="0" err="1" smtClean="0"/>
                        <a:t>ioctl.h</a:t>
                      </a:r>
                      <a:r>
                        <a:rPr lang="en-US" altLang="ko-KR" sz="1600" dirty="0" smtClean="0"/>
                        <a:t>&gt;</a:t>
                      </a:r>
                    </a:p>
                    <a:p>
                      <a:pPr latinLnBrk="1"/>
                      <a:r>
                        <a:rPr lang="en-US" altLang="ko-KR" sz="1600" dirty="0" smtClean="0"/>
                        <a:t>#include &lt;</a:t>
                      </a:r>
                      <a:r>
                        <a:rPr lang="en-US" altLang="ko-KR" sz="1600" dirty="0" err="1" smtClean="0"/>
                        <a:t>fcntl.h</a:t>
                      </a:r>
                      <a:r>
                        <a:rPr lang="en-US" altLang="ko-KR" sz="1600" dirty="0" smtClean="0"/>
                        <a:t>&gt;</a:t>
                      </a:r>
                    </a:p>
                    <a:p>
                      <a:pPr latinLnBrk="1"/>
                      <a:r>
                        <a:rPr lang="en-US" altLang="ko-KR" sz="1600" dirty="0" smtClean="0"/>
                        <a:t>#include &lt;</a:t>
                      </a:r>
                      <a:r>
                        <a:rPr lang="en-US" altLang="ko-KR" sz="1600" dirty="0" err="1" smtClean="0"/>
                        <a:t>unistd.h</a:t>
                      </a:r>
                      <a:r>
                        <a:rPr lang="en-US" altLang="ko-KR" sz="1600" dirty="0" smtClean="0"/>
                        <a:t>&gt;</a:t>
                      </a:r>
                    </a:p>
                    <a:p>
                      <a:pPr latinLnBrk="1"/>
                      <a:endParaRPr lang="en-US" altLang="ko-KR" sz="1600" dirty="0" smtClean="0"/>
                    </a:p>
                    <a:p>
                      <a:pPr latinLnBrk="1"/>
                      <a:r>
                        <a:rPr lang="en-US" altLang="ko-KR" sz="1600" dirty="0" smtClean="0"/>
                        <a:t>#define DEVICE_FILENAME  "/dev/</a:t>
                      </a:r>
                      <a:r>
                        <a:rPr lang="en-US" altLang="ko-KR" sz="1600" dirty="0" err="1" smtClean="0"/>
                        <a:t>calldev</a:t>
                      </a:r>
                      <a:r>
                        <a:rPr lang="en-US" altLang="ko-KR" sz="1600" dirty="0" smtClean="0"/>
                        <a:t>"</a:t>
                      </a:r>
                    </a:p>
                    <a:p>
                      <a:pPr latinLnBrk="1"/>
                      <a:endParaRPr lang="en-US" altLang="ko-KR" sz="1600" dirty="0" smtClean="0"/>
                    </a:p>
                    <a:p>
                      <a:pPr latinLnBrk="1"/>
                      <a:r>
                        <a:rPr lang="en-US" altLang="ko-KR" sz="1600" dirty="0" err="1" smtClean="0"/>
                        <a:t>int</a:t>
                      </a:r>
                      <a:r>
                        <a:rPr lang="en-US" altLang="ko-KR" sz="1600" dirty="0" smtClean="0"/>
                        <a:t> main()</a:t>
                      </a:r>
                    </a:p>
                    <a:p>
                      <a:pPr latinLnBrk="1"/>
                      <a:r>
                        <a:rPr lang="en-US" altLang="ko-KR" sz="1600" dirty="0" smtClean="0"/>
                        <a:t>{</a:t>
                      </a:r>
                    </a:p>
                    <a:p>
                      <a:pPr latinLnBrk="1"/>
                      <a:r>
                        <a:rPr lang="en-US" altLang="ko-KR" sz="1600" dirty="0" smtClean="0"/>
                        <a:t>    </a:t>
                      </a:r>
                      <a:r>
                        <a:rPr lang="en-US" altLang="ko-KR" sz="1600" dirty="0" err="1" smtClean="0"/>
                        <a:t>int</a:t>
                      </a:r>
                      <a:r>
                        <a:rPr lang="en-US" altLang="ko-KR" sz="1600" dirty="0" smtClean="0"/>
                        <a:t> dev;</a:t>
                      </a:r>
                    </a:p>
                    <a:p>
                      <a:pPr latinLnBrk="1"/>
                      <a:r>
                        <a:rPr lang="en-US" altLang="ko-KR" sz="1600" dirty="0" smtClean="0"/>
                        <a:t>    char buff[128];</a:t>
                      </a:r>
                    </a:p>
                    <a:p>
                      <a:pPr latinLnBrk="1"/>
                      <a:r>
                        <a:rPr lang="en-US" altLang="ko-KR" sz="1600" dirty="0" smtClean="0"/>
                        <a:t>    </a:t>
                      </a:r>
                      <a:r>
                        <a:rPr lang="en-US" altLang="ko-KR" sz="1600" dirty="0" err="1" smtClean="0"/>
                        <a:t>int</a:t>
                      </a:r>
                      <a:r>
                        <a:rPr lang="en-US" altLang="ko-KR" sz="1600" dirty="0" smtClean="0"/>
                        <a:t> ret;</a:t>
                      </a:r>
                    </a:p>
                    <a:p>
                      <a:pPr latinLnBrk="1"/>
                      <a:endParaRPr lang="en-US" altLang="ko-KR" sz="1600" dirty="0" smtClean="0"/>
                    </a:p>
                    <a:p>
                      <a:pPr latinLnBrk="1"/>
                      <a:r>
                        <a:rPr lang="en-US" altLang="ko-KR" sz="1600" dirty="0" smtClean="0"/>
                        <a:t>    </a:t>
                      </a:r>
                      <a:r>
                        <a:rPr lang="en-US" altLang="ko-KR" sz="1600" dirty="0" err="1" smtClean="0"/>
                        <a:t>printf</a:t>
                      </a:r>
                      <a:r>
                        <a:rPr lang="en-US" altLang="ko-KR" sz="1600" dirty="0" smtClean="0"/>
                        <a:t>( "1) device file open\n");</a:t>
                      </a:r>
                    </a:p>
                    <a:p>
                      <a:pPr latinLnBrk="1"/>
                      <a:endParaRPr lang="en-US" altLang="ko-KR" sz="1600" dirty="0" smtClean="0"/>
                    </a:p>
                    <a:p>
                      <a:pPr latinLnBrk="1"/>
                      <a:r>
                        <a:rPr lang="en-US" altLang="ko-KR" sz="1600" dirty="0" smtClean="0"/>
                        <a:t>    dev = open( DEVICE_FILENAME, O_RDWR|O_NDELAY );</a:t>
                      </a:r>
                      <a:endParaRPr lang="en-US" altLang="ko-KR" sz="1600" dirty="0" smtClean="0"/>
                    </a:p>
                  </a:txBody>
                  <a:tcPr/>
                </a:tc>
                <a:tc>
                  <a:txBody>
                    <a:bodyPr/>
                    <a:lstStyle/>
                    <a:p>
                      <a:pPr latinLnBrk="1"/>
                      <a:r>
                        <a:rPr lang="en-US" altLang="ko-KR" sz="1200" dirty="0" smtClean="0"/>
                        <a:t> if( dev &gt;= 0 )</a:t>
                      </a:r>
                    </a:p>
                    <a:p>
                      <a:pPr latinLnBrk="1"/>
                      <a:r>
                        <a:rPr lang="en-US" altLang="ko-KR" sz="1200" dirty="0" smtClean="0"/>
                        <a:t>    {</a:t>
                      </a:r>
                    </a:p>
                    <a:p>
                      <a:pPr latinLnBrk="1"/>
                      <a:r>
                        <a:rPr lang="en-US" altLang="ko-KR" sz="1200" dirty="0" smtClean="0"/>
                        <a:t>        </a:t>
                      </a:r>
                      <a:r>
                        <a:rPr lang="en-US" altLang="ko-KR" sz="1200" dirty="0" err="1" smtClean="0"/>
                        <a:t>printf</a:t>
                      </a:r>
                      <a:r>
                        <a:rPr lang="en-US" altLang="ko-KR" sz="1200" dirty="0" smtClean="0"/>
                        <a:t>( "2) seek function call\n");</a:t>
                      </a:r>
                    </a:p>
                    <a:p>
                      <a:pPr latinLnBrk="1"/>
                      <a:endParaRPr lang="en-US" altLang="ko-KR" sz="1200" dirty="0" smtClean="0"/>
                    </a:p>
                    <a:p>
                      <a:pPr latinLnBrk="1"/>
                      <a:r>
                        <a:rPr lang="en-US" altLang="ko-KR" sz="1200" dirty="0" smtClean="0"/>
                        <a:t>        ret = </a:t>
                      </a:r>
                      <a:r>
                        <a:rPr lang="en-US" altLang="ko-KR" sz="1200" dirty="0" err="1" smtClean="0"/>
                        <a:t>lseek</a:t>
                      </a:r>
                      <a:r>
                        <a:rPr lang="en-US" altLang="ko-KR" sz="1200" dirty="0" smtClean="0"/>
                        <a:t>( dev, 0x20, SEEK_SET );</a:t>
                      </a:r>
                    </a:p>
                    <a:p>
                      <a:pPr latinLnBrk="1"/>
                      <a:r>
                        <a:rPr lang="en-US" altLang="ko-KR" sz="1200" dirty="0" smtClean="0"/>
                        <a:t>        </a:t>
                      </a:r>
                      <a:r>
                        <a:rPr lang="en-US" altLang="ko-KR" sz="1200" dirty="0" err="1" smtClean="0"/>
                        <a:t>printf</a:t>
                      </a:r>
                      <a:r>
                        <a:rPr lang="en-US" altLang="ko-KR" sz="1200" dirty="0" smtClean="0"/>
                        <a:t>( "ret = %08X\n", ret );</a:t>
                      </a:r>
                    </a:p>
                    <a:p>
                      <a:pPr latinLnBrk="1"/>
                      <a:endParaRPr lang="en-US" altLang="ko-KR" sz="1200" dirty="0" smtClean="0"/>
                    </a:p>
                    <a:p>
                      <a:pPr latinLnBrk="1"/>
                      <a:r>
                        <a:rPr lang="en-US" altLang="ko-KR" sz="1200" dirty="0" smtClean="0"/>
                        <a:t>        </a:t>
                      </a:r>
                      <a:r>
                        <a:rPr lang="en-US" altLang="ko-KR" sz="1200" dirty="0" err="1" smtClean="0"/>
                        <a:t>printf</a:t>
                      </a:r>
                      <a:r>
                        <a:rPr lang="en-US" altLang="ko-KR" sz="1200" dirty="0" smtClean="0"/>
                        <a:t>( "3) read function call\n");</a:t>
                      </a:r>
                    </a:p>
                    <a:p>
                      <a:pPr latinLnBrk="1"/>
                      <a:endParaRPr lang="en-US" altLang="ko-KR" sz="1200" dirty="0" smtClean="0"/>
                    </a:p>
                    <a:p>
                      <a:pPr latinLnBrk="1"/>
                      <a:r>
                        <a:rPr lang="en-US" altLang="ko-KR" sz="1200" dirty="0" smtClean="0"/>
                        <a:t>        ret = read(dev,0x30, 0x31 );</a:t>
                      </a:r>
                    </a:p>
                    <a:p>
                      <a:pPr latinLnBrk="1"/>
                      <a:r>
                        <a:rPr lang="en-US" altLang="ko-KR" sz="1200" dirty="0" smtClean="0"/>
                        <a:t>        </a:t>
                      </a:r>
                      <a:r>
                        <a:rPr lang="en-US" altLang="ko-KR" sz="1200" dirty="0" err="1" smtClean="0"/>
                        <a:t>printf</a:t>
                      </a:r>
                      <a:r>
                        <a:rPr lang="en-US" altLang="ko-KR" sz="1200" dirty="0" smtClean="0"/>
                        <a:t>( "ret = %08X\n", ret );</a:t>
                      </a:r>
                    </a:p>
                    <a:p>
                      <a:pPr latinLnBrk="1"/>
                      <a:endParaRPr lang="en-US" altLang="ko-KR" sz="1200" dirty="0" smtClean="0"/>
                    </a:p>
                    <a:p>
                      <a:pPr latinLnBrk="1"/>
                      <a:r>
                        <a:rPr lang="en-US" altLang="ko-KR" sz="1200" dirty="0" smtClean="0"/>
                        <a:t>        </a:t>
                      </a:r>
                      <a:r>
                        <a:rPr lang="en-US" altLang="ko-KR" sz="1200" dirty="0" err="1" smtClean="0"/>
                        <a:t>printf</a:t>
                      </a:r>
                      <a:r>
                        <a:rPr lang="en-US" altLang="ko-KR" sz="1200" dirty="0" smtClean="0"/>
                        <a:t>( "4) write function call\n");</a:t>
                      </a:r>
                    </a:p>
                    <a:p>
                      <a:pPr latinLnBrk="1"/>
                      <a:r>
                        <a:rPr lang="en-US" altLang="ko-KR" sz="1200" dirty="0" smtClean="0"/>
                        <a:t>        ret = write(dev,0x40,0x41 );</a:t>
                      </a:r>
                    </a:p>
                    <a:p>
                      <a:pPr latinLnBrk="1"/>
                      <a:r>
                        <a:rPr lang="en-US" altLang="ko-KR" sz="1200" dirty="0" smtClean="0"/>
                        <a:t>        </a:t>
                      </a:r>
                      <a:r>
                        <a:rPr lang="en-US" altLang="ko-KR" sz="1200" dirty="0" err="1" smtClean="0"/>
                        <a:t>printf</a:t>
                      </a:r>
                      <a:r>
                        <a:rPr lang="en-US" altLang="ko-KR" sz="1200" dirty="0" smtClean="0"/>
                        <a:t>( "ret = %08X\n", ret );</a:t>
                      </a:r>
                    </a:p>
                    <a:p>
                      <a:pPr latinLnBrk="1"/>
                      <a:endParaRPr lang="en-US" altLang="ko-KR" sz="1200" dirty="0" smtClean="0"/>
                    </a:p>
                    <a:p>
                      <a:pPr latinLnBrk="1"/>
                      <a:r>
                        <a:rPr lang="en-US" altLang="ko-KR" sz="1200" dirty="0" smtClean="0"/>
                        <a:t>        </a:t>
                      </a:r>
                      <a:r>
                        <a:rPr lang="en-US" altLang="ko-KR" sz="1200" dirty="0" err="1" smtClean="0"/>
                        <a:t>printf</a:t>
                      </a:r>
                      <a:r>
                        <a:rPr lang="en-US" altLang="ko-KR" sz="1200" dirty="0" smtClean="0"/>
                        <a:t>( "5) </a:t>
                      </a:r>
                      <a:r>
                        <a:rPr lang="en-US" altLang="ko-KR" sz="1200" dirty="0" err="1" smtClean="0"/>
                        <a:t>ioctl</a:t>
                      </a:r>
                      <a:r>
                        <a:rPr lang="en-US" altLang="ko-KR" sz="1200" dirty="0" smtClean="0"/>
                        <a:t> function call\n");</a:t>
                      </a:r>
                    </a:p>
                    <a:p>
                      <a:pPr latinLnBrk="1"/>
                      <a:r>
                        <a:rPr lang="en-US" altLang="ko-KR" sz="1200" dirty="0" smtClean="0"/>
                        <a:t>        ret = </a:t>
                      </a:r>
                      <a:r>
                        <a:rPr lang="en-US" altLang="ko-KR" sz="1200" dirty="0" err="1" smtClean="0"/>
                        <a:t>ioctl</a:t>
                      </a:r>
                      <a:r>
                        <a:rPr lang="en-US" altLang="ko-KR" sz="1200" dirty="0" smtClean="0"/>
                        <a:t>(dev, 0x51, 0x52 );</a:t>
                      </a:r>
                    </a:p>
                    <a:p>
                      <a:pPr latinLnBrk="1"/>
                      <a:r>
                        <a:rPr lang="en-US" altLang="ko-KR" sz="1200" dirty="0" smtClean="0"/>
                        <a:t>        </a:t>
                      </a:r>
                      <a:r>
                        <a:rPr lang="en-US" altLang="ko-KR" sz="1200" dirty="0" err="1" smtClean="0"/>
                        <a:t>printf</a:t>
                      </a:r>
                      <a:r>
                        <a:rPr lang="en-US" altLang="ko-KR" sz="1200" dirty="0" smtClean="0"/>
                        <a:t>( "ret = %08X\n", ret );</a:t>
                      </a:r>
                    </a:p>
                    <a:p>
                      <a:pPr latinLnBrk="1"/>
                      <a:endParaRPr lang="en-US" altLang="ko-KR" sz="1200" dirty="0" smtClean="0"/>
                    </a:p>
                    <a:p>
                      <a:pPr latinLnBrk="1"/>
                      <a:r>
                        <a:rPr lang="en-US" altLang="ko-KR" sz="1200" dirty="0" smtClean="0"/>
                        <a:t>        </a:t>
                      </a:r>
                      <a:r>
                        <a:rPr lang="en-US" altLang="ko-KR" sz="1200" dirty="0" err="1" smtClean="0"/>
                        <a:t>printf</a:t>
                      </a:r>
                      <a:r>
                        <a:rPr lang="en-US" altLang="ko-KR" sz="1200" dirty="0" smtClean="0"/>
                        <a:t>( "6) device file close\n");</a:t>
                      </a:r>
                    </a:p>
                    <a:p>
                      <a:pPr latinLnBrk="1"/>
                      <a:r>
                        <a:rPr lang="en-US" altLang="ko-KR" sz="1200" dirty="0" smtClean="0"/>
                        <a:t>        ret = close(dev);</a:t>
                      </a:r>
                    </a:p>
                    <a:p>
                      <a:pPr latinLnBrk="1"/>
                      <a:r>
                        <a:rPr lang="en-US" altLang="ko-KR" sz="1200" dirty="0" smtClean="0"/>
                        <a:t>        </a:t>
                      </a:r>
                      <a:r>
                        <a:rPr lang="en-US" altLang="ko-KR" sz="1200" dirty="0" err="1" smtClean="0"/>
                        <a:t>printf</a:t>
                      </a:r>
                      <a:r>
                        <a:rPr lang="en-US" altLang="ko-KR" sz="1200" dirty="0" smtClean="0"/>
                        <a:t>( "ret = %08X\n", ret );</a:t>
                      </a:r>
                    </a:p>
                    <a:p>
                      <a:pPr latinLnBrk="1"/>
                      <a:r>
                        <a:rPr lang="en-US" altLang="ko-KR" sz="1200" dirty="0" smtClean="0"/>
                        <a:t>    }</a:t>
                      </a:r>
                    </a:p>
                    <a:p>
                      <a:pPr latinLnBrk="1"/>
                      <a:endParaRPr lang="en-US" altLang="ko-KR" sz="1200" dirty="0" smtClean="0"/>
                    </a:p>
                    <a:p>
                      <a:pPr latinLnBrk="1"/>
                      <a:r>
                        <a:rPr lang="en-US" altLang="ko-KR" sz="1200" dirty="0" smtClean="0"/>
                        <a:t>    return 0;</a:t>
                      </a:r>
                    </a:p>
                    <a:p>
                      <a:pPr latinLnBrk="1"/>
                      <a:r>
                        <a:rPr lang="en-US" altLang="ko-KR" sz="1200" dirty="0" smtClean="0"/>
                        <a:t>}</a:t>
                      </a:r>
                      <a:endParaRPr lang="ko-KR" altLang="en-US" sz="1200" dirty="0"/>
                    </a:p>
                  </a:txBody>
                  <a:tcPr/>
                </a:tc>
              </a:tr>
            </a:tbl>
          </a:graphicData>
        </a:graphic>
      </p:graphicFrame>
    </p:spTree>
    <p:extLst>
      <p:ext uri="{BB962C8B-B14F-4D97-AF65-F5344CB8AC3E}">
        <p14:creationId xmlns:p14="http://schemas.microsoft.com/office/powerpoint/2010/main" val="214782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Character Device Driver</a:t>
            </a:r>
            <a:endParaRPr lang="ko-KR" altLang="en-US" dirty="0"/>
          </a:p>
        </p:txBody>
      </p:sp>
      <p:sp>
        <p:nvSpPr>
          <p:cNvPr id="3" name="TextBox 2"/>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Execute User Application</a:t>
            </a:r>
          </a:p>
          <a:p>
            <a:pPr marL="800100" lvl="1" indent="-342900">
              <a:buFont typeface="Arial" panose="020B0604020202020204" pitchFamily="34" charset="0"/>
              <a:buChar char="•"/>
            </a:pP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572389717"/>
              </p:ext>
            </p:extLst>
          </p:nvPr>
        </p:nvGraphicFramePr>
        <p:xfrm>
          <a:off x="552991" y="1488476"/>
          <a:ext cx="10232390" cy="238252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 root@</a:t>
                      </a:r>
                      <a:r>
                        <a:rPr lang="en-US" altLang="ko-KR" baseline="0" dirty="0" smtClean="0"/>
                        <a:t> ] </a:t>
                      </a:r>
                      <a:r>
                        <a:rPr lang="en-US" altLang="ko-KR" baseline="0" dirty="0" smtClean="0"/>
                        <a:t># ./</a:t>
                      </a:r>
                      <a:r>
                        <a:rPr lang="en-US" altLang="ko-KR" baseline="0" dirty="0" err="1" smtClean="0"/>
                        <a:t>a.out</a:t>
                      </a:r>
                      <a:endParaRPr lang="en-US" altLang="ko-KR" baseline="0" dirty="0" smtClean="0"/>
                    </a:p>
                    <a:p>
                      <a:pPr latinLnBrk="1"/>
                      <a:endParaRPr lang="en-US" altLang="ko-KR" baseline="0" dirty="0" smtClean="0"/>
                    </a:p>
                    <a:p>
                      <a:pPr latinLnBrk="1"/>
                      <a:r>
                        <a:rPr lang="en-US" altLang="ko-KR" baseline="0" dirty="0" smtClean="0"/>
                        <a:t>Something Error!</a:t>
                      </a:r>
                    </a:p>
                    <a:p>
                      <a:pPr latinLnBrk="1"/>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 root@</a:t>
                      </a:r>
                      <a:r>
                        <a:rPr lang="en-US" altLang="ko-KR" baseline="0" dirty="0" smtClean="0"/>
                        <a:t> ] # </a:t>
                      </a:r>
                      <a:r>
                        <a:rPr lang="en-US" altLang="ko-KR" baseline="0" dirty="0" err="1" smtClean="0"/>
                        <a:t>mknod</a:t>
                      </a:r>
                      <a:r>
                        <a:rPr lang="en-US" altLang="ko-KR" baseline="0" dirty="0" smtClean="0"/>
                        <a:t> /dev/</a:t>
                      </a:r>
                      <a:r>
                        <a:rPr lang="en-US" altLang="ko-KR" baseline="0" dirty="0" err="1" smtClean="0"/>
                        <a:t>calldev</a:t>
                      </a:r>
                      <a:r>
                        <a:rPr lang="en-US" altLang="ko-KR" baseline="0" dirty="0" smtClean="0"/>
                        <a:t> c 240 32</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 root@</a:t>
                      </a:r>
                      <a:r>
                        <a:rPr lang="en-US" altLang="ko-KR" baseline="0" dirty="0" smtClean="0"/>
                        <a:t> ] # ./</a:t>
                      </a:r>
                      <a:r>
                        <a:rPr lang="en-US" altLang="ko-KR" baseline="0" dirty="0" err="1" smtClean="0"/>
                        <a:t>a.out</a:t>
                      </a:r>
                      <a:endParaRPr lang="en-US" altLang="ko-KR" baseline="0" dirty="0" smtClean="0"/>
                    </a:p>
                    <a:p>
                      <a:pPr latinLnBrk="1"/>
                      <a:endParaRPr lang="en-US" altLang="ko-KR" baseline="0" dirty="0" smtClean="0"/>
                    </a:p>
                  </a:txBody>
                  <a:tcPr/>
                </a:tc>
              </a:tr>
            </a:tbl>
          </a:graphicData>
        </a:graphic>
      </p:graphicFrame>
      <p:sp>
        <p:nvSpPr>
          <p:cNvPr id="6" name="TextBox 5"/>
          <p:cNvSpPr txBox="1"/>
          <p:nvPr/>
        </p:nvSpPr>
        <p:spPr>
          <a:xfrm>
            <a:off x="552990" y="4101828"/>
            <a:ext cx="8328119"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Reserved Major Number</a:t>
            </a:r>
          </a:p>
          <a:p>
            <a:pPr marL="800100" lvl="1" indent="-342900">
              <a:buFont typeface="Arial" panose="020B0604020202020204" pitchFamily="34" charset="0"/>
              <a:buChar char="•"/>
            </a:pPr>
            <a:r>
              <a:rPr lang="en-US" altLang="ko-KR" dirty="0" smtClean="0"/>
              <a:t>Documentation/devices.txt</a:t>
            </a:r>
          </a:p>
          <a:p>
            <a:pPr lvl="1"/>
            <a:endParaRPr lang="en-US" altLang="ko-KR" dirty="0" smtClean="0"/>
          </a:p>
        </p:txBody>
      </p:sp>
      <p:graphicFrame>
        <p:nvGraphicFramePr>
          <p:cNvPr id="7" name="표 6"/>
          <p:cNvGraphicFramePr>
            <a:graphicFrameLocks noGrp="1"/>
          </p:cNvGraphicFramePr>
          <p:nvPr>
            <p:extLst>
              <p:ext uri="{D42A27DB-BD31-4B8C-83A1-F6EECF244321}">
                <p14:modId xmlns:p14="http://schemas.microsoft.com/office/powerpoint/2010/main" val="1213057094"/>
              </p:ext>
            </p:extLst>
          </p:nvPr>
        </p:nvGraphicFramePr>
        <p:xfrm>
          <a:off x="1414780" y="4840492"/>
          <a:ext cx="5146040" cy="1188720"/>
        </p:xfrm>
        <a:graphic>
          <a:graphicData uri="http://schemas.openxmlformats.org/drawingml/2006/table">
            <a:tbl>
              <a:tblPr firstRow="1" bandRow="1">
                <a:tableStyleId>{93296810-A885-4BE3-A3E7-6D5BEEA58F35}</a:tableStyleId>
              </a:tblPr>
              <a:tblGrid>
                <a:gridCol w="5146040"/>
              </a:tblGrid>
              <a:tr h="0">
                <a:tc>
                  <a:txBody>
                    <a:bodyPr/>
                    <a:lstStyle/>
                    <a:p>
                      <a:pPr latinLnBrk="1"/>
                      <a:r>
                        <a:rPr lang="en-US" altLang="ko-KR" sz="1200" dirty="0" smtClean="0"/>
                        <a:t>240-254 char    LOCAL/EXPERIMENTAL USE</a:t>
                      </a:r>
                    </a:p>
                    <a:p>
                      <a:pPr latinLnBrk="1"/>
                      <a:endParaRPr lang="en-US" altLang="ko-KR" sz="1200" dirty="0" smtClean="0"/>
                    </a:p>
                    <a:p>
                      <a:pPr latinLnBrk="1"/>
                      <a:r>
                        <a:rPr lang="en-US" altLang="ko-KR" sz="1200" dirty="0" smtClean="0"/>
                        <a:t>240-254 block   LOCAL/EXPERIMENTAL USE</a:t>
                      </a:r>
                    </a:p>
                    <a:p>
                      <a:pPr latinLnBrk="1"/>
                      <a:r>
                        <a:rPr lang="en-US" altLang="ko-KR" sz="1200" dirty="0" smtClean="0"/>
                        <a:t>                Allocated for local/experimental use.  For devices not</a:t>
                      </a:r>
                    </a:p>
                    <a:p>
                      <a:pPr latinLnBrk="1"/>
                      <a:r>
                        <a:rPr lang="en-US" altLang="ko-KR" sz="1200" dirty="0" smtClean="0"/>
                        <a:t>                assigned official numbers, these ranges should be</a:t>
                      </a:r>
                    </a:p>
                    <a:p>
                      <a:pPr latinLnBrk="1"/>
                      <a:r>
                        <a:rPr lang="en-US" altLang="ko-KR" sz="1200" dirty="0" smtClean="0"/>
                        <a:t>                used in order to avoid conflicting with future assignments.</a:t>
                      </a:r>
                      <a:endParaRPr lang="ko-KR" altLang="en-US" sz="1200" dirty="0"/>
                    </a:p>
                  </a:txBody>
                  <a:tcPr/>
                </a:tc>
              </a:tr>
            </a:tbl>
          </a:graphicData>
        </a:graphic>
      </p:graphicFrame>
    </p:spTree>
    <p:extLst>
      <p:ext uri="{BB962C8B-B14F-4D97-AF65-F5344CB8AC3E}">
        <p14:creationId xmlns:p14="http://schemas.microsoft.com/office/powerpoint/2010/main" val="22931750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64421" y="749812"/>
            <a:ext cx="966542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Making LED Control Driver with IOCTL.</a:t>
            </a:r>
            <a:endParaRPr lang="en-US" altLang="ko-KR" dirty="0"/>
          </a:p>
          <a:p>
            <a:pPr marL="800100" lvl="2" indent="-342900">
              <a:buFont typeface="+mj-lt"/>
              <a:buAutoNum type="arabicPeriod"/>
            </a:pPr>
            <a:r>
              <a:rPr lang="en-US" altLang="ko-KR" dirty="0" smtClean="0"/>
              <a:t>P302 </a:t>
            </a:r>
            <a:r>
              <a:rPr lang="ko-KR" altLang="en-US" dirty="0" smtClean="0"/>
              <a:t>참고하여 아래 </a:t>
            </a:r>
            <a:r>
              <a:rPr lang="en-US" altLang="ko-KR" dirty="0" smtClean="0"/>
              <a:t>LED </a:t>
            </a:r>
            <a:r>
              <a:rPr lang="ko-KR" altLang="en-US" dirty="0" smtClean="0"/>
              <a:t>를 제어할 수 있는 예제 추가</a:t>
            </a:r>
            <a:r>
              <a:rPr lang="en-US" altLang="ko-KR" dirty="0" smtClean="0"/>
              <a:t>.</a:t>
            </a:r>
          </a:p>
        </p:txBody>
      </p:sp>
      <p:pic>
        <p:nvPicPr>
          <p:cNvPr id="6" name="그림 5"/>
          <p:cNvPicPr>
            <a:picLocks noChangeAspect="1"/>
          </p:cNvPicPr>
          <p:nvPr/>
        </p:nvPicPr>
        <p:blipFill>
          <a:blip r:embed="rId3"/>
          <a:stretch>
            <a:fillRect/>
          </a:stretch>
        </p:blipFill>
        <p:spPr>
          <a:xfrm>
            <a:off x="8662450" y="1272418"/>
            <a:ext cx="2566780" cy="2137932"/>
          </a:xfrm>
          <a:prstGeom prst="rect">
            <a:avLst/>
          </a:prstGeom>
        </p:spPr>
      </p:pic>
    </p:spTree>
    <p:extLst>
      <p:ext uri="{BB962C8B-B14F-4D97-AF65-F5344CB8AC3E}">
        <p14:creationId xmlns:p14="http://schemas.microsoft.com/office/powerpoint/2010/main" val="3672343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3" name="TextBox 2"/>
          <p:cNvSpPr txBox="1"/>
          <p:nvPr/>
        </p:nvSpPr>
        <p:spPr>
          <a:xfrm>
            <a:off x="449082" y="963168"/>
            <a:ext cx="6201022" cy="240065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Linux Kernel.</a:t>
            </a:r>
          </a:p>
          <a:p>
            <a:pPr marL="742950" lvl="1" indent="-285750">
              <a:buFont typeface="Wingdings" panose="05000000000000000000" pitchFamily="2" charset="2"/>
              <a:buChar char="v"/>
            </a:pPr>
            <a:r>
              <a:rPr lang="en-US" altLang="ko-KR" dirty="0" smtClean="0"/>
              <a:t>Created and Conceived in 1991 by </a:t>
            </a:r>
            <a:r>
              <a:rPr lang="en-US" altLang="ko-KR" dirty="0" smtClean="0">
                <a:hlinkClick r:id="rId3"/>
              </a:rPr>
              <a:t>Linus </a:t>
            </a:r>
            <a:r>
              <a:rPr lang="en-US" altLang="ko-KR" dirty="0" err="1" smtClean="0">
                <a:hlinkClick r:id="rId3"/>
              </a:rPr>
              <a:t>Tovalds</a:t>
            </a:r>
            <a:endParaRPr lang="en-US" altLang="ko-KR" dirty="0" smtClean="0"/>
          </a:p>
          <a:p>
            <a:pPr marL="742950" lvl="1" indent="-285750">
              <a:buFont typeface="Wingdings" panose="05000000000000000000" pitchFamily="2" charset="2"/>
              <a:buChar char="v"/>
            </a:pPr>
            <a:r>
              <a:rPr lang="en-US" altLang="ko-KR" dirty="0" smtClean="0"/>
              <a:t>Free Software ( After version 0.12 with </a:t>
            </a:r>
            <a:r>
              <a:rPr lang="en-US" altLang="ko-KR" dirty="0" smtClean="0">
                <a:hlinkClick r:id="rId4"/>
              </a:rPr>
              <a:t>GNU General Public License </a:t>
            </a:r>
            <a:r>
              <a:rPr lang="en-US" altLang="ko-KR" dirty="0" smtClean="0"/>
              <a:t>)</a:t>
            </a:r>
          </a:p>
          <a:p>
            <a:pPr marL="742950" lvl="1" indent="-285750">
              <a:buFont typeface="Wingdings" panose="05000000000000000000" pitchFamily="2" charset="2"/>
              <a:buChar char="v"/>
            </a:pPr>
            <a:r>
              <a:rPr lang="en-US" altLang="ko-KR" dirty="0" smtClean="0"/>
              <a:t>Deployed Traditional Computer System and Embedded Devices.</a:t>
            </a:r>
          </a:p>
          <a:p>
            <a:pPr marL="742950" lvl="1" indent="-285750">
              <a:buFont typeface="Wingdings" panose="05000000000000000000" pitchFamily="2" charset="2"/>
              <a:buChar char="v"/>
            </a:pPr>
            <a:r>
              <a:rPr lang="en-US" altLang="ko-KR" dirty="0" smtClean="0"/>
              <a:t>Huge Rise In Popularity Of The Android Operating System.</a:t>
            </a:r>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0" name="Picture 2" descr="https://www.cloudnloud.com/wp-content/uploads/2016/07/Linux-Kern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0104" y="963168"/>
            <a:ext cx="5096330" cy="368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68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 Device Driver</a:t>
            </a:r>
            <a:endParaRPr lang="ko-KR" altLang="en-US" dirty="0"/>
          </a:p>
        </p:txBody>
      </p:sp>
      <p:sp>
        <p:nvSpPr>
          <p:cNvPr id="4" name="TextBox 3"/>
          <p:cNvSpPr txBox="1"/>
          <p:nvPr/>
        </p:nvSpPr>
        <p:spPr>
          <a:xfrm>
            <a:off x="564421" y="749812"/>
            <a:ext cx="4693379" cy="489364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Beyond the Character driver</a:t>
            </a:r>
          </a:p>
          <a:p>
            <a:pPr marL="742950" lvl="1" indent="-285750">
              <a:buFont typeface="Wingdings" panose="05000000000000000000" pitchFamily="2" charset="2"/>
              <a:buChar char="v"/>
            </a:pPr>
            <a:r>
              <a:rPr lang="en-US" altLang="ko-KR" dirty="0"/>
              <a:t>Many device drivers are not implemented directly as character </a:t>
            </a:r>
            <a:r>
              <a:rPr lang="en-US" altLang="ko-KR" dirty="0" smtClean="0"/>
              <a:t>drivers</a:t>
            </a:r>
          </a:p>
          <a:p>
            <a:pPr marL="742950" lvl="1" indent="-285750">
              <a:buFont typeface="Wingdings" panose="05000000000000000000" pitchFamily="2" charset="2"/>
              <a:buChar char="v"/>
            </a:pPr>
            <a:r>
              <a:rPr lang="en-US" altLang="ko-KR" dirty="0"/>
              <a:t>They are implemented under a framework, specific to a given device type (framebuffer, V4L, serial, etc</a:t>
            </a:r>
            <a:r>
              <a:rPr lang="en-US" altLang="ko-KR" dirty="0" smtClean="0"/>
              <a:t>.)</a:t>
            </a:r>
          </a:p>
          <a:p>
            <a:pPr marL="1200150" lvl="2" indent="-285750">
              <a:buFont typeface="Wingdings" panose="05000000000000000000" pitchFamily="2" charset="2"/>
              <a:buChar char="v"/>
            </a:pPr>
            <a:r>
              <a:rPr lang="en-US" altLang="ko-KR" dirty="0"/>
              <a:t>The framework allows to factorize the common parts of drivers for the same type of devices </a:t>
            </a:r>
            <a:endParaRPr lang="en-US" altLang="ko-KR" dirty="0" smtClean="0"/>
          </a:p>
          <a:p>
            <a:pPr marL="1200150" lvl="2" indent="-285750">
              <a:buFont typeface="Wingdings" panose="05000000000000000000" pitchFamily="2" charset="2"/>
              <a:buChar char="v"/>
            </a:pPr>
            <a:r>
              <a:rPr lang="en-US" altLang="ko-KR" dirty="0"/>
              <a:t>From user space, they are still seen as character devices by the </a:t>
            </a:r>
            <a:r>
              <a:rPr lang="en-US" altLang="ko-KR" dirty="0" smtClean="0"/>
              <a:t>applications</a:t>
            </a:r>
          </a:p>
          <a:p>
            <a:pPr marL="1200150" lvl="2" indent="-285750">
              <a:buFont typeface="Wingdings" panose="05000000000000000000" pitchFamily="2" charset="2"/>
              <a:buChar char="v"/>
            </a:pPr>
            <a:r>
              <a:rPr lang="en-US" altLang="ko-KR" dirty="0"/>
              <a:t>The framework allows to provide a coherent user space interface (</a:t>
            </a:r>
            <a:r>
              <a:rPr lang="en-US" altLang="ko-KR" dirty="0" err="1"/>
              <a:t>ioctl</a:t>
            </a:r>
            <a:r>
              <a:rPr lang="en-US" altLang="ko-KR" dirty="0"/>
              <a:t>, etc.) for every type of device, regardless of the driver</a:t>
            </a:r>
            <a:endParaRPr lang="en-US" altLang="ko-KR" dirty="0" smtClean="0"/>
          </a:p>
        </p:txBody>
      </p:sp>
      <p:pic>
        <p:nvPicPr>
          <p:cNvPr id="5" name="그림 4"/>
          <p:cNvPicPr>
            <a:picLocks noChangeAspect="1"/>
          </p:cNvPicPr>
          <p:nvPr/>
        </p:nvPicPr>
        <p:blipFill>
          <a:blip r:embed="rId3"/>
          <a:stretch>
            <a:fillRect/>
          </a:stretch>
        </p:blipFill>
        <p:spPr>
          <a:xfrm>
            <a:off x="5257800" y="1486852"/>
            <a:ext cx="6644299" cy="4068127"/>
          </a:xfrm>
          <a:prstGeom prst="rect">
            <a:avLst/>
          </a:prstGeom>
        </p:spPr>
      </p:pic>
    </p:spTree>
    <p:extLst>
      <p:ext uri="{BB962C8B-B14F-4D97-AF65-F5344CB8AC3E}">
        <p14:creationId xmlns:p14="http://schemas.microsoft.com/office/powerpoint/2010/main" val="1567084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Block Device Driver</a:t>
            </a:r>
            <a:endParaRPr lang="ko-KR" altLang="en-US" dirty="0"/>
          </a:p>
        </p:txBody>
      </p:sp>
      <p:sp>
        <p:nvSpPr>
          <p:cNvPr id="3" name="TextBox 2"/>
          <p:cNvSpPr txBox="1"/>
          <p:nvPr/>
        </p:nvSpPr>
        <p:spPr>
          <a:xfrm>
            <a:off x="552991" y="749812"/>
            <a:ext cx="8328119" cy="323165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Block Device Driver makes</a:t>
            </a:r>
          </a:p>
          <a:p>
            <a:pPr marL="800100" lvl="1" indent="-342900">
              <a:buFont typeface="Arial" panose="020B0604020202020204" pitchFamily="34" charset="0"/>
              <a:buChar char="•"/>
            </a:pPr>
            <a:r>
              <a:rPr lang="en-US" altLang="ko-KR" dirty="0" smtClean="0"/>
              <a:t>An</a:t>
            </a:r>
            <a:r>
              <a:rPr lang="en-US" altLang="ko-KR" dirty="0"/>
              <a:t> user application can use a block </a:t>
            </a:r>
            <a:r>
              <a:rPr lang="en-US" altLang="ko-KR" dirty="0" smtClean="0"/>
              <a:t>device</a:t>
            </a:r>
          </a:p>
          <a:p>
            <a:pPr marL="1257300" lvl="2" indent="-342900">
              <a:buFont typeface="Arial" panose="020B0604020202020204" pitchFamily="34" charset="0"/>
              <a:buChar char="•"/>
            </a:pPr>
            <a:r>
              <a:rPr lang="en-US" altLang="ko-KR" dirty="0"/>
              <a:t>Through a filesystem, by reading, writing or mapping </a:t>
            </a:r>
            <a:r>
              <a:rPr lang="en-US" altLang="ko-KR" dirty="0" smtClean="0"/>
              <a:t>files</a:t>
            </a:r>
          </a:p>
          <a:p>
            <a:pPr marL="1257300" lvl="2" indent="-342900">
              <a:buFont typeface="Arial" panose="020B0604020202020204" pitchFamily="34" charset="0"/>
              <a:buChar char="•"/>
            </a:pPr>
            <a:r>
              <a:rPr lang="en-US" altLang="ko-KR" dirty="0"/>
              <a:t>Directly, by reading, writing or mapping a device file  representing a block device in /dev </a:t>
            </a:r>
            <a:endParaRPr lang="en-US" altLang="ko-KR" dirty="0" smtClean="0"/>
          </a:p>
          <a:p>
            <a:pPr marL="800100" lvl="1" indent="-342900">
              <a:buFont typeface="Arial" panose="020B0604020202020204" pitchFamily="34" charset="0"/>
              <a:buChar char="•"/>
            </a:pPr>
            <a:r>
              <a:rPr lang="en-US" altLang="ko-KR" dirty="0"/>
              <a:t>In both cases, the VFS subsystem in the kernel is the entry  point for all accesses </a:t>
            </a:r>
            <a:endParaRPr lang="en-US" altLang="ko-KR" dirty="0" smtClean="0"/>
          </a:p>
          <a:p>
            <a:pPr marL="1257300" lvl="2" indent="-342900">
              <a:buFont typeface="Arial" panose="020B0604020202020204" pitchFamily="34" charset="0"/>
              <a:buChar char="•"/>
            </a:pPr>
            <a:r>
              <a:rPr lang="en-US" altLang="ko-KR" dirty="0"/>
              <a:t>A filesystem driver is involved if a normal file is being  </a:t>
            </a:r>
            <a:r>
              <a:rPr lang="en-US" altLang="ko-KR" dirty="0" smtClean="0"/>
              <a:t>accessed</a:t>
            </a:r>
          </a:p>
          <a:p>
            <a:pPr marL="800100" lvl="1" indent="-342900">
              <a:buFont typeface="Arial" panose="020B0604020202020204" pitchFamily="34" charset="0"/>
              <a:buChar char="•"/>
            </a:pPr>
            <a:r>
              <a:rPr lang="en-US" altLang="ko-KR" dirty="0"/>
              <a:t>The buffer/page cache of the kernel stores recently read and  written portions of block </a:t>
            </a:r>
            <a:r>
              <a:rPr lang="en-US" altLang="ko-KR" dirty="0" smtClean="0"/>
              <a:t>devices</a:t>
            </a:r>
          </a:p>
          <a:p>
            <a:pPr marL="1257300" lvl="2" indent="-342900">
              <a:buFont typeface="Arial" panose="020B0604020202020204" pitchFamily="34" charset="0"/>
              <a:buChar char="•"/>
            </a:pPr>
            <a:r>
              <a:rPr lang="en-US" altLang="ko-KR" dirty="0"/>
              <a:t>It is a critical component for the performance of the system</a:t>
            </a:r>
            <a:endParaRPr lang="en-US" altLang="ko-KR" dirty="0" smtClean="0"/>
          </a:p>
        </p:txBody>
      </p:sp>
    </p:spTree>
    <p:extLst>
      <p:ext uri="{BB962C8B-B14F-4D97-AF65-F5344CB8AC3E}">
        <p14:creationId xmlns:p14="http://schemas.microsoft.com/office/powerpoint/2010/main" val="36706080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Block Device Driver</a:t>
            </a:r>
            <a:endParaRPr lang="ko-KR" altLang="en-US" dirty="0"/>
          </a:p>
        </p:txBody>
      </p:sp>
      <p:sp>
        <p:nvSpPr>
          <p:cNvPr id="3" name="TextBox 2"/>
          <p:cNvSpPr txBox="1"/>
          <p:nvPr/>
        </p:nvSpPr>
        <p:spPr>
          <a:xfrm>
            <a:off x="552991" y="749812"/>
            <a:ext cx="11197049" cy="2123658"/>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Inside The Block Layer</a:t>
            </a:r>
          </a:p>
          <a:p>
            <a:pPr marL="800100" lvl="1" indent="-342900">
              <a:buFont typeface="Arial" panose="020B0604020202020204" pitchFamily="34" charset="0"/>
              <a:buChar char="•"/>
            </a:pPr>
            <a:r>
              <a:rPr lang="en-US" altLang="ko-KR" dirty="0"/>
              <a:t>The block layer allows block device drivers to receive I/O  requests, and is in charge of I/O scheduling </a:t>
            </a:r>
            <a:endParaRPr lang="en-US" altLang="ko-KR" dirty="0" smtClean="0"/>
          </a:p>
          <a:p>
            <a:pPr marL="800100" lvl="1" indent="-342900">
              <a:buFont typeface="Arial" panose="020B0604020202020204" pitchFamily="34" charset="0"/>
              <a:buChar char="•"/>
            </a:pPr>
            <a:r>
              <a:rPr lang="en-US" altLang="ko-KR" dirty="0"/>
              <a:t>I/O scheduling allows </a:t>
            </a:r>
            <a:r>
              <a:rPr lang="en-US" altLang="ko-KR" dirty="0" smtClean="0"/>
              <a:t>to</a:t>
            </a:r>
          </a:p>
          <a:p>
            <a:pPr marL="1257300" lvl="2" indent="-342900">
              <a:buFont typeface="Arial" panose="020B0604020202020204" pitchFamily="34" charset="0"/>
              <a:buChar char="•"/>
            </a:pPr>
            <a:r>
              <a:rPr lang="en-US" altLang="ko-KR" dirty="0"/>
              <a:t>Merge requests so that they are of greater </a:t>
            </a:r>
            <a:r>
              <a:rPr lang="en-US" altLang="ko-KR" dirty="0" smtClean="0"/>
              <a:t>size</a:t>
            </a:r>
          </a:p>
          <a:p>
            <a:pPr marL="1257300" lvl="2" indent="-342900">
              <a:buFont typeface="Arial" panose="020B0604020202020204" pitchFamily="34" charset="0"/>
              <a:buChar char="•"/>
            </a:pPr>
            <a:r>
              <a:rPr lang="en-US" altLang="ko-KR" dirty="0"/>
              <a:t>Re­order requests so that the disk head movement is as optimized  as </a:t>
            </a:r>
            <a:r>
              <a:rPr lang="en-US" altLang="ko-KR" dirty="0" smtClean="0"/>
              <a:t>possible</a:t>
            </a:r>
          </a:p>
          <a:p>
            <a:pPr marL="800100" lvl="1" indent="-342900">
              <a:buFont typeface="Arial" panose="020B0604020202020204" pitchFamily="34" charset="0"/>
              <a:buChar char="•"/>
            </a:pPr>
            <a:r>
              <a:rPr lang="en-US" altLang="ko-KR" dirty="0"/>
              <a:t>Several I/O schedulers with different policies are available in  Linux</a:t>
            </a:r>
            <a:r>
              <a:rPr lang="en-US" altLang="ko-KR" dirty="0" smtClean="0"/>
              <a:t>.</a:t>
            </a:r>
          </a:p>
          <a:p>
            <a:pPr marL="800100" lvl="1" indent="-342900">
              <a:buFont typeface="Arial" panose="020B0604020202020204" pitchFamily="34" charset="0"/>
              <a:buChar char="•"/>
            </a:pPr>
            <a:r>
              <a:rPr lang="en-US" altLang="ko-KR" dirty="0"/>
              <a:t>A block device driver can handle the requests before or after they  go through the I/O scheduler</a:t>
            </a:r>
            <a:endParaRPr lang="en-US" altLang="ko-KR" dirty="0" smtClean="0"/>
          </a:p>
        </p:txBody>
      </p:sp>
      <p:pic>
        <p:nvPicPr>
          <p:cNvPr id="4" name="그림 3"/>
          <p:cNvPicPr>
            <a:picLocks noChangeAspect="1"/>
          </p:cNvPicPr>
          <p:nvPr/>
        </p:nvPicPr>
        <p:blipFill>
          <a:blip r:embed="rId3"/>
          <a:stretch>
            <a:fillRect/>
          </a:stretch>
        </p:blipFill>
        <p:spPr>
          <a:xfrm>
            <a:off x="1644967" y="2873470"/>
            <a:ext cx="8239125" cy="3589020"/>
          </a:xfrm>
          <a:prstGeom prst="rect">
            <a:avLst/>
          </a:prstGeom>
        </p:spPr>
      </p:pic>
    </p:spTree>
    <p:extLst>
      <p:ext uri="{BB962C8B-B14F-4D97-AF65-F5344CB8AC3E}">
        <p14:creationId xmlns:p14="http://schemas.microsoft.com/office/powerpoint/2010/main" val="555972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Block Device Driver</a:t>
            </a:r>
            <a:endParaRPr lang="ko-KR" altLang="en-US" dirty="0"/>
          </a:p>
        </p:txBody>
      </p:sp>
      <p:sp>
        <p:nvSpPr>
          <p:cNvPr id="3" name="TextBox 2"/>
          <p:cNvSpPr txBox="1"/>
          <p:nvPr/>
        </p:nvSpPr>
        <p:spPr>
          <a:xfrm>
            <a:off x="552991" y="749812"/>
            <a:ext cx="10728419" cy="129266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Simple Block Device Driver are implemented in “drivers/block”</a:t>
            </a:r>
          </a:p>
          <a:p>
            <a:pPr marL="800100" lvl="1" indent="-342900">
              <a:buFont typeface="Arial" panose="020B0604020202020204" pitchFamily="34" charset="0"/>
              <a:buChar char="•"/>
            </a:pPr>
            <a:r>
              <a:rPr lang="en-US" altLang="ko-KR" dirty="0" err="1" smtClean="0"/>
              <a:t>loop.c</a:t>
            </a:r>
            <a:r>
              <a:rPr lang="en-US" altLang="ko-KR" dirty="0" smtClean="0"/>
              <a:t>, the</a:t>
            </a:r>
            <a:r>
              <a:rPr lang="en-US" altLang="ko-KR" dirty="0"/>
              <a:t> loop driver that allows to see a regular file as a block  </a:t>
            </a:r>
            <a:r>
              <a:rPr lang="en-US" altLang="ko-KR" dirty="0" smtClean="0"/>
              <a:t>device</a:t>
            </a:r>
          </a:p>
          <a:p>
            <a:pPr marL="800100" lvl="1" indent="-342900">
              <a:buFont typeface="Arial" panose="020B0604020202020204" pitchFamily="34" charset="0"/>
              <a:buChar char="•"/>
            </a:pPr>
            <a:r>
              <a:rPr lang="en-US" altLang="ko-KR" dirty="0" err="1" smtClean="0"/>
              <a:t>brd.c</a:t>
            </a:r>
            <a:r>
              <a:rPr lang="en-US" altLang="ko-KR" dirty="0"/>
              <a:t>, a </a:t>
            </a:r>
            <a:r>
              <a:rPr lang="en-US" altLang="ko-KR" dirty="0" err="1"/>
              <a:t>ramdisk</a:t>
            </a:r>
            <a:r>
              <a:rPr lang="en-US" altLang="ko-KR" dirty="0"/>
              <a:t> </a:t>
            </a:r>
            <a:r>
              <a:rPr lang="en-US" altLang="ko-KR" dirty="0" smtClean="0"/>
              <a:t>driver</a:t>
            </a:r>
          </a:p>
          <a:p>
            <a:pPr marL="800100" lvl="1" indent="-342900">
              <a:buFont typeface="Arial" panose="020B0604020202020204" pitchFamily="34" charset="0"/>
              <a:buChar char="•"/>
            </a:pPr>
            <a:r>
              <a:rPr lang="en-US" altLang="ko-KR" dirty="0" err="1"/>
              <a:t>nbd.c</a:t>
            </a:r>
            <a:r>
              <a:rPr lang="en-US" altLang="ko-KR" dirty="0"/>
              <a:t>, a </a:t>
            </a:r>
            <a:r>
              <a:rPr lang="en-US" altLang="ko-KR" dirty="0" err="1"/>
              <a:t>network­based</a:t>
            </a:r>
            <a:r>
              <a:rPr lang="en-US" altLang="ko-KR" dirty="0"/>
              <a:t> block device driver</a:t>
            </a:r>
            <a:endParaRPr lang="en-US" altLang="ko-KR" dirty="0" smtClean="0"/>
          </a:p>
        </p:txBody>
      </p:sp>
      <p:sp>
        <p:nvSpPr>
          <p:cNvPr id="4" name="TextBox 3"/>
          <p:cNvSpPr txBox="1"/>
          <p:nvPr/>
        </p:nvSpPr>
        <p:spPr>
          <a:xfrm>
            <a:off x="552990" y="2250952"/>
            <a:ext cx="107284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I/O Scheduler is implemented in “drivers/block”</a:t>
            </a:r>
          </a:p>
          <a:p>
            <a:pPr marL="800100" lvl="1" indent="-342900">
              <a:buFont typeface="Arial" panose="020B0604020202020204" pitchFamily="34" charset="0"/>
              <a:buChar char="•"/>
            </a:pPr>
            <a:r>
              <a:rPr lang="en-US" altLang="ko-KR" dirty="0"/>
              <a:t>*­</a:t>
            </a:r>
            <a:r>
              <a:rPr lang="en-US" altLang="ko-KR" dirty="0" err="1"/>
              <a:t>iosched.c</a:t>
            </a:r>
            <a:endParaRPr lang="en-US" altLang="ko-KR" dirty="0" smtClean="0"/>
          </a:p>
        </p:txBody>
      </p:sp>
      <p:sp>
        <p:nvSpPr>
          <p:cNvPr id="6" name="TextBox 5"/>
          <p:cNvSpPr txBox="1"/>
          <p:nvPr/>
        </p:nvSpPr>
        <p:spPr>
          <a:xfrm>
            <a:off x="552990" y="3382760"/>
            <a:ext cx="11139899" cy="110799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Process Making Block Device Driver</a:t>
            </a:r>
            <a:endParaRPr lang="en-US" altLang="ko-KR" dirty="0"/>
          </a:p>
          <a:p>
            <a:pPr marL="742950" lvl="2" indent="-285750">
              <a:buFont typeface="Arial" panose="020B0604020202020204" pitchFamily="34" charset="0"/>
              <a:buChar char="•"/>
            </a:pPr>
            <a:r>
              <a:rPr lang="en-US" altLang="ko-KR" dirty="0"/>
              <a:t>See. http://free-electrons.com/doc/block_drivers.pdf</a:t>
            </a:r>
            <a:endParaRPr lang="en-US" altLang="ko-KR" dirty="0" smtClean="0"/>
          </a:p>
          <a:p>
            <a:pPr marL="285750" indent="-285750">
              <a:buFont typeface="Wingdings" panose="05000000000000000000" pitchFamily="2" charset="2"/>
              <a:buChar char="v"/>
            </a:pPr>
            <a:endParaRPr lang="en-US" altLang="ko-KR" sz="2400" dirty="0" smtClean="0">
              <a:solidFill>
                <a:srgbClr val="0E58A8"/>
              </a:solidFill>
            </a:endParaRPr>
          </a:p>
        </p:txBody>
      </p:sp>
    </p:spTree>
    <p:extLst>
      <p:ext uri="{BB962C8B-B14F-4D97-AF65-F5344CB8AC3E}">
        <p14:creationId xmlns:p14="http://schemas.microsoft.com/office/powerpoint/2010/main" val="42627178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Block Device Driver</a:t>
            </a:r>
            <a:endParaRPr lang="ko-KR" altLang="en-US" dirty="0"/>
          </a:p>
        </p:txBody>
      </p:sp>
      <p:sp>
        <p:nvSpPr>
          <p:cNvPr id="3" name="TextBox 2"/>
          <p:cNvSpPr txBox="1"/>
          <p:nvPr/>
        </p:nvSpPr>
        <p:spPr>
          <a:xfrm>
            <a:off x="552991" y="749812"/>
            <a:ext cx="10728419" cy="461665"/>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a:solidFill>
                  <a:srgbClr val="0E58A8"/>
                </a:solidFill>
              </a:rPr>
              <a:t> </a:t>
            </a:r>
            <a:r>
              <a:rPr lang="ko-KR" altLang="en-US" sz="2400" dirty="0" err="1" smtClean="0">
                <a:solidFill>
                  <a:srgbClr val="0E58A8"/>
                </a:solidFill>
              </a:rPr>
              <a:t>램디스크</a:t>
            </a:r>
            <a:r>
              <a:rPr lang="ko-KR" altLang="en-US" sz="2400" dirty="0" smtClean="0">
                <a:solidFill>
                  <a:srgbClr val="0E58A8"/>
                </a:solidFill>
              </a:rPr>
              <a:t> </a:t>
            </a:r>
            <a:r>
              <a:rPr lang="en-US" altLang="ko-KR" sz="2400" dirty="0" smtClean="0">
                <a:solidFill>
                  <a:srgbClr val="0E58A8"/>
                </a:solidFill>
              </a:rPr>
              <a:t>( </a:t>
            </a:r>
            <a:r>
              <a:rPr lang="en-US" altLang="ko-KR" sz="2400" dirty="0" err="1" smtClean="0">
                <a:solidFill>
                  <a:srgbClr val="0E58A8"/>
                </a:solidFill>
              </a:rPr>
              <a:t>brd.c</a:t>
            </a:r>
            <a:r>
              <a:rPr lang="en-US" altLang="ko-KR" sz="2400" dirty="0" smtClean="0">
                <a:solidFill>
                  <a:srgbClr val="0E58A8"/>
                </a:solidFill>
              </a:rPr>
              <a:t> )</a:t>
            </a:r>
            <a:r>
              <a:rPr lang="ko-KR" altLang="en-US" sz="2400" dirty="0" smtClean="0">
                <a:solidFill>
                  <a:srgbClr val="0E58A8"/>
                </a:solidFill>
              </a:rPr>
              <a:t>를 활용한 </a:t>
            </a:r>
            <a:r>
              <a:rPr lang="en-US" altLang="ko-KR" sz="2400" dirty="0" smtClean="0">
                <a:solidFill>
                  <a:srgbClr val="0E58A8"/>
                </a:solidFill>
              </a:rPr>
              <a:t>Block Device Driver Test </a:t>
            </a:r>
            <a:r>
              <a:rPr lang="ko-KR" altLang="en-US" sz="2400" dirty="0" smtClean="0">
                <a:solidFill>
                  <a:srgbClr val="0E58A8"/>
                </a:solidFill>
              </a:rPr>
              <a:t>추가</a:t>
            </a:r>
            <a:r>
              <a:rPr lang="en-US" altLang="ko-KR" sz="2400" dirty="0" smtClean="0">
                <a:solidFill>
                  <a:srgbClr val="0E58A8"/>
                </a:solidFill>
              </a:rPr>
              <a:t>.</a:t>
            </a:r>
          </a:p>
        </p:txBody>
      </p:sp>
    </p:spTree>
    <p:extLst>
      <p:ext uri="{BB962C8B-B14F-4D97-AF65-F5344CB8AC3E}">
        <p14:creationId xmlns:p14="http://schemas.microsoft.com/office/powerpoint/2010/main" val="19101202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Architecture</a:t>
            </a:r>
          </a:p>
          <a:p>
            <a:pPr marL="800100" lvl="1" indent="-342900">
              <a:buFont typeface="Arial" panose="020B0604020202020204" pitchFamily="34" charset="0"/>
              <a:buChar char="•"/>
            </a:pPr>
            <a:endParaRPr lang="en-US" altLang="ko-KR" dirty="0" smtClean="0"/>
          </a:p>
        </p:txBody>
      </p:sp>
      <p:pic>
        <p:nvPicPr>
          <p:cNvPr id="4" name="그림 3"/>
          <p:cNvPicPr>
            <a:picLocks noChangeAspect="1"/>
          </p:cNvPicPr>
          <p:nvPr/>
        </p:nvPicPr>
        <p:blipFill>
          <a:blip r:embed="rId3"/>
          <a:stretch>
            <a:fillRect/>
          </a:stretch>
        </p:blipFill>
        <p:spPr>
          <a:xfrm>
            <a:off x="640080" y="1145576"/>
            <a:ext cx="6033961" cy="4774211"/>
          </a:xfrm>
          <a:prstGeom prst="rect">
            <a:avLst/>
          </a:prstGeom>
        </p:spPr>
      </p:pic>
    </p:spTree>
    <p:extLst>
      <p:ext uri="{BB962C8B-B14F-4D97-AF65-F5344CB8AC3E}">
        <p14:creationId xmlns:p14="http://schemas.microsoft.com/office/powerpoint/2010/main" val="4249272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193899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Allocating a SKB</a:t>
            </a:r>
          </a:p>
          <a:p>
            <a:pPr marL="800100" lvl="1" indent="-342900">
              <a:buFont typeface="Arial" panose="020B0604020202020204" pitchFamily="34" charset="0"/>
              <a:buChar char="•"/>
            </a:pPr>
            <a:r>
              <a:rPr lang="en-US" altLang="ko-KR" sz="2400" dirty="0"/>
              <a:t>Function </a:t>
            </a:r>
            <a:r>
              <a:rPr lang="en-US" altLang="ko-KR" sz="2400" dirty="0" err="1"/>
              <a:t>dev_alloc_skb</a:t>
            </a:r>
            <a:r>
              <a:rPr lang="en-US" altLang="ko-KR" sz="2400" dirty="0"/>
              <a:t>() allows to allocate an SKB </a:t>
            </a:r>
            <a:endParaRPr lang="en-US" altLang="ko-KR" sz="2400" dirty="0" smtClean="0"/>
          </a:p>
          <a:p>
            <a:pPr marL="800100" lvl="1" indent="-342900">
              <a:buFont typeface="Arial" panose="020B0604020202020204" pitchFamily="34" charset="0"/>
              <a:buChar char="•"/>
            </a:pPr>
            <a:r>
              <a:rPr lang="en-US" altLang="ko-KR" sz="2400" dirty="0"/>
              <a:t>Can be called from an interrupt handler. Usually the case on reception</a:t>
            </a:r>
            <a:r>
              <a:rPr lang="en-US" altLang="ko-KR" sz="2400" dirty="0" smtClean="0"/>
              <a:t>.</a:t>
            </a:r>
          </a:p>
          <a:p>
            <a:pPr marL="800100" lvl="1" indent="-342900">
              <a:buFont typeface="Arial" panose="020B0604020202020204" pitchFamily="34" charset="0"/>
              <a:buChar char="•"/>
            </a:pPr>
            <a:r>
              <a:rPr lang="en-US" altLang="ko-KR" sz="2400" dirty="0"/>
              <a:t>On Ethernet, the size allocated is usually the length of the packet  + 2, so that the IP header is word</a:t>
            </a:r>
            <a:r>
              <a:rPr lang="en-US" altLang="ko-KR" sz="2400" dirty="0" smtClean="0"/>
              <a:t>­-aligned</a:t>
            </a:r>
            <a:r>
              <a:rPr lang="en-US" altLang="ko-KR" sz="2400" dirty="0"/>
              <a:t> (the Ethernet header is  14 bytes)</a:t>
            </a:r>
            <a:endParaRPr lang="en-US" altLang="ko-KR" sz="2400" dirty="0" smtClean="0"/>
          </a:p>
        </p:txBody>
      </p:sp>
      <p:pic>
        <p:nvPicPr>
          <p:cNvPr id="5" name="그림 4"/>
          <p:cNvPicPr>
            <a:picLocks noChangeAspect="1"/>
          </p:cNvPicPr>
          <p:nvPr/>
        </p:nvPicPr>
        <p:blipFill>
          <a:blip r:embed="rId3"/>
          <a:stretch>
            <a:fillRect/>
          </a:stretch>
        </p:blipFill>
        <p:spPr>
          <a:xfrm>
            <a:off x="2212657" y="3075622"/>
            <a:ext cx="7058025" cy="2581275"/>
          </a:xfrm>
          <a:prstGeom prst="rect">
            <a:avLst/>
          </a:prstGeom>
        </p:spPr>
      </p:pic>
    </p:spTree>
    <p:extLst>
      <p:ext uri="{BB962C8B-B14F-4D97-AF65-F5344CB8AC3E}">
        <p14:creationId xmlns:p14="http://schemas.microsoft.com/office/powerpoint/2010/main" val="13562032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193899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Allocating a SKB</a:t>
            </a:r>
          </a:p>
          <a:p>
            <a:pPr marL="800100" lvl="1" indent="-342900">
              <a:buFont typeface="Arial" panose="020B0604020202020204" pitchFamily="34" charset="0"/>
              <a:buChar char="•"/>
            </a:pPr>
            <a:r>
              <a:rPr lang="en-US" altLang="ko-KR" sz="2400" dirty="0"/>
              <a:t>Function </a:t>
            </a:r>
            <a:r>
              <a:rPr lang="en-US" altLang="ko-KR" sz="2400" dirty="0" err="1"/>
              <a:t>dev_alloc_skb</a:t>
            </a:r>
            <a:r>
              <a:rPr lang="en-US" altLang="ko-KR" sz="2400" dirty="0"/>
              <a:t>() allows to allocate an SKB </a:t>
            </a:r>
            <a:endParaRPr lang="en-US" altLang="ko-KR" sz="2400" dirty="0" smtClean="0"/>
          </a:p>
          <a:p>
            <a:pPr marL="800100" lvl="1" indent="-342900">
              <a:buFont typeface="Arial" panose="020B0604020202020204" pitchFamily="34" charset="0"/>
              <a:buChar char="•"/>
            </a:pPr>
            <a:r>
              <a:rPr lang="en-US" altLang="ko-KR" sz="2400" dirty="0"/>
              <a:t>Can be called from an interrupt handler. Usually the case on reception</a:t>
            </a:r>
            <a:r>
              <a:rPr lang="en-US" altLang="ko-KR" sz="2400" dirty="0" smtClean="0"/>
              <a:t>.</a:t>
            </a:r>
          </a:p>
          <a:p>
            <a:pPr marL="800100" lvl="1" indent="-342900">
              <a:buFont typeface="Arial" panose="020B0604020202020204" pitchFamily="34" charset="0"/>
              <a:buChar char="•"/>
            </a:pPr>
            <a:r>
              <a:rPr lang="en-US" altLang="ko-KR" sz="2400" dirty="0"/>
              <a:t>On Ethernet, the size allocated is usually the length of the packet  + 2, so that the IP header is word</a:t>
            </a:r>
            <a:r>
              <a:rPr lang="en-US" altLang="ko-KR" sz="2400" dirty="0" smtClean="0"/>
              <a:t>­-aligned</a:t>
            </a:r>
            <a:r>
              <a:rPr lang="en-US" altLang="ko-KR" sz="2400" dirty="0"/>
              <a:t> (the Ethernet header is  14 bytes)</a:t>
            </a:r>
            <a:endParaRPr lang="en-US" altLang="ko-KR" sz="2400" dirty="0" smtClean="0"/>
          </a:p>
        </p:txBody>
      </p:sp>
      <p:pic>
        <p:nvPicPr>
          <p:cNvPr id="5" name="그림 4"/>
          <p:cNvPicPr>
            <a:picLocks noChangeAspect="1"/>
          </p:cNvPicPr>
          <p:nvPr/>
        </p:nvPicPr>
        <p:blipFill>
          <a:blip r:embed="rId3"/>
          <a:stretch>
            <a:fillRect/>
          </a:stretch>
        </p:blipFill>
        <p:spPr>
          <a:xfrm>
            <a:off x="2212657" y="3075622"/>
            <a:ext cx="7058025" cy="2581275"/>
          </a:xfrm>
          <a:prstGeom prst="rect">
            <a:avLst/>
          </a:prstGeom>
        </p:spPr>
      </p:pic>
    </p:spTree>
    <p:extLst>
      <p:ext uri="{BB962C8B-B14F-4D97-AF65-F5344CB8AC3E}">
        <p14:creationId xmlns:p14="http://schemas.microsoft.com/office/powerpoint/2010/main" val="36169670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Copy the received data</a:t>
            </a:r>
          </a:p>
          <a:p>
            <a:pPr marL="800100" lvl="1" indent="-342900">
              <a:buFont typeface="Arial" panose="020B0604020202020204" pitchFamily="34" charset="0"/>
              <a:buChar char="•"/>
            </a:pPr>
            <a:r>
              <a:rPr lang="en-US" altLang="ko-KR" sz="2400" dirty="0"/>
              <a:t>The packet payload must be copied from the DMA buffer to the  SKB, </a:t>
            </a:r>
            <a:r>
              <a:rPr lang="en-US" altLang="ko-KR" sz="2400" dirty="0" smtClean="0"/>
              <a:t>using</a:t>
            </a:r>
          </a:p>
          <a:p>
            <a:pPr marL="1257300" lvl="2" indent="-342900">
              <a:buFont typeface="Arial" panose="020B0604020202020204" pitchFamily="34" charset="0"/>
              <a:buChar char="•"/>
            </a:pPr>
            <a:r>
              <a:rPr lang="en-US" altLang="ko-KR" sz="2400" dirty="0"/>
              <a:t>static inline void </a:t>
            </a:r>
            <a:r>
              <a:rPr lang="en-US" altLang="ko-KR" sz="2400" dirty="0" err="1"/>
              <a:t>skb_copy_to_linear_data</a:t>
            </a:r>
            <a:r>
              <a:rPr lang="en-US" altLang="ko-KR" sz="2400" dirty="0"/>
              <a:t>(</a:t>
            </a:r>
            <a:r>
              <a:rPr lang="en-US" altLang="ko-KR" sz="2400" dirty="0" err="1"/>
              <a:t>struct</a:t>
            </a:r>
            <a:r>
              <a:rPr lang="en-US" altLang="ko-KR" sz="2400" dirty="0"/>
              <a:t> </a:t>
            </a:r>
            <a:r>
              <a:rPr lang="en-US" altLang="ko-KR" sz="2400" dirty="0" err="1"/>
              <a:t>sk_buff</a:t>
            </a:r>
            <a:r>
              <a:rPr lang="en-US" altLang="ko-KR" sz="2400" dirty="0"/>
              <a:t>  *</a:t>
            </a:r>
            <a:r>
              <a:rPr lang="en-US" altLang="ko-KR" sz="2400" dirty="0" err="1"/>
              <a:t>skb</a:t>
            </a:r>
            <a:r>
              <a:rPr lang="en-US" altLang="ko-KR" sz="2400" dirty="0"/>
              <a:t>, </a:t>
            </a:r>
            <a:r>
              <a:rPr lang="en-US" altLang="ko-KR" sz="2400" dirty="0" err="1"/>
              <a:t>const</a:t>
            </a:r>
            <a:r>
              <a:rPr lang="en-US" altLang="ko-KR" sz="2400" dirty="0"/>
              <a:t> void *from, </a:t>
            </a:r>
            <a:r>
              <a:rPr lang="en-US" altLang="ko-KR" sz="2400" dirty="0" err="1"/>
              <a:t>const</a:t>
            </a:r>
            <a:r>
              <a:rPr lang="en-US" altLang="ko-KR" sz="2400" dirty="0"/>
              <a:t> unsigned </a:t>
            </a:r>
            <a:r>
              <a:rPr lang="en-US" altLang="ko-KR" sz="2400" dirty="0" err="1"/>
              <a:t>int</a:t>
            </a:r>
            <a:r>
              <a:rPr lang="en-US" altLang="ko-KR" sz="2400" dirty="0"/>
              <a:t> </a:t>
            </a:r>
            <a:r>
              <a:rPr lang="en-US" altLang="ko-KR" sz="2400" dirty="0" err="1"/>
              <a:t>len</a:t>
            </a:r>
            <a:r>
              <a:rPr lang="en-US" altLang="ko-KR" sz="2400" dirty="0" smtClean="0"/>
              <a:t>);</a:t>
            </a:r>
          </a:p>
          <a:p>
            <a:pPr marL="1257300" lvl="2" indent="-342900">
              <a:buFont typeface="Arial" panose="020B0604020202020204" pitchFamily="34" charset="0"/>
              <a:buChar char="•"/>
            </a:pPr>
            <a:r>
              <a:rPr lang="en-US" altLang="ko-KR" sz="2400" dirty="0"/>
              <a:t>static inline void </a:t>
            </a:r>
            <a:r>
              <a:rPr lang="en-US" altLang="ko-KR" sz="2400" dirty="0" err="1"/>
              <a:t>skb_copy_to_linear_data_offset</a:t>
            </a:r>
            <a:r>
              <a:rPr lang="en-US" altLang="ko-KR" sz="2400" dirty="0"/>
              <a:t>(</a:t>
            </a:r>
            <a:r>
              <a:rPr lang="en-US" altLang="ko-KR" sz="2400" dirty="0" err="1"/>
              <a:t>struct</a:t>
            </a:r>
            <a:r>
              <a:rPr lang="en-US" altLang="ko-KR" sz="2400" dirty="0"/>
              <a:t>  </a:t>
            </a:r>
            <a:r>
              <a:rPr lang="en-US" altLang="ko-KR" sz="2400" dirty="0" err="1"/>
              <a:t>sk_buff</a:t>
            </a:r>
            <a:r>
              <a:rPr lang="en-US" altLang="ko-KR" sz="2400" dirty="0"/>
              <a:t> *</a:t>
            </a:r>
            <a:r>
              <a:rPr lang="en-US" altLang="ko-KR" sz="2400" dirty="0" err="1"/>
              <a:t>skb</a:t>
            </a:r>
            <a:r>
              <a:rPr lang="en-US" altLang="ko-KR" sz="2400" dirty="0"/>
              <a:t>, </a:t>
            </a:r>
            <a:r>
              <a:rPr lang="en-US" altLang="ko-KR" sz="2400" dirty="0" err="1"/>
              <a:t>const</a:t>
            </a:r>
            <a:r>
              <a:rPr lang="en-US" altLang="ko-KR" sz="2400" dirty="0"/>
              <a:t> </a:t>
            </a:r>
            <a:r>
              <a:rPr lang="en-US" altLang="ko-KR" sz="2400" dirty="0" err="1"/>
              <a:t>int</a:t>
            </a:r>
            <a:r>
              <a:rPr lang="en-US" altLang="ko-KR" sz="2400" dirty="0"/>
              <a:t> offset, </a:t>
            </a:r>
            <a:r>
              <a:rPr lang="en-US" altLang="ko-KR" sz="2400" dirty="0" err="1"/>
              <a:t>const</a:t>
            </a:r>
            <a:r>
              <a:rPr lang="en-US" altLang="ko-KR" sz="2400" dirty="0"/>
              <a:t> void *from, </a:t>
            </a:r>
            <a:r>
              <a:rPr lang="en-US" altLang="ko-KR" sz="2400" dirty="0" err="1"/>
              <a:t>const</a:t>
            </a:r>
            <a:r>
              <a:rPr lang="en-US" altLang="ko-KR" sz="2400" dirty="0"/>
              <a:t>  unsigned </a:t>
            </a:r>
            <a:r>
              <a:rPr lang="en-US" altLang="ko-KR" sz="2400" dirty="0" err="1"/>
              <a:t>int</a:t>
            </a:r>
            <a:r>
              <a:rPr lang="en-US" altLang="ko-KR" sz="2400" dirty="0"/>
              <a:t> </a:t>
            </a:r>
            <a:r>
              <a:rPr lang="en-US" altLang="ko-KR" sz="2400" dirty="0" err="1"/>
              <a:t>len</a:t>
            </a:r>
            <a:r>
              <a:rPr lang="en-US" altLang="ko-KR" sz="2400" dirty="0"/>
              <a:t>); </a:t>
            </a:r>
            <a:endParaRPr lang="en-US" altLang="ko-KR" sz="2400" dirty="0" smtClean="0"/>
          </a:p>
        </p:txBody>
      </p:sp>
      <p:pic>
        <p:nvPicPr>
          <p:cNvPr id="8" name="그림 7"/>
          <p:cNvPicPr>
            <a:picLocks noChangeAspect="1"/>
          </p:cNvPicPr>
          <p:nvPr/>
        </p:nvPicPr>
        <p:blipFill>
          <a:blip r:embed="rId3"/>
          <a:stretch>
            <a:fillRect/>
          </a:stretch>
        </p:blipFill>
        <p:spPr>
          <a:xfrm>
            <a:off x="2569162" y="3689032"/>
            <a:ext cx="6696075" cy="2657475"/>
          </a:xfrm>
          <a:prstGeom prst="rect">
            <a:avLst/>
          </a:prstGeom>
        </p:spPr>
      </p:pic>
    </p:spTree>
    <p:extLst>
      <p:ext uri="{BB962C8B-B14F-4D97-AF65-F5344CB8AC3E}">
        <p14:creationId xmlns:p14="http://schemas.microsoft.com/office/powerpoint/2010/main" val="29308909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83099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Update pointers in SKB</a:t>
            </a:r>
          </a:p>
          <a:p>
            <a:pPr marL="800100" lvl="1" indent="-342900">
              <a:buFont typeface="Arial" panose="020B0604020202020204" pitchFamily="34" charset="0"/>
              <a:buChar char="•"/>
            </a:pPr>
            <a:r>
              <a:rPr lang="en-US" altLang="ko-KR" sz="2400" dirty="0" err="1"/>
              <a:t>skb_put</a:t>
            </a:r>
            <a:r>
              <a:rPr lang="en-US" altLang="ko-KR" sz="2400" dirty="0"/>
              <a:t>() is used to update the SKB pointers after copying the  payload </a:t>
            </a:r>
            <a:endParaRPr lang="en-US" altLang="ko-KR" sz="2400" dirty="0" smtClean="0"/>
          </a:p>
        </p:txBody>
      </p:sp>
      <p:pic>
        <p:nvPicPr>
          <p:cNvPr id="4" name="그림 3"/>
          <p:cNvPicPr>
            <a:picLocks noChangeAspect="1"/>
          </p:cNvPicPr>
          <p:nvPr/>
        </p:nvPicPr>
        <p:blipFill>
          <a:blip r:embed="rId3"/>
          <a:stretch>
            <a:fillRect/>
          </a:stretch>
        </p:blipFill>
        <p:spPr>
          <a:xfrm>
            <a:off x="2790825" y="2433637"/>
            <a:ext cx="5924550" cy="3362325"/>
          </a:xfrm>
          <a:prstGeom prst="rect">
            <a:avLst/>
          </a:prstGeom>
        </p:spPr>
      </p:pic>
    </p:spTree>
    <p:extLst>
      <p:ext uri="{BB962C8B-B14F-4D97-AF65-F5344CB8AC3E}">
        <p14:creationId xmlns:p14="http://schemas.microsoft.com/office/powerpoint/2010/main" val="3288183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3" name="TextBox 2"/>
          <p:cNvSpPr txBox="1"/>
          <p:nvPr/>
        </p:nvSpPr>
        <p:spPr>
          <a:xfrm>
            <a:off x="449082" y="963168"/>
            <a:ext cx="11278098" cy="446276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Key</a:t>
            </a:r>
            <a:r>
              <a:rPr lang="ko-KR" altLang="en-US" sz="2400" dirty="0" smtClean="0">
                <a:solidFill>
                  <a:srgbClr val="0E58A8"/>
                </a:solidFill>
              </a:rPr>
              <a:t> </a:t>
            </a:r>
            <a:r>
              <a:rPr lang="en-US" altLang="ko-KR" sz="2400" dirty="0" smtClean="0">
                <a:solidFill>
                  <a:srgbClr val="0E58A8"/>
                </a:solidFill>
              </a:rPr>
              <a:t>Feature</a:t>
            </a:r>
          </a:p>
          <a:p>
            <a:pPr marL="914400" lvl="1" indent="-457200">
              <a:buFont typeface="Wingdings" panose="05000000000000000000" pitchFamily="2" charset="2"/>
              <a:buChar char="v"/>
            </a:pPr>
            <a:r>
              <a:rPr lang="en-US" altLang="ko-KR" sz="2600" dirty="0"/>
              <a:t>Portability and hardware support. Runs on most architectures. </a:t>
            </a:r>
            <a:endParaRPr lang="en-US" altLang="ko-KR" sz="2600" dirty="0" smtClean="0"/>
          </a:p>
          <a:p>
            <a:pPr marL="914400" lvl="1" indent="-457200">
              <a:buFont typeface="Wingdings" panose="05000000000000000000" pitchFamily="2" charset="2"/>
              <a:buChar char="v"/>
            </a:pPr>
            <a:r>
              <a:rPr lang="en-US" altLang="ko-KR" sz="2600" dirty="0"/>
              <a:t>Scalability. Can run on super computers as well as on tiny devices (4 MB of RAM is enough). </a:t>
            </a:r>
            <a:endParaRPr lang="en-US" altLang="ko-KR" sz="2600" dirty="0" smtClean="0"/>
          </a:p>
          <a:p>
            <a:pPr marL="914400" lvl="1" indent="-457200">
              <a:buFont typeface="Wingdings" panose="05000000000000000000" pitchFamily="2" charset="2"/>
              <a:buChar char="v"/>
            </a:pPr>
            <a:r>
              <a:rPr lang="en-US" altLang="ko-KR" sz="2600" dirty="0"/>
              <a:t>Compliance to standards and interoperability. </a:t>
            </a:r>
            <a:endParaRPr lang="en-US" altLang="ko-KR" sz="2600" dirty="0" smtClean="0"/>
          </a:p>
          <a:p>
            <a:pPr marL="914400" lvl="1" indent="-457200">
              <a:buFont typeface="Wingdings" panose="05000000000000000000" pitchFamily="2" charset="2"/>
              <a:buChar char="v"/>
            </a:pPr>
            <a:r>
              <a:rPr lang="en-US" altLang="ko-KR" sz="2600" dirty="0"/>
              <a:t>Exhaustive networking support. </a:t>
            </a:r>
            <a:endParaRPr lang="en-US" altLang="ko-KR" sz="2600" dirty="0" smtClean="0"/>
          </a:p>
          <a:p>
            <a:pPr marL="914400" lvl="1" indent="-457200">
              <a:buFont typeface="Wingdings" panose="05000000000000000000" pitchFamily="2" charset="2"/>
              <a:buChar char="v"/>
            </a:pPr>
            <a:r>
              <a:rPr lang="en-US" altLang="ko-KR" sz="2600" dirty="0"/>
              <a:t>Security. It can't hide its flaws. Its code is reviewed by many experts. </a:t>
            </a:r>
            <a:endParaRPr lang="en-US" altLang="ko-KR" sz="2600" dirty="0" smtClean="0"/>
          </a:p>
          <a:p>
            <a:pPr marL="914400" lvl="1" indent="-457200">
              <a:buFont typeface="Wingdings" panose="05000000000000000000" pitchFamily="2" charset="2"/>
              <a:buChar char="v"/>
            </a:pPr>
            <a:r>
              <a:rPr lang="en-US" altLang="ko-KR" sz="2600" dirty="0"/>
              <a:t>Stability and </a:t>
            </a:r>
            <a:r>
              <a:rPr lang="en-US" altLang="ko-KR" sz="2600" dirty="0" smtClean="0"/>
              <a:t>reliability</a:t>
            </a:r>
          </a:p>
          <a:p>
            <a:pPr marL="914400" lvl="1" indent="-457200">
              <a:buFont typeface="Wingdings" panose="05000000000000000000" pitchFamily="2" charset="2"/>
              <a:buChar char="v"/>
            </a:pPr>
            <a:r>
              <a:rPr lang="en-US" altLang="ko-KR" sz="2600" dirty="0"/>
              <a:t>Modularity. Can include only what a system needs even at run time. </a:t>
            </a:r>
            <a:endParaRPr lang="en-US" altLang="ko-KR" sz="2600" dirty="0" smtClean="0"/>
          </a:p>
          <a:p>
            <a:pPr marL="914400" lvl="1" indent="-457200">
              <a:buFont typeface="Wingdings" panose="05000000000000000000" pitchFamily="2" charset="2"/>
              <a:buChar char="v"/>
            </a:pPr>
            <a:r>
              <a:rPr lang="en-US" altLang="ko-KR" sz="2600" dirty="0"/>
              <a:t>Easy to program. You can learn from existing code. Many useful resources on the net. </a:t>
            </a:r>
            <a:endParaRPr lang="en-US" altLang="ko-KR" sz="2600" dirty="0" smtClean="0"/>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304288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378565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err="1" smtClean="0">
                <a:solidFill>
                  <a:srgbClr val="0E58A8"/>
                </a:solidFill>
              </a:rPr>
              <a:t>struct</a:t>
            </a:r>
            <a:r>
              <a:rPr lang="en-US" altLang="ko-KR" sz="2400" dirty="0" smtClean="0">
                <a:solidFill>
                  <a:srgbClr val="0E58A8"/>
                </a:solidFill>
              </a:rPr>
              <a:t> </a:t>
            </a:r>
            <a:r>
              <a:rPr lang="en-US" altLang="ko-KR" sz="2400" dirty="0" err="1" smtClean="0">
                <a:solidFill>
                  <a:srgbClr val="0E58A8"/>
                </a:solidFill>
              </a:rPr>
              <a:t>net_device</a:t>
            </a:r>
            <a:endParaRPr lang="en-US" altLang="ko-KR" sz="2400" dirty="0" smtClean="0">
              <a:solidFill>
                <a:srgbClr val="0E58A8"/>
              </a:solidFill>
            </a:endParaRPr>
          </a:p>
          <a:p>
            <a:pPr marL="800100" lvl="1" indent="-342900">
              <a:buFont typeface="Arial" panose="020B0604020202020204" pitchFamily="34" charset="0"/>
              <a:buChar char="•"/>
            </a:pPr>
            <a:r>
              <a:rPr lang="en-US" altLang="ko-KR" sz="2400" dirty="0"/>
              <a:t>This structure represents a single network </a:t>
            </a:r>
            <a:r>
              <a:rPr lang="en-US" altLang="ko-KR" sz="2400" dirty="0" smtClean="0"/>
              <a:t>interface</a:t>
            </a:r>
          </a:p>
          <a:p>
            <a:pPr marL="800100" lvl="1" indent="-342900">
              <a:buFont typeface="Arial" panose="020B0604020202020204" pitchFamily="34" charset="0"/>
              <a:buChar char="•"/>
            </a:pPr>
            <a:r>
              <a:rPr lang="en-US" altLang="ko-KR" sz="2400" dirty="0"/>
              <a:t>Allocation takes place with </a:t>
            </a:r>
            <a:r>
              <a:rPr lang="en-US" altLang="ko-KR" sz="2400" dirty="0" err="1"/>
              <a:t>alloc_etherdev</a:t>
            </a:r>
            <a:r>
              <a:rPr lang="en-US" altLang="ko-KR" sz="2400" dirty="0" smtClean="0"/>
              <a:t>()</a:t>
            </a:r>
          </a:p>
          <a:p>
            <a:pPr marL="1257300" lvl="2" indent="-342900">
              <a:buFont typeface="Arial" panose="020B0604020202020204" pitchFamily="34" charset="0"/>
              <a:buChar char="•"/>
            </a:pPr>
            <a:r>
              <a:rPr lang="en-US" altLang="ko-KR" sz="2400" dirty="0"/>
              <a:t>The size of private data must be passed as argument. The pointer  to these private data can be read in </a:t>
            </a:r>
            <a:r>
              <a:rPr lang="en-US" altLang="ko-KR" sz="2400" dirty="0" err="1"/>
              <a:t>net_device</a:t>
            </a:r>
            <a:r>
              <a:rPr lang="en-US" altLang="ko-KR" sz="2400" dirty="0"/>
              <a:t>­&gt;</a:t>
            </a:r>
            <a:r>
              <a:rPr lang="en-US" altLang="ko-KR" sz="2400" dirty="0" err="1" smtClean="0"/>
              <a:t>priv</a:t>
            </a:r>
            <a:endParaRPr lang="en-US" altLang="ko-KR" sz="2400" dirty="0" smtClean="0"/>
          </a:p>
          <a:p>
            <a:pPr marL="1257300" lvl="2" indent="-342900">
              <a:buFont typeface="Arial" panose="020B0604020202020204" pitchFamily="34" charset="0"/>
              <a:buChar char="•"/>
            </a:pPr>
            <a:r>
              <a:rPr lang="en-US" altLang="ko-KR" sz="2400" dirty="0" err="1"/>
              <a:t>alloc_etherdev</a:t>
            </a:r>
            <a:r>
              <a:rPr lang="en-US" altLang="ko-KR" sz="2400" dirty="0"/>
              <a:t>() is a specialization of </a:t>
            </a:r>
            <a:r>
              <a:rPr lang="en-US" altLang="ko-KR" sz="2400" dirty="0" err="1"/>
              <a:t>alloc_netdev</a:t>
            </a:r>
            <a:r>
              <a:rPr lang="en-US" altLang="ko-KR" sz="2400" dirty="0"/>
              <a:t>() for  Ethernet </a:t>
            </a:r>
            <a:r>
              <a:rPr lang="en-US" altLang="ko-KR" sz="2400" dirty="0" smtClean="0"/>
              <a:t>interfaces</a:t>
            </a:r>
          </a:p>
          <a:p>
            <a:pPr marL="800100" lvl="1" indent="-342900">
              <a:buFont typeface="Arial" panose="020B0604020202020204" pitchFamily="34" charset="0"/>
              <a:buChar char="•"/>
            </a:pPr>
            <a:r>
              <a:rPr lang="en-US" altLang="ko-KR" sz="2400" dirty="0"/>
              <a:t>Registration with </a:t>
            </a:r>
            <a:r>
              <a:rPr lang="en-US" altLang="ko-KR" sz="2400" dirty="0" err="1"/>
              <a:t>register_netdev</a:t>
            </a:r>
            <a:r>
              <a:rPr lang="en-US" altLang="ko-KR" sz="2400" dirty="0"/>
              <a:t>() </a:t>
            </a:r>
            <a:endParaRPr lang="en-US" altLang="ko-KR" sz="2400" dirty="0" smtClean="0"/>
          </a:p>
          <a:p>
            <a:pPr marL="800100" lvl="1" indent="-342900">
              <a:buFont typeface="Arial" panose="020B0604020202020204" pitchFamily="34" charset="0"/>
              <a:buChar char="•"/>
            </a:pPr>
            <a:r>
              <a:rPr lang="en-US" altLang="ko-KR" sz="2400" dirty="0" err="1"/>
              <a:t>Unregistration</a:t>
            </a:r>
            <a:r>
              <a:rPr lang="en-US" altLang="ko-KR" sz="2400" dirty="0"/>
              <a:t> with </a:t>
            </a:r>
            <a:r>
              <a:rPr lang="en-US" altLang="ko-KR" sz="2400" dirty="0" err="1"/>
              <a:t>unregister_netdev</a:t>
            </a:r>
            <a:r>
              <a:rPr lang="en-US" altLang="ko-KR" sz="2400" dirty="0" smtClean="0"/>
              <a:t>()</a:t>
            </a:r>
          </a:p>
          <a:p>
            <a:pPr marL="800100" lvl="1" indent="-342900">
              <a:buFont typeface="Arial" panose="020B0604020202020204" pitchFamily="34" charset="0"/>
              <a:buChar char="•"/>
            </a:pPr>
            <a:r>
              <a:rPr lang="en-US" altLang="ko-KR" sz="2400" dirty="0"/>
              <a:t>Liberation with </a:t>
            </a:r>
            <a:r>
              <a:rPr lang="en-US" altLang="ko-KR" sz="2400" dirty="0" err="1"/>
              <a:t>free_netdev</a:t>
            </a:r>
            <a:r>
              <a:rPr lang="en-US" altLang="ko-KR" sz="2400" dirty="0"/>
              <a:t>()</a:t>
            </a:r>
            <a:endParaRPr lang="en-US" altLang="ko-KR" sz="2400" dirty="0" smtClean="0"/>
          </a:p>
        </p:txBody>
      </p:sp>
    </p:spTree>
    <p:extLst>
      <p:ext uri="{BB962C8B-B14F-4D97-AF65-F5344CB8AC3E}">
        <p14:creationId xmlns:p14="http://schemas.microsoft.com/office/powerpoint/2010/main" val="25801452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489364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err="1" smtClean="0">
                <a:solidFill>
                  <a:srgbClr val="0E58A8"/>
                </a:solidFill>
              </a:rPr>
              <a:t>struct</a:t>
            </a:r>
            <a:r>
              <a:rPr lang="en-US" altLang="ko-KR" sz="2400" dirty="0" smtClean="0">
                <a:solidFill>
                  <a:srgbClr val="0E58A8"/>
                </a:solidFill>
              </a:rPr>
              <a:t> </a:t>
            </a:r>
            <a:r>
              <a:rPr lang="en-US" altLang="ko-KR" sz="2400" dirty="0" err="1" smtClean="0">
                <a:solidFill>
                  <a:srgbClr val="0E58A8"/>
                </a:solidFill>
              </a:rPr>
              <a:t>net_device_ops</a:t>
            </a:r>
            <a:endParaRPr lang="en-US" altLang="ko-KR" sz="2400" dirty="0" smtClean="0">
              <a:solidFill>
                <a:srgbClr val="0E58A8"/>
              </a:solidFill>
            </a:endParaRPr>
          </a:p>
          <a:p>
            <a:pPr marL="800100" lvl="1" indent="-342900">
              <a:buFont typeface="Arial" panose="020B0604020202020204" pitchFamily="34" charset="0"/>
              <a:buChar char="•"/>
            </a:pPr>
            <a:r>
              <a:rPr lang="en-US" altLang="ko-KR" sz="2400" dirty="0"/>
              <a:t>The methods of a network interface. The most important ones</a:t>
            </a:r>
            <a:r>
              <a:rPr lang="en-US" altLang="ko-KR" sz="2400" dirty="0" smtClean="0"/>
              <a:t>:</a:t>
            </a:r>
          </a:p>
          <a:p>
            <a:pPr marL="1257300" lvl="2" indent="-342900">
              <a:buFont typeface="Arial" panose="020B0604020202020204" pitchFamily="34" charset="0"/>
              <a:buChar char="•"/>
            </a:pPr>
            <a:r>
              <a:rPr lang="en-US" altLang="ko-KR" sz="2400" dirty="0" err="1"/>
              <a:t>ndo_open</a:t>
            </a:r>
            <a:r>
              <a:rPr lang="en-US" altLang="ko-KR" sz="2400" dirty="0"/>
              <a:t>(), called when the network interface is </a:t>
            </a:r>
            <a:r>
              <a:rPr lang="en-US" altLang="ko-KR" sz="2400" dirty="0" err="1" smtClean="0"/>
              <a:t>up'ed</a:t>
            </a:r>
            <a:endParaRPr lang="en-US" altLang="ko-KR" sz="2400" dirty="0" smtClean="0"/>
          </a:p>
          <a:p>
            <a:pPr marL="1257300" lvl="2" indent="-342900">
              <a:buFont typeface="Arial" panose="020B0604020202020204" pitchFamily="34" charset="0"/>
              <a:buChar char="•"/>
            </a:pPr>
            <a:r>
              <a:rPr lang="en-US" altLang="ko-KR" sz="2400" dirty="0" err="1"/>
              <a:t>ndo_close</a:t>
            </a:r>
            <a:r>
              <a:rPr lang="en-US" altLang="ko-KR" sz="2400" dirty="0"/>
              <a:t>(), called when the network interface is </a:t>
            </a:r>
            <a:r>
              <a:rPr lang="en-US" altLang="ko-KR" sz="2400" dirty="0" err="1"/>
              <a:t>down'ed</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err="1"/>
              <a:t>ndo_start_xmit</a:t>
            </a:r>
            <a:r>
              <a:rPr lang="en-US" altLang="ko-KR" sz="2400" dirty="0"/>
              <a:t>(), to start the transmission of a packet </a:t>
            </a:r>
            <a:endParaRPr lang="en-US" altLang="ko-KR" sz="2400" dirty="0" smtClean="0"/>
          </a:p>
          <a:p>
            <a:pPr marL="800100" lvl="1" indent="-342900">
              <a:buFont typeface="Arial" panose="020B0604020202020204" pitchFamily="34" charset="0"/>
              <a:buChar char="•"/>
            </a:pPr>
            <a:r>
              <a:rPr lang="en-US" altLang="ko-KR" sz="2400" dirty="0"/>
              <a:t>And others: </a:t>
            </a:r>
            <a:endParaRPr lang="en-US" altLang="ko-KR" sz="2400" dirty="0" smtClean="0"/>
          </a:p>
          <a:p>
            <a:pPr marL="1257300" lvl="2" indent="-342900">
              <a:buFont typeface="Arial" panose="020B0604020202020204" pitchFamily="34" charset="0"/>
              <a:buChar char="•"/>
            </a:pPr>
            <a:r>
              <a:rPr lang="en-US" altLang="ko-KR" sz="2400" dirty="0" err="1"/>
              <a:t>ndo_get_stats</a:t>
            </a:r>
            <a:r>
              <a:rPr lang="en-US" altLang="ko-KR" sz="2400" dirty="0"/>
              <a:t>(), to get statistics </a:t>
            </a:r>
            <a:endParaRPr lang="en-US" altLang="ko-KR" sz="2400" dirty="0" smtClean="0"/>
          </a:p>
          <a:p>
            <a:pPr marL="1257300" lvl="2" indent="-342900">
              <a:buFont typeface="Arial" panose="020B0604020202020204" pitchFamily="34" charset="0"/>
              <a:buChar char="•"/>
            </a:pPr>
            <a:r>
              <a:rPr lang="en-US" altLang="ko-KR" sz="2400" dirty="0" err="1"/>
              <a:t>ndo_do_ioctl</a:t>
            </a:r>
            <a:r>
              <a:rPr lang="en-US" altLang="ko-KR" sz="2400" dirty="0"/>
              <a:t>(), to implement device specific operations </a:t>
            </a:r>
            <a:endParaRPr lang="en-US" altLang="ko-KR" sz="2400" dirty="0" smtClean="0"/>
          </a:p>
          <a:p>
            <a:pPr marL="1257300" lvl="2" indent="-342900">
              <a:buFont typeface="Arial" panose="020B0604020202020204" pitchFamily="34" charset="0"/>
              <a:buChar char="•"/>
            </a:pPr>
            <a:r>
              <a:rPr lang="en-US" altLang="ko-KR" sz="2400" dirty="0" err="1"/>
              <a:t>ndo_set_rx_mode</a:t>
            </a:r>
            <a:r>
              <a:rPr lang="en-US" altLang="ko-KR" sz="2400" dirty="0"/>
              <a:t>(), to select promiscuous, multicast, etc. </a:t>
            </a:r>
            <a:endParaRPr lang="en-US" altLang="ko-KR" sz="2400" dirty="0" smtClean="0"/>
          </a:p>
          <a:p>
            <a:pPr marL="1257300" lvl="2" indent="-342900">
              <a:buFont typeface="Arial" panose="020B0604020202020204" pitchFamily="34" charset="0"/>
              <a:buChar char="•"/>
            </a:pPr>
            <a:r>
              <a:rPr lang="en-US" altLang="ko-KR" sz="2400" dirty="0" err="1"/>
              <a:t>ndo_set_mac_address</a:t>
            </a:r>
            <a:r>
              <a:rPr lang="en-US" altLang="ko-KR" sz="2400" dirty="0"/>
              <a:t>(), to set the MAC address </a:t>
            </a:r>
            <a:endParaRPr lang="en-US" altLang="ko-KR" sz="2400" dirty="0" smtClean="0"/>
          </a:p>
          <a:p>
            <a:pPr marL="1257300" lvl="2" indent="-342900">
              <a:buFont typeface="Arial" panose="020B0604020202020204" pitchFamily="34" charset="0"/>
              <a:buChar char="•"/>
            </a:pPr>
            <a:r>
              <a:rPr lang="en-US" altLang="ko-KR" sz="2400" dirty="0" err="1"/>
              <a:t>ndo_set_multicast_list</a:t>
            </a:r>
            <a:r>
              <a:rPr lang="en-US" altLang="ko-KR" sz="2400" dirty="0"/>
              <a:t>(), to set multicast filters </a:t>
            </a:r>
            <a:endParaRPr lang="en-US" altLang="ko-KR" sz="2400" dirty="0" smtClean="0"/>
          </a:p>
          <a:p>
            <a:pPr marL="800100" lvl="1" indent="-342900">
              <a:buFont typeface="Arial" panose="020B0604020202020204" pitchFamily="34" charset="0"/>
              <a:buChar char="•"/>
            </a:pPr>
            <a:r>
              <a:rPr lang="en-US" altLang="ko-KR" sz="2400" dirty="0"/>
              <a:t>Set the </a:t>
            </a:r>
            <a:r>
              <a:rPr lang="en-US" altLang="ko-KR" sz="2400" dirty="0" err="1"/>
              <a:t>netdev_ops</a:t>
            </a:r>
            <a:r>
              <a:rPr lang="en-US" altLang="ko-KR" sz="2400" dirty="0"/>
              <a:t> field in the </a:t>
            </a:r>
            <a:r>
              <a:rPr lang="en-US" altLang="ko-KR" sz="2400" dirty="0" err="1"/>
              <a:t>struct</a:t>
            </a:r>
            <a:r>
              <a:rPr lang="en-US" altLang="ko-KR" sz="2400" dirty="0"/>
              <a:t> </a:t>
            </a:r>
            <a:r>
              <a:rPr lang="en-US" altLang="ko-KR" sz="2400" dirty="0" err="1"/>
              <a:t>net_device</a:t>
            </a:r>
            <a:r>
              <a:rPr lang="en-US" altLang="ko-KR" sz="2400" dirty="0"/>
              <a:t> structure  to point to the </a:t>
            </a:r>
            <a:r>
              <a:rPr lang="en-US" altLang="ko-KR" sz="2400" dirty="0" err="1"/>
              <a:t>struct</a:t>
            </a:r>
            <a:r>
              <a:rPr lang="en-US" altLang="ko-KR" sz="2400" dirty="0"/>
              <a:t> </a:t>
            </a:r>
            <a:r>
              <a:rPr lang="en-US" altLang="ko-KR" sz="2400" dirty="0" err="1"/>
              <a:t>net_device_ops</a:t>
            </a:r>
            <a:r>
              <a:rPr lang="en-US" altLang="ko-KR" sz="2400" dirty="0"/>
              <a:t> structure.</a:t>
            </a:r>
            <a:endParaRPr lang="en-US" altLang="ko-KR" sz="2400" dirty="0" smtClean="0"/>
          </a:p>
        </p:txBody>
      </p:sp>
    </p:spTree>
    <p:extLst>
      <p:ext uri="{BB962C8B-B14F-4D97-AF65-F5344CB8AC3E}">
        <p14:creationId xmlns:p14="http://schemas.microsoft.com/office/powerpoint/2010/main" val="20356913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415498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Utility Functions </a:t>
            </a:r>
          </a:p>
          <a:p>
            <a:pPr marL="800100" lvl="1" indent="-342900">
              <a:buFont typeface="Arial" panose="020B0604020202020204" pitchFamily="34" charset="0"/>
              <a:buChar char="•"/>
            </a:pPr>
            <a:r>
              <a:rPr lang="en-US" altLang="ko-KR" sz="2400" dirty="0" err="1"/>
              <a:t>netif_start_queue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Tells the kernel that the driver is ready to send packets </a:t>
            </a:r>
            <a:endParaRPr lang="en-US" altLang="ko-KR" sz="2400" dirty="0" smtClean="0"/>
          </a:p>
          <a:p>
            <a:pPr marL="800100" lvl="1" indent="-342900">
              <a:buFont typeface="Arial" panose="020B0604020202020204" pitchFamily="34" charset="0"/>
              <a:buChar char="•"/>
            </a:pPr>
            <a:r>
              <a:rPr lang="en-US" altLang="ko-KR" sz="2400" dirty="0" err="1"/>
              <a:t>netif_stop_queue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Tells the kernel to stop sending packets. Useful at driver cleanup of  course, but also when all transmission buffers are full</a:t>
            </a:r>
            <a:r>
              <a:rPr lang="en-US" altLang="ko-KR" sz="2400" dirty="0" smtClean="0"/>
              <a:t>.</a:t>
            </a:r>
          </a:p>
          <a:p>
            <a:pPr marL="800100" lvl="1" indent="-342900">
              <a:buFont typeface="Arial" panose="020B0604020202020204" pitchFamily="34" charset="0"/>
              <a:buChar char="•"/>
            </a:pPr>
            <a:r>
              <a:rPr lang="en-US" altLang="ko-KR" sz="2400" dirty="0" err="1"/>
              <a:t>netif_queue_stopped</a:t>
            </a:r>
            <a:r>
              <a:rPr lang="en-US" altLang="ko-KR" sz="2400" dirty="0" smtClean="0"/>
              <a:t>()</a:t>
            </a:r>
          </a:p>
          <a:p>
            <a:pPr marL="1257300" lvl="2" indent="-342900">
              <a:buFont typeface="Arial" panose="020B0604020202020204" pitchFamily="34" charset="0"/>
              <a:buChar char="•"/>
            </a:pPr>
            <a:r>
              <a:rPr lang="en-US" altLang="ko-KR" sz="2400" dirty="0"/>
              <a:t>Tells whether the queue is currently stopped or not </a:t>
            </a:r>
            <a:endParaRPr lang="en-US" altLang="ko-KR" sz="2400" dirty="0" smtClean="0"/>
          </a:p>
          <a:p>
            <a:pPr marL="800100" lvl="1" indent="-342900">
              <a:buFont typeface="Arial" panose="020B0604020202020204" pitchFamily="34" charset="0"/>
              <a:buChar char="•"/>
            </a:pPr>
            <a:r>
              <a:rPr lang="en-US" altLang="ko-KR" sz="2400" dirty="0" err="1"/>
              <a:t>netif_wake_queue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Wake­up a queue after a </a:t>
            </a:r>
            <a:r>
              <a:rPr lang="en-US" altLang="ko-KR" sz="2400" dirty="0" err="1"/>
              <a:t>netif_stop_queue</a:t>
            </a:r>
            <a:r>
              <a:rPr lang="en-US" altLang="ko-KR" sz="2400" dirty="0"/>
              <a:t>(). The kernel will resume sending packets</a:t>
            </a:r>
            <a:endParaRPr lang="en-US" altLang="ko-KR" sz="2400" dirty="0" smtClean="0"/>
          </a:p>
        </p:txBody>
      </p:sp>
    </p:spTree>
    <p:extLst>
      <p:ext uri="{BB962C8B-B14F-4D97-AF65-F5344CB8AC3E}">
        <p14:creationId xmlns:p14="http://schemas.microsoft.com/office/powerpoint/2010/main" val="38924414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5262979"/>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Transmission</a:t>
            </a:r>
          </a:p>
          <a:p>
            <a:pPr marL="800100" lvl="1" indent="-342900">
              <a:buFont typeface="Arial" panose="020B0604020202020204" pitchFamily="34" charset="0"/>
              <a:buChar char="•"/>
            </a:pPr>
            <a:r>
              <a:rPr lang="en-US" altLang="ko-KR" sz="2400" dirty="0"/>
              <a:t>The driver implements the </a:t>
            </a:r>
            <a:r>
              <a:rPr lang="en-US" altLang="ko-KR" sz="2400" dirty="0" err="1"/>
              <a:t>ndo_start_xmit</a:t>
            </a:r>
            <a:r>
              <a:rPr lang="en-US" altLang="ko-KR" sz="2400" dirty="0"/>
              <a:t>() operation </a:t>
            </a:r>
            <a:endParaRPr lang="en-US" altLang="ko-KR" sz="2400" dirty="0" smtClean="0"/>
          </a:p>
          <a:p>
            <a:pPr marL="800100" lvl="1" indent="-342900">
              <a:buFont typeface="Arial" panose="020B0604020202020204" pitchFamily="34" charset="0"/>
              <a:buChar char="•"/>
            </a:pPr>
            <a:r>
              <a:rPr lang="en-US" altLang="ko-KR" sz="2400" dirty="0"/>
              <a:t>The kernel calls this operation with a SKB as argument </a:t>
            </a:r>
            <a:endParaRPr lang="en-US" altLang="ko-KR" sz="2400" dirty="0" smtClean="0"/>
          </a:p>
          <a:p>
            <a:pPr marL="800100" lvl="1" indent="-342900">
              <a:buFont typeface="Arial" panose="020B0604020202020204" pitchFamily="34" charset="0"/>
              <a:buChar char="•"/>
            </a:pPr>
            <a:r>
              <a:rPr lang="en-US" altLang="ko-KR" sz="2400" dirty="0"/>
              <a:t>The driver sets up DMA buffers and other </a:t>
            </a:r>
            <a:r>
              <a:rPr lang="en-US" altLang="ko-KR" sz="2400" dirty="0" err="1"/>
              <a:t>hardware­dependent</a:t>
            </a:r>
            <a:r>
              <a:rPr lang="en-US" altLang="ko-KR" sz="2400" dirty="0"/>
              <a:t>  mechanisms and starts the </a:t>
            </a:r>
            <a:r>
              <a:rPr lang="en-US" altLang="ko-KR" sz="2400" dirty="0" smtClean="0"/>
              <a:t>transmission</a:t>
            </a:r>
          </a:p>
          <a:p>
            <a:pPr marL="1257300" lvl="2" indent="-342900">
              <a:buFont typeface="Arial" panose="020B0604020202020204" pitchFamily="34" charset="0"/>
              <a:buChar char="•"/>
            </a:pPr>
            <a:r>
              <a:rPr lang="en-US" altLang="ko-KR" sz="2400" dirty="0"/>
              <a:t>Depending on the number of free DMA buffers available, the driver  can also stop the queue with </a:t>
            </a:r>
            <a:r>
              <a:rPr lang="en-US" altLang="ko-KR" sz="2400" dirty="0" err="1"/>
              <a:t>netif_stop_queue</a:t>
            </a:r>
            <a:r>
              <a:rPr lang="en-US" altLang="ko-KR" sz="2400" dirty="0"/>
              <a:t>() </a:t>
            </a:r>
            <a:endParaRPr lang="en-US" altLang="ko-KR" sz="2400" dirty="0" smtClean="0"/>
          </a:p>
          <a:p>
            <a:pPr marL="800100" lvl="1" indent="-342900">
              <a:buFont typeface="Arial" panose="020B0604020202020204" pitchFamily="34" charset="0"/>
              <a:buChar char="•"/>
            </a:pPr>
            <a:r>
              <a:rPr lang="en-US" altLang="ko-KR" sz="2400" dirty="0"/>
              <a:t>When the packet has been sent, an interrupt is raised. The driver  is responsible for </a:t>
            </a:r>
            <a:endParaRPr lang="en-US" altLang="ko-KR" sz="2400" dirty="0" smtClean="0"/>
          </a:p>
          <a:p>
            <a:pPr marL="1257300" lvl="2" indent="-342900">
              <a:buFont typeface="Arial" panose="020B0604020202020204" pitchFamily="34" charset="0"/>
              <a:buChar char="•"/>
            </a:pPr>
            <a:r>
              <a:rPr lang="en-US" altLang="ko-KR" sz="2400" dirty="0"/>
              <a:t>Acknowledging the </a:t>
            </a:r>
            <a:r>
              <a:rPr lang="en-US" altLang="ko-KR" sz="2400" dirty="0" smtClean="0"/>
              <a:t>interrupt</a:t>
            </a:r>
          </a:p>
          <a:p>
            <a:pPr marL="1257300" lvl="2" indent="-342900">
              <a:buFont typeface="Arial" panose="020B0604020202020204" pitchFamily="34" charset="0"/>
              <a:buChar char="•"/>
            </a:pPr>
            <a:r>
              <a:rPr lang="en-US" altLang="ko-KR" sz="2400" dirty="0"/>
              <a:t>Freeing the used DMA </a:t>
            </a:r>
            <a:r>
              <a:rPr lang="en-US" altLang="ko-KR" sz="2400" dirty="0" smtClean="0"/>
              <a:t>buffers</a:t>
            </a:r>
          </a:p>
          <a:p>
            <a:pPr marL="1257300" lvl="2" indent="-342900">
              <a:buFont typeface="Arial" panose="020B0604020202020204" pitchFamily="34" charset="0"/>
              <a:buChar char="•"/>
            </a:pPr>
            <a:r>
              <a:rPr lang="en-US" altLang="ko-KR" sz="2400" dirty="0"/>
              <a:t>Freeing the SKB with </a:t>
            </a:r>
            <a:r>
              <a:rPr lang="en-US" altLang="ko-KR" sz="2400" dirty="0" err="1"/>
              <a:t>dev_kfree_skb_irq</a:t>
            </a:r>
            <a:r>
              <a:rPr lang="en-US" altLang="ko-KR" sz="2400" dirty="0" smtClean="0"/>
              <a:t>()</a:t>
            </a:r>
          </a:p>
          <a:p>
            <a:pPr marL="1257300" lvl="2" indent="-342900">
              <a:buFont typeface="Arial" panose="020B0604020202020204" pitchFamily="34" charset="0"/>
              <a:buChar char="•"/>
            </a:pPr>
            <a:r>
              <a:rPr lang="en-US" altLang="ko-KR" sz="2400" dirty="0"/>
              <a:t>If the queue was stopped, start it </a:t>
            </a:r>
            <a:r>
              <a:rPr lang="en-US" altLang="ko-KR" sz="2400" dirty="0" smtClean="0"/>
              <a:t>again</a:t>
            </a:r>
          </a:p>
          <a:p>
            <a:pPr marL="800100" lvl="1" indent="-342900">
              <a:buFont typeface="Arial" panose="020B0604020202020204" pitchFamily="34" charset="0"/>
              <a:buChar char="•"/>
            </a:pPr>
            <a:r>
              <a:rPr lang="en-US" altLang="ko-KR" sz="2400" dirty="0"/>
              <a:t>Returns NETDEV_TX_OK or NETDEV_TX_BUSY</a:t>
            </a:r>
            <a:endParaRPr lang="en-US" altLang="ko-KR" sz="2400" dirty="0" smtClean="0"/>
          </a:p>
        </p:txBody>
      </p:sp>
    </p:spTree>
    <p:extLst>
      <p:ext uri="{BB962C8B-B14F-4D97-AF65-F5344CB8AC3E}">
        <p14:creationId xmlns:p14="http://schemas.microsoft.com/office/powerpoint/2010/main" val="13250914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415498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Reception</a:t>
            </a:r>
          </a:p>
          <a:p>
            <a:pPr marL="800100" lvl="1" indent="-342900">
              <a:buFont typeface="Arial" panose="020B0604020202020204" pitchFamily="34" charset="0"/>
              <a:buChar char="•"/>
            </a:pPr>
            <a:r>
              <a:rPr lang="en-US" altLang="ko-KR" sz="2400" dirty="0"/>
              <a:t>Reception is notified by an interrupt. The interrupt handler should </a:t>
            </a:r>
            <a:endParaRPr lang="en-US" altLang="ko-KR" sz="2400" dirty="0" smtClean="0"/>
          </a:p>
          <a:p>
            <a:pPr marL="1257300" lvl="2" indent="-342900">
              <a:buFont typeface="Arial" panose="020B0604020202020204" pitchFamily="34" charset="0"/>
              <a:buChar char="•"/>
            </a:pPr>
            <a:r>
              <a:rPr lang="en-US" altLang="ko-KR" sz="2400" dirty="0"/>
              <a:t>Allocate an SKB with </a:t>
            </a:r>
            <a:r>
              <a:rPr lang="en-US" altLang="ko-KR" sz="2400" dirty="0" err="1"/>
              <a:t>dev_alloc_skb</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Reserve the 2 bytes offset with </a:t>
            </a:r>
            <a:r>
              <a:rPr lang="en-US" altLang="ko-KR" sz="2400" dirty="0" err="1"/>
              <a:t>skb_reserve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Copy the packet data from the DMA buffers to the SKB  </a:t>
            </a:r>
            <a:endParaRPr lang="en-US" altLang="ko-KR" sz="2400" dirty="0" smtClean="0"/>
          </a:p>
          <a:p>
            <a:pPr marL="1714500" lvl="3" indent="-342900">
              <a:buFont typeface="Arial" panose="020B0604020202020204" pitchFamily="34" charset="0"/>
              <a:buChar char="•"/>
            </a:pPr>
            <a:r>
              <a:rPr lang="en-US" altLang="ko-KR" sz="2400" dirty="0" err="1"/>
              <a:t>skb_copy_to_linear_data</a:t>
            </a:r>
            <a:r>
              <a:rPr lang="en-US" altLang="ko-KR" sz="2400" dirty="0"/>
              <a:t>() or  </a:t>
            </a:r>
            <a:endParaRPr lang="en-US" altLang="ko-KR" sz="2400" dirty="0" smtClean="0"/>
          </a:p>
          <a:p>
            <a:pPr marL="1714500" lvl="3" indent="-342900">
              <a:buFont typeface="Arial" panose="020B0604020202020204" pitchFamily="34" charset="0"/>
              <a:buChar char="•"/>
            </a:pPr>
            <a:r>
              <a:rPr lang="en-US" altLang="ko-KR" sz="2400" dirty="0" err="1"/>
              <a:t>skb_copy_to_linear_data_offset</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Update the SKB pointers with </a:t>
            </a:r>
            <a:r>
              <a:rPr lang="en-US" altLang="ko-KR" sz="2400" dirty="0" err="1"/>
              <a:t>skb_put</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Update the </a:t>
            </a:r>
            <a:r>
              <a:rPr lang="en-US" altLang="ko-KR" sz="2400" dirty="0" err="1"/>
              <a:t>skb</a:t>
            </a:r>
            <a:r>
              <a:rPr lang="en-US" altLang="ko-KR" sz="2400" dirty="0"/>
              <a:t>­&gt;protocol field with </a:t>
            </a:r>
            <a:r>
              <a:rPr lang="en-US" altLang="ko-KR" sz="2400" dirty="0" err="1"/>
              <a:t>eth_type_trans</a:t>
            </a:r>
            <a:r>
              <a:rPr lang="en-US" altLang="ko-KR" sz="2400" dirty="0"/>
              <a:t>(</a:t>
            </a:r>
            <a:r>
              <a:rPr lang="en-US" altLang="ko-KR" sz="2400" dirty="0" err="1"/>
              <a:t>skb</a:t>
            </a:r>
            <a:r>
              <a:rPr lang="en-US" altLang="ko-KR" sz="2400" dirty="0"/>
              <a:t>, </a:t>
            </a:r>
            <a:r>
              <a:rPr lang="en-US" altLang="ko-KR" sz="2400" dirty="0" err="1"/>
              <a:t>netdevice</a:t>
            </a:r>
            <a:r>
              <a:rPr lang="en-US" altLang="ko-KR" sz="2400" dirty="0"/>
              <a:t>) </a:t>
            </a:r>
            <a:endParaRPr lang="en-US" altLang="ko-KR" sz="2400" dirty="0" smtClean="0"/>
          </a:p>
          <a:p>
            <a:pPr marL="1257300" lvl="2" indent="-342900">
              <a:buFont typeface="Arial" panose="020B0604020202020204" pitchFamily="34" charset="0"/>
              <a:buChar char="•"/>
            </a:pPr>
            <a:r>
              <a:rPr lang="en-US" altLang="ko-KR" sz="2400" dirty="0"/>
              <a:t>Give the SKB to the kernel network stack with </a:t>
            </a:r>
            <a:r>
              <a:rPr lang="en-US" altLang="ko-KR" sz="2400" dirty="0" err="1"/>
              <a:t>netif_rx</a:t>
            </a:r>
            <a:r>
              <a:rPr lang="en-US" altLang="ko-KR" sz="2400" dirty="0"/>
              <a:t>(</a:t>
            </a:r>
            <a:r>
              <a:rPr lang="en-US" altLang="ko-KR" sz="2400" dirty="0" err="1"/>
              <a:t>skb</a:t>
            </a:r>
            <a:r>
              <a:rPr lang="en-US" altLang="ko-KR" sz="2400" dirty="0"/>
              <a:t>) </a:t>
            </a:r>
          </a:p>
          <a:p>
            <a:pPr marL="1257300" lvl="2" indent="-342900">
              <a:buFont typeface="Arial" panose="020B0604020202020204" pitchFamily="34" charset="0"/>
              <a:buChar char="•"/>
            </a:pPr>
            <a:endParaRPr lang="en-US" altLang="ko-KR" sz="2400" dirty="0" smtClean="0"/>
          </a:p>
        </p:txBody>
      </p:sp>
    </p:spTree>
    <p:extLst>
      <p:ext uri="{BB962C8B-B14F-4D97-AF65-F5344CB8AC3E}">
        <p14:creationId xmlns:p14="http://schemas.microsoft.com/office/powerpoint/2010/main" val="26690960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353943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Communication with the PHY</a:t>
            </a:r>
          </a:p>
          <a:p>
            <a:pPr marL="800100" lvl="1" indent="-342900">
              <a:buFont typeface="Arial" panose="020B0604020202020204" pitchFamily="34" charset="0"/>
              <a:buChar char="•"/>
            </a:pPr>
            <a:r>
              <a:rPr lang="en-US" altLang="ko-KR" sz="2000" dirty="0"/>
              <a:t>Usually, on embedded platforms, the </a:t>
            </a:r>
            <a:r>
              <a:rPr lang="en-US" altLang="ko-KR" sz="2000" dirty="0" err="1"/>
              <a:t>SoC</a:t>
            </a:r>
            <a:r>
              <a:rPr lang="en-US" altLang="ko-KR" sz="2000" dirty="0"/>
              <a:t> contains the Ethernet  controller, that takes care of layer 2 (MAC) communication</a:t>
            </a:r>
            <a:r>
              <a:rPr lang="en-US" altLang="ko-KR" sz="2000" dirty="0" smtClean="0"/>
              <a:t>.</a:t>
            </a:r>
          </a:p>
          <a:p>
            <a:pPr marL="800100" lvl="1" indent="-342900">
              <a:buFont typeface="Arial" panose="020B0604020202020204" pitchFamily="34" charset="0"/>
              <a:buChar char="•"/>
            </a:pPr>
            <a:r>
              <a:rPr lang="en-US" altLang="ko-KR" sz="2000" dirty="0"/>
              <a:t>An external PHY is responsible for layer 1 communication. </a:t>
            </a:r>
            <a:endParaRPr lang="en-US" altLang="ko-KR" sz="2000" dirty="0" smtClean="0"/>
          </a:p>
          <a:p>
            <a:pPr marL="800100" lvl="1" indent="-342900">
              <a:buFont typeface="Arial" panose="020B0604020202020204" pitchFamily="34" charset="0"/>
              <a:buChar char="•"/>
            </a:pPr>
            <a:r>
              <a:rPr lang="en-US" altLang="ko-KR" sz="2000" dirty="0"/>
              <a:t>The MAC and the PHY are connected using a MII or RMII  </a:t>
            </a:r>
            <a:r>
              <a:rPr lang="en-US" altLang="ko-KR" sz="2000" dirty="0" smtClean="0"/>
              <a:t>interface</a:t>
            </a:r>
          </a:p>
          <a:p>
            <a:pPr marL="1257300" lvl="2" indent="-342900">
              <a:buFont typeface="Arial" panose="020B0604020202020204" pitchFamily="34" charset="0"/>
              <a:buChar char="•"/>
            </a:pPr>
            <a:r>
              <a:rPr lang="en-US" altLang="ko-KR" sz="2000" dirty="0"/>
              <a:t>MII = Media Independent Interface </a:t>
            </a:r>
            <a:endParaRPr lang="en-US" altLang="ko-KR" sz="2000" dirty="0" smtClean="0"/>
          </a:p>
          <a:p>
            <a:pPr marL="1257300" lvl="2" indent="-342900">
              <a:buFont typeface="Arial" panose="020B0604020202020204" pitchFamily="34" charset="0"/>
              <a:buChar char="•"/>
            </a:pPr>
            <a:r>
              <a:rPr lang="en-US" altLang="ko-KR" sz="2000" dirty="0"/>
              <a:t>RMII = Reduced Media Independent Interface </a:t>
            </a:r>
            <a:endParaRPr lang="en-US" altLang="ko-KR" sz="2000" dirty="0" smtClean="0"/>
          </a:p>
          <a:p>
            <a:pPr marL="800100" lvl="1" indent="-342900">
              <a:buFont typeface="Arial" panose="020B0604020202020204" pitchFamily="34" charset="0"/>
              <a:buChar char="•"/>
            </a:pPr>
            <a:r>
              <a:rPr lang="en-US" altLang="ko-KR" sz="2000" dirty="0"/>
              <a:t>This interface contains two wires used for the MDIO bus  (Management Data Input/Output</a:t>
            </a:r>
            <a:r>
              <a:rPr lang="en-US" altLang="ko-KR" sz="2000" dirty="0" smtClean="0"/>
              <a:t>)</a:t>
            </a:r>
          </a:p>
          <a:p>
            <a:pPr marL="800100" lvl="1" indent="-342900">
              <a:buFont typeface="Arial" panose="020B0604020202020204" pitchFamily="34" charset="0"/>
              <a:buChar char="•"/>
            </a:pPr>
            <a:r>
              <a:rPr lang="en-US" altLang="ko-KR" sz="2000" dirty="0"/>
              <a:t>The Ethernet driver needs to communicate with the PHY to get  information about the link (up, down, speed, full or half duplex)  and configure the MAC accordingly</a:t>
            </a:r>
            <a:endParaRPr lang="en-US" altLang="ko-KR" sz="2000" dirty="0" smtClean="0"/>
          </a:p>
        </p:txBody>
      </p:sp>
      <p:pic>
        <p:nvPicPr>
          <p:cNvPr id="4" name="그림 3"/>
          <p:cNvPicPr>
            <a:picLocks noChangeAspect="1"/>
          </p:cNvPicPr>
          <p:nvPr/>
        </p:nvPicPr>
        <p:blipFill>
          <a:blip r:embed="rId3"/>
          <a:stretch>
            <a:fillRect/>
          </a:stretch>
        </p:blipFill>
        <p:spPr>
          <a:xfrm>
            <a:off x="3355657" y="4289242"/>
            <a:ext cx="4451033" cy="2022419"/>
          </a:xfrm>
          <a:prstGeom prst="rect">
            <a:avLst/>
          </a:prstGeom>
        </p:spPr>
      </p:pic>
    </p:spTree>
    <p:extLst>
      <p:ext uri="{BB962C8B-B14F-4D97-AF65-F5344CB8AC3E}">
        <p14:creationId xmlns:p14="http://schemas.microsoft.com/office/powerpoint/2010/main" val="30529681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PHY in the kernel</a:t>
            </a:r>
          </a:p>
          <a:p>
            <a:pPr marL="800100" lvl="1" indent="-342900">
              <a:buFont typeface="Arial" panose="020B0604020202020204" pitchFamily="34" charset="0"/>
              <a:buChar char="•"/>
            </a:pPr>
            <a:r>
              <a:rPr lang="en-US" altLang="ko-KR" sz="2400" dirty="0"/>
              <a:t>The kernel provides a framework that </a:t>
            </a:r>
            <a:endParaRPr lang="en-US" altLang="ko-KR" sz="2400" dirty="0" smtClean="0"/>
          </a:p>
          <a:p>
            <a:pPr marL="1257300" lvl="2" indent="-342900">
              <a:buFont typeface="Arial" panose="020B0604020202020204" pitchFamily="34" charset="0"/>
              <a:buChar char="•"/>
            </a:pPr>
            <a:r>
              <a:rPr lang="en-US" altLang="ko-KR" sz="2400" dirty="0"/>
              <a:t>Exposes an API to communicate with the PHY </a:t>
            </a:r>
            <a:endParaRPr lang="en-US" altLang="ko-KR" sz="2400" dirty="0" smtClean="0"/>
          </a:p>
          <a:p>
            <a:pPr marL="1257300" lvl="2" indent="-342900">
              <a:buFont typeface="Arial" panose="020B0604020202020204" pitchFamily="34" charset="0"/>
              <a:buChar char="•"/>
            </a:pPr>
            <a:r>
              <a:rPr lang="en-US" altLang="ko-KR" sz="2400" dirty="0"/>
              <a:t>Allows to implement PHY drivers </a:t>
            </a:r>
            <a:endParaRPr lang="en-US" altLang="ko-KR" sz="2400" dirty="0" smtClean="0"/>
          </a:p>
          <a:p>
            <a:pPr marL="1257300" lvl="2" indent="-342900">
              <a:buFont typeface="Arial" panose="020B0604020202020204" pitchFamily="34" charset="0"/>
              <a:buChar char="•"/>
            </a:pPr>
            <a:r>
              <a:rPr lang="en-US" altLang="ko-KR" sz="2400" dirty="0"/>
              <a:t>Implements a basic generic PHY driver that works with all </a:t>
            </a:r>
            <a:r>
              <a:rPr lang="en-US" altLang="ko-KR" sz="2400" dirty="0" smtClean="0"/>
              <a:t>PHY</a:t>
            </a:r>
          </a:p>
          <a:p>
            <a:pPr marL="800100" lvl="1" indent="-342900">
              <a:buFont typeface="Arial" panose="020B0604020202020204" pitchFamily="34" charset="0"/>
              <a:buChar char="•"/>
            </a:pPr>
            <a:r>
              <a:rPr lang="en-US" altLang="ko-KR" sz="2400" dirty="0"/>
              <a:t>Implemented in drivers/net/</a:t>
            </a:r>
            <a:r>
              <a:rPr lang="en-US" altLang="ko-KR" sz="2400" dirty="0" err="1"/>
              <a:t>phy</a:t>
            </a:r>
            <a:r>
              <a:rPr lang="en-US" altLang="ko-KR" sz="2400" dirty="0"/>
              <a:t>/  </a:t>
            </a:r>
            <a:endParaRPr lang="en-US" altLang="ko-KR" sz="2400" dirty="0" smtClean="0"/>
          </a:p>
          <a:p>
            <a:pPr marL="800100" lvl="1" indent="-342900">
              <a:buFont typeface="Arial" panose="020B0604020202020204" pitchFamily="34" charset="0"/>
              <a:buChar char="•"/>
            </a:pPr>
            <a:r>
              <a:rPr lang="en-US" altLang="ko-KR" sz="2400" dirty="0"/>
              <a:t>Documented in Documentation/networking/phy.txt</a:t>
            </a:r>
            <a:endParaRPr lang="en-US" altLang="ko-KR" sz="2400" dirty="0" smtClean="0"/>
          </a:p>
        </p:txBody>
      </p:sp>
    </p:spTree>
    <p:extLst>
      <p:ext uri="{BB962C8B-B14F-4D97-AF65-F5344CB8AC3E}">
        <p14:creationId xmlns:p14="http://schemas.microsoft.com/office/powerpoint/2010/main" val="24573369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 Device Driver</a:t>
            </a:r>
            <a:endParaRPr lang="ko-KR" altLang="en-US" dirty="0"/>
          </a:p>
        </p:txBody>
      </p:sp>
      <p:sp>
        <p:nvSpPr>
          <p:cNvPr id="3" name="TextBox 2"/>
          <p:cNvSpPr txBox="1"/>
          <p:nvPr/>
        </p:nvSpPr>
        <p:spPr>
          <a:xfrm>
            <a:off x="552991" y="749812"/>
            <a:ext cx="10728419" cy="83099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Dummy Network Device Driver </a:t>
            </a:r>
            <a:r>
              <a:rPr lang="ko-KR" altLang="en-US" sz="2400" dirty="0" smtClean="0">
                <a:solidFill>
                  <a:srgbClr val="0E58A8"/>
                </a:solidFill>
              </a:rPr>
              <a:t>작성하여 </a:t>
            </a:r>
            <a:r>
              <a:rPr lang="ko-KR" altLang="en-US" sz="2400" dirty="0" err="1" smtClean="0">
                <a:solidFill>
                  <a:srgbClr val="0E58A8"/>
                </a:solidFill>
              </a:rPr>
              <a:t>패킷</a:t>
            </a:r>
            <a:r>
              <a:rPr lang="ko-KR" altLang="en-US" sz="2400" dirty="0" smtClean="0">
                <a:solidFill>
                  <a:srgbClr val="0E58A8"/>
                </a:solidFill>
              </a:rPr>
              <a:t> 전송 </a:t>
            </a:r>
            <a:r>
              <a:rPr lang="en-US" altLang="ko-KR" sz="2400" dirty="0" smtClean="0">
                <a:solidFill>
                  <a:srgbClr val="0E58A8"/>
                </a:solidFill>
              </a:rPr>
              <a:t>LOG </a:t>
            </a:r>
            <a:r>
              <a:rPr lang="ko-KR" altLang="en-US" sz="2400" dirty="0" smtClean="0">
                <a:solidFill>
                  <a:srgbClr val="0E58A8"/>
                </a:solidFill>
              </a:rPr>
              <a:t>확인하도록</a:t>
            </a:r>
            <a:r>
              <a:rPr lang="en-US" altLang="ko-KR" sz="2400" dirty="0" smtClean="0">
                <a:solidFill>
                  <a:srgbClr val="0E58A8"/>
                </a:solidFill>
              </a:rPr>
              <a:t>…</a:t>
            </a:r>
          </a:p>
          <a:p>
            <a:pPr marL="800100" lvl="1" indent="-342900">
              <a:buFont typeface="Arial" panose="020B0604020202020204" pitchFamily="34" charset="0"/>
              <a:buChar char="•"/>
            </a:pPr>
            <a:r>
              <a:rPr lang="en-US" altLang="ko-KR" sz="2400" dirty="0" err="1" smtClean="0"/>
              <a:t>Th</a:t>
            </a:r>
            <a:endParaRPr lang="en-US" altLang="ko-KR" sz="2400" dirty="0" smtClean="0"/>
          </a:p>
        </p:txBody>
      </p:sp>
    </p:spTree>
    <p:extLst>
      <p:ext uri="{BB962C8B-B14F-4D97-AF65-F5344CB8AC3E}">
        <p14:creationId xmlns:p14="http://schemas.microsoft.com/office/powerpoint/2010/main" val="22846507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ctrTitle"/>
          </p:nvPr>
        </p:nvSpPr>
        <p:spPr/>
        <p:txBody>
          <a:bodyPr/>
          <a:lstStyle/>
          <a:p>
            <a:r>
              <a:rPr lang="en-US" altLang="ko-KR" dirty="0" smtClean="0"/>
              <a:t>Target Kernel Development</a:t>
            </a:r>
            <a:endParaRPr lang="ko-KR" altLang="en-US" dirty="0"/>
          </a:p>
        </p:txBody>
      </p:sp>
      <p:cxnSp>
        <p:nvCxnSpPr>
          <p:cNvPr id="4" name="직선 연결선 3"/>
          <p:cNvCxnSpPr/>
          <p:nvPr/>
        </p:nvCxnSpPr>
        <p:spPr>
          <a:xfrm>
            <a:off x="900000" y="3804258"/>
            <a:ext cx="584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873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Source Directory</a:t>
            </a:r>
            <a:endParaRPr lang="ko-KR" altLang="en-US" dirty="0"/>
          </a:p>
        </p:txBody>
      </p:sp>
      <p:sp>
        <p:nvSpPr>
          <p:cNvPr id="3" name="TextBox 2"/>
          <p:cNvSpPr txBox="1"/>
          <p:nvPr/>
        </p:nvSpPr>
        <p:spPr>
          <a:xfrm>
            <a:off x="552991" y="749812"/>
            <a:ext cx="10728419" cy="6063198"/>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arch/&lt;ARCH&gt;</a:t>
            </a:r>
          </a:p>
          <a:p>
            <a:pPr marL="800100" lvl="1" indent="-342900">
              <a:buFont typeface="Arial" panose="020B0604020202020204" pitchFamily="34" charset="0"/>
              <a:buChar char="•"/>
            </a:pPr>
            <a:r>
              <a:rPr lang="en-US" altLang="ko-KR" sz="2000" dirty="0"/>
              <a:t>Architecture specific </a:t>
            </a:r>
            <a:r>
              <a:rPr lang="en-US" altLang="ko-KR" sz="2000" dirty="0" smtClean="0"/>
              <a:t>code</a:t>
            </a:r>
          </a:p>
          <a:p>
            <a:pPr marL="800100" lvl="1" indent="-342900">
              <a:buFont typeface="Arial" panose="020B0604020202020204" pitchFamily="34" charset="0"/>
              <a:buChar char="•"/>
            </a:pPr>
            <a:r>
              <a:rPr lang="en-US" altLang="ko-KR" sz="2000" dirty="0" smtClean="0"/>
              <a:t>arch/&lt;arch&gt;/</a:t>
            </a:r>
            <a:r>
              <a:rPr lang="en-US" altLang="ko-KR" sz="2000" dirty="0" err="1" smtClean="0"/>
              <a:t>mach</a:t>
            </a:r>
            <a:r>
              <a:rPr lang="en-US" altLang="ko-KR" sz="2000" dirty="0" smtClean="0"/>
              <a:t>-</a:t>
            </a:r>
            <a:r>
              <a:rPr lang="en-US" altLang="ko-KR" sz="2000" dirty="0"/>
              <a:t>, machine/board specific </a:t>
            </a:r>
            <a:r>
              <a:rPr lang="en-US" altLang="ko-KR" sz="2000" dirty="0" smtClean="0"/>
              <a:t>code</a:t>
            </a:r>
          </a:p>
          <a:p>
            <a:pPr marL="800100" lvl="1" indent="-342900">
              <a:buFont typeface="Arial" panose="020B0604020202020204" pitchFamily="34" charset="0"/>
              <a:buChar char="•"/>
            </a:pPr>
            <a:r>
              <a:rPr lang="en-US" altLang="ko-KR" sz="2000" dirty="0" smtClean="0"/>
              <a:t>arch/&lt;</a:t>
            </a:r>
            <a:r>
              <a:rPr lang="en-US" altLang="ko-KR" sz="2000" dirty="0"/>
              <a:t>arch</a:t>
            </a:r>
            <a:r>
              <a:rPr lang="en-US" altLang="ko-KR" sz="2000" dirty="0" smtClean="0"/>
              <a:t>&gt;/include/</a:t>
            </a:r>
            <a:r>
              <a:rPr lang="en-US" altLang="ko-KR" sz="2000" dirty="0" err="1" smtClean="0"/>
              <a:t>asm</a:t>
            </a:r>
            <a:r>
              <a:rPr lang="en-US" altLang="ko-KR" sz="2000" dirty="0"/>
              <a:t>, architecture-specific </a:t>
            </a:r>
            <a:r>
              <a:rPr lang="en-US" altLang="ko-KR" sz="2000" dirty="0" smtClean="0"/>
              <a:t>headers</a:t>
            </a:r>
          </a:p>
          <a:p>
            <a:pPr marL="800100" lvl="1" indent="-342900">
              <a:buFont typeface="Arial" panose="020B0604020202020204" pitchFamily="34" charset="0"/>
              <a:buChar char="•"/>
            </a:pPr>
            <a:r>
              <a:rPr lang="en-US" altLang="ko-KR" sz="2000" dirty="0" smtClean="0"/>
              <a:t>arch/&lt;</a:t>
            </a:r>
            <a:r>
              <a:rPr lang="en-US" altLang="ko-KR" sz="2000" dirty="0"/>
              <a:t>arch</a:t>
            </a:r>
            <a:r>
              <a:rPr lang="en-US" altLang="ko-KR" sz="2000" dirty="0" smtClean="0"/>
              <a:t>&gt;/boot/</a:t>
            </a:r>
            <a:r>
              <a:rPr lang="en-US" altLang="ko-KR" sz="2000" dirty="0" err="1" smtClean="0"/>
              <a:t>dts</a:t>
            </a:r>
            <a:r>
              <a:rPr lang="en-US" altLang="ko-KR" sz="2000" dirty="0"/>
              <a:t>, Device Tree source files, for some architectures </a:t>
            </a:r>
            <a:endParaRPr lang="en-US" altLang="ko-KR" sz="2000" dirty="0" smtClean="0"/>
          </a:p>
          <a:p>
            <a:pPr marL="457200" indent="-457200">
              <a:buFont typeface="Wingdings" panose="05000000000000000000" pitchFamily="2" charset="2"/>
              <a:buChar char="v"/>
            </a:pPr>
            <a:r>
              <a:rPr lang="en-US" altLang="ko-KR" sz="2400" dirty="0">
                <a:solidFill>
                  <a:srgbClr val="0E58A8"/>
                </a:solidFill>
              </a:rPr>
              <a:t>b</a:t>
            </a:r>
            <a:r>
              <a:rPr lang="en-US" altLang="ko-KR" sz="2400" dirty="0" smtClean="0">
                <a:solidFill>
                  <a:srgbClr val="0E58A8"/>
                </a:solidFill>
              </a:rPr>
              <a:t>lock/</a:t>
            </a:r>
          </a:p>
          <a:p>
            <a:pPr marL="800100" lvl="1" indent="-342900">
              <a:buFont typeface="Arial" panose="020B0604020202020204" pitchFamily="34" charset="0"/>
              <a:buChar char="•"/>
            </a:pPr>
            <a:r>
              <a:rPr lang="en-US" altLang="ko-KR" sz="2000" dirty="0" smtClean="0"/>
              <a:t>Block layer core</a:t>
            </a:r>
          </a:p>
          <a:p>
            <a:pPr marL="457200" indent="-457200">
              <a:buFont typeface="Wingdings" panose="05000000000000000000" pitchFamily="2" charset="2"/>
              <a:buChar char="v"/>
            </a:pPr>
            <a:r>
              <a:rPr lang="en-US" altLang="ko-KR" sz="2400" dirty="0" smtClean="0">
                <a:solidFill>
                  <a:srgbClr val="0E58A8"/>
                </a:solidFill>
              </a:rPr>
              <a:t>COPYING</a:t>
            </a:r>
            <a:endParaRPr lang="en-US" altLang="ko-KR" sz="2400" dirty="0">
              <a:solidFill>
                <a:srgbClr val="0E58A8"/>
              </a:solidFill>
            </a:endParaRPr>
          </a:p>
          <a:p>
            <a:pPr marL="800100" lvl="1" indent="-342900">
              <a:buFont typeface="Arial" panose="020B0604020202020204" pitchFamily="34" charset="0"/>
              <a:buChar char="•"/>
            </a:pPr>
            <a:r>
              <a:rPr lang="en-US" altLang="ko-KR" sz="2000" dirty="0"/>
              <a:t>Linux copying conditions (GNU GPL) </a:t>
            </a:r>
          </a:p>
          <a:p>
            <a:pPr marL="457200" indent="-457200">
              <a:buFont typeface="Wingdings" panose="05000000000000000000" pitchFamily="2" charset="2"/>
              <a:buChar char="v"/>
            </a:pPr>
            <a:r>
              <a:rPr lang="en-US" altLang="ko-KR" sz="2400" dirty="0" smtClean="0">
                <a:solidFill>
                  <a:srgbClr val="0E58A8"/>
                </a:solidFill>
              </a:rPr>
              <a:t>CREDITS</a:t>
            </a:r>
            <a:endParaRPr lang="en-US" altLang="ko-KR" sz="2400" dirty="0">
              <a:solidFill>
                <a:srgbClr val="0E58A8"/>
              </a:solidFill>
            </a:endParaRPr>
          </a:p>
          <a:p>
            <a:pPr marL="800100" lvl="1" indent="-342900">
              <a:buFont typeface="Arial" panose="020B0604020202020204" pitchFamily="34" charset="0"/>
              <a:buChar char="•"/>
            </a:pPr>
            <a:r>
              <a:rPr lang="en-US" altLang="ko-KR" sz="2000" dirty="0"/>
              <a:t>Linux main contributors</a:t>
            </a:r>
          </a:p>
          <a:p>
            <a:pPr marL="457200" indent="-457200">
              <a:buFont typeface="Wingdings" panose="05000000000000000000" pitchFamily="2" charset="2"/>
              <a:buChar char="v"/>
            </a:pPr>
            <a:r>
              <a:rPr lang="en-US" altLang="ko-KR" sz="2400" dirty="0" smtClean="0">
                <a:solidFill>
                  <a:srgbClr val="0E58A8"/>
                </a:solidFill>
              </a:rPr>
              <a:t>crypto</a:t>
            </a:r>
            <a:r>
              <a:rPr lang="en-US" altLang="ko-KR" sz="2000" dirty="0" smtClean="0">
                <a:solidFill>
                  <a:srgbClr val="0E58A8"/>
                </a:solidFill>
              </a:rPr>
              <a:t>/</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Cryptographic libraries</a:t>
            </a:r>
          </a:p>
          <a:p>
            <a:pPr marL="457200" indent="-457200">
              <a:buFont typeface="Wingdings" panose="05000000000000000000" pitchFamily="2" charset="2"/>
              <a:buChar char="v"/>
            </a:pPr>
            <a:r>
              <a:rPr lang="en-US" altLang="ko-KR" sz="2400" dirty="0" smtClean="0">
                <a:solidFill>
                  <a:srgbClr val="0E58A8"/>
                </a:solidFill>
              </a:rPr>
              <a:t>Documentation</a:t>
            </a:r>
            <a:r>
              <a:rPr lang="en-US" altLang="ko-KR" sz="2000" dirty="0" smtClean="0">
                <a:solidFill>
                  <a:srgbClr val="0E58A8"/>
                </a:solidFill>
              </a:rPr>
              <a:t>/</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Kernel documentation. Don't miss it! </a:t>
            </a:r>
          </a:p>
          <a:p>
            <a:pPr marL="285750" indent="-285750">
              <a:buFont typeface="Wingdings" panose="05000000000000000000" pitchFamily="2" charset="2"/>
              <a:buChar char="v"/>
            </a:pPr>
            <a:r>
              <a:rPr lang="en-US" altLang="ko-KR" sz="2400" dirty="0">
                <a:solidFill>
                  <a:srgbClr val="0E58A8"/>
                </a:solidFill>
              </a:rPr>
              <a:t> drivers/</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All device drivers except sound ones (</a:t>
            </a:r>
            <a:r>
              <a:rPr lang="en-US" altLang="ko-KR" sz="2000" dirty="0" err="1"/>
              <a:t>usb</a:t>
            </a:r>
            <a:r>
              <a:rPr lang="en-US" altLang="ko-KR" sz="2000" dirty="0"/>
              <a:t>, </a:t>
            </a:r>
            <a:r>
              <a:rPr lang="en-US" altLang="ko-KR" sz="2000" dirty="0" err="1"/>
              <a:t>pci</a:t>
            </a:r>
            <a:r>
              <a:rPr lang="en-US" altLang="ko-KR" sz="2000" dirty="0"/>
              <a:t>...)</a:t>
            </a:r>
          </a:p>
          <a:p>
            <a:endParaRPr lang="en-US" altLang="ko-KR" sz="2000" dirty="0" smtClean="0"/>
          </a:p>
        </p:txBody>
      </p:sp>
    </p:spTree>
    <p:extLst>
      <p:ext uri="{BB962C8B-B14F-4D97-AF65-F5344CB8AC3E}">
        <p14:creationId xmlns:p14="http://schemas.microsoft.com/office/powerpoint/2010/main" val="345196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3" name="TextBox 2"/>
          <p:cNvSpPr txBox="1"/>
          <p:nvPr/>
        </p:nvSpPr>
        <p:spPr>
          <a:xfrm>
            <a:off x="449082" y="963168"/>
            <a:ext cx="10615158" cy="433965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Main Role</a:t>
            </a:r>
          </a:p>
          <a:p>
            <a:pPr marL="914400" lvl="1" indent="-457200">
              <a:buFont typeface="Wingdings" panose="05000000000000000000" pitchFamily="2" charset="2"/>
              <a:buChar char="v"/>
            </a:pPr>
            <a:r>
              <a:rPr lang="en-US" altLang="ko-KR" sz="2600" dirty="0"/>
              <a:t>Manage all the hardware resources: CPU, memory, I/O. </a:t>
            </a:r>
            <a:endParaRPr lang="en-US" altLang="ko-KR" sz="2600" dirty="0" smtClean="0"/>
          </a:p>
          <a:p>
            <a:pPr marL="914400" lvl="1" indent="-457200">
              <a:buFont typeface="Wingdings" panose="05000000000000000000" pitchFamily="2" charset="2"/>
              <a:buChar char="v"/>
            </a:pPr>
            <a:r>
              <a:rPr lang="en-US" altLang="ko-KR" sz="2600" dirty="0"/>
              <a:t>Provide a set of portable, architecture and hardware independent APIs to allow user space applications and libraries to use the hardware resources. </a:t>
            </a:r>
            <a:endParaRPr lang="en-US" altLang="ko-KR" sz="2600" dirty="0" smtClean="0"/>
          </a:p>
          <a:p>
            <a:pPr marL="914400" lvl="1" indent="-457200">
              <a:buFont typeface="Wingdings" panose="05000000000000000000" pitchFamily="2" charset="2"/>
              <a:buChar char="v"/>
            </a:pPr>
            <a:r>
              <a:rPr lang="en-US" altLang="ko-KR" sz="2600" dirty="0"/>
              <a:t>Handle concurrent accesses and usage of hardware resources from different applications. </a:t>
            </a:r>
            <a:endParaRPr lang="en-US" altLang="ko-KR" sz="2600" dirty="0" smtClean="0"/>
          </a:p>
          <a:p>
            <a:pPr marL="1371600" lvl="2" indent="-457200">
              <a:buFont typeface="Wingdings" panose="05000000000000000000" pitchFamily="2" charset="2"/>
              <a:buChar char="v"/>
            </a:pPr>
            <a:r>
              <a:rPr lang="en-US" altLang="ko-KR" sz="2600" dirty="0" smtClean="0"/>
              <a:t>Example</a:t>
            </a:r>
            <a:r>
              <a:rPr lang="en-US" altLang="ko-KR" sz="2600" dirty="0"/>
              <a:t>: a single network interface is used by multiple user space applications through various network connections. The kernel is responsible to ``multiplex'' the hardware resource. </a:t>
            </a:r>
            <a:endParaRPr lang="en-US" altLang="ko-KR" sz="2600" dirty="0" smtClean="0"/>
          </a:p>
          <a:p>
            <a:pPr marL="1200150" lvl="2" indent="-285750">
              <a:buFont typeface="Arial" panose="020B0604020202020204" pitchFamily="34" charset="0"/>
              <a:buChar char="•"/>
            </a:pPr>
            <a:endParaRPr lang="en-US" altLang="ko-KR" dirty="0" smtClean="0"/>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1964434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Source Directory</a:t>
            </a:r>
            <a:endParaRPr lang="ko-KR" altLang="en-US" dirty="0"/>
          </a:p>
        </p:txBody>
      </p:sp>
      <p:sp>
        <p:nvSpPr>
          <p:cNvPr id="3" name="TextBox 2"/>
          <p:cNvSpPr txBox="1"/>
          <p:nvPr/>
        </p:nvSpPr>
        <p:spPr>
          <a:xfrm>
            <a:off x="552991" y="749812"/>
            <a:ext cx="10728419" cy="581697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firmware/</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Legacy: firmware images extracted from old drivers</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fs/</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Filesystems (fs/ext4/, etc.)</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include/</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Kernel headers</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include/</a:t>
            </a:r>
            <a:r>
              <a:rPr lang="en-US" altLang="ko-KR" sz="2400" dirty="0" err="1" smtClean="0">
                <a:solidFill>
                  <a:srgbClr val="0E58A8"/>
                </a:solidFill>
              </a:rPr>
              <a:t>linux</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Linux kernel core headers</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include/</a:t>
            </a:r>
            <a:r>
              <a:rPr lang="en-US" altLang="ko-KR" sz="2400" dirty="0" err="1" smtClean="0">
                <a:solidFill>
                  <a:srgbClr val="0E58A8"/>
                </a:solidFill>
              </a:rPr>
              <a:t>uapi</a:t>
            </a:r>
            <a:endParaRPr lang="en-US" altLang="ko-KR" sz="2000" dirty="0">
              <a:solidFill>
                <a:srgbClr val="0E58A8"/>
              </a:solidFill>
            </a:endParaRPr>
          </a:p>
          <a:p>
            <a:pPr marL="800100" lvl="1" indent="-342900">
              <a:buFont typeface="Arial" panose="020B0604020202020204" pitchFamily="34" charset="0"/>
              <a:buChar char="•"/>
            </a:pPr>
            <a:r>
              <a:rPr lang="en-US" altLang="ko-KR" sz="2000" dirty="0" smtClean="0"/>
              <a:t>User space API headers</a:t>
            </a:r>
          </a:p>
          <a:p>
            <a:pPr marL="285750" indent="-285750">
              <a:buFont typeface="Wingdings" panose="05000000000000000000" pitchFamily="2" charset="2"/>
              <a:buChar char="v"/>
            </a:pPr>
            <a:r>
              <a:rPr lang="en-US" altLang="ko-KR" sz="2400" dirty="0" smtClean="0">
                <a:solidFill>
                  <a:srgbClr val="0E58A8"/>
                </a:solidFill>
              </a:rPr>
              <a:t> </a:t>
            </a:r>
            <a:r>
              <a:rPr lang="en-US" altLang="ko-KR" sz="2400" dirty="0" err="1" smtClean="0">
                <a:solidFill>
                  <a:srgbClr val="0E58A8"/>
                </a:solidFill>
              </a:rPr>
              <a:t>init</a:t>
            </a:r>
            <a:r>
              <a:rPr lang="en-US" altLang="ko-KR" sz="2400" dirty="0" smtClean="0">
                <a:solidFill>
                  <a:srgbClr val="0E58A8"/>
                </a:solidFill>
              </a:rPr>
              <a:t>/</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Linux initialization (including </a:t>
            </a:r>
            <a:r>
              <a:rPr lang="en-US" altLang="ko-KR" sz="2000" dirty="0" err="1"/>
              <a:t>init</a:t>
            </a:r>
            <a:r>
              <a:rPr lang="en-US" altLang="ko-KR" sz="2000" dirty="0"/>
              <a:t>/</a:t>
            </a:r>
            <a:r>
              <a:rPr lang="en-US" altLang="ko-KR" sz="2000" dirty="0" err="1"/>
              <a:t>main.c</a:t>
            </a:r>
            <a:r>
              <a:rPr lang="en-US" altLang="ko-KR" sz="2000" dirty="0" smtClean="0"/>
              <a:t>)</a:t>
            </a:r>
          </a:p>
          <a:p>
            <a:pPr marL="285750" indent="-285750">
              <a:buFont typeface="Wingdings" panose="05000000000000000000" pitchFamily="2" charset="2"/>
              <a:buChar char="v"/>
            </a:pPr>
            <a:r>
              <a:rPr lang="en-US" altLang="ko-KR" sz="2400" dirty="0">
                <a:solidFill>
                  <a:srgbClr val="0E58A8"/>
                </a:solidFill>
              </a:rPr>
              <a:t> </a:t>
            </a:r>
            <a:r>
              <a:rPr lang="en-US" altLang="ko-KR" sz="2400" dirty="0" err="1" smtClean="0">
                <a:solidFill>
                  <a:srgbClr val="0E58A8"/>
                </a:solidFill>
              </a:rPr>
              <a:t>usr</a:t>
            </a:r>
            <a:r>
              <a:rPr lang="en-US" altLang="ko-KR" sz="2400" dirty="0" smtClean="0">
                <a:solidFill>
                  <a:srgbClr val="0E58A8"/>
                </a:solidFill>
              </a:rPr>
              <a:t>/</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Code to generate an </a:t>
            </a:r>
            <a:r>
              <a:rPr lang="en-US" altLang="ko-KR" sz="2000" dirty="0" err="1"/>
              <a:t>initramfs</a:t>
            </a:r>
            <a:r>
              <a:rPr lang="en-US" altLang="ko-KR" sz="2000" dirty="0"/>
              <a:t> </a:t>
            </a:r>
            <a:r>
              <a:rPr lang="en-US" altLang="ko-KR" sz="2000" dirty="0" err="1"/>
              <a:t>cpio</a:t>
            </a:r>
            <a:r>
              <a:rPr lang="en-US" altLang="ko-KR" sz="2000" dirty="0"/>
              <a:t> archive</a:t>
            </a:r>
          </a:p>
          <a:p>
            <a:pPr marL="285750" indent="-285750">
              <a:buFont typeface="Wingdings" panose="05000000000000000000" pitchFamily="2" charset="2"/>
              <a:buChar char="v"/>
            </a:pPr>
            <a:r>
              <a:rPr lang="en-US" altLang="ko-KR" sz="2400" dirty="0">
                <a:solidFill>
                  <a:srgbClr val="0E58A8"/>
                </a:solidFill>
              </a:rPr>
              <a:t> </a:t>
            </a:r>
            <a:r>
              <a:rPr lang="en-US" altLang="ko-KR" sz="2400" dirty="0" err="1" smtClean="0">
                <a:solidFill>
                  <a:srgbClr val="0E58A8"/>
                </a:solidFill>
              </a:rPr>
              <a:t>virt</a:t>
            </a:r>
            <a:r>
              <a:rPr lang="en-US" altLang="ko-KR" sz="2400" dirty="0" smtClean="0">
                <a:solidFill>
                  <a:srgbClr val="0E58A8"/>
                </a:solidFill>
              </a:rPr>
              <a:t>/</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Virtualization support (KVM)</a:t>
            </a:r>
          </a:p>
          <a:p>
            <a:pPr marL="800100" lvl="1" indent="-342900">
              <a:buFont typeface="Arial" panose="020B0604020202020204" pitchFamily="34" charset="0"/>
              <a:buChar char="•"/>
            </a:pPr>
            <a:endParaRPr lang="en-US" altLang="ko-KR" sz="2000" dirty="0" smtClean="0"/>
          </a:p>
        </p:txBody>
      </p:sp>
    </p:spTree>
    <p:extLst>
      <p:ext uri="{BB962C8B-B14F-4D97-AF65-F5344CB8AC3E}">
        <p14:creationId xmlns:p14="http://schemas.microsoft.com/office/powerpoint/2010/main" val="31850549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Source Directory</a:t>
            </a:r>
            <a:endParaRPr lang="ko-KR" altLang="en-US" dirty="0"/>
          </a:p>
        </p:txBody>
      </p:sp>
      <p:sp>
        <p:nvSpPr>
          <p:cNvPr id="3" name="TextBox 2"/>
          <p:cNvSpPr txBox="1"/>
          <p:nvPr/>
        </p:nvSpPr>
        <p:spPr>
          <a:xfrm>
            <a:off x="552991" y="749812"/>
            <a:ext cx="10728419" cy="550920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a:t>
            </a:r>
            <a:r>
              <a:rPr lang="en-US" altLang="ko-KR" sz="2400" dirty="0" err="1" smtClean="0">
                <a:solidFill>
                  <a:srgbClr val="0E58A8"/>
                </a:solidFill>
              </a:rPr>
              <a:t>ipc</a:t>
            </a:r>
            <a:r>
              <a:rPr lang="en-US" altLang="ko-KR" sz="2400" dirty="0" smtClean="0">
                <a:solidFill>
                  <a:srgbClr val="0E58A8"/>
                </a:solidFill>
              </a:rPr>
              <a:t>/</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Code used for process communication </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a:t>
            </a:r>
            <a:r>
              <a:rPr lang="en-US" altLang="ko-KR" sz="2400" dirty="0" err="1" smtClean="0">
                <a:solidFill>
                  <a:srgbClr val="0E58A8"/>
                </a:solidFill>
              </a:rPr>
              <a:t>Kbuild</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Part of the kernel build system</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a:t>
            </a:r>
            <a:r>
              <a:rPr lang="en-US" altLang="ko-KR" sz="2400" dirty="0" err="1" smtClean="0">
                <a:solidFill>
                  <a:srgbClr val="0E58A8"/>
                </a:solidFill>
              </a:rPr>
              <a:t>Kconfig</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Top level description file for configuration parameters</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kernel/</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Linux kernel core (very small!)</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lib/</a:t>
            </a:r>
            <a:endParaRPr lang="en-US" altLang="ko-KR" sz="2000" dirty="0">
              <a:solidFill>
                <a:srgbClr val="0E58A8"/>
              </a:solidFill>
            </a:endParaRPr>
          </a:p>
          <a:p>
            <a:pPr marL="800100" lvl="1" indent="-342900">
              <a:buFont typeface="Arial" panose="020B0604020202020204" pitchFamily="34" charset="0"/>
              <a:buChar char="•"/>
            </a:pPr>
            <a:r>
              <a:rPr lang="en-US" altLang="ko-KR" sz="2000" dirty="0" err="1"/>
              <a:t>Misc</a:t>
            </a:r>
            <a:r>
              <a:rPr lang="en-US" altLang="ko-KR" sz="2000" dirty="0"/>
              <a:t> library routines (</a:t>
            </a:r>
            <a:r>
              <a:rPr lang="en-US" altLang="ko-KR" sz="2000" dirty="0" err="1"/>
              <a:t>zlib</a:t>
            </a:r>
            <a:r>
              <a:rPr lang="en-US" altLang="ko-KR" sz="2000" dirty="0"/>
              <a:t>, crc32...)</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MAINTAINERS</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Maintainers of each kernel part. Very useful!</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a:t>
            </a:r>
            <a:r>
              <a:rPr lang="en-US" altLang="ko-KR" sz="2400" dirty="0" err="1" smtClean="0">
                <a:solidFill>
                  <a:srgbClr val="0E58A8"/>
                </a:solidFill>
              </a:rPr>
              <a:t>Makefile</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Top Linux </a:t>
            </a:r>
            <a:r>
              <a:rPr lang="en-US" altLang="ko-KR" sz="2000" dirty="0" err="1"/>
              <a:t>Makefile</a:t>
            </a:r>
            <a:r>
              <a:rPr lang="en-US" altLang="ko-KR" sz="2000" dirty="0"/>
              <a:t> (sets arch and version) </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mm/</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Memory management code (small too!)</a:t>
            </a:r>
          </a:p>
        </p:txBody>
      </p:sp>
    </p:spTree>
    <p:extLst>
      <p:ext uri="{BB962C8B-B14F-4D97-AF65-F5344CB8AC3E}">
        <p14:creationId xmlns:p14="http://schemas.microsoft.com/office/powerpoint/2010/main" val="3840494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Source Directory</a:t>
            </a:r>
            <a:endParaRPr lang="ko-KR" altLang="en-US" dirty="0"/>
          </a:p>
        </p:txBody>
      </p:sp>
      <p:sp>
        <p:nvSpPr>
          <p:cNvPr id="3" name="TextBox 2"/>
          <p:cNvSpPr txBox="1"/>
          <p:nvPr/>
        </p:nvSpPr>
        <p:spPr>
          <a:xfrm>
            <a:off x="552991" y="749812"/>
            <a:ext cx="10728419" cy="550920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 net/</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Network support code (not drivers) </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README</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Overview and building instructions</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REPORTING-BUGS</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Bug report instructions</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samples/</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Sample code (markers, </a:t>
            </a:r>
            <a:r>
              <a:rPr lang="en-US" altLang="ko-KR" sz="2000" dirty="0" err="1"/>
              <a:t>kprobes</a:t>
            </a:r>
            <a:r>
              <a:rPr lang="en-US" altLang="ko-KR" sz="2000" dirty="0"/>
              <a:t>, </a:t>
            </a:r>
            <a:r>
              <a:rPr lang="en-US" altLang="ko-KR" sz="2000" dirty="0" err="1"/>
              <a:t>kobjects</a:t>
            </a:r>
            <a:r>
              <a:rPr lang="en-US" altLang="ko-KR" sz="2000" dirty="0"/>
              <a:t>...) </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scripts/</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Scripts for internal or external use</a:t>
            </a:r>
          </a:p>
          <a:p>
            <a:pPr marL="285750" indent="-285750">
              <a:buFont typeface="Wingdings" panose="05000000000000000000" pitchFamily="2" charset="2"/>
              <a:buChar char="v"/>
            </a:pPr>
            <a:r>
              <a:rPr lang="en-US" altLang="ko-KR" sz="2400" dirty="0">
                <a:solidFill>
                  <a:srgbClr val="0E58A8"/>
                </a:solidFill>
              </a:rPr>
              <a:t> </a:t>
            </a:r>
            <a:r>
              <a:rPr lang="en-US" altLang="ko-KR" sz="2400" dirty="0" smtClean="0">
                <a:solidFill>
                  <a:srgbClr val="0E58A8"/>
                </a:solidFill>
              </a:rPr>
              <a:t>security/</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Security model implementations (</a:t>
            </a:r>
            <a:r>
              <a:rPr lang="en-US" altLang="ko-KR" sz="2000" dirty="0" err="1"/>
              <a:t>SELinux</a:t>
            </a:r>
            <a:r>
              <a:rPr lang="en-US" altLang="ko-KR" sz="2000" dirty="0"/>
              <a:t>...)</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sound/</a:t>
            </a:r>
            <a:endParaRPr lang="en-US" altLang="ko-KR" sz="2000" dirty="0" smtClean="0">
              <a:solidFill>
                <a:srgbClr val="0E58A8"/>
              </a:solidFill>
            </a:endParaRPr>
          </a:p>
          <a:p>
            <a:pPr marL="800100" lvl="1" indent="-342900">
              <a:buFont typeface="Arial" panose="020B0604020202020204" pitchFamily="34" charset="0"/>
              <a:buChar char="•"/>
            </a:pPr>
            <a:r>
              <a:rPr lang="en-US" altLang="ko-KR" sz="2000" dirty="0"/>
              <a:t>Sound support code and drivers  </a:t>
            </a:r>
            <a:endParaRPr lang="en-US" altLang="ko-KR" sz="2000" dirty="0" smtClean="0"/>
          </a:p>
          <a:p>
            <a:pPr marL="285750" indent="-285750">
              <a:buFont typeface="Wingdings" panose="05000000000000000000" pitchFamily="2" charset="2"/>
              <a:buChar char="v"/>
            </a:pPr>
            <a:r>
              <a:rPr lang="en-US" altLang="ko-KR" sz="2400" dirty="0" smtClean="0">
                <a:solidFill>
                  <a:srgbClr val="0E58A8"/>
                </a:solidFill>
              </a:rPr>
              <a:t> tools/</a:t>
            </a:r>
            <a:endParaRPr lang="en-US" altLang="ko-KR" sz="2000" dirty="0">
              <a:solidFill>
                <a:srgbClr val="0E58A8"/>
              </a:solidFill>
            </a:endParaRPr>
          </a:p>
          <a:p>
            <a:pPr marL="800100" lvl="1" indent="-342900">
              <a:buFont typeface="Arial" panose="020B0604020202020204" pitchFamily="34" charset="0"/>
              <a:buChar char="•"/>
            </a:pPr>
            <a:r>
              <a:rPr lang="en-US" altLang="ko-KR" sz="2000" dirty="0"/>
              <a:t>Code for various user space tools (mostly C)</a:t>
            </a:r>
          </a:p>
        </p:txBody>
      </p:sp>
    </p:spTree>
    <p:extLst>
      <p:ext uri="{BB962C8B-B14F-4D97-AF65-F5344CB8AC3E}">
        <p14:creationId xmlns:p14="http://schemas.microsoft.com/office/powerpoint/2010/main" val="28564937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Broadcom Kernel Source</a:t>
            </a:r>
            <a:endParaRPr lang="ko-KR" altLang="en-US" dirty="0"/>
          </a:p>
        </p:txBody>
      </p:sp>
      <p:sp>
        <p:nvSpPr>
          <p:cNvPr id="4" name="TextBox 3"/>
          <p:cNvSpPr txBox="1"/>
          <p:nvPr/>
        </p:nvSpPr>
        <p:spPr>
          <a:xfrm>
            <a:off x="552991" y="749812"/>
            <a:ext cx="5824949" cy="292387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err="1" smtClean="0">
                <a:solidFill>
                  <a:srgbClr val="0E58A8"/>
                </a:solidFill>
              </a:rPr>
              <a:t>stblinux</a:t>
            </a:r>
            <a:r>
              <a:rPr lang="en-US" altLang="ko-KR" sz="2400" dirty="0" smtClean="0">
                <a:solidFill>
                  <a:srgbClr val="0E58A8"/>
                </a:solidFill>
              </a:rPr>
              <a:t> source from BROADCOM</a:t>
            </a:r>
          </a:p>
          <a:p>
            <a:pPr marL="800100" lvl="1" indent="-342900">
              <a:buFont typeface="Arial" panose="020B0604020202020204" pitchFamily="34" charset="0"/>
              <a:buChar char="•"/>
            </a:pPr>
            <a:r>
              <a:rPr lang="en-US" altLang="ko-KR" sz="2000" dirty="0" smtClean="0"/>
              <a:t>All SOC Vendors Provide Kernel Source with HW Platform Ported. </a:t>
            </a:r>
          </a:p>
          <a:p>
            <a:pPr marL="800100" lvl="1" indent="-342900">
              <a:buFont typeface="Arial" panose="020B0604020202020204" pitchFamily="34" charset="0"/>
              <a:buChar char="•"/>
            </a:pPr>
            <a:r>
              <a:rPr lang="en-US" altLang="ko-KR" sz="2000" dirty="0" smtClean="0"/>
              <a:t>The baseline kernel from kernel.org</a:t>
            </a:r>
          </a:p>
          <a:p>
            <a:pPr marL="800100" lvl="1" indent="-342900">
              <a:buFont typeface="Arial" panose="020B0604020202020204" pitchFamily="34" charset="0"/>
              <a:buChar char="•"/>
            </a:pPr>
            <a:r>
              <a:rPr lang="en-US" altLang="ko-KR" sz="2000" dirty="0" smtClean="0"/>
              <a:t>Broadcom leading Team Releases </a:t>
            </a:r>
            <a:r>
              <a:rPr lang="en-US" altLang="ko-KR" sz="2000" dirty="0" err="1" smtClean="0"/>
              <a:t>stblinux</a:t>
            </a:r>
            <a:r>
              <a:rPr lang="en-US" altLang="ko-KR" sz="2000" dirty="0" smtClean="0"/>
              <a:t> for Broadcom STB Platform. They releases  </a:t>
            </a:r>
            <a:r>
              <a:rPr lang="en-US" altLang="ko-KR" sz="2000" dirty="0" err="1" smtClean="0"/>
              <a:t>linux</a:t>
            </a:r>
            <a:r>
              <a:rPr lang="en-US" altLang="ko-KR" sz="2000" dirty="0" smtClean="0"/>
              <a:t> kernel for Android Platform.</a:t>
            </a:r>
          </a:p>
          <a:p>
            <a:pPr marL="800100" lvl="1" indent="-342900">
              <a:buFont typeface="Arial" panose="020B0604020202020204" pitchFamily="34" charset="0"/>
              <a:buChar char="•"/>
            </a:pPr>
            <a:r>
              <a:rPr lang="en-US" altLang="ko-KR" sz="2000" dirty="0">
                <a:hlinkClick r:id="rId3"/>
              </a:rPr>
              <a:t>https://</a:t>
            </a:r>
            <a:r>
              <a:rPr lang="en-US" altLang="ko-KR" sz="2000" dirty="0" smtClean="0">
                <a:hlinkClick r:id="rId3"/>
              </a:rPr>
              <a:t>github.com/Broadcom/stblinux</a:t>
            </a:r>
            <a:r>
              <a:rPr lang="en-US" altLang="ko-KR" sz="2000" dirty="0" smtClean="0"/>
              <a:t> ( I’m not sure it’s official source )</a:t>
            </a:r>
          </a:p>
        </p:txBody>
      </p:sp>
      <p:pic>
        <p:nvPicPr>
          <p:cNvPr id="6" name="그림 5"/>
          <p:cNvPicPr>
            <a:picLocks noChangeAspect="1"/>
          </p:cNvPicPr>
          <p:nvPr/>
        </p:nvPicPr>
        <p:blipFill>
          <a:blip r:embed="rId4"/>
          <a:stretch>
            <a:fillRect/>
          </a:stretch>
        </p:blipFill>
        <p:spPr>
          <a:xfrm>
            <a:off x="6762750" y="970702"/>
            <a:ext cx="4872990" cy="5405973"/>
          </a:xfrm>
          <a:prstGeom prst="rect">
            <a:avLst/>
          </a:prstGeom>
        </p:spPr>
      </p:pic>
    </p:spTree>
    <p:extLst>
      <p:ext uri="{BB962C8B-B14F-4D97-AF65-F5344CB8AC3E}">
        <p14:creationId xmlns:p14="http://schemas.microsoft.com/office/powerpoint/2010/main" val="1878407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Building</a:t>
            </a:r>
            <a:endParaRPr lang="ko-KR" altLang="en-US" dirty="0"/>
          </a:p>
        </p:txBody>
      </p:sp>
      <p:sp>
        <p:nvSpPr>
          <p:cNvPr id="3" name="TextBox 2"/>
          <p:cNvSpPr txBox="1"/>
          <p:nvPr/>
        </p:nvSpPr>
        <p:spPr>
          <a:xfrm>
            <a:off x="552991" y="749812"/>
            <a:ext cx="10232390"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Build the Kernel Humax Source Tree.</a:t>
            </a:r>
          </a:p>
          <a:p>
            <a:pPr marL="800100" lvl="1" indent="-342900">
              <a:buFont typeface="Arial" panose="020B0604020202020204" pitchFamily="34" charset="0"/>
              <a:buChar char="•"/>
            </a:pPr>
            <a:r>
              <a:rPr lang="en-US" altLang="ko-KR" dirty="0" smtClean="0"/>
              <a:t>Where does default configuration come from?</a:t>
            </a:r>
          </a:p>
          <a:p>
            <a:pPr marL="1257300" lvl="2" indent="-342900">
              <a:buFont typeface="Arial" panose="020B0604020202020204" pitchFamily="34" charset="0"/>
              <a:buChar char="•"/>
            </a:pPr>
            <a:r>
              <a:rPr lang="en-US" altLang="ko-KR" dirty="0"/>
              <a:t>device/</a:t>
            </a:r>
            <a:r>
              <a:rPr lang="en-US" altLang="ko-KR" dirty="0" err="1"/>
              <a:t>product_config</a:t>
            </a:r>
            <a:r>
              <a:rPr lang="en-US" altLang="ko-KR" dirty="0"/>
              <a:t>/platform/</a:t>
            </a:r>
            <a:r>
              <a:rPr lang="en-US" altLang="ko-KR" dirty="0" err="1"/>
              <a:t>sdk</a:t>
            </a:r>
            <a:r>
              <a:rPr lang="en-US" altLang="ko-KR" dirty="0"/>
              <a:t>/</a:t>
            </a:r>
            <a:r>
              <a:rPr lang="en-US" altLang="ko-KR" dirty="0" err="1"/>
              <a:t>os</a:t>
            </a:r>
            <a:r>
              <a:rPr lang="en-US" altLang="ko-KR" dirty="0"/>
              <a:t>/kernel/m1/rev0.1/</a:t>
            </a:r>
            <a:r>
              <a:rPr lang="en-US" altLang="ko-KR" dirty="0" err="1"/>
              <a:t>kernel_config.cfg</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257674806"/>
              </p:ext>
            </p:extLst>
          </p:nvPr>
        </p:nvGraphicFramePr>
        <p:xfrm>
          <a:off x="552991" y="1943285"/>
          <a:ext cx="10232390" cy="74168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huyang@RDKDev01:~/VN_Mentoring_M1/device/make$ make kernel</a:t>
                      </a:r>
                    </a:p>
                  </a:txBody>
                  <a:tcPr/>
                </a:tc>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602874168"/>
              </p:ext>
            </p:extLst>
          </p:nvPr>
        </p:nvGraphicFramePr>
        <p:xfrm>
          <a:off x="552991" y="4065854"/>
          <a:ext cx="10232390" cy="128524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huyang@RDKDev01:~/VN_Mentoring_M1/device/platform/</a:t>
                      </a:r>
                      <a:r>
                        <a:rPr lang="en-US" altLang="ko-KR" dirty="0" err="1" smtClean="0"/>
                        <a:t>sdk</a:t>
                      </a:r>
                      <a:r>
                        <a:rPr lang="en-US" altLang="ko-KR" dirty="0" smtClean="0"/>
                        <a:t>/</a:t>
                      </a:r>
                      <a:r>
                        <a:rPr lang="en-US" altLang="ko-KR" dirty="0" err="1" smtClean="0"/>
                        <a:t>os</a:t>
                      </a:r>
                      <a:r>
                        <a:rPr lang="en-US" altLang="ko-KR" dirty="0" smtClean="0"/>
                        <a:t>/kernel$ export PATH=$PATH:/opt/toolchains/stbgcc-4.5.3-1.3/bin/</a:t>
                      </a:r>
                    </a:p>
                    <a:p>
                      <a:pPr latinLnBrk="1"/>
                      <a:r>
                        <a:rPr lang="en-US" altLang="ko-KR" dirty="0" smtClean="0"/>
                        <a:t>huyang@RDKDev01:~/VN_Mentoring_M1/device/platform/</a:t>
                      </a:r>
                      <a:r>
                        <a:rPr lang="en-US" altLang="ko-KR" dirty="0" err="1" smtClean="0"/>
                        <a:t>sdk</a:t>
                      </a:r>
                      <a:r>
                        <a:rPr lang="en-US" altLang="ko-KR" dirty="0" smtClean="0"/>
                        <a:t>/</a:t>
                      </a:r>
                      <a:r>
                        <a:rPr lang="en-US" altLang="ko-KR" dirty="0" err="1" smtClean="0"/>
                        <a:t>os</a:t>
                      </a:r>
                      <a:r>
                        <a:rPr lang="en-US" altLang="ko-KR" dirty="0" smtClean="0"/>
                        <a:t>/kernel$ make </a:t>
                      </a:r>
                      <a:r>
                        <a:rPr lang="en-US" altLang="ko-KR" dirty="0" err="1" smtClean="0"/>
                        <a:t>vmlinux</a:t>
                      </a:r>
                      <a:endParaRPr lang="en-US" altLang="ko-KR" dirty="0" smtClean="0"/>
                    </a:p>
                  </a:txBody>
                  <a:tcPr/>
                </a:tc>
              </a:tr>
            </a:tbl>
          </a:graphicData>
        </a:graphic>
      </p:graphicFrame>
      <p:sp>
        <p:nvSpPr>
          <p:cNvPr id="7" name="TextBox 6"/>
          <p:cNvSpPr txBox="1"/>
          <p:nvPr/>
        </p:nvSpPr>
        <p:spPr>
          <a:xfrm>
            <a:off x="552991" y="3464314"/>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Build the Kernel in the Kernel Source Directory.</a:t>
            </a:r>
          </a:p>
          <a:p>
            <a:pPr marL="800100" lvl="1" indent="-342900">
              <a:buFont typeface="Arial" panose="020B0604020202020204" pitchFamily="34" charset="0"/>
              <a:buChar char="•"/>
            </a:pPr>
            <a:endParaRPr lang="en-US" altLang="ko-KR" dirty="0" smtClean="0"/>
          </a:p>
        </p:txBody>
      </p:sp>
    </p:spTree>
    <p:extLst>
      <p:ext uri="{BB962C8B-B14F-4D97-AF65-F5344CB8AC3E}">
        <p14:creationId xmlns:p14="http://schemas.microsoft.com/office/powerpoint/2010/main" val="18086460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Configuration</a:t>
            </a:r>
            <a:endParaRPr lang="ko-KR" altLang="en-US" dirty="0"/>
          </a:p>
        </p:txBody>
      </p:sp>
      <p:sp>
        <p:nvSpPr>
          <p:cNvPr id="3" name="TextBox 2"/>
          <p:cNvSpPr txBox="1"/>
          <p:nvPr/>
        </p:nvSpPr>
        <p:spPr>
          <a:xfrm>
            <a:off x="552991" y="749812"/>
            <a:ext cx="8328119" cy="378565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Kernel Configuration and Build System</a:t>
            </a:r>
          </a:p>
          <a:p>
            <a:pPr marL="800100" lvl="1" indent="-342900">
              <a:buFont typeface="Arial" panose="020B0604020202020204" pitchFamily="34" charset="0"/>
              <a:buChar char="•"/>
            </a:pPr>
            <a:r>
              <a:rPr lang="en-US" altLang="ko-KR" dirty="0"/>
              <a:t>The kernel configuration and build system is based on multiple </a:t>
            </a:r>
            <a:r>
              <a:rPr lang="en-US" altLang="ko-KR" dirty="0" err="1" smtClean="0"/>
              <a:t>Makefiles</a:t>
            </a:r>
            <a:endParaRPr lang="en-US" altLang="ko-KR" dirty="0" smtClean="0"/>
          </a:p>
          <a:p>
            <a:pPr marL="800100" lvl="1" indent="-342900">
              <a:buFont typeface="Arial" panose="020B0604020202020204" pitchFamily="34" charset="0"/>
              <a:buChar char="•"/>
            </a:pPr>
            <a:r>
              <a:rPr lang="en-US" altLang="ko-KR" dirty="0"/>
              <a:t>One only interacts with the main </a:t>
            </a:r>
            <a:r>
              <a:rPr lang="en-US" altLang="ko-KR" dirty="0" err="1"/>
              <a:t>Makefile</a:t>
            </a:r>
            <a:r>
              <a:rPr lang="en-US" altLang="ko-KR" dirty="0"/>
              <a:t>, present at the top directory of the kernel source </a:t>
            </a:r>
            <a:r>
              <a:rPr lang="en-US" altLang="ko-KR" dirty="0" smtClean="0"/>
              <a:t>tree</a:t>
            </a:r>
          </a:p>
          <a:p>
            <a:pPr marL="800100" lvl="1" indent="-342900">
              <a:buFont typeface="Arial" panose="020B0604020202020204" pitchFamily="34" charset="0"/>
              <a:buChar char="•"/>
            </a:pPr>
            <a:r>
              <a:rPr lang="en-US" altLang="ko-KR" dirty="0"/>
              <a:t>Interaction takes </a:t>
            </a:r>
            <a:r>
              <a:rPr lang="en-US" altLang="ko-KR" dirty="0" smtClean="0"/>
              <a:t>place</a:t>
            </a:r>
          </a:p>
          <a:p>
            <a:pPr marL="1257300" lvl="2" indent="-342900">
              <a:buFont typeface="Arial" panose="020B0604020202020204" pitchFamily="34" charset="0"/>
              <a:buChar char="•"/>
            </a:pPr>
            <a:r>
              <a:rPr lang="en-US" altLang="ko-KR" dirty="0"/>
              <a:t>using the make tool, which parses the </a:t>
            </a:r>
            <a:r>
              <a:rPr lang="en-US" altLang="ko-KR" dirty="0" err="1" smtClean="0"/>
              <a:t>Makefile</a:t>
            </a:r>
            <a:endParaRPr lang="en-US" altLang="ko-KR" dirty="0" smtClean="0"/>
          </a:p>
          <a:p>
            <a:pPr marL="1257300" lvl="2" indent="-342900">
              <a:buFont typeface="Arial" panose="020B0604020202020204" pitchFamily="34" charset="0"/>
              <a:buChar char="•"/>
            </a:pPr>
            <a:r>
              <a:rPr lang="en-US" altLang="ko-KR" dirty="0"/>
              <a:t>through various targets, defining which action should be done (configuration, compilation, installation, etc.). Run make help to see all available targets. </a:t>
            </a:r>
            <a:endParaRPr lang="en-US" altLang="ko-KR" dirty="0" smtClean="0"/>
          </a:p>
          <a:p>
            <a:pPr marL="800100" lvl="1" indent="-342900">
              <a:buFont typeface="Arial" panose="020B0604020202020204" pitchFamily="34" charset="0"/>
              <a:buChar char="•"/>
            </a:pPr>
            <a:r>
              <a:rPr lang="en-US" altLang="ko-KR" dirty="0" smtClean="0"/>
              <a:t>Example</a:t>
            </a:r>
          </a:p>
          <a:p>
            <a:pPr marL="1257300" lvl="2" indent="-342900">
              <a:buFont typeface="Arial" panose="020B0604020202020204" pitchFamily="34" charset="0"/>
              <a:buChar char="•"/>
            </a:pPr>
            <a:r>
              <a:rPr lang="en-US" altLang="ko-KR" dirty="0" smtClean="0"/>
              <a:t>cd “Linux kernel Source Directory”</a:t>
            </a:r>
          </a:p>
          <a:p>
            <a:pPr marL="1257300" lvl="2" indent="-342900">
              <a:buFont typeface="Arial" panose="020B0604020202020204" pitchFamily="34" charset="0"/>
              <a:buChar char="•"/>
            </a:pPr>
            <a:r>
              <a:rPr lang="en-US" altLang="ko-KR" dirty="0"/>
              <a:t>make </a:t>
            </a:r>
            <a:r>
              <a:rPr lang="en-US" altLang="ko-KR" dirty="0" smtClean="0"/>
              <a:t>&lt;target&gt;</a:t>
            </a:r>
          </a:p>
          <a:p>
            <a:pPr marL="800100" lvl="1" indent="-342900">
              <a:buFont typeface="Arial" panose="020B0604020202020204" pitchFamily="34" charset="0"/>
              <a:buChar char="•"/>
            </a:pPr>
            <a:endParaRPr lang="en-US" altLang="ko-KR" dirty="0" smtClean="0"/>
          </a:p>
        </p:txBody>
      </p:sp>
    </p:spTree>
    <p:extLst>
      <p:ext uri="{BB962C8B-B14F-4D97-AF65-F5344CB8AC3E}">
        <p14:creationId xmlns:p14="http://schemas.microsoft.com/office/powerpoint/2010/main" val="5391568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Configuration</a:t>
            </a:r>
            <a:endParaRPr lang="ko-KR" altLang="en-US" dirty="0"/>
          </a:p>
        </p:txBody>
      </p:sp>
      <p:sp>
        <p:nvSpPr>
          <p:cNvPr id="5" name="TextBox 4"/>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Configuration</a:t>
            </a:r>
          </a:p>
          <a:p>
            <a:pPr marL="800100" lvl="1" indent="-342900">
              <a:buFont typeface="Arial" panose="020B0604020202020204" pitchFamily="34" charset="0"/>
              <a:buChar char="•"/>
            </a:pP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1590477730"/>
              </p:ext>
            </p:extLst>
          </p:nvPr>
        </p:nvGraphicFramePr>
        <p:xfrm>
          <a:off x="552991" y="1322618"/>
          <a:ext cx="10232390" cy="74168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a:t>
                      </a:r>
                      <a:r>
                        <a:rPr lang="en-US" altLang="ko-KR" dirty="0" err="1" smtClean="0"/>
                        <a:t>kernel_direcotyr</a:t>
                      </a:r>
                      <a:r>
                        <a:rPr lang="en-US" altLang="ko-KR" baseline="0" dirty="0" smtClean="0"/>
                        <a:t> </a:t>
                      </a:r>
                      <a:r>
                        <a:rPr lang="en-US" altLang="ko-KR" dirty="0" smtClean="0"/>
                        <a:t>$ make </a:t>
                      </a:r>
                      <a:r>
                        <a:rPr lang="en-US" altLang="ko-KR" dirty="0" err="1" smtClean="0"/>
                        <a:t>menuconfig</a:t>
                      </a:r>
                      <a:endParaRPr lang="en-US" altLang="ko-KR" dirty="0" smtClean="0"/>
                    </a:p>
                  </a:txBody>
                  <a:tcPr/>
                </a:tc>
              </a:tr>
            </a:tbl>
          </a:graphicData>
        </a:graphic>
      </p:graphicFrame>
      <p:pic>
        <p:nvPicPr>
          <p:cNvPr id="8" name="그림 7"/>
          <p:cNvPicPr>
            <a:picLocks noChangeAspect="1"/>
          </p:cNvPicPr>
          <p:nvPr/>
        </p:nvPicPr>
        <p:blipFill>
          <a:blip r:embed="rId3"/>
          <a:stretch>
            <a:fillRect/>
          </a:stretch>
        </p:blipFill>
        <p:spPr>
          <a:xfrm>
            <a:off x="2403157" y="2193607"/>
            <a:ext cx="6226493" cy="4266422"/>
          </a:xfrm>
          <a:prstGeom prst="rect">
            <a:avLst/>
          </a:prstGeom>
        </p:spPr>
      </p:pic>
    </p:spTree>
    <p:extLst>
      <p:ext uri="{BB962C8B-B14F-4D97-AF65-F5344CB8AC3E}">
        <p14:creationId xmlns:p14="http://schemas.microsoft.com/office/powerpoint/2010/main" val="3926338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Configuration</a:t>
            </a:r>
            <a:endParaRPr lang="ko-KR" altLang="en-US" dirty="0"/>
          </a:p>
        </p:txBody>
      </p:sp>
      <p:sp>
        <p:nvSpPr>
          <p:cNvPr id="5" name="TextBox 4"/>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Configuration</a:t>
            </a:r>
          </a:p>
          <a:p>
            <a:pPr marL="800100" lvl="1" indent="-342900">
              <a:buFont typeface="Arial" panose="020B0604020202020204" pitchFamily="34" charset="0"/>
              <a:buChar char="•"/>
            </a:pP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3327141727"/>
              </p:ext>
            </p:extLst>
          </p:nvPr>
        </p:nvGraphicFramePr>
        <p:xfrm>
          <a:off x="552991" y="1322618"/>
          <a:ext cx="10232390" cy="74168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a:t>
                      </a:r>
                      <a:r>
                        <a:rPr lang="en-US" altLang="ko-KR" dirty="0" err="1" smtClean="0"/>
                        <a:t>kernel_direcotyr</a:t>
                      </a:r>
                      <a:r>
                        <a:rPr lang="en-US" altLang="ko-KR" baseline="0" dirty="0" smtClean="0"/>
                        <a:t> </a:t>
                      </a:r>
                      <a:r>
                        <a:rPr lang="en-US" altLang="ko-KR" dirty="0" smtClean="0"/>
                        <a:t>$ make </a:t>
                      </a:r>
                      <a:r>
                        <a:rPr lang="en-US" altLang="ko-KR" dirty="0" err="1" smtClean="0"/>
                        <a:t>nconfig</a:t>
                      </a:r>
                      <a:endParaRPr lang="en-US" altLang="ko-KR" dirty="0" smtClean="0"/>
                    </a:p>
                  </a:txBody>
                  <a:tcPr/>
                </a:tc>
              </a:tr>
            </a:tbl>
          </a:graphicData>
        </a:graphic>
      </p:graphicFrame>
      <p:pic>
        <p:nvPicPr>
          <p:cNvPr id="3" name="그림 2"/>
          <p:cNvPicPr>
            <a:picLocks noChangeAspect="1"/>
          </p:cNvPicPr>
          <p:nvPr/>
        </p:nvPicPr>
        <p:blipFill>
          <a:blip r:embed="rId3"/>
          <a:stretch>
            <a:fillRect/>
          </a:stretch>
        </p:blipFill>
        <p:spPr>
          <a:xfrm>
            <a:off x="2338204" y="2150659"/>
            <a:ext cx="6154285" cy="4294438"/>
          </a:xfrm>
          <a:prstGeom prst="rect">
            <a:avLst/>
          </a:prstGeom>
        </p:spPr>
      </p:pic>
    </p:spTree>
    <p:extLst>
      <p:ext uri="{BB962C8B-B14F-4D97-AF65-F5344CB8AC3E}">
        <p14:creationId xmlns:p14="http://schemas.microsoft.com/office/powerpoint/2010/main" val="20953319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Configuration</a:t>
            </a:r>
            <a:endParaRPr lang="ko-KR" altLang="en-US" dirty="0"/>
          </a:p>
        </p:txBody>
      </p:sp>
      <p:sp>
        <p:nvSpPr>
          <p:cNvPr id="5" name="TextBox 4"/>
          <p:cNvSpPr txBox="1"/>
          <p:nvPr/>
        </p:nvSpPr>
        <p:spPr>
          <a:xfrm>
            <a:off x="552991" y="749812"/>
            <a:ext cx="8328119"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change </a:t>
            </a:r>
            <a:r>
              <a:rPr lang="en-US" altLang="ko-KR" sz="2400" dirty="0">
                <a:solidFill>
                  <a:srgbClr val="0E58A8"/>
                </a:solidFill>
              </a:rPr>
              <a:t>the </a:t>
            </a:r>
            <a:r>
              <a:rPr lang="en-US" altLang="ko-KR" sz="2400" dirty="0" smtClean="0">
                <a:solidFill>
                  <a:srgbClr val="0E58A8"/>
                </a:solidFill>
              </a:rPr>
              <a:t>CONFIG_BLK_DEV_RAM as a module.</a:t>
            </a:r>
            <a:endParaRPr lang="en-US" altLang="ko-KR" sz="2400" dirty="0">
              <a:solidFill>
                <a:srgbClr val="0E58A8"/>
              </a:solidFill>
            </a:endParaRPr>
          </a:p>
          <a:p>
            <a:pPr marL="800100" lvl="1" indent="-342900">
              <a:buFont typeface="Arial" panose="020B0604020202020204" pitchFamily="34" charset="0"/>
              <a:buChar char="•"/>
            </a:pPr>
            <a:r>
              <a:rPr lang="en-US" altLang="ko-KR" dirty="0" smtClean="0"/>
              <a:t>Search it “/BLK_DEV_RAM + Enter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endParaRPr lang="en-US" altLang="ko-KR" dirty="0" smtClean="0"/>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endParaRPr lang="en-US" altLang="ko-KR" dirty="0" smtClean="0"/>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endParaRPr lang="en-US" altLang="ko-KR" dirty="0" smtClean="0"/>
          </a:p>
          <a:p>
            <a:pPr marL="800100" lvl="1" indent="-342900">
              <a:buFont typeface="Arial" panose="020B0604020202020204" pitchFamily="34" charset="0"/>
              <a:buChar char="•"/>
            </a:pPr>
            <a:r>
              <a:rPr lang="en-US" altLang="ko-KR" dirty="0" smtClean="0"/>
              <a:t>Check “.</a:t>
            </a:r>
            <a:r>
              <a:rPr lang="en-US" altLang="ko-KR" dirty="0" err="1" smtClean="0"/>
              <a:t>config</a:t>
            </a:r>
            <a:r>
              <a:rPr lang="en-US" altLang="ko-KR" dirty="0" smtClean="0"/>
              <a:t>”</a:t>
            </a:r>
            <a:endParaRPr lang="en-US" altLang="ko-KR" dirty="0"/>
          </a:p>
        </p:txBody>
      </p:sp>
      <p:pic>
        <p:nvPicPr>
          <p:cNvPr id="4" name="그림 3"/>
          <p:cNvPicPr>
            <a:picLocks noChangeAspect="1"/>
          </p:cNvPicPr>
          <p:nvPr/>
        </p:nvPicPr>
        <p:blipFill>
          <a:blip r:embed="rId3"/>
          <a:stretch>
            <a:fillRect/>
          </a:stretch>
        </p:blipFill>
        <p:spPr>
          <a:xfrm>
            <a:off x="1516380" y="1488476"/>
            <a:ext cx="3581400" cy="1524000"/>
          </a:xfrm>
          <a:prstGeom prst="rect">
            <a:avLst/>
          </a:prstGeom>
        </p:spPr>
      </p:pic>
      <p:pic>
        <p:nvPicPr>
          <p:cNvPr id="9" name="그림 8"/>
          <p:cNvPicPr>
            <a:picLocks noChangeAspect="1"/>
          </p:cNvPicPr>
          <p:nvPr/>
        </p:nvPicPr>
        <p:blipFill>
          <a:blip r:embed="rId4"/>
          <a:stretch>
            <a:fillRect/>
          </a:stretch>
        </p:blipFill>
        <p:spPr>
          <a:xfrm>
            <a:off x="1516380" y="3511110"/>
            <a:ext cx="5784386" cy="2589018"/>
          </a:xfrm>
          <a:prstGeom prst="rect">
            <a:avLst/>
          </a:prstGeom>
        </p:spPr>
      </p:pic>
    </p:spTree>
    <p:extLst>
      <p:ext uri="{BB962C8B-B14F-4D97-AF65-F5344CB8AC3E}">
        <p14:creationId xmlns:p14="http://schemas.microsoft.com/office/powerpoint/2010/main" val="38611507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a:t>
            </a:r>
            <a:r>
              <a:rPr lang="en-US" altLang="ko-KR" dirty="0" smtClean="0"/>
              <a:t>Configuration</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3670437029"/>
              </p:ext>
            </p:extLst>
          </p:nvPr>
        </p:nvGraphicFramePr>
        <p:xfrm>
          <a:off x="644431" y="1308612"/>
          <a:ext cx="10232390" cy="1010920"/>
        </p:xfrm>
        <a:graphic>
          <a:graphicData uri="http://schemas.openxmlformats.org/drawingml/2006/table">
            <a:tbl>
              <a:tblPr firstRow="1" bandRow="1">
                <a:tableStyleId>{7DF18680-E054-41AD-8BC1-D1AEF772440D}</a:tableStyleId>
              </a:tblPr>
              <a:tblGrid>
                <a:gridCol w="10232390"/>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a:t>
                      </a:r>
                      <a:r>
                        <a:rPr lang="en-US" altLang="ko-KR" dirty="0" err="1" smtClean="0"/>
                        <a:t>kernel_direcotyr</a:t>
                      </a:r>
                      <a:r>
                        <a:rPr lang="en-US" altLang="ko-KR" baseline="0" dirty="0" smtClean="0"/>
                        <a:t> </a:t>
                      </a:r>
                      <a:r>
                        <a:rPr lang="en-US" altLang="ko-KR" dirty="0" smtClean="0"/>
                        <a:t>$ make </a:t>
                      </a:r>
                      <a:r>
                        <a:rPr lang="en-US" altLang="ko-KR" baseline="0" dirty="0" smtClean="0"/>
                        <a:t> modules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huyang@RDKDev01:~/</a:t>
                      </a:r>
                      <a:r>
                        <a:rPr lang="en-US" altLang="ko-KR" dirty="0" err="1" smtClean="0"/>
                        <a:t>kernel_direcotyr</a:t>
                      </a:r>
                      <a:r>
                        <a:rPr lang="en-US" altLang="ko-KR" baseline="0" dirty="0" smtClean="0"/>
                        <a:t> </a:t>
                      </a:r>
                      <a:r>
                        <a:rPr lang="en-US" altLang="ko-KR" dirty="0" smtClean="0"/>
                        <a:t>$ make </a:t>
                      </a:r>
                      <a:r>
                        <a:rPr lang="en-US" altLang="ko-KR" baseline="0" dirty="0" smtClean="0"/>
                        <a:t> modules SUBDIR=drivers/block</a:t>
                      </a:r>
                      <a:endParaRPr lang="en-US" altLang="ko-KR" dirty="0" smtClean="0"/>
                    </a:p>
                  </a:txBody>
                  <a:tcPr/>
                </a:tc>
              </a:tr>
            </a:tbl>
          </a:graphicData>
        </a:graphic>
      </p:graphicFrame>
      <p:sp>
        <p:nvSpPr>
          <p:cNvPr id="9" name="TextBox 8"/>
          <p:cNvSpPr txBox="1"/>
          <p:nvPr/>
        </p:nvSpPr>
        <p:spPr>
          <a:xfrm>
            <a:off x="552991" y="749812"/>
            <a:ext cx="8328119" cy="83099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Build Modules</a:t>
            </a:r>
          </a:p>
          <a:p>
            <a:endParaRPr lang="en-US" altLang="ko-KR" sz="2400" dirty="0">
              <a:solidFill>
                <a:srgbClr val="0E58A8"/>
              </a:solidFill>
            </a:endParaRPr>
          </a:p>
        </p:txBody>
      </p:sp>
    </p:spTree>
    <p:extLst>
      <p:ext uri="{BB962C8B-B14F-4D97-AF65-F5344CB8AC3E}">
        <p14:creationId xmlns:p14="http://schemas.microsoft.com/office/powerpoint/2010/main" val="282292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Linux </a:t>
            </a:r>
            <a:r>
              <a:rPr lang="en-US" altLang="ko-KR" dirty="0" smtClean="0"/>
              <a:t>Introduction</a:t>
            </a:r>
            <a:endParaRPr lang="ko-KR" altLang="en-US" dirty="0"/>
          </a:p>
        </p:txBody>
      </p:sp>
      <p:sp>
        <p:nvSpPr>
          <p:cNvPr id="3" name="TextBox 2"/>
          <p:cNvSpPr txBox="1"/>
          <p:nvPr/>
        </p:nvSpPr>
        <p:spPr>
          <a:xfrm>
            <a:off x="449082" y="963168"/>
            <a:ext cx="10820898" cy="4862870"/>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System Call</a:t>
            </a:r>
          </a:p>
          <a:p>
            <a:pPr marL="914400" lvl="1" indent="-457200">
              <a:buFont typeface="Wingdings" panose="05000000000000000000" pitchFamily="2" charset="2"/>
              <a:buChar char="v"/>
            </a:pPr>
            <a:r>
              <a:rPr lang="en-US" altLang="ko-KR" sz="2600" dirty="0"/>
              <a:t>The main interface between the kernel and user space is the set of system calls </a:t>
            </a:r>
            <a:endParaRPr lang="en-US" altLang="ko-KR" sz="2600" dirty="0" smtClean="0"/>
          </a:p>
          <a:p>
            <a:pPr marL="914400" lvl="1" indent="-457200">
              <a:buFont typeface="Wingdings" panose="05000000000000000000" pitchFamily="2" charset="2"/>
              <a:buChar char="v"/>
            </a:pPr>
            <a:r>
              <a:rPr lang="en-US" altLang="ko-KR" sz="2600" dirty="0"/>
              <a:t>About 300 system calls that provide the main kernel services </a:t>
            </a:r>
            <a:endParaRPr lang="en-US" altLang="ko-KR" sz="2600" dirty="0" smtClean="0"/>
          </a:p>
          <a:p>
            <a:pPr marL="1371600" lvl="2" indent="-457200">
              <a:buFont typeface="Wingdings" panose="05000000000000000000" pitchFamily="2" charset="2"/>
              <a:buChar char="v"/>
            </a:pPr>
            <a:r>
              <a:rPr lang="en-US" altLang="ko-KR" sz="2600" dirty="0"/>
              <a:t>File and device operations, networking operations, inter-process communication, process management, memory mapping, timers, threads, synchronization primitives, etc. </a:t>
            </a:r>
            <a:endParaRPr lang="en-US" altLang="ko-KR" sz="2600" dirty="0" smtClean="0"/>
          </a:p>
          <a:p>
            <a:pPr marL="914400" lvl="1" indent="-457200">
              <a:buFont typeface="Wingdings" panose="05000000000000000000" pitchFamily="2" charset="2"/>
              <a:buChar char="v"/>
            </a:pPr>
            <a:r>
              <a:rPr lang="en-US" altLang="ko-KR" sz="2600" dirty="0"/>
              <a:t>This interface is stable over time: only new system calls can be added by the kernel developers </a:t>
            </a:r>
            <a:endParaRPr lang="en-US" altLang="ko-KR" sz="2600" dirty="0" smtClean="0"/>
          </a:p>
          <a:p>
            <a:pPr marL="914400" lvl="1" indent="-457200">
              <a:buFont typeface="Wingdings" panose="05000000000000000000" pitchFamily="2" charset="2"/>
              <a:buChar char="v"/>
            </a:pPr>
            <a:r>
              <a:rPr lang="en-US" altLang="ko-KR" sz="2600" dirty="0"/>
              <a:t>This system call interface is wrapped by the C library, and user space applications usually never make a system call directly but rather use the corresponding C library function</a:t>
            </a:r>
            <a:endParaRPr lang="en-US" altLang="ko-KR" sz="2600" dirty="0" smtClean="0"/>
          </a:p>
        </p:txBody>
      </p:sp>
      <p:sp>
        <p:nvSpPr>
          <p:cNvPr id="6" name="AutoShape 2" descr="Image result for linux logo"/>
          <p:cNvSpPr>
            <a:spLocks noChangeAspect="1" noChangeArrowheads="1"/>
          </p:cNvSpPr>
          <p:nvPr/>
        </p:nvSpPr>
        <p:spPr bwMode="auto">
          <a:xfrm>
            <a:off x="7787767" y="2258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40346138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Including Kernel Module</a:t>
            </a:r>
            <a:endParaRPr lang="ko-KR" altLang="en-US" dirty="0"/>
          </a:p>
        </p:txBody>
      </p:sp>
      <p:sp>
        <p:nvSpPr>
          <p:cNvPr id="5" name="TextBox 4"/>
          <p:cNvSpPr txBox="1"/>
          <p:nvPr/>
        </p:nvSpPr>
        <p:spPr>
          <a:xfrm>
            <a:off x="552991" y="749812"/>
            <a:ext cx="8328119" cy="1292662"/>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add a “hello world module”  to Kernel Source</a:t>
            </a:r>
            <a:endParaRPr lang="en-US" altLang="ko-KR" sz="2400" dirty="0">
              <a:solidFill>
                <a:srgbClr val="0E58A8"/>
              </a:solidFill>
            </a:endParaRPr>
          </a:p>
          <a:p>
            <a:pPr marL="800100" lvl="1" indent="-342900">
              <a:buFont typeface="Arial" panose="020B0604020202020204" pitchFamily="34" charset="0"/>
              <a:buChar char="•"/>
            </a:pPr>
            <a:r>
              <a:rPr lang="en-US" altLang="ko-KR" dirty="0"/>
              <a:t>Target directory : </a:t>
            </a:r>
            <a:r>
              <a:rPr lang="en-US" altLang="ko-KR" dirty="0" smtClean="0"/>
              <a:t>drivers/</a:t>
            </a:r>
            <a:r>
              <a:rPr lang="en-US" altLang="ko-KR" dirty="0" err="1" smtClean="0"/>
              <a:t>brcmstb</a:t>
            </a:r>
            <a:r>
              <a:rPr lang="en-US" altLang="ko-KR" dirty="0" smtClean="0"/>
              <a:t>/</a:t>
            </a:r>
            <a:r>
              <a:rPr lang="en-US" altLang="ko-KR" dirty="0" err="1" smtClean="0"/>
              <a:t>test.c</a:t>
            </a:r>
            <a:endParaRPr lang="en-US" altLang="ko-KR" dirty="0" smtClean="0"/>
          </a:p>
          <a:p>
            <a:pPr marL="800100" lvl="1" indent="-342900">
              <a:buFont typeface="Arial" panose="020B0604020202020204" pitchFamily="34" charset="0"/>
              <a:buChar char="•"/>
            </a:pPr>
            <a:r>
              <a:rPr lang="en-US" altLang="ko-KR" dirty="0"/>
              <a:t>CONFIG_NAME : </a:t>
            </a:r>
            <a:r>
              <a:rPr lang="en-US" altLang="ko-KR" dirty="0" smtClean="0"/>
              <a:t>CONFIG_MODULE_TEST</a:t>
            </a:r>
            <a:endParaRPr lang="en-US" altLang="ko-KR" dirty="0"/>
          </a:p>
          <a:p>
            <a:pPr marL="800100" lvl="1" indent="-342900">
              <a:buFont typeface="Arial" panose="020B0604020202020204" pitchFamily="34" charset="0"/>
              <a:buChar char="•"/>
            </a:pPr>
            <a:r>
              <a:rPr lang="en-US" altLang="ko-KR" dirty="0" smtClean="0"/>
              <a:t>See. Documentation/</a:t>
            </a:r>
            <a:r>
              <a:rPr lang="en-US" altLang="ko-KR" dirty="0" err="1" smtClean="0"/>
              <a:t>kbuild</a:t>
            </a:r>
            <a:r>
              <a:rPr lang="en-US" altLang="ko-KR" dirty="0" smtClean="0"/>
              <a:t>/kconfig-language.txt</a:t>
            </a:r>
            <a:endParaRPr lang="en-US" altLang="ko-KR" dirty="0"/>
          </a:p>
        </p:txBody>
      </p:sp>
      <p:pic>
        <p:nvPicPr>
          <p:cNvPr id="3" name="그림 2"/>
          <p:cNvPicPr>
            <a:picLocks noChangeAspect="1"/>
          </p:cNvPicPr>
          <p:nvPr/>
        </p:nvPicPr>
        <p:blipFill>
          <a:blip r:embed="rId3"/>
          <a:stretch>
            <a:fillRect/>
          </a:stretch>
        </p:blipFill>
        <p:spPr>
          <a:xfrm>
            <a:off x="1108710" y="2160270"/>
            <a:ext cx="7772400" cy="4000500"/>
          </a:xfrm>
          <a:prstGeom prst="rect">
            <a:avLst/>
          </a:prstGeom>
        </p:spPr>
      </p:pic>
    </p:spTree>
    <p:extLst>
      <p:ext uri="{BB962C8B-B14F-4D97-AF65-F5344CB8AC3E}">
        <p14:creationId xmlns:p14="http://schemas.microsoft.com/office/powerpoint/2010/main" val="14181411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Including Kernel </a:t>
            </a:r>
            <a:r>
              <a:rPr lang="en-US" altLang="ko-KR" dirty="0" smtClean="0"/>
              <a:t>Module</a:t>
            </a:r>
            <a:endParaRPr lang="ko-KR" altLang="en-US" dirty="0"/>
          </a:p>
        </p:txBody>
      </p:sp>
      <p:pic>
        <p:nvPicPr>
          <p:cNvPr id="3" name="그림 2"/>
          <p:cNvPicPr>
            <a:picLocks noChangeAspect="1"/>
          </p:cNvPicPr>
          <p:nvPr/>
        </p:nvPicPr>
        <p:blipFill>
          <a:blip r:embed="rId3"/>
          <a:stretch>
            <a:fillRect/>
          </a:stretch>
        </p:blipFill>
        <p:spPr>
          <a:xfrm>
            <a:off x="711393" y="1308612"/>
            <a:ext cx="7629525" cy="2247900"/>
          </a:xfrm>
          <a:prstGeom prst="rect">
            <a:avLst/>
          </a:prstGeom>
        </p:spPr>
      </p:pic>
      <p:sp>
        <p:nvSpPr>
          <p:cNvPr id="4" name="TextBox 3"/>
          <p:cNvSpPr txBox="1"/>
          <p:nvPr/>
        </p:nvSpPr>
        <p:spPr>
          <a:xfrm>
            <a:off x="552991" y="749812"/>
            <a:ext cx="8328119" cy="738664"/>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Expected Result</a:t>
            </a:r>
            <a:endParaRPr lang="en-US" altLang="ko-KR" sz="2400" dirty="0">
              <a:solidFill>
                <a:srgbClr val="0E58A8"/>
              </a:solidFill>
            </a:endParaRPr>
          </a:p>
          <a:p>
            <a:pPr marL="800100" lvl="1" indent="-342900">
              <a:buFont typeface="Arial" panose="020B0604020202020204" pitchFamily="34" charset="0"/>
              <a:buChar char="•"/>
            </a:pPr>
            <a:endParaRPr lang="en-US" altLang="ko-KR" dirty="0"/>
          </a:p>
        </p:txBody>
      </p:sp>
    </p:spTree>
    <p:extLst>
      <p:ext uri="{BB962C8B-B14F-4D97-AF65-F5344CB8AC3E}">
        <p14:creationId xmlns:p14="http://schemas.microsoft.com/office/powerpoint/2010/main" val="14983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Including Kernel Module</a:t>
            </a:r>
            <a:endParaRPr lang="ko-KR" altLang="en-US" dirty="0"/>
          </a:p>
        </p:txBody>
      </p:sp>
      <p:sp>
        <p:nvSpPr>
          <p:cNvPr id="5" name="TextBox 4"/>
          <p:cNvSpPr txBox="1"/>
          <p:nvPr/>
        </p:nvSpPr>
        <p:spPr>
          <a:xfrm>
            <a:off x="552991" y="749812"/>
            <a:ext cx="8328119" cy="1015663"/>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add a LED Control Driver to Kernel Source</a:t>
            </a:r>
            <a:endParaRPr lang="en-US" altLang="ko-KR" sz="2400" dirty="0">
              <a:solidFill>
                <a:srgbClr val="0E58A8"/>
              </a:solidFill>
            </a:endParaRPr>
          </a:p>
          <a:p>
            <a:pPr marL="800100" lvl="1" indent="-342900">
              <a:buFont typeface="Arial" panose="020B0604020202020204" pitchFamily="34" charset="0"/>
              <a:buChar char="•"/>
            </a:pPr>
            <a:r>
              <a:rPr lang="en-US" altLang="ko-KR" dirty="0"/>
              <a:t>Target directory : </a:t>
            </a:r>
            <a:r>
              <a:rPr lang="en-US" altLang="ko-KR" dirty="0" smtClean="0"/>
              <a:t>drivers/</a:t>
            </a:r>
            <a:r>
              <a:rPr lang="en-US" altLang="ko-KR" dirty="0" err="1" smtClean="0"/>
              <a:t>brcmstb</a:t>
            </a:r>
            <a:r>
              <a:rPr lang="en-US" altLang="ko-KR" dirty="0"/>
              <a:t>/</a:t>
            </a:r>
            <a:endParaRPr lang="en-US" altLang="ko-KR" dirty="0" smtClean="0"/>
          </a:p>
          <a:p>
            <a:pPr marL="800100" lvl="1" indent="-342900">
              <a:buFont typeface="Arial" panose="020B0604020202020204" pitchFamily="34" charset="0"/>
              <a:buChar char="•"/>
            </a:pPr>
            <a:r>
              <a:rPr lang="en-US" altLang="ko-KR" dirty="0"/>
              <a:t>CONFIG_NAME : </a:t>
            </a:r>
            <a:r>
              <a:rPr lang="en-US" altLang="ko-KR" dirty="0" smtClean="0"/>
              <a:t>CONFIG_LED_CONTROL</a:t>
            </a:r>
            <a:endParaRPr lang="en-US" altLang="ko-KR" dirty="0"/>
          </a:p>
        </p:txBody>
      </p:sp>
      <p:sp>
        <p:nvSpPr>
          <p:cNvPr id="6" name="TextBox 5"/>
          <p:cNvSpPr txBox="1"/>
          <p:nvPr/>
        </p:nvSpPr>
        <p:spPr>
          <a:xfrm>
            <a:off x="1703070" y="2491740"/>
            <a:ext cx="6115050" cy="646331"/>
          </a:xfrm>
          <a:prstGeom prst="rect">
            <a:avLst/>
          </a:prstGeom>
          <a:noFill/>
        </p:spPr>
        <p:txBody>
          <a:bodyPr wrap="square" rtlCol="0">
            <a:spAutoFit/>
          </a:bodyPr>
          <a:lstStyle/>
          <a:p>
            <a:r>
              <a:rPr lang="ko-KR" altLang="en-US" dirty="0" smtClean="0"/>
              <a:t>작업했던 </a:t>
            </a:r>
            <a:r>
              <a:rPr lang="en-US" altLang="ko-KR" dirty="0" smtClean="0"/>
              <a:t>led driver </a:t>
            </a:r>
            <a:r>
              <a:rPr lang="ko-KR" altLang="en-US" dirty="0" smtClean="0"/>
              <a:t>를 </a:t>
            </a:r>
            <a:r>
              <a:rPr lang="ko-KR" altLang="en-US" dirty="0" err="1" smtClean="0"/>
              <a:t>소스안에</a:t>
            </a:r>
            <a:r>
              <a:rPr lang="ko-KR" altLang="en-US" dirty="0" smtClean="0"/>
              <a:t> </a:t>
            </a:r>
            <a:r>
              <a:rPr lang="ko-KR" altLang="en-US" dirty="0" err="1" smtClean="0"/>
              <a:t>포함시킬수</a:t>
            </a:r>
            <a:r>
              <a:rPr lang="ko-KR" altLang="en-US" dirty="0" smtClean="0"/>
              <a:t> 있도록 </a:t>
            </a:r>
            <a:endParaRPr lang="en-US" altLang="ko-KR" dirty="0" smtClean="0"/>
          </a:p>
          <a:p>
            <a:endParaRPr lang="ko-KR" altLang="en-US" dirty="0"/>
          </a:p>
        </p:txBody>
      </p:sp>
    </p:spTree>
    <p:extLst>
      <p:ext uri="{BB962C8B-B14F-4D97-AF65-F5344CB8AC3E}">
        <p14:creationId xmlns:p14="http://schemas.microsoft.com/office/powerpoint/2010/main" val="1924159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M1 Kernel</a:t>
            </a:r>
            <a:endParaRPr lang="ko-KR" altLang="en-US" dirty="0"/>
          </a:p>
        </p:txBody>
      </p:sp>
      <p:sp>
        <p:nvSpPr>
          <p:cNvPr id="3" name="TextBox 2"/>
          <p:cNvSpPr txBox="1"/>
          <p:nvPr/>
        </p:nvSpPr>
        <p:spPr>
          <a:xfrm>
            <a:off x="552991" y="749812"/>
            <a:ext cx="9619709" cy="2677656"/>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Modification Point </a:t>
            </a:r>
            <a:endParaRPr lang="en-US" altLang="ko-KR" sz="2400" dirty="0">
              <a:solidFill>
                <a:srgbClr val="0E58A8"/>
              </a:solidFill>
            </a:endParaRPr>
          </a:p>
          <a:p>
            <a:pPr marL="800100" lvl="1" indent="-342900">
              <a:buFont typeface="Arial" panose="020B0604020202020204" pitchFamily="34" charset="0"/>
              <a:buChar char="•"/>
            </a:pPr>
            <a:r>
              <a:rPr lang="en-US" altLang="ko-KR" dirty="0" smtClean="0"/>
              <a:t>HUMAX_PLATFORM_BASE Define.</a:t>
            </a:r>
          </a:p>
          <a:p>
            <a:pPr marL="800100" lvl="1" indent="-342900">
              <a:buFont typeface="Arial" panose="020B0604020202020204" pitchFamily="34" charset="0"/>
              <a:buChar char="•"/>
            </a:pPr>
            <a:endParaRPr lang="en-US" altLang="ko-KR" dirty="0" smtClean="0"/>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endParaRPr lang="en-US" altLang="ko-KR" dirty="0" smtClean="0"/>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endParaRPr lang="en-US" altLang="ko-KR" dirty="0" smtClean="0"/>
          </a:p>
          <a:p>
            <a:pPr lvl="1"/>
            <a:endParaRPr lang="en-US" altLang="ko-KR" dirty="0" smtClean="0"/>
          </a:p>
          <a:p>
            <a:pPr marL="800100" lvl="1" indent="-342900">
              <a:buFont typeface="Arial" panose="020B0604020202020204" pitchFamily="34" charset="0"/>
              <a:buChar char="•"/>
            </a:pPr>
            <a:r>
              <a:rPr lang="en-US" altLang="ko-KR" dirty="0" smtClean="0"/>
              <a:t>So, When build Entire Kernel Image. </a:t>
            </a:r>
          </a:p>
        </p:txBody>
      </p:sp>
      <p:graphicFrame>
        <p:nvGraphicFramePr>
          <p:cNvPr id="6" name="표 5"/>
          <p:cNvGraphicFramePr>
            <a:graphicFrameLocks noGrp="1"/>
          </p:cNvGraphicFramePr>
          <p:nvPr>
            <p:extLst>
              <p:ext uri="{D42A27DB-BD31-4B8C-83A1-F6EECF244321}">
                <p14:modId xmlns:p14="http://schemas.microsoft.com/office/powerpoint/2010/main" val="830369239"/>
              </p:ext>
            </p:extLst>
          </p:nvPr>
        </p:nvGraphicFramePr>
        <p:xfrm>
          <a:off x="1375951" y="1541756"/>
          <a:ext cx="8385269" cy="1010920"/>
        </p:xfrm>
        <a:graphic>
          <a:graphicData uri="http://schemas.openxmlformats.org/drawingml/2006/table">
            <a:tbl>
              <a:tblPr firstRow="1" bandRow="1">
                <a:tableStyleId>{7DF18680-E054-41AD-8BC1-D1AEF772440D}</a:tableStyleId>
              </a:tblPr>
              <a:tblGrid>
                <a:gridCol w="8385269"/>
              </a:tblGrid>
              <a:tr h="37084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latinLnBrk="1"/>
                      <a:r>
                        <a:rPr lang="en-US" altLang="ko-KR" dirty="0" smtClean="0"/>
                        <a:t>huyang@RDKDev01:~/</a:t>
                      </a:r>
                      <a:r>
                        <a:rPr lang="en-US" altLang="ko-KR" dirty="0" err="1" smtClean="0"/>
                        <a:t>kernel_direcotyr</a:t>
                      </a:r>
                      <a:r>
                        <a:rPr lang="en-US" altLang="ko-KR" baseline="0" dirty="0" smtClean="0"/>
                        <a:t> </a:t>
                      </a:r>
                      <a:r>
                        <a:rPr lang="en-US" altLang="ko-KR" dirty="0" smtClean="0"/>
                        <a:t>$</a:t>
                      </a:r>
                      <a:r>
                        <a:rPr lang="en-US" altLang="ko-KR" baseline="0" dirty="0" smtClean="0"/>
                        <a:t> grep HUMAX_PLATFORM_BASE * -</a:t>
                      </a:r>
                      <a:r>
                        <a:rPr lang="en-US" altLang="ko-KR" baseline="0" dirty="0" err="1" smtClean="0"/>
                        <a:t>rn</a:t>
                      </a:r>
                      <a:r>
                        <a:rPr lang="en-US" altLang="ko-KR" baseline="0" dirty="0" smtClean="0"/>
                        <a:t>  | grep -v ".</a:t>
                      </a:r>
                      <a:r>
                        <a:rPr lang="en-US" altLang="ko-KR" baseline="0" dirty="0" err="1" smtClean="0"/>
                        <a:t>cmd</a:t>
                      </a:r>
                      <a:r>
                        <a:rPr lang="en-US" altLang="ko-KR" baseline="0" dirty="0" smtClean="0"/>
                        <a:t>" | grep -v ".</a:t>
                      </a:r>
                      <a:r>
                        <a:rPr lang="en-US" altLang="ko-KR" baseline="0" dirty="0" err="1" smtClean="0"/>
                        <a:t>svn</a:t>
                      </a:r>
                      <a:r>
                        <a:rPr lang="en-US" altLang="ko-KR" baseline="0" dirty="0" smtClean="0"/>
                        <a:t>"</a:t>
                      </a: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028692247"/>
              </p:ext>
            </p:extLst>
          </p:nvPr>
        </p:nvGraphicFramePr>
        <p:xfrm>
          <a:off x="1375950" y="3660156"/>
          <a:ext cx="8385269" cy="1280160"/>
        </p:xfrm>
        <a:graphic>
          <a:graphicData uri="http://schemas.openxmlformats.org/drawingml/2006/table">
            <a:tbl>
              <a:tblPr firstRow="1" bandRow="1">
                <a:tableStyleId>{7DF18680-E054-41AD-8BC1-D1AEF772440D}</a:tableStyleId>
              </a:tblPr>
              <a:tblGrid>
                <a:gridCol w="8385269"/>
              </a:tblGrid>
              <a:tr h="0">
                <a:tc>
                  <a:txBody>
                    <a:bodyPr/>
                    <a:lstStyle/>
                    <a:p>
                      <a:pPr latinLnBrk="1"/>
                      <a:r>
                        <a:rPr lang="en-US" altLang="ko-KR" dirty="0" smtClean="0"/>
                        <a:t>In</a:t>
                      </a:r>
                      <a:r>
                        <a:rPr lang="en-US" altLang="ko-KR" baseline="0" dirty="0" smtClean="0"/>
                        <a:t> the </a:t>
                      </a:r>
                      <a:r>
                        <a:rPr lang="en-US" altLang="ko-KR" baseline="0" dirty="0" smtClean="0"/>
                        <a:t>Shell</a:t>
                      </a:r>
                    </a:p>
                  </a:txBody>
                  <a:tcPr/>
                </a:tc>
              </a:tr>
              <a:tr h="370840">
                <a:tc>
                  <a:txBody>
                    <a:bodyPr/>
                    <a:lstStyle/>
                    <a:p>
                      <a:pPr marL="800100" lvl="1" indent="-342900">
                        <a:buFont typeface="Arial" panose="020B0604020202020204" pitchFamily="34" charset="0"/>
                        <a:buChar char="•"/>
                      </a:pPr>
                      <a:r>
                        <a:rPr lang="en-US" altLang="ko-KR" dirty="0" smtClean="0"/>
                        <a:t>huyang@RDKDev01:~/</a:t>
                      </a:r>
                      <a:r>
                        <a:rPr lang="en-US" altLang="ko-KR" dirty="0" err="1" smtClean="0"/>
                        <a:t>kernel_direcotyr</a:t>
                      </a:r>
                      <a:r>
                        <a:rPr lang="en-US" altLang="ko-KR" baseline="0" dirty="0" smtClean="0"/>
                        <a:t> </a:t>
                      </a:r>
                      <a:r>
                        <a:rPr lang="en-US" altLang="ko-KR" dirty="0" smtClean="0"/>
                        <a:t>$</a:t>
                      </a:r>
                      <a:r>
                        <a:rPr lang="en-US" altLang="ko-KR" baseline="0" dirty="0" smtClean="0"/>
                        <a:t> </a:t>
                      </a:r>
                      <a:r>
                        <a:rPr lang="en-US" altLang="ko-KR" dirty="0" smtClean="0"/>
                        <a:t>make CFLAGS_KERNEL="-DHUMAX_PLATFORM_BASE -DHUMAX_PLATFORM_DEBUG -DCONFIG_TTY_NUM=2" </a:t>
                      </a:r>
                      <a:r>
                        <a:rPr lang="en-US" altLang="ko-KR" dirty="0" err="1" smtClean="0"/>
                        <a:t>vmlinux</a:t>
                      </a:r>
                      <a:endParaRPr lang="en-US" altLang="ko-KR" dirty="0" smtClean="0"/>
                    </a:p>
                  </a:txBody>
                  <a:tcPr/>
                </a:tc>
              </a:tr>
            </a:tbl>
          </a:graphicData>
        </a:graphic>
      </p:graphicFrame>
    </p:spTree>
    <p:extLst>
      <p:ext uri="{BB962C8B-B14F-4D97-AF65-F5344CB8AC3E}">
        <p14:creationId xmlns:p14="http://schemas.microsoft.com/office/powerpoint/2010/main" val="35852668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ctrTitle"/>
          </p:nvPr>
        </p:nvSpPr>
        <p:spPr/>
        <p:txBody>
          <a:bodyPr/>
          <a:lstStyle/>
          <a:p>
            <a:r>
              <a:rPr lang="en-US" altLang="ko-KR" dirty="0" smtClean="0"/>
              <a:t>Practical Session</a:t>
            </a:r>
            <a:endParaRPr lang="ko-KR" altLang="en-US" dirty="0"/>
          </a:p>
        </p:txBody>
      </p:sp>
      <p:cxnSp>
        <p:nvCxnSpPr>
          <p:cNvPr id="4" name="직선 연결선 3"/>
          <p:cNvCxnSpPr/>
          <p:nvPr/>
        </p:nvCxnSpPr>
        <p:spPr>
          <a:xfrm>
            <a:off x="900000" y="3804258"/>
            <a:ext cx="5843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617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Practice 1.</a:t>
            </a:r>
            <a:endParaRPr lang="ko-KR" altLang="en-US" dirty="0"/>
          </a:p>
        </p:txBody>
      </p:sp>
      <p:sp>
        <p:nvSpPr>
          <p:cNvPr id="3" name="TextBox 2"/>
          <p:cNvSpPr txBox="1"/>
          <p:nvPr/>
        </p:nvSpPr>
        <p:spPr>
          <a:xfrm>
            <a:off x="552991" y="749812"/>
            <a:ext cx="9802589" cy="83099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smtClean="0">
                <a:solidFill>
                  <a:srgbClr val="0E58A8"/>
                </a:solidFill>
              </a:rPr>
              <a:t>Let’s add a log messages that you want to see at any driver or subsystem.</a:t>
            </a:r>
            <a:endParaRPr lang="en-US" altLang="ko-KR" sz="2400" dirty="0">
              <a:solidFill>
                <a:srgbClr val="0E58A8"/>
              </a:solidFill>
            </a:endParaRPr>
          </a:p>
        </p:txBody>
      </p:sp>
    </p:spTree>
    <p:extLst>
      <p:ext uri="{BB962C8B-B14F-4D97-AF65-F5344CB8AC3E}">
        <p14:creationId xmlns:p14="http://schemas.microsoft.com/office/powerpoint/2010/main" val="10530445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Practice 2.</a:t>
            </a:r>
            <a:endParaRPr lang="ko-KR" altLang="en-US" dirty="0"/>
          </a:p>
        </p:txBody>
      </p:sp>
      <p:sp>
        <p:nvSpPr>
          <p:cNvPr id="3" name="TextBox 2"/>
          <p:cNvSpPr txBox="1"/>
          <p:nvPr/>
        </p:nvSpPr>
        <p:spPr>
          <a:xfrm>
            <a:off x="552991" y="749812"/>
            <a:ext cx="9802589" cy="830997"/>
          </a:xfrm>
          <a:prstGeom prst="rect">
            <a:avLst/>
          </a:prstGeom>
          <a:noFill/>
        </p:spPr>
        <p:txBody>
          <a:bodyPr wrap="square" rtlCol="0">
            <a:spAutoFit/>
          </a:bodyPr>
          <a:lstStyle/>
          <a:p>
            <a:pPr marL="285750" indent="-285750">
              <a:buFont typeface="Wingdings" panose="05000000000000000000" pitchFamily="2" charset="2"/>
              <a:buChar char="v"/>
            </a:pPr>
            <a:r>
              <a:rPr lang="en-US" altLang="ko-KR" sz="2400" dirty="0">
                <a:solidFill>
                  <a:srgbClr val="0E58A8"/>
                </a:solidFill>
              </a:rPr>
              <a:t>In the </a:t>
            </a:r>
            <a:r>
              <a:rPr lang="en-US" altLang="ko-KR" sz="2400" dirty="0" smtClean="0">
                <a:solidFill>
                  <a:srgbClr val="0E58A8"/>
                </a:solidFill>
              </a:rPr>
              <a:t>drr_bcm2/trunk/platform/</a:t>
            </a:r>
            <a:r>
              <a:rPr lang="en-US" altLang="ko-KR" sz="2400" dirty="0" err="1" smtClean="0">
                <a:solidFill>
                  <a:srgbClr val="0E58A8"/>
                </a:solidFill>
              </a:rPr>
              <a:t>os</a:t>
            </a:r>
            <a:r>
              <a:rPr lang="en-US" altLang="ko-KR" sz="2400" dirty="0" smtClean="0">
                <a:solidFill>
                  <a:srgbClr val="0E58A8"/>
                </a:solidFill>
              </a:rPr>
              <a:t>/stblinux-3.3-3.2, Let’s find what was </a:t>
            </a:r>
            <a:r>
              <a:rPr lang="en-US" altLang="ko-KR" sz="2400" dirty="0">
                <a:solidFill>
                  <a:srgbClr val="0E58A8"/>
                </a:solidFill>
              </a:rPr>
              <a:t>the modification with “</a:t>
            </a:r>
            <a:r>
              <a:rPr lang="en-US" altLang="ko-KR" sz="2400" dirty="0" smtClean="0">
                <a:solidFill>
                  <a:srgbClr val="0E58A8"/>
                </a:solidFill>
              </a:rPr>
              <a:t>fs/</a:t>
            </a:r>
            <a:r>
              <a:rPr lang="en-US" altLang="ko-KR" sz="2400" dirty="0" err="1" smtClean="0">
                <a:solidFill>
                  <a:srgbClr val="0E58A8"/>
                </a:solidFill>
              </a:rPr>
              <a:t>ecryptfs</a:t>
            </a:r>
            <a:r>
              <a:rPr lang="en-US" altLang="ko-KR" sz="2400" dirty="0" smtClean="0">
                <a:solidFill>
                  <a:srgbClr val="0E58A8"/>
                </a:solidFill>
              </a:rPr>
              <a:t>”. Use </a:t>
            </a:r>
            <a:r>
              <a:rPr lang="en-US" altLang="ko-KR" sz="2400" dirty="0" err="1" smtClean="0">
                <a:solidFill>
                  <a:srgbClr val="0E58A8"/>
                </a:solidFill>
              </a:rPr>
              <a:t>svn</a:t>
            </a:r>
            <a:r>
              <a:rPr lang="en-US" altLang="ko-KR" sz="2400" dirty="0" smtClean="0">
                <a:solidFill>
                  <a:srgbClr val="0E58A8"/>
                </a:solidFill>
              </a:rPr>
              <a:t> log. </a:t>
            </a:r>
            <a:endParaRPr lang="en-US" altLang="ko-KR" sz="2400" dirty="0">
              <a:solidFill>
                <a:srgbClr val="0E58A8"/>
              </a:solidFill>
            </a:endParaRPr>
          </a:p>
        </p:txBody>
      </p:sp>
    </p:spTree>
    <p:extLst>
      <p:ext uri="{BB962C8B-B14F-4D97-AF65-F5344CB8AC3E}">
        <p14:creationId xmlns:p14="http://schemas.microsoft.com/office/powerpoint/2010/main" val="10894755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normAutofit/>
          </a:bodyPr>
          <a:lstStyle/>
          <a:p>
            <a:pPr>
              <a:lnSpc>
                <a:spcPts val="2500"/>
              </a:lnSpc>
            </a:pPr>
            <a:r>
              <a:rPr lang="en-US" altLang="ko-KR" sz="2500" dirty="0" smtClean="0"/>
              <a:t>THANK YOU</a:t>
            </a:r>
            <a:endParaRPr lang="ko-KR" altLang="en-US" sz="2500" dirty="0"/>
          </a:p>
        </p:txBody>
      </p:sp>
    </p:spTree>
    <p:extLst>
      <p:ext uri="{BB962C8B-B14F-4D97-AF65-F5344CB8AC3E}">
        <p14:creationId xmlns:p14="http://schemas.microsoft.com/office/powerpoint/2010/main" val="501338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Segoe UI Light"/>
        <a:ea typeface="맑은 고딕"/>
        <a:cs typeface=""/>
      </a:majorFont>
      <a:minorFont>
        <a:latin typeface="Segoe UI Semiligh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64717E"/>
        </a:solidFill>
        <a:ln>
          <a:noFill/>
        </a:ln>
        <a:extLst/>
      </a:spPr>
      <a:bodyP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prstClr val="black"/>
            </a:solidFill>
            <a:effectLst/>
            <a:uLnTx/>
            <a:uFillTx/>
            <a:latin typeface="Segoe UI Semilight" panose="020B0402040204020203" pitchFamily="34" charset="0"/>
            <a:cs typeface="Segoe UI Semilight" panose="020B0402040204020203"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36590</TotalTime>
  <Words>5061</Words>
  <Application>Microsoft Office PowerPoint</Application>
  <PresentationFormat>와이드스크린</PresentationFormat>
  <Paragraphs>1016</Paragraphs>
  <Slides>97</Slides>
  <Notes>93</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97</vt:i4>
      </vt:variant>
    </vt:vector>
  </HeadingPairs>
  <TitlesOfParts>
    <vt:vector size="106" baseType="lpstr">
      <vt:lpstr>Microsoft JhengHei UI Light</vt:lpstr>
      <vt:lpstr>Open Sans</vt:lpstr>
      <vt:lpstr>맑은 고딕</vt:lpstr>
      <vt:lpstr>Arial</vt:lpstr>
      <vt:lpstr>Segoe UI Light</vt:lpstr>
      <vt:lpstr>Segoe UI Semibold</vt:lpstr>
      <vt:lpstr>Segoe UI Semilight</vt:lpstr>
      <vt:lpstr>Wingdings</vt:lpstr>
      <vt:lpstr>Office 테마</vt:lpstr>
      <vt:lpstr>Practical Guide for Kernel Development</vt:lpstr>
      <vt:lpstr>History</vt:lpstr>
      <vt:lpstr>Contents</vt:lpstr>
      <vt:lpstr>Linux Kernel</vt:lpstr>
      <vt:lpstr>Linux Introduction</vt:lpstr>
      <vt:lpstr>Linux Introduction</vt:lpstr>
      <vt:lpstr>Linux Introduction</vt:lpstr>
      <vt:lpstr>Linux Introduction</vt:lpstr>
      <vt:lpstr>Linux Introduction</vt:lpstr>
      <vt:lpstr>Advantages and Disadvantages for Embedded Device</vt:lpstr>
      <vt:lpstr>Linux Introduction</vt:lpstr>
      <vt:lpstr>Linux Introduction</vt:lpstr>
      <vt:lpstr>Linux Kernel Structure</vt:lpstr>
      <vt:lpstr>Process</vt:lpstr>
      <vt:lpstr>Process</vt:lpstr>
      <vt:lpstr>Process</vt:lpstr>
      <vt:lpstr>Process</vt:lpstr>
      <vt:lpstr>Process </vt:lpstr>
      <vt:lpstr>Process </vt:lpstr>
      <vt:lpstr>Thread</vt:lpstr>
      <vt:lpstr>Thread</vt:lpstr>
      <vt:lpstr>Thread</vt:lpstr>
      <vt:lpstr>Scheduler</vt:lpstr>
      <vt:lpstr>Kernel and Process</vt:lpstr>
      <vt:lpstr>Kernel and Process</vt:lpstr>
      <vt:lpstr>Scheduler</vt:lpstr>
      <vt:lpstr>Concurrent Access to Resources: Locking</vt:lpstr>
      <vt:lpstr>Concurrent Access to Resources: Locking</vt:lpstr>
      <vt:lpstr>Concurrent Access to Resources: Locking</vt:lpstr>
      <vt:lpstr>Concurrent Access to Resources: Locking</vt:lpstr>
      <vt:lpstr>VFS ( Virtual File System )</vt:lpstr>
      <vt:lpstr>Memory Management</vt:lpstr>
      <vt:lpstr>Memory Management</vt:lpstr>
      <vt:lpstr>Memory Management</vt:lpstr>
      <vt:lpstr>Memory Management</vt:lpstr>
      <vt:lpstr>I/O Memory and Ports</vt:lpstr>
      <vt:lpstr>I/O Memory and Ports</vt:lpstr>
      <vt:lpstr>I/O Memory and Ports</vt:lpstr>
      <vt:lpstr>Linux Device Driver</vt:lpstr>
      <vt:lpstr>Linux Device Driver</vt:lpstr>
      <vt:lpstr>Linux Device Driver</vt:lpstr>
      <vt:lpstr>Linux Device Driver</vt:lpstr>
      <vt:lpstr>Kernel Module</vt:lpstr>
      <vt:lpstr>Kernel Module</vt:lpstr>
      <vt:lpstr>Kernel Module</vt:lpstr>
      <vt:lpstr>Kernel Module</vt:lpstr>
      <vt:lpstr>Kernel Module</vt:lpstr>
      <vt:lpstr>Kernel Module</vt:lpstr>
      <vt:lpstr>Kernel Module</vt:lpstr>
      <vt:lpstr>Kernel Module</vt:lpstr>
      <vt:lpstr>Kernel Module</vt:lpstr>
      <vt:lpstr>Character Device Driver</vt:lpstr>
      <vt:lpstr>Character Device Driver</vt:lpstr>
      <vt:lpstr>Character Device Driver</vt:lpstr>
      <vt:lpstr>Character Device Driver</vt:lpstr>
      <vt:lpstr>Character Device Driver</vt:lpstr>
      <vt:lpstr>Character Device Driver</vt:lpstr>
      <vt:lpstr>Character Device Driver</vt:lpstr>
      <vt:lpstr>Character Device Driver</vt:lpstr>
      <vt:lpstr>Character Device Driver</vt:lpstr>
      <vt:lpstr>Block Device Driver</vt:lpstr>
      <vt:lpstr>Block Device Driver</vt:lpstr>
      <vt:lpstr>Block Device Driver</vt:lpstr>
      <vt:lpstr>Block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Network Device Driver</vt:lpstr>
      <vt:lpstr>Target Kernel Development</vt:lpstr>
      <vt:lpstr>Kernel Source Directory</vt:lpstr>
      <vt:lpstr>Kernel Source Directory</vt:lpstr>
      <vt:lpstr>Kernel Source Directory</vt:lpstr>
      <vt:lpstr>Kernel Source Directory</vt:lpstr>
      <vt:lpstr>Broadcom Kernel Source</vt:lpstr>
      <vt:lpstr>Kernel Building</vt:lpstr>
      <vt:lpstr>Kernel Configuration</vt:lpstr>
      <vt:lpstr>Kernel Configuration</vt:lpstr>
      <vt:lpstr>Kernel Configuration</vt:lpstr>
      <vt:lpstr>Kernel Configuration</vt:lpstr>
      <vt:lpstr>Kernel Configuration</vt:lpstr>
      <vt:lpstr>Including Kernel Module</vt:lpstr>
      <vt:lpstr>Including Kernel Module</vt:lpstr>
      <vt:lpstr>Including Kernel Module</vt:lpstr>
      <vt:lpstr>M1 Kernel</vt:lpstr>
      <vt:lpstr>Practical Session</vt:lpstr>
      <vt:lpstr>Practice 1.</vt:lpstr>
      <vt:lpstr>Practice 2.</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김은아(Eunah Kim)</dc:creator>
  <cp:lastModifiedBy>양현욱</cp:lastModifiedBy>
  <cp:revision>1786</cp:revision>
  <cp:lastPrinted>2015-08-13T08:14:08Z</cp:lastPrinted>
  <dcterms:created xsi:type="dcterms:W3CDTF">2014-09-24T06:49:20Z</dcterms:created>
  <dcterms:modified xsi:type="dcterms:W3CDTF">2016-08-24T08:09:55Z</dcterms:modified>
</cp:coreProperties>
</file>