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1" r:id="rId3"/>
    <p:sldId id="297" r:id="rId4"/>
    <p:sldId id="294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292" r:id="rId14"/>
    <p:sldId id="308" r:id="rId15"/>
    <p:sldId id="304" r:id="rId16"/>
    <p:sldId id="307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 ANH TRAN/LGEVH VC SOFTWARE DEVELOPMENT 1(tai2.tran@lge.com)" initials="TATVSD1" lastIdx="1" clrIdx="0">
    <p:extLst>
      <p:ext uri="{19B8F6BF-5375-455C-9EA6-DF929625EA0E}">
        <p15:presenceInfo xmlns:p15="http://schemas.microsoft.com/office/powerpoint/2012/main" userId="S-1-5-21-2543426832-1914326140-3112152631-18296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9" autoAdjust="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E4C1-ED51-48CD-B71C-CB491FD0472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D9D3-0D35-4330-8A79-32B65B19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00F6-5DE9-4EA4-BCDA-63361F47789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7137-448F-4F48-9090-F5E0889B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Report Title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85432" y="4648201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</a:t>
            </a:r>
            <a:r>
              <a:rPr lang="en-US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Center Vietnam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9" y="2709069"/>
            <a:ext cx="4157662" cy="166687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Content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30399" y="2239168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57916" y="5088732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/>
            </a:lvl1pPr>
          </a:lstStyle>
          <a:p>
            <a:pPr lvl="0"/>
            <a:r>
              <a:rPr lang="en-US" dirty="0" smtClean="0"/>
              <a:t>Location, Month Year</a:t>
            </a: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cf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Overview of Linux </a:t>
            </a:r>
            <a:r>
              <a:rPr lang="en-US" smtClean="0"/>
              <a:t>Kernel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531269" y="2709069"/>
            <a:ext cx="4157662" cy="1995278"/>
          </a:xfrm>
        </p:spPr>
        <p:txBody>
          <a:bodyPr>
            <a:normAutofit/>
          </a:bodyPr>
          <a:lstStyle/>
          <a:p>
            <a:r>
              <a:rPr lang="en-US" smtClean="0"/>
              <a:t>Overview of architecture</a:t>
            </a:r>
          </a:p>
          <a:p>
            <a:r>
              <a:rPr lang="en-US" smtClean="0"/>
              <a:t>Communicate between </a:t>
            </a:r>
            <a:r>
              <a:rPr lang="en-US" smtClean="0"/>
              <a:t>user pace </a:t>
            </a:r>
            <a:r>
              <a:rPr lang="en-US" smtClean="0"/>
              <a:t>and Kernel space</a:t>
            </a:r>
          </a:p>
          <a:p>
            <a:r>
              <a:rPr lang="en-US" smtClean="0"/>
              <a:t>Filesystem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49701" y="5541578"/>
            <a:ext cx="5194299" cy="457200"/>
          </a:xfrm>
        </p:spPr>
        <p:txBody>
          <a:bodyPr/>
          <a:lstStyle/>
          <a:p>
            <a:r>
              <a:rPr lang="en-US" smtClean="0"/>
              <a:t>Tai2.tran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device driver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www.xml.com/ldd/chapter/book/figs/ldr2_01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216" y="1098402"/>
            <a:ext cx="4644358" cy="416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73" y="1263971"/>
            <a:ext cx="3189430" cy="32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3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3.bp.blogspot.com/-ucqEioJSPYw/T7VYJxWUpdI/AAAAAAAAAEI/Pvo5_ugqUxI/s1600/kernel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84" y="745068"/>
            <a:ext cx="44767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25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device driver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8" y="882015"/>
            <a:ext cx="81724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3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Communicate between user space and kernel space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procfs (Done)</a:t>
            </a:r>
          </a:p>
          <a:p>
            <a:pPr lvl="1"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en.wikipedia.org/wiki/Procfs</a:t>
            </a:r>
            <a:endParaRPr lang="en-US" smtClean="0"/>
          </a:p>
          <a:p>
            <a:pPr lvl="1"/>
            <a:r>
              <a:rPr lang="en-US"/>
              <a:t>https://github.com/karelzak/util-linux/blob/master/sys-utils/lscpu.c</a:t>
            </a:r>
            <a:endParaRPr lang="en-US" smtClean="0"/>
          </a:p>
          <a:p>
            <a:r>
              <a:rPr lang="en-US" smtClean="0"/>
              <a:t>sysfs</a:t>
            </a:r>
            <a:endParaRPr lang="en-US" smtClean="0"/>
          </a:p>
          <a:p>
            <a:r>
              <a:rPr lang="en-US" smtClean="0"/>
              <a:t>debugfs </a:t>
            </a:r>
          </a:p>
          <a:p>
            <a:pPr lvl="2"/>
            <a:r>
              <a:rPr lang="en-US" smtClean="0"/>
              <a:t>file, directory is created on fly (based RAM file system) (differ with ext2, etx3)</a:t>
            </a:r>
          </a:p>
          <a:p>
            <a:r>
              <a:rPr lang="en-US" smtClean="0"/>
              <a:t>character </a:t>
            </a:r>
            <a:r>
              <a:rPr lang="en-US" smtClean="0"/>
              <a:t>device</a:t>
            </a:r>
            <a:endParaRPr lang="en-US" smtClean="0"/>
          </a:p>
          <a:p>
            <a:r>
              <a:rPr lang="en-US" smtClean="0"/>
              <a:t>ioctl</a:t>
            </a:r>
            <a:endParaRPr lang="en-US" smtClean="0"/>
          </a:p>
          <a:p>
            <a:r>
              <a:rPr lang="en-US" smtClean="0"/>
              <a:t>system </a:t>
            </a:r>
            <a:r>
              <a:rPr lang="en-US" smtClean="0"/>
              <a:t>call</a:t>
            </a:r>
            <a:endParaRPr lang="en-US" smtClean="0"/>
          </a:p>
          <a:p>
            <a:r>
              <a:rPr lang="en-US" smtClean="0"/>
              <a:t>mmap</a:t>
            </a:r>
          </a:p>
          <a:p>
            <a:r>
              <a:rPr lang="en-US" smtClean="0"/>
              <a:t>sysctl</a:t>
            </a:r>
          </a:p>
          <a:p>
            <a:r>
              <a:rPr lang="en-US"/>
              <a:t>socket based mechanism</a:t>
            </a:r>
          </a:p>
          <a:p>
            <a:pPr lvl="1"/>
            <a:r>
              <a:rPr lang="en-US"/>
              <a:t>udp socket</a:t>
            </a:r>
          </a:p>
          <a:p>
            <a:pPr lvl="1"/>
            <a:r>
              <a:rPr lang="en-US"/>
              <a:t>netlink socket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820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call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5" y="1245326"/>
            <a:ext cx="8282289" cy="40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9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descriptor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159599" y="1378948"/>
            <a:ext cx="7296152" cy="2379724"/>
            <a:chOff x="2962273" y="3286125"/>
            <a:chExt cx="7296152" cy="2379724"/>
          </a:xfrm>
        </p:grpSpPr>
        <p:grpSp>
          <p:nvGrpSpPr>
            <p:cNvPr id="5" name="그룹 33"/>
            <p:cNvGrpSpPr/>
            <p:nvPr/>
          </p:nvGrpSpPr>
          <p:grpSpPr>
            <a:xfrm>
              <a:off x="2962273" y="3286125"/>
              <a:ext cx="1514477" cy="1843659"/>
              <a:chOff x="1266823" y="3238500"/>
              <a:chExt cx="1514477" cy="1843659"/>
            </a:xfrm>
          </p:grpSpPr>
          <p:sp>
            <p:nvSpPr>
              <p:cNvPr id="23" name="직사각형 34"/>
              <p:cNvSpPr/>
              <p:nvPr/>
            </p:nvSpPr>
            <p:spPr bwMode="auto">
              <a:xfrm>
                <a:off x="1266825" y="3238500"/>
                <a:ext cx="1514475" cy="371475"/>
              </a:xfrm>
              <a:prstGeom prst="rect">
                <a:avLst/>
              </a:prstGeom>
              <a:solidFill>
                <a:srgbClr val="7FCEED"/>
              </a:solidFill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File descriptors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4" name="직사각형 35"/>
              <p:cNvSpPr/>
              <p:nvPr/>
            </p:nvSpPr>
            <p:spPr bwMode="auto">
              <a:xfrm>
                <a:off x="1266825" y="3609975"/>
                <a:ext cx="1514475" cy="371475"/>
              </a:xfrm>
              <a:prstGeom prst="rect">
                <a:avLst/>
              </a:prstGeom>
              <a:solidFill>
                <a:srgbClr val="7FCEED"/>
              </a:solidFill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5" name="직사각형 36"/>
              <p:cNvSpPr/>
              <p:nvPr/>
            </p:nvSpPr>
            <p:spPr bwMode="auto">
              <a:xfrm>
                <a:off x="1266824" y="3967734"/>
                <a:ext cx="1514475" cy="371475"/>
              </a:xfrm>
              <a:prstGeom prst="rect">
                <a:avLst/>
              </a:prstGeom>
              <a:solidFill>
                <a:srgbClr val="7FCEED"/>
              </a:solidFill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6" name="직사각형 37"/>
              <p:cNvSpPr/>
              <p:nvPr/>
            </p:nvSpPr>
            <p:spPr bwMode="auto">
              <a:xfrm>
                <a:off x="1266823" y="4339209"/>
                <a:ext cx="1514475" cy="371475"/>
              </a:xfrm>
              <a:prstGeom prst="rect">
                <a:avLst/>
              </a:prstGeom>
              <a:solidFill>
                <a:srgbClr val="7FCEED"/>
              </a:solidFill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7" name="직사각형 38"/>
              <p:cNvSpPr/>
              <p:nvPr/>
            </p:nvSpPr>
            <p:spPr bwMode="auto">
              <a:xfrm>
                <a:off x="1266823" y="4710684"/>
                <a:ext cx="1514475" cy="371475"/>
              </a:xfrm>
              <a:prstGeom prst="rect">
                <a:avLst/>
              </a:prstGeom>
              <a:solidFill>
                <a:srgbClr val="7FCEED"/>
              </a:solidFill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…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6" name="그룹 39"/>
            <p:cNvGrpSpPr/>
            <p:nvPr/>
          </p:nvGrpSpPr>
          <p:grpSpPr>
            <a:xfrm>
              <a:off x="5514970" y="3450715"/>
              <a:ext cx="1266828" cy="1843659"/>
              <a:chOff x="1266822" y="3238500"/>
              <a:chExt cx="1514478" cy="1843659"/>
            </a:xfrm>
            <a:solidFill>
              <a:srgbClr val="FFFF00"/>
            </a:solidFill>
          </p:grpSpPr>
          <p:sp>
            <p:nvSpPr>
              <p:cNvPr id="18" name="직사각형 40"/>
              <p:cNvSpPr/>
              <p:nvPr/>
            </p:nvSpPr>
            <p:spPr bwMode="auto">
              <a:xfrm>
                <a:off x="1266822" y="3238500"/>
                <a:ext cx="1514475" cy="3714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File table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9" name="직사각형 41"/>
              <p:cNvSpPr/>
              <p:nvPr/>
            </p:nvSpPr>
            <p:spPr bwMode="auto">
              <a:xfrm>
                <a:off x="1266825" y="3609975"/>
                <a:ext cx="1514475" cy="3714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kern="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read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0" name="직사각형 42"/>
              <p:cNvSpPr/>
              <p:nvPr/>
            </p:nvSpPr>
            <p:spPr bwMode="auto">
              <a:xfrm>
                <a:off x="1266824" y="3967734"/>
                <a:ext cx="1514475" cy="3714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kern="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…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1" name="직사각형 43"/>
              <p:cNvSpPr/>
              <p:nvPr/>
            </p:nvSpPr>
            <p:spPr bwMode="auto">
              <a:xfrm>
                <a:off x="1266823" y="4339209"/>
                <a:ext cx="1514475" cy="3714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kern="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write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2" name="직사각형 44"/>
              <p:cNvSpPr/>
              <p:nvPr/>
            </p:nvSpPr>
            <p:spPr bwMode="auto">
              <a:xfrm>
                <a:off x="1266823" y="4710684"/>
                <a:ext cx="1514475" cy="3714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…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" name="그룹 45"/>
            <p:cNvGrpSpPr/>
            <p:nvPr/>
          </p:nvGrpSpPr>
          <p:grpSpPr>
            <a:xfrm>
              <a:off x="7820023" y="3822190"/>
              <a:ext cx="2438402" cy="1843659"/>
              <a:chOff x="1266823" y="3238500"/>
              <a:chExt cx="1514477" cy="1843659"/>
            </a:xfrm>
            <a:solidFill>
              <a:srgbClr val="92D050"/>
            </a:solidFill>
          </p:grpSpPr>
          <p:sp>
            <p:nvSpPr>
              <p:cNvPr id="13" name="직사각형 46"/>
              <p:cNvSpPr/>
              <p:nvPr/>
            </p:nvSpPr>
            <p:spPr bwMode="auto">
              <a:xfrm>
                <a:off x="1266825" y="3238500"/>
                <a:ext cx="1514475" cy="3714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Inode</a:t>
                </a:r>
                <a:r>
                  <a:rPr kumimoji="0" lang="en-US" altLang="ko-K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table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4" name="직사각형 47"/>
              <p:cNvSpPr/>
              <p:nvPr/>
            </p:nvSpPr>
            <p:spPr bwMode="auto">
              <a:xfrm>
                <a:off x="1266825" y="3609975"/>
                <a:ext cx="1514475" cy="3714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kern="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/home/</a:t>
                </a:r>
                <a:r>
                  <a:rPr lang="en-US" altLang="ko-KR" sz="1600" kern="0" dirty="0" err="1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os</a:t>
                </a:r>
                <a:r>
                  <a:rPr lang="en-US" altLang="ko-KR" sz="1600" kern="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/study/</a:t>
                </a:r>
                <a:r>
                  <a:rPr lang="en-US" altLang="ko-KR" sz="1600" kern="0" dirty="0" err="1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Makefile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5" name="직사각형 48"/>
              <p:cNvSpPr/>
              <p:nvPr/>
            </p:nvSpPr>
            <p:spPr bwMode="auto">
              <a:xfrm>
                <a:off x="1266824" y="3967734"/>
                <a:ext cx="1514475" cy="3714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kern="0" noProof="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…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6" name="직사각형 49"/>
              <p:cNvSpPr/>
              <p:nvPr/>
            </p:nvSpPr>
            <p:spPr bwMode="auto">
              <a:xfrm>
                <a:off x="1266823" y="4339209"/>
                <a:ext cx="1514475" cy="3714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kern="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/</a:t>
                </a:r>
                <a:r>
                  <a:rPr lang="en-US" altLang="ko-KR" sz="1600" kern="0" dirty="0" err="1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etc</a:t>
                </a:r>
                <a:r>
                  <a:rPr lang="en-US" altLang="ko-KR" sz="1600" kern="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/</a:t>
                </a:r>
                <a:r>
                  <a:rPr lang="en-US" altLang="ko-KR" sz="1600" kern="0" dirty="0" err="1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passwd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7" name="직사각형 50"/>
              <p:cNvSpPr/>
              <p:nvPr/>
            </p:nvSpPr>
            <p:spPr bwMode="auto">
              <a:xfrm>
                <a:off x="1266823" y="4710684"/>
                <a:ext cx="1514475" cy="3714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x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…</a:t>
                </a: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cxnSp>
          <p:nvCxnSpPr>
            <p:cNvPr id="8" name="구부러진 연결선 51"/>
            <p:cNvCxnSpPr>
              <a:stCxn id="24" idx="3"/>
              <a:endCxn id="19" idx="1"/>
            </p:cNvCxnSpPr>
            <p:nvPr/>
          </p:nvCxnSpPr>
          <p:spPr>
            <a:xfrm>
              <a:off x="4476750" y="3843338"/>
              <a:ext cx="1038223" cy="1645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구부러진 연결선 52"/>
            <p:cNvCxnSpPr>
              <a:stCxn id="25" idx="3"/>
              <a:endCxn id="21" idx="1"/>
            </p:cNvCxnSpPr>
            <p:nvPr/>
          </p:nvCxnSpPr>
          <p:spPr>
            <a:xfrm>
              <a:off x="4476749" y="4201097"/>
              <a:ext cx="1038222" cy="536065"/>
            </a:xfrm>
            <a:prstGeom prst="curvedConnector3">
              <a:avLst>
                <a:gd name="adj1" fmla="val 2339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구부러진 연결선 53"/>
            <p:cNvCxnSpPr>
              <a:stCxn id="26" idx="3"/>
              <a:endCxn id="19" idx="1"/>
            </p:cNvCxnSpPr>
            <p:nvPr/>
          </p:nvCxnSpPr>
          <p:spPr>
            <a:xfrm flipV="1">
              <a:off x="4476748" y="4007928"/>
              <a:ext cx="1038225" cy="56464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구부러진 연결선 54"/>
            <p:cNvCxnSpPr>
              <a:stCxn id="19" idx="3"/>
              <a:endCxn id="16" idx="1"/>
            </p:cNvCxnSpPr>
            <p:nvPr/>
          </p:nvCxnSpPr>
          <p:spPr>
            <a:xfrm>
              <a:off x="6781798" y="4007928"/>
              <a:ext cx="1038225" cy="11007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55"/>
            <p:cNvCxnSpPr>
              <a:stCxn id="21" idx="3"/>
              <a:endCxn id="14" idx="1"/>
            </p:cNvCxnSpPr>
            <p:nvPr/>
          </p:nvCxnSpPr>
          <p:spPr>
            <a:xfrm flipV="1">
              <a:off x="6781796" y="4379403"/>
              <a:ext cx="1038230" cy="357759"/>
            </a:xfrm>
            <a:prstGeom prst="curvedConnector3">
              <a:avLst>
                <a:gd name="adj1" fmla="val 224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99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8" y="1343297"/>
            <a:ext cx="4786747" cy="2680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41" y="1269682"/>
            <a:ext cx="4319244" cy="39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0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000" b="1" dirty="0" smtClean="0"/>
              <a:t>End of Document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26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http://www.makelinux.net/kernel/Linux_kernel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37" y="812801"/>
            <a:ext cx="6874617" cy="51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cdn04.androidauthority.net/wp-content/uploads/2016/04/Processes-and-threads-gary-explains-header-imag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42" y="1535096"/>
            <a:ext cx="4953228" cy="27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ece-research.unm.edu/jimp/421/Fs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79" y="955047"/>
            <a:ext cx="4762133" cy="198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2" y="2939269"/>
            <a:ext cx="4982376" cy="31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4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Multi-threaded process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" y="1569483"/>
            <a:ext cx="4286250" cy="3790950"/>
          </a:xfrm>
        </p:spPr>
      </p:pic>
      <p:pic>
        <p:nvPicPr>
          <p:cNvPr id="4" name="Picture 6" descr="http://www.wideskills.com/sites/default/files/subjects/android/chapter3/3_9%20UPD/Imag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78" y="2026990"/>
            <a:ext cx="4184706" cy="28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96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mode and user mode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hackpad-attachments.s3.amazonaws.com/hackpad.com_XGgrXljl2b3_p.158595_143029309409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0" y="1199543"/>
            <a:ext cx="7402087" cy="350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9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mode and user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373091"/>
            <a:ext cx="8296248" cy="35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access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04" y="945068"/>
            <a:ext cx="6986937" cy="50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VFS (Virtual File system)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Disk file system</a:t>
            </a:r>
          </a:p>
          <a:p>
            <a:r>
              <a:rPr lang="en-US" smtClean="0"/>
              <a:t>Special file system (proc, debugfs, </a:t>
            </a:r>
          </a:p>
          <a:p>
            <a:pPr marL="0" indent="0">
              <a:buNone/>
            </a:pPr>
            <a:r>
              <a:rPr lang="en-US" smtClean="0"/>
              <a:t>sysfs)</a:t>
            </a:r>
            <a:endParaRPr lang="en-US"/>
          </a:p>
        </p:txBody>
      </p:sp>
      <p:pic>
        <p:nvPicPr>
          <p:cNvPr id="4" name="Picture 6" descr="https://www.safaribooksonline.com/library/view/managing-raid-on/9780596802035/httpatomoreillycomsourceoreillyimages2564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580" y="1030815"/>
            <a:ext cx="3915186" cy="44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71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_IVI_Template.potx" id="{097FA3B5-7FA0-4677-80E5-6146C5320516}" vid="{7F60F47D-DC6E-4FF3-9DE4-740CD13272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</TotalTime>
  <Words>142</Words>
  <Application>Microsoft Office PowerPoint</Application>
  <PresentationFormat>On-screen Show (4:3)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Gothic</vt:lpstr>
      <vt:lpstr>맑은 고딕</vt:lpstr>
      <vt:lpstr>Arial</vt:lpstr>
      <vt:lpstr>Arial Black</vt:lpstr>
      <vt:lpstr>Calibri</vt:lpstr>
      <vt:lpstr>Freestyle Script</vt:lpstr>
      <vt:lpstr>Segoe UI Semilight</vt:lpstr>
      <vt:lpstr>Wingdings</vt:lpstr>
      <vt:lpstr>Office Theme</vt:lpstr>
      <vt:lpstr>Overview of Linux Kernel</vt:lpstr>
      <vt:lpstr>Structure</vt:lpstr>
      <vt:lpstr>Process</vt:lpstr>
      <vt:lpstr>Process</vt:lpstr>
      <vt:lpstr>Multi-threaded process</vt:lpstr>
      <vt:lpstr>Kernel mode and user mode</vt:lpstr>
      <vt:lpstr>Kernel mode and user mode</vt:lpstr>
      <vt:lpstr>Concurrent access</vt:lpstr>
      <vt:lpstr>VFS (Virtual File system)</vt:lpstr>
      <vt:lpstr>Linux device driver</vt:lpstr>
      <vt:lpstr>Kernel module</vt:lpstr>
      <vt:lpstr>Character device driver</vt:lpstr>
      <vt:lpstr>Communicate between user space and kernel space</vt:lpstr>
      <vt:lpstr>System call</vt:lpstr>
      <vt:lpstr>File descriptor</vt:lpstr>
      <vt:lpstr>mmap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Document Template</dc:title>
  <dc:creator>TAI ANH TRAN/LGEVH VC SOFTWARE DEVELOPMENT 1(tai2.tran@lge.com)</dc:creator>
  <cp:lastModifiedBy>TAI ANH TRAN/LGEVH VC SOFTWARE DEVELOPMENT 1(tai2.tran@lge.com)</cp:lastModifiedBy>
  <cp:revision>114</cp:revision>
  <dcterms:created xsi:type="dcterms:W3CDTF">2017-02-20T02:15:17Z</dcterms:created>
  <dcterms:modified xsi:type="dcterms:W3CDTF">2018-10-12T05:00:37Z</dcterms:modified>
</cp:coreProperties>
</file>