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6" r:id="rId7"/>
    <p:sldId id="317" r:id="rId8"/>
    <p:sldId id="272" r:id="rId9"/>
    <p:sldId id="285" r:id="rId10"/>
    <p:sldId id="279" r:id="rId11"/>
    <p:sldId id="280" r:id="rId12"/>
    <p:sldId id="281" r:id="rId13"/>
    <p:sldId id="315" r:id="rId14"/>
    <p:sldId id="316" r:id="rId15"/>
    <p:sldId id="294" r:id="rId16"/>
    <p:sldId id="295" r:id="rId17"/>
    <p:sldId id="312" r:id="rId18"/>
    <p:sldId id="314" r:id="rId19"/>
    <p:sldId id="313" r:id="rId20"/>
    <p:sldId id="298" r:id="rId21"/>
    <p:sldId id="299" r:id="rId22"/>
    <p:sldId id="300" r:id="rId23"/>
    <p:sldId id="268" r:id="rId24"/>
    <p:sldId id="301" r:id="rId25"/>
    <p:sldId id="308" r:id="rId26"/>
    <p:sldId id="309" r:id="rId27"/>
    <p:sldId id="310" r:id="rId28"/>
    <p:sldId id="304" r:id="rId29"/>
    <p:sldId id="305" r:id="rId30"/>
    <p:sldId id="306" r:id="rId31"/>
    <p:sldId id="307" r:id="rId32"/>
    <p:sldId id="311" r:id="rId33"/>
    <p:sldId id="274" r:id="rId34"/>
    <p:sldId id="271" r:id="rId35"/>
    <p:sldId id="267" r:id="rId36"/>
    <p:sldId id="270" r:id="rId3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5995"/>
  </p:normalViewPr>
  <p:slideViewPr>
    <p:cSldViewPr>
      <p:cViewPr varScale="1">
        <p:scale>
          <a:sx n="208" d="100"/>
          <a:sy n="208" d="100"/>
        </p:scale>
        <p:origin x="184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176F2-8FDD-004B-BC0F-6A0A024A3EE4}" type="datetimeFigureOut">
              <a:rPr lang="x-none" smtClean="0"/>
              <a:t>7/2/2025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B553-3FE3-234D-A266-81E4A520CB8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extension-guides/ai/language-model" TargetMode="External"/><Relationship Id="rId2" Type="http://schemas.openxmlformats.org/officeDocument/2006/relationships/hyperlink" Target="https://code.visualstudio.com/api/extension-guides/ai/language-model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copilot/reference/ai-models/supported-ai-models-in-copilot#supported-models-per-cli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lab.lge.com/main/display/DCVCC/5.+AlarmMg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display/DCVCC/Violation+Check-Li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isivi.lge.com:8060/files/copilot_md/common/StaticGuidelines_High_en.m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27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 </a:t>
            </a:r>
            <a:r>
              <a:rPr lang="en-US" sz="1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detecting C++ vulnerability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Anh Tai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8A223F-2857-3DF4-31E0-3289FABAE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E33A7-61B6-7881-B806-72A9318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0679B3-026A-523A-78A7-FFD7E07F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47"/>
            <a:ext cx="4610100" cy="264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4A0B4D-D814-4E0F-D519-2BE0E6324885}"/>
              </a:ext>
            </a:extLst>
          </p:cNvPr>
          <p:cNvSpPr txBox="1"/>
          <p:nvPr/>
        </p:nvSpPr>
        <p:spPr>
          <a:xfrm>
            <a:off x="0" y="3587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How Copilot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58E1D-8EDE-55A9-90F1-D7DAB8297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1307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C6FA40-8E87-754A-12B2-31409987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C1F03-C296-ECEB-A44F-F597583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4C9AD9F7-D54B-CF8D-50A7-51B25467D040}"/>
              </a:ext>
            </a:extLst>
          </p:cNvPr>
          <p:cNvSpPr txBox="1"/>
          <p:nvPr/>
        </p:nvSpPr>
        <p:spPr>
          <a:xfrm>
            <a:off x="13406" y="358775"/>
            <a:ext cx="3838575" cy="19765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Constrains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doesn’t provides REST API (HTTP)</a:t>
            </a:r>
            <a:r>
              <a:rPr lang="en-US"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only provide API via </a:t>
            </a:r>
            <a:r>
              <a:rPr lang="en-US" sz="900" spc="-25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 extension: </a:t>
            </a:r>
            <a:r>
              <a:rPr lang="en-US" sz="8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selectChatModels</a:t>
            </a:r>
            <a:r>
              <a:rPr lang="en-US" sz="8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800" i="1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model.sendrequest</a:t>
            </a:r>
            <a:r>
              <a:rPr lang="en-US" sz="800" i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https://code.visualstudio.com/api/extension-guides/ai/language-model-tutorial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By using API, several models are supported: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gpt-4o, gpt-4o-mini, o1, clause-3.5-sonnet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800" spc="-25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code.visualstudio.com/api/extension-guides/ai/language-model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lvl="1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Copilot chat (official copilot) provides better models: </a:t>
            </a:r>
            <a:r>
              <a:rPr lang="en-US" sz="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gpt-4.1, gpt-4.5, clause sonnet 4</a:t>
            </a:r>
            <a:r>
              <a:rPr lang="en-US" sz="1000" spc="-25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spc="-2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spc="-25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https://docs.github.com/en/copilot/reference/ai-models/supported-ai-models-in-copilot#supported-models-per-client</a:t>
            </a:r>
            <a:endParaRPr sz="800"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750570-8CEE-FF4B-2BA8-D663D2023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11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983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3368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1: use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12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58" y="587375"/>
            <a:ext cx="2639591" cy="26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3368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1: use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13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96478"/>
            <a:ext cx="3112024" cy="29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3368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1: use </a:t>
            </a:r>
            <a:r>
              <a:rPr lang="en-US" sz="1100" b="1" spc="-7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14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" y="934976"/>
            <a:ext cx="4541975" cy="2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 (selected        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 smtClean="0"/>
              <a:t>- Provides </a:t>
            </a:r>
            <a:r>
              <a:rPr lang="en-US" sz="900" dirty="0"/>
              <a:t>a standardized way for AI models to explore and interact with external tools, applications, and data sources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15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94162"/>
            <a:ext cx="3219450" cy="2239999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58775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101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MCP server can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Expose data through </a:t>
            </a:r>
            <a:r>
              <a:rPr lang="en-US" sz="900" b="1" dirty="0" smtClean="0"/>
              <a:t>Resources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Provide functionality through </a:t>
            </a:r>
            <a:r>
              <a:rPr lang="en-US" sz="900" b="1" dirty="0"/>
              <a:t>Tools</a:t>
            </a:r>
            <a:r>
              <a:rPr lang="en-US" sz="900" dirty="0"/>
              <a:t> </a:t>
            </a:r>
            <a:endParaRPr lang="en-US" sz="900" dirty="0" smtClean="0"/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Define interaction patterns through </a:t>
            </a:r>
            <a:r>
              <a:rPr lang="en-US" sz="900" b="1" dirty="0"/>
              <a:t>Prompts</a:t>
            </a:r>
            <a:r>
              <a:rPr lang="en-US" sz="900" dirty="0"/>
              <a:t> (reusable templates for LLM interactions)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16</a:t>
            </a:fld>
            <a:endParaRPr lang="x-none" spc="-2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75" y="1196975"/>
            <a:ext cx="2308895" cy="2255266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87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17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4838"/>
            <a:ext cx="170644" cy="1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69"/>
            <a:ext cx="4610100" cy="21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18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87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431"/>
            <a:ext cx="4610100" cy="16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19</a:t>
            </a:fld>
            <a:endParaRPr lang="x-none" spc="-25" dirty="0"/>
          </a:p>
        </p:txBody>
      </p:sp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3513"/>
            <a:ext cx="157662" cy="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373"/>
            <a:ext cx="4610100" cy="22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CD4E47-072F-3AFC-2566-DB00AC05F0E1}"/>
              </a:ext>
            </a:extLst>
          </p:cNvPr>
          <p:cNvSpPr txBox="1"/>
          <p:nvPr/>
        </p:nvSpPr>
        <p:spPr>
          <a:xfrm>
            <a:off x="95300" y="431372"/>
            <a:ext cx="3938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</a:p>
          <a:p>
            <a:pPr marL="342900" indent="-342900">
              <a:buAutoNum type="arabicPeriod"/>
            </a:pPr>
            <a:r>
              <a:rPr lang="x-non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x-non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91748B10-EA5D-D7DD-0E22-1319CBD48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21125" cy="2222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(Ollama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qwen3:8b)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1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150"/>
              </a:lnSpc>
            </a:pP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-  Check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60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0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direct).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 Stream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85" dirty="0">
                <a:latin typeface="Arial" panose="020B0604020202020204" pitchFamily="34" charset="0"/>
                <a:cs typeface="Arial" panose="020B0604020202020204" pitchFamily="34" charset="0"/>
              </a:rPr>
              <a:t>(.ai-</a:t>
            </a:r>
            <a:r>
              <a:rPr lang="en-US" sz="1100" spc="95" dirty="0" err="1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en-US" sz="1100" spc="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F27DCA-52F4-B6D5-8BFB-6A9AE30FB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3210242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A3F70-316F-F7E3-5D0F-D9AFC93A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9AEA1E-26F8-F89B-807D-30FA9BE7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1" y="371960"/>
            <a:ext cx="2603996" cy="2939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4B15BE-3856-1158-E8F0-3080AC64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21</a:t>
            </a:fld>
            <a:endParaRPr lang="x-none" spc="-25" dirty="0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18FAC3DC-C2E2-E93C-8FF1-804892C27691}"/>
              </a:ext>
            </a:extLst>
          </p:cNvPr>
          <p:cNvSpPr txBox="1"/>
          <p:nvPr/>
        </p:nvSpPr>
        <p:spPr>
          <a:xfrm>
            <a:off x="68218" y="423047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9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- Download open-source</a:t>
            </a:r>
            <a:b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 and perform AI task locally on PC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9035F2F-D866-A5F0-F2C7-BB867EE8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01C9A-D2E0-8FDB-A8C5-3F50A81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B7DEC6-1AAF-357F-8720-127A51314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3" y="368242"/>
            <a:ext cx="3669408" cy="3021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A43662-670F-5812-C854-A4071031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187575"/>
            <a:ext cx="2510928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3FDE2-2A13-0C41-0531-E4DF2421E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22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7F7ACAEE-49F1-A1A2-3135-7AAD40E2ED6D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Specific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FA86B4-B22D-B7BE-2365-73BFF8EB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1" y="598195"/>
            <a:ext cx="2762024" cy="1360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F588D3-5DC8-9DD1-F8DE-6AA678770A2E}"/>
              </a:ext>
            </a:extLst>
          </p:cNvPr>
          <p:cNvSpPr txBox="1"/>
          <p:nvPr/>
        </p:nvSpPr>
        <p:spPr>
          <a:xfrm>
            <a:off x="-23655" y="35197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Install Code-Guard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B9372-7999-104B-8FF7-14BDE91A8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23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109556"/>
            <a:ext cx="1413220" cy="1208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8050" y="1933392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8B9839-8CCA-AF51-123E-0586BE87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8" y="912621"/>
            <a:ext cx="3352799" cy="254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Test file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analytical mode by right-click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77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3BF39E-EE4B-43B5-DF31-35E16C394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1A061-BC06-8187-35FB-D8974D4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6A14A5-EA9E-3659-94C6-912EB048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40938"/>
            <a:ext cx="3505200" cy="279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C7D331-CB94-2455-0271-982A5774DC4E}"/>
              </a:ext>
            </a:extLst>
          </p:cNvPr>
          <p:cNvSpPr txBox="1"/>
          <p:nvPr/>
        </p:nvSpPr>
        <p:spPr>
          <a:xfrm>
            <a:off x="0" y="28257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clang-tidy with custom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ECC11-1FB8-9E13-3598-7D101EF1C9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70031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6520E3-8BAD-04A8-50F2-8C5DE29B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F61C5-D91E-CBA8-B6AA-8C859112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2600B0-7703-777A-866B-9FF32182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8" y="398351"/>
            <a:ext cx="3025775" cy="300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056703-6D2F-EB66-99C5-A3590CEF203B}"/>
              </a:ext>
            </a:extLst>
          </p:cNvPr>
          <p:cNvSpPr txBox="1"/>
          <p:nvPr/>
        </p:nvSpPr>
        <p:spPr>
          <a:xfrm>
            <a:off x="-5234" y="378678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AI solution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 #1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90E94C-EDEF-AA7E-73EE-40E725543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46675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574F2B-E164-5AAB-3BB7-D78D2543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AB90E-4DBF-E048-CBC9-78A72CA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94CC-6A1D-4375-4D91-FC32CA3B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2" y="397272"/>
            <a:ext cx="3057448" cy="30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1EC6D0-9788-AE92-FAD7-9206AE053F74}"/>
              </a:ext>
            </a:extLst>
          </p:cNvPr>
          <p:cNvSpPr txBox="1"/>
          <p:nvPr/>
        </p:nvSpPr>
        <p:spPr>
          <a:xfrm>
            <a:off x="-57150" y="397272"/>
            <a:ext cx="9252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AI solution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 #1</a:t>
            </a:r>
            <a:endParaRPr lang="x-non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563F9-CB94-4453-B9B9-592F779EF3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27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63622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MCP – AI solution, option #2 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 Start MCP server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28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968376"/>
            <a:ext cx="3884207" cy="1600200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78" y="39327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MCP and Copilot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LGE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29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7" y="404074"/>
            <a:ext cx="2209800" cy="3030833"/>
          </a:xfrm>
          <a:prstGeom prst="rect">
            <a:avLst/>
          </a:prstGeom>
        </p:spPr>
      </p:pic>
      <p:pic>
        <p:nvPicPr>
          <p:cNvPr id="6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99" y="434975"/>
            <a:ext cx="4190797" cy="2736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b="1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sz="1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vulnerabilities.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MISRA C++ rules, LGEDV-defined rules and OEM-defined rules</a:t>
            </a: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of source code review is time consuming, how to make it fast?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http://collab.lge.com/main/display/DCVCC/5.+AlarmMgr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tidy,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sz="1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sz="1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with MCP (Model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ontext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n-US" sz="10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both static-based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AI-based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increase result correctness (AI is not always true and can create false-positive result)</a:t>
            </a:r>
            <a:endParaRPr lang="en-US" sz="100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E3388-7EE1-5B10-4F21-C79F33C16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MCP and Copilot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option #2      )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30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53458"/>
            <a:ext cx="2389567" cy="2947921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MCP and Copilot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31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01" y="358775"/>
            <a:ext cx="2115396" cy="3045017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MCP and Copilot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32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82" y="358775"/>
            <a:ext cx="2329977" cy="2728846"/>
          </a:xfrm>
          <a:prstGeom prst="rect">
            <a:avLst/>
          </a:prstGeom>
        </p:spPr>
      </p:pic>
      <p:pic>
        <p:nvPicPr>
          <p:cNvPr id="6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1195F-4437-12D2-A28B-FEDF65C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BDD1EC-3A5B-768A-D884-A71C3A9B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03"/>
            <a:ext cx="4610100" cy="2315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76C18-B8F0-AB85-CC0D-2701CF935B42}"/>
              </a:ext>
            </a:extLst>
          </p:cNvPr>
          <p:cNvSpPr txBox="1"/>
          <p:nvPr/>
        </p:nvSpPr>
        <p:spPr>
          <a:xfrm>
            <a:off x="0" y="347436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Local AI output (ollama)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25DE0-720F-6BE2-CFCB-1C2C4727F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8902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52482"/>
              </p:ext>
            </p:extLst>
          </p:nvPr>
        </p:nvGraphicFramePr>
        <p:xfrm>
          <a:off x="95300" y="434975"/>
          <a:ext cx="4267151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04">
                  <a:extLst>
                    <a:ext uri="{9D8B030D-6E8A-4147-A177-3AD203B41FA5}">
                      <a16:colId xmlns:a16="http://schemas.microsoft.com/office/drawing/2014/main" xmlns="" val="2110670875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xmlns="" val="4044197113"/>
                    </a:ext>
                  </a:extLst>
                </a:gridCol>
                <a:gridCol w="993239">
                  <a:extLst>
                    <a:ext uri="{9D8B030D-6E8A-4147-A177-3AD203B41FA5}">
                      <a16:colId xmlns:a16="http://schemas.microsoft.com/office/drawing/2014/main" xmlns="" val="237902446"/>
                    </a:ext>
                  </a:extLst>
                </a:gridCol>
                <a:gridCol w="1066788">
                  <a:extLst>
                    <a:ext uri="{9D8B030D-6E8A-4147-A177-3AD203B41FA5}">
                      <a16:colId xmlns:a16="http://schemas.microsoft.com/office/drawing/2014/main" xmlns="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x-none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MCP</a:t>
                      </a:r>
                      <a:endParaRPr lang="x-none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Static tool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AI with Ollama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The code suggestion is good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 for custom rule.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Low security with 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exposing sensitive data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high effort for supporting custom 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Low performance because of t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training quality of open-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AI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 good hardwar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to use AI locally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slow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6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endParaRPr lang="x-none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Selected 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Reject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DE69D-9E75-2E2F-5FEA-2E408361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34</a:t>
            </a:fld>
            <a:endParaRPr lang="x-none" spc="-25" dirty="0"/>
          </a:p>
        </p:txBody>
      </p:sp>
      <p:pic>
        <p:nvPicPr>
          <p:cNvPr id="5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205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205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33190" cy="17030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x-none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x-none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Copilot’s REST API</a:t>
            </a:r>
            <a:r>
              <a:rPr lang="x-none" sz="900" spc="-10" dirty="0">
                <a:latin typeface="Arial" panose="020B0604020202020204" pitchFamily="34" charset="0"/>
                <a:cs typeface="Arial" panose="020B0604020202020204" pitchFamily="34" charset="0"/>
              </a:rPr>
              <a:t>: Use API if Copilot publish</a:t>
            </a:r>
            <a:r>
              <a:rPr lang="en-US" sz="900" spc="-10" dirty="0">
                <a:latin typeface="Arial" panose="020B0604020202020204" pitchFamily="34" charset="0"/>
                <a:cs typeface="Arial" panose="020B0604020202020204" pitchFamily="34" charset="0"/>
              </a:rPr>
              <a:t>es in future.</a:t>
            </a: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   CI/CD </a:t>
            </a: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sz="900" b="1" spc="-9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-20" dirty="0">
                <a:latin typeface="Arial" panose="020B0604020202020204" pitchFamily="34" charset="0"/>
                <a:cs typeface="Arial" panose="020B0604020202020204" pitchFamily="34" charset="0"/>
              </a:rPr>
              <a:t>Integrate analysis results with CI/CD process</a:t>
            </a: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endParaRPr lang="en-US" sz="900" spc="-1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r>
              <a:rPr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Extended </a:t>
            </a: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AI Support: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900" spc="-55" dirty="0">
                <a:latin typeface="Arial" panose="020B0604020202020204" pitchFamily="34" charset="0"/>
                <a:cs typeface="Arial" panose="020B0604020202020204" pitchFamily="34" charset="0"/>
              </a:rPr>
              <a:t>cloud-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sz="9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AI-based analysis quality</a:t>
            </a:r>
            <a:r>
              <a:rPr lang="en-US" sz="9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: detect difficult rules such as finding potential race condition.</a:t>
            </a: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6EE606B-448B-7E24-46A9-ADD3BB42A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35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50" y="511175"/>
            <a:ext cx="3723640" cy="9444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Code-Guard tool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provides a robust solution for C++ vulnerability detection.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286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Combines static analysis (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, clang-tidy, clang) with AI-driven insights (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with MCP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Future enhancements will focus on usability, performance, and extended AI capabilities.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52F846-D712-C901-DB97-C6CB9B151F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262" y="576885"/>
            <a:ext cx="1110588" cy="187420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2427" y="589472"/>
            <a:ext cx="1208526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</a:t>
            </a:r>
            <a:endParaRPr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(cppcheck,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clang-tidy,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1784" y="1685893"/>
            <a:ext cx="2458313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using MCP for understanding local resource context</a:t>
            </a:r>
            <a:r>
              <a:rPr lang="en-US" sz="11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xmlns="" id="{5941F2AF-D4D8-0AB6-9EAB-80C6C676C797}"/>
              </a:ext>
            </a:extLst>
          </p:cNvPr>
          <p:cNvSpPr/>
          <p:nvPr/>
        </p:nvSpPr>
        <p:spPr>
          <a:xfrm>
            <a:off x="2076450" y="1445977"/>
            <a:ext cx="2438399" cy="835826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xmlns="" id="{BEC5BC08-4109-550C-7766-B3F1BFCCC414}"/>
              </a:ext>
            </a:extLst>
          </p:cNvPr>
          <p:cNvSpPr/>
          <p:nvPr/>
        </p:nvSpPr>
        <p:spPr>
          <a:xfrm>
            <a:off x="33515" y="2392970"/>
            <a:ext cx="1759229" cy="50149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xmlns="" id="{FB4A2EAE-5860-9AE3-4519-083FC7C39D0E}"/>
              </a:ext>
            </a:extLst>
          </p:cNvPr>
          <p:cNvSpPr txBox="1"/>
          <p:nvPr/>
        </p:nvSpPr>
        <p:spPr>
          <a:xfrm>
            <a:off x="121654" y="2440564"/>
            <a:ext cx="183545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Custom Clang-tidy for LGEDV rules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xmlns="" id="{FD7E67FA-682E-F249-F0FC-E8818F091A11}"/>
              </a:ext>
            </a:extLst>
          </p:cNvPr>
          <p:cNvSpPr/>
          <p:nvPr/>
        </p:nvSpPr>
        <p:spPr>
          <a:xfrm rot="1255957">
            <a:off x="786021" y="1919065"/>
            <a:ext cx="150379" cy="407516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xmlns="" id="{DCA25ABB-5CB0-1C72-F316-B97D16DFB59A}"/>
              </a:ext>
            </a:extLst>
          </p:cNvPr>
          <p:cNvSpPr/>
          <p:nvPr/>
        </p:nvSpPr>
        <p:spPr>
          <a:xfrm rot="3150725">
            <a:off x="834390" y="23326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4697C-362E-151F-B982-1CAC1FC469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4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70" y="487784"/>
            <a:ext cx="3511257" cy="109068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x-none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Library used:</a:t>
            </a:r>
            <a:endParaRPr lang="en-US" sz="1100" b="1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45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tidy:</a:t>
            </a:r>
            <a:r>
              <a:rPr sz="1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clang:</a:t>
            </a:r>
            <a:r>
              <a:rPr sz="1000" spc="1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inspection.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 algn="l">
              <a:lnSpc>
                <a:spcPts val="1200"/>
              </a:lnSpc>
            </a:pPr>
            <a:endParaRPr lang="x-none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A2FB87-3E1C-C48C-E87F-6C4E49864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5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574B7-3C5A-F92F-676A-6EA64C13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DB861A-C3CD-6D68-2908-185626663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" y="342098"/>
            <a:ext cx="4478620" cy="3041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540D81-0A04-0E5B-A674-8651F21FC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6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6FB5EA-736A-1114-5AA1-3345A9808675}"/>
              </a:ext>
            </a:extLst>
          </p:cNvPr>
          <p:cNvSpPr txBox="1"/>
          <p:nvPr/>
        </p:nvSpPr>
        <p:spPr>
          <a:xfrm>
            <a:off x="61944" y="764561"/>
            <a:ext cx="1252506" cy="1167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8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AST: Abstract Syntax Tree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Clang-Tidy parses C++ source code into an AST, a tree representation of code's syntactic structure.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rules are “checkers" that traverse AST to identify patterns that violate specific coding guidelines.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lang="en-US" sz="600" dirty="0" smtClean="0">
              <a:effectLst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8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056FB5EA-736A-1114-5AA1-3345A9808675}"/>
              </a:ext>
            </a:extLst>
          </p:cNvPr>
          <p:cNvSpPr txBox="1"/>
          <p:nvPr/>
        </p:nvSpPr>
        <p:spPr>
          <a:xfrm>
            <a:off x="19050" y="342097"/>
            <a:ext cx="1981150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Clang-tidy for </a:t>
            </a:r>
            <a:b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rules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81DD1D-A21C-3B2F-AA26-71751FB66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4" y="377411"/>
            <a:ext cx="2103696" cy="1378693"/>
          </a:xfrm>
          <a:prstGeom prst="rect">
            <a:avLst/>
          </a:prstGeom>
        </p:spPr>
      </p:pic>
      <p:pic>
        <p:nvPicPr>
          <p:cNvPr id="9" name="Picture 2" descr="체크 표시 클립 아트. 무료 다운로드. | Creazilla">
            <a:extLst>
              <a:ext uri="{FF2B5EF4-FFF2-40B4-BE49-F238E27FC236}">
                <a16:creationId xmlns="" xmlns:a16="http://schemas.microsoft.com/office/drawing/2014/main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91" y="390238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6C728-E216-4803-E352-BB030C17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6E7398-C11B-E89D-B89F-CE53D1689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7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11175"/>
            <a:ext cx="45400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892175"/>
            <a:ext cx="4362450" cy="241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7CF730-7405-71B2-8294-3A4D1AB91F92}"/>
              </a:ext>
            </a:extLst>
          </p:cNvPr>
          <p:cNvSpPr txBox="1"/>
          <p:nvPr/>
        </p:nvSpPr>
        <p:spPr>
          <a:xfrm>
            <a:off x="0" y="358775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http://collab.lge.com/main/display/DCVCC/Violation+Check-List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5E9A54-06BC-D47A-276F-DF06DBB1B8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E06746-76BA-D24C-51C7-3FBDC959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ED3CA-A3B4-F1AE-59A2-54A7173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with Copilot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0ABB48-48A0-4730-15C0-670F32F9F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" y="798472"/>
            <a:ext cx="4337756" cy="24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D64C16-32CF-04B0-2599-6281D805C2DF}"/>
              </a:ext>
            </a:extLst>
          </p:cNvPr>
          <p:cNvSpPr txBox="1"/>
          <p:nvPr/>
        </p:nvSpPr>
        <p:spPr>
          <a:xfrm>
            <a:off x="-32029" y="35225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http://cisivi.lge.com:8060/files/copilot_md/common</a:t>
            </a:r>
            <a:r>
              <a:rPr lang="en-US" sz="8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EB60D-A73C-C427-B4EE-7B17A5C1D9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9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90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813</Words>
  <Application>Microsoft Office PowerPoint</Application>
  <PresentationFormat>Custom</PresentationFormat>
  <Paragraphs>203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Trebuchet MS</vt:lpstr>
      <vt:lpstr>Wingdings</vt:lpstr>
      <vt:lpstr>Office Theme</vt:lpstr>
      <vt:lpstr>PowerPoint Presentation</vt:lpstr>
      <vt:lpstr>Outline</vt:lpstr>
      <vt:lpstr>Introduction</vt:lpstr>
      <vt:lpstr>Design Overview</vt:lpstr>
      <vt:lpstr>Static Analysis</vt:lpstr>
      <vt:lpstr>Static Analysis</vt:lpstr>
      <vt:lpstr>Static Analysis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AI solution with Copilot</vt:lpstr>
      <vt:lpstr>Local AI with Ollama (experimental)</vt:lpstr>
      <vt:lpstr>Local AI with Ollama (experimental)</vt:lpstr>
      <vt:lpstr>Local AI with Ollama (experimental)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Future Improvements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TAI ANH TRAN/LGEVH VS FUNCTIONAL TECHNOLOGY 3(tai2.tran@lge.com)</cp:lastModifiedBy>
  <cp:revision>69</cp:revision>
  <dcterms:created xsi:type="dcterms:W3CDTF">2025-05-30T07:09:51Z</dcterms:created>
  <dcterms:modified xsi:type="dcterms:W3CDTF">2025-07-02T11:06:23Z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