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19"/>
  </p:notesMasterIdLst>
  <p:sldIdLst>
    <p:sldId id="256" r:id="rId3"/>
    <p:sldId id="275" r:id="rId4"/>
    <p:sldId id="258" r:id="rId5"/>
    <p:sldId id="259" r:id="rId6"/>
    <p:sldId id="260" r:id="rId7"/>
    <p:sldId id="262" r:id="rId8"/>
    <p:sldId id="264" r:id="rId9"/>
    <p:sldId id="268" r:id="rId10"/>
    <p:sldId id="269" r:id="rId11"/>
    <p:sldId id="270" r:id="rId12"/>
    <p:sldId id="271" r:id="rId13"/>
    <p:sldId id="272" r:id="rId14"/>
    <p:sldId id="273" r:id="rId15"/>
    <p:sldId id="274" r:id="rId16"/>
    <p:sldId id="266"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D2B4A6"/>
    <a:srgbClr val="734F29"/>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80" autoAdjust="0"/>
  </p:normalViewPr>
  <p:slideViewPr>
    <p:cSldViewPr snapToGrid="0">
      <p:cViewPr varScale="1">
        <p:scale>
          <a:sx n="107" d="100"/>
          <a:sy n="107" d="100"/>
        </p:scale>
        <p:origin x="138" y="3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1/30/2015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opengrok.lge.com:8080/source/search?q=onTransact&amp;defs=&amp;refs=&amp;path=vendor/lge/frameworks/base/services&amp;hist=&amp;type=&amp;project=lamp_l_release_msm8974"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2014 SW Architect </a:t>
            </a:r>
            <a:r>
              <a:rPr lang="ko-KR" altLang="en-US" dirty="0" smtClean="0"/>
              <a:t>과제 완료보고서</a:t>
            </a:r>
            <a:r>
              <a:rPr lang="en-US" altLang="ko-KR" dirty="0" smtClean="0"/>
              <a:t/>
            </a:r>
            <a:br>
              <a:rPr lang="en-US" altLang="ko-KR" dirty="0" smtClean="0"/>
            </a:br>
            <a:r>
              <a:rPr lang="en-US" altLang="ko-KR" dirty="0" smtClean="0"/>
              <a:t/>
            </a:r>
            <a:br>
              <a:rPr lang="en-US" altLang="ko-KR" dirty="0" smtClean="0"/>
            </a:br>
            <a:r>
              <a:rPr lang="ko-KR" altLang="en-US" sz="1800" dirty="0" smtClean="0"/>
              <a:t>안드로이드 </a:t>
            </a:r>
            <a:r>
              <a:rPr lang="ko-KR" altLang="en-US" sz="1800" dirty="0"/>
              <a:t>네이티브 서비스들을 </a:t>
            </a:r>
            <a:r>
              <a:rPr lang="en-US" altLang="ko-KR" sz="1800" dirty="0"/>
              <a:t>PDK</a:t>
            </a:r>
            <a:r>
              <a:rPr lang="ko-KR" altLang="en-US" sz="1800" dirty="0"/>
              <a:t>에 대응 가능한 형태로 확장할 수 있는 구조 </a:t>
            </a:r>
            <a:r>
              <a:rPr lang="ko-KR" altLang="en-US" sz="1800" dirty="0" smtClean="0"/>
              <a:t>설계</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MC</a:t>
            </a:r>
            <a:r>
              <a:rPr lang="ko-KR" altLang="en-US" dirty="0" smtClean="0"/>
              <a:t>연구소 </a:t>
            </a:r>
            <a:r>
              <a:rPr lang="en-US" altLang="ko-KR" dirty="0" smtClean="0"/>
              <a:t>P4</a:t>
            </a:r>
            <a:r>
              <a:rPr lang="ko-KR" altLang="en-US" dirty="0" smtClean="0"/>
              <a:t>실 </a:t>
            </a:r>
            <a:r>
              <a:rPr lang="en-US" altLang="ko-KR" dirty="0" smtClean="0"/>
              <a:t>Architect</a:t>
            </a:r>
            <a:r>
              <a:rPr lang="ko-KR" altLang="en-US" dirty="0" smtClean="0"/>
              <a:t>팀</a:t>
            </a:r>
            <a:endParaRPr lang="en-US" altLang="ko-KR" dirty="0" smtClean="0"/>
          </a:p>
          <a:p>
            <a:r>
              <a:rPr lang="ko-KR" altLang="en-US" dirty="0" smtClean="0"/>
              <a:t>박지용 책임</a:t>
            </a:r>
            <a:endParaRPr lang="en-US" dirty="0"/>
          </a:p>
        </p:txBody>
      </p:sp>
    </p:spTree>
    <p:extLst>
      <p:ext uri="{BB962C8B-B14F-4D97-AF65-F5344CB8AC3E}">
        <p14:creationId xmlns:p14="http://schemas.microsoft.com/office/powerpoint/2010/main" val="28445540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Elbow Connector 43"/>
          <p:cNvCxnSpPr>
            <a:stCxn id="42" idx="3"/>
            <a:endCxn id="20" idx="2"/>
          </p:cNvCxnSpPr>
          <p:nvPr/>
        </p:nvCxnSpPr>
        <p:spPr>
          <a:xfrm flipV="1">
            <a:off x="6813793" y="3436172"/>
            <a:ext cx="4551428" cy="2382449"/>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4434" y="0"/>
            <a:ext cx="11291004" cy="1208868"/>
          </a:xfrm>
        </p:spPr>
        <p:txBody>
          <a:bodyPr>
            <a:normAutofit/>
          </a:bodyPr>
          <a:lstStyle/>
          <a:p>
            <a:r>
              <a:rPr lang="ko-KR" altLang="en-US" dirty="0"/>
              <a:t>아키텍처 상세 설명</a:t>
            </a:r>
            <a:r>
              <a:rPr lang="en-US" altLang="ko-KR" dirty="0"/>
              <a:t>(Rationale)</a:t>
            </a:r>
            <a:r>
              <a:rPr lang="ko-KR" altLang="en-US" dirty="0"/>
              <a:t> </a:t>
            </a:r>
            <a:r>
              <a:rPr lang="en-US" altLang="ko-KR" dirty="0"/>
              <a:t>– </a:t>
            </a:r>
            <a:br>
              <a:rPr lang="en-US" altLang="ko-KR" dirty="0"/>
            </a:br>
            <a:r>
              <a:rPr lang="en-US" altLang="ko-KR" dirty="0" smtClean="0"/>
              <a:t>3. </a:t>
            </a:r>
            <a:r>
              <a:rPr lang="ko-KR" altLang="en-US" dirty="0" smtClean="0"/>
              <a:t>시스템 서버가 확장된 클래스를 생성하도록 한다</a:t>
            </a:r>
            <a:endParaRPr lang="en-US" dirty="0"/>
          </a:p>
        </p:txBody>
      </p:sp>
      <p:sp>
        <p:nvSpPr>
          <p:cNvPr id="3" name="Content Placeholder 2"/>
          <p:cNvSpPr>
            <a:spLocks noGrp="1"/>
          </p:cNvSpPr>
          <p:nvPr>
            <p:ph idx="1"/>
          </p:nvPr>
        </p:nvSpPr>
        <p:spPr>
          <a:xfrm>
            <a:off x="838201" y="1825625"/>
            <a:ext cx="4489730" cy="4351338"/>
          </a:xfrm>
        </p:spPr>
        <p:txBody>
          <a:bodyPr>
            <a:normAutofit lnSpcReduction="10000"/>
          </a:bodyPr>
          <a:lstStyle/>
          <a:p>
            <a:r>
              <a:rPr lang="ko-KR" altLang="en-US" dirty="0" smtClean="0"/>
              <a:t>시스템 서버는 서비스 객체를 생성하여 서비스 매니저에 등록을 한다</a:t>
            </a:r>
            <a:endParaRPr lang="en-US" altLang="ko-KR" dirty="0" smtClean="0"/>
          </a:p>
          <a:p>
            <a:r>
              <a:rPr lang="ko-KR" altLang="en-US" dirty="0" smtClean="0"/>
              <a:t>이 서비스 객체는 </a:t>
            </a:r>
            <a:r>
              <a:rPr lang="en-US" altLang="ko-KR" dirty="0" smtClean="0"/>
              <a:t>LG API</a:t>
            </a:r>
            <a:r>
              <a:rPr lang="ko-KR" altLang="en-US" dirty="0" smtClean="0"/>
              <a:t>에 대해서는 전혀 모르기 때문에</a:t>
            </a:r>
            <a:r>
              <a:rPr lang="en-US" altLang="ko-KR" dirty="0" smtClean="0"/>
              <a:t>, </a:t>
            </a:r>
            <a:r>
              <a:rPr lang="ko-KR" altLang="en-US" dirty="0" smtClean="0"/>
              <a:t>이 서비스 객체 대신 </a:t>
            </a:r>
            <a:r>
              <a:rPr lang="en-US" altLang="ko-KR" dirty="0" smtClean="0"/>
              <a:t>LG API</a:t>
            </a:r>
            <a:r>
              <a:rPr lang="ko-KR" altLang="en-US" dirty="0" smtClean="0"/>
              <a:t>를 구현하고 있는 확장된 서비스 객체를 생성하고 서비스 메니저에 등록한다</a:t>
            </a:r>
            <a:endParaRPr lang="en-US" altLang="ko-KR" dirty="0" smtClean="0"/>
          </a:p>
          <a:p>
            <a:r>
              <a:rPr lang="ko-KR" altLang="en-US" dirty="0" smtClean="0"/>
              <a:t>이 과정을 구현하기 위해서는 시스템 서버</a:t>
            </a:r>
            <a:r>
              <a:rPr lang="en-US" altLang="ko-KR" dirty="0" smtClean="0"/>
              <a:t>(</a:t>
            </a:r>
            <a:r>
              <a:rPr lang="ko-KR" altLang="en-US" dirty="0" smtClean="0"/>
              <a:t>안드로이드 코드</a:t>
            </a:r>
            <a:r>
              <a:rPr lang="en-US" altLang="ko-KR" dirty="0" smtClean="0"/>
              <a:t>)</a:t>
            </a:r>
            <a:r>
              <a:rPr lang="ko-KR" altLang="en-US" dirty="0" smtClean="0"/>
              <a:t>를 직접 수정해야 한다</a:t>
            </a:r>
            <a:r>
              <a:rPr lang="en-US" altLang="ko-KR" dirty="0" smtClean="0"/>
              <a:t>. PDK </a:t>
            </a:r>
            <a:r>
              <a:rPr lang="ko-KR" altLang="en-US" dirty="0" smtClean="0"/>
              <a:t>대응을 위해서 </a:t>
            </a:r>
            <a:r>
              <a:rPr lang="en-US" altLang="ko-KR" dirty="0" smtClean="0">
                <a:latin typeface="Consolas" panose="020B0609020204030204" pitchFamily="49" charset="0"/>
                <a:cs typeface="Consolas" panose="020B0609020204030204" pitchFamily="49" charset="0"/>
              </a:rPr>
              <a:t>framework-mod</a:t>
            </a:r>
            <a:r>
              <a:rPr lang="ko-KR" altLang="en-US" dirty="0"/>
              <a:t> </a:t>
            </a:r>
            <a:r>
              <a:rPr lang="en-US" altLang="ko-KR" dirty="0" smtClean="0"/>
              <a:t>(</a:t>
            </a:r>
            <a:r>
              <a:rPr lang="ko-KR" altLang="en-US" dirty="0" smtClean="0"/>
              <a:t>작년 아키텍트 과제</a:t>
            </a:r>
            <a:r>
              <a:rPr lang="en-US" altLang="ko-KR" dirty="0" smtClean="0"/>
              <a:t>)</a:t>
            </a:r>
            <a:r>
              <a:rPr lang="ko-KR" altLang="en-US" dirty="0" smtClean="0"/>
              <a:t>를 사용하여 시스템 서버를 수정한다</a:t>
            </a:r>
            <a:endParaRPr lang="en-US" dirty="0"/>
          </a:p>
        </p:txBody>
      </p:sp>
      <p:sp>
        <p:nvSpPr>
          <p:cNvPr id="15" name="Rectangle 14"/>
          <p:cNvSpPr/>
          <p:nvPr/>
        </p:nvSpPr>
        <p:spPr>
          <a:xfrm>
            <a:off x="5645668" y="2638335"/>
            <a:ext cx="2336844" cy="868557"/>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WindowManagerServce.java</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16" name="Rectangle 15"/>
          <p:cNvSpPr/>
          <p:nvPr/>
        </p:nvSpPr>
        <p:spPr>
          <a:xfrm>
            <a:off x="8672961" y="2643521"/>
            <a:ext cx="3313588" cy="868557"/>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WindowManagerServce</a:t>
            </a:r>
            <a:r>
              <a:rPr lang="en-US" altLang="ko-KR" sz="1100" b="1" u="sng" dirty="0" smtClean="0">
                <a:solidFill>
                  <a:srgbClr val="FF0000"/>
                </a:solidFill>
                <a:latin typeface="Consolas" panose="020B0609020204030204" pitchFamily="49" charset="0"/>
                <a:cs typeface="Consolas" panose="020B0609020204030204" pitchFamily="49" charset="0"/>
              </a:rPr>
              <a:t>Ex</a:t>
            </a:r>
            <a:r>
              <a:rPr lang="en-US" altLang="ko-KR" sz="1100" u="sng" dirty="0" smtClean="0">
                <a:solidFill>
                  <a:schemeClr val="tx1"/>
                </a:solidFill>
                <a:latin typeface="Consolas" panose="020B0609020204030204" pitchFamily="49" charset="0"/>
                <a:cs typeface="Consolas" panose="020B0609020204030204" pitchFamily="49" charset="0"/>
              </a:rPr>
              <a:t>.java</a:t>
            </a:r>
          </a:p>
        </p:txBody>
      </p:sp>
      <p:sp>
        <p:nvSpPr>
          <p:cNvPr id="17" name="Isosceles Triangle 16"/>
          <p:cNvSpPr/>
          <p:nvPr/>
        </p:nvSpPr>
        <p:spPr>
          <a:xfrm rot="16200000">
            <a:off x="7968689" y="2937168"/>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Straight Connector 17"/>
          <p:cNvCxnSpPr>
            <a:stCxn id="17" idx="3"/>
          </p:cNvCxnSpPr>
          <p:nvPr/>
        </p:nvCxnSpPr>
        <p:spPr>
          <a:xfrm>
            <a:off x="8113679" y="2997589"/>
            <a:ext cx="552234" cy="4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196842" y="2766757"/>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상속</a:t>
            </a:r>
            <a:endParaRPr lang="en-US" sz="900" dirty="0">
              <a:latin typeface="+mn-ea"/>
              <a:cs typeface="Consolas" panose="020B0609020204030204" pitchFamily="49" charset="0"/>
            </a:endParaRPr>
          </a:p>
        </p:txBody>
      </p:sp>
      <p:sp>
        <p:nvSpPr>
          <p:cNvPr id="20" name="Rectangle 19"/>
          <p:cNvSpPr/>
          <p:nvPr/>
        </p:nvSpPr>
        <p:spPr>
          <a:xfrm>
            <a:off x="10838930" y="2822447"/>
            <a:ext cx="1052581" cy="613725"/>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class </a:t>
            </a:r>
            <a:r>
              <a:rPr lang="en-US" altLang="ko-KR" sz="1100" u="sng" dirty="0" err="1" smtClean="0">
                <a:solidFill>
                  <a:schemeClr val="tx1"/>
                </a:solidFill>
                <a:latin typeface="Consolas" panose="020B0609020204030204" pitchFamily="49" charset="0"/>
                <a:cs typeface="Consolas" panose="020B0609020204030204" pitchFamily="49" charset="0"/>
              </a:rPr>
              <a:t>Impl</a:t>
            </a:r>
            <a:endParaRPr lang="en-US" altLang="ko-KR" sz="1100" u="sng" dirty="0" smtClean="0">
              <a:solidFill>
                <a:schemeClr val="tx1"/>
              </a:solidFill>
              <a:latin typeface="Consolas" panose="020B0609020204030204" pitchFamily="49" charset="0"/>
              <a:cs typeface="Consolas" panose="020B0609020204030204" pitchFamily="49" charset="0"/>
            </a:endParaRPr>
          </a:p>
        </p:txBody>
      </p:sp>
      <p:sp>
        <p:nvSpPr>
          <p:cNvPr id="21" name="TextBox 20"/>
          <p:cNvSpPr txBox="1"/>
          <p:nvPr/>
        </p:nvSpPr>
        <p:spPr>
          <a:xfrm>
            <a:off x="10959569" y="3117764"/>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cxnSp>
        <p:nvCxnSpPr>
          <p:cNvPr id="22" name="Straight Arrow Connector 21"/>
          <p:cNvCxnSpPr/>
          <p:nvPr/>
        </p:nvCxnSpPr>
        <p:spPr>
          <a:xfrm>
            <a:off x="10390182" y="3193214"/>
            <a:ext cx="56938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423432" y="2955089"/>
            <a:ext cx="415498" cy="230832"/>
          </a:xfrm>
          <a:prstGeom prst="rect">
            <a:avLst/>
          </a:prstGeom>
          <a:noFill/>
        </p:spPr>
        <p:txBody>
          <a:bodyPr wrap="none" rtlCol="0">
            <a:spAutoFit/>
          </a:bodyPr>
          <a:lstStyle/>
          <a:p>
            <a:pPr latinLnBrk="1">
              <a:defRPr/>
            </a:pPr>
            <a:r>
              <a:rPr lang="ko-KR" altLang="en-US" sz="900" smtClean="0">
                <a:latin typeface="+mn-ea"/>
                <a:cs typeface="Consolas" panose="020B0609020204030204" pitchFamily="49" charset="0"/>
              </a:rPr>
              <a:t>위임</a:t>
            </a:r>
            <a:endParaRPr lang="en-US" sz="900" dirty="0">
              <a:latin typeface="+mn-ea"/>
              <a:cs typeface="Consolas" panose="020B0609020204030204" pitchFamily="49" charset="0"/>
            </a:endParaRPr>
          </a:p>
        </p:txBody>
      </p:sp>
      <p:sp>
        <p:nvSpPr>
          <p:cNvPr id="24" name="Rectangle 23"/>
          <p:cNvSpPr/>
          <p:nvPr/>
        </p:nvSpPr>
        <p:spPr>
          <a:xfrm>
            <a:off x="5645668" y="4565656"/>
            <a:ext cx="2336844" cy="868557"/>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ko-KR" altLang="en-US" sz="1100" u="sng" dirty="0" smtClean="0">
                <a:solidFill>
                  <a:schemeClr val="tx1"/>
                </a:solidFill>
                <a:latin typeface="Consolas" panose="020B0609020204030204" pitchFamily="49" charset="0"/>
                <a:cs typeface="Consolas" panose="020B0609020204030204" pitchFamily="49" charset="0"/>
              </a:rPr>
              <a:t>시스템 서버</a:t>
            </a:r>
            <a:endParaRPr lang="en-US" altLang="ko-KR" sz="1100" u="sng" dirty="0" smtClean="0">
              <a:solidFill>
                <a:schemeClr val="tx1"/>
              </a:solidFill>
              <a:latin typeface="Consolas" panose="020B0609020204030204" pitchFamily="49" charset="0"/>
              <a:cs typeface="Consolas" panose="020B0609020204030204" pitchFamily="49" charset="0"/>
            </a:endParaRPr>
          </a:p>
          <a:p>
            <a:pPr latinLnBrk="1">
              <a:defRPr/>
            </a:pPr>
            <a:endParaRPr lang="en-US" altLang="ko-KR" sz="1100" u="sng" dirty="0">
              <a:solidFill>
                <a:schemeClr val="tx1"/>
              </a:solidFill>
              <a:latin typeface="Consolas" panose="020B0609020204030204" pitchFamily="49" charset="0"/>
              <a:cs typeface="Consolas" panose="020B0609020204030204" pitchFamily="49" charset="0"/>
            </a:endParaRPr>
          </a:p>
          <a:p>
            <a:pPr latinLnBrk="1">
              <a:defRPr/>
            </a:pPr>
            <a:r>
              <a:rPr lang="en-US" altLang="ko-KR" sz="1100" strike="dblStrike" dirty="0" smtClean="0">
                <a:solidFill>
                  <a:schemeClr val="tx1"/>
                </a:solidFill>
                <a:latin typeface="Consolas" panose="020B0609020204030204" pitchFamily="49" charset="0"/>
                <a:cs typeface="Consolas" panose="020B0609020204030204" pitchFamily="49" charset="0"/>
              </a:rPr>
              <a:t>new </a:t>
            </a:r>
            <a:r>
              <a:rPr lang="en-US" altLang="ko-KR" sz="1100" strike="dblStrike" dirty="0" err="1" smtClean="0">
                <a:solidFill>
                  <a:schemeClr val="tx1"/>
                </a:solidFill>
                <a:latin typeface="Consolas" panose="020B0609020204030204" pitchFamily="49" charset="0"/>
                <a:cs typeface="Consolas" panose="020B0609020204030204" pitchFamily="49" charset="0"/>
              </a:rPr>
              <a:t>WindowManagerService</a:t>
            </a:r>
            <a:r>
              <a:rPr lang="en-US" altLang="ko-KR" sz="1100" strike="dblStrike" dirty="0" smtClean="0">
                <a:solidFill>
                  <a:schemeClr val="tx1"/>
                </a:solidFill>
                <a:latin typeface="Consolas" panose="020B0609020204030204" pitchFamily="49" charset="0"/>
                <a:cs typeface="Consolas" panose="020B0609020204030204" pitchFamily="49" charset="0"/>
              </a:rPr>
              <a:t>(…)</a:t>
            </a:r>
          </a:p>
          <a:p>
            <a:pPr latinLnBrk="1">
              <a:defRPr/>
            </a:pPr>
            <a:r>
              <a:rPr lang="en-US" altLang="ko-KR" sz="1100" dirty="0" smtClean="0">
                <a:solidFill>
                  <a:schemeClr val="tx1"/>
                </a:solidFill>
                <a:latin typeface="Consolas" panose="020B0609020204030204" pitchFamily="49" charset="0"/>
                <a:cs typeface="Consolas" panose="020B0609020204030204" pitchFamily="49" charset="0"/>
              </a:rPr>
              <a:t>new </a:t>
            </a:r>
            <a:r>
              <a:rPr lang="en-US" altLang="ko-KR" sz="1100" dirty="0" err="1" smtClean="0">
                <a:solidFill>
                  <a:schemeClr val="tx1"/>
                </a:solidFill>
                <a:latin typeface="Consolas" panose="020B0609020204030204" pitchFamily="49" charset="0"/>
                <a:cs typeface="Consolas" panose="020B0609020204030204" pitchFamily="49" charset="0"/>
              </a:rPr>
              <a:t>WindowManagerService</a:t>
            </a:r>
            <a:r>
              <a:rPr lang="en-US" altLang="ko-KR" sz="1100" b="1" dirty="0" err="1" smtClean="0">
                <a:solidFill>
                  <a:srgbClr val="FF0000"/>
                </a:solidFill>
                <a:latin typeface="Consolas" panose="020B0609020204030204" pitchFamily="49" charset="0"/>
                <a:cs typeface="Consolas" panose="020B0609020204030204" pitchFamily="49" charset="0"/>
              </a:rPr>
              <a:t>Ex</a:t>
            </a:r>
            <a:r>
              <a:rPr lang="en-US" altLang="ko-KR" sz="11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25" name="Rectangle 24"/>
          <p:cNvSpPr/>
          <p:nvPr/>
        </p:nvSpPr>
        <p:spPr>
          <a:xfrm>
            <a:off x="8196842" y="1944130"/>
            <a:ext cx="3860434" cy="3490083"/>
          </a:xfrm>
          <a:prstGeom prst="rect">
            <a:avLst/>
          </a:prstGeom>
          <a:noFill/>
          <a:ln w="28575">
            <a:solidFill>
              <a:srgbClr val="DD462F"/>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dk1"/>
              </a:solidFill>
            </a:endParaRPr>
          </a:p>
        </p:txBody>
      </p:sp>
      <p:sp>
        <p:nvSpPr>
          <p:cNvPr id="26" name="TextBox 25"/>
          <p:cNvSpPr txBox="1"/>
          <p:nvPr/>
        </p:nvSpPr>
        <p:spPr>
          <a:xfrm>
            <a:off x="8208733" y="2047239"/>
            <a:ext cx="969111" cy="369332"/>
          </a:xfrm>
          <a:prstGeom prst="rect">
            <a:avLst/>
          </a:prstGeom>
          <a:noFill/>
        </p:spPr>
        <p:txBody>
          <a:bodyPr wrap="none" rtlCol="0">
            <a:spAutoFit/>
          </a:bodyPr>
          <a:lstStyle/>
          <a:p>
            <a:r>
              <a:rPr lang="en-US" dirty="0" smtClean="0">
                <a:solidFill>
                  <a:srgbClr val="D24726"/>
                </a:solidFill>
              </a:rPr>
              <a:t>LG </a:t>
            </a:r>
            <a:r>
              <a:rPr lang="ko-KR" altLang="en-US" dirty="0" smtClean="0">
                <a:solidFill>
                  <a:srgbClr val="D24726"/>
                </a:solidFill>
              </a:rPr>
              <a:t>코드</a:t>
            </a:r>
            <a:endParaRPr lang="en-US" dirty="0">
              <a:solidFill>
                <a:srgbClr val="D24726"/>
              </a:solidFill>
            </a:endParaRPr>
          </a:p>
        </p:txBody>
      </p:sp>
      <p:cxnSp>
        <p:nvCxnSpPr>
          <p:cNvPr id="28" name="Straight Arrow Connector 27"/>
          <p:cNvCxnSpPr>
            <a:stCxn id="24" idx="0"/>
            <a:endCxn id="15" idx="2"/>
          </p:cNvCxnSpPr>
          <p:nvPr/>
        </p:nvCxnSpPr>
        <p:spPr>
          <a:xfrm flipV="1">
            <a:off x="6814090" y="3506892"/>
            <a:ext cx="0" cy="1058764"/>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0687514" y="6325256"/>
            <a:ext cx="505229" cy="2224"/>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1192743" y="6222129"/>
            <a:ext cx="678391"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객체 생성</a:t>
            </a:r>
            <a:endParaRPr lang="en-US" sz="900" dirty="0">
              <a:latin typeface="+mn-ea"/>
              <a:cs typeface="Consolas" panose="020B0609020204030204" pitchFamily="49" charset="0"/>
            </a:endParaRPr>
          </a:p>
        </p:txBody>
      </p:sp>
      <p:cxnSp>
        <p:nvCxnSpPr>
          <p:cNvPr id="34" name="Elbow Connector 33"/>
          <p:cNvCxnSpPr>
            <a:stCxn id="24" idx="3"/>
            <a:endCxn id="16" idx="2"/>
          </p:cNvCxnSpPr>
          <p:nvPr/>
        </p:nvCxnSpPr>
        <p:spPr>
          <a:xfrm flipV="1">
            <a:off x="7982512" y="3512078"/>
            <a:ext cx="2347243" cy="1487857"/>
          </a:xfrm>
          <a:prstGeom prst="bentConnector2">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quot;No&quot; Symbol 34"/>
          <p:cNvSpPr/>
          <p:nvPr/>
        </p:nvSpPr>
        <p:spPr>
          <a:xfrm>
            <a:off x="6575121" y="3792178"/>
            <a:ext cx="477344" cy="418231"/>
          </a:xfrm>
          <a:prstGeom prst="noSmoking">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p:cNvSpPr/>
          <p:nvPr/>
        </p:nvSpPr>
        <p:spPr>
          <a:xfrm>
            <a:off x="5645371" y="6157081"/>
            <a:ext cx="2336844" cy="476292"/>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err="1" smtClean="0">
                <a:solidFill>
                  <a:schemeClr val="tx1"/>
                </a:solidFill>
                <a:latin typeface="Consolas" panose="020B0609020204030204" pitchFamily="49" charset="0"/>
                <a:cs typeface="Consolas" panose="020B0609020204030204" pitchFamily="49" charset="0"/>
              </a:rPr>
              <a:t>ServiceManager</a:t>
            </a:r>
            <a:endParaRPr lang="ko-KR" altLang="en-US" sz="900" dirty="0">
              <a:solidFill>
                <a:schemeClr val="tx1"/>
              </a:solidFill>
              <a:latin typeface="Consolas" panose="020B0609020204030204" pitchFamily="49" charset="0"/>
              <a:cs typeface="Consolas" panose="020B0609020204030204" pitchFamily="49" charset="0"/>
            </a:endParaRPr>
          </a:p>
        </p:txBody>
      </p:sp>
      <p:cxnSp>
        <p:nvCxnSpPr>
          <p:cNvPr id="39" name="Straight Arrow Connector 38"/>
          <p:cNvCxnSpPr>
            <a:stCxn id="24" idx="2"/>
            <a:endCxn id="38" idx="0"/>
          </p:cNvCxnSpPr>
          <p:nvPr/>
        </p:nvCxnSpPr>
        <p:spPr>
          <a:xfrm flipH="1">
            <a:off x="6813793" y="5434213"/>
            <a:ext cx="297" cy="7228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449317" y="5703205"/>
            <a:ext cx="1364476"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서비스 등록 </a:t>
            </a:r>
            <a:r>
              <a:rPr lang="en-US" altLang="ko-KR" sz="900" dirty="0" smtClean="0">
                <a:latin typeface="+mn-ea"/>
                <a:cs typeface="Consolas" panose="020B0609020204030204" pitchFamily="49" charset="0"/>
              </a:rPr>
              <a:t>(“window”)</a:t>
            </a:r>
            <a:endParaRPr lang="en-US" sz="900" dirty="0">
              <a:latin typeface="+mn-ea"/>
              <a:cs typeface="Consolas" panose="020B0609020204030204" pitchFamily="49" charset="0"/>
            </a:endParaRPr>
          </a:p>
        </p:txBody>
      </p:sp>
      <p:cxnSp>
        <p:nvCxnSpPr>
          <p:cNvPr id="49" name="Straight Connector 48"/>
          <p:cNvCxnSpPr/>
          <p:nvPr/>
        </p:nvCxnSpPr>
        <p:spPr>
          <a:xfrm>
            <a:off x="10687514" y="6572940"/>
            <a:ext cx="505229"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1192742" y="6474411"/>
            <a:ext cx="793807"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인자로 전달</a:t>
            </a:r>
            <a:endParaRPr lang="en-US" sz="900" dirty="0">
              <a:latin typeface="+mn-ea"/>
              <a:cs typeface="Consolas" panose="020B0609020204030204" pitchFamily="49" charset="0"/>
            </a:endParaRPr>
          </a:p>
        </p:txBody>
      </p:sp>
    </p:spTree>
    <p:extLst>
      <p:ext uri="{BB962C8B-B14F-4D97-AF65-F5344CB8AC3E}">
        <p14:creationId xmlns:p14="http://schemas.microsoft.com/office/powerpoint/2010/main" val="2907067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0"/>
            <a:ext cx="11389858" cy="1208868"/>
          </a:xfrm>
        </p:spPr>
        <p:txBody>
          <a:bodyPr>
            <a:normAutofit/>
          </a:bodyPr>
          <a:lstStyle/>
          <a:p>
            <a:r>
              <a:rPr lang="ko-KR" altLang="en-US" dirty="0"/>
              <a:t>아키텍처 상세 설명</a:t>
            </a:r>
            <a:r>
              <a:rPr lang="en-US" altLang="ko-KR" dirty="0"/>
              <a:t>(Rationale)</a:t>
            </a:r>
            <a:r>
              <a:rPr lang="ko-KR" altLang="en-US" dirty="0"/>
              <a:t> </a:t>
            </a:r>
            <a:r>
              <a:rPr lang="en-US" altLang="ko-KR" dirty="0"/>
              <a:t>– </a:t>
            </a:r>
            <a:br>
              <a:rPr lang="en-US" altLang="ko-KR" dirty="0"/>
            </a:br>
            <a:r>
              <a:rPr lang="en-US" altLang="ko-KR" dirty="0" smtClean="0"/>
              <a:t>4. </a:t>
            </a:r>
            <a:r>
              <a:rPr lang="ko-KR" altLang="en-US" dirty="0" smtClean="0"/>
              <a:t>확장된 클래스가 모든 바인더 콜을 처리하도록 한다</a:t>
            </a:r>
            <a:endParaRPr lang="en-US" dirty="0"/>
          </a:p>
        </p:txBody>
      </p:sp>
      <p:sp>
        <p:nvSpPr>
          <p:cNvPr id="3" name="Content Placeholder 2"/>
          <p:cNvSpPr>
            <a:spLocks noGrp="1"/>
          </p:cNvSpPr>
          <p:nvPr>
            <p:ph idx="1"/>
          </p:nvPr>
        </p:nvSpPr>
        <p:spPr/>
        <p:txBody>
          <a:bodyPr/>
          <a:lstStyle/>
          <a:p>
            <a:r>
              <a:rPr lang="ko-KR" altLang="en-US" dirty="0" smtClean="0"/>
              <a:t>확장된 클래스가 기존 클래스를 대신하여 모든 바인더 콜을 수신한다</a:t>
            </a:r>
            <a:endParaRPr lang="en-US" altLang="ko-KR" dirty="0" smtClean="0"/>
          </a:p>
          <a:p>
            <a:r>
              <a:rPr lang="ko-KR" altLang="en-US" dirty="0" smtClean="0"/>
              <a:t>기존 안드로이드 </a:t>
            </a:r>
            <a:r>
              <a:rPr lang="en-US" altLang="ko-KR" dirty="0" smtClean="0"/>
              <a:t>API</a:t>
            </a:r>
            <a:r>
              <a:rPr lang="ko-KR" altLang="en-US" dirty="0" smtClean="0"/>
              <a:t>는 부모 클래스</a:t>
            </a:r>
            <a:r>
              <a:rPr lang="en-US" altLang="ko-KR" dirty="0" smtClean="0"/>
              <a:t>(</a:t>
            </a:r>
            <a:r>
              <a:rPr lang="ko-KR" altLang="en-US" dirty="0" smtClean="0"/>
              <a:t>기존 클래스</a:t>
            </a:r>
            <a:r>
              <a:rPr lang="en-US" altLang="ko-KR" dirty="0" smtClean="0"/>
              <a:t>)</a:t>
            </a:r>
            <a:r>
              <a:rPr lang="ko-KR" altLang="en-US" dirty="0" smtClean="0"/>
              <a:t>로 넘긴다</a:t>
            </a:r>
            <a:endParaRPr lang="en-US" altLang="ko-KR" dirty="0" smtClean="0"/>
          </a:p>
          <a:p>
            <a:r>
              <a:rPr lang="ko-KR" altLang="en-US" dirty="0" smtClean="0"/>
              <a:t>추가된 </a:t>
            </a:r>
            <a:r>
              <a:rPr lang="en-US" altLang="ko-KR" dirty="0" smtClean="0"/>
              <a:t>LG API</a:t>
            </a:r>
            <a:r>
              <a:rPr lang="ko-KR" altLang="en-US" dirty="0" smtClean="0"/>
              <a:t>는 이너 클래스로 위임해서 처리한다</a:t>
            </a:r>
            <a:endParaRPr lang="en-US" altLang="ko-KR" dirty="0" smtClean="0"/>
          </a:p>
          <a:p>
            <a:r>
              <a:rPr lang="en-US" dirty="0" smtClean="0"/>
              <a:t>API </a:t>
            </a:r>
            <a:r>
              <a:rPr lang="ko-KR" altLang="en-US" dirty="0" smtClean="0"/>
              <a:t>종류의 분류는 </a:t>
            </a:r>
            <a:r>
              <a:rPr lang="en-US" altLang="ko-KR" dirty="0" err="1" smtClean="0">
                <a:latin typeface="Consolas" panose="020B0609020204030204" pitchFamily="49" charset="0"/>
                <a:cs typeface="Consolas" panose="020B0609020204030204" pitchFamily="49" charset="0"/>
              </a:rPr>
              <a:t>onTransact</a:t>
            </a:r>
            <a:r>
              <a:rPr lang="en-US" altLang="ko-KR" dirty="0" smtClean="0">
                <a:latin typeface="Consolas" panose="020B0609020204030204" pitchFamily="49" charset="0"/>
                <a:cs typeface="Consolas" panose="020B0609020204030204" pitchFamily="49" charset="0"/>
              </a:rPr>
              <a:t>()</a:t>
            </a:r>
            <a:r>
              <a:rPr lang="ko-KR" altLang="en-US" dirty="0" smtClean="0"/>
              <a:t>함수에서 인터페이스 디스크립터를 이용해서 한다</a:t>
            </a:r>
            <a:endParaRPr lang="en-US" dirty="0"/>
          </a:p>
        </p:txBody>
      </p:sp>
      <p:sp>
        <p:nvSpPr>
          <p:cNvPr id="5" name="Rectangle 4"/>
          <p:cNvSpPr/>
          <p:nvPr/>
        </p:nvSpPr>
        <p:spPr>
          <a:xfrm>
            <a:off x="8507449" y="2370854"/>
            <a:ext cx="3347293" cy="868557"/>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WindowManagerServce.java</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6" name="Rectangle 5"/>
          <p:cNvSpPr/>
          <p:nvPr/>
        </p:nvSpPr>
        <p:spPr>
          <a:xfrm>
            <a:off x="5056734" y="3603867"/>
            <a:ext cx="2647860" cy="840585"/>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IWindowManager.Stub.Proxy.java</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7" name="Rectangle 6"/>
          <p:cNvSpPr/>
          <p:nvPr/>
        </p:nvSpPr>
        <p:spPr>
          <a:xfrm>
            <a:off x="5052321" y="5713249"/>
            <a:ext cx="2647860" cy="819356"/>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a:t>
            </a:r>
            <a:r>
              <a:rPr lang="en-US" altLang="ko-KR" sz="1100" b="1" u="sng" dirty="0" smtClean="0">
                <a:solidFill>
                  <a:srgbClr val="FF0000"/>
                </a:solidFill>
                <a:latin typeface="Consolas" panose="020B0609020204030204" pitchFamily="49" charset="0"/>
                <a:cs typeface="Consolas" panose="020B0609020204030204" pitchFamily="49" charset="0"/>
              </a:rPr>
              <a:t>Ex</a:t>
            </a:r>
            <a:r>
              <a:rPr lang="en-US" altLang="ko-KR" sz="1100" u="sng" dirty="0" smtClean="0">
                <a:solidFill>
                  <a:schemeClr val="tx1"/>
                </a:solidFill>
                <a:latin typeface="Consolas" panose="020B0609020204030204" pitchFamily="49" charset="0"/>
                <a:cs typeface="Consolas" panose="020B0609020204030204" pitchFamily="49" charset="0"/>
              </a:rPr>
              <a:t>.Stub.Proxy.java</a:t>
            </a:r>
          </a:p>
        </p:txBody>
      </p:sp>
      <p:sp>
        <p:nvSpPr>
          <p:cNvPr id="8" name="TextBox 7"/>
          <p:cNvSpPr txBox="1"/>
          <p:nvPr/>
        </p:nvSpPr>
        <p:spPr>
          <a:xfrm>
            <a:off x="5114969" y="6013477"/>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dirty="0">
                <a:solidFill>
                  <a:schemeClr val="bg1"/>
                </a:solidFill>
                <a:latin typeface="Consolas" panose="020B0609020204030204" pitchFamily="49" charset="0"/>
                <a:ea typeface="+mn-ea"/>
                <a:cs typeface="Consolas" panose="020B0609020204030204" pitchFamily="49" charset="0"/>
              </a:rPr>
              <a:t>LG API</a:t>
            </a:r>
            <a:endParaRPr lang="ko-KR" altLang="en-US" sz="900" dirty="0">
              <a:solidFill>
                <a:schemeClr val="bg1"/>
              </a:solidFill>
              <a:latin typeface="Consolas" panose="020B0609020204030204" pitchFamily="49" charset="0"/>
              <a:ea typeface="+mn-ea"/>
              <a:cs typeface="Consolas" panose="020B0609020204030204" pitchFamily="49" charset="0"/>
            </a:endParaRPr>
          </a:p>
        </p:txBody>
      </p:sp>
      <p:sp>
        <p:nvSpPr>
          <p:cNvPr id="9" name="Rectangle 8"/>
          <p:cNvSpPr/>
          <p:nvPr/>
        </p:nvSpPr>
        <p:spPr>
          <a:xfrm>
            <a:off x="8541155" y="4870105"/>
            <a:ext cx="3313588" cy="868557"/>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WindowManagerServce</a:t>
            </a:r>
            <a:r>
              <a:rPr lang="en-US" altLang="ko-KR" sz="1100" b="1" u="sng" dirty="0" smtClean="0">
                <a:solidFill>
                  <a:srgbClr val="FF0000"/>
                </a:solidFill>
                <a:latin typeface="Consolas" panose="020B0609020204030204" pitchFamily="49" charset="0"/>
                <a:cs typeface="Consolas" panose="020B0609020204030204" pitchFamily="49" charset="0"/>
              </a:rPr>
              <a:t>Ex</a:t>
            </a:r>
            <a:r>
              <a:rPr lang="en-US" altLang="ko-KR" sz="1100" u="sng" dirty="0" smtClean="0">
                <a:solidFill>
                  <a:schemeClr val="tx1"/>
                </a:solidFill>
                <a:latin typeface="Consolas" panose="020B0609020204030204" pitchFamily="49" charset="0"/>
                <a:cs typeface="Consolas" panose="020B0609020204030204" pitchFamily="49" charset="0"/>
              </a:rPr>
              <a:t>.java</a:t>
            </a:r>
          </a:p>
        </p:txBody>
      </p:sp>
      <p:sp>
        <p:nvSpPr>
          <p:cNvPr id="13" name="Rectangle 12"/>
          <p:cNvSpPr/>
          <p:nvPr/>
        </p:nvSpPr>
        <p:spPr>
          <a:xfrm>
            <a:off x="10707124" y="5049031"/>
            <a:ext cx="1052581" cy="613725"/>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class </a:t>
            </a:r>
            <a:r>
              <a:rPr lang="en-US" altLang="ko-KR" sz="1100" u="sng" dirty="0" err="1" smtClean="0">
                <a:solidFill>
                  <a:schemeClr val="tx1"/>
                </a:solidFill>
                <a:latin typeface="Consolas" panose="020B0609020204030204" pitchFamily="49" charset="0"/>
                <a:cs typeface="Consolas" panose="020B0609020204030204" pitchFamily="49" charset="0"/>
              </a:rPr>
              <a:t>Impl</a:t>
            </a:r>
            <a:endParaRPr lang="en-US" altLang="ko-KR" sz="1100" u="sng" dirty="0" smtClean="0">
              <a:solidFill>
                <a:schemeClr val="tx1"/>
              </a:solidFill>
              <a:latin typeface="Consolas" panose="020B0609020204030204" pitchFamily="49" charset="0"/>
              <a:cs typeface="Consolas" panose="020B0609020204030204" pitchFamily="49" charset="0"/>
            </a:endParaRPr>
          </a:p>
        </p:txBody>
      </p:sp>
      <p:sp>
        <p:nvSpPr>
          <p:cNvPr id="14" name="TextBox 13"/>
          <p:cNvSpPr txBox="1"/>
          <p:nvPr/>
        </p:nvSpPr>
        <p:spPr>
          <a:xfrm>
            <a:off x="10827763" y="5344348"/>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cxnSp>
        <p:nvCxnSpPr>
          <p:cNvPr id="16" name="Straight Arrow Connector 15"/>
          <p:cNvCxnSpPr/>
          <p:nvPr/>
        </p:nvCxnSpPr>
        <p:spPr>
          <a:xfrm>
            <a:off x="10258376" y="5419798"/>
            <a:ext cx="569387" cy="0"/>
          </a:xfrm>
          <a:prstGeom prst="straightConnector1">
            <a:avLst/>
          </a:prstGeom>
          <a:ln w="28575">
            <a:solidFill>
              <a:srgbClr val="D24726"/>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291626" y="5181673"/>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위임</a:t>
            </a:r>
            <a:endParaRPr lang="en-US" sz="900" dirty="0">
              <a:latin typeface="+mn-ea"/>
              <a:cs typeface="Consolas" panose="020B0609020204030204" pitchFamily="49" charset="0"/>
            </a:endParaRPr>
          </a:p>
        </p:txBody>
      </p:sp>
      <p:sp>
        <p:nvSpPr>
          <p:cNvPr id="21" name="Isosceles Triangle 20"/>
          <p:cNvSpPr/>
          <p:nvPr/>
        </p:nvSpPr>
        <p:spPr>
          <a:xfrm>
            <a:off x="10374939" y="3256680"/>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Straight Connector 21"/>
          <p:cNvCxnSpPr>
            <a:stCxn id="21" idx="3"/>
          </p:cNvCxnSpPr>
          <p:nvPr/>
        </p:nvCxnSpPr>
        <p:spPr>
          <a:xfrm>
            <a:off x="10459508" y="3377523"/>
            <a:ext cx="0" cy="1492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426200" y="3997584"/>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상속</a:t>
            </a:r>
            <a:endParaRPr lang="en-US" sz="900" dirty="0">
              <a:latin typeface="+mn-ea"/>
              <a:cs typeface="Consolas" panose="020B0609020204030204" pitchFamily="49" charset="0"/>
            </a:endParaRPr>
          </a:p>
        </p:txBody>
      </p:sp>
      <p:cxnSp>
        <p:nvCxnSpPr>
          <p:cNvPr id="25" name="Straight Arrow Connector 24"/>
          <p:cNvCxnSpPr>
            <a:endCxn id="9" idx="1"/>
          </p:cNvCxnSpPr>
          <p:nvPr/>
        </p:nvCxnSpPr>
        <p:spPr>
          <a:xfrm>
            <a:off x="7700181" y="4115853"/>
            <a:ext cx="840974" cy="1188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p:cNvCxnSpPr>
          <p:nvPr/>
        </p:nvCxnSpPr>
        <p:spPr>
          <a:xfrm flipV="1">
            <a:off x="7700181" y="5459765"/>
            <a:ext cx="840974" cy="663162"/>
          </a:xfrm>
          <a:prstGeom prst="straightConnector1">
            <a:avLst/>
          </a:prstGeom>
          <a:ln w="28575">
            <a:solidFill>
              <a:srgbClr val="D24726"/>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5121470" y="2102843"/>
            <a:ext cx="5628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121470" y="2477664"/>
            <a:ext cx="562886" cy="0"/>
          </a:xfrm>
          <a:prstGeom prst="straightConnector1">
            <a:avLst/>
          </a:prstGeom>
          <a:ln w="28575">
            <a:solidFill>
              <a:srgbClr val="D24726"/>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718145" y="1983404"/>
            <a:ext cx="2409634"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기존 안드로이드 </a:t>
            </a:r>
            <a:r>
              <a:rPr lang="en-US" altLang="ko-KR" sz="900" dirty="0" smtClean="0">
                <a:latin typeface="+mn-ea"/>
                <a:cs typeface="Consolas" panose="020B0609020204030204" pitchFamily="49" charset="0"/>
              </a:rPr>
              <a:t>API </a:t>
            </a:r>
            <a:r>
              <a:rPr lang="ko-KR" altLang="en-US" sz="900" dirty="0" smtClean="0">
                <a:latin typeface="+mn-ea"/>
                <a:cs typeface="Consolas" panose="020B0609020204030204" pitchFamily="49" charset="0"/>
              </a:rPr>
              <a:t>처리를 위한 호출 흐름</a:t>
            </a:r>
            <a:endParaRPr lang="en-US" sz="900" dirty="0">
              <a:latin typeface="+mn-ea"/>
              <a:cs typeface="Consolas" panose="020B0609020204030204" pitchFamily="49" charset="0"/>
            </a:endParaRPr>
          </a:p>
        </p:txBody>
      </p:sp>
      <p:sp>
        <p:nvSpPr>
          <p:cNvPr id="35" name="TextBox 34"/>
          <p:cNvSpPr txBox="1"/>
          <p:nvPr/>
        </p:nvSpPr>
        <p:spPr>
          <a:xfrm>
            <a:off x="5718145" y="2362248"/>
            <a:ext cx="1723549" cy="230832"/>
          </a:xfrm>
          <a:prstGeom prst="rect">
            <a:avLst/>
          </a:prstGeom>
          <a:noFill/>
        </p:spPr>
        <p:txBody>
          <a:bodyPr wrap="none" rtlCol="0">
            <a:spAutoFit/>
          </a:bodyPr>
          <a:lstStyle/>
          <a:p>
            <a:pPr latinLnBrk="1">
              <a:defRPr/>
            </a:pPr>
            <a:r>
              <a:rPr lang="en-US" altLang="ko-KR" sz="900" dirty="0" smtClean="0">
                <a:latin typeface="+mn-ea"/>
                <a:cs typeface="Consolas" panose="020B0609020204030204" pitchFamily="49" charset="0"/>
              </a:rPr>
              <a:t>LG API </a:t>
            </a:r>
            <a:r>
              <a:rPr lang="ko-KR" altLang="en-US" sz="900" dirty="0" smtClean="0">
                <a:latin typeface="+mn-ea"/>
                <a:cs typeface="Consolas" panose="020B0609020204030204" pitchFamily="49" charset="0"/>
              </a:rPr>
              <a:t>처리를 위한 호출 흐름</a:t>
            </a:r>
            <a:endParaRPr lang="en-US" sz="900" dirty="0">
              <a:latin typeface="+mn-ea"/>
              <a:cs typeface="Consolas" panose="020B0609020204030204" pitchFamily="49" charset="0"/>
            </a:endParaRPr>
          </a:p>
        </p:txBody>
      </p:sp>
      <p:cxnSp>
        <p:nvCxnSpPr>
          <p:cNvPr id="36" name="Straight Arrow Connector 35"/>
          <p:cNvCxnSpPr/>
          <p:nvPr/>
        </p:nvCxnSpPr>
        <p:spPr>
          <a:xfrm flipV="1">
            <a:off x="9909276" y="3239411"/>
            <a:ext cx="12986" cy="20073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888561" y="4013947"/>
            <a:ext cx="1474325" cy="400110"/>
          </a:xfrm>
          <a:prstGeom prst="rect">
            <a:avLst/>
          </a:prstGeom>
          <a:noFill/>
        </p:spPr>
        <p:txBody>
          <a:bodyPr wrap="square" rtlCol="0">
            <a:spAutoFit/>
          </a:bodyPr>
          <a:lstStyle/>
          <a:p>
            <a:r>
              <a:rPr lang="en-US" sz="1000" dirty="0" err="1" smtClean="0"/>
              <a:t>Interface_descriptor</a:t>
            </a:r>
            <a:r>
              <a:rPr lang="en-US" sz="1000" dirty="0" smtClean="0"/>
              <a:t> = “</a:t>
            </a:r>
            <a:r>
              <a:rPr lang="en-US" sz="1000" dirty="0" err="1" smtClean="0"/>
              <a:t>WindowManager</a:t>
            </a:r>
            <a:r>
              <a:rPr lang="en-US" sz="1000" dirty="0" smtClean="0"/>
              <a:t>”</a:t>
            </a:r>
            <a:endParaRPr lang="en-US" sz="1000" dirty="0"/>
          </a:p>
        </p:txBody>
      </p:sp>
      <p:sp>
        <p:nvSpPr>
          <p:cNvPr id="40" name="TextBox 39"/>
          <p:cNvSpPr txBox="1"/>
          <p:nvPr/>
        </p:nvSpPr>
        <p:spPr>
          <a:xfrm>
            <a:off x="7888561" y="5931208"/>
            <a:ext cx="1474325" cy="400110"/>
          </a:xfrm>
          <a:prstGeom prst="rect">
            <a:avLst/>
          </a:prstGeom>
          <a:noFill/>
        </p:spPr>
        <p:txBody>
          <a:bodyPr wrap="square" rtlCol="0">
            <a:spAutoFit/>
          </a:bodyPr>
          <a:lstStyle/>
          <a:p>
            <a:r>
              <a:rPr lang="en-US" sz="1000" dirty="0" err="1" smtClean="0"/>
              <a:t>Interface_descriptor</a:t>
            </a:r>
            <a:r>
              <a:rPr lang="en-US" sz="1000" dirty="0" smtClean="0"/>
              <a:t> = “</a:t>
            </a:r>
            <a:r>
              <a:rPr lang="en-US" sz="1000" dirty="0" err="1" smtClean="0"/>
              <a:t>WindowManager</a:t>
            </a:r>
            <a:r>
              <a:rPr lang="en-US" sz="1000" b="1" dirty="0" err="1" smtClean="0">
                <a:solidFill>
                  <a:srgbClr val="FF0000"/>
                </a:solidFill>
              </a:rPr>
              <a:t>Ex</a:t>
            </a:r>
            <a:r>
              <a:rPr lang="en-US" sz="1000" dirty="0" smtClean="0"/>
              <a:t>”</a:t>
            </a:r>
            <a:endParaRPr lang="en-US" sz="1000" dirty="0"/>
          </a:p>
        </p:txBody>
      </p:sp>
      <p:sp>
        <p:nvSpPr>
          <p:cNvPr id="41" name="Oval 40"/>
          <p:cNvSpPr/>
          <p:nvPr/>
        </p:nvSpPr>
        <p:spPr>
          <a:xfrm>
            <a:off x="9588843" y="5226532"/>
            <a:ext cx="669533" cy="466464"/>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43" name="Straight Arrow Connector 42"/>
          <p:cNvCxnSpPr>
            <a:endCxn id="41" idx="2"/>
          </p:cNvCxnSpPr>
          <p:nvPr/>
        </p:nvCxnSpPr>
        <p:spPr>
          <a:xfrm flipV="1">
            <a:off x="8541155" y="5459764"/>
            <a:ext cx="1047688" cy="20066"/>
          </a:xfrm>
          <a:prstGeom prst="straightConnector1">
            <a:avLst/>
          </a:prstGeom>
          <a:ln w="28575">
            <a:solidFill>
              <a:srgbClr val="D24726"/>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9" idx="1"/>
            <a:endCxn id="41" idx="2"/>
          </p:cNvCxnSpPr>
          <p:nvPr/>
        </p:nvCxnSpPr>
        <p:spPr>
          <a:xfrm>
            <a:off x="8541155" y="5304384"/>
            <a:ext cx="1047688" cy="1553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Oval Callout 48"/>
          <p:cNvSpPr/>
          <p:nvPr/>
        </p:nvSpPr>
        <p:spPr>
          <a:xfrm>
            <a:off x="9738088" y="6095089"/>
            <a:ext cx="1791722" cy="611458"/>
          </a:xfrm>
          <a:prstGeom prst="wedgeEllipseCallout">
            <a:avLst>
              <a:gd name="adj1" fmla="val -38542"/>
              <a:gd name="adj2" fmla="val -123105"/>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ko-KR" sz="1400" dirty="0" err="1" smtClean="0">
                <a:solidFill>
                  <a:schemeClr val="tx1"/>
                </a:solidFill>
                <a:latin typeface="Consolas" panose="020B0609020204030204" pitchFamily="49" charset="0"/>
                <a:cs typeface="Consolas" panose="020B0609020204030204" pitchFamily="49" charset="0"/>
              </a:rPr>
              <a:t>onTransact</a:t>
            </a:r>
            <a:r>
              <a:rPr lang="en-US" altLang="ko-KR" sz="1400" dirty="0" smtClean="0">
                <a:solidFill>
                  <a:schemeClr val="tx1"/>
                </a:solidFill>
                <a:latin typeface="Consolas" panose="020B0609020204030204" pitchFamily="49" charset="0"/>
                <a:cs typeface="Consolas" panose="020B0609020204030204" pitchFamily="49" charset="0"/>
              </a:rPr>
              <a:t>()</a:t>
            </a:r>
            <a:endParaRPr lang="en-US" sz="1400" dirty="0">
              <a:solidFill>
                <a:schemeClr val="tx1"/>
              </a:solidFill>
              <a:latin typeface="Consolas" panose="020B0609020204030204" pitchFamily="49" charset="0"/>
              <a:cs typeface="Consolas" panose="020B0609020204030204" pitchFamily="49" charset="0"/>
            </a:endParaRPr>
          </a:p>
        </p:txBody>
      </p:sp>
      <p:sp>
        <p:nvSpPr>
          <p:cNvPr id="50" name="TextBox 49"/>
          <p:cNvSpPr txBox="1"/>
          <p:nvPr/>
        </p:nvSpPr>
        <p:spPr>
          <a:xfrm>
            <a:off x="9327924" y="3708510"/>
            <a:ext cx="639919" cy="230832"/>
          </a:xfrm>
          <a:prstGeom prst="rect">
            <a:avLst/>
          </a:prstGeom>
          <a:noFill/>
        </p:spPr>
        <p:txBody>
          <a:bodyPr wrap="none" rtlCol="0">
            <a:spAutoFit/>
          </a:bodyPr>
          <a:lstStyle/>
          <a:p>
            <a:pPr latinLnBrk="1">
              <a:defRPr/>
            </a:pPr>
            <a:r>
              <a:rPr lang="en-US" altLang="ko-KR" sz="900" smtClean="0">
                <a:latin typeface="+mn-ea"/>
                <a:cs typeface="Consolas" panose="020B0609020204030204" pitchFamily="49" charset="0"/>
              </a:rPr>
              <a:t>Super </a:t>
            </a:r>
            <a:r>
              <a:rPr lang="ko-KR" altLang="en-US" sz="900" dirty="0" smtClean="0">
                <a:latin typeface="+mn-ea"/>
                <a:cs typeface="Consolas" panose="020B0609020204030204" pitchFamily="49" charset="0"/>
              </a:rPr>
              <a:t>콜</a:t>
            </a:r>
            <a:endParaRPr lang="en-US" sz="900" dirty="0">
              <a:latin typeface="+mn-ea"/>
              <a:cs typeface="Consolas" panose="020B0609020204030204" pitchFamily="49" charset="0"/>
            </a:endParaRPr>
          </a:p>
        </p:txBody>
      </p:sp>
    </p:spTree>
    <p:extLst>
      <p:ext uri="{BB962C8B-B14F-4D97-AF65-F5344CB8AC3E}">
        <p14:creationId xmlns:p14="http://schemas.microsoft.com/office/powerpoint/2010/main" val="16953267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0"/>
            <a:ext cx="11291004" cy="1208868"/>
          </a:xfrm>
        </p:spPr>
        <p:txBody>
          <a:bodyPr>
            <a:normAutofit/>
          </a:bodyPr>
          <a:lstStyle/>
          <a:p>
            <a:r>
              <a:rPr lang="ko-KR" altLang="en-US" dirty="0"/>
              <a:t>아키텍처 상세 설명</a:t>
            </a:r>
            <a:r>
              <a:rPr lang="en-US" altLang="ko-KR" dirty="0"/>
              <a:t>(Rationale)</a:t>
            </a:r>
            <a:r>
              <a:rPr lang="ko-KR" altLang="en-US" dirty="0"/>
              <a:t> </a:t>
            </a:r>
            <a:r>
              <a:rPr lang="en-US" altLang="ko-KR" dirty="0"/>
              <a:t>– </a:t>
            </a:r>
            <a:br>
              <a:rPr lang="en-US" altLang="ko-KR" dirty="0"/>
            </a:br>
            <a:r>
              <a:rPr lang="en-US" altLang="ko-KR" dirty="0" smtClean="0"/>
              <a:t>5. LG API</a:t>
            </a:r>
            <a:r>
              <a:rPr lang="ko-KR" altLang="en-US" dirty="0" smtClean="0"/>
              <a:t>는 별도의 매니저 클래스를 통해 접근한다</a:t>
            </a:r>
            <a:endParaRPr lang="en-US" dirty="0"/>
          </a:p>
        </p:txBody>
      </p:sp>
      <p:sp>
        <p:nvSpPr>
          <p:cNvPr id="3" name="Content Placeholder 2"/>
          <p:cNvSpPr>
            <a:spLocks noGrp="1"/>
          </p:cNvSpPr>
          <p:nvPr>
            <p:ph idx="1"/>
          </p:nvPr>
        </p:nvSpPr>
        <p:spPr/>
        <p:txBody>
          <a:bodyPr/>
          <a:lstStyle/>
          <a:p>
            <a:r>
              <a:rPr lang="ko-KR" altLang="en-US" dirty="0" smtClean="0"/>
              <a:t>애플리케이션에서 서비스의 </a:t>
            </a:r>
            <a:r>
              <a:rPr lang="en-US" altLang="ko-KR" dirty="0" smtClean="0"/>
              <a:t>API</a:t>
            </a:r>
            <a:r>
              <a:rPr lang="ko-KR" altLang="en-US" dirty="0" smtClean="0"/>
              <a:t>를 호출하기 위해서는 매니저 클래스를 통해야 한다</a:t>
            </a:r>
            <a:endParaRPr lang="en-US" altLang="ko-KR" dirty="0" smtClean="0"/>
          </a:p>
          <a:p>
            <a:r>
              <a:rPr lang="en-US" dirty="0" smtClean="0"/>
              <a:t>LG API</a:t>
            </a:r>
            <a:r>
              <a:rPr lang="ko-KR" altLang="en-US" dirty="0" smtClean="0"/>
              <a:t>는 기존의 매니저 클래스를 상속받은 별도의 매니저 클래스에 구현한다</a:t>
            </a:r>
            <a:endParaRPr lang="en-US" altLang="ko-KR" dirty="0"/>
          </a:p>
          <a:p>
            <a:r>
              <a:rPr lang="ko-KR" altLang="en-US" dirty="0" smtClean="0"/>
              <a:t>플랫폼이 애플리케이션에게 매니저 클래스를 제공할 때에</a:t>
            </a:r>
            <a:r>
              <a:rPr lang="en-US" altLang="ko-KR" dirty="0" smtClean="0"/>
              <a:t>, </a:t>
            </a:r>
            <a:r>
              <a:rPr lang="ko-KR" altLang="en-US" dirty="0" smtClean="0"/>
              <a:t>이렇게 확장된 매니저 클래스가 제공될 수 있도록 하기 위해 </a:t>
            </a:r>
            <a:r>
              <a:rPr lang="en-US" altLang="ko-KR" dirty="0" smtClean="0">
                <a:latin typeface="Consolas" panose="020B0609020204030204" pitchFamily="49" charset="0"/>
                <a:cs typeface="Consolas" panose="020B0609020204030204" pitchFamily="49" charset="0"/>
              </a:rPr>
              <a:t>Context</a:t>
            </a:r>
            <a:r>
              <a:rPr lang="en-US" altLang="ko-KR" dirty="0" smtClean="0"/>
              <a:t> </a:t>
            </a:r>
            <a:r>
              <a:rPr lang="ko-KR" altLang="en-US" dirty="0" smtClean="0"/>
              <a:t>클래스를 </a:t>
            </a:r>
            <a:r>
              <a:rPr lang="en-US" altLang="ko-KR" dirty="0" smtClean="0">
                <a:latin typeface="Consolas" panose="020B0609020204030204" pitchFamily="49" charset="0"/>
                <a:cs typeface="Consolas" panose="020B0609020204030204" pitchFamily="49" charset="0"/>
              </a:rPr>
              <a:t>framework-mod</a:t>
            </a:r>
            <a:r>
              <a:rPr lang="ko-KR" altLang="en-US" dirty="0" smtClean="0"/>
              <a:t>를 이용하여 수정한다</a:t>
            </a:r>
            <a:endParaRPr lang="en-US" dirty="0"/>
          </a:p>
        </p:txBody>
      </p:sp>
      <p:cxnSp>
        <p:nvCxnSpPr>
          <p:cNvPr id="4" name="Straight Connector 3"/>
          <p:cNvCxnSpPr/>
          <p:nvPr/>
        </p:nvCxnSpPr>
        <p:spPr>
          <a:xfrm>
            <a:off x="8094887" y="3195536"/>
            <a:ext cx="1504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347554" y="2591085"/>
            <a:ext cx="1747333" cy="890586"/>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WindowManager.java</a:t>
            </a: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Android_API1</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cxnSp>
        <p:nvCxnSpPr>
          <p:cNvPr id="7" name="Straight Arrow Connector 6"/>
          <p:cNvCxnSpPr>
            <a:stCxn id="6" idx="2"/>
          </p:cNvCxnSpPr>
          <p:nvPr/>
        </p:nvCxnSpPr>
        <p:spPr>
          <a:xfrm>
            <a:off x="7221221" y="3481671"/>
            <a:ext cx="0" cy="799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8094887" y="2872460"/>
            <a:ext cx="15041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744967" y="1662263"/>
            <a:ext cx="952505"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11" name="TextBox 10"/>
          <p:cNvSpPr txBox="1"/>
          <p:nvPr/>
        </p:nvSpPr>
        <p:spPr>
          <a:xfrm>
            <a:off x="9211372" y="4573083"/>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12" name="Rectangle 11"/>
          <p:cNvSpPr/>
          <p:nvPr/>
        </p:nvSpPr>
        <p:spPr>
          <a:xfrm>
            <a:off x="9598987" y="2591085"/>
            <a:ext cx="1747333" cy="871176"/>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WindowManagerEx.java</a:t>
            </a:r>
          </a:p>
        </p:txBody>
      </p:sp>
      <p:sp>
        <p:nvSpPr>
          <p:cNvPr id="13" name="TextBox 12"/>
          <p:cNvSpPr txBox="1"/>
          <p:nvPr/>
        </p:nvSpPr>
        <p:spPr>
          <a:xfrm>
            <a:off x="9667853" y="3080120"/>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dirty="0">
                <a:solidFill>
                  <a:schemeClr val="bg1"/>
                </a:solidFill>
                <a:latin typeface="Consolas" panose="020B0609020204030204" pitchFamily="49" charset="0"/>
                <a:ea typeface="+mn-ea"/>
                <a:cs typeface="Consolas" panose="020B0609020204030204" pitchFamily="49" charset="0"/>
              </a:rPr>
              <a:t>LG API</a:t>
            </a:r>
            <a:endParaRPr lang="ko-KR" altLang="en-US" sz="900" dirty="0">
              <a:solidFill>
                <a:schemeClr val="bg1"/>
              </a:solidFill>
              <a:latin typeface="Consolas" panose="020B0609020204030204" pitchFamily="49" charset="0"/>
              <a:ea typeface="+mn-ea"/>
              <a:cs typeface="Consolas" panose="020B0609020204030204" pitchFamily="49" charset="0"/>
            </a:endParaRPr>
          </a:p>
        </p:txBody>
      </p:sp>
      <p:cxnSp>
        <p:nvCxnSpPr>
          <p:cNvPr id="14" name="Elbow Connector 13"/>
          <p:cNvCxnSpPr>
            <a:stCxn id="9" idx="2"/>
            <a:endCxn id="12" idx="0"/>
          </p:cNvCxnSpPr>
          <p:nvPr/>
        </p:nvCxnSpPr>
        <p:spPr>
          <a:xfrm rot="16200000" flipH="1">
            <a:off x="8521026" y="639456"/>
            <a:ext cx="651823" cy="3251434"/>
          </a:xfrm>
          <a:prstGeom prst="bentConnector3">
            <a:avLst>
              <a:gd name="adj1" fmla="val 3989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2"/>
            <a:endCxn id="10" idx="0"/>
          </p:cNvCxnSpPr>
          <p:nvPr/>
        </p:nvCxnSpPr>
        <p:spPr>
          <a:xfrm>
            <a:off x="10472654" y="3462261"/>
            <a:ext cx="0" cy="8105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19843" y="2984413"/>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상속</a:t>
            </a:r>
            <a:endParaRPr lang="en-US" sz="900" dirty="0">
              <a:latin typeface="+mn-ea"/>
              <a:cs typeface="Consolas" panose="020B0609020204030204" pitchFamily="49" charset="0"/>
            </a:endParaRPr>
          </a:p>
        </p:txBody>
      </p:sp>
      <p:sp>
        <p:nvSpPr>
          <p:cNvPr id="26" name="Isosceles Triangle 25"/>
          <p:cNvSpPr/>
          <p:nvPr/>
        </p:nvSpPr>
        <p:spPr>
          <a:xfrm rot="16200000">
            <a:off x="8070740" y="3123144"/>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9"/>
          <p:cNvSpPr/>
          <p:nvPr/>
        </p:nvSpPr>
        <p:spPr>
          <a:xfrm>
            <a:off x="6347554" y="5811444"/>
            <a:ext cx="2088112" cy="890586"/>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Context.java</a:t>
            </a:r>
            <a:endParaRPr lang="en-US" altLang="ko-KR" sz="1100" u="sng" dirty="0">
              <a:solidFill>
                <a:schemeClr val="tx1"/>
              </a:solidFill>
              <a:latin typeface="Consolas" panose="020B0609020204030204" pitchFamily="49" charset="0"/>
              <a:cs typeface="Consolas" panose="020B0609020204030204" pitchFamily="49" charset="0"/>
            </a:endParaRPr>
          </a:p>
          <a:p>
            <a:pPr latinLnBrk="1">
              <a:defRPr/>
            </a:pPr>
            <a:r>
              <a:rPr lang="en-US" altLang="ko-KR" sz="1000" strike="dblStrike" dirty="0" smtClean="0">
                <a:solidFill>
                  <a:schemeClr val="tx1"/>
                </a:solidFill>
                <a:latin typeface="Consolas" panose="020B0609020204030204" pitchFamily="49" charset="0"/>
                <a:cs typeface="Consolas" panose="020B0609020204030204" pitchFamily="49" charset="0"/>
              </a:rPr>
              <a:t>new </a:t>
            </a:r>
            <a:r>
              <a:rPr lang="en-US" altLang="ko-KR" sz="1000" strike="dblStrike" dirty="0" err="1" smtClean="0">
                <a:solidFill>
                  <a:schemeClr val="tx1"/>
                </a:solidFill>
                <a:latin typeface="Consolas" panose="020B0609020204030204" pitchFamily="49" charset="0"/>
                <a:cs typeface="Consolas" panose="020B0609020204030204" pitchFamily="49" charset="0"/>
              </a:rPr>
              <a:t>WindowManager</a:t>
            </a:r>
            <a:r>
              <a:rPr lang="en-US" altLang="ko-KR" sz="1000" strike="dblStrike" dirty="0" smtClean="0">
                <a:solidFill>
                  <a:schemeClr val="tx1"/>
                </a:solidFill>
                <a:latin typeface="Consolas" panose="020B0609020204030204" pitchFamily="49" charset="0"/>
                <a:cs typeface="Consolas" panose="020B0609020204030204" pitchFamily="49" charset="0"/>
              </a:rPr>
              <a:t>(…)</a:t>
            </a:r>
          </a:p>
          <a:p>
            <a:pPr latinLnBrk="1">
              <a:defRPr/>
            </a:pPr>
            <a:r>
              <a:rPr lang="en-US" altLang="ko-KR" sz="1000" dirty="0" smtClean="0">
                <a:solidFill>
                  <a:schemeClr val="tx1"/>
                </a:solidFill>
                <a:latin typeface="Consolas" panose="020B0609020204030204" pitchFamily="49" charset="0"/>
                <a:cs typeface="Consolas" panose="020B0609020204030204" pitchFamily="49" charset="0"/>
              </a:rPr>
              <a:t>new </a:t>
            </a:r>
            <a:r>
              <a:rPr lang="en-US" altLang="ko-KR" sz="1000" dirty="0" err="1" smtClean="0">
                <a:solidFill>
                  <a:schemeClr val="tx1"/>
                </a:solidFill>
                <a:latin typeface="Consolas" panose="020B0609020204030204" pitchFamily="49" charset="0"/>
                <a:cs typeface="Consolas" panose="020B0609020204030204" pitchFamily="49" charset="0"/>
              </a:rPr>
              <a:t>WindowManager</a:t>
            </a:r>
            <a:r>
              <a:rPr lang="en-US" altLang="ko-KR" sz="1000" b="1" dirty="0" err="1" smtClean="0">
                <a:solidFill>
                  <a:srgbClr val="FF0000"/>
                </a:solidFill>
                <a:latin typeface="Consolas" panose="020B0609020204030204" pitchFamily="49" charset="0"/>
                <a:cs typeface="Consolas" panose="020B0609020204030204" pitchFamily="49" charset="0"/>
              </a:rPr>
              <a:t>Ex</a:t>
            </a:r>
            <a:r>
              <a:rPr lang="en-US" altLang="ko-KR" sz="1000" dirty="0" smtClean="0">
                <a:solidFill>
                  <a:schemeClr val="tx1"/>
                </a:solidFill>
                <a:latin typeface="Consolas" panose="020B0609020204030204" pitchFamily="49" charset="0"/>
                <a:cs typeface="Consolas" panose="020B0609020204030204" pitchFamily="49" charset="0"/>
              </a:rPr>
              <a:t>(…)</a:t>
            </a:r>
            <a:endParaRPr lang="ko-KR" altLang="en-US" sz="700" dirty="0">
              <a:solidFill>
                <a:schemeClr val="tx1"/>
              </a:solidFill>
              <a:latin typeface="Consolas" panose="020B0609020204030204" pitchFamily="49" charset="0"/>
              <a:cs typeface="Consolas" panose="020B0609020204030204" pitchFamily="49" charset="0"/>
            </a:endParaRPr>
          </a:p>
        </p:txBody>
      </p:sp>
      <p:cxnSp>
        <p:nvCxnSpPr>
          <p:cNvPr id="31" name="Straight Arrow Connector 30"/>
          <p:cNvCxnSpPr/>
          <p:nvPr/>
        </p:nvCxnSpPr>
        <p:spPr>
          <a:xfrm flipH="1" flipV="1">
            <a:off x="7792995" y="3481671"/>
            <a:ext cx="9635" cy="2329773"/>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30" idx="3"/>
          </p:cNvCxnSpPr>
          <p:nvPr/>
        </p:nvCxnSpPr>
        <p:spPr>
          <a:xfrm flipV="1">
            <a:off x="8435666" y="3462261"/>
            <a:ext cx="1588159" cy="2794476"/>
          </a:xfrm>
          <a:prstGeom prst="bentConnector2">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083901" y="4294782"/>
            <a:ext cx="2499470" cy="1018265"/>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IWindowManager.Stub.Proxy.java</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10" name="Rectangle 9"/>
          <p:cNvSpPr/>
          <p:nvPr/>
        </p:nvSpPr>
        <p:spPr>
          <a:xfrm>
            <a:off x="9148724" y="4272855"/>
            <a:ext cx="2647860" cy="1028784"/>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a:t>
            </a:r>
            <a:r>
              <a:rPr lang="en-US" altLang="ko-KR" sz="1100" b="1" u="sng" dirty="0" smtClean="0">
                <a:solidFill>
                  <a:srgbClr val="FF0000"/>
                </a:solidFill>
                <a:latin typeface="Consolas" panose="020B0609020204030204" pitchFamily="49" charset="0"/>
                <a:cs typeface="Consolas" panose="020B0609020204030204" pitchFamily="49" charset="0"/>
              </a:rPr>
              <a:t>Ex</a:t>
            </a:r>
            <a:r>
              <a:rPr lang="en-US" altLang="ko-KR" sz="1100" u="sng" dirty="0" smtClean="0">
                <a:solidFill>
                  <a:schemeClr val="tx1"/>
                </a:solidFill>
                <a:latin typeface="Consolas" panose="020B0609020204030204" pitchFamily="49" charset="0"/>
                <a:cs typeface="Consolas" panose="020B0609020204030204" pitchFamily="49" charset="0"/>
              </a:rPr>
              <a:t>.Stub.Proxy.java</a:t>
            </a:r>
          </a:p>
        </p:txBody>
      </p:sp>
      <p:sp>
        <p:nvSpPr>
          <p:cNvPr id="37" name="&quot;No&quot; Symbol 36"/>
          <p:cNvSpPr/>
          <p:nvPr/>
        </p:nvSpPr>
        <p:spPr>
          <a:xfrm>
            <a:off x="7554323" y="3676625"/>
            <a:ext cx="477344" cy="418231"/>
          </a:xfrm>
          <a:prstGeom prst="noSmoking">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Elbow Connector 37"/>
          <p:cNvCxnSpPr>
            <a:stCxn id="9" idx="2"/>
            <a:endCxn id="30" idx="1"/>
          </p:cNvCxnSpPr>
          <p:nvPr/>
        </p:nvCxnSpPr>
        <p:spPr>
          <a:xfrm rot="5400000">
            <a:off x="4625650" y="3661166"/>
            <a:ext cx="4317475" cy="873666"/>
          </a:xfrm>
          <a:prstGeom prst="bentConnector4">
            <a:avLst>
              <a:gd name="adj1" fmla="val 11261"/>
              <a:gd name="adj2" fmla="val 15822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rot="16200000">
            <a:off x="4542465" y="3636087"/>
            <a:ext cx="2185214" cy="261610"/>
          </a:xfrm>
          <a:prstGeom prst="rect">
            <a:avLst/>
          </a:prstGeom>
          <a:noFill/>
        </p:spPr>
        <p:txBody>
          <a:bodyPr wrap="none" rtlCol="0">
            <a:spAutoFit/>
          </a:bodyPr>
          <a:lstStyle/>
          <a:p>
            <a:pPr latinLnBrk="1">
              <a:defRPr/>
            </a:pPr>
            <a:r>
              <a:rPr lang="en-US" altLang="ko-KR" sz="1100" dirty="0" err="1" smtClean="0">
                <a:latin typeface="Consolas" panose="020B0609020204030204" pitchFamily="49" charset="0"/>
                <a:cs typeface="Consolas" panose="020B0609020204030204" pitchFamily="49" charset="0"/>
              </a:rPr>
              <a:t>getSystemService</a:t>
            </a:r>
            <a:r>
              <a:rPr lang="en-US" altLang="ko-KR" sz="1100" dirty="0" smtClean="0">
                <a:latin typeface="Consolas" panose="020B0609020204030204" pitchFamily="49" charset="0"/>
                <a:cs typeface="Consolas" panose="020B0609020204030204" pitchFamily="49" charset="0"/>
              </a:rPr>
              <a:t>(“window”)</a:t>
            </a:r>
            <a:endParaRPr lang="en-US" sz="1100" dirty="0">
              <a:latin typeface="Consolas" panose="020B0609020204030204" pitchFamily="49" charset="0"/>
              <a:cs typeface="Consolas" panose="020B0609020204030204" pitchFamily="49" charset="0"/>
            </a:endParaRPr>
          </a:p>
        </p:txBody>
      </p:sp>
      <p:sp>
        <p:nvSpPr>
          <p:cNvPr id="45" name="TextBox 44"/>
          <p:cNvSpPr txBox="1"/>
          <p:nvPr/>
        </p:nvSpPr>
        <p:spPr>
          <a:xfrm>
            <a:off x="9252066" y="4588932"/>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dirty="0">
                <a:solidFill>
                  <a:schemeClr val="bg1"/>
                </a:solidFill>
                <a:latin typeface="Consolas" panose="020B0609020204030204" pitchFamily="49" charset="0"/>
                <a:ea typeface="+mn-ea"/>
                <a:cs typeface="Consolas" panose="020B0609020204030204" pitchFamily="49" charset="0"/>
              </a:rPr>
              <a:t>LG API</a:t>
            </a:r>
            <a:endParaRPr lang="ko-KR" altLang="en-US" sz="900" dirty="0">
              <a:solidFill>
                <a:schemeClr val="bg1"/>
              </a:solidFill>
              <a:latin typeface="Consolas" panose="020B0609020204030204" pitchFamily="49" charset="0"/>
              <a:ea typeface="+mn-ea"/>
              <a:cs typeface="Consolas" panose="020B0609020204030204" pitchFamily="49" charset="0"/>
            </a:endParaRPr>
          </a:p>
        </p:txBody>
      </p:sp>
      <p:sp>
        <p:nvSpPr>
          <p:cNvPr id="46" name="TextBox 45"/>
          <p:cNvSpPr txBox="1"/>
          <p:nvPr/>
        </p:nvSpPr>
        <p:spPr>
          <a:xfrm>
            <a:off x="8277635" y="2639968"/>
            <a:ext cx="1063112" cy="230832"/>
          </a:xfrm>
          <a:prstGeom prst="rect">
            <a:avLst/>
          </a:prstGeom>
          <a:noFill/>
        </p:spPr>
        <p:txBody>
          <a:bodyPr wrap="none" rtlCol="0">
            <a:spAutoFit/>
          </a:bodyPr>
          <a:lstStyle/>
          <a:p>
            <a:pPr latinLnBrk="1">
              <a:defRPr/>
            </a:pPr>
            <a:r>
              <a:rPr lang="en-US" altLang="ko-KR" sz="900" dirty="0" smtClean="0">
                <a:latin typeface="+mn-ea"/>
                <a:cs typeface="Consolas" panose="020B0609020204030204" pitchFamily="49" charset="0"/>
              </a:rPr>
              <a:t>Android API </a:t>
            </a:r>
            <a:r>
              <a:rPr lang="ko-KR" altLang="en-US" sz="900" dirty="0" smtClean="0">
                <a:latin typeface="+mn-ea"/>
                <a:cs typeface="Consolas" panose="020B0609020204030204" pitchFamily="49" charset="0"/>
              </a:rPr>
              <a:t>호출</a:t>
            </a:r>
            <a:endParaRPr lang="en-US" sz="900" dirty="0">
              <a:latin typeface="+mn-ea"/>
              <a:cs typeface="Consolas" panose="020B0609020204030204" pitchFamily="49" charset="0"/>
            </a:endParaRPr>
          </a:p>
        </p:txBody>
      </p:sp>
      <p:sp>
        <p:nvSpPr>
          <p:cNvPr id="47" name="TextBox 46"/>
          <p:cNvSpPr txBox="1"/>
          <p:nvPr/>
        </p:nvSpPr>
        <p:spPr>
          <a:xfrm>
            <a:off x="10472653" y="2318061"/>
            <a:ext cx="819455" cy="230832"/>
          </a:xfrm>
          <a:prstGeom prst="rect">
            <a:avLst/>
          </a:prstGeom>
          <a:noFill/>
        </p:spPr>
        <p:txBody>
          <a:bodyPr wrap="none" rtlCol="0">
            <a:spAutoFit/>
          </a:bodyPr>
          <a:lstStyle/>
          <a:p>
            <a:pPr latinLnBrk="1">
              <a:defRPr/>
            </a:pPr>
            <a:r>
              <a:rPr lang="en-US" altLang="ko-KR" sz="900" dirty="0" smtClean="0">
                <a:latin typeface="+mn-ea"/>
                <a:cs typeface="Consolas" panose="020B0609020204030204" pitchFamily="49" charset="0"/>
              </a:rPr>
              <a:t>LG API </a:t>
            </a:r>
            <a:r>
              <a:rPr lang="ko-KR" altLang="en-US" sz="900" dirty="0" smtClean="0">
                <a:latin typeface="+mn-ea"/>
                <a:cs typeface="Consolas" panose="020B0609020204030204" pitchFamily="49" charset="0"/>
              </a:rPr>
              <a:t>호출</a:t>
            </a:r>
            <a:endParaRPr lang="en-US" sz="900" dirty="0">
              <a:latin typeface="+mn-ea"/>
              <a:cs typeface="Consolas" panose="020B0609020204030204" pitchFamily="49" charset="0"/>
            </a:endParaRPr>
          </a:p>
        </p:txBody>
      </p:sp>
    </p:spTree>
    <p:extLst>
      <p:ext uri="{BB962C8B-B14F-4D97-AF65-F5344CB8AC3E}">
        <p14:creationId xmlns:p14="http://schemas.microsoft.com/office/powerpoint/2010/main" val="1510642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구현 가이드</a:t>
            </a:r>
            <a:endParaRPr lang="en-US" dirty="0"/>
          </a:p>
        </p:txBody>
      </p:sp>
      <p:sp>
        <p:nvSpPr>
          <p:cNvPr id="4" name="Rectangle 1"/>
          <p:cNvSpPr>
            <a:spLocks noGrp="1" noChangeArrowheads="1"/>
          </p:cNvSpPr>
          <p:nvPr>
            <p:ph idx="1"/>
          </p:nvPr>
        </p:nvSpPr>
        <p:spPr bwMode="auto">
          <a:xfrm>
            <a:off x="604434" y="2061162"/>
            <a:ext cx="9803590" cy="4247317"/>
          </a:xfrm>
          <a:prstGeom prst="rect">
            <a:avLst/>
          </a:prstGeom>
          <a:ln/>
        </p:spPr>
        <p:style>
          <a:lnRef idx="0">
            <a:schemeClr val="dk1"/>
          </a:lnRef>
          <a:fillRef idx="3">
            <a:schemeClr val="dk1"/>
          </a:fillRef>
          <a:effectRef idx="3">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PhoneSubInfoControllerEx</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r>
              <a:rPr lang="en-US" altLang="en-US" sz="1000" dirty="0">
                <a:solidFill>
                  <a:srgbClr val="FFFF00"/>
                </a:solidFill>
                <a:latin typeface="Consolas" panose="020B0609020204030204" pitchFamily="49" charset="0"/>
                <a:cs typeface="Consolas" panose="020B0609020204030204" pitchFamily="49" charset="0"/>
              </a:rPr>
              <a:t>extends </a:t>
            </a:r>
            <a:r>
              <a:rPr lang="en-US" altLang="en-US" sz="1000" dirty="0" err="1">
                <a:solidFill>
                  <a:srgbClr val="FFFF00"/>
                </a:solidFill>
                <a:latin typeface="Consolas" panose="020B0609020204030204" pitchFamily="49" charset="0"/>
                <a:cs typeface="Consolas" panose="020B0609020204030204" pitchFamily="49" charset="0"/>
              </a:rPr>
              <a:t>PhoneSubInfoController</a:t>
            </a:r>
            <a:r>
              <a:rPr lang="en-US" altLang="en-US" sz="1000" dirty="0">
                <a:solidFill>
                  <a:srgbClr val="FFFF00"/>
                </a:solidFill>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private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ExtendedBinderInternal</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mExtendedBinderInternal</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public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PhoneSubInfoController</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mExtendedBinderInternal</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 new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ExtendedBinderInternal</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private final </a:t>
            </a:r>
            <a:r>
              <a:rPr lang="en-US" altLang="en-US" sz="1000" dirty="0">
                <a:solidFill>
                  <a:srgbClr val="FFFF00"/>
                </a:solidFill>
                <a:latin typeface="Consolas" panose="020B0609020204030204" pitchFamily="49" charset="0"/>
                <a:cs typeface="Consolas" panose="020B0609020204030204" pitchFamily="49" charset="0"/>
              </a:rPr>
              <a:t>class </a:t>
            </a:r>
            <a:r>
              <a:rPr lang="en-US" altLang="en-US" sz="1000" dirty="0" err="1">
                <a:solidFill>
                  <a:srgbClr val="FFFF00"/>
                </a:solidFill>
                <a:latin typeface="Consolas" panose="020B0609020204030204" pitchFamily="49" charset="0"/>
                <a:cs typeface="Consolas" panose="020B0609020204030204" pitchFamily="49" charset="0"/>
              </a:rPr>
              <a:t>ExtendedBinderInternal</a:t>
            </a:r>
            <a:r>
              <a:rPr lang="en-US" altLang="en-US" sz="1000" dirty="0">
                <a:solidFill>
                  <a:srgbClr val="FFFF00"/>
                </a:solidFill>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extends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IPhoneSubInfoEx.Stub</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public void a()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public void b()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public void c()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@Override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public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boolean</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rgbClr val="FFFF00"/>
                </a:solidFill>
                <a:effectLst/>
                <a:latin typeface="Consolas" panose="020B0609020204030204" pitchFamily="49" charset="0"/>
                <a:cs typeface="Consolas" panose="020B0609020204030204" pitchFamily="49" charset="0"/>
              </a:rPr>
              <a:t>onTransact</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int</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code, Parcel data, Parcel reply,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int</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flags) throws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RemoteException</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boolean</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ret =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data.readInt</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String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originatedBinderDescName</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data.readString</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data.setDataPosition</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if (</a:t>
            </a:r>
            <a:r>
              <a:rPr kumimoji="0" lang="en-US" altLang="en-US" sz="1000" b="0" i="0" u="none" strike="noStrike" cap="none" normalizeH="0" baseline="0" dirty="0" err="1" smtClean="0">
                <a:ln>
                  <a:noFill/>
                </a:ln>
                <a:solidFill>
                  <a:schemeClr val="bg1"/>
                </a:solidFill>
                <a:effectLst/>
                <a:latin typeface="Consolas" panose="020B0609020204030204" pitchFamily="49" charset="0"/>
                <a:cs typeface="Consolas" panose="020B0609020204030204" pitchFamily="49" charset="0"/>
              </a:rPr>
              <a:t>originatedBinderDescName</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 null &amp;&amp; </a:t>
            </a:r>
            <a:r>
              <a:rPr lang="en-US" altLang="en-US" sz="1000" dirty="0" err="1">
                <a:solidFill>
                  <a:srgbClr val="FFFF00"/>
                </a:solidFill>
                <a:latin typeface="Consolas" panose="020B0609020204030204" pitchFamily="49" charset="0"/>
                <a:cs typeface="Consolas" panose="020B0609020204030204" pitchFamily="49" charset="0"/>
              </a:rPr>
              <a:t>mExtendedBinderInternal.getInterfaceDescriptor</a:t>
            </a:r>
            <a:r>
              <a:rPr lang="en-US" altLang="en-US" sz="1000" dirty="0">
                <a:solidFill>
                  <a:srgbClr val="FFFF00"/>
                </a:solidFill>
                <a:latin typeface="Consolas" panose="020B0609020204030204" pitchFamily="49" charset="0"/>
                <a:cs typeface="Consolas" panose="020B0609020204030204" pitchFamily="49" charset="0"/>
              </a:rPr>
              <a:t>().equals(</a:t>
            </a:r>
            <a:r>
              <a:rPr lang="en-US" altLang="en-US" sz="1000" dirty="0" err="1">
                <a:solidFill>
                  <a:srgbClr val="FFFF00"/>
                </a:solidFill>
                <a:latin typeface="Consolas" panose="020B0609020204030204" pitchFamily="49" charset="0"/>
                <a:cs typeface="Consolas" panose="020B0609020204030204" pitchFamily="49" charset="0"/>
              </a:rPr>
              <a:t>originatedBinderDescName</a:t>
            </a:r>
            <a:r>
              <a:rPr lang="en-US" altLang="en-US" sz="1000" dirty="0">
                <a:solidFill>
                  <a:srgbClr val="FFFF00"/>
                </a:solidFill>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ret = </a:t>
            </a:r>
            <a:r>
              <a:rPr lang="en-US" altLang="en-US" sz="1000" dirty="0" err="1">
                <a:solidFill>
                  <a:srgbClr val="FFFF00"/>
                </a:solidFill>
                <a:latin typeface="Consolas" panose="020B0609020204030204" pitchFamily="49" charset="0"/>
                <a:cs typeface="Consolas" panose="020B0609020204030204" pitchFamily="49" charset="0"/>
              </a:rPr>
              <a:t>mExtendedBinderInternal.onTransact</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(code, data, reply, flags);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 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ret = </a:t>
            </a:r>
            <a:r>
              <a:rPr lang="en-US" altLang="en-US" sz="1000" dirty="0" err="1">
                <a:solidFill>
                  <a:srgbClr val="FFFF00"/>
                </a:solidFill>
                <a:latin typeface="Consolas" panose="020B0609020204030204" pitchFamily="49" charset="0"/>
                <a:cs typeface="Consolas" panose="020B0609020204030204" pitchFamily="49" charset="0"/>
              </a:rPr>
              <a:t>super.onTransact</a:t>
            </a: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(code, data, reply, flags);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return ret;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bg1"/>
                </a:solidFill>
                <a:effectLst/>
                <a:latin typeface="Consolas" panose="020B0609020204030204" pitchFamily="49" charset="0"/>
                <a:cs typeface="Consolas" panose="020B0609020204030204" pitchFamily="49" charset="0"/>
              </a:rPr>
              <a:t>}</a:t>
            </a:r>
          </a:p>
        </p:txBody>
      </p:sp>
      <p:sp>
        <p:nvSpPr>
          <p:cNvPr id="5" name="Rounded Rectangular Callout 4"/>
          <p:cNvSpPr/>
          <p:nvPr/>
        </p:nvSpPr>
        <p:spPr>
          <a:xfrm>
            <a:off x="6777317" y="2752164"/>
            <a:ext cx="1981199" cy="654423"/>
          </a:xfrm>
          <a:prstGeom prst="wedgeRoundRectCallout">
            <a:avLst>
              <a:gd name="adj1" fmla="val -81626"/>
              <a:gd name="adj2" fmla="val 29573"/>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tx1"/>
                </a:solidFill>
              </a:rPr>
              <a:t>LG API</a:t>
            </a:r>
            <a:r>
              <a:rPr lang="ko-KR" altLang="en-US" sz="1200" dirty="0" smtClean="0">
                <a:solidFill>
                  <a:schemeClr val="tx1"/>
                </a:solidFill>
              </a:rPr>
              <a:t>를 구현하고 있는 이너 클래스</a:t>
            </a:r>
            <a:endParaRPr lang="en-US" sz="1200" dirty="0">
              <a:solidFill>
                <a:schemeClr val="tx1"/>
              </a:solidFill>
            </a:endParaRPr>
          </a:p>
        </p:txBody>
      </p:sp>
      <p:sp>
        <p:nvSpPr>
          <p:cNvPr id="6" name="Rounded Rectangular Callout 5"/>
          <p:cNvSpPr/>
          <p:nvPr/>
        </p:nvSpPr>
        <p:spPr>
          <a:xfrm>
            <a:off x="7996517" y="3612776"/>
            <a:ext cx="1981199" cy="654423"/>
          </a:xfrm>
          <a:prstGeom prst="wedgeRoundRectCallout">
            <a:avLst>
              <a:gd name="adj1" fmla="val -65336"/>
              <a:gd name="adj2" fmla="val 46011"/>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200" dirty="0" smtClean="0">
                <a:solidFill>
                  <a:schemeClr val="tx1"/>
                </a:solidFill>
              </a:rPr>
              <a:t>바인더 콜이 발생하면 </a:t>
            </a:r>
            <a:r>
              <a:rPr lang="en-US" altLang="ko-KR" sz="1200" dirty="0" err="1" smtClean="0">
                <a:solidFill>
                  <a:schemeClr val="tx1"/>
                </a:solidFill>
              </a:rPr>
              <a:t>onTransact</a:t>
            </a:r>
            <a:r>
              <a:rPr lang="en-US" altLang="ko-KR" sz="1200" dirty="0" smtClean="0">
                <a:solidFill>
                  <a:schemeClr val="tx1"/>
                </a:solidFill>
              </a:rPr>
              <a:t>()</a:t>
            </a:r>
            <a:r>
              <a:rPr lang="ko-KR" altLang="en-US" sz="1200" dirty="0" smtClean="0">
                <a:solidFill>
                  <a:schemeClr val="tx1"/>
                </a:solidFill>
              </a:rPr>
              <a:t>함수가 가장 먼저 수행이 됨</a:t>
            </a:r>
            <a:endParaRPr lang="en-US" sz="1200" dirty="0">
              <a:solidFill>
                <a:schemeClr val="tx1"/>
              </a:solidFill>
            </a:endParaRPr>
          </a:p>
        </p:txBody>
      </p:sp>
      <p:sp>
        <p:nvSpPr>
          <p:cNvPr id="7" name="Rounded Rectangular Callout 6"/>
          <p:cNvSpPr/>
          <p:nvPr/>
        </p:nvSpPr>
        <p:spPr>
          <a:xfrm>
            <a:off x="9977716" y="4306204"/>
            <a:ext cx="1981199" cy="654423"/>
          </a:xfrm>
          <a:prstGeom prst="wedgeRoundRectCallout">
            <a:avLst>
              <a:gd name="adj1" fmla="val -68956"/>
              <a:gd name="adj2" fmla="val 50120"/>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200" dirty="0" smtClean="0">
                <a:solidFill>
                  <a:schemeClr val="tx1"/>
                </a:solidFill>
              </a:rPr>
              <a:t>콜에 사용된 인터페이스 디스크립터를 보고 </a:t>
            </a:r>
            <a:r>
              <a:rPr lang="en-US" altLang="ko-KR" sz="1200" dirty="0" smtClean="0">
                <a:solidFill>
                  <a:schemeClr val="tx1"/>
                </a:solidFill>
              </a:rPr>
              <a:t>LG API</a:t>
            </a:r>
            <a:r>
              <a:rPr lang="ko-KR" altLang="en-US" sz="1200" dirty="0" smtClean="0">
                <a:solidFill>
                  <a:schemeClr val="tx1"/>
                </a:solidFill>
              </a:rPr>
              <a:t>인지 아닌지 판단</a:t>
            </a:r>
            <a:endParaRPr lang="en-US" sz="1200" dirty="0">
              <a:solidFill>
                <a:schemeClr val="tx1"/>
              </a:solidFill>
            </a:endParaRPr>
          </a:p>
        </p:txBody>
      </p:sp>
      <p:sp>
        <p:nvSpPr>
          <p:cNvPr id="8" name="Rounded Rectangular Callout 7"/>
          <p:cNvSpPr/>
          <p:nvPr/>
        </p:nvSpPr>
        <p:spPr>
          <a:xfrm>
            <a:off x="6589057" y="5346347"/>
            <a:ext cx="1981199" cy="654423"/>
          </a:xfrm>
          <a:prstGeom prst="wedgeRoundRectCallout">
            <a:avLst>
              <a:gd name="adj1" fmla="val -65789"/>
              <a:gd name="adj2" fmla="val -59469"/>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tx1"/>
                </a:solidFill>
              </a:rPr>
              <a:t>LG API</a:t>
            </a:r>
            <a:r>
              <a:rPr lang="ko-KR" altLang="en-US" sz="1200" dirty="0" smtClean="0">
                <a:solidFill>
                  <a:schemeClr val="tx1"/>
                </a:solidFill>
              </a:rPr>
              <a:t>일 경우 이너 클래스로 위임</a:t>
            </a:r>
            <a:r>
              <a:rPr lang="en-US" altLang="ko-KR" sz="1200" dirty="0" smtClean="0">
                <a:solidFill>
                  <a:schemeClr val="tx1"/>
                </a:solidFill>
              </a:rPr>
              <a:t>(delegate)</a:t>
            </a:r>
            <a:endParaRPr lang="en-US" sz="1200" dirty="0">
              <a:solidFill>
                <a:schemeClr val="tx1"/>
              </a:solidFill>
            </a:endParaRPr>
          </a:p>
        </p:txBody>
      </p:sp>
      <p:sp>
        <p:nvSpPr>
          <p:cNvPr id="9" name="Rounded Rectangular Callout 8"/>
          <p:cNvSpPr/>
          <p:nvPr/>
        </p:nvSpPr>
        <p:spPr>
          <a:xfrm>
            <a:off x="3525030" y="5981267"/>
            <a:ext cx="1981199" cy="654423"/>
          </a:xfrm>
          <a:prstGeom prst="wedgeRoundRectCallout">
            <a:avLst>
              <a:gd name="adj1" fmla="val -32305"/>
              <a:gd name="adj2" fmla="val -92346"/>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smtClean="0">
                <a:solidFill>
                  <a:schemeClr val="tx1"/>
                </a:solidFill>
              </a:rPr>
              <a:t>LG API</a:t>
            </a:r>
            <a:r>
              <a:rPr lang="ko-KR" altLang="en-US" sz="1200" dirty="0" smtClean="0">
                <a:solidFill>
                  <a:schemeClr val="tx1"/>
                </a:solidFill>
              </a:rPr>
              <a:t>일 경우 안드로이드 클래스로 넘김</a:t>
            </a:r>
            <a:endParaRPr lang="en-US" sz="1200" dirty="0">
              <a:solidFill>
                <a:schemeClr val="tx1"/>
              </a:solidFill>
            </a:endParaRPr>
          </a:p>
        </p:txBody>
      </p:sp>
      <p:sp>
        <p:nvSpPr>
          <p:cNvPr id="10" name="TextBox 9"/>
          <p:cNvSpPr txBox="1"/>
          <p:nvPr/>
        </p:nvSpPr>
        <p:spPr>
          <a:xfrm>
            <a:off x="604434" y="1568787"/>
            <a:ext cx="8604022" cy="369332"/>
          </a:xfrm>
          <a:prstGeom prst="rect">
            <a:avLst/>
          </a:prstGeom>
          <a:noFill/>
        </p:spPr>
        <p:txBody>
          <a:bodyPr wrap="none" rtlCol="0">
            <a:spAutoFit/>
          </a:bodyPr>
          <a:lstStyle/>
          <a:p>
            <a:r>
              <a:rPr lang="en-US" dirty="0" err="1" smtClean="0"/>
              <a:t>PhoneSubInfoController</a:t>
            </a:r>
            <a:r>
              <a:rPr lang="en-US" dirty="0" smtClean="0"/>
              <a:t> </a:t>
            </a:r>
            <a:r>
              <a:rPr lang="ko-KR" altLang="en-US" dirty="0" smtClean="0"/>
              <a:t>서비스를 </a:t>
            </a:r>
            <a:r>
              <a:rPr lang="en-US" altLang="ko-KR" dirty="0" err="1" smtClean="0"/>
              <a:t>PhoneSubInfoControllerEx</a:t>
            </a:r>
            <a:r>
              <a:rPr lang="ko-KR" altLang="en-US" dirty="0" smtClean="0"/>
              <a:t>로 확장하는 경우의 예</a:t>
            </a:r>
            <a:endParaRPr lang="en-US" dirty="0"/>
          </a:p>
        </p:txBody>
      </p:sp>
      <p:sp>
        <p:nvSpPr>
          <p:cNvPr id="11" name="Rounded Rectangular Callout 10"/>
          <p:cNvSpPr/>
          <p:nvPr/>
        </p:nvSpPr>
        <p:spPr>
          <a:xfrm>
            <a:off x="3245227" y="3406587"/>
            <a:ext cx="1981199" cy="654423"/>
          </a:xfrm>
          <a:prstGeom prst="wedgeRoundRectCallout">
            <a:avLst>
              <a:gd name="adj1" fmla="val -76196"/>
              <a:gd name="adj2" fmla="val -38920"/>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ko-KR" altLang="en-US" sz="1200" dirty="0" smtClean="0">
                <a:solidFill>
                  <a:schemeClr val="tx1"/>
                </a:solidFill>
              </a:rPr>
              <a:t>추가한 </a:t>
            </a:r>
            <a:r>
              <a:rPr lang="en-US" altLang="ko-KR" sz="1200" dirty="0" smtClean="0">
                <a:solidFill>
                  <a:schemeClr val="tx1"/>
                </a:solidFill>
              </a:rPr>
              <a:t>LG API </a:t>
            </a:r>
            <a:r>
              <a:rPr lang="ko-KR" altLang="en-US" sz="1200" dirty="0" smtClean="0">
                <a:solidFill>
                  <a:schemeClr val="tx1"/>
                </a:solidFill>
              </a:rPr>
              <a:t>의 구현부</a:t>
            </a:r>
            <a:endParaRPr lang="en-US" sz="1200" dirty="0">
              <a:solidFill>
                <a:schemeClr val="tx1"/>
              </a:solidFill>
            </a:endParaRPr>
          </a:p>
        </p:txBody>
      </p:sp>
    </p:spTree>
    <p:extLst>
      <p:ext uri="{BB962C8B-B14F-4D97-AF65-F5344CB8AC3E}">
        <p14:creationId xmlns:p14="http://schemas.microsoft.com/office/powerpoint/2010/main" val="9243000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60" idx="3"/>
          </p:cNvCxnSpPr>
          <p:nvPr/>
        </p:nvCxnSpPr>
        <p:spPr>
          <a:xfrm>
            <a:off x="2048781" y="3425084"/>
            <a:ext cx="441107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0" name="Isosceles Triangle 59"/>
          <p:cNvSpPr/>
          <p:nvPr/>
        </p:nvSpPr>
        <p:spPr>
          <a:xfrm rot="16200000">
            <a:off x="1903791" y="3364663"/>
            <a:ext cx="169137" cy="120843"/>
          </a:xfrm>
          <a:prstGeom prst="triangl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61" name="TextBox 60"/>
          <p:cNvSpPr txBox="1"/>
          <p:nvPr/>
        </p:nvSpPr>
        <p:spPr>
          <a:xfrm>
            <a:off x="5776188" y="3194252"/>
            <a:ext cx="415498" cy="230832"/>
          </a:xfrm>
          <a:prstGeom prst="rect">
            <a:avLst/>
          </a:prstGeom>
          <a:noFill/>
        </p:spPr>
        <p:txBody>
          <a:bodyPr wrap="none" rtlCol="0">
            <a:spAutoFit/>
          </a:bodyPr>
          <a:lstStyle>
            <a:defPPr>
              <a:defRPr lang="en-US"/>
            </a:defPPr>
            <a:lvl1pPr latinLnBrk="1">
              <a:defRPr sz="900">
                <a:solidFill>
                  <a:schemeClr val="bg1">
                    <a:lumMod val="65000"/>
                  </a:schemeClr>
                </a:solidFill>
                <a:latin typeface="+mn-ea"/>
                <a:cs typeface="Consolas" panose="020B0609020204030204" pitchFamily="49" charset="0"/>
              </a:defRPr>
            </a:lvl1pPr>
          </a:lstStyle>
          <a:p>
            <a:r>
              <a:rPr lang="ko-KR" altLang="en-US" dirty="0"/>
              <a:t>상속</a:t>
            </a:r>
            <a:endParaRPr lang="en-US" dirty="0"/>
          </a:p>
        </p:txBody>
      </p:sp>
      <p:cxnSp>
        <p:nvCxnSpPr>
          <p:cNvPr id="108" name="Elbow Connector 107"/>
          <p:cNvCxnSpPr>
            <a:stCxn id="16" idx="2"/>
          </p:cNvCxnSpPr>
          <p:nvPr/>
        </p:nvCxnSpPr>
        <p:spPr>
          <a:xfrm rot="16200000" flipH="1">
            <a:off x="4479138" y="2342818"/>
            <a:ext cx="1062852" cy="7209462"/>
          </a:xfrm>
          <a:prstGeom prst="bentConnector2">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236770" y="1458097"/>
            <a:ext cx="5815188" cy="5313406"/>
          </a:xfrm>
          <a:prstGeom prst="rect">
            <a:avLst/>
          </a:prstGeom>
          <a:noFill/>
          <a:ln w="28575">
            <a:solidFill>
              <a:srgbClr val="DD462F"/>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dk1"/>
              </a:solidFill>
            </a:endParaRPr>
          </a:p>
        </p:txBody>
      </p:sp>
      <p:sp>
        <p:nvSpPr>
          <p:cNvPr id="2" name="Title 1"/>
          <p:cNvSpPr>
            <a:spLocks noGrp="1"/>
          </p:cNvSpPr>
          <p:nvPr>
            <p:ph type="title"/>
          </p:nvPr>
        </p:nvSpPr>
        <p:spPr/>
        <p:txBody>
          <a:bodyPr/>
          <a:lstStyle/>
          <a:p>
            <a:r>
              <a:rPr lang="ko-KR" altLang="en-US" dirty="0" smtClean="0"/>
              <a:t>결과 </a:t>
            </a:r>
            <a:r>
              <a:rPr lang="en-US" altLang="ko-KR" dirty="0" smtClean="0"/>
              <a:t>– </a:t>
            </a:r>
            <a:r>
              <a:rPr lang="ko-KR" altLang="en-US" dirty="0" smtClean="0"/>
              <a:t>안드로이드</a:t>
            </a:r>
            <a:r>
              <a:rPr lang="en-US" altLang="ko-KR" dirty="0" smtClean="0"/>
              <a:t>/LG </a:t>
            </a:r>
            <a:r>
              <a:rPr lang="ko-KR" altLang="en-US" dirty="0" smtClean="0"/>
              <a:t>코드의 분리</a:t>
            </a:r>
            <a:endParaRPr lang="en-US" dirty="0"/>
          </a:p>
        </p:txBody>
      </p:sp>
      <p:sp>
        <p:nvSpPr>
          <p:cNvPr id="8" name="Rectangle 7"/>
          <p:cNvSpPr/>
          <p:nvPr/>
        </p:nvSpPr>
        <p:spPr>
          <a:xfrm>
            <a:off x="3611214" y="5764438"/>
            <a:ext cx="2336844" cy="868557"/>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WindowManagerServce.java</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9" name="Rectangle 8"/>
          <p:cNvSpPr/>
          <p:nvPr/>
        </p:nvSpPr>
        <p:spPr>
          <a:xfrm>
            <a:off x="3624824" y="4397406"/>
            <a:ext cx="2323234" cy="1018717"/>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IWindowManager.Stub.java</a:t>
            </a:r>
          </a:p>
          <a:p>
            <a:pPr lvl="0" latinLnBrk="1">
              <a:defRPr/>
            </a:pPr>
            <a:r>
              <a:rPr lang="en-US" altLang="ko-KR" sz="900" dirty="0" err="1">
                <a:solidFill>
                  <a:srgbClr val="000000"/>
                </a:solidFill>
                <a:latin typeface="Consolas" panose="020B0609020204030204" pitchFamily="49" charset="0"/>
                <a:cs typeface="Consolas" panose="020B0609020204030204" pitchFamily="49" charset="0"/>
              </a:rPr>
              <a:t>boolean</a:t>
            </a:r>
            <a:r>
              <a:rPr lang="en-US" altLang="ko-KR" sz="900" dirty="0">
                <a:solidFill>
                  <a:srgbClr val="000000"/>
                </a:solidFill>
                <a:latin typeface="Consolas" panose="020B0609020204030204" pitchFamily="49" charset="0"/>
                <a:cs typeface="Consolas" panose="020B0609020204030204" pitchFamily="49" charset="0"/>
              </a:rPr>
              <a:t> </a:t>
            </a:r>
            <a:r>
              <a:rPr lang="en-US" altLang="ko-KR" sz="900" dirty="0" err="1">
                <a:solidFill>
                  <a:srgbClr val="000000"/>
                </a:solidFill>
                <a:latin typeface="Consolas" panose="020B0609020204030204" pitchFamily="49" charset="0"/>
                <a:cs typeface="Consolas" panose="020B0609020204030204" pitchFamily="49" charset="0"/>
              </a:rPr>
              <a:t>onTransact</a:t>
            </a:r>
            <a:r>
              <a:rPr lang="en-US" altLang="ko-KR" sz="900" dirty="0">
                <a:solidFill>
                  <a:srgbClr val="000000"/>
                </a:solidFill>
                <a:latin typeface="Consolas" panose="020B0609020204030204" pitchFamily="49" charset="0"/>
                <a:cs typeface="Consolas" panose="020B0609020204030204" pitchFamily="49" charset="0"/>
              </a:rPr>
              <a:t>(</a:t>
            </a:r>
            <a:r>
              <a:rPr lang="en-US" altLang="ko-KR" sz="900" dirty="0" err="1">
                <a:solidFill>
                  <a:srgbClr val="000000"/>
                </a:solidFill>
                <a:latin typeface="Consolas" panose="020B0609020204030204" pitchFamily="49" charset="0"/>
                <a:cs typeface="Consolas" panose="020B0609020204030204" pitchFamily="49" charset="0"/>
              </a:rPr>
              <a:t>int</a:t>
            </a:r>
            <a:r>
              <a:rPr lang="en-US" altLang="ko-KR" sz="900" dirty="0">
                <a:solidFill>
                  <a:srgbClr val="000000"/>
                </a:solidFill>
                <a:latin typeface="Consolas" panose="020B0609020204030204" pitchFamily="49" charset="0"/>
                <a:cs typeface="Consolas" panose="020B0609020204030204" pitchFamily="49" charset="0"/>
              </a:rPr>
              <a:t> code</a:t>
            </a:r>
            <a:r>
              <a:rPr lang="en-US" altLang="ko-KR" sz="900" dirty="0" smtClean="0">
                <a:solidFill>
                  <a:srgbClr val="000000"/>
                </a:solidFill>
                <a:latin typeface="Consolas" panose="020B0609020204030204" pitchFamily="49" charset="0"/>
                <a:cs typeface="Consolas" panose="020B0609020204030204" pitchFamily="49" charset="0"/>
              </a:rPr>
              <a:t>, ...)</a:t>
            </a:r>
            <a:endParaRPr lang="en-US" altLang="ko-KR" sz="900" dirty="0">
              <a:solidFill>
                <a:srgbClr val="000000"/>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10" name="Isosceles Triangle 9"/>
          <p:cNvSpPr/>
          <p:nvPr/>
        </p:nvSpPr>
        <p:spPr>
          <a:xfrm>
            <a:off x="5033498" y="5426640"/>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Straight Connector 10"/>
          <p:cNvCxnSpPr>
            <a:stCxn id="10" idx="3"/>
          </p:cNvCxnSpPr>
          <p:nvPr/>
        </p:nvCxnSpPr>
        <p:spPr>
          <a:xfrm flipH="1">
            <a:off x="5117103" y="5547482"/>
            <a:ext cx="964" cy="206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14348" y="1588852"/>
            <a:ext cx="1825566" cy="769455"/>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err="1" smtClean="0">
                <a:solidFill>
                  <a:schemeClr val="tx1"/>
                </a:solidFill>
                <a:latin typeface="Consolas" panose="020B0609020204030204" pitchFamily="49" charset="0"/>
                <a:cs typeface="Consolas" panose="020B0609020204030204" pitchFamily="49" charset="0"/>
              </a:rPr>
              <a:t>IWindowManager.aidl</a:t>
            </a:r>
            <a:endParaRPr lang="en-US" altLang="ko-KR" sz="1100" u="sng"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Android_API1</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13" name="Rounded Rectangle 12"/>
          <p:cNvSpPr/>
          <p:nvPr/>
        </p:nvSpPr>
        <p:spPr>
          <a:xfrm>
            <a:off x="2337430" y="2826451"/>
            <a:ext cx="1476359" cy="2896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1200" dirty="0" smtClean="0"/>
              <a:t>AIDL Compiler</a:t>
            </a:r>
            <a:endParaRPr lang="ko-KR" altLang="en-US" sz="1200" dirty="0"/>
          </a:p>
        </p:txBody>
      </p:sp>
      <p:sp>
        <p:nvSpPr>
          <p:cNvPr id="15" name="Down Arrow 14"/>
          <p:cNvSpPr/>
          <p:nvPr/>
        </p:nvSpPr>
        <p:spPr>
          <a:xfrm>
            <a:off x="2337827" y="3223252"/>
            <a:ext cx="313611" cy="1101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p:nvSpPr>
        <p:spPr>
          <a:xfrm>
            <a:off x="156098" y="4397858"/>
            <a:ext cx="2499470" cy="1018265"/>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IWindowManager.Stub.Proxy.java</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18" name="Down Arrow 17"/>
          <p:cNvSpPr/>
          <p:nvPr/>
        </p:nvSpPr>
        <p:spPr>
          <a:xfrm>
            <a:off x="3500177" y="3220217"/>
            <a:ext cx="313611" cy="1101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532662" y="3669320"/>
            <a:ext cx="904415" cy="276999"/>
          </a:xfrm>
          <a:prstGeom prst="rect">
            <a:avLst/>
          </a:prstGeom>
          <a:noFill/>
        </p:spPr>
        <p:txBody>
          <a:bodyPr wrap="none" rtlCol="0">
            <a:spAutoFit/>
          </a:bodyPr>
          <a:lstStyle/>
          <a:p>
            <a:r>
              <a:rPr lang="en-US" altLang="ko-KR" sz="1200" dirty="0" smtClean="0"/>
              <a:t>Client Side</a:t>
            </a:r>
            <a:endParaRPr lang="ko-KR" altLang="en-US" sz="1200" dirty="0"/>
          </a:p>
        </p:txBody>
      </p:sp>
      <p:sp>
        <p:nvSpPr>
          <p:cNvPr id="20" name="TextBox 19"/>
          <p:cNvSpPr txBox="1"/>
          <p:nvPr/>
        </p:nvSpPr>
        <p:spPr>
          <a:xfrm>
            <a:off x="3764705" y="3706105"/>
            <a:ext cx="943335" cy="276999"/>
          </a:xfrm>
          <a:prstGeom prst="rect">
            <a:avLst/>
          </a:prstGeom>
          <a:noFill/>
        </p:spPr>
        <p:txBody>
          <a:bodyPr wrap="none" rtlCol="0">
            <a:spAutoFit/>
          </a:bodyPr>
          <a:lstStyle/>
          <a:p>
            <a:r>
              <a:rPr lang="en-US" altLang="ko-KR" sz="1200" smtClean="0"/>
              <a:t>Server Side</a:t>
            </a:r>
            <a:endParaRPr lang="ko-KR" altLang="en-US" sz="1200"/>
          </a:p>
        </p:txBody>
      </p:sp>
      <p:sp>
        <p:nvSpPr>
          <p:cNvPr id="23" name="Rectangle 22"/>
          <p:cNvSpPr/>
          <p:nvPr/>
        </p:nvSpPr>
        <p:spPr>
          <a:xfrm>
            <a:off x="172273" y="2705217"/>
            <a:ext cx="1747333" cy="890586"/>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WindowManager.java</a:t>
            </a: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Android_API1</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cxnSp>
        <p:nvCxnSpPr>
          <p:cNvPr id="24" name="Straight Arrow Connector 23"/>
          <p:cNvCxnSpPr>
            <a:stCxn id="23" idx="2"/>
          </p:cNvCxnSpPr>
          <p:nvPr/>
        </p:nvCxnSpPr>
        <p:spPr>
          <a:xfrm>
            <a:off x="1045940" y="3595803"/>
            <a:ext cx="0" cy="799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45940" y="2282659"/>
            <a:ext cx="0" cy="4225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69686" y="2005660"/>
            <a:ext cx="952505"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32" name="TextBox 31"/>
          <p:cNvSpPr txBox="1"/>
          <p:nvPr/>
        </p:nvSpPr>
        <p:spPr>
          <a:xfrm>
            <a:off x="5124809" y="5467162"/>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상속</a:t>
            </a:r>
            <a:endParaRPr lang="en-US" sz="900" dirty="0">
              <a:latin typeface="+mn-ea"/>
              <a:cs typeface="Consolas" panose="020B0609020204030204" pitchFamily="49" charset="0"/>
            </a:endParaRPr>
          </a:p>
        </p:txBody>
      </p:sp>
      <p:sp>
        <p:nvSpPr>
          <p:cNvPr id="36" name="Rectangle 35"/>
          <p:cNvSpPr/>
          <p:nvPr/>
        </p:nvSpPr>
        <p:spPr>
          <a:xfrm>
            <a:off x="8833042" y="1588798"/>
            <a:ext cx="1812495" cy="769455"/>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err="1" smtClean="0">
                <a:solidFill>
                  <a:schemeClr val="bg1">
                    <a:lumMod val="65000"/>
                  </a:schemeClr>
                </a:solidFill>
                <a:latin typeface="Consolas" panose="020B0609020204030204" pitchFamily="49" charset="0"/>
                <a:cs typeface="Consolas" panose="020B0609020204030204" pitchFamily="49" charset="0"/>
              </a:rPr>
              <a:t>IWindowManager</a:t>
            </a:r>
            <a:r>
              <a:rPr lang="en-US" altLang="ko-KR" sz="1100" b="1" u="sng" dirty="0" err="1" smtClean="0">
                <a:solidFill>
                  <a:schemeClr val="bg1">
                    <a:lumMod val="65000"/>
                  </a:schemeClr>
                </a:solidFill>
                <a:latin typeface="Consolas" panose="020B0609020204030204" pitchFamily="49" charset="0"/>
                <a:cs typeface="Consolas" panose="020B0609020204030204" pitchFamily="49" charset="0"/>
              </a:rPr>
              <a:t>Ex</a:t>
            </a:r>
            <a:r>
              <a:rPr lang="en-US" altLang="ko-KR" sz="1100" u="sng" dirty="0" err="1" smtClean="0">
                <a:solidFill>
                  <a:schemeClr val="bg1">
                    <a:lumMod val="65000"/>
                  </a:schemeClr>
                </a:solidFill>
                <a:latin typeface="Consolas" panose="020B0609020204030204" pitchFamily="49" charset="0"/>
                <a:cs typeface="Consolas" panose="020B0609020204030204" pitchFamily="49" charset="0"/>
              </a:rPr>
              <a:t>.aidl</a:t>
            </a:r>
            <a:endParaRPr lang="en-US" altLang="ko-KR" sz="1100" u="sng" dirty="0" smtClean="0">
              <a:solidFill>
                <a:schemeClr val="bg1">
                  <a:lumMod val="65000"/>
                </a:schemeClr>
              </a:solidFill>
              <a:latin typeface="Consolas" panose="020B0609020204030204" pitchFamily="49" charset="0"/>
              <a:cs typeface="Consolas" panose="020B0609020204030204" pitchFamily="49" charset="0"/>
            </a:endParaRPr>
          </a:p>
        </p:txBody>
      </p:sp>
      <p:sp>
        <p:nvSpPr>
          <p:cNvPr id="37" name="TextBox 36"/>
          <p:cNvSpPr txBox="1"/>
          <p:nvPr/>
        </p:nvSpPr>
        <p:spPr>
          <a:xfrm>
            <a:off x="8927744" y="1847247"/>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38" name="Rounded Rectangle 37"/>
          <p:cNvSpPr/>
          <p:nvPr/>
        </p:nvSpPr>
        <p:spPr>
          <a:xfrm>
            <a:off x="9055928" y="2837003"/>
            <a:ext cx="1476359" cy="289632"/>
          </a:xfrm>
          <a:prstGeom prst="roundRect">
            <a:avLst/>
          </a:prstGeom>
          <a:solidFill>
            <a:schemeClr val="bg1"/>
          </a:solidFill>
          <a:ln>
            <a:solidFill>
              <a:schemeClr val="bg1">
                <a:lumMod val="7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1200" dirty="0" smtClean="0">
                <a:solidFill>
                  <a:schemeClr val="bg1">
                    <a:lumMod val="65000"/>
                  </a:schemeClr>
                </a:solidFill>
              </a:rPr>
              <a:t>AIDL Compiler</a:t>
            </a:r>
            <a:endParaRPr lang="ko-KR" altLang="en-US" sz="1200" dirty="0">
              <a:solidFill>
                <a:schemeClr val="bg1">
                  <a:lumMod val="65000"/>
                </a:schemeClr>
              </a:solidFill>
            </a:endParaRPr>
          </a:p>
        </p:txBody>
      </p:sp>
      <p:sp>
        <p:nvSpPr>
          <p:cNvPr id="39" name="Down Arrow 38"/>
          <p:cNvSpPr/>
          <p:nvPr/>
        </p:nvSpPr>
        <p:spPr>
          <a:xfrm>
            <a:off x="9635387" y="2436411"/>
            <a:ext cx="313611" cy="360582"/>
          </a:xfrm>
          <a:prstGeom prst="downArrow">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65000"/>
                </a:schemeClr>
              </a:solidFill>
            </a:endParaRPr>
          </a:p>
        </p:txBody>
      </p:sp>
      <p:sp>
        <p:nvSpPr>
          <p:cNvPr id="40" name="Down Arrow 39"/>
          <p:cNvSpPr/>
          <p:nvPr/>
        </p:nvSpPr>
        <p:spPr>
          <a:xfrm>
            <a:off x="9056325" y="3233804"/>
            <a:ext cx="313611" cy="1101089"/>
          </a:xfrm>
          <a:prstGeom prst="downArrow">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65000"/>
                </a:schemeClr>
              </a:solidFill>
            </a:endParaRPr>
          </a:p>
        </p:txBody>
      </p:sp>
      <p:sp>
        <p:nvSpPr>
          <p:cNvPr id="41" name="Down Arrow 40"/>
          <p:cNvSpPr/>
          <p:nvPr/>
        </p:nvSpPr>
        <p:spPr>
          <a:xfrm>
            <a:off x="10218675" y="3230769"/>
            <a:ext cx="313611" cy="1101089"/>
          </a:xfrm>
          <a:prstGeom prst="downArrow">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65000"/>
                </a:schemeClr>
              </a:solidFill>
            </a:endParaRPr>
          </a:p>
        </p:txBody>
      </p:sp>
      <p:sp>
        <p:nvSpPr>
          <p:cNvPr id="42" name="TextBox 41"/>
          <p:cNvSpPr txBox="1"/>
          <p:nvPr/>
        </p:nvSpPr>
        <p:spPr>
          <a:xfrm>
            <a:off x="8251160" y="3679872"/>
            <a:ext cx="904415" cy="276999"/>
          </a:xfrm>
          <a:prstGeom prst="rect">
            <a:avLst/>
          </a:prstGeom>
          <a:noFill/>
        </p:spPr>
        <p:txBody>
          <a:bodyPr wrap="none" rtlCol="0">
            <a:spAutoFit/>
          </a:bodyPr>
          <a:lstStyle/>
          <a:p>
            <a:r>
              <a:rPr lang="en-US" altLang="ko-KR" sz="1200" dirty="0" smtClean="0">
                <a:solidFill>
                  <a:schemeClr val="bg1">
                    <a:lumMod val="65000"/>
                  </a:schemeClr>
                </a:solidFill>
              </a:rPr>
              <a:t>Client Side</a:t>
            </a:r>
            <a:endParaRPr lang="ko-KR" altLang="en-US" sz="1200" dirty="0">
              <a:solidFill>
                <a:schemeClr val="bg1">
                  <a:lumMod val="65000"/>
                </a:schemeClr>
              </a:solidFill>
            </a:endParaRPr>
          </a:p>
        </p:txBody>
      </p:sp>
      <p:sp>
        <p:nvSpPr>
          <p:cNvPr id="43" name="TextBox 42"/>
          <p:cNvSpPr txBox="1"/>
          <p:nvPr/>
        </p:nvSpPr>
        <p:spPr>
          <a:xfrm>
            <a:off x="10483203" y="3716657"/>
            <a:ext cx="943335" cy="276999"/>
          </a:xfrm>
          <a:prstGeom prst="rect">
            <a:avLst/>
          </a:prstGeom>
          <a:noFill/>
        </p:spPr>
        <p:txBody>
          <a:bodyPr wrap="none" rtlCol="0">
            <a:spAutoFit/>
          </a:bodyPr>
          <a:lstStyle/>
          <a:p>
            <a:r>
              <a:rPr lang="en-US" altLang="ko-KR" sz="1200" smtClean="0">
                <a:solidFill>
                  <a:schemeClr val="bg1">
                    <a:lumMod val="65000"/>
                  </a:schemeClr>
                </a:solidFill>
              </a:rPr>
              <a:t>Server Side</a:t>
            </a:r>
            <a:endParaRPr lang="ko-KR" altLang="en-US" sz="1200">
              <a:solidFill>
                <a:schemeClr val="bg1">
                  <a:lumMod val="65000"/>
                </a:schemeClr>
              </a:solidFill>
            </a:endParaRPr>
          </a:p>
        </p:txBody>
      </p:sp>
      <p:sp>
        <p:nvSpPr>
          <p:cNvPr id="44" name="Rectangle 43"/>
          <p:cNvSpPr/>
          <p:nvPr/>
        </p:nvSpPr>
        <p:spPr>
          <a:xfrm>
            <a:off x="9605650" y="4394822"/>
            <a:ext cx="2323234" cy="1020420"/>
          </a:xfrm>
          <a:prstGeom prst="rect">
            <a:avLst/>
          </a:prstGeom>
          <a:ln>
            <a:solidFill>
              <a:schemeClr val="bg1">
                <a:lumMod val="75000"/>
              </a:schemeClr>
            </a:solidFill>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bg1">
                    <a:lumMod val="65000"/>
                  </a:schemeClr>
                </a:solidFill>
                <a:latin typeface="Consolas" panose="020B0609020204030204" pitchFamily="49" charset="0"/>
                <a:cs typeface="Consolas" panose="020B0609020204030204" pitchFamily="49" charset="0"/>
              </a:rPr>
              <a:t>IWindowManager</a:t>
            </a:r>
            <a:r>
              <a:rPr lang="en-US" altLang="ko-KR" sz="1100" b="1" u="sng" dirty="0">
                <a:solidFill>
                  <a:schemeClr val="bg1">
                    <a:lumMod val="65000"/>
                  </a:schemeClr>
                </a:solidFill>
                <a:latin typeface="Consolas" panose="020B0609020204030204" pitchFamily="49" charset="0"/>
                <a:cs typeface="Consolas" panose="020B0609020204030204" pitchFamily="49" charset="0"/>
              </a:rPr>
              <a:t>Ex</a:t>
            </a:r>
            <a:r>
              <a:rPr lang="en-US" altLang="ko-KR" sz="1100" u="sng" dirty="0" smtClean="0">
                <a:solidFill>
                  <a:schemeClr val="bg1">
                    <a:lumMod val="65000"/>
                  </a:schemeClr>
                </a:solidFill>
                <a:latin typeface="Consolas" panose="020B0609020204030204" pitchFamily="49" charset="0"/>
                <a:cs typeface="Consolas" panose="020B0609020204030204" pitchFamily="49" charset="0"/>
              </a:rPr>
              <a:t>.Stub.java</a:t>
            </a:r>
          </a:p>
          <a:p>
            <a:pPr lvl="0" latinLnBrk="1">
              <a:defRPr/>
            </a:pPr>
            <a:r>
              <a:rPr lang="en-US" altLang="ko-KR" sz="900" dirty="0" err="1" smtClean="0">
                <a:solidFill>
                  <a:schemeClr val="bg1">
                    <a:lumMod val="65000"/>
                  </a:schemeClr>
                </a:solidFill>
                <a:latin typeface="Consolas" panose="020B0609020204030204" pitchFamily="49" charset="0"/>
                <a:cs typeface="Consolas" panose="020B0609020204030204" pitchFamily="49" charset="0"/>
              </a:rPr>
              <a:t>boolean</a:t>
            </a:r>
            <a:r>
              <a:rPr lang="en-US" altLang="ko-KR" sz="900" dirty="0" smtClean="0">
                <a:solidFill>
                  <a:schemeClr val="bg1">
                    <a:lumMod val="65000"/>
                  </a:schemeClr>
                </a:solidFill>
                <a:latin typeface="Consolas" panose="020B0609020204030204" pitchFamily="49" charset="0"/>
                <a:cs typeface="Consolas" panose="020B0609020204030204" pitchFamily="49" charset="0"/>
              </a:rPr>
              <a:t> </a:t>
            </a:r>
            <a:r>
              <a:rPr lang="en-US" altLang="ko-KR" sz="900" dirty="0" err="1" smtClean="0">
                <a:solidFill>
                  <a:schemeClr val="bg1">
                    <a:lumMod val="65000"/>
                  </a:schemeClr>
                </a:solidFill>
                <a:latin typeface="Consolas" panose="020B0609020204030204" pitchFamily="49" charset="0"/>
                <a:cs typeface="Consolas" panose="020B0609020204030204" pitchFamily="49" charset="0"/>
              </a:rPr>
              <a:t>onTransact</a:t>
            </a:r>
            <a:r>
              <a:rPr lang="en-US" altLang="ko-KR" sz="900" dirty="0" smtClean="0">
                <a:solidFill>
                  <a:schemeClr val="bg1">
                    <a:lumMod val="65000"/>
                  </a:schemeClr>
                </a:solidFill>
                <a:latin typeface="Consolas" panose="020B0609020204030204" pitchFamily="49" charset="0"/>
                <a:cs typeface="Consolas" panose="020B0609020204030204" pitchFamily="49" charset="0"/>
              </a:rPr>
              <a:t>(</a:t>
            </a:r>
            <a:r>
              <a:rPr lang="en-US" altLang="ko-KR" sz="900" dirty="0" err="1" smtClean="0">
                <a:solidFill>
                  <a:schemeClr val="bg1">
                    <a:lumMod val="65000"/>
                  </a:schemeClr>
                </a:solidFill>
                <a:latin typeface="Consolas" panose="020B0609020204030204" pitchFamily="49" charset="0"/>
                <a:cs typeface="Consolas" panose="020B0609020204030204" pitchFamily="49" charset="0"/>
              </a:rPr>
              <a:t>int</a:t>
            </a:r>
            <a:r>
              <a:rPr lang="en-US" altLang="ko-KR" sz="900" dirty="0" smtClean="0">
                <a:solidFill>
                  <a:schemeClr val="bg1">
                    <a:lumMod val="65000"/>
                  </a:schemeClr>
                </a:solidFill>
                <a:latin typeface="Consolas" panose="020B0609020204030204" pitchFamily="49" charset="0"/>
                <a:cs typeface="Consolas" panose="020B0609020204030204" pitchFamily="49" charset="0"/>
              </a:rPr>
              <a:t> code, ...)</a:t>
            </a:r>
            <a:endParaRPr lang="en-US" altLang="ko-KR" sz="900" dirty="0">
              <a:solidFill>
                <a:schemeClr val="bg1">
                  <a:lumMod val="65000"/>
                </a:schemeClr>
              </a:solidFill>
              <a:latin typeface="Consolas" panose="020B0609020204030204" pitchFamily="49" charset="0"/>
              <a:cs typeface="Consolas" panose="020B0609020204030204" pitchFamily="49" charset="0"/>
            </a:endParaRPr>
          </a:p>
        </p:txBody>
      </p:sp>
      <p:sp>
        <p:nvSpPr>
          <p:cNvPr id="45" name="Rectangle 44"/>
          <p:cNvSpPr/>
          <p:nvPr/>
        </p:nvSpPr>
        <p:spPr>
          <a:xfrm>
            <a:off x="6722076" y="4386987"/>
            <a:ext cx="2647860" cy="1028784"/>
          </a:xfrm>
          <a:prstGeom prst="rect">
            <a:avLst/>
          </a:prstGeom>
          <a:ln>
            <a:solidFill>
              <a:schemeClr val="bg1">
                <a:lumMod val="75000"/>
              </a:schemeClr>
            </a:solidFill>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bg1">
                    <a:lumMod val="65000"/>
                  </a:schemeClr>
                </a:solidFill>
                <a:latin typeface="Consolas" panose="020B0609020204030204" pitchFamily="49" charset="0"/>
                <a:cs typeface="Consolas" panose="020B0609020204030204" pitchFamily="49" charset="0"/>
              </a:rPr>
              <a:t>IWindowManager</a:t>
            </a:r>
            <a:r>
              <a:rPr lang="en-US" altLang="ko-KR" sz="1100" b="1" u="sng" dirty="0" smtClean="0">
                <a:solidFill>
                  <a:schemeClr val="bg1">
                    <a:lumMod val="65000"/>
                  </a:schemeClr>
                </a:solidFill>
                <a:latin typeface="Consolas" panose="020B0609020204030204" pitchFamily="49" charset="0"/>
                <a:cs typeface="Consolas" panose="020B0609020204030204" pitchFamily="49" charset="0"/>
              </a:rPr>
              <a:t>Ex</a:t>
            </a:r>
            <a:r>
              <a:rPr lang="en-US" altLang="ko-KR" sz="1100" u="sng" dirty="0" smtClean="0">
                <a:solidFill>
                  <a:schemeClr val="bg1">
                    <a:lumMod val="65000"/>
                  </a:schemeClr>
                </a:solidFill>
                <a:latin typeface="Consolas" panose="020B0609020204030204" pitchFamily="49" charset="0"/>
                <a:cs typeface="Consolas" panose="020B0609020204030204" pitchFamily="49" charset="0"/>
              </a:rPr>
              <a:t>.Stub.Proxy.java</a:t>
            </a:r>
          </a:p>
        </p:txBody>
      </p:sp>
      <p:sp>
        <p:nvSpPr>
          <p:cNvPr id="46" name="TextBox 45"/>
          <p:cNvSpPr txBox="1"/>
          <p:nvPr/>
        </p:nvSpPr>
        <p:spPr>
          <a:xfrm>
            <a:off x="6784724" y="4687215"/>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47" name="TextBox 46"/>
          <p:cNvSpPr txBox="1"/>
          <p:nvPr/>
        </p:nvSpPr>
        <p:spPr>
          <a:xfrm>
            <a:off x="9668827" y="4802631"/>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48" name="Rectangle 47"/>
          <p:cNvSpPr/>
          <p:nvPr/>
        </p:nvSpPr>
        <p:spPr>
          <a:xfrm>
            <a:off x="8615296" y="5773900"/>
            <a:ext cx="3313588" cy="868557"/>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bg1">
                    <a:lumMod val="65000"/>
                  </a:schemeClr>
                </a:solidFill>
                <a:latin typeface="Consolas" panose="020B0609020204030204" pitchFamily="49" charset="0"/>
                <a:cs typeface="Consolas" panose="020B0609020204030204" pitchFamily="49" charset="0"/>
              </a:rPr>
              <a:t>WindowManagerServce</a:t>
            </a:r>
            <a:r>
              <a:rPr lang="en-US" altLang="ko-KR" sz="1100" b="1" u="sng" dirty="0" smtClean="0">
                <a:solidFill>
                  <a:schemeClr val="bg1">
                    <a:lumMod val="65000"/>
                  </a:schemeClr>
                </a:solidFill>
                <a:latin typeface="Consolas" panose="020B0609020204030204" pitchFamily="49" charset="0"/>
                <a:cs typeface="Consolas" panose="020B0609020204030204" pitchFamily="49" charset="0"/>
              </a:rPr>
              <a:t>Ex</a:t>
            </a:r>
            <a:r>
              <a:rPr lang="en-US" altLang="ko-KR" sz="1100" u="sng" dirty="0" smtClean="0">
                <a:solidFill>
                  <a:schemeClr val="bg1">
                    <a:lumMod val="65000"/>
                  </a:schemeClr>
                </a:solidFill>
                <a:latin typeface="Consolas" panose="020B0609020204030204" pitchFamily="49" charset="0"/>
                <a:cs typeface="Consolas" panose="020B0609020204030204" pitchFamily="49" charset="0"/>
              </a:rPr>
              <a:t>.java</a:t>
            </a:r>
          </a:p>
        </p:txBody>
      </p:sp>
      <p:sp>
        <p:nvSpPr>
          <p:cNvPr id="50" name="Isosceles Triangle 49"/>
          <p:cNvSpPr/>
          <p:nvPr/>
        </p:nvSpPr>
        <p:spPr>
          <a:xfrm rot="16200000">
            <a:off x="5934235" y="6063271"/>
            <a:ext cx="169137" cy="120843"/>
          </a:xfrm>
          <a:prstGeom prst="triangl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lumMod val="65000"/>
                </a:schemeClr>
              </a:solidFill>
            </a:endParaRPr>
          </a:p>
        </p:txBody>
      </p:sp>
      <p:cxnSp>
        <p:nvCxnSpPr>
          <p:cNvPr id="51" name="Straight Connector 50"/>
          <p:cNvCxnSpPr>
            <a:stCxn id="50" idx="3"/>
          </p:cNvCxnSpPr>
          <p:nvPr/>
        </p:nvCxnSpPr>
        <p:spPr>
          <a:xfrm flipV="1">
            <a:off x="6079225" y="6120711"/>
            <a:ext cx="2537553" cy="2981"/>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362437" y="5893307"/>
            <a:ext cx="415498" cy="230832"/>
          </a:xfrm>
          <a:prstGeom prst="rect">
            <a:avLst/>
          </a:prstGeom>
          <a:noFill/>
        </p:spPr>
        <p:txBody>
          <a:bodyPr wrap="none" rtlCol="0">
            <a:spAutoFit/>
          </a:bodyPr>
          <a:lstStyle/>
          <a:p>
            <a:pPr latinLnBrk="1">
              <a:defRPr/>
            </a:pPr>
            <a:r>
              <a:rPr lang="ko-KR" altLang="en-US" sz="900" dirty="0" smtClean="0">
                <a:solidFill>
                  <a:schemeClr val="bg1">
                    <a:lumMod val="65000"/>
                  </a:schemeClr>
                </a:solidFill>
                <a:latin typeface="+mn-ea"/>
                <a:cs typeface="Consolas" panose="020B0609020204030204" pitchFamily="49" charset="0"/>
              </a:rPr>
              <a:t>상속</a:t>
            </a:r>
            <a:endParaRPr lang="en-US" sz="900" dirty="0">
              <a:solidFill>
                <a:schemeClr val="bg1">
                  <a:lumMod val="65000"/>
                </a:schemeClr>
              </a:solidFill>
              <a:latin typeface="+mn-ea"/>
              <a:cs typeface="Consolas" panose="020B0609020204030204" pitchFamily="49" charset="0"/>
            </a:endParaRPr>
          </a:p>
        </p:txBody>
      </p:sp>
      <p:sp>
        <p:nvSpPr>
          <p:cNvPr id="56" name="Rectangle 55"/>
          <p:cNvSpPr/>
          <p:nvPr/>
        </p:nvSpPr>
        <p:spPr>
          <a:xfrm>
            <a:off x="10781265" y="5952826"/>
            <a:ext cx="1052581" cy="613725"/>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bg1">
                    <a:lumMod val="65000"/>
                  </a:schemeClr>
                </a:solidFill>
                <a:latin typeface="Consolas" panose="020B0609020204030204" pitchFamily="49" charset="0"/>
                <a:cs typeface="Consolas" panose="020B0609020204030204" pitchFamily="49" charset="0"/>
              </a:rPr>
              <a:t>class </a:t>
            </a:r>
            <a:r>
              <a:rPr lang="en-US" altLang="ko-KR" sz="1100" u="sng" dirty="0" err="1" smtClean="0">
                <a:solidFill>
                  <a:schemeClr val="bg1">
                    <a:lumMod val="65000"/>
                  </a:schemeClr>
                </a:solidFill>
                <a:latin typeface="Consolas" panose="020B0609020204030204" pitchFamily="49" charset="0"/>
                <a:cs typeface="Consolas" panose="020B0609020204030204" pitchFamily="49" charset="0"/>
              </a:rPr>
              <a:t>Impl</a:t>
            </a:r>
            <a:endParaRPr lang="en-US" altLang="ko-KR" sz="1100" u="sng" dirty="0" smtClean="0">
              <a:solidFill>
                <a:schemeClr val="bg1">
                  <a:lumMod val="65000"/>
                </a:schemeClr>
              </a:solidFill>
              <a:latin typeface="Consolas" panose="020B0609020204030204" pitchFamily="49" charset="0"/>
              <a:cs typeface="Consolas" panose="020B0609020204030204" pitchFamily="49" charset="0"/>
            </a:endParaRPr>
          </a:p>
        </p:txBody>
      </p:sp>
      <p:sp>
        <p:nvSpPr>
          <p:cNvPr id="49" name="TextBox 48"/>
          <p:cNvSpPr txBox="1"/>
          <p:nvPr/>
        </p:nvSpPr>
        <p:spPr>
          <a:xfrm>
            <a:off x="10901904" y="6248143"/>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68" name="TextBox 67"/>
          <p:cNvSpPr txBox="1"/>
          <p:nvPr/>
        </p:nvSpPr>
        <p:spPr>
          <a:xfrm>
            <a:off x="8173995" y="5445739"/>
            <a:ext cx="929912" cy="276999"/>
          </a:xfrm>
          <a:prstGeom prst="rect">
            <a:avLst/>
          </a:prstGeom>
          <a:noFill/>
        </p:spPr>
        <p:txBody>
          <a:bodyPr wrap="square" rtlCol="0">
            <a:spAutoFit/>
          </a:bodyPr>
          <a:lstStyle/>
          <a:p>
            <a:r>
              <a:rPr lang="en-US" altLang="ko-KR" sz="1200" dirty="0" smtClean="0">
                <a:solidFill>
                  <a:schemeClr val="bg1">
                    <a:lumMod val="65000"/>
                  </a:schemeClr>
                </a:solidFill>
              </a:rPr>
              <a:t>binder call</a:t>
            </a:r>
            <a:endParaRPr lang="ko-KR" altLang="en-US" sz="1200" dirty="0">
              <a:solidFill>
                <a:schemeClr val="bg1">
                  <a:lumMod val="65000"/>
                </a:schemeClr>
              </a:solidFill>
            </a:endParaRPr>
          </a:p>
        </p:txBody>
      </p:sp>
      <p:cxnSp>
        <p:nvCxnSpPr>
          <p:cNvPr id="72" name="Straight Arrow Connector 71"/>
          <p:cNvCxnSpPr/>
          <p:nvPr/>
        </p:nvCxnSpPr>
        <p:spPr>
          <a:xfrm>
            <a:off x="10332517" y="6323593"/>
            <a:ext cx="569387"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365767" y="6085468"/>
            <a:ext cx="415498" cy="230832"/>
          </a:xfrm>
          <a:prstGeom prst="rect">
            <a:avLst/>
          </a:prstGeom>
          <a:noFill/>
        </p:spPr>
        <p:txBody>
          <a:bodyPr wrap="none" rtlCol="0">
            <a:spAutoFit/>
          </a:bodyPr>
          <a:lstStyle>
            <a:defPPr>
              <a:defRPr lang="en-US"/>
            </a:defPPr>
            <a:lvl1pPr latinLnBrk="1">
              <a:defRPr sz="900">
                <a:solidFill>
                  <a:schemeClr val="bg1">
                    <a:lumMod val="65000"/>
                  </a:schemeClr>
                </a:solidFill>
                <a:latin typeface="+mn-ea"/>
                <a:cs typeface="Consolas" panose="020B0609020204030204" pitchFamily="49" charset="0"/>
              </a:defRPr>
            </a:lvl1pPr>
          </a:lstStyle>
          <a:p>
            <a:r>
              <a:rPr lang="ko-KR" altLang="en-US"/>
              <a:t>위임</a:t>
            </a:r>
            <a:endParaRPr lang="en-US" dirty="0"/>
          </a:p>
        </p:txBody>
      </p:sp>
      <p:sp>
        <p:nvSpPr>
          <p:cNvPr id="75" name="Rectangle 74"/>
          <p:cNvSpPr/>
          <p:nvPr/>
        </p:nvSpPr>
        <p:spPr>
          <a:xfrm>
            <a:off x="6459856" y="2956940"/>
            <a:ext cx="1747333" cy="641802"/>
          </a:xfrm>
          <a:prstGeom prst="rect">
            <a:avLst/>
          </a:prstGeom>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bg1">
                    <a:lumMod val="65000"/>
                  </a:schemeClr>
                </a:solidFill>
                <a:latin typeface="Consolas" panose="020B0609020204030204" pitchFamily="49" charset="0"/>
                <a:cs typeface="Consolas" panose="020B0609020204030204" pitchFamily="49" charset="0"/>
              </a:rPr>
              <a:t>WindowManagerEx.java</a:t>
            </a:r>
          </a:p>
        </p:txBody>
      </p:sp>
      <p:sp>
        <p:nvSpPr>
          <p:cNvPr id="76" name="TextBox 75"/>
          <p:cNvSpPr txBox="1"/>
          <p:nvPr/>
        </p:nvSpPr>
        <p:spPr>
          <a:xfrm>
            <a:off x="6534374" y="3277819"/>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cxnSp>
        <p:nvCxnSpPr>
          <p:cNvPr id="78" name="Elbow Connector 77"/>
          <p:cNvCxnSpPr>
            <a:stCxn id="26" idx="2"/>
            <a:endCxn id="75" idx="0"/>
          </p:cNvCxnSpPr>
          <p:nvPr/>
        </p:nvCxnSpPr>
        <p:spPr>
          <a:xfrm rot="16200000" flipH="1">
            <a:off x="3852591" y="-523993"/>
            <a:ext cx="674281" cy="6287584"/>
          </a:xfrm>
          <a:prstGeom prst="bentConnector3">
            <a:avLst>
              <a:gd name="adj1" fmla="val 30453"/>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7397549" y="3595803"/>
            <a:ext cx="4872" cy="79901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227519" y="1504837"/>
            <a:ext cx="969111" cy="369332"/>
          </a:xfrm>
          <a:prstGeom prst="rect">
            <a:avLst/>
          </a:prstGeom>
          <a:noFill/>
        </p:spPr>
        <p:txBody>
          <a:bodyPr wrap="none" rtlCol="0">
            <a:spAutoFit/>
          </a:bodyPr>
          <a:lstStyle/>
          <a:p>
            <a:r>
              <a:rPr lang="en-US" dirty="0" smtClean="0">
                <a:solidFill>
                  <a:srgbClr val="D24726"/>
                </a:solidFill>
              </a:rPr>
              <a:t>LG </a:t>
            </a:r>
            <a:r>
              <a:rPr lang="ko-KR" altLang="en-US" dirty="0" smtClean="0">
                <a:solidFill>
                  <a:srgbClr val="D24726"/>
                </a:solidFill>
              </a:rPr>
              <a:t>코드</a:t>
            </a:r>
            <a:endParaRPr lang="en-US" dirty="0">
              <a:solidFill>
                <a:srgbClr val="D24726"/>
              </a:solidFill>
            </a:endParaRPr>
          </a:p>
        </p:txBody>
      </p:sp>
      <p:cxnSp>
        <p:nvCxnSpPr>
          <p:cNvPr id="95" name="Straight Arrow Connector 94"/>
          <p:cNvCxnSpPr/>
          <p:nvPr/>
        </p:nvCxnSpPr>
        <p:spPr>
          <a:xfrm>
            <a:off x="9055928" y="5398939"/>
            <a:ext cx="0" cy="384622"/>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Isosceles Triangle 100"/>
          <p:cNvSpPr/>
          <p:nvPr/>
        </p:nvSpPr>
        <p:spPr>
          <a:xfrm>
            <a:off x="11262489" y="5426640"/>
            <a:ext cx="169137" cy="120843"/>
          </a:xfrm>
          <a:prstGeom prst="triangle">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2" name="Straight Connector 101"/>
          <p:cNvCxnSpPr>
            <a:stCxn id="101" idx="3"/>
          </p:cNvCxnSpPr>
          <p:nvPr/>
        </p:nvCxnSpPr>
        <p:spPr>
          <a:xfrm>
            <a:off x="11347058" y="5547483"/>
            <a:ext cx="0" cy="41671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1347057" y="5552729"/>
            <a:ext cx="415498" cy="230832"/>
          </a:xfrm>
          <a:prstGeom prst="rect">
            <a:avLst/>
          </a:prstGeom>
          <a:noFill/>
        </p:spPr>
        <p:txBody>
          <a:bodyPr wrap="none" rtlCol="0">
            <a:spAutoFit/>
          </a:bodyPr>
          <a:lstStyle/>
          <a:p>
            <a:pPr latinLnBrk="1">
              <a:defRPr/>
            </a:pPr>
            <a:r>
              <a:rPr lang="ko-KR" altLang="en-US" sz="900" dirty="0" smtClean="0">
                <a:solidFill>
                  <a:schemeClr val="bg1">
                    <a:lumMod val="65000"/>
                  </a:schemeClr>
                </a:solidFill>
                <a:latin typeface="+mn-ea"/>
                <a:cs typeface="Consolas" panose="020B0609020204030204" pitchFamily="49" charset="0"/>
              </a:rPr>
              <a:t>상속</a:t>
            </a:r>
            <a:endParaRPr lang="en-US" sz="900" dirty="0">
              <a:solidFill>
                <a:schemeClr val="bg1">
                  <a:lumMod val="65000"/>
                </a:schemeClr>
              </a:solidFill>
              <a:latin typeface="+mn-ea"/>
              <a:cs typeface="Consolas" panose="020B0609020204030204" pitchFamily="49" charset="0"/>
            </a:endParaRPr>
          </a:p>
        </p:txBody>
      </p:sp>
      <p:sp>
        <p:nvSpPr>
          <p:cNvPr id="111" name="TextBox 110"/>
          <p:cNvSpPr txBox="1"/>
          <p:nvPr/>
        </p:nvSpPr>
        <p:spPr>
          <a:xfrm>
            <a:off x="7012679" y="6487643"/>
            <a:ext cx="929912" cy="276999"/>
          </a:xfrm>
          <a:prstGeom prst="rect">
            <a:avLst/>
          </a:prstGeom>
          <a:noFill/>
        </p:spPr>
        <p:txBody>
          <a:bodyPr wrap="square" rtlCol="0">
            <a:spAutoFit/>
          </a:bodyPr>
          <a:lstStyle/>
          <a:p>
            <a:r>
              <a:rPr lang="en-US" altLang="ko-KR" sz="1200" dirty="0" smtClean="0">
                <a:solidFill>
                  <a:schemeClr val="bg1">
                    <a:lumMod val="65000"/>
                  </a:schemeClr>
                </a:solidFill>
              </a:rPr>
              <a:t>binder call</a:t>
            </a:r>
            <a:endParaRPr lang="ko-KR" altLang="en-US" sz="1200" dirty="0">
              <a:solidFill>
                <a:schemeClr val="bg1">
                  <a:lumMod val="65000"/>
                </a:schemeClr>
              </a:solidFill>
            </a:endParaRPr>
          </a:p>
        </p:txBody>
      </p:sp>
      <p:sp>
        <p:nvSpPr>
          <p:cNvPr id="14" name="Down Arrow 13"/>
          <p:cNvSpPr/>
          <p:nvPr/>
        </p:nvSpPr>
        <p:spPr>
          <a:xfrm>
            <a:off x="2916889" y="2425859"/>
            <a:ext cx="313611" cy="36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TextBox 119"/>
          <p:cNvSpPr txBox="1"/>
          <p:nvPr/>
        </p:nvSpPr>
        <p:spPr>
          <a:xfrm>
            <a:off x="9750013" y="6208178"/>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3" name="TextBox 2"/>
          <p:cNvSpPr txBox="1"/>
          <p:nvPr/>
        </p:nvSpPr>
        <p:spPr>
          <a:xfrm>
            <a:off x="7551378" y="3095086"/>
            <a:ext cx="3874194" cy="92333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dirty="0" smtClean="0"/>
              <a:t>LG API</a:t>
            </a:r>
            <a:r>
              <a:rPr lang="ko-KR" altLang="en-US" dirty="0" smtClean="0"/>
              <a:t>를 구현하기 위한 코드가 기존 안드로이드 소스코드와 완전히 분리되어 있음</a:t>
            </a:r>
            <a:endParaRPr lang="en-US" dirty="0"/>
          </a:p>
        </p:txBody>
      </p:sp>
      <p:sp>
        <p:nvSpPr>
          <p:cNvPr id="58" name="TextBox 57"/>
          <p:cNvSpPr txBox="1"/>
          <p:nvPr/>
        </p:nvSpPr>
        <p:spPr>
          <a:xfrm>
            <a:off x="4335348" y="1487809"/>
            <a:ext cx="1863011" cy="369332"/>
          </a:xfrm>
          <a:prstGeom prst="rect">
            <a:avLst/>
          </a:prstGeom>
          <a:noFill/>
        </p:spPr>
        <p:txBody>
          <a:bodyPr wrap="none" rtlCol="0">
            <a:spAutoFit/>
          </a:bodyPr>
          <a:lstStyle/>
          <a:p>
            <a:r>
              <a:rPr lang="ko-KR" altLang="en-US" dirty="0" smtClean="0">
                <a:solidFill>
                  <a:srgbClr val="D24726"/>
                </a:solidFill>
              </a:rPr>
              <a:t>안드로이드</a:t>
            </a:r>
            <a:r>
              <a:rPr lang="en-US" dirty="0" smtClean="0">
                <a:solidFill>
                  <a:srgbClr val="D24726"/>
                </a:solidFill>
              </a:rPr>
              <a:t> </a:t>
            </a:r>
            <a:r>
              <a:rPr lang="ko-KR" altLang="en-US" dirty="0" smtClean="0">
                <a:solidFill>
                  <a:srgbClr val="D24726"/>
                </a:solidFill>
              </a:rPr>
              <a:t>코드</a:t>
            </a:r>
            <a:endParaRPr lang="en-US" dirty="0">
              <a:solidFill>
                <a:srgbClr val="D24726"/>
              </a:solidFill>
            </a:endParaRPr>
          </a:p>
        </p:txBody>
      </p:sp>
    </p:spTree>
    <p:extLst>
      <p:ext uri="{BB962C8B-B14F-4D97-AF65-F5344CB8AC3E}">
        <p14:creationId xmlns:p14="http://schemas.microsoft.com/office/powerpoint/2010/main" val="1421115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결과 </a:t>
            </a:r>
            <a:r>
              <a:rPr lang="en-US" altLang="ko-KR" dirty="0" smtClean="0"/>
              <a:t>– </a:t>
            </a:r>
            <a:r>
              <a:rPr lang="ko-KR" altLang="en-US" dirty="0" smtClean="0"/>
              <a:t>이 아키텍처가 적용된 서비스들</a:t>
            </a:r>
            <a:endParaRPr lang="en-US" dirty="0"/>
          </a:p>
        </p:txBody>
      </p:sp>
      <p:sp>
        <p:nvSpPr>
          <p:cNvPr id="58" name="Content Placeholder 57"/>
          <p:cNvSpPr>
            <a:spLocks noGrp="1"/>
          </p:cNvSpPr>
          <p:nvPr>
            <p:ph idx="1"/>
          </p:nvPr>
        </p:nvSpPr>
        <p:spPr/>
        <p:txBody>
          <a:bodyPr>
            <a:normAutofit fontScale="77500" lnSpcReduction="20000"/>
          </a:bodyPr>
          <a:lstStyle/>
          <a:p>
            <a:r>
              <a:rPr lang="en-US" dirty="0" smtClean="0">
                <a:latin typeface="Consolas" panose="020B0609020204030204" pitchFamily="49" charset="0"/>
                <a:cs typeface="Consolas" panose="020B0609020204030204" pitchFamily="49" charset="0"/>
              </a:rPr>
              <a:t>StatusBarManagerServiceEx.java</a:t>
            </a:r>
          </a:p>
          <a:p>
            <a:r>
              <a:rPr lang="en-US" dirty="0" smtClean="0">
                <a:latin typeface="Consolas" panose="020B0609020204030204" pitchFamily="49" charset="0"/>
                <a:cs typeface="Consolas" panose="020B0609020204030204" pitchFamily="49" charset="0"/>
              </a:rPr>
              <a:t>PowerManagerServiceEx.java</a:t>
            </a:r>
          </a:p>
          <a:p>
            <a:r>
              <a:rPr lang="en-US" dirty="0" smtClean="0">
                <a:latin typeface="Consolas" panose="020B0609020204030204" pitchFamily="49" charset="0"/>
                <a:cs typeface="Consolas" panose="020B0609020204030204" pitchFamily="49" charset="0"/>
              </a:rPr>
              <a:t>ActivityManagerServiceEx.java</a:t>
            </a:r>
          </a:p>
          <a:p>
            <a:r>
              <a:rPr lang="en-US" dirty="0" smtClean="0">
                <a:latin typeface="Consolas" panose="020B0609020204030204" pitchFamily="49" charset="0"/>
                <a:cs typeface="Consolas" panose="020B0609020204030204" pitchFamily="49" charset="0"/>
              </a:rPr>
              <a:t>DisplayManagerServiceEx.java</a:t>
            </a:r>
          </a:p>
          <a:p>
            <a:r>
              <a:rPr lang="en-US" dirty="0" smtClean="0">
                <a:latin typeface="Consolas" panose="020B0609020204030204" pitchFamily="49" charset="0"/>
                <a:cs typeface="Consolas" panose="020B0609020204030204" pitchFamily="49" charset="0"/>
              </a:rPr>
              <a:t>LockSettingsServiceEx.java</a:t>
            </a:r>
          </a:p>
          <a:p>
            <a:r>
              <a:rPr lang="en-US" dirty="0" smtClean="0">
                <a:latin typeface="Consolas" panose="020B0609020204030204" pitchFamily="49" charset="0"/>
                <a:cs typeface="Consolas" panose="020B0609020204030204" pitchFamily="49" charset="0"/>
              </a:rPr>
              <a:t>NetworkStatsServiceEx.java</a:t>
            </a:r>
          </a:p>
          <a:p>
            <a:r>
              <a:rPr lang="en-US" dirty="0" smtClean="0">
                <a:latin typeface="Consolas" panose="020B0609020204030204" pitchFamily="49" charset="0"/>
                <a:cs typeface="Consolas" panose="020B0609020204030204" pitchFamily="49" charset="0"/>
              </a:rPr>
              <a:t>WallpaperManagerServiceEx.java</a:t>
            </a:r>
          </a:p>
          <a:p>
            <a:r>
              <a:rPr lang="en-US" dirty="0" smtClean="0">
                <a:latin typeface="Consolas" panose="020B0609020204030204" pitchFamily="49" charset="0"/>
                <a:cs typeface="Consolas" panose="020B0609020204030204" pitchFamily="49" charset="0"/>
              </a:rPr>
              <a:t>ConnectivityServiceEx.java</a:t>
            </a:r>
          </a:p>
          <a:p>
            <a:r>
              <a:rPr lang="en-US" dirty="0" smtClean="0">
                <a:latin typeface="Consolas" panose="020B0609020204030204" pitchFamily="49" charset="0"/>
                <a:cs typeface="Consolas" panose="020B0609020204030204" pitchFamily="49" charset="0"/>
              </a:rPr>
              <a:t>NetworkManagementServiceEx.java</a:t>
            </a:r>
          </a:p>
          <a:p>
            <a:r>
              <a:rPr lang="en-US" dirty="0">
                <a:latin typeface="Consolas" panose="020B0609020204030204" pitchFamily="49" charset="0"/>
                <a:cs typeface="Consolas" panose="020B0609020204030204" pitchFamily="49" charset="0"/>
              </a:rPr>
              <a:t>WindowManagerServiceEx.java</a:t>
            </a:r>
          </a:p>
        </p:txBody>
      </p:sp>
      <p:sp>
        <p:nvSpPr>
          <p:cNvPr id="59" name="Rectangle 58"/>
          <p:cNvSpPr/>
          <p:nvPr/>
        </p:nvSpPr>
        <p:spPr>
          <a:xfrm>
            <a:off x="5522258" y="2458944"/>
            <a:ext cx="6096000" cy="1477328"/>
          </a:xfrm>
          <a:prstGeom prst="rect">
            <a:avLst/>
          </a:prstGeom>
        </p:spPr>
        <p:txBody>
          <a:bodyPr>
            <a:spAutoFit/>
          </a:bodyPr>
          <a:lstStyle/>
          <a:p>
            <a:r>
              <a:rPr lang="en-US" dirty="0">
                <a:hlinkClick r:id="rId2"/>
              </a:rPr>
              <a:t>http://opengrok.lge.com:8080/source/search?q=onTransact&amp;defs=&amp;refs=&amp;path=vendor%2Flge%2Fframeworks%2Fbase%2Fservices&amp;hist=&amp;type=&amp;</a:t>
            </a:r>
            <a:r>
              <a:rPr lang="en-US" dirty="0" smtClean="0">
                <a:hlinkClick r:id="rId2"/>
              </a:rPr>
              <a:t>project=lamp_l_release_msm8974</a:t>
            </a:r>
            <a:endParaRPr lang="en-US" dirty="0" smtClean="0"/>
          </a:p>
          <a:p>
            <a:endParaRPr lang="en-US" dirty="0" smtClean="0"/>
          </a:p>
        </p:txBody>
      </p:sp>
      <p:sp>
        <p:nvSpPr>
          <p:cNvPr id="60" name="TextBox 59"/>
          <p:cNvSpPr txBox="1"/>
          <p:nvPr/>
        </p:nvSpPr>
        <p:spPr>
          <a:xfrm>
            <a:off x="5522258" y="2022848"/>
            <a:ext cx="1925527" cy="369332"/>
          </a:xfrm>
          <a:prstGeom prst="rect">
            <a:avLst/>
          </a:prstGeom>
          <a:noFill/>
        </p:spPr>
        <p:txBody>
          <a:bodyPr wrap="none" rtlCol="0">
            <a:spAutoFit/>
          </a:bodyPr>
          <a:lstStyle/>
          <a:p>
            <a:r>
              <a:rPr lang="ko-KR" altLang="en-US" smtClean="0"/>
              <a:t>적용된 내역 확인</a:t>
            </a:r>
            <a:endParaRPr lang="en-US" dirty="0"/>
          </a:p>
        </p:txBody>
      </p:sp>
    </p:spTree>
    <p:extLst>
      <p:ext uri="{BB962C8B-B14F-4D97-AF65-F5344CB8AC3E}">
        <p14:creationId xmlns:p14="http://schemas.microsoft.com/office/powerpoint/2010/main" val="2296554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결과 </a:t>
            </a:r>
            <a:r>
              <a:rPr lang="en-US" altLang="ko-KR" dirty="0" smtClean="0"/>
              <a:t>– </a:t>
            </a:r>
            <a:r>
              <a:rPr lang="ko-KR" altLang="en-US" dirty="0" smtClean="0"/>
              <a:t>좀더 큰 관점에서 </a:t>
            </a:r>
            <a:r>
              <a:rPr lang="en-US" altLang="ko-KR" sz="1800" dirty="0" smtClean="0"/>
              <a:t>(</a:t>
            </a:r>
            <a:r>
              <a:rPr lang="ko-KR" altLang="en-US" sz="1800" i="1" dirty="0" smtClean="0"/>
              <a:t>이 프로젝트만으로 이룬 성과는 아님</a:t>
            </a:r>
            <a:r>
              <a:rPr lang="en-US" altLang="ko-KR" sz="1800" dirty="0" smtClean="0"/>
              <a:t>)</a:t>
            </a:r>
            <a:endParaRPr lang="en-US" dirty="0"/>
          </a:p>
        </p:txBody>
      </p:sp>
      <p:sp>
        <p:nvSpPr>
          <p:cNvPr id="3" name="Content Placeholder 2"/>
          <p:cNvSpPr>
            <a:spLocks noGrp="1"/>
          </p:cNvSpPr>
          <p:nvPr>
            <p:ph idx="1"/>
          </p:nvPr>
        </p:nvSpPr>
        <p:spPr>
          <a:xfrm>
            <a:off x="838201" y="1825625"/>
            <a:ext cx="4917140" cy="4351338"/>
          </a:xfrm>
        </p:spPr>
        <p:txBody>
          <a:bodyPr/>
          <a:lstStyle/>
          <a:p>
            <a:r>
              <a:rPr lang="ko-KR" altLang="en-US" dirty="0" smtClean="0"/>
              <a:t>세계 최초 롤리팝 업그레이드 </a:t>
            </a:r>
            <a:r>
              <a:rPr lang="en-US" altLang="ko-KR" dirty="0" smtClean="0"/>
              <a:t>(9. Nov. G3 </a:t>
            </a:r>
            <a:r>
              <a:rPr lang="ko-KR" altLang="en-US" dirty="0" smtClean="0"/>
              <a:t>폴란드</a:t>
            </a:r>
            <a:r>
              <a:rPr lang="en-US" altLang="ko-KR" dirty="0" smtClean="0"/>
              <a:t>)</a:t>
            </a:r>
          </a:p>
          <a:p>
            <a:r>
              <a:rPr lang="ko-KR" altLang="en-US" dirty="0" smtClean="0"/>
              <a:t>일부 </a:t>
            </a:r>
            <a:r>
              <a:rPr lang="en-US" altLang="ko-KR" dirty="0" smtClean="0"/>
              <a:t>Nexus </a:t>
            </a:r>
            <a:r>
              <a:rPr lang="ko-KR" altLang="en-US" dirty="0" smtClean="0"/>
              <a:t>디바이스 보다도 먼저임</a:t>
            </a:r>
            <a:endParaRPr lang="en-US" altLang="ko-KR" dirty="0" smtClean="0"/>
          </a:p>
          <a:p>
            <a:r>
              <a:rPr lang="ko-KR" altLang="en-US" dirty="0" smtClean="0"/>
              <a:t>롤리팝 소스코드 공개 이전에 품질을 조기에 안정화 할 수 있었음</a:t>
            </a:r>
            <a:endParaRPr lang="en-US" altLang="ko-KR" dirty="0" smtClean="0"/>
          </a:p>
          <a:p>
            <a:endParaRPr lang="en-US" dirty="0"/>
          </a:p>
        </p:txBody>
      </p:sp>
      <p:grpSp>
        <p:nvGrpSpPr>
          <p:cNvPr id="10" name="Group 9"/>
          <p:cNvGrpSpPr/>
          <p:nvPr/>
        </p:nvGrpSpPr>
        <p:grpSpPr>
          <a:xfrm>
            <a:off x="6364940" y="1825625"/>
            <a:ext cx="5187203" cy="3216066"/>
            <a:chOff x="6364940" y="1825625"/>
            <a:chExt cx="5187203" cy="3216066"/>
          </a:xfrm>
        </p:grpSpPr>
        <p:pic>
          <p:nvPicPr>
            <p:cNvPr id="8" name="Picture 7"/>
            <p:cNvPicPr>
              <a:picLocks noChangeAspect="1"/>
            </p:cNvPicPr>
            <p:nvPr/>
          </p:nvPicPr>
          <p:blipFill>
            <a:blip r:embed="rId2"/>
            <a:stretch>
              <a:fillRect/>
            </a:stretch>
          </p:blipFill>
          <p:spPr>
            <a:xfrm>
              <a:off x="6364940" y="1825625"/>
              <a:ext cx="5187203" cy="3216066"/>
            </a:xfrm>
            <a:prstGeom prst="rect">
              <a:avLst/>
            </a:prstGeom>
          </p:spPr>
        </p:pic>
        <p:sp>
          <p:nvSpPr>
            <p:cNvPr id="9" name="Rounded Rectangle 8"/>
            <p:cNvSpPr/>
            <p:nvPr/>
          </p:nvSpPr>
          <p:spPr>
            <a:xfrm>
              <a:off x="10165976" y="3344116"/>
              <a:ext cx="1299882" cy="3134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6884894" y="1746507"/>
            <a:ext cx="4759698" cy="4885367"/>
            <a:chOff x="6884894" y="1746507"/>
            <a:chExt cx="4759698" cy="4885367"/>
          </a:xfrm>
        </p:grpSpPr>
        <p:pic>
          <p:nvPicPr>
            <p:cNvPr id="4" name="Picture 3"/>
            <p:cNvPicPr>
              <a:picLocks noChangeAspect="1"/>
            </p:cNvPicPr>
            <p:nvPr/>
          </p:nvPicPr>
          <p:blipFill>
            <a:blip r:embed="rId3"/>
            <a:stretch>
              <a:fillRect/>
            </a:stretch>
          </p:blipFill>
          <p:spPr>
            <a:xfrm>
              <a:off x="6884894" y="1746507"/>
              <a:ext cx="4759698" cy="4885367"/>
            </a:xfrm>
            <a:prstGeom prst="rect">
              <a:avLst/>
            </a:prstGeom>
          </p:spPr>
        </p:pic>
        <p:sp>
          <p:nvSpPr>
            <p:cNvPr id="5" name="Rounded Rectangle 4"/>
            <p:cNvSpPr/>
            <p:nvPr/>
          </p:nvSpPr>
          <p:spPr>
            <a:xfrm>
              <a:off x="6956612" y="6176963"/>
              <a:ext cx="1299882" cy="31348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5979117" y="2346428"/>
            <a:ext cx="5876753" cy="3262899"/>
            <a:chOff x="395738" y="4015480"/>
            <a:chExt cx="5876753" cy="3262899"/>
          </a:xfrm>
        </p:grpSpPr>
        <p:pic>
          <p:nvPicPr>
            <p:cNvPr id="14" name="그림 20"/>
            <p:cNvPicPr>
              <a:picLocks noChangeAspect="1"/>
            </p:cNvPicPr>
            <p:nvPr/>
          </p:nvPicPr>
          <p:blipFill>
            <a:blip r:embed="rId4"/>
            <a:stretch>
              <a:fillRect/>
            </a:stretch>
          </p:blipFill>
          <p:spPr>
            <a:xfrm>
              <a:off x="395738" y="4015940"/>
              <a:ext cx="5876753" cy="3262439"/>
            </a:xfrm>
            <a:prstGeom prst="rect">
              <a:avLst/>
            </a:prstGeom>
          </p:spPr>
        </p:pic>
        <p:sp>
          <p:nvSpPr>
            <p:cNvPr id="15" name="직사각형 21"/>
            <p:cNvSpPr/>
            <p:nvPr/>
          </p:nvSpPr>
          <p:spPr>
            <a:xfrm>
              <a:off x="557107" y="4143583"/>
              <a:ext cx="208679" cy="400110"/>
            </a:xfrm>
            <a:prstGeom prst="rect">
              <a:avLst/>
            </a:prstGeom>
          </p:spPr>
          <p:txBody>
            <a:bodyPr wrap="square">
              <a:spAutoFit/>
            </a:bodyPr>
            <a:lstStyle/>
            <a:p>
              <a:r>
                <a:rPr lang="en-US" altLang="ko-KR" sz="2000" dirty="0"/>
                <a:t>L</a:t>
              </a:r>
              <a:endParaRPr lang="ko-KR" altLang="en-US" sz="2000"/>
            </a:p>
          </p:txBody>
        </p:sp>
        <p:sp>
          <p:nvSpPr>
            <p:cNvPr id="16" name="직사각형 159"/>
            <p:cNvSpPr/>
            <p:nvPr/>
          </p:nvSpPr>
          <p:spPr>
            <a:xfrm>
              <a:off x="561094" y="5655751"/>
              <a:ext cx="208679" cy="400110"/>
            </a:xfrm>
            <a:prstGeom prst="rect">
              <a:avLst/>
            </a:prstGeom>
          </p:spPr>
          <p:txBody>
            <a:bodyPr wrap="square">
              <a:spAutoFit/>
            </a:bodyPr>
            <a:lstStyle/>
            <a:p>
              <a:r>
                <a:rPr lang="en-US" altLang="ko-KR" sz="2000" dirty="0" smtClean="0"/>
                <a:t>K</a:t>
              </a:r>
              <a:endParaRPr lang="ko-KR" altLang="en-US" sz="2000"/>
            </a:p>
          </p:txBody>
        </p:sp>
        <p:sp>
          <p:nvSpPr>
            <p:cNvPr id="17" name="직사각형 22"/>
            <p:cNvSpPr/>
            <p:nvPr/>
          </p:nvSpPr>
          <p:spPr>
            <a:xfrm>
              <a:off x="693907" y="5172021"/>
              <a:ext cx="857928" cy="307777"/>
            </a:xfrm>
            <a:prstGeom prst="rect">
              <a:avLst/>
            </a:prstGeom>
          </p:spPr>
          <p:txBody>
            <a:bodyPr wrap="none">
              <a:spAutoFit/>
            </a:bodyPr>
            <a:lstStyle/>
            <a:p>
              <a:pPr algn="ctr"/>
              <a:r>
                <a:rPr kumimoji="0" lang="en-US" altLang="ko-KR" sz="700" dirty="0" err="1" smtClean="0">
                  <a:latin typeface="Arial" panose="020B0604020202020204" pitchFamily="34" charset="0"/>
                  <a:ea typeface="돋움" pitchFamily="50" charset="-127"/>
                  <a:cs typeface="Arial" panose="020B0604020202020204" pitchFamily="34" charset="0"/>
                </a:rPr>
                <a:t>Lamp_l_release</a:t>
              </a:r>
              <a:endParaRPr kumimoji="0" lang="en-US" altLang="ko-KR" sz="700" dirty="0">
                <a:latin typeface="Arial" panose="020B0604020202020204" pitchFamily="34" charset="0"/>
                <a:ea typeface="돋움" pitchFamily="50" charset="-127"/>
                <a:cs typeface="Arial" panose="020B0604020202020204" pitchFamily="34" charset="0"/>
              </a:endParaRPr>
            </a:p>
            <a:p>
              <a:pPr algn="ctr"/>
              <a:r>
                <a:rPr kumimoji="0" lang="en-US" altLang="ko-KR" sz="700" dirty="0" smtClean="0">
                  <a:latin typeface="Arial" panose="020B0604020202020204" pitchFamily="34" charset="0"/>
                  <a:ea typeface="돋움" pitchFamily="50" charset="-127"/>
                  <a:cs typeface="Arial" panose="020B0604020202020204" pitchFamily="34" charset="0"/>
                </a:rPr>
                <a:t>(9/16)</a:t>
              </a:r>
              <a:endParaRPr kumimoji="0" lang="ko-KR" altLang="en-US" sz="700">
                <a:latin typeface="Arial" panose="020B0604020202020204" pitchFamily="34" charset="0"/>
                <a:ea typeface="돋움" pitchFamily="50" charset="-127"/>
                <a:cs typeface="Arial" panose="020B0604020202020204" pitchFamily="34" charset="0"/>
              </a:endParaRPr>
            </a:p>
          </p:txBody>
        </p:sp>
        <p:sp>
          <p:nvSpPr>
            <p:cNvPr id="18" name="직사각형 160"/>
            <p:cNvSpPr/>
            <p:nvPr/>
          </p:nvSpPr>
          <p:spPr>
            <a:xfrm>
              <a:off x="891095" y="6635879"/>
              <a:ext cx="1096775" cy="307777"/>
            </a:xfrm>
            <a:prstGeom prst="rect">
              <a:avLst/>
            </a:prstGeom>
          </p:spPr>
          <p:txBody>
            <a:bodyPr wrap="none">
              <a:spAutoFit/>
            </a:bodyPr>
            <a:lstStyle/>
            <a:p>
              <a:pPr algn="ctr"/>
              <a:r>
                <a:rPr kumimoji="0" lang="en-US" altLang="ko-KR" sz="700" dirty="0" smtClean="0">
                  <a:latin typeface="Arial" panose="020B0604020202020204" pitchFamily="34" charset="0"/>
                  <a:ea typeface="돋움" pitchFamily="50" charset="-127"/>
                  <a:cs typeface="Arial" panose="020B0604020202020204" pitchFamily="34" charset="0"/>
                </a:rPr>
                <a:t>Msm8974_kk_release</a:t>
              </a:r>
              <a:endParaRPr kumimoji="0" lang="en-US" altLang="ko-KR" sz="700" dirty="0">
                <a:latin typeface="Arial" panose="020B0604020202020204" pitchFamily="34" charset="0"/>
                <a:ea typeface="돋움" pitchFamily="50" charset="-127"/>
                <a:cs typeface="Arial" panose="020B0604020202020204" pitchFamily="34" charset="0"/>
              </a:endParaRPr>
            </a:p>
            <a:p>
              <a:pPr algn="ctr"/>
              <a:r>
                <a:rPr kumimoji="0" lang="en-US" altLang="ko-KR" sz="700" dirty="0" smtClean="0">
                  <a:latin typeface="Arial" panose="020B0604020202020204" pitchFamily="34" charset="0"/>
                  <a:ea typeface="돋움" pitchFamily="50" charset="-127"/>
                  <a:cs typeface="Arial" panose="020B0604020202020204" pitchFamily="34" charset="0"/>
                </a:rPr>
                <a:t>(9/26)</a:t>
              </a:r>
              <a:endParaRPr kumimoji="0" lang="ko-KR" altLang="en-US" sz="700">
                <a:latin typeface="Arial" panose="020B0604020202020204" pitchFamily="34" charset="0"/>
                <a:ea typeface="돋움" pitchFamily="50" charset="-127"/>
                <a:cs typeface="Arial" panose="020B0604020202020204" pitchFamily="34" charset="0"/>
              </a:endParaRPr>
            </a:p>
          </p:txBody>
        </p:sp>
        <p:cxnSp>
          <p:nvCxnSpPr>
            <p:cNvPr id="19" name="직선 연결선 24"/>
            <p:cNvCxnSpPr>
              <a:stCxn id="18" idx="0"/>
            </p:cNvCxnSpPr>
            <p:nvPr/>
          </p:nvCxnSpPr>
          <p:spPr bwMode="auto">
            <a:xfrm flipV="1">
              <a:off x="1439483" y="6126251"/>
              <a:ext cx="548387" cy="509628"/>
            </a:xfrm>
            <a:prstGeom prst="line">
              <a:avLst/>
            </a:prstGeom>
            <a:solidFill>
              <a:schemeClr val="accent1"/>
            </a:solidFill>
            <a:ln w="9525" cap="flat" cmpd="sng" algn="ctr">
              <a:solidFill>
                <a:srgbClr val="FF0000"/>
              </a:solidFill>
              <a:prstDash val="sysDash"/>
              <a:round/>
              <a:headEnd type="none" w="med" len="med"/>
              <a:tailEnd type="none" w="med" len="med"/>
            </a:ln>
            <a:effectLst/>
          </p:spPr>
        </p:cxnSp>
        <p:cxnSp>
          <p:nvCxnSpPr>
            <p:cNvPr id="20" name="직선 연결선 161"/>
            <p:cNvCxnSpPr>
              <a:stCxn id="18" idx="0"/>
            </p:cNvCxnSpPr>
            <p:nvPr/>
          </p:nvCxnSpPr>
          <p:spPr bwMode="auto">
            <a:xfrm flipV="1">
              <a:off x="1439483" y="6270267"/>
              <a:ext cx="854883" cy="365612"/>
            </a:xfrm>
            <a:prstGeom prst="line">
              <a:avLst/>
            </a:prstGeom>
            <a:solidFill>
              <a:schemeClr val="accent1"/>
            </a:solidFill>
            <a:ln w="9525" cap="flat" cmpd="sng" algn="ctr">
              <a:solidFill>
                <a:schemeClr val="tx2">
                  <a:lumMod val="60000"/>
                  <a:lumOff val="40000"/>
                </a:schemeClr>
              </a:solidFill>
              <a:prstDash val="sysDash"/>
              <a:round/>
              <a:headEnd type="none" w="med" len="med"/>
              <a:tailEnd type="none" w="med" len="med"/>
            </a:ln>
            <a:effectLst/>
          </p:spPr>
        </p:cxnSp>
        <p:cxnSp>
          <p:nvCxnSpPr>
            <p:cNvPr id="23" name="직선 연결선 54"/>
            <p:cNvCxnSpPr/>
            <p:nvPr/>
          </p:nvCxnSpPr>
          <p:spPr bwMode="auto">
            <a:xfrm>
              <a:off x="2876780" y="4015480"/>
              <a:ext cx="0" cy="1421493"/>
            </a:xfrm>
            <a:prstGeom prst="line">
              <a:avLst/>
            </a:prstGeom>
            <a:solidFill>
              <a:schemeClr val="accent1"/>
            </a:solidFill>
            <a:ln w="19050" cap="flat" cmpd="sng" algn="ctr">
              <a:solidFill>
                <a:schemeClr val="bg1">
                  <a:lumMod val="75000"/>
                </a:schemeClr>
              </a:solidFill>
              <a:prstDash val="sysDot"/>
              <a:round/>
              <a:headEnd type="none" w="med" len="med"/>
              <a:tailEnd type="none" w="med" len="med"/>
            </a:ln>
            <a:effectLst/>
          </p:spPr>
        </p:cxnSp>
        <p:sp>
          <p:nvSpPr>
            <p:cNvPr id="24" name="직사각형 55"/>
            <p:cNvSpPr/>
            <p:nvPr/>
          </p:nvSpPr>
          <p:spPr>
            <a:xfrm>
              <a:off x="2497690" y="5219953"/>
              <a:ext cx="748923" cy="230832"/>
            </a:xfrm>
            <a:prstGeom prst="rect">
              <a:avLst/>
            </a:prstGeom>
          </p:spPr>
          <p:txBody>
            <a:bodyPr wrap="none">
              <a:spAutoFit/>
            </a:bodyPr>
            <a:lstStyle/>
            <a:p>
              <a:r>
                <a:rPr lang="en-US" altLang="ko-KR" dirty="0" smtClean="0">
                  <a:solidFill>
                    <a:srgbClr val="000000"/>
                  </a:solidFill>
                  <a:ea typeface="돋움" pitchFamily="50" charset="-127"/>
                  <a:cs typeface="Arial" charset="0"/>
                </a:rPr>
                <a:t>L PR(11/3)</a:t>
              </a:r>
              <a:endParaRPr lang="ko-KR" altLang="en-US" dirty="0"/>
            </a:p>
          </p:txBody>
        </p:sp>
        <p:sp>
          <p:nvSpPr>
            <p:cNvPr id="25" name="직사각형 56"/>
            <p:cNvSpPr/>
            <p:nvPr/>
          </p:nvSpPr>
          <p:spPr>
            <a:xfrm>
              <a:off x="2354260" y="6758017"/>
              <a:ext cx="825867" cy="230832"/>
            </a:xfrm>
            <a:prstGeom prst="rect">
              <a:avLst/>
            </a:prstGeom>
          </p:spPr>
          <p:txBody>
            <a:bodyPr wrap="none">
              <a:spAutoFit/>
            </a:bodyPr>
            <a:lstStyle/>
            <a:p>
              <a:r>
                <a:rPr lang="en-US" altLang="ko-KR" dirty="0" smtClean="0">
                  <a:solidFill>
                    <a:srgbClr val="000000"/>
                  </a:solidFill>
                  <a:ea typeface="돋움" pitchFamily="50" charset="-127"/>
                  <a:cs typeface="Arial" charset="0"/>
                </a:rPr>
                <a:t>K PR(10/31)</a:t>
              </a:r>
              <a:endParaRPr lang="ko-KR" altLang="en-US" dirty="0"/>
            </a:p>
          </p:txBody>
        </p:sp>
        <p:cxnSp>
          <p:nvCxnSpPr>
            <p:cNvPr id="26" name="직선 연결선 57"/>
            <p:cNvCxnSpPr/>
            <p:nvPr/>
          </p:nvCxnSpPr>
          <p:spPr bwMode="auto">
            <a:xfrm>
              <a:off x="2770864" y="5533932"/>
              <a:ext cx="0" cy="1421493"/>
            </a:xfrm>
            <a:prstGeom prst="line">
              <a:avLst/>
            </a:prstGeom>
            <a:solidFill>
              <a:schemeClr val="accent1"/>
            </a:solidFill>
            <a:ln w="19050" cap="flat" cmpd="sng" algn="ctr">
              <a:solidFill>
                <a:schemeClr val="bg1">
                  <a:lumMod val="75000"/>
                </a:schemeClr>
              </a:solidFill>
              <a:prstDash val="sysDot"/>
              <a:round/>
              <a:headEnd type="none" w="med" len="med"/>
              <a:tailEnd type="none" w="med" len="med"/>
            </a:ln>
            <a:effectLst/>
          </p:spPr>
        </p:cxnSp>
        <p:sp>
          <p:nvSpPr>
            <p:cNvPr id="27" name="직사각형 5"/>
            <p:cNvSpPr/>
            <p:nvPr/>
          </p:nvSpPr>
          <p:spPr bwMode="auto">
            <a:xfrm>
              <a:off x="4519837" y="6539999"/>
              <a:ext cx="60118" cy="72008"/>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000" b="1" i="0" u="none" strike="noStrike" cap="none" normalizeH="0" baseline="0" smtClean="0">
                <a:ln>
                  <a:noFill/>
                </a:ln>
                <a:solidFill>
                  <a:schemeClr val="tx1"/>
                </a:solidFill>
                <a:effectLst/>
                <a:latin typeface="Arial" charset="0"/>
                <a:ea typeface="굴림" charset="-127"/>
                <a:cs typeface="Arial" charset="0"/>
              </a:endParaRPr>
            </a:p>
          </p:txBody>
        </p:sp>
        <p:sp>
          <p:nvSpPr>
            <p:cNvPr id="28" name="직사각형 59"/>
            <p:cNvSpPr/>
            <p:nvPr/>
          </p:nvSpPr>
          <p:spPr>
            <a:xfrm>
              <a:off x="4311709" y="6559241"/>
              <a:ext cx="470000" cy="307777"/>
            </a:xfrm>
            <a:prstGeom prst="rect">
              <a:avLst/>
            </a:prstGeom>
          </p:spPr>
          <p:txBody>
            <a:bodyPr wrap="none">
              <a:spAutoFit/>
            </a:bodyPr>
            <a:lstStyle/>
            <a:p>
              <a:pPr algn="ctr"/>
              <a:r>
                <a:rPr kumimoji="0" lang="en-US" altLang="ko-KR" sz="700" dirty="0" smtClean="0">
                  <a:latin typeface="Arial" panose="020B0604020202020204" pitchFamily="34" charset="0"/>
                  <a:ea typeface="돋움" pitchFamily="50" charset="-127"/>
                  <a:cs typeface="Arial" panose="020B0604020202020204" pitchFamily="34" charset="0"/>
                </a:rPr>
                <a:t>G2 U+</a:t>
              </a:r>
              <a:endParaRPr kumimoji="0" lang="en-US" altLang="ko-KR" sz="700" dirty="0">
                <a:latin typeface="Arial" panose="020B0604020202020204" pitchFamily="34" charset="0"/>
                <a:ea typeface="돋움" pitchFamily="50" charset="-127"/>
                <a:cs typeface="Arial" panose="020B0604020202020204" pitchFamily="34" charset="0"/>
              </a:endParaRPr>
            </a:p>
            <a:p>
              <a:pPr algn="ctr"/>
              <a:r>
                <a:rPr kumimoji="0" lang="en-US" altLang="ko-KR" sz="700" dirty="0" smtClean="0">
                  <a:latin typeface="Arial" panose="020B0604020202020204" pitchFamily="34" charset="0"/>
                  <a:ea typeface="돋움" pitchFamily="50" charset="-127"/>
                  <a:cs typeface="Arial" panose="020B0604020202020204" pitchFamily="34" charset="0"/>
                </a:rPr>
                <a:t>(12/24)</a:t>
              </a:r>
              <a:endParaRPr kumimoji="0" lang="ko-KR" altLang="en-US" sz="700">
                <a:latin typeface="Arial" panose="020B0604020202020204" pitchFamily="34" charset="0"/>
                <a:ea typeface="돋움" pitchFamily="50" charset="-127"/>
                <a:cs typeface="Arial" panose="020B0604020202020204" pitchFamily="34" charset="0"/>
              </a:endParaRPr>
            </a:p>
          </p:txBody>
        </p:sp>
        <p:sp>
          <p:nvSpPr>
            <p:cNvPr id="29" name="직사각형 60"/>
            <p:cNvSpPr/>
            <p:nvPr/>
          </p:nvSpPr>
          <p:spPr bwMode="auto">
            <a:xfrm>
              <a:off x="3373847" y="4823757"/>
              <a:ext cx="60118" cy="72008"/>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000" b="1" i="0" u="none" strike="noStrike" cap="none" normalizeH="0" baseline="0" smtClean="0">
                <a:ln>
                  <a:noFill/>
                </a:ln>
                <a:solidFill>
                  <a:schemeClr val="tx1"/>
                </a:solidFill>
                <a:effectLst/>
                <a:latin typeface="Arial" charset="0"/>
                <a:ea typeface="굴림" charset="-127"/>
                <a:cs typeface="Arial" charset="0"/>
              </a:endParaRPr>
            </a:p>
          </p:txBody>
        </p:sp>
        <p:sp>
          <p:nvSpPr>
            <p:cNvPr id="30" name="직사각형 61"/>
            <p:cNvSpPr/>
            <p:nvPr/>
          </p:nvSpPr>
          <p:spPr>
            <a:xfrm>
              <a:off x="3086370" y="4842999"/>
              <a:ext cx="628698" cy="307777"/>
            </a:xfrm>
            <a:prstGeom prst="rect">
              <a:avLst/>
            </a:prstGeom>
          </p:spPr>
          <p:txBody>
            <a:bodyPr wrap="none">
              <a:spAutoFit/>
            </a:bodyPr>
            <a:lstStyle/>
            <a:p>
              <a:pPr algn="ctr"/>
              <a:r>
                <a:rPr kumimoji="0" lang="en-US" altLang="ko-KR" sz="700" dirty="0" smtClean="0">
                  <a:latin typeface="Arial" panose="020B0604020202020204" pitchFamily="34" charset="0"/>
                  <a:ea typeface="돋움" pitchFamily="50" charset="-127"/>
                  <a:cs typeface="Arial" panose="020B0604020202020204" pitchFamily="34" charset="0"/>
                </a:rPr>
                <a:t>G3 Poland</a:t>
              </a:r>
              <a:endParaRPr kumimoji="0" lang="en-US" altLang="ko-KR" sz="700" dirty="0">
                <a:latin typeface="Arial" panose="020B0604020202020204" pitchFamily="34" charset="0"/>
                <a:ea typeface="돋움" pitchFamily="50" charset="-127"/>
                <a:cs typeface="Arial" panose="020B0604020202020204" pitchFamily="34" charset="0"/>
              </a:endParaRPr>
            </a:p>
            <a:p>
              <a:pPr algn="ctr"/>
              <a:r>
                <a:rPr kumimoji="0" lang="en-US" altLang="ko-KR" sz="700" dirty="0" smtClean="0">
                  <a:latin typeface="Arial" panose="020B0604020202020204" pitchFamily="34" charset="0"/>
                  <a:ea typeface="돋움" pitchFamily="50" charset="-127"/>
                  <a:cs typeface="Arial" panose="020B0604020202020204" pitchFamily="34" charset="0"/>
                </a:rPr>
                <a:t>(11/13)</a:t>
              </a:r>
              <a:endParaRPr kumimoji="0" lang="ko-KR" altLang="en-US" sz="700">
                <a:latin typeface="Arial" panose="020B0604020202020204" pitchFamily="34" charset="0"/>
                <a:ea typeface="돋움" pitchFamily="50" charset="-127"/>
                <a:cs typeface="Arial" panose="020B0604020202020204" pitchFamily="34" charset="0"/>
              </a:endParaRPr>
            </a:p>
          </p:txBody>
        </p:sp>
        <p:sp>
          <p:nvSpPr>
            <p:cNvPr id="31" name="직사각형 62"/>
            <p:cNvSpPr/>
            <p:nvPr/>
          </p:nvSpPr>
          <p:spPr bwMode="auto">
            <a:xfrm>
              <a:off x="3688678" y="5046131"/>
              <a:ext cx="60118" cy="72008"/>
            </a:xfrm>
            <a:prstGeom prst="rect">
              <a:avLst/>
            </a:prstGeom>
            <a:no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000" b="1" i="0" u="none" strike="noStrike" cap="none" normalizeH="0" baseline="0" smtClean="0">
                <a:ln>
                  <a:noFill/>
                </a:ln>
                <a:solidFill>
                  <a:schemeClr val="tx1"/>
                </a:solidFill>
                <a:effectLst/>
                <a:latin typeface="Arial" charset="0"/>
                <a:ea typeface="굴림" charset="-127"/>
                <a:cs typeface="Arial" charset="0"/>
              </a:endParaRPr>
            </a:p>
          </p:txBody>
        </p:sp>
        <p:sp>
          <p:nvSpPr>
            <p:cNvPr id="32" name="직사각형 63"/>
            <p:cNvSpPr/>
            <p:nvPr/>
          </p:nvSpPr>
          <p:spPr>
            <a:xfrm>
              <a:off x="3480550" y="5065373"/>
              <a:ext cx="470000" cy="307777"/>
            </a:xfrm>
            <a:prstGeom prst="rect">
              <a:avLst/>
            </a:prstGeom>
          </p:spPr>
          <p:txBody>
            <a:bodyPr wrap="none">
              <a:spAutoFit/>
            </a:bodyPr>
            <a:lstStyle/>
            <a:p>
              <a:pPr algn="ctr"/>
              <a:r>
                <a:rPr kumimoji="0" lang="en-US" altLang="ko-KR" sz="700" dirty="0" smtClean="0">
                  <a:latin typeface="Arial" panose="020B0604020202020204" pitchFamily="34" charset="0"/>
                  <a:ea typeface="돋움" pitchFamily="50" charset="-127"/>
                  <a:cs typeface="Arial" panose="020B0604020202020204" pitchFamily="34" charset="0"/>
                </a:rPr>
                <a:t>G3 U+</a:t>
              </a:r>
            </a:p>
            <a:p>
              <a:pPr algn="ctr"/>
              <a:r>
                <a:rPr kumimoji="0" lang="en-US" altLang="ko-KR" sz="700" dirty="0" smtClean="0">
                  <a:latin typeface="Arial" panose="020B0604020202020204" pitchFamily="34" charset="0"/>
                  <a:ea typeface="돋움" pitchFamily="50" charset="-127"/>
                  <a:cs typeface="Arial" panose="020B0604020202020204" pitchFamily="34" charset="0"/>
                </a:rPr>
                <a:t>(11/24)</a:t>
              </a:r>
              <a:endParaRPr kumimoji="0" lang="ko-KR" altLang="en-US" sz="700">
                <a:latin typeface="Arial" panose="020B0604020202020204" pitchFamily="34" charset="0"/>
                <a:ea typeface="돋움" pitchFamily="50" charset="-127"/>
                <a:cs typeface="Arial" panose="020B0604020202020204" pitchFamily="34" charset="0"/>
              </a:endParaRPr>
            </a:p>
          </p:txBody>
        </p:sp>
        <p:sp>
          <p:nvSpPr>
            <p:cNvPr id="33" name="위쪽 화살표 4"/>
            <p:cNvSpPr/>
            <p:nvPr/>
          </p:nvSpPr>
          <p:spPr bwMode="auto">
            <a:xfrm rot="15017290">
              <a:off x="3289746" y="4056493"/>
              <a:ext cx="160161" cy="271209"/>
            </a:xfrm>
            <a:prstGeom prst="upArrow">
              <a:avLst/>
            </a:prstGeom>
            <a:solidFill>
              <a:srgbClr val="FF0000"/>
            </a:solidFill>
            <a:ln w="952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1" hangingPunct="1">
                <a:lnSpc>
                  <a:spcPct val="100000"/>
                </a:lnSpc>
                <a:spcBef>
                  <a:spcPct val="0"/>
                </a:spcBef>
                <a:spcAft>
                  <a:spcPct val="0"/>
                </a:spcAft>
                <a:buClrTx/>
                <a:buSzTx/>
                <a:buFontTx/>
                <a:buNone/>
                <a:tabLst/>
              </a:pPr>
              <a:endParaRPr kumimoji="1" lang="ko-KR" altLang="en-US" sz="1000" b="1" i="0" u="none" strike="noStrike" cap="none" normalizeH="0" baseline="0" smtClean="0">
                <a:ln>
                  <a:noFill/>
                </a:ln>
                <a:solidFill>
                  <a:schemeClr val="tx1"/>
                </a:solidFill>
                <a:effectLst/>
                <a:latin typeface="Arial" charset="0"/>
                <a:ea typeface="굴림" charset="-127"/>
                <a:cs typeface="Arial" charset="0"/>
              </a:endParaRPr>
            </a:p>
          </p:txBody>
        </p:sp>
      </p:grpSp>
      <p:sp>
        <p:nvSpPr>
          <p:cNvPr id="35" name="5-Point Star 34"/>
          <p:cNvSpPr/>
          <p:nvPr/>
        </p:nvSpPr>
        <p:spPr>
          <a:xfrm>
            <a:off x="9401675" y="516207"/>
            <a:ext cx="647415" cy="573741"/>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858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들어가기 </a:t>
            </a:r>
            <a:r>
              <a:rPr lang="en-US" altLang="ko-KR" dirty="0" smtClean="0"/>
              <a:t>- PDK</a:t>
            </a:r>
            <a:endParaRPr lang="en-US" dirty="0"/>
          </a:p>
        </p:txBody>
      </p:sp>
      <p:sp>
        <p:nvSpPr>
          <p:cNvPr id="3" name="Content Placeholder 2"/>
          <p:cNvSpPr>
            <a:spLocks noGrp="1"/>
          </p:cNvSpPr>
          <p:nvPr>
            <p:ph idx="1"/>
          </p:nvPr>
        </p:nvSpPr>
        <p:spPr>
          <a:xfrm>
            <a:off x="838200" y="1825625"/>
            <a:ext cx="5092817" cy="4351338"/>
          </a:xfrm>
        </p:spPr>
        <p:txBody>
          <a:bodyPr/>
          <a:lstStyle/>
          <a:p>
            <a:r>
              <a:rPr lang="ko-KR" altLang="en-US" dirty="0" smtClean="0"/>
              <a:t>안드로이드는 신규 버전이 릴리즈 되기 전까지는 오픈소스가 아니다</a:t>
            </a:r>
            <a:endParaRPr lang="en-US" altLang="ko-KR" dirty="0" smtClean="0"/>
          </a:p>
          <a:p>
            <a:r>
              <a:rPr lang="ko-KR" altLang="en-US" dirty="0" smtClean="0"/>
              <a:t>이로 인한 제조사들의 불만이 많아지자</a:t>
            </a:r>
            <a:r>
              <a:rPr lang="en-US" altLang="ko-KR" dirty="0" smtClean="0"/>
              <a:t>, 2012</a:t>
            </a:r>
            <a:r>
              <a:rPr lang="ko-KR" altLang="en-US" dirty="0" smtClean="0"/>
              <a:t>년 구글 </a:t>
            </a:r>
            <a:r>
              <a:rPr lang="en-US" altLang="ko-KR" dirty="0" smtClean="0"/>
              <a:t>I/O</a:t>
            </a:r>
            <a:r>
              <a:rPr lang="ko-KR" altLang="en-US" dirty="0" smtClean="0"/>
              <a:t>에서 </a:t>
            </a:r>
            <a:r>
              <a:rPr lang="en-US" altLang="ko-KR" dirty="0" smtClean="0"/>
              <a:t>Platform Development Kit (PDK)</a:t>
            </a:r>
            <a:r>
              <a:rPr lang="ko-KR" altLang="en-US" dirty="0" smtClean="0"/>
              <a:t>방식으로 안드로이드 릴리즈 방식을 크게 개선</a:t>
            </a:r>
            <a:r>
              <a:rPr lang="en-US" altLang="ko-KR" dirty="0" smtClean="0"/>
              <a:t>(?)</a:t>
            </a:r>
            <a:r>
              <a:rPr lang="ko-KR" altLang="en-US" dirty="0" smtClean="0"/>
              <a:t>함</a:t>
            </a:r>
            <a:endParaRPr lang="en-US" altLang="ko-KR" dirty="0" smtClean="0"/>
          </a:p>
          <a:p>
            <a:r>
              <a:rPr lang="en-US" altLang="ko-KR" dirty="0" smtClean="0"/>
              <a:t>PDK</a:t>
            </a:r>
            <a:r>
              <a:rPr lang="ko-KR" altLang="en-US" dirty="0" smtClean="0"/>
              <a:t>는 소스 공개하기 </a:t>
            </a:r>
            <a:r>
              <a:rPr lang="ko-KR" altLang="en-US" dirty="0" smtClean="0">
                <a:solidFill>
                  <a:srgbClr val="FF0000"/>
                </a:solidFill>
              </a:rPr>
              <a:t>수 개월 전</a:t>
            </a:r>
            <a:r>
              <a:rPr lang="ko-KR" altLang="en-US" dirty="0" smtClean="0"/>
              <a:t>에 제공된다</a:t>
            </a:r>
            <a:r>
              <a:rPr lang="en-US" altLang="ko-KR" dirty="0" smtClean="0"/>
              <a:t>. </a:t>
            </a:r>
            <a:br>
              <a:rPr lang="en-US" altLang="ko-KR" dirty="0" smtClean="0"/>
            </a:br>
            <a:r>
              <a:rPr lang="en-US" altLang="ko-KR" dirty="0" smtClean="0"/>
              <a:t>PDK </a:t>
            </a:r>
            <a:r>
              <a:rPr lang="ko-KR" altLang="en-US" dirty="0" smtClean="0"/>
              <a:t>에서는 주요 모듈들이 </a:t>
            </a:r>
            <a:r>
              <a:rPr lang="ko-KR" altLang="en-US" dirty="0" smtClean="0">
                <a:solidFill>
                  <a:srgbClr val="FF0000"/>
                </a:solidFill>
              </a:rPr>
              <a:t>바이너리</a:t>
            </a:r>
            <a:r>
              <a:rPr lang="ko-KR" altLang="en-US" dirty="0" smtClean="0"/>
              <a:t>로만 제공된다</a:t>
            </a:r>
            <a:endParaRPr lang="en-US" altLang="ko-KR" dirty="0" smtClean="0"/>
          </a:p>
          <a:p>
            <a:r>
              <a:rPr lang="ko-KR" altLang="en-US" dirty="0" smtClean="0"/>
              <a:t>고객 </a:t>
            </a:r>
            <a:r>
              <a:rPr lang="en-US" altLang="ko-KR" dirty="0" smtClean="0"/>
              <a:t>&amp; </a:t>
            </a:r>
            <a:r>
              <a:rPr lang="ko-KR" altLang="en-US" dirty="0" smtClean="0"/>
              <a:t>구글이 기대하는 것</a:t>
            </a:r>
            <a:r>
              <a:rPr lang="en-US" altLang="ko-KR" dirty="0" smtClean="0"/>
              <a:t>: </a:t>
            </a:r>
            <a:r>
              <a:rPr lang="ko-KR" altLang="en-US" dirty="0" smtClean="0"/>
              <a:t>일찍 제공했으니 일찍 업그레이드 하라</a:t>
            </a:r>
            <a:endParaRPr lang="en-US" altLang="ko-KR" dirty="0" smtClean="0"/>
          </a:p>
          <a:p>
            <a:endParaRPr lang="en-US" altLang="ko-KR" dirty="0" smtClean="0"/>
          </a:p>
        </p:txBody>
      </p:sp>
      <p:pic>
        <p:nvPicPr>
          <p:cNvPr id="1034" name="Picture 10" descr="https://cdn0.vox-cdn.com/thumbor/2ra56C-4wpy3-neXOIbUhR50ogQ=/0x31:640x391/1600x900/cdn0.vox-cdn.com/assets/1208599/verge-googleio-lb-3167.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9529" y="2321465"/>
            <a:ext cx="5729433" cy="32231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llustration showing how the software upgrade process has been improved by using the PDK and AOSP. By getting access to the PDK before the Android source code is available, we can start the initial phase of bring up earlier. And by having Xperia™ devices running AOSP, the feature upgrade work can start immediately when the Android source code is available. Note that this picture is for illustrative purposes. It does not reflect actual lead times and timing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528" y="1739210"/>
            <a:ext cx="5729433" cy="4800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49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개요 </a:t>
            </a:r>
            <a:r>
              <a:rPr lang="en-US" altLang="ko-KR" dirty="0" smtClean="0"/>
              <a:t>– </a:t>
            </a:r>
            <a:r>
              <a:rPr lang="ko-KR" altLang="en-US" dirty="0" smtClean="0"/>
              <a:t>왜 이 프로젝트가 필요한가 </a:t>
            </a:r>
            <a:r>
              <a:rPr lang="en-US" altLang="ko-KR" dirty="0" smtClean="0"/>
              <a:t>(1/2)</a:t>
            </a:r>
            <a:endParaRPr lang="en-US" dirty="0"/>
          </a:p>
        </p:txBody>
      </p:sp>
      <p:sp>
        <p:nvSpPr>
          <p:cNvPr id="3" name="Content Placeholder 2"/>
          <p:cNvSpPr>
            <a:spLocks noGrp="1"/>
          </p:cNvSpPr>
          <p:nvPr>
            <p:ph idx="1"/>
          </p:nvPr>
        </p:nvSpPr>
        <p:spPr/>
        <p:txBody>
          <a:bodyPr/>
          <a:lstStyle/>
          <a:p>
            <a:r>
              <a:rPr lang="ko-KR" altLang="en-US" dirty="0" smtClean="0"/>
              <a:t>구글이 안드로이드 소스코드 공개 전에 </a:t>
            </a:r>
            <a:r>
              <a:rPr lang="en-US" altLang="ko-KR" dirty="0" smtClean="0"/>
              <a:t>PDK</a:t>
            </a:r>
            <a:r>
              <a:rPr lang="ko-KR" altLang="en-US" dirty="0" smtClean="0"/>
              <a:t>라는 바이너리 형태로 미리 공개함</a:t>
            </a:r>
            <a:endParaRPr lang="en-US" altLang="ko-KR" dirty="0" smtClean="0"/>
          </a:p>
          <a:p>
            <a:r>
              <a:rPr lang="ko-KR" altLang="en-US" dirty="0" smtClean="0"/>
              <a:t>안드로이드 </a:t>
            </a:r>
            <a:r>
              <a:rPr lang="ko-KR" altLang="en-US" dirty="0" smtClean="0"/>
              <a:t>업그레이드를 빠르게 대응하기 위해 제조사 코드와 안드로이드 코드를 분리해야 함</a:t>
            </a:r>
            <a:endParaRPr lang="en-US" altLang="ko-KR" dirty="0" smtClean="0"/>
          </a:p>
          <a:p>
            <a:r>
              <a:rPr lang="ko-KR" altLang="en-US" dirty="0" smtClean="0"/>
              <a:t>이에 </a:t>
            </a:r>
            <a:r>
              <a:rPr lang="en-US" altLang="ko-KR" dirty="0" smtClean="0"/>
              <a:t>LG API</a:t>
            </a:r>
            <a:r>
              <a:rPr lang="ko-KR" altLang="en-US" dirty="0" smtClean="0"/>
              <a:t>를 정의하고 </a:t>
            </a:r>
            <a:r>
              <a:rPr lang="en-US" altLang="ko-KR" dirty="0" smtClean="0"/>
              <a:t>LG </a:t>
            </a:r>
            <a:r>
              <a:rPr lang="ko-KR" altLang="en-US" dirty="0" smtClean="0"/>
              <a:t>시스템 서버를 통해 </a:t>
            </a:r>
            <a:r>
              <a:rPr lang="en-US" altLang="ko-KR" dirty="0" smtClean="0"/>
              <a:t>LG</a:t>
            </a:r>
            <a:r>
              <a:rPr lang="ko-KR" altLang="en-US" dirty="0" smtClean="0"/>
              <a:t>만의 서비스를 구현하고 있음</a:t>
            </a:r>
            <a:endParaRPr lang="en-US" altLang="ko-KR" dirty="0" smtClean="0"/>
          </a:p>
        </p:txBody>
      </p:sp>
      <p:cxnSp>
        <p:nvCxnSpPr>
          <p:cNvPr id="4" name="Straight Connector 3"/>
          <p:cNvCxnSpPr/>
          <p:nvPr/>
        </p:nvCxnSpPr>
        <p:spPr>
          <a:xfrm>
            <a:off x="8834604" y="1710765"/>
            <a:ext cx="0" cy="4587017"/>
          </a:xfrm>
          <a:prstGeom prst="line">
            <a:avLst/>
          </a:prstGeom>
          <a:ln w="381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101895" y="3181998"/>
            <a:ext cx="2475133" cy="2686975"/>
          </a:xfrm>
          <a:prstGeom prst="rect">
            <a:avLst/>
          </a:prstGeom>
        </p:spPr>
        <p:style>
          <a:lnRef idx="3">
            <a:schemeClr val="lt1"/>
          </a:lnRef>
          <a:fillRef idx="1">
            <a:schemeClr val="accent2"/>
          </a:fillRef>
          <a:effectRef idx="1">
            <a:schemeClr val="accent2"/>
          </a:effectRef>
          <a:fontRef idx="minor">
            <a:schemeClr val="lt1"/>
          </a:fontRef>
        </p:style>
        <p:txBody>
          <a:bodyPr rtlCol="0" anchor="b"/>
          <a:lstStyle/>
          <a:p>
            <a:r>
              <a:rPr lang="en-US" altLang="ko-KR" sz="1200" dirty="0" smtClean="0">
                <a:solidFill>
                  <a:schemeClr val="tx1"/>
                </a:solidFill>
                <a:ea typeface="+mj-ea"/>
                <a:cs typeface="Consolas" panose="020B0609020204030204" pitchFamily="49" charset="0"/>
              </a:rPr>
              <a:t>System Server</a:t>
            </a:r>
            <a:endParaRPr lang="ko-KR" altLang="en-US" sz="1200" dirty="0">
              <a:solidFill>
                <a:schemeClr val="tx1"/>
              </a:solidFill>
              <a:ea typeface="+mj-ea"/>
              <a:cs typeface="Consolas" panose="020B0609020204030204" pitchFamily="49" charset="0"/>
            </a:endParaRPr>
          </a:p>
        </p:txBody>
      </p:sp>
      <p:sp>
        <p:nvSpPr>
          <p:cNvPr id="8" name="Rectangle 7"/>
          <p:cNvSpPr/>
          <p:nvPr/>
        </p:nvSpPr>
        <p:spPr>
          <a:xfrm>
            <a:off x="9092181" y="3181998"/>
            <a:ext cx="2503559" cy="2686975"/>
          </a:xfrm>
          <a:prstGeom prst="rect">
            <a:avLst/>
          </a:prstGeom>
        </p:spPr>
        <p:style>
          <a:lnRef idx="3">
            <a:schemeClr val="lt1"/>
          </a:lnRef>
          <a:fillRef idx="1">
            <a:schemeClr val="accent2"/>
          </a:fillRef>
          <a:effectRef idx="1">
            <a:schemeClr val="accent2"/>
          </a:effectRef>
          <a:fontRef idx="minor">
            <a:schemeClr val="lt1"/>
          </a:fontRef>
        </p:style>
        <p:txBody>
          <a:bodyPr rtlCol="0" anchor="b"/>
          <a:lstStyle/>
          <a:p>
            <a:r>
              <a:rPr lang="en-US" altLang="ko-KR" sz="1200" smtClean="0">
                <a:solidFill>
                  <a:schemeClr val="tx1"/>
                </a:solidFill>
                <a:ea typeface="+mj-ea"/>
                <a:cs typeface="Consolas" panose="020B0609020204030204" pitchFamily="49" charset="0"/>
              </a:rPr>
              <a:t>LG System Server</a:t>
            </a:r>
            <a:endParaRPr lang="ko-KR" altLang="en-US" sz="1200">
              <a:solidFill>
                <a:schemeClr val="tx1"/>
              </a:solidFill>
              <a:ea typeface="+mj-ea"/>
              <a:cs typeface="Consolas" panose="020B0609020204030204" pitchFamily="49" charset="0"/>
            </a:endParaRPr>
          </a:p>
        </p:txBody>
      </p:sp>
      <p:sp>
        <p:nvSpPr>
          <p:cNvPr id="9" name="Rectangle 8"/>
          <p:cNvSpPr/>
          <p:nvPr/>
        </p:nvSpPr>
        <p:spPr>
          <a:xfrm>
            <a:off x="6283002" y="3316347"/>
            <a:ext cx="2013561"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dirty="0" err="1" smtClean="0">
                <a:solidFill>
                  <a:schemeClr val="tx1"/>
                </a:solidFill>
                <a:ea typeface="+mj-ea"/>
                <a:cs typeface="Consolas" panose="020B0609020204030204" pitchFamily="49" charset="0"/>
              </a:rPr>
              <a:t>ActivityManagerService</a:t>
            </a:r>
            <a:endParaRPr lang="ko-KR" altLang="en-US" sz="1200" dirty="0">
              <a:solidFill>
                <a:schemeClr val="tx1"/>
              </a:solidFill>
              <a:ea typeface="+mj-ea"/>
              <a:cs typeface="Consolas" panose="020B0609020204030204" pitchFamily="49" charset="0"/>
            </a:endParaRPr>
          </a:p>
        </p:txBody>
      </p:sp>
      <p:sp>
        <p:nvSpPr>
          <p:cNvPr id="10" name="Rectangle 9"/>
          <p:cNvSpPr/>
          <p:nvPr/>
        </p:nvSpPr>
        <p:spPr>
          <a:xfrm>
            <a:off x="6283002" y="3830167"/>
            <a:ext cx="2013561"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PackageManagerservice</a:t>
            </a:r>
            <a:endParaRPr lang="ko-KR" altLang="en-US" sz="1200">
              <a:solidFill>
                <a:schemeClr val="tx1"/>
              </a:solidFill>
              <a:ea typeface="+mj-ea"/>
              <a:cs typeface="Consolas" panose="020B0609020204030204" pitchFamily="49" charset="0"/>
            </a:endParaRPr>
          </a:p>
        </p:txBody>
      </p:sp>
      <p:sp>
        <p:nvSpPr>
          <p:cNvPr id="11" name="Rectangle 10"/>
          <p:cNvSpPr/>
          <p:nvPr/>
        </p:nvSpPr>
        <p:spPr>
          <a:xfrm>
            <a:off x="9277535" y="3314719"/>
            <a:ext cx="2076728"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NFSManagerService</a:t>
            </a:r>
            <a:endParaRPr lang="ko-KR" altLang="en-US" sz="1200">
              <a:solidFill>
                <a:schemeClr val="tx1"/>
              </a:solidFill>
              <a:ea typeface="+mj-ea"/>
              <a:cs typeface="Consolas" panose="020B0609020204030204" pitchFamily="49" charset="0"/>
            </a:endParaRPr>
          </a:p>
        </p:txBody>
      </p:sp>
      <p:sp>
        <p:nvSpPr>
          <p:cNvPr id="12" name="Rectangle 11"/>
          <p:cNvSpPr/>
          <p:nvPr/>
        </p:nvSpPr>
        <p:spPr>
          <a:xfrm>
            <a:off x="9291254" y="3830167"/>
            <a:ext cx="2061203"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OsManagerService</a:t>
            </a:r>
            <a:endParaRPr lang="ko-KR" altLang="en-US" sz="1200">
              <a:solidFill>
                <a:schemeClr val="tx1"/>
              </a:solidFill>
              <a:ea typeface="+mj-ea"/>
              <a:cs typeface="Consolas" panose="020B0609020204030204" pitchFamily="49" charset="0"/>
            </a:endParaRPr>
          </a:p>
        </p:txBody>
      </p:sp>
      <p:sp>
        <p:nvSpPr>
          <p:cNvPr id="13" name="Rectangle 12"/>
          <p:cNvSpPr/>
          <p:nvPr/>
        </p:nvSpPr>
        <p:spPr>
          <a:xfrm>
            <a:off x="6283002" y="4319561"/>
            <a:ext cx="2013561"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WindowManagerService</a:t>
            </a:r>
            <a:endParaRPr lang="ko-KR" altLang="en-US" sz="1200">
              <a:solidFill>
                <a:schemeClr val="tx1"/>
              </a:solidFill>
              <a:ea typeface="+mj-ea"/>
              <a:cs typeface="Consolas" panose="020B0609020204030204" pitchFamily="49" charset="0"/>
            </a:endParaRPr>
          </a:p>
        </p:txBody>
      </p:sp>
      <p:sp>
        <p:nvSpPr>
          <p:cNvPr id="14" name="Rectangle 13"/>
          <p:cNvSpPr/>
          <p:nvPr/>
        </p:nvSpPr>
        <p:spPr>
          <a:xfrm>
            <a:off x="6283002" y="4808954"/>
            <a:ext cx="2013561"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dirty="0" err="1" smtClean="0">
                <a:solidFill>
                  <a:schemeClr val="tx1"/>
                </a:solidFill>
                <a:ea typeface="+mj-ea"/>
                <a:cs typeface="Consolas" panose="020B0609020204030204" pitchFamily="49" charset="0"/>
              </a:rPr>
              <a:t>PowerManagerService</a:t>
            </a:r>
            <a:endParaRPr lang="ko-KR" altLang="en-US" sz="1200" dirty="0">
              <a:solidFill>
                <a:schemeClr val="tx1"/>
              </a:solidFill>
              <a:ea typeface="+mj-ea"/>
              <a:cs typeface="Consolas" panose="020B0609020204030204" pitchFamily="49" charset="0"/>
            </a:endParaRPr>
          </a:p>
        </p:txBody>
      </p:sp>
      <p:sp>
        <p:nvSpPr>
          <p:cNvPr id="15" name="Rectangle 14"/>
          <p:cNvSpPr/>
          <p:nvPr/>
        </p:nvSpPr>
        <p:spPr>
          <a:xfrm>
            <a:off x="6272025" y="5307578"/>
            <a:ext cx="2024538" cy="292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a:t>
            </a:r>
            <a:endParaRPr lang="ko-KR" altLang="en-US" sz="1200">
              <a:solidFill>
                <a:schemeClr val="tx1"/>
              </a:solidFill>
              <a:ea typeface="+mj-ea"/>
              <a:cs typeface="Consolas" panose="020B0609020204030204" pitchFamily="49" charset="0"/>
            </a:endParaRPr>
          </a:p>
        </p:txBody>
      </p:sp>
      <p:sp>
        <p:nvSpPr>
          <p:cNvPr id="16" name="Rectangle 15"/>
          <p:cNvSpPr/>
          <p:nvPr/>
        </p:nvSpPr>
        <p:spPr>
          <a:xfrm>
            <a:off x="9291254" y="4319561"/>
            <a:ext cx="2061203"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ClipTrayService</a:t>
            </a:r>
            <a:endParaRPr lang="ko-KR" altLang="en-US" sz="1200">
              <a:solidFill>
                <a:schemeClr val="tx1"/>
              </a:solidFill>
              <a:ea typeface="+mj-ea"/>
              <a:cs typeface="Consolas" panose="020B0609020204030204" pitchFamily="49" charset="0"/>
            </a:endParaRPr>
          </a:p>
        </p:txBody>
      </p:sp>
      <p:sp>
        <p:nvSpPr>
          <p:cNvPr id="17" name="Rectangle 16"/>
          <p:cNvSpPr/>
          <p:nvPr/>
        </p:nvSpPr>
        <p:spPr>
          <a:xfrm>
            <a:off x="9289662" y="4850637"/>
            <a:ext cx="2063005" cy="292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a:t>
            </a:r>
            <a:endParaRPr lang="ko-KR" altLang="en-US" sz="1200">
              <a:solidFill>
                <a:schemeClr val="tx1"/>
              </a:solidFill>
              <a:ea typeface="+mj-ea"/>
              <a:cs typeface="Consolas" panose="020B0609020204030204" pitchFamily="49" charset="0"/>
            </a:endParaRPr>
          </a:p>
        </p:txBody>
      </p:sp>
      <p:sp>
        <p:nvSpPr>
          <p:cNvPr id="18" name="Rectangle 17"/>
          <p:cNvSpPr/>
          <p:nvPr/>
        </p:nvSpPr>
        <p:spPr>
          <a:xfrm>
            <a:off x="6101895" y="2049126"/>
            <a:ext cx="2475133" cy="403046"/>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200" smtClean="0">
                <a:solidFill>
                  <a:schemeClr val="tx1"/>
                </a:solidFill>
                <a:ea typeface="+mj-ea"/>
                <a:cs typeface="Consolas" panose="020B0609020204030204" pitchFamily="49" charset="0"/>
              </a:rPr>
              <a:t>Android API</a:t>
            </a:r>
            <a:endParaRPr lang="ko-KR" altLang="en-US" sz="1200">
              <a:solidFill>
                <a:schemeClr val="tx1"/>
              </a:solidFill>
              <a:ea typeface="+mj-ea"/>
              <a:cs typeface="Consolas" panose="020B0609020204030204" pitchFamily="49" charset="0"/>
            </a:endParaRPr>
          </a:p>
        </p:txBody>
      </p:sp>
      <p:sp>
        <p:nvSpPr>
          <p:cNvPr id="19" name="Rectangle 18"/>
          <p:cNvSpPr/>
          <p:nvPr/>
        </p:nvSpPr>
        <p:spPr>
          <a:xfrm>
            <a:off x="9092180" y="2049126"/>
            <a:ext cx="2503560" cy="403046"/>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200" smtClean="0">
                <a:solidFill>
                  <a:schemeClr val="tx1"/>
                </a:solidFill>
                <a:ea typeface="+mj-ea"/>
                <a:cs typeface="Consolas" panose="020B0609020204030204" pitchFamily="49" charset="0"/>
              </a:rPr>
              <a:t>LG API</a:t>
            </a:r>
            <a:endParaRPr lang="ko-KR" altLang="en-US" sz="1200">
              <a:solidFill>
                <a:schemeClr val="tx1"/>
              </a:solidFill>
              <a:ea typeface="+mj-ea"/>
              <a:cs typeface="Consolas" panose="020B0609020204030204" pitchFamily="49" charset="0"/>
            </a:endParaRPr>
          </a:p>
        </p:txBody>
      </p:sp>
      <p:sp>
        <p:nvSpPr>
          <p:cNvPr id="21" name="Down Arrow 20"/>
          <p:cNvSpPr/>
          <p:nvPr/>
        </p:nvSpPr>
        <p:spPr>
          <a:xfrm>
            <a:off x="7078561" y="2559883"/>
            <a:ext cx="362215" cy="5144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200">
              <a:ea typeface="+mj-ea"/>
            </a:endParaRPr>
          </a:p>
        </p:txBody>
      </p:sp>
      <p:sp>
        <p:nvSpPr>
          <p:cNvPr id="22" name="Down Arrow 21"/>
          <p:cNvSpPr/>
          <p:nvPr/>
        </p:nvSpPr>
        <p:spPr>
          <a:xfrm>
            <a:off x="10134792" y="2564574"/>
            <a:ext cx="362215" cy="5144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200">
              <a:ea typeface="+mj-ea"/>
            </a:endParaRPr>
          </a:p>
        </p:txBody>
      </p:sp>
      <p:sp>
        <p:nvSpPr>
          <p:cNvPr id="26" name="Rectangle 25"/>
          <p:cNvSpPr/>
          <p:nvPr/>
        </p:nvSpPr>
        <p:spPr>
          <a:xfrm>
            <a:off x="10644699" y="6095631"/>
            <a:ext cx="951041" cy="191935"/>
          </a:xfrm>
          <a:prstGeom prst="rect">
            <a:avLst/>
          </a:prstGeom>
        </p:spPr>
        <p:style>
          <a:lnRef idx="3">
            <a:schemeClr val="lt1"/>
          </a:lnRef>
          <a:fillRef idx="1">
            <a:schemeClr val="accent2"/>
          </a:fillRef>
          <a:effectRef idx="1">
            <a:schemeClr val="accent2"/>
          </a:effectRef>
          <a:fontRef idx="minor">
            <a:schemeClr val="lt1"/>
          </a:fontRef>
        </p:style>
        <p:txBody>
          <a:bodyPr rtlCol="0" anchor="b"/>
          <a:lstStyle/>
          <a:p>
            <a:pPr algn="ctr"/>
            <a:r>
              <a:rPr lang="ko-KR" altLang="en-US" sz="700" dirty="0" smtClean="0">
                <a:solidFill>
                  <a:schemeClr val="tx1"/>
                </a:solidFill>
                <a:ea typeface="+mj-ea"/>
                <a:cs typeface="Consolas" panose="020B0609020204030204" pitchFamily="49" charset="0"/>
              </a:rPr>
              <a:t>프로세스</a:t>
            </a:r>
            <a:endParaRPr lang="ko-KR" altLang="en-US" sz="700" dirty="0">
              <a:solidFill>
                <a:schemeClr val="tx1"/>
              </a:solidFill>
              <a:ea typeface="+mj-ea"/>
              <a:cs typeface="Consolas" panose="020B0609020204030204" pitchFamily="49" charset="0"/>
            </a:endParaRPr>
          </a:p>
        </p:txBody>
      </p:sp>
      <p:sp>
        <p:nvSpPr>
          <p:cNvPr id="27" name="Rectangle 26"/>
          <p:cNvSpPr/>
          <p:nvPr/>
        </p:nvSpPr>
        <p:spPr>
          <a:xfrm>
            <a:off x="10644699" y="6323503"/>
            <a:ext cx="951041" cy="191935"/>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solidFill>
                <a:ea typeface="+mj-ea"/>
                <a:cs typeface="Consolas" panose="020B0609020204030204" pitchFamily="49" charset="0"/>
              </a:rPr>
              <a:t>인터페이스</a:t>
            </a:r>
            <a:endParaRPr lang="ko-KR" altLang="en-US" sz="700" dirty="0">
              <a:solidFill>
                <a:schemeClr val="tx1"/>
              </a:solidFill>
              <a:ea typeface="+mj-ea"/>
              <a:cs typeface="Consolas" panose="020B0609020204030204" pitchFamily="49" charset="0"/>
            </a:endParaRPr>
          </a:p>
        </p:txBody>
      </p:sp>
      <p:sp>
        <p:nvSpPr>
          <p:cNvPr id="28" name="Rectangle 27"/>
          <p:cNvSpPr/>
          <p:nvPr/>
        </p:nvSpPr>
        <p:spPr>
          <a:xfrm>
            <a:off x="10644698" y="6551375"/>
            <a:ext cx="951042" cy="188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00" dirty="0" smtClean="0">
                <a:solidFill>
                  <a:schemeClr val="tx1"/>
                </a:solidFill>
                <a:ea typeface="+mj-ea"/>
                <a:cs typeface="Consolas" panose="020B0609020204030204" pitchFamily="49" charset="0"/>
              </a:rPr>
              <a:t>서비스</a:t>
            </a:r>
            <a:endParaRPr lang="ko-KR" altLang="en-US" sz="700" dirty="0">
              <a:solidFill>
                <a:schemeClr val="tx1"/>
              </a:solidFill>
              <a:ea typeface="+mj-ea"/>
              <a:cs typeface="Consolas" panose="020B0609020204030204" pitchFamily="49" charset="0"/>
            </a:endParaRPr>
          </a:p>
        </p:txBody>
      </p:sp>
    </p:spTree>
    <p:extLst>
      <p:ext uri="{BB962C8B-B14F-4D97-AF65-F5344CB8AC3E}">
        <p14:creationId xmlns:p14="http://schemas.microsoft.com/office/powerpoint/2010/main" val="14034613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개요 </a:t>
            </a:r>
            <a:r>
              <a:rPr lang="en-US" altLang="ko-KR" dirty="0"/>
              <a:t>– </a:t>
            </a:r>
            <a:r>
              <a:rPr lang="ko-KR" altLang="en-US" dirty="0"/>
              <a:t>왜 이 프로젝트가 </a:t>
            </a:r>
            <a:r>
              <a:rPr lang="ko-KR" altLang="en-US" dirty="0" smtClean="0"/>
              <a:t>필요한가 </a:t>
            </a:r>
            <a:r>
              <a:rPr lang="en-US" altLang="ko-KR" dirty="0" smtClean="0"/>
              <a:t>(2/2)</a:t>
            </a:r>
            <a:endParaRPr lang="en-US" dirty="0"/>
          </a:p>
        </p:txBody>
      </p:sp>
      <p:sp>
        <p:nvSpPr>
          <p:cNvPr id="3" name="Content Placeholder 2"/>
          <p:cNvSpPr>
            <a:spLocks noGrp="1"/>
          </p:cNvSpPr>
          <p:nvPr>
            <p:ph idx="1"/>
          </p:nvPr>
        </p:nvSpPr>
        <p:spPr/>
        <p:txBody>
          <a:bodyPr/>
          <a:lstStyle/>
          <a:p>
            <a:r>
              <a:rPr lang="ko-KR" altLang="en-US" dirty="0" smtClean="0"/>
              <a:t>그러나 모든 </a:t>
            </a:r>
            <a:r>
              <a:rPr lang="en-US" altLang="ko-KR" dirty="0" smtClean="0"/>
              <a:t>LG API</a:t>
            </a:r>
            <a:r>
              <a:rPr lang="ko-KR" altLang="en-US" dirty="0" smtClean="0"/>
              <a:t>가 </a:t>
            </a:r>
            <a:r>
              <a:rPr lang="en-US" altLang="ko-KR" dirty="0" smtClean="0"/>
              <a:t>LG </a:t>
            </a:r>
            <a:r>
              <a:rPr lang="ko-KR" altLang="en-US" dirty="0" smtClean="0"/>
              <a:t>시스템 서버에서 별도의 서비스로 구현될 수 있는 것은 아니다</a:t>
            </a:r>
            <a:endParaRPr lang="en-US" altLang="ko-KR" dirty="0" smtClean="0"/>
          </a:p>
          <a:p>
            <a:r>
              <a:rPr lang="en-US" altLang="ko-KR" dirty="0" smtClean="0"/>
              <a:t>LG API</a:t>
            </a:r>
            <a:r>
              <a:rPr lang="ko-KR" altLang="en-US" dirty="0"/>
              <a:t> </a:t>
            </a:r>
            <a:r>
              <a:rPr lang="ko-KR" altLang="en-US" dirty="0" smtClean="0"/>
              <a:t>중에는 네이티브 서비스에서만 구현이 될 수 있는 것도 많다</a:t>
            </a:r>
            <a:endParaRPr lang="en-US" altLang="ko-KR" dirty="0" smtClean="0"/>
          </a:p>
          <a:p>
            <a:r>
              <a:rPr lang="ko-KR" altLang="en-US" dirty="0" smtClean="0"/>
              <a:t>이 프로젝트의 목표는 </a:t>
            </a:r>
            <a:r>
              <a:rPr lang="en-US" altLang="ko-KR" dirty="0" smtClean="0"/>
              <a:t>LG API</a:t>
            </a:r>
            <a:r>
              <a:rPr lang="ko-KR" altLang="en-US" dirty="0" smtClean="0"/>
              <a:t>를 네티이브 서비스에 구현하면서도 안드로이드 코드와 </a:t>
            </a:r>
            <a:r>
              <a:rPr lang="en-US" altLang="ko-KR" dirty="0" smtClean="0"/>
              <a:t>LG</a:t>
            </a:r>
            <a:r>
              <a:rPr lang="ko-KR" altLang="en-US" dirty="0" smtClean="0"/>
              <a:t>코드의 분리를 유지할 수 있는 설계를 만들고 이를 구현하는 것이다</a:t>
            </a:r>
            <a:endParaRPr lang="en-US" dirty="0"/>
          </a:p>
        </p:txBody>
      </p:sp>
      <p:sp>
        <p:nvSpPr>
          <p:cNvPr id="4" name="Rectangle 3"/>
          <p:cNvSpPr/>
          <p:nvPr/>
        </p:nvSpPr>
        <p:spPr>
          <a:xfrm>
            <a:off x="6101895" y="3181998"/>
            <a:ext cx="2475133" cy="2686975"/>
          </a:xfrm>
          <a:prstGeom prst="rect">
            <a:avLst/>
          </a:prstGeom>
        </p:spPr>
        <p:style>
          <a:lnRef idx="3">
            <a:schemeClr val="lt1"/>
          </a:lnRef>
          <a:fillRef idx="1">
            <a:schemeClr val="accent2"/>
          </a:fillRef>
          <a:effectRef idx="1">
            <a:schemeClr val="accent2"/>
          </a:effectRef>
          <a:fontRef idx="minor">
            <a:schemeClr val="lt1"/>
          </a:fontRef>
        </p:style>
        <p:txBody>
          <a:bodyPr rtlCol="0" anchor="b"/>
          <a:lstStyle/>
          <a:p>
            <a:r>
              <a:rPr lang="en-US" altLang="ko-KR" sz="1200" dirty="0" smtClean="0">
                <a:solidFill>
                  <a:schemeClr val="tx1"/>
                </a:solidFill>
                <a:ea typeface="+mj-ea"/>
                <a:cs typeface="Consolas" panose="020B0609020204030204" pitchFamily="49" charset="0"/>
              </a:rPr>
              <a:t>System Server</a:t>
            </a:r>
            <a:endParaRPr lang="ko-KR" altLang="en-US" sz="1200" dirty="0">
              <a:solidFill>
                <a:schemeClr val="tx1"/>
              </a:solidFill>
              <a:ea typeface="+mj-ea"/>
              <a:cs typeface="Consolas" panose="020B0609020204030204" pitchFamily="49" charset="0"/>
            </a:endParaRPr>
          </a:p>
        </p:txBody>
      </p:sp>
      <p:sp>
        <p:nvSpPr>
          <p:cNvPr id="5" name="Rectangle 4"/>
          <p:cNvSpPr/>
          <p:nvPr/>
        </p:nvSpPr>
        <p:spPr>
          <a:xfrm>
            <a:off x="9092181" y="3181998"/>
            <a:ext cx="2503559" cy="2686975"/>
          </a:xfrm>
          <a:prstGeom prst="rect">
            <a:avLst/>
          </a:prstGeom>
        </p:spPr>
        <p:style>
          <a:lnRef idx="3">
            <a:schemeClr val="lt1"/>
          </a:lnRef>
          <a:fillRef idx="1">
            <a:schemeClr val="accent2"/>
          </a:fillRef>
          <a:effectRef idx="1">
            <a:schemeClr val="accent2"/>
          </a:effectRef>
          <a:fontRef idx="minor">
            <a:schemeClr val="lt1"/>
          </a:fontRef>
        </p:style>
        <p:txBody>
          <a:bodyPr rtlCol="0" anchor="b"/>
          <a:lstStyle/>
          <a:p>
            <a:r>
              <a:rPr lang="en-US" altLang="ko-KR" sz="1200" smtClean="0">
                <a:solidFill>
                  <a:schemeClr val="tx1"/>
                </a:solidFill>
                <a:ea typeface="+mj-ea"/>
                <a:cs typeface="Consolas" panose="020B0609020204030204" pitchFamily="49" charset="0"/>
              </a:rPr>
              <a:t>LG System Server</a:t>
            </a:r>
            <a:endParaRPr lang="ko-KR" altLang="en-US" sz="1200">
              <a:solidFill>
                <a:schemeClr val="tx1"/>
              </a:solidFill>
              <a:ea typeface="+mj-ea"/>
              <a:cs typeface="Consolas" panose="020B0609020204030204" pitchFamily="49" charset="0"/>
            </a:endParaRPr>
          </a:p>
        </p:txBody>
      </p:sp>
      <p:sp>
        <p:nvSpPr>
          <p:cNvPr id="6" name="Rectangle 5"/>
          <p:cNvSpPr/>
          <p:nvPr/>
        </p:nvSpPr>
        <p:spPr>
          <a:xfrm>
            <a:off x="6283002" y="3316347"/>
            <a:ext cx="2013561"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dirty="0" err="1" smtClean="0">
                <a:solidFill>
                  <a:schemeClr val="tx1"/>
                </a:solidFill>
                <a:ea typeface="+mj-ea"/>
                <a:cs typeface="Consolas" panose="020B0609020204030204" pitchFamily="49" charset="0"/>
              </a:rPr>
              <a:t>ActivityManagerService</a:t>
            </a:r>
            <a:endParaRPr lang="ko-KR" altLang="en-US" sz="1200" dirty="0">
              <a:solidFill>
                <a:schemeClr val="tx1"/>
              </a:solidFill>
              <a:ea typeface="+mj-ea"/>
              <a:cs typeface="Consolas" panose="020B0609020204030204" pitchFamily="49" charset="0"/>
            </a:endParaRPr>
          </a:p>
        </p:txBody>
      </p:sp>
      <p:sp>
        <p:nvSpPr>
          <p:cNvPr id="7" name="Rectangle 6"/>
          <p:cNvSpPr/>
          <p:nvPr/>
        </p:nvSpPr>
        <p:spPr>
          <a:xfrm>
            <a:off x="6283002" y="3830167"/>
            <a:ext cx="2013561"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PackageManagerservice</a:t>
            </a:r>
            <a:endParaRPr lang="ko-KR" altLang="en-US" sz="1200">
              <a:solidFill>
                <a:schemeClr val="tx1"/>
              </a:solidFill>
              <a:ea typeface="+mj-ea"/>
              <a:cs typeface="Consolas" panose="020B0609020204030204" pitchFamily="49" charset="0"/>
            </a:endParaRPr>
          </a:p>
        </p:txBody>
      </p:sp>
      <p:sp>
        <p:nvSpPr>
          <p:cNvPr id="8" name="Rectangle 7"/>
          <p:cNvSpPr/>
          <p:nvPr/>
        </p:nvSpPr>
        <p:spPr>
          <a:xfrm>
            <a:off x="9277535" y="3314719"/>
            <a:ext cx="2076728"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NFSManagerService</a:t>
            </a:r>
            <a:endParaRPr lang="ko-KR" altLang="en-US" sz="1200">
              <a:solidFill>
                <a:schemeClr val="tx1"/>
              </a:solidFill>
              <a:ea typeface="+mj-ea"/>
              <a:cs typeface="Consolas" panose="020B0609020204030204" pitchFamily="49" charset="0"/>
            </a:endParaRPr>
          </a:p>
        </p:txBody>
      </p:sp>
      <p:sp>
        <p:nvSpPr>
          <p:cNvPr id="9" name="Rectangle 8"/>
          <p:cNvSpPr/>
          <p:nvPr/>
        </p:nvSpPr>
        <p:spPr>
          <a:xfrm>
            <a:off x="9291254" y="3830167"/>
            <a:ext cx="2061203"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OsManagerService</a:t>
            </a:r>
            <a:endParaRPr lang="ko-KR" altLang="en-US" sz="1200">
              <a:solidFill>
                <a:schemeClr val="tx1"/>
              </a:solidFill>
              <a:ea typeface="+mj-ea"/>
              <a:cs typeface="Consolas" panose="020B0609020204030204" pitchFamily="49" charset="0"/>
            </a:endParaRPr>
          </a:p>
        </p:txBody>
      </p:sp>
      <p:sp>
        <p:nvSpPr>
          <p:cNvPr id="10" name="Rectangle 9"/>
          <p:cNvSpPr/>
          <p:nvPr/>
        </p:nvSpPr>
        <p:spPr>
          <a:xfrm>
            <a:off x="6283002" y="4319561"/>
            <a:ext cx="2013561"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WindowManagerService</a:t>
            </a:r>
            <a:endParaRPr lang="ko-KR" altLang="en-US" sz="1200">
              <a:solidFill>
                <a:schemeClr val="tx1"/>
              </a:solidFill>
              <a:ea typeface="+mj-ea"/>
              <a:cs typeface="Consolas" panose="020B0609020204030204" pitchFamily="49" charset="0"/>
            </a:endParaRPr>
          </a:p>
        </p:txBody>
      </p:sp>
      <p:sp>
        <p:nvSpPr>
          <p:cNvPr id="11" name="Rectangle 10"/>
          <p:cNvSpPr/>
          <p:nvPr/>
        </p:nvSpPr>
        <p:spPr>
          <a:xfrm>
            <a:off x="6283002" y="4808954"/>
            <a:ext cx="2013561"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dirty="0" err="1" smtClean="0">
                <a:solidFill>
                  <a:schemeClr val="tx1"/>
                </a:solidFill>
                <a:ea typeface="+mj-ea"/>
                <a:cs typeface="Consolas" panose="020B0609020204030204" pitchFamily="49" charset="0"/>
              </a:rPr>
              <a:t>PowerManagerService</a:t>
            </a:r>
            <a:endParaRPr lang="ko-KR" altLang="en-US" sz="1200" dirty="0">
              <a:solidFill>
                <a:schemeClr val="tx1"/>
              </a:solidFill>
              <a:ea typeface="+mj-ea"/>
              <a:cs typeface="Consolas" panose="020B0609020204030204" pitchFamily="49" charset="0"/>
            </a:endParaRPr>
          </a:p>
        </p:txBody>
      </p:sp>
      <p:sp>
        <p:nvSpPr>
          <p:cNvPr id="12" name="Rectangle 11"/>
          <p:cNvSpPr/>
          <p:nvPr/>
        </p:nvSpPr>
        <p:spPr>
          <a:xfrm>
            <a:off x="6272025" y="5307578"/>
            <a:ext cx="2024538" cy="292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a:t>
            </a:r>
            <a:endParaRPr lang="ko-KR" altLang="en-US" sz="1200">
              <a:solidFill>
                <a:schemeClr val="tx1"/>
              </a:solidFill>
              <a:ea typeface="+mj-ea"/>
              <a:cs typeface="Consolas" panose="020B0609020204030204" pitchFamily="49" charset="0"/>
            </a:endParaRPr>
          </a:p>
        </p:txBody>
      </p:sp>
      <p:sp>
        <p:nvSpPr>
          <p:cNvPr id="13" name="Rectangle 12"/>
          <p:cNvSpPr/>
          <p:nvPr/>
        </p:nvSpPr>
        <p:spPr>
          <a:xfrm>
            <a:off x="9291254" y="4319561"/>
            <a:ext cx="2061203" cy="4030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ClipTrayService</a:t>
            </a:r>
            <a:endParaRPr lang="ko-KR" altLang="en-US" sz="1200">
              <a:solidFill>
                <a:schemeClr val="tx1"/>
              </a:solidFill>
              <a:ea typeface="+mj-ea"/>
              <a:cs typeface="Consolas" panose="020B0609020204030204" pitchFamily="49" charset="0"/>
            </a:endParaRPr>
          </a:p>
        </p:txBody>
      </p:sp>
      <p:sp>
        <p:nvSpPr>
          <p:cNvPr id="14" name="Rectangle 13"/>
          <p:cNvSpPr/>
          <p:nvPr/>
        </p:nvSpPr>
        <p:spPr>
          <a:xfrm>
            <a:off x="9289662" y="4850637"/>
            <a:ext cx="2063005" cy="292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ko-KR" sz="1200" smtClean="0">
                <a:solidFill>
                  <a:schemeClr val="tx1"/>
                </a:solidFill>
                <a:ea typeface="+mj-ea"/>
                <a:cs typeface="Consolas" panose="020B0609020204030204" pitchFamily="49" charset="0"/>
              </a:rPr>
              <a:t>...</a:t>
            </a:r>
            <a:endParaRPr lang="ko-KR" altLang="en-US" sz="1200">
              <a:solidFill>
                <a:schemeClr val="tx1"/>
              </a:solidFill>
              <a:ea typeface="+mj-ea"/>
              <a:cs typeface="Consolas" panose="020B0609020204030204" pitchFamily="49" charset="0"/>
            </a:endParaRPr>
          </a:p>
        </p:txBody>
      </p:sp>
      <p:sp>
        <p:nvSpPr>
          <p:cNvPr id="15" name="Rectangle 14"/>
          <p:cNvSpPr/>
          <p:nvPr/>
        </p:nvSpPr>
        <p:spPr>
          <a:xfrm>
            <a:off x="6101895" y="2049126"/>
            <a:ext cx="1419251" cy="403046"/>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200" smtClean="0">
                <a:solidFill>
                  <a:schemeClr val="tx1"/>
                </a:solidFill>
                <a:ea typeface="+mj-ea"/>
                <a:cs typeface="Consolas" panose="020B0609020204030204" pitchFamily="49" charset="0"/>
              </a:rPr>
              <a:t>Android API</a:t>
            </a:r>
            <a:endParaRPr lang="ko-KR" altLang="en-US" sz="1200">
              <a:solidFill>
                <a:schemeClr val="tx1"/>
              </a:solidFill>
              <a:ea typeface="+mj-ea"/>
              <a:cs typeface="Consolas" panose="020B0609020204030204" pitchFamily="49" charset="0"/>
            </a:endParaRPr>
          </a:p>
        </p:txBody>
      </p:sp>
      <p:sp>
        <p:nvSpPr>
          <p:cNvPr id="16" name="Rectangle 15"/>
          <p:cNvSpPr/>
          <p:nvPr/>
        </p:nvSpPr>
        <p:spPr>
          <a:xfrm>
            <a:off x="7636476" y="2049126"/>
            <a:ext cx="3959264" cy="403046"/>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200" smtClean="0">
                <a:solidFill>
                  <a:schemeClr val="tx1"/>
                </a:solidFill>
                <a:ea typeface="+mj-ea"/>
                <a:cs typeface="Consolas" panose="020B0609020204030204" pitchFamily="49" charset="0"/>
              </a:rPr>
              <a:t>LG API</a:t>
            </a:r>
            <a:endParaRPr lang="ko-KR" altLang="en-US" sz="1200">
              <a:solidFill>
                <a:schemeClr val="tx1"/>
              </a:solidFill>
              <a:ea typeface="+mj-ea"/>
              <a:cs typeface="Consolas" panose="020B0609020204030204" pitchFamily="49" charset="0"/>
            </a:endParaRPr>
          </a:p>
        </p:txBody>
      </p:sp>
      <p:sp>
        <p:nvSpPr>
          <p:cNvPr id="17" name="Down Arrow 16"/>
          <p:cNvSpPr/>
          <p:nvPr/>
        </p:nvSpPr>
        <p:spPr>
          <a:xfrm>
            <a:off x="6630412" y="2539851"/>
            <a:ext cx="362215" cy="5144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200">
              <a:ea typeface="+mj-ea"/>
            </a:endParaRPr>
          </a:p>
        </p:txBody>
      </p:sp>
      <p:sp>
        <p:nvSpPr>
          <p:cNvPr id="18" name="Down Arrow 17"/>
          <p:cNvSpPr/>
          <p:nvPr/>
        </p:nvSpPr>
        <p:spPr>
          <a:xfrm>
            <a:off x="10134792" y="2564574"/>
            <a:ext cx="362215" cy="5144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200">
              <a:ea typeface="+mj-ea"/>
            </a:endParaRPr>
          </a:p>
        </p:txBody>
      </p:sp>
      <p:sp>
        <p:nvSpPr>
          <p:cNvPr id="19" name="Rectangle 18"/>
          <p:cNvSpPr/>
          <p:nvPr/>
        </p:nvSpPr>
        <p:spPr>
          <a:xfrm>
            <a:off x="10644699" y="6095631"/>
            <a:ext cx="951041" cy="191935"/>
          </a:xfrm>
          <a:prstGeom prst="rect">
            <a:avLst/>
          </a:prstGeom>
        </p:spPr>
        <p:style>
          <a:lnRef idx="3">
            <a:schemeClr val="lt1"/>
          </a:lnRef>
          <a:fillRef idx="1">
            <a:schemeClr val="accent2"/>
          </a:fillRef>
          <a:effectRef idx="1">
            <a:schemeClr val="accent2"/>
          </a:effectRef>
          <a:fontRef idx="minor">
            <a:schemeClr val="lt1"/>
          </a:fontRef>
        </p:style>
        <p:txBody>
          <a:bodyPr rtlCol="0" anchor="b"/>
          <a:lstStyle/>
          <a:p>
            <a:pPr algn="ctr"/>
            <a:r>
              <a:rPr lang="ko-KR" altLang="en-US" sz="700" dirty="0" smtClean="0">
                <a:solidFill>
                  <a:schemeClr val="tx1"/>
                </a:solidFill>
                <a:ea typeface="+mj-ea"/>
                <a:cs typeface="Consolas" panose="020B0609020204030204" pitchFamily="49" charset="0"/>
              </a:rPr>
              <a:t>프로세스</a:t>
            </a:r>
            <a:endParaRPr lang="ko-KR" altLang="en-US" sz="700" dirty="0">
              <a:solidFill>
                <a:schemeClr val="tx1"/>
              </a:solidFill>
              <a:ea typeface="+mj-ea"/>
              <a:cs typeface="Consolas" panose="020B0609020204030204" pitchFamily="49" charset="0"/>
            </a:endParaRPr>
          </a:p>
        </p:txBody>
      </p:sp>
      <p:sp>
        <p:nvSpPr>
          <p:cNvPr id="20" name="Rectangle 19"/>
          <p:cNvSpPr/>
          <p:nvPr/>
        </p:nvSpPr>
        <p:spPr>
          <a:xfrm>
            <a:off x="10644699" y="6323503"/>
            <a:ext cx="951041" cy="191935"/>
          </a:xfrm>
          <a:prstGeom prst="rect">
            <a:avLst/>
          </a:prstGeom>
        </p:spPr>
        <p:style>
          <a:lnRef idx="3">
            <a:schemeClr val="lt1"/>
          </a:lnRef>
          <a:fillRef idx="1">
            <a:schemeClr val="accent6"/>
          </a:fillRef>
          <a:effectRef idx="1">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ko-KR" altLang="en-US" sz="700" dirty="0" smtClean="0">
                <a:solidFill>
                  <a:schemeClr val="tx1"/>
                </a:solidFill>
                <a:ea typeface="+mj-ea"/>
                <a:cs typeface="Consolas" panose="020B0609020204030204" pitchFamily="49" charset="0"/>
              </a:rPr>
              <a:t>인터페이스</a:t>
            </a:r>
            <a:endParaRPr lang="ko-KR" altLang="en-US" sz="700" dirty="0">
              <a:solidFill>
                <a:schemeClr val="tx1"/>
              </a:solidFill>
              <a:ea typeface="+mj-ea"/>
              <a:cs typeface="Consolas" panose="020B0609020204030204" pitchFamily="49" charset="0"/>
            </a:endParaRPr>
          </a:p>
        </p:txBody>
      </p:sp>
      <p:sp>
        <p:nvSpPr>
          <p:cNvPr id="21" name="Rectangle 20"/>
          <p:cNvSpPr/>
          <p:nvPr/>
        </p:nvSpPr>
        <p:spPr>
          <a:xfrm>
            <a:off x="10644698" y="6551375"/>
            <a:ext cx="951042" cy="1880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ko-KR" altLang="en-US" sz="700" dirty="0" smtClean="0">
                <a:solidFill>
                  <a:schemeClr val="tx1"/>
                </a:solidFill>
                <a:ea typeface="+mj-ea"/>
                <a:cs typeface="Consolas" panose="020B0609020204030204" pitchFamily="49" charset="0"/>
              </a:rPr>
              <a:t>서비스</a:t>
            </a:r>
            <a:endParaRPr lang="ko-KR" altLang="en-US" sz="700" dirty="0">
              <a:solidFill>
                <a:schemeClr val="tx1"/>
              </a:solidFill>
              <a:ea typeface="+mj-ea"/>
              <a:cs typeface="Consolas" panose="020B0609020204030204" pitchFamily="49" charset="0"/>
            </a:endParaRPr>
          </a:p>
        </p:txBody>
      </p:sp>
      <p:sp>
        <p:nvSpPr>
          <p:cNvPr id="22" name="Down Arrow 21"/>
          <p:cNvSpPr/>
          <p:nvPr/>
        </p:nvSpPr>
        <p:spPr>
          <a:xfrm>
            <a:off x="7866088" y="2547750"/>
            <a:ext cx="362215" cy="514404"/>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sz="1200">
              <a:ea typeface="+mj-ea"/>
            </a:endParaRPr>
          </a:p>
        </p:txBody>
      </p:sp>
      <p:sp>
        <p:nvSpPr>
          <p:cNvPr id="23" name="Rectangle 22"/>
          <p:cNvSpPr/>
          <p:nvPr/>
        </p:nvSpPr>
        <p:spPr>
          <a:xfrm>
            <a:off x="7578811" y="1902941"/>
            <a:ext cx="1113547" cy="4118918"/>
          </a:xfrm>
          <a:prstGeom prst="rect">
            <a:avLst/>
          </a:prstGeom>
          <a:noFill/>
          <a:ln w="28575">
            <a:solidFill>
              <a:srgbClr val="DD462F"/>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p:cNvSpPr txBox="1"/>
          <p:nvPr/>
        </p:nvSpPr>
        <p:spPr>
          <a:xfrm>
            <a:off x="6776598" y="1533609"/>
            <a:ext cx="2680542" cy="369332"/>
          </a:xfrm>
          <a:prstGeom prst="rect">
            <a:avLst/>
          </a:prstGeom>
          <a:noFill/>
        </p:spPr>
        <p:txBody>
          <a:bodyPr wrap="none" rtlCol="0">
            <a:spAutoFit/>
          </a:bodyPr>
          <a:lstStyle/>
          <a:p>
            <a:r>
              <a:rPr lang="ko-KR" altLang="en-US" dirty="0" smtClean="0"/>
              <a:t>이 프로젝트의 문제 범위</a:t>
            </a:r>
            <a:endParaRPr lang="en-US" dirty="0"/>
          </a:p>
        </p:txBody>
      </p:sp>
    </p:spTree>
    <p:extLst>
      <p:ext uri="{BB962C8B-B14F-4D97-AF65-F5344CB8AC3E}">
        <p14:creationId xmlns:p14="http://schemas.microsoft.com/office/powerpoint/2010/main" val="3634235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아키텍처 드라이버</a:t>
            </a:r>
            <a:endParaRPr lang="en-US" dirty="0"/>
          </a:p>
        </p:txBody>
      </p:sp>
      <p:sp>
        <p:nvSpPr>
          <p:cNvPr id="5" name="Content Placeholder 4"/>
          <p:cNvSpPr>
            <a:spLocks noGrp="1"/>
          </p:cNvSpPr>
          <p:nvPr>
            <p:ph idx="1"/>
          </p:nvPr>
        </p:nvSpPr>
        <p:spPr>
          <a:xfrm>
            <a:off x="838201" y="2122189"/>
            <a:ext cx="10233453" cy="1543651"/>
          </a:xfrm>
        </p:spPr>
        <p:txBody>
          <a:bodyPr>
            <a:normAutofit lnSpcReduction="10000"/>
          </a:bodyPr>
          <a:lstStyle/>
          <a:p>
            <a:pPr marL="342900" indent="-342900">
              <a:buFont typeface="+mj-lt"/>
              <a:buAutoNum type="arabicPeriod"/>
            </a:pPr>
            <a:r>
              <a:rPr lang="ko-KR" altLang="en-US" dirty="0" smtClean="0"/>
              <a:t>네이티브 서비스에 </a:t>
            </a:r>
            <a:r>
              <a:rPr lang="en-US" altLang="ko-KR" dirty="0" smtClean="0"/>
              <a:t>API</a:t>
            </a:r>
            <a:r>
              <a:rPr lang="ko-KR" altLang="en-US" dirty="0" smtClean="0"/>
              <a:t>를 추가 구현할 수 있어야 한다</a:t>
            </a:r>
            <a:r>
              <a:rPr lang="en-US" altLang="ko-KR" dirty="0" smtClean="0"/>
              <a:t>. </a:t>
            </a:r>
            <a:r>
              <a:rPr lang="ko-KR" altLang="en-US" dirty="0" smtClean="0"/>
              <a:t>네이티브 서비스의 예로는 </a:t>
            </a:r>
            <a:r>
              <a:rPr lang="en-US" altLang="ko-KR" dirty="0" err="1" smtClean="0">
                <a:latin typeface="Consolas" panose="020B0609020204030204" pitchFamily="49" charset="0"/>
                <a:cs typeface="Consolas" panose="020B0609020204030204" pitchFamily="49" charset="0"/>
              </a:rPr>
              <a:t>WindowManager</a:t>
            </a:r>
            <a:r>
              <a:rPr lang="en-US" altLang="ko-KR" dirty="0" smtClean="0"/>
              <a:t>, </a:t>
            </a:r>
            <a:r>
              <a:rPr lang="en-US" altLang="ko-KR" dirty="0" err="1">
                <a:latin typeface="Consolas" panose="020B0609020204030204" pitchFamily="49" charset="0"/>
                <a:cs typeface="Consolas" panose="020B0609020204030204" pitchFamily="49" charset="0"/>
              </a:rPr>
              <a:t>ActivityManager</a:t>
            </a:r>
            <a:r>
              <a:rPr lang="en-US" altLang="ko-KR" dirty="0" smtClean="0"/>
              <a:t>, </a:t>
            </a:r>
            <a:r>
              <a:rPr lang="en-US" altLang="ko-KR" dirty="0" err="1">
                <a:latin typeface="Consolas" panose="020B0609020204030204" pitchFamily="49" charset="0"/>
                <a:cs typeface="Consolas" panose="020B0609020204030204" pitchFamily="49" charset="0"/>
              </a:rPr>
              <a:t>PowerManager</a:t>
            </a:r>
            <a:r>
              <a:rPr lang="en-US" altLang="ko-KR" dirty="0" smtClean="0"/>
              <a:t>, </a:t>
            </a:r>
            <a:r>
              <a:rPr lang="en-US" altLang="ko-KR" dirty="0" err="1">
                <a:latin typeface="Consolas" panose="020B0609020204030204" pitchFamily="49" charset="0"/>
                <a:cs typeface="Consolas" panose="020B0609020204030204" pitchFamily="49" charset="0"/>
              </a:rPr>
              <a:t>AudioService</a:t>
            </a:r>
            <a:r>
              <a:rPr lang="ko-KR" altLang="en-US" dirty="0" smtClean="0"/>
              <a:t>등이 있다</a:t>
            </a:r>
            <a:r>
              <a:rPr lang="en-US" altLang="ko-KR" dirty="0" smtClean="0"/>
              <a:t>.</a:t>
            </a:r>
          </a:p>
          <a:p>
            <a:pPr marL="342900" indent="-342900">
              <a:buFont typeface="+mj-lt"/>
              <a:buAutoNum type="arabicPeriod"/>
            </a:pPr>
            <a:r>
              <a:rPr lang="ko-KR" altLang="en-US" dirty="0" smtClean="0"/>
              <a:t>이렇게 추가 구현된 </a:t>
            </a:r>
            <a:r>
              <a:rPr lang="en-US" altLang="ko-KR" dirty="0" smtClean="0"/>
              <a:t>API</a:t>
            </a:r>
            <a:r>
              <a:rPr lang="ko-KR" altLang="en-US" dirty="0" smtClean="0"/>
              <a:t>는 앱에서 호출이 가능해야 한다</a:t>
            </a:r>
            <a:endParaRPr lang="en-US" altLang="ko-KR" dirty="0" smtClean="0"/>
          </a:p>
          <a:p>
            <a:pPr marL="342900" indent="-342900">
              <a:buFont typeface="+mj-lt"/>
              <a:buAutoNum type="arabicPeriod"/>
            </a:pPr>
            <a:endParaRPr lang="en-US" dirty="0"/>
          </a:p>
        </p:txBody>
      </p:sp>
      <p:sp>
        <p:nvSpPr>
          <p:cNvPr id="6" name="Content Placeholder 2"/>
          <p:cNvSpPr txBox="1">
            <a:spLocks/>
          </p:cNvSpPr>
          <p:nvPr/>
        </p:nvSpPr>
        <p:spPr>
          <a:xfrm>
            <a:off x="838201" y="4082797"/>
            <a:ext cx="10515600" cy="2482764"/>
          </a:xfrm>
          <a:prstGeom prst="rect">
            <a:avLst/>
          </a:prstGeom>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US" dirty="0" smtClean="0"/>
              <a:t>PDK</a:t>
            </a:r>
            <a:r>
              <a:rPr lang="ko-KR" altLang="en-US" dirty="0" smtClean="0"/>
              <a:t>로 안드로이드 소스코드 직접 수정이 불가능한 경우에도 구현 가능해야 한다</a:t>
            </a:r>
            <a:endParaRPr lang="en-US" altLang="ko-KR" dirty="0" smtClean="0"/>
          </a:p>
          <a:p>
            <a:pPr marL="342900" indent="-342900">
              <a:buFont typeface="+mj-lt"/>
              <a:buAutoNum type="arabicPeriod"/>
            </a:pPr>
            <a:r>
              <a:rPr lang="ko-KR" altLang="en-US" dirty="0" smtClean="0"/>
              <a:t>추가된 </a:t>
            </a:r>
            <a:r>
              <a:rPr lang="en-US" altLang="ko-KR" dirty="0" smtClean="0"/>
              <a:t>API</a:t>
            </a:r>
            <a:r>
              <a:rPr lang="ko-KR" altLang="en-US" dirty="0" smtClean="0"/>
              <a:t>는 안드로이드 </a:t>
            </a:r>
            <a:r>
              <a:rPr lang="en-US" altLang="ko-KR" dirty="0" smtClean="0"/>
              <a:t>API</a:t>
            </a:r>
            <a:r>
              <a:rPr lang="ko-KR" altLang="en-US" dirty="0" smtClean="0"/>
              <a:t>와 분리되는 </a:t>
            </a:r>
            <a:r>
              <a:rPr lang="en-US" altLang="ko-KR" dirty="0" smtClean="0"/>
              <a:t>LG API</a:t>
            </a:r>
            <a:r>
              <a:rPr lang="ko-KR" altLang="en-US" dirty="0" smtClean="0"/>
              <a:t>로 구현이 되어야 한다</a:t>
            </a:r>
            <a:endParaRPr lang="en-US" altLang="ko-KR" dirty="0" smtClean="0"/>
          </a:p>
          <a:p>
            <a:pPr marL="342900" indent="-342900">
              <a:buFont typeface="+mj-lt"/>
              <a:buAutoNum type="arabicPeriod"/>
            </a:pPr>
            <a:r>
              <a:rPr lang="ko-KR" altLang="en-US" dirty="0" smtClean="0"/>
              <a:t>안드로이드 소스코드를 직접 수정하는 기존의 방법에 비해 수행 성능상의 오버헤드가 없어야 한다</a:t>
            </a:r>
            <a:endParaRPr lang="en-US" altLang="ko-KR" dirty="0" smtClean="0"/>
          </a:p>
          <a:p>
            <a:pPr marL="342900" indent="-342900">
              <a:buFont typeface="+mj-lt"/>
              <a:buAutoNum type="arabicPeriod"/>
            </a:pPr>
            <a:r>
              <a:rPr lang="ko-KR" altLang="en-US" dirty="0" smtClean="0"/>
              <a:t>개발자가 적용하기에 쉬워야 한다 </a:t>
            </a:r>
            <a:r>
              <a:rPr lang="en-US" altLang="ko-KR" dirty="0" smtClean="0"/>
              <a:t>(</a:t>
            </a:r>
            <a:r>
              <a:rPr lang="ko-KR" altLang="en-US" dirty="0" smtClean="0"/>
              <a:t>한 페이지 수준의 적용 가이드가 나와야 함</a:t>
            </a:r>
            <a:r>
              <a:rPr lang="en-US" altLang="ko-KR" dirty="0" smtClean="0"/>
              <a:t>)</a:t>
            </a:r>
            <a:endParaRPr lang="en-US" dirty="0"/>
          </a:p>
        </p:txBody>
      </p:sp>
      <p:sp>
        <p:nvSpPr>
          <p:cNvPr id="7" name="TextBox 6"/>
          <p:cNvSpPr txBox="1"/>
          <p:nvPr/>
        </p:nvSpPr>
        <p:spPr>
          <a:xfrm>
            <a:off x="691979" y="1752857"/>
            <a:ext cx="1863011" cy="369332"/>
          </a:xfrm>
          <a:prstGeom prst="rect">
            <a:avLst/>
          </a:prstGeom>
          <a:noFill/>
        </p:spPr>
        <p:txBody>
          <a:bodyPr wrap="none" rtlCol="0">
            <a:spAutoFit/>
          </a:bodyPr>
          <a:lstStyle/>
          <a:p>
            <a:r>
              <a:rPr lang="ko-KR" altLang="en-US" b="1" smtClean="0">
                <a:solidFill>
                  <a:srgbClr val="DD462F"/>
                </a:solidFill>
              </a:rPr>
              <a:t>기능적 요구사항</a:t>
            </a:r>
            <a:endParaRPr lang="en-US" b="1" dirty="0">
              <a:solidFill>
                <a:srgbClr val="DD462F"/>
              </a:solidFill>
            </a:endParaRPr>
          </a:p>
        </p:txBody>
      </p:sp>
      <p:sp>
        <p:nvSpPr>
          <p:cNvPr id="8" name="TextBox 7"/>
          <p:cNvSpPr txBox="1"/>
          <p:nvPr/>
        </p:nvSpPr>
        <p:spPr>
          <a:xfrm>
            <a:off x="691979" y="3713465"/>
            <a:ext cx="2093843" cy="369332"/>
          </a:xfrm>
          <a:prstGeom prst="rect">
            <a:avLst/>
          </a:prstGeom>
          <a:noFill/>
        </p:spPr>
        <p:txBody>
          <a:bodyPr wrap="none" rtlCol="0">
            <a:spAutoFit/>
          </a:bodyPr>
          <a:lstStyle/>
          <a:p>
            <a:r>
              <a:rPr lang="ko-KR" altLang="en-US" b="1" dirty="0" smtClean="0">
                <a:solidFill>
                  <a:srgbClr val="DD462F"/>
                </a:solidFill>
              </a:rPr>
              <a:t>비기능적 요구사항</a:t>
            </a:r>
            <a:endParaRPr lang="en-US" b="1" dirty="0">
              <a:solidFill>
                <a:srgbClr val="DD462F"/>
              </a:solidFill>
            </a:endParaRPr>
          </a:p>
        </p:txBody>
      </p:sp>
      <p:sp>
        <p:nvSpPr>
          <p:cNvPr id="9" name="Right Arrow 8"/>
          <p:cNvSpPr/>
          <p:nvPr/>
        </p:nvSpPr>
        <p:spPr>
          <a:xfrm rot="16200000">
            <a:off x="9405554" y="5113637"/>
            <a:ext cx="2154194" cy="362465"/>
          </a:xfrm>
          <a:prstGeom prst="rightArrow">
            <a:avLst/>
          </a:prstGeom>
          <a:solidFill>
            <a:srgbClr val="D24726"/>
          </a:solidFill>
          <a:ln>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0044069" y="3848440"/>
            <a:ext cx="877163" cy="369332"/>
          </a:xfrm>
          <a:prstGeom prst="rect">
            <a:avLst/>
          </a:prstGeom>
          <a:noFill/>
        </p:spPr>
        <p:txBody>
          <a:bodyPr wrap="none" rtlCol="0">
            <a:spAutoFit/>
          </a:bodyPr>
          <a:lstStyle/>
          <a:p>
            <a:r>
              <a:rPr lang="ko-KR" altLang="en-US" smtClean="0"/>
              <a:t>중요도</a:t>
            </a:r>
            <a:endParaRPr lang="en-US" dirty="0"/>
          </a:p>
        </p:txBody>
      </p:sp>
    </p:spTree>
    <p:extLst>
      <p:ext uri="{BB962C8B-B14F-4D97-AF65-F5344CB8AC3E}">
        <p14:creationId xmlns:p14="http://schemas.microsoft.com/office/powerpoint/2010/main" val="2905903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아키텍처 디자인 </a:t>
            </a:r>
            <a:r>
              <a:rPr lang="en-US" altLang="ko-KR" dirty="0"/>
              <a:t>– </a:t>
            </a:r>
            <a:r>
              <a:rPr lang="ko-KR" altLang="en-US" dirty="0"/>
              <a:t>기존 방식의 분석</a:t>
            </a:r>
            <a:endParaRPr lang="en-US" dirty="0"/>
          </a:p>
        </p:txBody>
      </p:sp>
      <p:sp>
        <p:nvSpPr>
          <p:cNvPr id="3" name="Content Placeholder 2"/>
          <p:cNvSpPr>
            <a:spLocks noGrp="1"/>
          </p:cNvSpPr>
          <p:nvPr>
            <p:ph idx="1"/>
          </p:nvPr>
        </p:nvSpPr>
        <p:spPr>
          <a:xfrm>
            <a:off x="838201" y="1825625"/>
            <a:ext cx="4780761" cy="4351338"/>
          </a:xfrm>
        </p:spPr>
        <p:txBody>
          <a:bodyPr/>
          <a:lstStyle/>
          <a:p>
            <a:r>
              <a:rPr lang="ko-KR" altLang="en-US" dirty="0" smtClean="0"/>
              <a:t>안드로이드 소스코드를 직접 수정하는 기존의 방법 </a:t>
            </a:r>
            <a:r>
              <a:rPr lang="en-US" dirty="0" smtClean="0"/>
              <a:t>(</a:t>
            </a:r>
            <a:r>
              <a:rPr lang="ko-KR" altLang="en-US" dirty="0" smtClean="0"/>
              <a:t>네비티브 서비스인 </a:t>
            </a:r>
            <a:r>
              <a:rPr lang="en-US" dirty="0" err="1">
                <a:latin typeface="Consolas" panose="020B0609020204030204" pitchFamily="49" charset="0"/>
                <a:cs typeface="Consolas" panose="020B0609020204030204" pitchFamily="49" charset="0"/>
              </a:rPr>
              <a:t>WindowManager</a:t>
            </a:r>
            <a:r>
              <a:rPr lang="ko-KR" altLang="en-US" dirty="0" smtClean="0"/>
              <a:t>에 </a:t>
            </a:r>
            <a:r>
              <a:rPr lang="en-US" altLang="ko-KR" dirty="0" smtClean="0"/>
              <a:t>LG API</a:t>
            </a:r>
            <a:r>
              <a:rPr lang="ko-KR" altLang="en-US" dirty="0" smtClean="0"/>
              <a:t>를 추가하는 경우의 예</a:t>
            </a:r>
            <a:r>
              <a:rPr lang="en-US" altLang="ko-KR" dirty="0" smtClean="0"/>
              <a:t>)</a:t>
            </a:r>
          </a:p>
          <a:p>
            <a:r>
              <a:rPr lang="ko-KR" altLang="en-US" dirty="0" smtClean="0"/>
              <a:t>문제점</a:t>
            </a:r>
            <a:r>
              <a:rPr lang="en-US" altLang="ko-KR" dirty="0" smtClean="0"/>
              <a:t>: </a:t>
            </a:r>
            <a:r>
              <a:rPr lang="en-US" dirty="0" smtClean="0"/>
              <a:t>PDK</a:t>
            </a:r>
            <a:r>
              <a:rPr lang="ko-KR" altLang="en-US" dirty="0" smtClean="0"/>
              <a:t>때에는 구현이 불가능하며</a:t>
            </a:r>
            <a:r>
              <a:rPr lang="en-US" altLang="ko-KR" dirty="0" smtClean="0"/>
              <a:t>, </a:t>
            </a:r>
            <a:r>
              <a:rPr lang="ko-KR" altLang="en-US" dirty="0" smtClean="0"/>
              <a:t>소스 공개 이후에 하더라도 안드로이드 코드와 </a:t>
            </a:r>
            <a:r>
              <a:rPr lang="en-US" altLang="ko-KR" dirty="0" smtClean="0"/>
              <a:t>LG</a:t>
            </a:r>
            <a:r>
              <a:rPr lang="ko-KR" altLang="en-US" dirty="0" smtClean="0"/>
              <a:t>코드가 섞이게 된다 </a:t>
            </a:r>
            <a:r>
              <a:rPr lang="en-US" altLang="ko-KR" dirty="0" smtClean="0"/>
              <a:t>(</a:t>
            </a:r>
            <a:r>
              <a:rPr lang="ko-KR" altLang="en-US" dirty="0" smtClean="0"/>
              <a:t>비기능적 요구사항 </a:t>
            </a:r>
            <a:r>
              <a:rPr lang="en-US" altLang="ko-KR" dirty="0" smtClean="0"/>
              <a:t>1</a:t>
            </a:r>
            <a:r>
              <a:rPr lang="ko-KR" altLang="en-US" dirty="0" smtClean="0"/>
              <a:t>과</a:t>
            </a:r>
            <a:r>
              <a:rPr lang="en-US" altLang="ko-KR" dirty="0" smtClean="0"/>
              <a:t> 2 </a:t>
            </a:r>
            <a:r>
              <a:rPr lang="ko-KR" altLang="en-US" dirty="0" smtClean="0"/>
              <a:t>불만족</a:t>
            </a:r>
            <a:r>
              <a:rPr lang="en-US" altLang="ko-KR" dirty="0" smtClean="0"/>
              <a:t>)</a:t>
            </a:r>
            <a:endParaRPr lang="en-US" dirty="0"/>
          </a:p>
        </p:txBody>
      </p:sp>
      <p:sp>
        <p:nvSpPr>
          <p:cNvPr id="4" name="Rectangle 3"/>
          <p:cNvSpPr/>
          <p:nvPr/>
        </p:nvSpPr>
        <p:spPr>
          <a:xfrm>
            <a:off x="9603880" y="5822413"/>
            <a:ext cx="2336844" cy="868557"/>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WindowManagerServce.java</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5" name="Rectangle 4"/>
          <p:cNvSpPr/>
          <p:nvPr/>
        </p:nvSpPr>
        <p:spPr>
          <a:xfrm>
            <a:off x="9617490" y="4455381"/>
            <a:ext cx="2323234" cy="1018717"/>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IWindowManager.Stub.java</a:t>
            </a:r>
          </a:p>
          <a:p>
            <a:pPr lvl="0" latinLnBrk="1">
              <a:defRPr/>
            </a:pPr>
            <a:r>
              <a:rPr lang="en-US" altLang="ko-KR" sz="900" dirty="0" err="1">
                <a:solidFill>
                  <a:srgbClr val="000000"/>
                </a:solidFill>
                <a:latin typeface="Consolas" panose="020B0609020204030204" pitchFamily="49" charset="0"/>
                <a:cs typeface="Consolas" panose="020B0609020204030204" pitchFamily="49" charset="0"/>
              </a:rPr>
              <a:t>boolean</a:t>
            </a:r>
            <a:r>
              <a:rPr lang="en-US" altLang="ko-KR" sz="900" dirty="0">
                <a:solidFill>
                  <a:srgbClr val="000000"/>
                </a:solidFill>
                <a:latin typeface="Consolas" panose="020B0609020204030204" pitchFamily="49" charset="0"/>
                <a:cs typeface="Consolas" panose="020B0609020204030204" pitchFamily="49" charset="0"/>
              </a:rPr>
              <a:t> </a:t>
            </a:r>
            <a:r>
              <a:rPr lang="en-US" altLang="ko-KR" sz="900" dirty="0" err="1">
                <a:solidFill>
                  <a:srgbClr val="000000"/>
                </a:solidFill>
                <a:latin typeface="Consolas" panose="020B0609020204030204" pitchFamily="49" charset="0"/>
                <a:cs typeface="Consolas" panose="020B0609020204030204" pitchFamily="49" charset="0"/>
              </a:rPr>
              <a:t>onTransact</a:t>
            </a:r>
            <a:r>
              <a:rPr lang="en-US" altLang="ko-KR" sz="900" dirty="0">
                <a:solidFill>
                  <a:srgbClr val="000000"/>
                </a:solidFill>
                <a:latin typeface="Consolas" panose="020B0609020204030204" pitchFamily="49" charset="0"/>
                <a:cs typeface="Consolas" panose="020B0609020204030204" pitchFamily="49" charset="0"/>
              </a:rPr>
              <a:t>(</a:t>
            </a:r>
            <a:r>
              <a:rPr lang="en-US" altLang="ko-KR" sz="900" dirty="0" err="1">
                <a:solidFill>
                  <a:srgbClr val="000000"/>
                </a:solidFill>
                <a:latin typeface="Consolas" panose="020B0609020204030204" pitchFamily="49" charset="0"/>
                <a:cs typeface="Consolas" panose="020B0609020204030204" pitchFamily="49" charset="0"/>
              </a:rPr>
              <a:t>int</a:t>
            </a:r>
            <a:r>
              <a:rPr lang="en-US" altLang="ko-KR" sz="900" dirty="0">
                <a:solidFill>
                  <a:srgbClr val="000000"/>
                </a:solidFill>
                <a:latin typeface="Consolas" panose="020B0609020204030204" pitchFamily="49" charset="0"/>
                <a:cs typeface="Consolas" panose="020B0609020204030204" pitchFamily="49" charset="0"/>
              </a:rPr>
              <a:t> code</a:t>
            </a:r>
            <a:r>
              <a:rPr lang="en-US" altLang="ko-KR" sz="900" dirty="0" smtClean="0">
                <a:solidFill>
                  <a:srgbClr val="000000"/>
                </a:solidFill>
                <a:latin typeface="Consolas" panose="020B0609020204030204" pitchFamily="49" charset="0"/>
                <a:cs typeface="Consolas" panose="020B0609020204030204" pitchFamily="49" charset="0"/>
              </a:rPr>
              <a:t>, ...)</a:t>
            </a:r>
            <a:endParaRPr lang="en-US" altLang="ko-KR" sz="900" dirty="0">
              <a:solidFill>
                <a:srgbClr val="000000"/>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6" name="Isosceles Triangle 5"/>
          <p:cNvSpPr/>
          <p:nvPr/>
        </p:nvSpPr>
        <p:spPr>
          <a:xfrm>
            <a:off x="11026164" y="5484615"/>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 name="Straight Connector 6"/>
          <p:cNvCxnSpPr>
            <a:stCxn id="6" idx="3"/>
          </p:cNvCxnSpPr>
          <p:nvPr/>
        </p:nvCxnSpPr>
        <p:spPr>
          <a:xfrm flipH="1">
            <a:off x="11109769" y="5605457"/>
            <a:ext cx="964" cy="206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7803802" y="1638279"/>
            <a:ext cx="2525115" cy="769455"/>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err="1" smtClean="0">
                <a:solidFill>
                  <a:schemeClr val="tx1"/>
                </a:solidFill>
                <a:latin typeface="Consolas" panose="020B0609020204030204" pitchFamily="49" charset="0"/>
                <a:cs typeface="Consolas" panose="020B0609020204030204" pitchFamily="49" charset="0"/>
              </a:rPr>
              <a:t>IWindowManager.aidl</a:t>
            </a:r>
            <a:endParaRPr lang="en-US" altLang="ko-KR" sz="1100" u="sng"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Android_API1</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9" name="Rounded Rectangle 8"/>
          <p:cNvSpPr/>
          <p:nvPr/>
        </p:nvSpPr>
        <p:spPr>
          <a:xfrm>
            <a:off x="8330096" y="2884426"/>
            <a:ext cx="1476359" cy="2896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1200" dirty="0" smtClean="0"/>
              <a:t>AIDL Compiler</a:t>
            </a:r>
            <a:endParaRPr lang="ko-KR" altLang="en-US" sz="1200" dirty="0"/>
          </a:p>
        </p:txBody>
      </p:sp>
      <p:sp>
        <p:nvSpPr>
          <p:cNvPr id="10" name="Down Arrow 9"/>
          <p:cNvSpPr/>
          <p:nvPr/>
        </p:nvSpPr>
        <p:spPr>
          <a:xfrm>
            <a:off x="8909555" y="2483834"/>
            <a:ext cx="313611" cy="36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Down Arrow 10"/>
          <p:cNvSpPr/>
          <p:nvPr/>
        </p:nvSpPr>
        <p:spPr>
          <a:xfrm>
            <a:off x="8330493" y="3281227"/>
            <a:ext cx="313611" cy="1101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p:nvSpPr>
        <p:spPr>
          <a:xfrm>
            <a:off x="6148764" y="4455833"/>
            <a:ext cx="2499470" cy="1018265"/>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IWindowManager.Stub.Proxy.java</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14" name="Down Arrow 13"/>
          <p:cNvSpPr/>
          <p:nvPr/>
        </p:nvSpPr>
        <p:spPr>
          <a:xfrm>
            <a:off x="9492843" y="3278192"/>
            <a:ext cx="313611" cy="1101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p:cNvSpPr txBox="1"/>
          <p:nvPr/>
        </p:nvSpPr>
        <p:spPr>
          <a:xfrm>
            <a:off x="7525328" y="3727295"/>
            <a:ext cx="904415" cy="276999"/>
          </a:xfrm>
          <a:prstGeom prst="rect">
            <a:avLst/>
          </a:prstGeom>
          <a:noFill/>
        </p:spPr>
        <p:txBody>
          <a:bodyPr wrap="none" rtlCol="0">
            <a:spAutoFit/>
          </a:bodyPr>
          <a:lstStyle/>
          <a:p>
            <a:r>
              <a:rPr lang="en-US" altLang="ko-KR" sz="1200" dirty="0" smtClean="0"/>
              <a:t>Client Side</a:t>
            </a:r>
            <a:endParaRPr lang="ko-KR" altLang="en-US" sz="1200" dirty="0"/>
          </a:p>
        </p:txBody>
      </p:sp>
      <p:sp>
        <p:nvSpPr>
          <p:cNvPr id="16" name="TextBox 15"/>
          <p:cNvSpPr txBox="1"/>
          <p:nvPr/>
        </p:nvSpPr>
        <p:spPr>
          <a:xfrm>
            <a:off x="9757371" y="3764080"/>
            <a:ext cx="943335" cy="276999"/>
          </a:xfrm>
          <a:prstGeom prst="rect">
            <a:avLst/>
          </a:prstGeom>
          <a:noFill/>
        </p:spPr>
        <p:txBody>
          <a:bodyPr wrap="none" rtlCol="0">
            <a:spAutoFit/>
          </a:bodyPr>
          <a:lstStyle/>
          <a:p>
            <a:r>
              <a:rPr lang="en-US" altLang="ko-KR" sz="1200" smtClean="0"/>
              <a:t>Server Side</a:t>
            </a:r>
            <a:endParaRPr lang="ko-KR" altLang="en-US" sz="1200"/>
          </a:p>
        </p:txBody>
      </p:sp>
      <p:sp>
        <p:nvSpPr>
          <p:cNvPr id="18" name="TextBox 17"/>
          <p:cNvSpPr txBox="1"/>
          <p:nvPr/>
        </p:nvSpPr>
        <p:spPr>
          <a:xfrm>
            <a:off x="8281834" y="5679944"/>
            <a:ext cx="886781" cy="276999"/>
          </a:xfrm>
          <a:prstGeom prst="rect">
            <a:avLst/>
          </a:prstGeom>
          <a:solidFill>
            <a:schemeClr val="bg1"/>
          </a:solidFill>
        </p:spPr>
        <p:txBody>
          <a:bodyPr wrap="none" rtlCol="0">
            <a:spAutoFit/>
          </a:bodyPr>
          <a:lstStyle/>
          <a:p>
            <a:r>
              <a:rPr lang="en-US" altLang="ko-KR" sz="1200" smtClean="0"/>
              <a:t>binder call</a:t>
            </a:r>
            <a:endParaRPr lang="ko-KR" altLang="en-US" sz="1200"/>
          </a:p>
        </p:txBody>
      </p:sp>
      <p:sp>
        <p:nvSpPr>
          <p:cNvPr id="19" name="Rectangle 18"/>
          <p:cNvSpPr/>
          <p:nvPr/>
        </p:nvSpPr>
        <p:spPr>
          <a:xfrm>
            <a:off x="6164939" y="2763192"/>
            <a:ext cx="1747333" cy="890586"/>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WindowManager.java</a:t>
            </a: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Android_API1</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cxnSp>
        <p:nvCxnSpPr>
          <p:cNvPr id="20" name="Straight Arrow Connector 19"/>
          <p:cNvCxnSpPr>
            <a:stCxn id="19" idx="2"/>
          </p:cNvCxnSpPr>
          <p:nvPr/>
        </p:nvCxnSpPr>
        <p:spPr>
          <a:xfrm>
            <a:off x="7038606" y="3653778"/>
            <a:ext cx="0" cy="799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38606" y="2340634"/>
            <a:ext cx="0" cy="4225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562352" y="2063635"/>
            <a:ext cx="952505"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23" name="TextBox 22"/>
          <p:cNvSpPr txBox="1"/>
          <p:nvPr/>
        </p:nvSpPr>
        <p:spPr>
          <a:xfrm>
            <a:off x="6191022" y="3376290"/>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dirty="0">
                <a:solidFill>
                  <a:schemeClr val="bg1"/>
                </a:solidFill>
                <a:latin typeface="Consolas" panose="020B0609020204030204" pitchFamily="49" charset="0"/>
                <a:ea typeface="+mn-ea"/>
                <a:cs typeface="Consolas" panose="020B0609020204030204" pitchFamily="49" charset="0"/>
              </a:rPr>
              <a:t>LG API</a:t>
            </a:r>
            <a:endParaRPr lang="ko-KR" altLang="en-US" sz="900" dirty="0">
              <a:solidFill>
                <a:schemeClr val="bg1"/>
              </a:solidFill>
              <a:latin typeface="Consolas" panose="020B0609020204030204" pitchFamily="49" charset="0"/>
              <a:ea typeface="+mn-ea"/>
              <a:cs typeface="Consolas" panose="020B0609020204030204" pitchFamily="49" charset="0"/>
            </a:endParaRPr>
          </a:p>
        </p:txBody>
      </p:sp>
      <p:sp>
        <p:nvSpPr>
          <p:cNvPr id="24" name="TextBox 23"/>
          <p:cNvSpPr txBox="1"/>
          <p:nvPr/>
        </p:nvSpPr>
        <p:spPr>
          <a:xfrm>
            <a:off x="7823655" y="2127560"/>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25" name="TextBox 24"/>
          <p:cNvSpPr txBox="1"/>
          <p:nvPr/>
        </p:nvSpPr>
        <p:spPr>
          <a:xfrm>
            <a:off x="9612060" y="6449962"/>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26" name="TextBox 25"/>
          <p:cNvSpPr txBox="1"/>
          <p:nvPr/>
        </p:nvSpPr>
        <p:spPr>
          <a:xfrm>
            <a:off x="9629368" y="5158036"/>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dirty="0">
                <a:solidFill>
                  <a:schemeClr val="bg1"/>
                </a:solidFill>
                <a:latin typeface="Consolas" panose="020B0609020204030204" pitchFamily="49" charset="0"/>
                <a:ea typeface="+mn-ea"/>
                <a:cs typeface="Consolas" panose="020B0609020204030204" pitchFamily="49" charset="0"/>
              </a:rPr>
              <a:t>LG API</a:t>
            </a:r>
            <a:endParaRPr lang="ko-KR" altLang="en-US" sz="900" dirty="0">
              <a:solidFill>
                <a:schemeClr val="bg1"/>
              </a:solidFill>
              <a:latin typeface="Consolas" panose="020B0609020204030204" pitchFamily="49" charset="0"/>
              <a:ea typeface="+mn-ea"/>
              <a:cs typeface="Consolas" panose="020B0609020204030204" pitchFamily="49" charset="0"/>
            </a:endParaRPr>
          </a:p>
        </p:txBody>
      </p:sp>
      <p:sp>
        <p:nvSpPr>
          <p:cNvPr id="27" name="TextBox 26"/>
          <p:cNvSpPr txBox="1"/>
          <p:nvPr/>
        </p:nvSpPr>
        <p:spPr>
          <a:xfrm>
            <a:off x="6148764" y="5158036"/>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dirty="0">
                <a:solidFill>
                  <a:schemeClr val="bg1"/>
                </a:solidFill>
                <a:latin typeface="Consolas" panose="020B0609020204030204" pitchFamily="49" charset="0"/>
                <a:ea typeface="+mn-ea"/>
                <a:cs typeface="Consolas" panose="020B0609020204030204" pitchFamily="49" charset="0"/>
              </a:rPr>
              <a:t>LG API</a:t>
            </a:r>
            <a:endParaRPr lang="ko-KR" altLang="en-US" sz="900" dirty="0">
              <a:solidFill>
                <a:schemeClr val="bg1"/>
              </a:solidFill>
              <a:latin typeface="Consolas" panose="020B0609020204030204" pitchFamily="49" charset="0"/>
              <a:ea typeface="+mn-ea"/>
              <a:cs typeface="Consolas" panose="020B0609020204030204" pitchFamily="49" charset="0"/>
            </a:endParaRPr>
          </a:p>
        </p:txBody>
      </p:sp>
      <p:sp>
        <p:nvSpPr>
          <p:cNvPr id="32" name="Rectangle 31"/>
          <p:cNvSpPr/>
          <p:nvPr/>
        </p:nvSpPr>
        <p:spPr>
          <a:xfrm>
            <a:off x="3657187" y="5208102"/>
            <a:ext cx="561494" cy="258608"/>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endParaRPr lang="ko-KR" altLang="en-US" sz="900" dirty="0">
              <a:solidFill>
                <a:schemeClr val="tx1"/>
              </a:solidFill>
              <a:latin typeface="+mn-ea"/>
              <a:cs typeface="Consolas" panose="020B0609020204030204" pitchFamily="49" charset="0"/>
            </a:endParaRPr>
          </a:p>
        </p:txBody>
      </p:sp>
      <p:sp>
        <p:nvSpPr>
          <p:cNvPr id="33" name="Rectangle 32"/>
          <p:cNvSpPr/>
          <p:nvPr/>
        </p:nvSpPr>
        <p:spPr>
          <a:xfrm>
            <a:off x="3657187" y="5578489"/>
            <a:ext cx="561494" cy="258608"/>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endParaRPr lang="ko-KR" altLang="en-US" sz="1100" u="sng" dirty="0">
              <a:solidFill>
                <a:schemeClr val="tx1"/>
              </a:solidFill>
              <a:latin typeface="Consolas" panose="020B0609020204030204" pitchFamily="49" charset="0"/>
              <a:cs typeface="Consolas" panose="020B0609020204030204" pitchFamily="49" charset="0"/>
            </a:endParaRPr>
          </a:p>
        </p:txBody>
      </p:sp>
      <p:sp>
        <p:nvSpPr>
          <p:cNvPr id="36" name="TextBox 35"/>
          <p:cNvSpPr txBox="1"/>
          <p:nvPr/>
        </p:nvSpPr>
        <p:spPr>
          <a:xfrm>
            <a:off x="3657187" y="5965870"/>
            <a:ext cx="561494" cy="206253"/>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dirty="0">
                <a:solidFill>
                  <a:schemeClr val="bg1"/>
                </a:solidFill>
                <a:latin typeface="Consolas" panose="020B0609020204030204" pitchFamily="49" charset="0"/>
                <a:ea typeface="+mn-ea"/>
                <a:cs typeface="Consolas" panose="020B0609020204030204" pitchFamily="49" charset="0"/>
              </a:rPr>
              <a:t>LG API</a:t>
            </a:r>
            <a:endParaRPr lang="ko-KR" altLang="en-US" sz="900" dirty="0">
              <a:solidFill>
                <a:schemeClr val="bg1"/>
              </a:solidFill>
              <a:latin typeface="Consolas" panose="020B0609020204030204" pitchFamily="49" charset="0"/>
              <a:ea typeface="+mn-ea"/>
              <a:cs typeface="Consolas" panose="020B0609020204030204" pitchFamily="49" charset="0"/>
            </a:endParaRPr>
          </a:p>
        </p:txBody>
      </p:sp>
      <p:sp>
        <p:nvSpPr>
          <p:cNvPr id="37" name="TextBox 36"/>
          <p:cNvSpPr txBox="1"/>
          <p:nvPr/>
        </p:nvSpPr>
        <p:spPr>
          <a:xfrm>
            <a:off x="4299130" y="5956943"/>
            <a:ext cx="1927290" cy="206253"/>
          </a:xfrm>
          <a:prstGeom prst="rect">
            <a:avLst/>
          </a:prstGeom>
          <a:noFill/>
        </p:spPr>
        <p:txBody>
          <a:bodyPr wrap="none" rtlCol="0">
            <a:spAutoFit/>
          </a:bodyPr>
          <a:lstStyle/>
          <a:p>
            <a:pPr latinLnBrk="1">
              <a:defRPr/>
            </a:pPr>
            <a:r>
              <a:rPr lang="en-US" sz="900" dirty="0">
                <a:latin typeface="+mn-ea"/>
                <a:cs typeface="Consolas" panose="020B0609020204030204" pitchFamily="49" charset="0"/>
              </a:rPr>
              <a:t>LG API </a:t>
            </a:r>
            <a:r>
              <a:rPr lang="ko-KR" altLang="en-US" sz="900" dirty="0">
                <a:latin typeface="+mn-ea"/>
                <a:cs typeface="Consolas" panose="020B0609020204030204" pitchFamily="49" charset="0"/>
              </a:rPr>
              <a:t>추가하기 위해 바뀌는 부분</a:t>
            </a:r>
            <a:endParaRPr lang="en-US" sz="900" dirty="0">
              <a:latin typeface="+mn-ea"/>
              <a:cs typeface="Consolas" panose="020B0609020204030204" pitchFamily="49" charset="0"/>
            </a:endParaRPr>
          </a:p>
        </p:txBody>
      </p:sp>
      <p:cxnSp>
        <p:nvCxnSpPr>
          <p:cNvPr id="38" name="Straight Arrow Connector 37"/>
          <p:cNvCxnSpPr/>
          <p:nvPr/>
        </p:nvCxnSpPr>
        <p:spPr>
          <a:xfrm>
            <a:off x="3788239" y="6353906"/>
            <a:ext cx="375112" cy="36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299129" y="6217191"/>
            <a:ext cx="1668042" cy="206253"/>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함수 호출 </a:t>
            </a:r>
            <a:r>
              <a:rPr lang="en-US" altLang="ko-KR" sz="900" dirty="0" smtClean="0">
                <a:latin typeface="+mn-ea"/>
                <a:cs typeface="Consolas" panose="020B0609020204030204" pitchFamily="49" charset="0"/>
              </a:rPr>
              <a:t>(</a:t>
            </a:r>
            <a:r>
              <a:rPr lang="ko-KR" altLang="en-US" sz="900" dirty="0" smtClean="0">
                <a:latin typeface="+mn-ea"/>
                <a:cs typeface="Consolas" panose="020B0609020204030204" pitchFamily="49" charset="0"/>
              </a:rPr>
              <a:t>로컬 </a:t>
            </a:r>
            <a:r>
              <a:rPr lang="en-US" altLang="ko-KR" sz="900" dirty="0">
                <a:latin typeface="+mn-ea"/>
                <a:cs typeface="Consolas" panose="020B0609020204030204" pitchFamily="49" charset="0"/>
              </a:rPr>
              <a:t> </a:t>
            </a:r>
            <a:r>
              <a:rPr lang="ko-KR" altLang="en-US" sz="900" dirty="0" smtClean="0">
                <a:latin typeface="+mn-ea"/>
                <a:cs typeface="Consolas" panose="020B0609020204030204" pitchFamily="49" charset="0"/>
              </a:rPr>
              <a:t>또는 바인더</a:t>
            </a:r>
            <a:r>
              <a:rPr lang="en-US" altLang="ko-KR" sz="900" dirty="0" smtClean="0">
                <a:latin typeface="+mn-ea"/>
                <a:cs typeface="Consolas" panose="020B0609020204030204" pitchFamily="49" charset="0"/>
              </a:rPr>
              <a:t>)</a:t>
            </a:r>
            <a:endParaRPr lang="en-US" sz="900" dirty="0">
              <a:latin typeface="+mn-ea"/>
              <a:cs typeface="Consolas" panose="020B0609020204030204" pitchFamily="49" charset="0"/>
            </a:endParaRPr>
          </a:p>
        </p:txBody>
      </p:sp>
      <p:sp>
        <p:nvSpPr>
          <p:cNvPr id="41" name="Down Arrow 40"/>
          <p:cNvSpPr/>
          <p:nvPr/>
        </p:nvSpPr>
        <p:spPr>
          <a:xfrm rot="16200000">
            <a:off x="3884917" y="6427716"/>
            <a:ext cx="181755" cy="4137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4299129" y="6543288"/>
            <a:ext cx="1560548" cy="206253"/>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툴의 입력</a:t>
            </a:r>
            <a:r>
              <a:rPr lang="en-US" altLang="ko-KR" sz="900" dirty="0" smtClean="0">
                <a:latin typeface="+mn-ea"/>
                <a:cs typeface="Consolas" panose="020B0609020204030204" pitchFamily="49" charset="0"/>
              </a:rPr>
              <a:t>/</a:t>
            </a:r>
            <a:r>
              <a:rPr lang="ko-KR" altLang="en-US" sz="900" dirty="0" smtClean="0">
                <a:latin typeface="+mn-ea"/>
                <a:cs typeface="Consolas" panose="020B0609020204030204" pitchFamily="49" charset="0"/>
              </a:rPr>
              <a:t>출력 데이터 흐름</a:t>
            </a:r>
            <a:endParaRPr lang="en-US" sz="900" dirty="0">
              <a:latin typeface="+mn-ea"/>
              <a:cs typeface="Consolas" panose="020B0609020204030204" pitchFamily="49" charset="0"/>
            </a:endParaRPr>
          </a:p>
        </p:txBody>
      </p:sp>
      <p:sp>
        <p:nvSpPr>
          <p:cNvPr id="43" name="TextBox 42"/>
          <p:cNvSpPr txBox="1"/>
          <p:nvPr/>
        </p:nvSpPr>
        <p:spPr>
          <a:xfrm>
            <a:off x="4311596" y="5597123"/>
            <a:ext cx="1674366" cy="206253"/>
          </a:xfrm>
          <a:prstGeom prst="rect">
            <a:avLst/>
          </a:prstGeom>
          <a:noFill/>
        </p:spPr>
        <p:txBody>
          <a:bodyPr wrap="none" rtlCol="0">
            <a:spAutoFit/>
          </a:bodyPr>
          <a:lstStyle/>
          <a:p>
            <a:pPr latinLnBrk="1">
              <a:defRPr/>
            </a:pPr>
            <a:r>
              <a:rPr lang="ko-KR" altLang="en-US" sz="900" smtClean="0">
                <a:latin typeface="+mn-ea"/>
                <a:cs typeface="Consolas" panose="020B0609020204030204" pitchFamily="49" charset="0"/>
              </a:rPr>
              <a:t>툴에 의해 자동 생성되는 코드</a:t>
            </a:r>
            <a:endParaRPr lang="en-US" sz="900" dirty="0">
              <a:latin typeface="+mn-ea"/>
              <a:cs typeface="Consolas" panose="020B0609020204030204" pitchFamily="49" charset="0"/>
            </a:endParaRPr>
          </a:p>
        </p:txBody>
      </p:sp>
      <p:sp>
        <p:nvSpPr>
          <p:cNvPr id="44" name="TextBox 43"/>
          <p:cNvSpPr txBox="1"/>
          <p:nvPr/>
        </p:nvSpPr>
        <p:spPr>
          <a:xfrm>
            <a:off x="4311596" y="5234219"/>
            <a:ext cx="1383501" cy="206253"/>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개발자가 작성하는 코드</a:t>
            </a:r>
            <a:endParaRPr lang="en-US" sz="900" dirty="0">
              <a:latin typeface="+mn-ea"/>
              <a:cs typeface="Consolas" panose="020B0609020204030204" pitchFamily="49" charset="0"/>
            </a:endParaRPr>
          </a:p>
        </p:txBody>
      </p:sp>
      <p:sp>
        <p:nvSpPr>
          <p:cNvPr id="45" name="TextBox 44"/>
          <p:cNvSpPr txBox="1"/>
          <p:nvPr/>
        </p:nvSpPr>
        <p:spPr>
          <a:xfrm>
            <a:off x="11117475" y="5525137"/>
            <a:ext cx="415498" cy="230832"/>
          </a:xfrm>
          <a:prstGeom prst="rect">
            <a:avLst/>
          </a:prstGeom>
          <a:noFill/>
        </p:spPr>
        <p:txBody>
          <a:bodyPr wrap="none" rtlCol="0">
            <a:spAutoFit/>
          </a:bodyPr>
          <a:lstStyle/>
          <a:p>
            <a:pPr latinLnBrk="1">
              <a:defRPr/>
            </a:pPr>
            <a:r>
              <a:rPr lang="ko-KR" altLang="en-US" sz="900" smtClean="0">
                <a:latin typeface="+mn-ea"/>
                <a:cs typeface="Consolas" panose="020B0609020204030204" pitchFamily="49" charset="0"/>
              </a:rPr>
              <a:t>상속</a:t>
            </a:r>
            <a:endParaRPr lang="en-US" sz="900" dirty="0">
              <a:latin typeface="+mn-ea"/>
              <a:cs typeface="Consolas" panose="020B0609020204030204" pitchFamily="49" charset="0"/>
            </a:endParaRPr>
          </a:p>
        </p:txBody>
      </p:sp>
      <p:sp>
        <p:nvSpPr>
          <p:cNvPr id="47" name="&quot;No&quot; Symbol 46"/>
          <p:cNvSpPr/>
          <p:nvPr/>
        </p:nvSpPr>
        <p:spPr>
          <a:xfrm>
            <a:off x="3827514" y="4881539"/>
            <a:ext cx="216077" cy="190566"/>
          </a:xfrm>
          <a:prstGeom prst="noSmoking">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4311596" y="4857671"/>
            <a:ext cx="1588897" cy="230832"/>
          </a:xfrm>
          <a:prstGeom prst="rect">
            <a:avLst/>
          </a:prstGeom>
          <a:noFill/>
        </p:spPr>
        <p:txBody>
          <a:bodyPr wrap="none" rtlCol="0">
            <a:spAutoFit/>
          </a:bodyPr>
          <a:lstStyle/>
          <a:p>
            <a:pPr latinLnBrk="1">
              <a:defRPr/>
            </a:pPr>
            <a:r>
              <a:rPr lang="en-US" altLang="ko-KR" sz="900" dirty="0" smtClean="0">
                <a:latin typeface="+mn-ea"/>
                <a:cs typeface="Consolas" panose="020B0609020204030204" pitchFamily="49" charset="0"/>
              </a:rPr>
              <a:t>PDK </a:t>
            </a:r>
            <a:r>
              <a:rPr lang="ko-KR" altLang="en-US" sz="900" dirty="0" smtClean="0">
                <a:latin typeface="+mn-ea"/>
                <a:cs typeface="Consolas" panose="020B0609020204030204" pitchFamily="49" charset="0"/>
              </a:rPr>
              <a:t>때 수정 불가능한 코드</a:t>
            </a:r>
            <a:endParaRPr lang="en-US" sz="900" dirty="0">
              <a:latin typeface="+mn-ea"/>
              <a:cs typeface="Consolas" panose="020B0609020204030204" pitchFamily="49" charset="0"/>
            </a:endParaRPr>
          </a:p>
        </p:txBody>
      </p:sp>
      <p:sp>
        <p:nvSpPr>
          <p:cNvPr id="49" name="&quot;No&quot; Symbol 48"/>
          <p:cNvSpPr/>
          <p:nvPr/>
        </p:nvSpPr>
        <p:spPr>
          <a:xfrm>
            <a:off x="7389126" y="3035189"/>
            <a:ext cx="484051" cy="486006"/>
          </a:xfrm>
          <a:prstGeom prst="noSmoking">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quot;No&quot; Symbol 49"/>
          <p:cNvSpPr/>
          <p:nvPr/>
        </p:nvSpPr>
        <p:spPr>
          <a:xfrm>
            <a:off x="9757371" y="1845966"/>
            <a:ext cx="484051" cy="486006"/>
          </a:xfrm>
          <a:prstGeom prst="noSmoking">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quot;No&quot; Symbol 50"/>
          <p:cNvSpPr/>
          <p:nvPr/>
        </p:nvSpPr>
        <p:spPr>
          <a:xfrm>
            <a:off x="11325224" y="6127410"/>
            <a:ext cx="484051" cy="486006"/>
          </a:xfrm>
          <a:prstGeom prst="noSmoking">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6" name="Elbow Connector 55"/>
          <p:cNvCxnSpPr>
            <a:stCxn id="12" idx="3"/>
            <a:endCxn id="4" idx="1"/>
          </p:cNvCxnSpPr>
          <p:nvPr/>
        </p:nvCxnSpPr>
        <p:spPr>
          <a:xfrm>
            <a:off x="8648234" y="4964966"/>
            <a:ext cx="955646" cy="129172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96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4" grpId="0" animBg="1"/>
      <p:bldP spid="15" grpId="0"/>
      <p:bldP spid="16" grpId="0"/>
      <p:bldP spid="18" grpId="0" animBg="1"/>
      <p:bldP spid="23" grpId="0" animBg="1"/>
      <p:bldP spid="24" grpId="0" animBg="1"/>
      <p:bldP spid="25" grpId="0" animBg="1"/>
      <p:bldP spid="26" grpId="0" animBg="1"/>
      <p:bldP spid="27" grpId="0" animBg="1"/>
      <p:bldP spid="45" grpId="0"/>
      <p:bldP spid="49" grpId="0" animBg="1"/>
      <p:bldP spid="50" grpId="0" animBg="1"/>
      <p:bldP spid="5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3" name="Straight Connector 122"/>
          <p:cNvCxnSpPr>
            <a:stCxn id="122" idx="3"/>
          </p:cNvCxnSpPr>
          <p:nvPr/>
        </p:nvCxnSpPr>
        <p:spPr>
          <a:xfrm>
            <a:off x="2048781" y="3425084"/>
            <a:ext cx="4411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Elbow Connector 107"/>
          <p:cNvCxnSpPr>
            <a:stCxn id="16" idx="2"/>
          </p:cNvCxnSpPr>
          <p:nvPr/>
        </p:nvCxnSpPr>
        <p:spPr>
          <a:xfrm rot="16200000" flipH="1">
            <a:off x="4479138" y="2342818"/>
            <a:ext cx="1062852" cy="720946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236770" y="1458097"/>
            <a:ext cx="5815188" cy="5313406"/>
          </a:xfrm>
          <a:prstGeom prst="rect">
            <a:avLst/>
          </a:prstGeom>
          <a:noFill/>
          <a:ln w="28575">
            <a:solidFill>
              <a:srgbClr val="DD462F"/>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dk1"/>
              </a:solidFill>
            </a:endParaRPr>
          </a:p>
        </p:txBody>
      </p:sp>
      <p:sp>
        <p:nvSpPr>
          <p:cNvPr id="2" name="Title 1"/>
          <p:cNvSpPr>
            <a:spLocks noGrp="1"/>
          </p:cNvSpPr>
          <p:nvPr>
            <p:ph type="title"/>
          </p:nvPr>
        </p:nvSpPr>
        <p:spPr/>
        <p:txBody>
          <a:bodyPr/>
          <a:lstStyle/>
          <a:p>
            <a:r>
              <a:rPr lang="ko-KR" altLang="en-US" dirty="0"/>
              <a:t>아키텍처 </a:t>
            </a:r>
            <a:r>
              <a:rPr lang="ko-KR" altLang="en-US" dirty="0" smtClean="0"/>
              <a:t>디자인 </a:t>
            </a:r>
            <a:r>
              <a:rPr lang="en-US" altLang="ko-KR" dirty="0" smtClean="0"/>
              <a:t>– </a:t>
            </a:r>
            <a:r>
              <a:rPr lang="ko-KR" altLang="en-US" dirty="0" smtClean="0"/>
              <a:t>전체 개요</a:t>
            </a:r>
            <a:endParaRPr lang="en-US" dirty="0"/>
          </a:p>
        </p:txBody>
      </p:sp>
      <p:sp>
        <p:nvSpPr>
          <p:cNvPr id="8" name="Rectangle 7"/>
          <p:cNvSpPr/>
          <p:nvPr/>
        </p:nvSpPr>
        <p:spPr>
          <a:xfrm>
            <a:off x="3611214" y="5764438"/>
            <a:ext cx="2336844" cy="868557"/>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WindowManagerServce.java</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9" name="Rectangle 8"/>
          <p:cNvSpPr/>
          <p:nvPr/>
        </p:nvSpPr>
        <p:spPr>
          <a:xfrm>
            <a:off x="3624824" y="4397406"/>
            <a:ext cx="2323234" cy="1018717"/>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IWindowManager.Stub.java</a:t>
            </a:r>
          </a:p>
          <a:p>
            <a:pPr lvl="0" latinLnBrk="1">
              <a:defRPr/>
            </a:pPr>
            <a:r>
              <a:rPr lang="en-US" altLang="ko-KR" sz="900" dirty="0" err="1">
                <a:solidFill>
                  <a:srgbClr val="000000"/>
                </a:solidFill>
                <a:latin typeface="Consolas" panose="020B0609020204030204" pitchFamily="49" charset="0"/>
                <a:cs typeface="Consolas" panose="020B0609020204030204" pitchFamily="49" charset="0"/>
              </a:rPr>
              <a:t>boolean</a:t>
            </a:r>
            <a:r>
              <a:rPr lang="en-US" altLang="ko-KR" sz="900" dirty="0">
                <a:solidFill>
                  <a:srgbClr val="000000"/>
                </a:solidFill>
                <a:latin typeface="Consolas" panose="020B0609020204030204" pitchFamily="49" charset="0"/>
                <a:cs typeface="Consolas" panose="020B0609020204030204" pitchFamily="49" charset="0"/>
              </a:rPr>
              <a:t> </a:t>
            </a:r>
            <a:r>
              <a:rPr lang="en-US" altLang="ko-KR" sz="900" dirty="0" err="1">
                <a:solidFill>
                  <a:srgbClr val="000000"/>
                </a:solidFill>
                <a:latin typeface="Consolas" panose="020B0609020204030204" pitchFamily="49" charset="0"/>
                <a:cs typeface="Consolas" panose="020B0609020204030204" pitchFamily="49" charset="0"/>
              </a:rPr>
              <a:t>onTransact</a:t>
            </a:r>
            <a:r>
              <a:rPr lang="en-US" altLang="ko-KR" sz="900" dirty="0">
                <a:solidFill>
                  <a:srgbClr val="000000"/>
                </a:solidFill>
                <a:latin typeface="Consolas" panose="020B0609020204030204" pitchFamily="49" charset="0"/>
                <a:cs typeface="Consolas" panose="020B0609020204030204" pitchFamily="49" charset="0"/>
              </a:rPr>
              <a:t>(</a:t>
            </a:r>
            <a:r>
              <a:rPr lang="en-US" altLang="ko-KR" sz="900" dirty="0" err="1">
                <a:solidFill>
                  <a:srgbClr val="000000"/>
                </a:solidFill>
                <a:latin typeface="Consolas" panose="020B0609020204030204" pitchFamily="49" charset="0"/>
                <a:cs typeface="Consolas" panose="020B0609020204030204" pitchFamily="49" charset="0"/>
              </a:rPr>
              <a:t>int</a:t>
            </a:r>
            <a:r>
              <a:rPr lang="en-US" altLang="ko-KR" sz="900" dirty="0">
                <a:solidFill>
                  <a:srgbClr val="000000"/>
                </a:solidFill>
                <a:latin typeface="Consolas" panose="020B0609020204030204" pitchFamily="49" charset="0"/>
                <a:cs typeface="Consolas" panose="020B0609020204030204" pitchFamily="49" charset="0"/>
              </a:rPr>
              <a:t> code</a:t>
            </a:r>
            <a:r>
              <a:rPr lang="en-US" altLang="ko-KR" sz="900" dirty="0" smtClean="0">
                <a:solidFill>
                  <a:srgbClr val="000000"/>
                </a:solidFill>
                <a:latin typeface="Consolas" panose="020B0609020204030204" pitchFamily="49" charset="0"/>
                <a:cs typeface="Consolas" panose="020B0609020204030204" pitchFamily="49" charset="0"/>
              </a:rPr>
              <a:t>, ...)</a:t>
            </a:r>
            <a:endParaRPr lang="en-US" altLang="ko-KR" sz="900" dirty="0">
              <a:solidFill>
                <a:srgbClr val="000000"/>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10" name="Isosceles Triangle 9"/>
          <p:cNvSpPr/>
          <p:nvPr/>
        </p:nvSpPr>
        <p:spPr>
          <a:xfrm>
            <a:off x="5033498" y="5426640"/>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 name="Straight Connector 10"/>
          <p:cNvCxnSpPr>
            <a:stCxn id="10" idx="3"/>
          </p:cNvCxnSpPr>
          <p:nvPr/>
        </p:nvCxnSpPr>
        <p:spPr>
          <a:xfrm flipH="1">
            <a:off x="5117103" y="5547482"/>
            <a:ext cx="964" cy="20644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14348" y="1588852"/>
            <a:ext cx="1825566" cy="769455"/>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err="1" smtClean="0">
                <a:solidFill>
                  <a:schemeClr val="tx1"/>
                </a:solidFill>
                <a:latin typeface="Consolas" panose="020B0609020204030204" pitchFamily="49" charset="0"/>
                <a:cs typeface="Consolas" panose="020B0609020204030204" pitchFamily="49" charset="0"/>
              </a:rPr>
              <a:t>IWindowManager.aidl</a:t>
            </a:r>
            <a:endParaRPr lang="en-US" altLang="ko-KR" sz="1100" u="sng"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Android_API1</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13" name="Rounded Rectangle 12"/>
          <p:cNvSpPr/>
          <p:nvPr/>
        </p:nvSpPr>
        <p:spPr>
          <a:xfrm>
            <a:off x="2337430" y="2826451"/>
            <a:ext cx="1476359" cy="2896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1200" dirty="0" smtClean="0"/>
              <a:t>AIDL Compiler</a:t>
            </a:r>
            <a:endParaRPr lang="ko-KR" altLang="en-US" sz="1200" dirty="0"/>
          </a:p>
        </p:txBody>
      </p:sp>
      <p:sp>
        <p:nvSpPr>
          <p:cNvPr id="15" name="Down Arrow 14"/>
          <p:cNvSpPr/>
          <p:nvPr/>
        </p:nvSpPr>
        <p:spPr>
          <a:xfrm>
            <a:off x="2337827" y="3223252"/>
            <a:ext cx="313611" cy="1101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ectangle 15"/>
          <p:cNvSpPr/>
          <p:nvPr/>
        </p:nvSpPr>
        <p:spPr>
          <a:xfrm>
            <a:off x="156098" y="4397858"/>
            <a:ext cx="2499470" cy="1018265"/>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IWindowManager.Stub.Proxy.java</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18" name="Down Arrow 17"/>
          <p:cNvSpPr/>
          <p:nvPr/>
        </p:nvSpPr>
        <p:spPr>
          <a:xfrm>
            <a:off x="3500177" y="3220217"/>
            <a:ext cx="313611" cy="1101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1532662" y="3669320"/>
            <a:ext cx="904415" cy="276999"/>
          </a:xfrm>
          <a:prstGeom prst="rect">
            <a:avLst/>
          </a:prstGeom>
          <a:noFill/>
        </p:spPr>
        <p:txBody>
          <a:bodyPr wrap="none" rtlCol="0">
            <a:spAutoFit/>
          </a:bodyPr>
          <a:lstStyle/>
          <a:p>
            <a:r>
              <a:rPr lang="en-US" altLang="ko-KR" sz="1200" dirty="0" smtClean="0"/>
              <a:t>Client Side</a:t>
            </a:r>
            <a:endParaRPr lang="ko-KR" altLang="en-US" sz="1200" dirty="0"/>
          </a:p>
        </p:txBody>
      </p:sp>
      <p:sp>
        <p:nvSpPr>
          <p:cNvPr id="20" name="TextBox 19"/>
          <p:cNvSpPr txBox="1"/>
          <p:nvPr/>
        </p:nvSpPr>
        <p:spPr>
          <a:xfrm>
            <a:off x="3764705" y="3706105"/>
            <a:ext cx="943335" cy="276999"/>
          </a:xfrm>
          <a:prstGeom prst="rect">
            <a:avLst/>
          </a:prstGeom>
          <a:noFill/>
        </p:spPr>
        <p:txBody>
          <a:bodyPr wrap="none" rtlCol="0">
            <a:spAutoFit/>
          </a:bodyPr>
          <a:lstStyle/>
          <a:p>
            <a:r>
              <a:rPr lang="en-US" altLang="ko-KR" sz="1200" smtClean="0"/>
              <a:t>Server Side</a:t>
            </a:r>
            <a:endParaRPr lang="ko-KR" altLang="en-US" sz="1200"/>
          </a:p>
        </p:txBody>
      </p:sp>
      <p:sp>
        <p:nvSpPr>
          <p:cNvPr id="23" name="Rectangle 22"/>
          <p:cNvSpPr/>
          <p:nvPr/>
        </p:nvSpPr>
        <p:spPr>
          <a:xfrm>
            <a:off x="172273" y="2705217"/>
            <a:ext cx="1747333" cy="890586"/>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WindowManager.java</a:t>
            </a: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Android_API1</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cxnSp>
        <p:nvCxnSpPr>
          <p:cNvPr id="24" name="Straight Arrow Connector 23"/>
          <p:cNvCxnSpPr>
            <a:stCxn id="23" idx="2"/>
          </p:cNvCxnSpPr>
          <p:nvPr/>
        </p:nvCxnSpPr>
        <p:spPr>
          <a:xfrm>
            <a:off x="1045940" y="3595803"/>
            <a:ext cx="0" cy="799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045940" y="2282659"/>
            <a:ext cx="0" cy="4225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69686" y="2005660"/>
            <a:ext cx="952505" cy="276999"/>
          </a:xfrm>
          <a:prstGeom prst="rect">
            <a:avLst/>
          </a:prstGeom>
          <a:noFill/>
        </p:spPr>
        <p:txBody>
          <a:bodyPr wrap="none" rtlCol="0">
            <a:spAutoFit/>
          </a:bodyPr>
          <a:lstStyle/>
          <a:p>
            <a:r>
              <a:rPr lang="en-US" altLang="ko-KR" sz="1200" dirty="0" smtClean="0"/>
              <a:t>Application</a:t>
            </a:r>
            <a:endParaRPr lang="ko-KR" altLang="en-US" sz="1200" dirty="0"/>
          </a:p>
        </p:txBody>
      </p:sp>
      <p:sp>
        <p:nvSpPr>
          <p:cNvPr id="32" name="TextBox 31"/>
          <p:cNvSpPr txBox="1"/>
          <p:nvPr/>
        </p:nvSpPr>
        <p:spPr>
          <a:xfrm>
            <a:off x="5124809" y="5467162"/>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상속</a:t>
            </a:r>
            <a:endParaRPr lang="en-US" sz="900" dirty="0">
              <a:latin typeface="+mn-ea"/>
              <a:cs typeface="Consolas" panose="020B0609020204030204" pitchFamily="49" charset="0"/>
            </a:endParaRPr>
          </a:p>
        </p:txBody>
      </p:sp>
      <p:sp>
        <p:nvSpPr>
          <p:cNvPr id="36" name="Rectangle 35"/>
          <p:cNvSpPr/>
          <p:nvPr/>
        </p:nvSpPr>
        <p:spPr>
          <a:xfrm>
            <a:off x="8833042" y="1588798"/>
            <a:ext cx="1812495" cy="769455"/>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err="1" smtClean="0">
                <a:solidFill>
                  <a:schemeClr val="tx1"/>
                </a:solidFill>
                <a:latin typeface="Consolas" panose="020B0609020204030204" pitchFamily="49" charset="0"/>
                <a:cs typeface="Consolas" panose="020B0609020204030204" pitchFamily="49" charset="0"/>
              </a:rPr>
              <a:t>IWindowManager</a:t>
            </a:r>
            <a:r>
              <a:rPr lang="en-US" altLang="ko-KR" sz="1100" b="1" u="sng" dirty="0" err="1" smtClean="0">
                <a:solidFill>
                  <a:srgbClr val="FF0000"/>
                </a:solidFill>
                <a:latin typeface="Consolas" panose="020B0609020204030204" pitchFamily="49" charset="0"/>
                <a:cs typeface="Consolas" panose="020B0609020204030204" pitchFamily="49" charset="0"/>
              </a:rPr>
              <a:t>Ex</a:t>
            </a:r>
            <a:r>
              <a:rPr lang="en-US" altLang="ko-KR" sz="1100" u="sng" dirty="0" err="1" smtClean="0">
                <a:solidFill>
                  <a:schemeClr val="tx1"/>
                </a:solidFill>
                <a:latin typeface="Consolas" panose="020B0609020204030204" pitchFamily="49" charset="0"/>
                <a:cs typeface="Consolas" panose="020B0609020204030204" pitchFamily="49" charset="0"/>
              </a:rPr>
              <a:t>.aidl</a:t>
            </a:r>
            <a:endParaRPr lang="en-US" altLang="ko-KR" sz="1100" u="sng" dirty="0" smtClean="0">
              <a:solidFill>
                <a:schemeClr val="tx1"/>
              </a:solidFill>
              <a:latin typeface="Consolas" panose="020B0609020204030204" pitchFamily="49" charset="0"/>
              <a:cs typeface="Consolas" panose="020B0609020204030204" pitchFamily="49" charset="0"/>
            </a:endParaRPr>
          </a:p>
        </p:txBody>
      </p:sp>
      <p:sp>
        <p:nvSpPr>
          <p:cNvPr id="37" name="TextBox 36"/>
          <p:cNvSpPr txBox="1"/>
          <p:nvPr/>
        </p:nvSpPr>
        <p:spPr>
          <a:xfrm>
            <a:off x="8927744" y="1847247"/>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38" name="Rounded Rectangle 37"/>
          <p:cNvSpPr/>
          <p:nvPr/>
        </p:nvSpPr>
        <p:spPr>
          <a:xfrm>
            <a:off x="9055928" y="2837003"/>
            <a:ext cx="1476359" cy="2896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1200" dirty="0" smtClean="0"/>
              <a:t>AIDL Compiler</a:t>
            </a:r>
            <a:endParaRPr lang="ko-KR" altLang="en-US" sz="1200" dirty="0"/>
          </a:p>
        </p:txBody>
      </p:sp>
      <p:sp>
        <p:nvSpPr>
          <p:cNvPr id="39" name="Down Arrow 38"/>
          <p:cNvSpPr/>
          <p:nvPr/>
        </p:nvSpPr>
        <p:spPr>
          <a:xfrm>
            <a:off x="9635387" y="2436411"/>
            <a:ext cx="313611" cy="36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Down Arrow 39"/>
          <p:cNvSpPr/>
          <p:nvPr/>
        </p:nvSpPr>
        <p:spPr>
          <a:xfrm>
            <a:off x="9056325" y="3233804"/>
            <a:ext cx="313611" cy="1101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Down Arrow 40"/>
          <p:cNvSpPr/>
          <p:nvPr/>
        </p:nvSpPr>
        <p:spPr>
          <a:xfrm>
            <a:off x="10218675" y="3230769"/>
            <a:ext cx="313611" cy="1101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8251160" y="3679872"/>
            <a:ext cx="904415" cy="276999"/>
          </a:xfrm>
          <a:prstGeom prst="rect">
            <a:avLst/>
          </a:prstGeom>
          <a:noFill/>
        </p:spPr>
        <p:txBody>
          <a:bodyPr wrap="none" rtlCol="0">
            <a:spAutoFit/>
          </a:bodyPr>
          <a:lstStyle/>
          <a:p>
            <a:r>
              <a:rPr lang="en-US" altLang="ko-KR" sz="1200" dirty="0" smtClean="0"/>
              <a:t>Client Side</a:t>
            </a:r>
            <a:endParaRPr lang="ko-KR" altLang="en-US" sz="1200" dirty="0"/>
          </a:p>
        </p:txBody>
      </p:sp>
      <p:sp>
        <p:nvSpPr>
          <p:cNvPr id="43" name="TextBox 42"/>
          <p:cNvSpPr txBox="1"/>
          <p:nvPr/>
        </p:nvSpPr>
        <p:spPr>
          <a:xfrm>
            <a:off x="10483203" y="3716657"/>
            <a:ext cx="943335" cy="276999"/>
          </a:xfrm>
          <a:prstGeom prst="rect">
            <a:avLst/>
          </a:prstGeom>
          <a:noFill/>
        </p:spPr>
        <p:txBody>
          <a:bodyPr wrap="none" rtlCol="0">
            <a:spAutoFit/>
          </a:bodyPr>
          <a:lstStyle/>
          <a:p>
            <a:r>
              <a:rPr lang="en-US" altLang="ko-KR" sz="1200" smtClean="0"/>
              <a:t>Server Side</a:t>
            </a:r>
            <a:endParaRPr lang="ko-KR" altLang="en-US" sz="1200"/>
          </a:p>
        </p:txBody>
      </p:sp>
      <p:sp>
        <p:nvSpPr>
          <p:cNvPr id="44" name="Rectangle 43"/>
          <p:cNvSpPr/>
          <p:nvPr/>
        </p:nvSpPr>
        <p:spPr>
          <a:xfrm>
            <a:off x="9605650" y="4394822"/>
            <a:ext cx="2323234" cy="1020420"/>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a:t>
            </a:r>
            <a:r>
              <a:rPr lang="en-US" altLang="ko-KR" sz="1100" b="1" u="sng" dirty="0">
                <a:solidFill>
                  <a:srgbClr val="FF0000"/>
                </a:solidFill>
                <a:latin typeface="Consolas" panose="020B0609020204030204" pitchFamily="49" charset="0"/>
                <a:cs typeface="Consolas" panose="020B0609020204030204" pitchFamily="49" charset="0"/>
              </a:rPr>
              <a:t>Ex</a:t>
            </a:r>
            <a:r>
              <a:rPr lang="en-US" altLang="ko-KR" sz="1100" u="sng" dirty="0" smtClean="0">
                <a:solidFill>
                  <a:schemeClr val="tx1"/>
                </a:solidFill>
                <a:latin typeface="Consolas" panose="020B0609020204030204" pitchFamily="49" charset="0"/>
                <a:cs typeface="Consolas" panose="020B0609020204030204" pitchFamily="49" charset="0"/>
              </a:rPr>
              <a:t>.Stub.java</a:t>
            </a:r>
          </a:p>
          <a:p>
            <a:pPr lvl="0" latinLnBrk="1">
              <a:defRPr/>
            </a:pPr>
            <a:r>
              <a:rPr lang="en-US" altLang="ko-KR" sz="900" dirty="0" err="1" smtClean="0">
                <a:solidFill>
                  <a:srgbClr val="000000"/>
                </a:solidFill>
                <a:latin typeface="Consolas" panose="020B0609020204030204" pitchFamily="49" charset="0"/>
                <a:cs typeface="Consolas" panose="020B0609020204030204" pitchFamily="49" charset="0"/>
              </a:rPr>
              <a:t>boolean</a:t>
            </a:r>
            <a:r>
              <a:rPr lang="en-US" altLang="ko-KR" sz="900" dirty="0" smtClean="0">
                <a:solidFill>
                  <a:srgbClr val="000000"/>
                </a:solidFill>
                <a:latin typeface="Consolas" panose="020B0609020204030204" pitchFamily="49" charset="0"/>
                <a:cs typeface="Consolas" panose="020B0609020204030204" pitchFamily="49" charset="0"/>
              </a:rPr>
              <a:t> </a:t>
            </a:r>
            <a:r>
              <a:rPr lang="en-US" altLang="ko-KR" sz="900" dirty="0" err="1" smtClean="0">
                <a:solidFill>
                  <a:srgbClr val="000000"/>
                </a:solidFill>
                <a:latin typeface="Consolas" panose="020B0609020204030204" pitchFamily="49" charset="0"/>
                <a:cs typeface="Consolas" panose="020B0609020204030204" pitchFamily="49" charset="0"/>
              </a:rPr>
              <a:t>onTransact</a:t>
            </a:r>
            <a:r>
              <a:rPr lang="en-US" altLang="ko-KR" sz="900" dirty="0" smtClean="0">
                <a:solidFill>
                  <a:srgbClr val="000000"/>
                </a:solidFill>
                <a:latin typeface="Consolas" panose="020B0609020204030204" pitchFamily="49" charset="0"/>
                <a:cs typeface="Consolas" panose="020B0609020204030204" pitchFamily="49" charset="0"/>
              </a:rPr>
              <a:t>(</a:t>
            </a:r>
            <a:r>
              <a:rPr lang="en-US" altLang="ko-KR" sz="900" dirty="0" err="1" smtClean="0">
                <a:solidFill>
                  <a:srgbClr val="000000"/>
                </a:solidFill>
                <a:latin typeface="Consolas" panose="020B0609020204030204" pitchFamily="49" charset="0"/>
                <a:cs typeface="Consolas" panose="020B0609020204030204" pitchFamily="49" charset="0"/>
              </a:rPr>
              <a:t>int</a:t>
            </a:r>
            <a:r>
              <a:rPr lang="en-US" altLang="ko-KR" sz="900" dirty="0" smtClean="0">
                <a:solidFill>
                  <a:srgbClr val="000000"/>
                </a:solidFill>
                <a:latin typeface="Consolas" panose="020B0609020204030204" pitchFamily="49" charset="0"/>
                <a:cs typeface="Consolas" panose="020B0609020204030204" pitchFamily="49" charset="0"/>
              </a:rPr>
              <a:t> code, ...)</a:t>
            </a:r>
            <a:endParaRPr lang="en-US" altLang="ko-KR" sz="900" dirty="0">
              <a:solidFill>
                <a:srgbClr val="000000"/>
              </a:solidFill>
              <a:latin typeface="Consolas" panose="020B0609020204030204" pitchFamily="49" charset="0"/>
              <a:cs typeface="Consolas" panose="020B0609020204030204" pitchFamily="49" charset="0"/>
            </a:endParaRPr>
          </a:p>
        </p:txBody>
      </p:sp>
      <p:sp>
        <p:nvSpPr>
          <p:cNvPr id="45" name="Rectangle 44"/>
          <p:cNvSpPr/>
          <p:nvPr/>
        </p:nvSpPr>
        <p:spPr>
          <a:xfrm>
            <a:off x="6722076" y="4386987"/>
            <a:ext cx="2647860" cy="1028784"/>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a:t>
            </a:r>
            <a:r>
              <a:rPr lang="en-US" altLang="ko-KR" sz="1100" b="1" u="sng" dirty="0" smtClean="0">
                <a:solidFill>
                  <a:srgbClr val="FF0000"/>
                </a:solidFill>
                <a:latin typeface="Consolas" panose="020B0609020204030204" pitchFamily="49" charset="0"/>
                <a:cs typeface="Consolas" panose="020B0609020204030204" pitchFamily="49" charset="0"/>
              </a:rPr>
              <a:t>Ex</a:t>
            </a:r>
            <a:r>
              <a:rPr lang="en-US" altLang="ko-KR" sz="1100" u="sng" dirty="0" smtClean="0">
                <a:solidFill>
                  <a:schemeClr val="tx1"/>
                </a:solidFill>
                <a:latin typeface="Consolas" panose="020B0609020204030204" pitchFamily="49" charset="0"/>
                <a:cs typeface="Consolas" panose="020B0609020204030204" pitchFamily="49" charset="0"/>
              </a:rPr>
              <a:t>.Stub.Proxy.java</a:t>
            </a:r>
          </a:p>
        </p:txBody>
      </p:sp>
      <p:sp>
        <p:nvSpPr>
          <p:cNvPr id="46" name="TextBox 45"/>
          <p:cNvSpPr txBox="1"/>
          <p:nvPr/>
        </p:nvSpPr>
        <p:spPr>
          <a:xfrm>
            <a:off x="6784724" y="4687215"/>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47" name="TextBox 46"/>
          <p:cNvSpPr txBox="1"/>
          <p:nvPr/>
        </p:nvSpPr>
        <p:spPr>
          <a:xfrm>
            <a:off x="9668827" y="4802631"/>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48" name="Rectangle 47"/>
          <p:cNvSpPr/>
          <p:nvPr/>
        </p:nvSpPr>
        <p:spPr>
          <a:xfrm>
            <a:off x="8615296" y="5773900"/>
            <a:ext cx="3313588" cy="868557"/>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WindowManagerServce</a:t>
            </a:r>
            <a:r>
              <a:rPr lang="en-US" altLang="ko-KR" sz="1100" b="1" u="sng" dirty="0" smtClean="0">
                <a:solidFill>
                  <a:srgbClr val="FF0000"/>
                </a:solidFill>
                <a:latin typeface="Consolas" panose="020B0609020204030204" pitchFamily="49" charset="0"/>
                <a:cs typeface="Consolas" panose="020B0609020204030204" pitchFamily="49" charset="0"/>
              </a:rPr>
              <a:t>Ex</a:t>
            </a:r>
            <a:r>
              <a:rPr lang="en-US" altLang="ko-KR" sz="1100" u="sng" dirty="0" smtClean="0">
                <a:solidFill>
                  <a:schemeClr val="tx1"/>
                </a:solidFill>
                <a:latin typeface="Consolas" panose="020B0609020204030204" pitchFamily="49" charset="0"/>
                <a:cs typeface="Consolas" panose="020B0609020204030204" pitchFamily="49" charset="0"/>
              </a:rPr>
              <a:t>.java</a:t>
            </a:r>
          </a:p>
        </p:txBody>
      </p:sp>
      <p:sp>
        <p:nvSpPr>
          <p:cNvPr id="50" name="Isosceles Triangle 49"/>
          <p:cNvSpPr/>
          <p:nvPr/>
        </p:nvSpPr>
        <p:spPr>
          <a:xfrm rot="16200000">
            <a:off x="5934235" y="6063271"/>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Straight Connector 50"/>
          <p:cNvCxnSpPr>
            <a:stCxn id="50" idx="3"/>
          </p:cNvCxnSpPr>
          <p:nvPr/>
        </p:nvCxnSpPr>
        <p:spPr>
          <a:xfrm flipV="1">
            <a:off x="6079225" y="6120711"/>
            <a:ext cx="2537553" cy="298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362437" y="5893307"/>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상속</a:t>
            </a:r>
            <a:endParaRPr lang="en-US" sz="900" dirty="0">
              <a:latin typeface="+mn-ea"/>
              <a:cs typeface="Consolas" panose="020B0609020204030204" pitchFamily="49" charset="0"/>
            </a:endParaRPr>
          </a:p>
        </p:txBody>
      </p:sp>
      <p:sp>
        <p:nvSpPr>
          <p:cNvPr id="56" name="Rectangle 55"/>
          <p:cNvSpPr/>
          <p:nvPr/>
        </p:nvSpPr>
        <p:spPr>
          <a:xfrm>
            <a:off x="10781265" y="5952826"/>
            <a:ext cx="1052581" cy="613725"/>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class </a:t>
            </a:r>
            <a:r>
              <a:rPr lang="en-US" altLang="ko-KR" sz="1100" u="sng" dirty="0" err="1" smtClean="0">
                <a:solidFill>
                  <a:schemeClr val="tx1"/>
                </a:solidFill>
                <a:latin typeface="Consolas" panose="020B0609020204030204" pitchFamily="49" charset="0"/>
                <a:cs typeface="Consolas" panose="020B0609020204030204" pitchFamily="49" charset="0"/>
              </a:rPr>
              <a:t>Impl</a:t>
            </a:r>
            <a:endParaRPr lang="en-US" altLang="ko-KR" sz="1100" u="sng" dirty="0" smtClean="0">
              <a:solidFill>
                <a:schemeClr val="tx1"/>
              </a:solidFill>
              <a:latin typeface="Consolas" panose="020B0609020204030204" pitchFamily="49" charset="0"/>
              <a:cs typeface="Consolas" panose="020B0609020204030204" pitchFamily="49" charset="0"/>
            </a:endParaRPr>
          </a:p>
        </p:txBody>
      </p:sp>
      <p:sp>
        <p:nvSpPr>
          <p:cNvPr id="49" name="TextBox 48"/>
          <p:cNvSpPr txBox="1"/>
          <p:nvPr/>
        </p:nvSpPr>
        <p:spPr>
          <a:xfrm>
            <a:off x="10901904" y="6248143"/>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68" name="TextBox 67"/>
          <p:cNvSpPr txBox="1"/>
          <p:nvPr/>
        </p:nvSpPr>
        <p:spPr>
          <a:xfrm>
            <a:off x="8173995" y="5445739"/>
            <a:ext cx="929912" cy="276999"/>
          </a:xfrm>
          <a:prstGeom prst="rect">
            <a:avLst/>
          </a:prstGeom>
          <a:noFill/>
        </p:spPr>
        <p:txBody>
          <a:bodyPr wrap="square" rtlCol="0">
            <a:spAutoFit/>
          </a:bodyPr>
          <a:lstStyle/>
          <a:p>
            <a:r>
              <a:rPr lang="en-US" altLang="ko-KR" sz="1200" dirty="0" smtClean="0"/>
              <a:t>binder call</a:t>
            </a:r>
            <a:endParaRPr lang="ko-KR" altLang="en-US" sz="1200" dirty="0"/>
          </a:p>
        </p:txBody>
      </p:sp>
      <p:cxnSp>
        <p:nvCxnSpPr>
          <p:cNvPr id="72" name="Straight Arrow Connector 71"/>
          <p:cNvCxnSpPr/>
          <p:nvPr/>
        </p:nvCxnSpPr>
        <p:spPr>
          <a:xfrm>
            <a:off x="10332517" y="6323593"/>
            <a:ext cx="56938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365767" y="6085468"/>
            <a:ext cx="415498" cy="230832"/>
          </a:xfrm>
          <a:prstGeom prst="rect">
            <a:avLst/>
          </a:prstGeom>
          <a:noFill/>
        </p:spPr>
        <p:txBody>
          <a:bodyPr wrap="none" rtlCol="0">
            <a:spAutoFit/>
          </a:bodyPr>
          <a:lstStyle/>
          <a:p>
            <a:pPr latinLnBrk="1">
              <a:defRPr/>
            </a:pPr>
            <a:r>
              <a:rPr lang="ko-KR" altLang="en-US" sz="900" smtClean="0">
                <a:latin typeface="+mn-ea"/>
                <a:cs typeface="Consolas" panose="020B0609020204030204" pitchFamily="49" charset="0"/>
              </a:rPr>
              <a:t>위임</a:t>
            </a:r>
            <a:endParaRPr lang="en-US" sz="900" dirty="0">
              <a:latin typeface="+mn-ea"/>
              <a:cs typeface="Consolas" panose="020B0609020204030204" pitchFamily="49" charset="0"/>
            </a:endParaRPr>
          </a:p>
        </p:txBody>
      </p:sp>
      <p:sp>
        <p:nvSpPr>
          <p:cNvPr id="75" name="Rectangle 74"/>
          <p:cNvSpPr/>
          <p:nvPr/>
        </p:nvSpPr>
        <p:spPr>
          <a:xfrm>
            <a:off x="6459856" y="2956940"/>
            <a:ext cx="1747333" cy="641802"/>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WindowManagerEx.java</a:t>
            </a:r>
          </a:p>
        </p:txBody>
      </p:sp>
      <p:sp>
        <p:nvSpPr>
          <p:cNvPr id="76" name="TextBox 75"/>
          <p:cNvSpPr txBox="1"/>
          <p:nvPr/>
        </p:nvSpPr>
        <p:spPr>
          <a:xfrm>
            <a:off x="6534374" y="3277819"/>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cxnSp>
        <p:nvCxnSpPr>
          <p:cNvPr id="78" name="Elbow Connector 77"/>
          <p:cNvCxnSpPr>
            <a:stCxn id="26" idx="2"/>
            <a:endCxn id="75" idx="0"/>
          </p:cNvCxnSpPr>
          <p:nvPr/>
        </p:nvCxnSpPr>
        <p:spPr>
          <a:xfrm rot="16200000" flipH="1">
            <a:off x="3852591" y="-523993"/>
            <a:ext cx="674281" cy="6287584"/>
          </a:xfrm>
          <a:prstGeom prst="bentConnector3">
            <a:avLst>
              <a:gd name="adj1" fmla="val 3045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7397549" y="3595803"/>
            <a:ext cx="4872" cy="79901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227519" y="1504837"/>
            <a:ext cx="969111" cy="369332"/>
          </a:xfrm>
          <a:prstGeom prst="rect">
            <a:avLst/>
          </a:prstGeom>
          <a:noFill/>
        </p:spPr>
        <p:txBody>
          <a:bodyPr wrap="none" rtlCol="0">
            <a:spAutoFit/>
          </a:bodyPr>
          <a:lstStyle/>
          <a:p>
            <a:r>
              <a:rPr lang="en-US" dirty="0" smtClean="0">
                <a:solidFill>
                  <a:srgbClr val="D24726"/>
                </a:solidFill>
              </a:rPr>
              <a:t>LG </a:t>
            </a:r>
            <a:r>
              <a:rPr lang="ko-KR" altLang="en-US" dirty="0" smtClean="0">
                <a:solidFill>
                  <a:srgbClr val="D24726"/>
                </a:solidFill>
              </a:rPr>
              <a:t>코드</a:t>
            </a:r>
            <a:endParaRPr lang="en-US" dirty="0">
              <a:solidFill>
                <a:srgbClr val="D24726"/>
              </a:solidFill>
            </a:endParaRPr>
          </a:p>
        </p:txBody>
      </p:sp>
      <p:cxnSp>
        <p:nvCxnSpPr>
          <p:cNvPr id="95" name="Straight Arrow Connector 94"/>
          <p:cNvCxnSpPr/>
          <p:nvPr/>
        </p:nvCxnSpPr>
        <p:spPr>
          <a:xfrm>
            <a:off x="9055928" y="5398939"/>
            <a:ext cx="0" cy="38462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Isosceles Triangle 100"/>
          <p:cNvSpPr/>
          <p:nvPr/>
        </p:nvSpPr>
        <p:spPr>
          <a:xfrm>
            <a:off x="11262489" y="5426640"/>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2" name="Straight Connector 101"/>
          <p:cNvCxnSpPr>
            <a:stCxn id="101" idx="3"/>
          </p:cNvCxnSpPr>
          <p:nvPr/>
        </p:nvCxnSpPr>
        <p:spPr>
          <a:xfrm>
            <a:off x="11347058" y="5547483"/>
            <a:ext cx="0" cy="416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1347057" y="5552729"/>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상속</a:t>
            </a:r>
            <a:endParaRPr lang="en-US" sz="900" dirty="0">
              <a:latin typeface="+mn-ea"/>
              <a:cs typeface="Consolas" panose="020B0609020204030204" pitchFamily="49" charset="0"/>
            </a:endParaRPr>
          </a:p>
        </p:txBody>
      </p:sp>
      <p:sp>
        <p:nvSpPr>
          <p:cNvPr id="111" name="TextBox 110"/>
          <p:cNvSpPr txBox="1"/>
          <p:nvPr/>
        </p:nvSpPr>
        <p:spPr>
          <a:xfrm>
            <a:off x="7012679" y="6487643"/>
            <a:ext cx="929912" cy="276999"/>
          </a:xfrm>
          <a:prstGeom prst="rect">
            <a:avLst/>
          </a:prstGeom>
          <a:noFill/>
        </p:spPr>
        <p:txBody>
          <a:bodyPr wrap="square" rtlCol="0">
            <a:spAutoFit/>
          </a:bodyPr>
          <a:lstStyle/>
          <a:p>
            <a:r>
              <a:rPr lang="en-US" altLang="ko-KR" sz="1200" dirty="0" smtClean="0"/>
              <a:t>binder call</a:t>
            </a:r>
            <a:endParaRPr lang="ko-KR" altLang="en-US" sz="1200" dirty="0"/>
          </a:p>
        </p:txBody>
      </p:sp>
      <p:sp>
        <p:nvSpPr>
          <p:cNvPr id="14" name="Down Arrow 13"/>
          <p:cNvSpPr/>
          <p:nvPr/>
        </p:nvSpPr>
        <p:spPr>
          <a:xfrm>
            <a:off x="2916889" y="2425859"/>
            <a:ext cx="313611" cy="36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0" name="TextBox 119"/>
          <p:cNvSpPr txBox="1"/>
          <p:nvPr/>
        </p:nvSpPr>
        <p:spPr>
          <a:xfrm>
            <a:off x="9750013" y="6208178"/>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121" name="TextBox 120"/>
          <p:cNvSpPr txBox="1"/>
          <p:nvPr/>
        </p:nvSpPr>
        <p:spPr>
          <a:xfrm>
            <a:off x="4335348" y="1487809"/>
            <a:ext cx="1863011" cy="369332"/>
          </a:xfrm>
          <a:prstGeom prst="rect">
            <a:avLst/>
          </a:prstGeom>
          <a:noFill/>
        </p:spPr>
        <p:txBody>
          <a:bodyPr wrap="none" rtlCol="0">
            <a:spAutoFit/>
          </a:bodyPr>
          <a:lstStyle/>
          <a:p>
            <a:r>
              <a:rPr lang="ko-KR" altLang="en-US" dirty="0" smtClean="0">
                <a:solidFill>
                  <a:srgbClr val="D24726"/>
                </a:solidFill>
              </a:rPr>
              <a:t>안드로이드</a:t>
            </a:r>
            <a:r>
              <a:rPr lang="en-US" dirty="0" smtClean="0">
                <a:solidFill>
                  <a:srgbClr val="D24726"/>
                </a:solidFill>
              </a:rPr>
              <a:t> </a:t>
            </a:r>
            <a:r>
              <a:rPr lang="ko-KR" altLang="en-US" dirty="0" smtClean="0">
                <a:solidFill>
                  <a:srgbClr val="D24726"/>
                </a:solidFill>
              </a:rPr>
              <a:t>코드</a:t>
            </a:r>
            <a:endParaRPr lang="en-US" dirty="0">
              <a:solidFill>
                <a:srgbClr val="D24726"/>
              </a:solidFill>
            </a:endParaRPr>
          </a:p>
        </p:txBody>
      </p:sp>
      <p:sp>
        <p:nvSpPr>
          <p:cNvPr id="122" name="Isosceles Triangle 121"/>
          <p:cNvSpPr/>
          <p:nvPr/>
        </p:nvSpPr>
        <p:spPr>
          <a:xfrm rot="16200000">
            <a:off x="1903791" y="3364663"/>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TextBox 123"/>
          <p:cNvSpPr txBox="1"/>
          <p:nvPr/>
        </p:nvSpPr>
        <p:spPr>
          <a:xfrm>
            <a:off x="5776188" y="3194252"/>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상속</a:t>
            </a:r>
            <a:endParaRPr lang="en-US" sz="900" dirty="0">
              <a:latin typeface="+mn-ea"/>
              <a:cs typeface="Consolas" panose="020B0609020204030204" pitchFamily="49" charset="0"/>
            </a:endParaRPr>
          </a:p>
        </p:txBody>
      </p:sp>
    </p:spTree>
    <p:extLst>
      <p:ext uri="{BB962C8B-B14F-4D97-AF65-F5344CB8AC3E}">
        <p14:creationId xmlns:p14="http://schemas.microsoft.com/office/powerpoint/2010/main" val="1886400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아키텍처 </a:t>
            </a:r>
            <a:r>
              <a:rPr lang="ko-KR" altLang="en-US" dirty="0" smtClean="0"/>
              <a:t>상세 설명</a:t>
            </a:r>
            <a:r>
              <a:rPr lang="en-US" altLang="ko-KR" dirty="0" smtClean="0"/>
              <a:t>(Rationale)</a:t>
            </a:r>
            <a:r>
              <a:rPr lang="ko-KR" altLang="en-US" dirty="0" smtClean="0"/>
              <a:t> </a:t>
            </a:r>
            <a:r>
              <a:rPr lang="en-US" altLang="ko-KR" dirty="0" smtClean="0"/>
              <a:t>– </a:t>
            </a:r>
            <a:br>
              <a:rPr lang="en-US" altLang="ko-KR" dirty="0" smtClean="0"/>
            </a:br>
            <a:r>
              <a:rPr lang="en-US" dirty="0" smtClean="0"/>
              <a:t>1. LG </a:t>
            </a:r>
            <a:r>
              <a:rPr lang="en-US" dirty="0"/>
              <a:t>API</a:t>
            </a:r>
            <a:r>
              <a:rPr lang="ko-KR" altLang="en-US" dirty="0"/>
              <a:t>는 별도의 </a:t>
            </a:r>
            <a:r>
              <a:rPr lang="en-US" altLang="ko-KR" dirty="0"/>
              <a:t>AIDL </a:t>
            </a:r>
            <a:r>
              <a:rPr lang="ko-KR" altLang="en-US" dirty="0"/>
              <a:t>파일에서 정의한다</a:t>
            </a:r>
            <a:endParaRPr lang="en-US" altLang="ko-KR" dirty="0"/>
          </a:p>
        </p:txBody>
      </p:sp>
      <p:sp>
        <p:nvSpPr>
          <p:cNvPr id="3" name="Content Placeholder 2"/>
          <p:cNvSpPr>
            <a:spLocks noGrp="1"/>
          </p:cNvSpPr>
          <p:nvPr>
            <p:ph idx="1"/>
          </p:nvPr>
        </p:nvSpPr>
        <p:spPr>
          <a:xfrm>
            <a:off x="838201" y="1825624"/>
            <a:ext cx="4969475" cy="4657553"/>
          </a:xfrm>
        </p:spPr>
        <p:txBody>
          <a:bodyPr/>
          <a:lstStyle/>
          <a:p>
            <a:r>
              <a:rPr lang="ko-KR" altLang="en-US" dirty="0" smtClean="0"/>
              <a:t>기존 </a:t>
            </a:r>
            <a:r>
              <a:rPr lang="en-US" altLang="ko-KR" dirty="0"/>
              <a:t>AIDL </a:t>
            </a:r>
            <a:r>
              <a:rPr lang="ko-KR" altLang="en-US" dirty="0"/>
              <a:t>파일을 수정하는 것이 불가능하므로</a:t>
            </a:r>
            <a:r>
              <a:rPr lang="en-US" altLang="ko-KR" dirty="0"/>
              <a:t>, LG API</a:t>
            </a:r>
            <a:r>
              <a:rPr lang="ko-KR" altLang="en-US" dirty="0"/>
              <a:t>만을 모아둔 별도의 </a:t>
            </a:r>
            <a:r>
              <a:rPr lang="en-US" altLang="ko-KR" dirty="0"/>
              <a:t>AIDL </a:t>
            </a:r>
            <a:r>
              <a:rPr lang="ko-KR" altLang="en-US" dirty="0"/>
              <a:t>파일을 따로 </a:t>
            </a:r>
            <a:r>
              <a:rPr lang="ko-KR" altLang="en-US" dirty="0" smtClean="0"/>
              <a:t>만든다</a:t>
            </a:r>
            <a:endParaRPr lang="en-US" altLang="ko-KR" dirty="0" smtClean="0"/>
          </a:p>
          <a:p>
            <a:r>
              <a:rPr lang="ko-KR" altLang="en-US" dirty="0"/>
              <a:t>안드로이드는 </a:t>
            </a:r>
            <a:r>
              <a:rPr lang="en-US" altLang="ko-KR" dirty="0"/>
              <a:t>AIDL </a:t>
            </a:r>
            <a:r>
              <a:rPr lang="ko-KR" altLang="en-US" dirty="0"/>
              <a:t>파일 간의 상속을 지원하지 </a:t>
            </a:r>
            <a:r>
              <a:rPr lang="ko-KR" altLang="en-US" dirty="0" smtClean="0"/>
              <a:t>않음</a:t>
            </a:r>
            <a:endParaRPr lang="en-US" dirty="0"/>
          </a:p>
        </p:txBody>
      </p:sp>
      <p:sp>
        <p:nvSpPr>
          <p:cNvPr id="57" name="Rectangle 56"/>
          <p:cNvSpPr/>
          <p:nvPr/>
        </p:nvSpPr>
        <p:spPr>
          <a:xfrm>
            <a:off x="5984927" y="3074034"/>
            <a:ext cx="1812495" cy="769455"/>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err="1" smtClean="0">
                <a:solidFill>
                  <a:schemeClr val="tx1"/>
                </a:solidFill>
                <a:latin typeface="Consolas" panose="020B0609020204030204" pitchFamily="49" charset="0"/>
                <a:cs typeface="Consolas" panose="020B0609020204030204" pitchFamily="49" charset="0"/>
              </a:rPr>
              <a:t>IWindowManager.aidl</a:t>
            </a:r>
            <a:endParaRPr lang="en-US" altLang="ko-KR" sz="1100" u="sng"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Android_API1</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59" name="Rectangle 58"/>
          <p:cNvSpPr/>
          <p:nvPr/>
        </p:nvSpPr>
        <p:spPr>
          <a:xfrm>
            <a:off x="9351836" y="3074035"/>
            <a:ext cx="1812495" cy="769455"/>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err="1" smtClean="0">
                <a:solidFill>
                  <a:schemeClr val="tx1"/>
                </a:solidFill>
                <a:latin typeface="Consolas" panose="020B0609020204030204" pitchFamily="49" charset="0"/>
                <a:cs typeface="Consolas" panose="020B0609020204030204" pitchFamily="49" charset="0"/>
              </a:rPr>
              <a:t>IWindowManager</a:t>
            </a:r>
            <a:r>
              <a:rPr lang="en-US" altLang="ko-KR" sz="1100" b="1" u="sng" dirty="0" err="1" smtClean="0">
                <a:solidFill>
                  <a:srgbClr val="FF0000"/>
                </a:solidFill>
                <a:latin typeface="Consolas" panose="020B0609020204030204" pitchFamily="49" charset="0"/>
                <a:cs typeface="Consolas" panose="020B0609020204030204" pitchFamily="49" charset="0"/>
              </a:rPr>
              <a:t>Ex</a:t>
            </a:r>
            <a:r>
              <a:rPr lang="en-US" altLang="ko-KR" sz="1100" u="sng" dirty="0" err="1" smtClean="0">
                <a:solidFill>
                  <a:schemeClr val="tx1"/>
                </a:solidFill>
                <a:latin typeface="Consolas" panose="020B0609020204030204" pitchFamily="49" charset="0"/>
                <a:cs typeface="Consolas" panose="020B0609020204030204" pitchFamily="49" charset="0"/>
              </a:rPr>
              <a:t>.aidl</a:t>
            </a:r>
            <a:endParaRPr lang="en-US" altLang="ko-KR" sz="1100" u="sng" dirty="0" smtClean="0">
              <a:solidFill>
                <a:schemeClr val="tx1"/>
              </a:solidFill>
              <a:latin typeface="Consolas" panose="020B0609020204030204" pitchFamily="49" charset="0"/>
              <a:cs typeface="Consolas" panose="020B0609020204030204" pitchFamily="49" charset="0"/>
            </a:endParaRPr>
          </a:p>
        </p:txBody>
      </p:sp>
      <p:sp>
        <p:nvSpPr>
          <p:cNvPr id="60" name="TextBox 59"/>
          <p:cNvSpPr txBox="1"/>
          <p:nvPr/>
        </p:nvSpPr>
        <p:spPr>
          <a:xfrm>
            <a:off x="9446538" y="3332484"/>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61" name="Rectangle 60"/>
          <p:cNvSpPr/>
          <p:nvPr/>
        </p:nvSpPr>
        <p:spPr>
          <a:xfrm>
            <a:off x="8452021" y="2512541"/>
            <a:ext cx="3366909" cy="2677297"/>
          </a:xfrm>
          <a:prstGeom prst="rect">
            <a:avLst/>
          </a:prstGeom>
          <a:noFill/>
          <a:ln w="28575">
            <a:solidFill>
              <a:srgbClr val="DD462F"/>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dk1"/>
              </a:solidFill>
            </a:endParaRPr>
          </a:p>
        </p:txBody>
      </p:sp>
      <p:sp>
        <p:nvSpPr>
          <p:cNvPr id="62" name="TextBox 61"/>
          <p:cNvSpPr txBox="1"/>
          <p:nvPr/>
        </p:nvSpPr>
        <p:spPr>
          <a:xfrm>
            <a:off x="8477427" y="2575479"/>
            <a:ext cx="969111" cy="369332"/>
          </a:xfrm>
          <a:prstGeom prst="rect">
            <a:avLst/>
          </a:prstGeom>
          <a:noFill/>
        </p:spPr>
        <p:txBody>
          <a:bodyPr wrap="none" rtlCol="0">
            <a:spAutoFit/>
          </a:bodyPr>
          <a:lstStyle/>
          <a:p>
            <a:r>
              <a:rPr lang="en-US" dirty="0" smtClean="0">
                <a:solidFill>
                  <a:srgbClr val="D24726"/>
                </a:solidFill>
              </a:rPr>
              <a:t>LG </a:t>
            </a:r>
            <a:r>
              <a:rPr lang="ko-KR" altLang="en-US" dirty="0" smtClean="0">
                <a:solidFill>
                  <a:srgbClr val="D24726"/>
                </a:solidFill>
              </a:rPr>
              <a:t>코드</a:t>
            </a:r>
            <a:endParaRPr lang="en-US" dirty="0">
              <a:solidFill>
                <a:srgbClr val="D24726"/>
              </a:solidFill>
            </a:endParaRPr>
          </a:p>
        </p:txBody>
      </p:sp>
      <p:sp>
        <p:nvSpPr>
          <p:cNvPr id="63" name="Rounded Rectangle 62"/>
          <p:cNvSpPr/>
          <p:nvPr/>
        </p:nvSpPr>
        <p:spPr>
          <a:xfrm>
            <a:off x="6143311" y="4317500"/>
            <a:ext cx="1476359" cy="2896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1200" dirty="0" smtClean="0"/>
              <a:t>AIDL Compiler</a:t>
            </a:r>
            <a:endParaRPr lang="ko-KR" altLang="en-US" sz="1200" dirty="0"/>
          </a:p>
        </p:txBody>
      </p:sp>
      <p:sp>
        <p:nvSpPr>
          <p:cNvPr id="64" name="Down Arrow 63"/>
          <p:cNvSpPr/>
          <p:nvPr/>
        </p:nvSpPr>
        <p:spPr>
          <a:xfrm>
            <a:off x="6722770" y="3916908"/>
            <a:ext cx="313611" cy="36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Rounded Rectangle 64"/>
          <p:cNvSpPr/>
          <p:nvPr/>
        </p:nvSpPr>
        <p:spPr>
          <a:xfrm>
            <a:off x="9541419" y="4317500"/>
            <a:ext cx="1476359" cy="2896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1200" dirty="0" smtClean="0"/>
              <a:t>AIDL Compiler</a:t>
            </a:r>
            <a:endParaRPr lang="ko-KR" altLang="en-US" sz="1200" dirty="0"/>
          </a:p>
        </p:txBody>
      </p:sp>
      <p:sp>
        <p:nvSpPr>
          <p:cNvPr id="66" name="Down Arrow 65"/>
          <p:cNvSpPr/>
          <p:nvPr/>
        </p:nvSpPr>
        <p:spPr>
          <a:xfrm>
            <a:off x="10120878" y="3916908"/>
            <a:ext cx="313611" cy="36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84461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434" y="0"/>
            <a:ext cx="11324450" cy="1208868"/>
          </a:xfrm>
        </p:spPr>
        <p:txBody>
          <a:bodyPr>
            <a:normAutofit/>
          </a:bodyPr>
          <a:lstStyle/>
          <a:p>
            <a:r>
              <a:rPr lang="ko-KR" altLang="en-US" dirty="0" smtClean="0"/>
              <a:t>아키텍처 상세 설명</a:t>
            </a:r>
            <a:r>
              <a:rPr lang="en-US" altLang="ko-KR" dirty="0" smtClean="0"/>
              <a:t>(Rationale)</a:t>
            </a:r>
            <a:r>
              <a:rPr lang="ko-KR" altLang="en-US" dirty="0" smtClean="0"/>
              <a:t> </a:t>
            </a:r>
            <a:r>
              <a:rPr lang="en-US" altLang="ko-KR" dirty="0" smtClean="0"/>
              <a:t>– </a:t>
            </a:r>
            <a:br>
              <a:rPr lang="en-US" altLang="ko-KR" dirty="0" smtClean="0"/>
            </a:br>
            <a:r>
              <a:rPr lang="en-US" altLang="ko-KR" dirty="0" smtClean="0"/>
              <a:t>2. </a:t>
            </a:r>
            <a:r>
              <a:rPr lang="en-US" dirty="0" smtClean="0"/>
              <a:t>LG </a:t>
            </a:r>
            <a:r>
              <a:rPr lang="en-US" dirty="0"/>
              <a:t>API</a:t>
            </a:r>
            <a:r>
              <a:rPr lang="ko-KR" altLang="en-US" dirty="0"/>
              <a:t>는</a:t>
            </a:r>
            <a:r>
              <a:rPr lang="en-US" altLang="ko-KR" dirty="0"/>
              <a:t> </a:t>
            </a:r>
            <a:r>
              <a:rPr lang="ko-KR" altLang="en-US" dirty="0"/>
              <a:t>별도의 클래스에서 </a:t>
            </a:r>
            <a:r>
              <a:rPr lang="ko-KR" altLang="en-US" dirty="0" smtClean="0"/>
              <a:t>위임을 통해 구현한다</a:t>
            </a:r>
            <a:endParaRPr lang="en-US" altLang="ko-KR" dirty="0"/>
          </a:p>
        </p:txBody>
      </p:sp>
      <p:sp>
        <p:nvSpPr>
          <p:cNvPr id="3" name="Content Placeholder 2"/>
          <p:cNvSpPr>
            <a:spLocks noGrp="1"/>
          </p:cNvSpPr>
          <p:nvPr>
            <p:ph idx="1"/>
          </p:nvPr>
        </p:nvSpPr>
        <p:spPr>
          <a:xfrm>
            <a:off x="838200" y="1825625"/>
            <a:ext cx="5646285" cy="4351338"/>
          </a:xfrm>
        </p:spPr>
        <p:txBody>
          <a:bodyPr>
            <a:normAutofit/>
          </a:bodyPr>
          <a:lstStyle/>
          <a:p>
            <a:r>
              <a:rPr lang="ko-KR" altLang="en-US" dirty="0" smtClean="0"/>
              <a:t>안드로이드에서 구현한 서비스 클래스를 수정하는 것이 불가능하므로</a:t>
            </a:r>
            <a:r>
              <a:rPr lang="en-US" altLang="ko-KR" dirty="0" smtClean="0"/>
              <a:t>, LG API</a:t>
            </a:r>
            <a:r>
              <a:rPr lang="ko-KR" altLang="en-US" dirty="0" smtClean="0"/>
              <a:t>는 별도의 클래스에서 구현한다</a:t>
            </a:r>
            <a:endParaRPr lang="en-US" altLang="ko-KR" dirty="0" smtClean="0"/>
          </a:p>
          <a:p>
            <a:r>
              <a:rPr lang="ko-KR" altLang="en-US" dirty="0" smtClean="0"/>
              <a:t>이 클래스는 기존 클래스를 상속한다</a:t>
            </a:r>
            <a:r>
              <a:rPr lang="en-US" altLang="ko-KR" dirty="0" smtClean="0"/>
              <a:t>. </a:t>
            </a:r>
            <a:r>
              <a:rPr lang="ko-KR" altLang="en-US" dirty="0" smtClean="0"/>
              <a:t>따라서 기존 클래스의 내부 자료구조와 함수들을 다 사용할 수 있다</a:t>
            </a:r>
            <a:endParaRPr lang="en-US" altLang="ko-KR" dirty="0" smtClean="0"/>
          </a:p>
          <a:p>
            <a:r>
              <a:rPr lang="ko-KR" altLang="en-US" dirty="0" smtClean="0"/>
              <a:t>자바는 다중 상속을 허용하지 않으므로 </a:t>
            </a:r>
            <a:r>
              <a:rPr lang="en-US" altLang="ko-KR" dirty="0" smtClean="0"/>
              <a:t>LG API</a:t>
            </a:r>
            <a:r>
              <a:rPr lang="ko-KR" altLang="en-US" dirty="0" smtClean="0"/>
              <a:t>를 구현하는 이너 클래스를 만들어 이 클래스가 </a:t>
            </a:r>
            <a:r>
              <a:rPr lang="en-US" altLang="ko-KR" dirty="0" smtClean="0"/>
              <a:t>LG API</a:t>
            </a:r>
            <a:r>
              <a:rPr lang="ko-KR" altLang="en-US" dirty="0" smtClean="0"/>
              <a:t>를 상속받게 하고 거기로 위임</a:t>
            </a:r>
            <a:r>
              <a:rPr lang="en-US" altLang="ko-KR" dirty="0" smtClean="0"/>
              <a:t>(delegation)</a:t>
            </a:r>
            <a:r>
              <a:rPr lang="ko-KR" altLang="en-US" dirty="0" smtClean="0"/>
              <a:t>을 한다</a:t>
            </a:r>
            <a:endParaRPr lang="en-US" dirty="0"/>
          </a:p>
        </p:txBody>
      </p:sp>
      <p:sp>
        <p:nvSpPr>
          <p:cNvPr id="4" name="Rectangle 3"/>
          <p:cNvSpPr/>
          <p:nvPr/>
        </p:nvSpPr>
        <p:spPr>
          <a:xfrm>
            <a:off x="5588003" y="5768714"/>
            <a:ext cx="2336844" cy="868557"/>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WindowManagerServce.java</a:t>
            </a: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Android_API1</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a:solidFill>
                  <a:schemeClr val="tx1"/>
                </a:solidFill>
                <a:latin typeface="Consolas" panose="020B0609020204030204" pitchFamily="49" charset="0"/>
                <a:cs typeface="Consolas" panose="020B0609020204030204" pitchFamily="49" charset="0"/>
              </a:rPr>
              <a:t>Android_API2</a:t>
            </a:r>
            <a:endParaRPr lang="en-US" altLang="ko-KR" sz="900" dirty="0" smtClean="0">
              <a:solidFill>
                <a:schemeClr val="tx1"/>
              </a:solidFill>
              <a:latin typeface="Consolas" panose="020B0609020204030204" pitchFamily="49" charset="0"/>
              <a:cs typeface="Consolas" panose="020B0609020204030204" pitchFamily="49" charset="0"/>
            </a:endParaRPr>
          </a:p>
          <a:p>
            <a:pPr latinLnBrk="1">
              <a:defRPr/>
            </a:pPr>
            <a:r>
              <a:rPr lang="en-US" altLang="ko-KR" sz="900" dirty="0" smtClean="0">
                <a:solidFill>
                  <a:schemeClr val="tx1"/>
                </a:solidFill>
                <a:latin typeface="Consolas" panose="020B0609020204030204" pitchFamily="49" charset="0"/>
                <a:cs typeface="Consolas" panose="020B0609020204030204" pitchFamily="49" charset="0"/>
              </a:rPr>
              <a:t>...</a:t>
            </a:r>
            <a:endParaRPr lang="ko-KR" altLang="en-US" sz="900" dirty="0">
              <a:solidFill>
                <a:schemeClr val="tx1"/>
              </a:solidFill>
              <a:latin typeface="Consolas" panose="020B0609020204030204" pitchFamily="49" charset="0"/>
              <a:cs typeface="Consolas" panose="020B0609020204030204" pitchFamily="49" charset="0"/>
            </a:endParaRPr>
          </a:p>
        </p:txBody>
      </p:sp>
      <p:sp>
        <p:nvSpPr>
          <p:cNvPr id="5" name="Rectangle 4"/>
          <p:cNvSpPr/>
          <p:nvPr/>
        </p:nvSpPr>
        <p:spPr>
          <a:xfrm>
            <a:off x="8833042" y="1588798"/>
            <a:ext cx="1812495" cy="769455"/>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err="1" smtClean="0">
                <a:solidFill>
                  <a:schemeClr val="tx1"/>
                </a:solidFill>
                <a:latin typeface="Consolas" panose="020B0609020204030204" pitchFamily="49" charset="0"/>
                <a:cs typeface="Consolas" panose="020B0609020204030204" pitchFamily="49" charset="0"/>
              </a:rPr>
              <a:t>IWindowManager</a:t>
            </a:r>
            <a:r>
              <a:rPr lang="en-US" altLang="ko-KR" sz="1100" b="1" u="sng" dirty="0" err="1" smtClean="0">
                <a:solidFill>
                  <a:srgbClr val="FF0000"/>
                </a:solidFill>
                <a:latin typeface="Consolas" panose="020B0609020204030204" pitchFamily="49" charset="0"/>
                <a:cs typeface="Consolas" panose="020B0609020204030204" pitchFamily="49" charset="0"/>
              </a:rPr>
              <a:t>Ex</a:t>
            </a:r>
            <a:r>
              <a:rPr lang="en-US" altLang="ko-KR" sz="1100" u="sng" dirty="0" err="1" smtClean="0">
                <a:solidFill>
                  <a:schemeClr val="tx1"/>
                </a:solidFill>
                <a:latin typeface="Consolas" panose="020B0609020204030204" pitchFamily="49" charset="0"/>
                <a:cs typeface="Consolas" panose="020B0609020204030204" pitchFamily="49" charset="0"/>
              </a:rPr>
              <a:t>.aidl</a:t>
            </a:r>
            <a:endParaRPr lang="en-US" altLang="ko-KR" sz="1100" u="sng" dirty="0" smtClean="0">
              <a:solidFill>
                <a:schemeClr val="tx1"/>
              </a:solidFill>
              <a:latin typeface="Consolas" panose="020B0609020204030204" pitchFamily="49" charset="0"/>
              <a:cs typeface="Consolas" panose="020B0609020204030204" pitchFamily="49" charset="0"/>
            </a:endParaRPr>
          </a:p>
        </p:txBody>
      </p:sp>
      <p:sp>
        <p:nvSpPr>
          <p:cNvPr id="6" name="TextBox 5"/>
          <p:cNvSpPr txBox="1"/>
          <p:nvPr/>
        </p:nvSpPr>
        <p:spPr>
          <a:xfrm>
            <a:off x="8927744" y="1847247"/>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7" name="Rounded Rectangle 6"/>
          <p:cNvSpPr/>
          <p:nvPr/>
        </p:nvSpPr>
        <p:spPr>
          <a:xfrm>
            <a:off x="9055928" y="2837003"/>
            <a:ext cx="1476359" cy="28963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altLang="ko-KR" sz="1200" dirty="0" smtClean="0"/>
              <a:t>AIDL Compiler</a:t>
            </a:r>
            <a:endParaRPr lang="ko-KR" altLang="en-US" sz="1200" dirty="0"/>
          </a:p>
        </p:txBody>
      </p:sp>
      <p:sp>
        <p:nvSpPr>
          <p:cNvPr id="8" name="Down Arrow 7"/>
          <p:cNvSpPr/>
          <p:nvPr/>
        </p:nvSpPr>
        <p:spPr>
          <a:xfrm>
            <a:off x="9635387" y="2436411"/>
            <a:ext cx="313611" cy="36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Down Arrow 9"/>
          <p:cNvSpPr/>
          <p:nvPr/>
        </p:nvSpPr>
        <p:spPr>
          <a:xfrm>
            <a:off x="10218675" y="3230769"/>
            <a:ext cx="313611" cy="11010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TextBox 11"/>
          <p:cNvSpPr txBox="1"/>
          <p:nvPr/>
        </p:nvSpPr>
        <p:spPr>
          <a:xfrm>
            <a:off x="10483203" y="3716657"/>
            <a:ext cx="943335" cy="276999"/>
          </a:xfrm>
          <a:prstGeom prst="rect">
            <a:avLst/>
          </a:prstGeom>
          <a:noFill/>
        </p:spPr>
        <p:txBody>
          <a:bodyPr wrap="none" rtlCol="0">
            <a:spAutoFit/>
          </a:bodyPr>
          <a:lstStyle/>
          <a:p>
            <a:r>
              <a:rPr lang="en-US" altLang="ko-KR" sz="1200" smtClean="0"/>
              <a:t>Server Side</a:t>
            </a:r>
            <a:endParaRPr lang="ko-KR" altLang="en-US" sz="1200"/>
          </a:p>
        </p:txBody>
      </p:sp>
      <p:sp>
        <p:nvSpPr>
          <p:cNvPr id="13" name="Rectangle 12"/>
          <p:cNvSpPr/>
          <p:nvPr/>
        </p:nvSpPr>
        <p:spPr>
          <a:xfrm>
            <a:off x="9605650" y="4394822"/>
            <a:ext cx="2323234" cy="1020420"/>
          </a:xfrm>
          <a:prstGeom prst="rect">
            <a:avLst/>
          </a:prstGeom>
          <a:ln>
            <a:prstDash val="sysDash"/>
          </a:ln>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IWindowManager</a:t>
            </a:r>
            <a:r>
              <a:rPr lang="en-US" altLang="ko-KR" sz="1100" b="1" u="sng" dirty="0">
                <a:solidFill>
                  <a:srgbClr val="FF0000"/>
                </a:solidFill>
                <a:latin typeface="Consolas" panose="020B0609020204030204" pitchFamily="49" charset="0"/>
                <a:cs typeface="Consolas" panose="020B0609020204030204" pitchFamily="49" charset="0"/>
              </a:rPr>
              <a:t>Ex</a:t>
            </a:r>
            <a:r>
              <a:rPr lang="en-US" altLang="ko-KR" sz="1100" u="sng" dirty="0" smtClean="0">
                <a:solidFill>
                  <a:schemeClr val="tx1"/>
                </a:solidFill>
                <a:latin typeface="Consolas" panose="020B0609020204030204" pitchFamily="49" charset="0"/>
                <a:cs typeface="Consolas" panose="020B0609020204030204" pitchFamily="49" charset="0"/>
              </a:rPr>
              <a:t>.Stub.java</a:t>
            </a:r>
          </a:p>
          <a:p>
            <a:pPr lvl="0" latinLnBrk="1">
              <a:defRPr/>
            </a:pPr>
            <a:r>
              <a:rPr lang="en-US" altLang="ko-KR" sz="900" dirty="0" err="1" smtClean="0">
                <a:solidFill>
                  <a:srgbClr val="000000"/>
                </a:solidFill>
                <a:latin typeface="Consolas" panose="020B0609020204030204" pitchFamily="49" charset="0"/>
                <a:cs typeface="Consolas" panose="020B0609020204030204" pitchFamily="49" charset="0"/>
              </a:rPr>
              <a:t>boolean</a:t>
            </a:r>
            <a:r>
              <a:rPr lang="en-US" altLang="ko-KR" sz="900" dirty="0" smtClean="0">
                <a:solidFill>
                  <a:srgbClr val="000000"/>
                </a:solidFill>
                <a:latin typeface="Consolas" panose="020B0609020204030204" pitchFamily="49" charset="0"/>
                <a:cs typeface="Consolas" panose="020B0609020204030204" pitchFamily="49" charset="0"/>
              </a:rPr>
              <a:t> </a:t>
            </a:r>
            <a:r>
              <a:rPr lang="en-US" altLang="ko-KR" sz="900" dirty="0" err="1" smtClean="0">
                <a:solidFill>
                  <a:srgbClr val="000000"/>
                </a:solidFill>
                <a:latin typeface="Consolas" panose="020B0609020204030204" pitchFamily="49" charset="0"/>
                <a:cs typeface="Consolas" panose="020B0609020204030204" pitchFamily="49" charset="0"/>
              </a:rPr>
              <a:t>onTransact</a:t>
            </a:r>
            <a:r>
              <a:rPr lang="en-US" altLang="ko-KR" sz="900" dirty="0" smtClean="0">
                <a:solidFill>
                  <a:srgbClr val="000000"/>
                </a:solidFill>
                <a:latin typeface="Consolas" panose="020B0609020204030204" pitchFamily="49" charset="0"/>
                <a:cs typeface="Consolas" panose="020B0609020204030204" pitchFamily="49" charset="0"/>
              </a:rPr>
              <a:t>(</a:t>
            </a:r>
            <a:r>
              <a:rPr lang="en-US" altLang="ko-KR" sz="900" dirty="0" err="1" smtClean="0">
                <a:solidFill>
                  <a:srgbClr val="000000"/>
                </a:solidFill>
                <a:latin typeface="Consolas" panose="020B0609020204030204" pitchFamily="49" charset="0"/>
                <a:cs typeface="Consolas" panose="020B0609020204030204" pitchFamily="49" charset="0"/>
              </a:rPr>
              <a:t>int</a:t>
            </a:r>
            <a:r>
              <a:rPr lang="en-US" altLang="ko-KR" sz="900" dirty="0" smtClean="0">
                <a:solidFill>
                  <a:srgbClr val="000000"/>
                </a:solidFill>
                <a:latin typeface="Consolas" panose="020B0609020204030204" pitchFamily="49" charset="0"/>
                <a:cs typeface="Consolas" panose="020B0609020204030204" pitchFamily="49" charset="0"/>
              </a:rPr>
              <a:t> code, ...)</a:t>
            </a:r>
            <a:endParaRPr lang="en-US" altLang="ko-KR" sz="900" dirty="0">
              <a:solidFill>
                <a:srgbClr val="000000"/>
              </a:solidFill>
              <a:latin typeface="Consolas" panose="020B0609020204030204" pitchFamily="49" charset="0"/>
              <a:cs typeface="Consolas" panose="020B0609020204030204" pitchFamily="49" charset="0"/>
            </a:endParaRPr>
          </a:p>
        </p:txBody>
      </p:sp>
      <p:sp>
        <p:nvSpPr>
          <p:cNvPr id="14" name="TextBox 13"/>
          <p:cNvSpPr txBox="1"/>
          <p:nvPr/>
        </p:nvSpPr>
        <p:spPr>
          <a:xfrm>
            <a:off x="9668827" y="4802631"/>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sp>
        <p:nvSpPr>
          <p:cNvPr id="15" name="Rectangle 14"/>
          <p:cNvSpPr/>
          <p:nvPr/>
        </p:nvSpPr>
        <p:spPr>
          <a:xfrm>
            <a:off x="8615296" y="5773900"/>
            <a:ext cx="3313588" cy="868557"/>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WindowManagerServce</a:t>
            </a:r>
            <a:r>
              <a:rPr lang="en-US" altLang="ko-KR" sz="1100" b="1" u="sng" dirty="0" smtClean="0">
                <a:solidFill>
                  <a:srgbClr val="FF0000"/>
                </a:solidFill>
                <a:latin typeface="Consolas" panose="020B0609020204030204" pitchFamily="49" charset="0"/>
                <a:cs typeface="Consolas" panose="020B0609020204030204" pitchFamily="49" charset="0"/>
              </a:rPr>
              <a:t>Ex</a:t>
            </a:r>
            <a:r>
              <a:rPr lang="en-US" altLang="ko-KR" sz="1100" u="sng" dirty="0" smtClean="0">
                <a:solidFill>
                  <a:schemeClr val="tx1"/>
                </a:solidFill>
                <a:latin typeface="Consolas" panose="020B0609020204030204" pitchFamily="49" charset="0"/>
                <a:cs typeface="Consolas" panose="020B0609020204030204" pitchFamily="49" charset="0"/>
              </a:rPr>
              <a:t>.java</a:t>
            </a:r>
          </a:p>
        </p:txBody>
      </p:sp>
      <p:sp>
        <p:nvSpPr>
          <p:cNvPr id="16" name="Isosceles Triangle 15"/>
          <p:cNvSpPr/>
          <p:nvPr/>
        </p:nvSpPr>
        <p:spPr>
          <a:xfrm rot="16200000">
            <a:off x="7911024" y="6067547"/>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7" name="Straight Connector 16"/>
          <p:cNvCxnSpPr>
            <a:stCxn id="16" idx="3"/>
          </p:cNvCxnSpPr>
          <p:nvPr/>
        </p:nvCxnSpPr>
        <p:spPr>
          <a:xfrm>
            <a:off x="8056014" y="6127968"/>
            <a:ext cx="552234" cy="44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39177" y="5897136"/>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상속</a:t>
            </a:r>
            <a:endParaRPr lang="en-US" sz="900" dirty="0">
              <a:latin typeface="+mn-ea"/>
              <a:cs typeface="Consolas" panose="020B0609020204030204" pitchFamily="49" charset="0"/>
            </a:endParaRPr>
          </a:p>
        </p:txBody>
      </p:sp>
      <p:sp>
        <p:nvSpPr>
          <p:cNvPr id="19" name="Rectangle 18"/>
          <p:cNvSpPr/>
          <p:nvPr/>
        </p:nvSpPr>
        <p:spPr>
          <a:xfrm>
            <a:off x="10781265" y="5952826"/>
            <a:ext cx="1052581" cy="613725"/>
          </a:xfrm>
          <a:prstGeom prst="rect">
            <a:avLst/>
          </a:prstGeom>
        </p:spPr>
        <p:style>
          <a:lnRef idx="2">
            <a:schemeClr val="dk1"/>
          </a:lnRef>
          <a:fillRef idx="1">
            <a:schemeClr val="lt1"/>
          </a:fillRef>
          <a:effectRef idx="0">
            <a:schemeClr val="dk1"/>
          </a:effectRef>
          <a:fontRef idx="minor">
            <a:schemeClr val="dk1"/>
          </a:fontRef>
        </p:style>
        <p:txBody>
          <a:bodyPr anchor="t"/>
          <a:lstStyle/>
          <a:p>
            <a:pPr latinLnBrk="1">
              <a:defRPr/>
            </a:pPr>
            <a:r>
              <a:rPr lang="en-US" altLang="ko-KR" sz="1100" u="sng" dirty="0" smtClean="0">
                <a:solidFill>
                  <a:schemeClr val="tx1"/>
                </a:solidFill>
                <a:latin typeface="Consolas" panose="020B0609020204030204" pitchFamily="49" charset="0"/>
                <a:cs typeface="Consolas" panose="020B0609020204030204" pitchFamily="49" charset="0"/>
              </a:rPr>
              <a:t>class </a:t>
            </a:r>
            <a:r>
              <a:rPr lang="en-US" altLang="ko-KR" sz="1100" u="sng" dirty="0" err="1" smtClean="0">
                <a:solidFill>
                  <a:schemeClr val="tx1"/>
                </a:solidFill>
                <a:latin typeface="Consolas" panose="020B0609020204030204" pitchFamily="49" charset="0"/>
                <a:cs typeface="Consolas" panose="020B0609020204030204" pitchFamily="49" charset="0"/>
              </a:rPr>
              <a:t>Impl</a:t>
            </a:r>
            <a:endParaRPr lang="en-US" altLang="ko-KR" sz="1100" u="sng" dirty="0" smtClean="0">
              <a:solidFill>
                <a:schemeClr val="tx1"/>
              </a:solidFill>
              <a:latin typeface="Consolas" panose="020B0609020204030204" pitchFamily="49" charset="0"/>
              <a:cs typeface="Consolas" panose="020B0609020204030204" pitchFamily="49" charset="0"/>
            </a:endParaRPr>
          </a:p>
        </p:txBody>
      </p:sp>
      <p:sp>
        <p:nvSpPr>
          <p:cNvPr id="20" name="TextBox 19"/>
          <p:cNvSpPr txBox="1"/>
          <p:nvPr/>
        </p:nvSpPr>
        <p:spPr>
          <a:xfrm>
            <a:off x="10901904" y="6248143"/>
            <a:ext cx="569387" cy="230832"/>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US" altLang="ko-KR" sz="900">
                <a:solidFill>
                  <a:schemeClr val="bg1"/>
                </a:solidFill>
                <a:latin typeface="Consolas" panose="020B0609020204030204" pitchFamily="49" charset="0"/>
                <a:ea typeface="+mn-ea"/>
                <a:cs typeface="Consolas" panose="020B0609020204030204" pitchFamily="49" charset="0"/>
              </a:rPr>
              <a:t>LG API</a:t>
            </a:r>
            <a:endParaRPr lang="ko-KR" altLang="en-US" sz="900">
              <a:solidFill>
                <a:schemeClr val="bg1"/>
              </a:solidFill>
              <a:latin typeface="Consolas" panose="020B0609020204030204" pitchFamily="49" charset="0"/>
              <a:ea typeface="+mn-ea"/>
              <a:cs typeface="Consolas" panose="020B0609020204030204" pitchFamily="49" charset="0"/>
            </a:endParaRPr>
          </a:p>
        </p:txBody>
      </p:sp>
      <p:cxnSp>
        <p:nvCxnSpPr>
          <p:cNvPr id="22" name="Straight Arrow Connector 21"/>
          <p:cNvCxnSpPr/>
          <p:nvPr/>
        </p:nvCxnSpPr>
        <p:spPr>
          <a:xfrm>
            <a:off x="10332517" y="6323593"/>
            <a:ext cx="56938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365767" y="6085468"/>
            <a:ext cx="415498" cy="230832"/>
          </a:xfrm>
          <a:prstGeom prst="rect">
            <a:avLst/>
          </a:prstGeom>
          <a:noFill/>
        </p:spPr>
        <p:txBody>
          <a:bodyPr wrap="none" rtlCol="0">
            <a:spAutoFit/>
          </a:bodyPr>
          <a:lstStyle/>
          <a:p>
            <a:pPr latinLnBrk="1">
              <a:defRPr/>
            </a:pPr>
            <a:r>
              <a:rPr lang="ko-KR" altLang="en-US" sz="900" smtClean="0">
                <a:latin typeface="+mn-ea"/>
                <a:cs typeface="Consolas" panose="020B0609020204030204" pitchFamily="49" charset="0"/>
              </a:rPr>
              <a:t>위임</a:t>
            </a:r>
            <a:endParaRPr lang="en-US" sz="900" dirty="0">
              <a:latin typeface="+mn-ea"/>
              <a:cs typeface="Consolas" panose="020B0609020204030204" pitchFamily="49" charset="0"/>
            </a:endParaRPr>
          </a:p>
        </p:txBody>
      </p:sp>
      <p:sp>
        <p:nvSpPr>
          <p:cNvPr id="25" name="Isosceles Triangle 24"/>
          <p:cNvSpPr/>
          <p:nvPr/>
        </p:nvSpPr>
        <p:spPr>
          <a:xfrm>
            <a:off x="11262489" y="5426640"/>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Straight Connector 25"/>
          <p:cNvCxnSpPr>
            <a:stCxn id="25" idx="3"/>
          </p:cNvCxnSpPr>
          <p:nvPr/>
        </p:nvCxnSpPr>
        <p:spPr>
          <a:xfrm>
            <a:off x="11347058" y="5547483"/>
            <a:ext cx="0" cy="416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1347057" y="5552729"/>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상속</a:t>
            </a:r>
            <a:endParaRPr lang="en-US" sz="900" dirty="0">
              <a:latin typeface="+mn-ea"/>
              <a:cs typeface="Consolas" panose="020B0609020204030204" pitchFamily="49" charset="0"/>
            </a:endParaRPr>
          </a:p>
        </p:txBody>
      </p:sp>
      <p:sp>
        <p:nvSpPr>
          <p:cNvPr id="30" name="Isosceles Triangle 29"/>
          <p:cNvSpPr/>
          <p:nvPr/>
        </p:nvSpPr>
        <p:spPr>
          <a:xfrm>
            <a:off x="9764113" y="5413306"/>
            <a:ext cx="169137" cy="120843"/>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1" name="Straight Connector 30"/>
          <p:cNvCxnSpPr>
            <a:stCxn id="30" idx="3"/>
          </p:cNvCxnSpPr>
          <p:nvPr/>
        </p:nvCxnSpPr>
        <p:spPr>
          <a:xfrm>
            <a:off x="9848682" y="5534149"/>
            <a:ext cx="0" cy="23456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358037" y="5478572"/>
            <a:ext cx="415498" cy="230832"/>
          </a:xfrm>
          <a:prstGeom prst="rect">
            <a:avLst/>
          </a:prstGeom>
          <a:noFill/>
        </p:spPr>
        <p:txBody>
          <a:bodyPr wrap="none" rtlCol="0">
            <a:spAutoFit/>
          </a:bodyPr>
          <a:lstStyle/>
          <a:p>
            <a:pPr latinLnBrk="1">
              <a:defRPr/>
            </a:pPr>
            <a:r>
              <a:rPr lang="ko-KR" altLang="en-US" sz="900" dirty="0" smtClean="0">
                <a:latin typeface="+mn-ea"/>
                <a:cs typeface="Consolas" panose="020B0609020204030204" pitchFamily="49" charset="0"/>
              </a:rPr>
              <a:t>상속</a:t>
            </a:r>
            <a:endParaRPr lang="en-US" sz="900" dirty="0">
              <a:latin typeface="+mn-ea"/>
              <a:cs typeface="Consolas" panose="020B0609020204030204" pitchFamily="49" charset="0"/>
            </a:endParaRPr>
          </a:p>
        </p:txBody>
      </p:sp>
      <p:sp>
        <p:nvSpPr>
          <p:cNvPr id="34" name="&quot;No&quot; Symbol 33"/>
          <p:cNvSpPr/>
          <p:nvPr/>
        </p:nvSpPr>
        <p:spPr>
          <a:xfrm>
            <a:off x="9740642" y="5547483"/>
            <a:ext cx="216077" cy="190566"/>
          </a:xfrm>
          <a:prstGeom prst="noSmoking">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p:cNvSpPr/>
          <p:nvPr/>
        </p:nvSpPr>
        <p:spPr>
          <a:xfrm>
            <a:off x="8139178" y="1474574"/>
            <a:ext cx="3918098" cy="5236192"/>
          </a:xfrm>
          <a:prstGeom prst="rect">
            <a:avLst/>
          </a:prstGeom>
          <a:noFill/>
          <a:ln w="28575">
            <a:solidFill>
              <a:srgbClr val="DD462F"/>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ko-KR" dirty="0">
              <a:solidFill>
                <a:schemeClr val="dk1"/>
              </a:solidFill>
            </a:endParaRPr>
          </a:p>
        </p:txBody>
      </p:sp>
      <p:sp>
        <p:nvSpPr>
          <p:cNvPr id="36" name="TextBox 35"/>
          <p:cNvSpPr txBox="1"/>
          <p:nvPr/>
        </p:nvSpPr>
        <p:spPr>
          <a:xfrm>
            <a:off x="8139177" y="3312553"/>
            <a:ext cx="969111" cy="369332"/>
          </a:xfrm>
          <a:prstGeom prst="rect">
            <a:avLst/>
          </a:prstGeom>
          <a:noFill/>
        </p:spPr>
        <p:txBody>
          <a:bodyPr wrap="none" rtlCol="0">
            <a:spAutoFit/>
          </a:bodyPr>
          <a:lstStyle/>
          <a:p>
            <a:r>
              <a:rPr lang="en-US" dirty="0" smtClean="0">
                <a:solidFill>
                  <a:srgbClr val="D24726"/>
                </a:solidFill>
              </a:rPr>
              <a:t>LG </a:t>
            </a:r>
            <a:r>
              <a:rPr lang="ko-KR" altLang="en-US" dirty="0" smtClean="0">
                <a:solidFill>
                  <a:srgbClr val="D24726"/>
                </a:solidFill>
              </a:rPr>
              <a:t>코드</a:t>
            </a:r>
            <a:endParaRPr lang="en-US" dirty="0">
              <a:solidFill>
                <a:srgbClr val="D24726"/>
              </a:solidFill>
            </a:endParaRPr>
          </a:p>
        </p:txBody>
      </p:sp>
      <p:sp>
        <p:nvSpPr>
          <p:cNvPr id="38" name="Oval Callout 37"/>
          <p:cNvSpPr/>
          <p:nvPr/>
        </p:nvSpPr>
        <p:spPr>
          <a:xfrm>
            <a:off x="6650816" y="4656969"/>
            <a:ext cx="2794707" cy="854505"/>
          </a:xfrm>
          <a:prstGeom prst="wedgeEllipseCallout">
            <a:avLst>
              <a:gd name="adj1" fmla="val 8348"/>
              <a:gd name="adj2" fmla="val 94314"/>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39" name="Oval Callout 38"/>
          <p:cNvSpPr/>
          <p:nvPr/>
        </p:nvSpPr>
        <p:spPr>
          <a:xfrm>
            <a:off x="6650815" y="4649716"/>
            <a:ext cx="2794707" cy="854505"/>
          </a:xfrm>
          <a:prstGeom prst="wedgeEllipseCallout">
            <a:avLst>
              <a:gd name="adj1" fmla="val 48142"/>
              <a:gd name="adj2" fmla="val 55752"/>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ko-KR" altLang="en-US" sz="1400" dirty="0" smtClean="0">
                <a:solidFill>
                  <a:schemeClr val="tx1"/>
                </a:solidFill>
              </a:rPr>
              <a:t>다중 상속이 불가능함</a:t>
            </a:r>
            <a:endParaRPr lang="en-US" sz="1400" dirty="0">
              <a:solidFill>
                <a:schemeClr val="tx1"/>
              </a:solidFill>
            </a:endParaRPr>
          </a:p>
        </p:txBody>
      </p:sp>
    </p:spTree>
    <p:extLst>
      <p:ext uri="{BB962C8B-B14F-4D97-AF65-F5344CB8AC3E}">
        <p14:creationId xmlns:p14="http://schemas.microsoft.com/office/powerpoint/2010/main" val="3802734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505</TotalTime>
  <Words>1178</Words>
  <Application>Microsoft Office PowerPoint</Application>
  <PresentationFormat>Widescreen</PresentationFormat>
  <Paragraphs>379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굴림</vt:lpstr>
      <vt:lpstr>돋움</vt:lpstr>
      <vt:lpstr>Arial</vt:lpstr>
      <vt:lpstr>Calibri</vt:lpstr>
      <vt:lpstr>Consolas</vt:lpstr>
      <vt:lpstr>Segoe UI</vt:lpstr>
      <vt:lpstr>Segoe UI Light</vt:lpstr>
      <vt:lpstr>WelcomeDoc</vt:lpstr>
      <vt:lpstr>2014 SW Architect 과제 완료보고서  안드로이드 네이티브 서비스들을 PDK에 대응 가능한 형태로 확장할 수 있는 구조 설계</vt:lpstr>
      <vt:lpstr>들어가기 - PDK</vt:lpstr>
      <vt:lpstr>개요 – 왜 이 프로젝트가 필요한가 (1/2)</vt:lpstr>
      <vt:lpstr>개요 – 왜 이 프로젝트가 필요한가 (2/2)</vt:lpstr>
      <vt:lpstr>아키텍처 드라이버</vt:lpstr>
      <vt:lpstr>아키텍처 디자인 – 기존 방식의 분석</vt:lpstr>
      <vt:lpstr>아키텍처 디자인 – 전체 개요</vt:lpstr>
      <vt:lpstr>아키텍처 상세 설명(Rationale) –  1. LG API는 별도의 AIDL 파일에서 정의한다</vt:lpstr>
      <vt:lpstr>아키텍처 상세 설명(Rationale) –  2. LG API는 별도의 클래스에서 위임을 통해 구현한다</vt:lpstr>
      <vt:lpstr>아키텍처 상세 설명(Rationale) –  3. 시스템 서버가 확장된 클래스를 생성하도록 한다</vt:lpstr>
      <vt:lpstr>아키텍처 상세 설명(Rationale) –  4. 확장된 클래스가 모든 바인더 콜을 처리하도록 한다</vt:lpstr>
      <vt:lpstr>아키텍처 상세 설명(Rationale) –  5. LG API는 별도의 매니저 클래스를 통해 접근한다</vt:lpstr>
      <vt:lpstr>구현 가이드</vt:lpstr>
      <vt:lpstr>결과 – 안드로이드/LG 코드의 분리</vt:lpstr>
      <vt:lpstr>결과 – 이 아키텍처가 적용된 서비스들</vt:lpstr>
      <vt:lpstr>결과 – 좀더 큰 관점에서 (이 프로젝트만으로 이룬 성과는 아님)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2014 SW Architect 완료보고서  안드로이드 네이티브 서비스들을 PDK에 대응 가능한 형태로 확장할 수 있는 구조 설계</dc:title>
  <dc:creator>Jiyong Park</dc:creator>
  <cp:keywords/>
  <cp:lastModifiedBy>Jiyong Park</cp:lastModifiedBy>
  <cp:revision>36</cp:revision>
  <dcterms:created xsi:type="dcterms:W3CDTF">2014-12-01T01:44:45Z</dcterms:created>
  <dcterms:modified xsi:type="dcterms:W3CDTF">2015-01-30T09:04:26Z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