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436" r:id="rId3"/>
    <p:sldId id="428" r:id="rId4"/>
    <p:sldId id="328" r:id="rId5"/>
    <p:sldId id="470" r:id="rId6"/>
    <p:sldId id="471" r:id="rId7"/>
    <p:sldId id="457" r:id="rId8"/>
    <p:sldId id="456" r:id="rId9"/>
    <p:sldId id="391" r:id="rId10"/>
    <p:sldId id="438" r:id="rId11"/>
    <p:sldId id="463" r:id="rId12"/>
    <p:sldId id="443" r:id="rId13"/>
    <p:sldId id="439" r:id="rId14"/>
    <p:sldId id="440" r:id="rId15"/>
    <p:sldId id="441" r:id="rId16"/>
    <p:sldId id="442" r:id="rId17"/>
    <p:sldId id="444" r:id="rId18"/>
    <p:sldId id="445" r:id="rId19"/>
    <p:sldId id="446" r:id="rId20"/>
    <p:sldId id="447" r:id="rId21"/>
    <p:sldId id="449" r:id="rId22"/>
    <p:sldId id="475" r:id="rId23"/>
    <p:sldId id="476" r:id="rId24"/>
    <p:sldId id="461" r:id="rId25"/>
    <p:sldId id="460" r:id="rId26"/>
    <p:sldId id="458" r:id="rId27"/>
    <p:sldId id="465" r:id="rId28"/>
    <p:sldId id="393" r:id="rId29"/>
    <p:sldId id="452" r:id="rId30"/>
    <p:sldId id="451" r:id="rId31"/>
    <p:sldId id="453" r:id="rId32"/>
    <p:sldId id="459" r:id="rId33"/>
    <p:sldId id="468" r:id="rId34"/>
  </p:sldIdLst>
  <p:sldSz cx="9906000" cy="6858000" type="A4"/>
  <p:notesSz cx="6807200" cy="9939338"/>
  <p:embeddedFontLst>
    <p:embeddedFont>
      <p:font typeface="Ebrima" panose="02000000000000000000" pitchFamily="2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Candara" panose="020E0502030303020204" pitchFamily="34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0BC7BD-6C1C-4CD9-BE40-8F9041160C2D}">
          <p14:sldIdLst>
            <p14:sldId id="257"/>
          </p14:sldIdLst>
        </p14:section>
        <p14:section name="제목 없는 구역" id="{B51C7A9F-5A23-4E0D-B9FA-074D7FFFF051}">
          <p14:sldIdLst>
            <p14:sldId id="436"/>
            <p14:sldId id="428"/>
            <p14:sldId id="328"/>
            <p14:sldId id="470"/>
            <p14:sldId id="471"/>
            <p14:sldId id="457"/>
            <p14:sldId id="456"/>
            <p14:sldId id="391"/>
            <p14:sldId id="438"/>
            <p14:sldId id="463"/>
            <p14:sldId id="443"/>
            <p14:sldId id="439"/>
            <p14:sldId id="440"/>
            <p14:sldId id="441"/>
            <p14:sldId id="442"/>
            <p14:sldId id="444"/>
            <p14:sldId id="445"/>
            <p14:sldId id="446"/>
            <p14:sldId id="447"/>
            <p14:sldId id="449"/>
            <p14:sldId id="475"/>
            <p14:sldId id="476"/>
            <p14:sldId id="461"/>
            <p14:sldId id="460"/>
            <p14:sldId id="458"/>
            <p14:sldId id="465"/>
            <p14:sldId id="393"/>
            <p14:sldId id="452"/>
            <p14:sldId id="451"/>
            <p14:sldId id="453"/>
            <p14:sldId id="459"/>
            <p14:sldId id="4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CC"/>
    <a:srgbClr val="FFCC99"/>
    <a:srgbClr val="E6E6E6"/>
    <a:srgbClr val="ECECEC"/>
    <a:srgbClr val="336699"/>
    <a:srgbClr val="638CA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6996" autoAdjust="0"/>
  </p:normalViewPr>
  <p:slideViewPr>
    <p:cSldViewPr>
      <p:cViewPr>
        <p:scale>
          <a:sx n="75" d="100"/>
          <a:sy n="75" d="100"/>
        </p:scale>
        <p:origin x="-1248" y="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06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.%20Document\01.%20&#47784;&#45944;%20&#48324;%20&#44060;&#48156;%20&#51088;&#47308;\03.%20W2\2.%20&#44060;&#48156;&#50629;&#47924;\2.%20DOU\BT%20MP3%20&#49548;&#47784;%20&#51204;&#47448;%20&#44060;&#49440;%20&#52628;&#51060;_2014112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.%20Document\01.%20&#47784;&#45944;%20&#48324;%20&#44060;&#48156;%20&#51088;&#47308;\03.%20W2\2.%20&#44060;&#48156;&#50629;&#47924;\2.%20DOU\BT%20MP3%20&#49548;&#47784;%20&#51204;&#47448;%20&#44060;&#49440;%20&#52628;&#51060;_201411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.%20Document\01.%20&#47784;&#45944;%20&#48324;%20&#44060;&#48156;%20&#51088;&#47308;\03.%20W2\2.%20&#44060;&#48156;&#50629;&#47924;\2.%20DOU\BT%20MP3%20&#49548;&#47784;%20&#51204;&#47448;%20&#44060;&#49440;%20&#52628;&#51060;_201411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목표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135</c:v>
                </c:pt>
                <c:pt idx="1">
                  <c:v>110</c:v>
                </c:pt>
                <c:pt idx="2">
                  <c:v>94.98</c:v>
                </c:pt>
                <c:pt idx="3">
                  <c:v>89</c:v>
                </c:pt>
                <c:pt idx="4">
                  <c:v>83.78</c:v>
                </c:pt>
                <c:pt idx="5">
                  <c:v>72.540000000000006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217344"/>
        <c:axId val="96235904"/>
      </c:lineChart>
      <c:catAx>
        <c:axId val="9621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96235904"/>
        <c:crosses val="autoZero"/>
        <c:auto val="1"/>
        <c:lblAlgn val="ctr"/>
        <c:lblOffset val="100"/>
        <c:noMultiLvlLbl val="0"/>
      </c:catAx>
      <c:valAx>
        <c:axId val="96235904"/>
        <c:scaling>
          <c:orientation val="minMax"/>
          <c:min val="6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2173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Sheet1!$A$9</c:f>
              <c:strCache>
                <c:ptCount val="1"/>
                <c:pt idx="0">
                  <c:v>목표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Sheet1!$A$10</c:f>
              <c:strCache>
                <c:ptCount val="1"/>
                <c:pt idx="0">
                  <c:v>Multimedia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Sheet1!$B$10:$G$10</c:f>
              <c:numCache>
                <c:formatCode>General</c:formatCode>
                <c:ptCount val="6"/>
                <c:pt idx="0">
                  <c:v>47</c:v>
                </c:pt>
                <c:pt idx="1">
                  <c:v>29.5</c:v>
                </c:pt>
                <c:pt idx="2">
                  <c:v>31.28</c:v>
                </c:pt>
                <c:pt idx="3">
                  <c:v>36.96</c:v>
                </c:pt>
                <c:pt idx="4">
                  <c:v>34.69</c:v>
                </c:pt>
                <c:pt idx="5">
                  <c:v>28.57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49152"/>
        <c:axId val="104451072"/>
      </c:lineChart>
      <c:catAx>
        <c:axId val="104449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04451072"/>
        <c:crosses val="autoZero"/>
        <c:auto val="1"/>
        <c:lblAlgn val="ctr"/>
        <c:lblOffset val="100"/>
        <c:noMultiLvlLbl val="0"/>
      </c:catAx>
      <c:valAx>
        <c:axId val="104451072"/>
        <c:scaling>
          <c:orientation val="minMax"/>
          <c:min val="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49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Sheet1!$A$11</c:f>
              <c:strCache>
                <c:ptCount val="1"/>
                <c:pt idx="0">
                  <c:v>목표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Sheet1!$B$11:$G$11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Sheet1!$A$12</c:f>
              <c:strCache>
                <c:ptCount val="1"/>
                <c:pt idx="0">
                  <c:v>BT</c:v>
                </c:pt>
              </c:strCache>
            </c:strRef>
          </c:tx>
          <c:cat>
            <c:strRef>
              <c:f>Sheet1!$B$2:$G$2</c:f>
              <c:strCache>
                <c:ptCount val="6"/>
                <c:pt idx="0">
                  <c:v>#188</c:v>
                </c:pt>
                <c:pt idx="1">
                  <c:v>#194</c:v>
                </c:pt>
                <c:pt idx="2">
                  <c:v>#199</c:v>
                </c:pt>
                <c:pt idx="3">
                  <c:v>#199(개선)</c:v>
                </c:pt>
                <c:pt idx="4">
                  <c:v>#218(High)</c:v>
                </c:pt>
                <c:pt idx="5">
                  <c:v>#218(Low)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32</c:v>
                </c:pt>
                <c:pt idx="1">
                  <c:v>27.92</c:v>
                </c:pt>
                <c:pt idx="2">
                  <c:v>17.850000000000001</c:v>
                </c:pt>
                <c:pt idx="3">
                  <c:v>21.3</c:v>
                </c:pt>
                <c:pt idx="4">
                  <c:v>20.69</c:v>
                </c:pt>
                <c:pt idx="5">
                  <c:v>14.95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45664"/>
        <c:axId val="107747200"/>
      </c:lineChart>
      <c:catAx>
        <c:axId val="107745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07747200"/>
        <c:crosses val="autoZero"/>
        <c:auto val="1"/>
        <c:lblAlgn val="ctr"/>
        <c:lblOffset val="100"/>
        <c:noMultiLvlLbl val="0"/>
      </c:catAx>
      <c:valAx>
        <c:axId val="107747200"/>
        <c:scaling>
          <c:orientation val="minMax"/>
          <c:min val="1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745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772D436-22AC-4CF8-ACE5-868C560D6A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09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8987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8188" y="766763"/>
            <a:ext cx="5316537" cy="3681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56150"/>
            <a:ext cx="495935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74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436100"/>
            <a:ext cx="28987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DD4F42C-F9D8-4C66-A902-747A5A0D692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3825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상세 과제 계획서에 대해서는 별도의 포멧이 있기 보다는 필요에 따라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이내로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제출 가능한 것으로 하면 될 것 같습니다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38B44-ECFC-465F-865C-A365F923F73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+mn-ea"/>
              </a:rPr>
              <a:t>Audio streams are decoded and fed into Sink that conveys those to Audio Server</a:t>
            </a:r>
          </a:p>
          <a:p>
            <a:pPr lvl="1"/>
            <a:r>
              <a:rPr lang="en-US" altLang="ko-KR" dirty="0" smtClean="0">
                <a:latin typeface="+mn-ea"/>
              </a:rPr>
              <a:t>Audio Server receives encoded PCM stream chunks to mix and route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월초를 목표를 </a:t>
            </a:r>
            <a:r>
              <a:rPr lang="ko-KR" altLang="en-US" dirty="0" err="1" smtClean="0"/>
              <a:t>개발중이며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인도인원으로 개발팀이 만들어지게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dirty="0" smtClean="0">
                <a:latin typeface="+mn-ea"/>
              </a:rPr>
              <a:t>Week point #1 PulseAudio should be added the implementation to handle Encoded Stream. </a:t>
            </a:r>
          </a:p>
          <a:p>
            <a:pPr lvl="2"/>
            <a:r>
              <a:rPr lang="en-US" altLang="ko-KR" dirty="0" smtClean="0">
                <a:latin typeface="+mn-ea"/>
              </a:rPr>
              <a:t>Strong point #1 Power consumption lowers less than the design based on Android Jellybean.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전달합니다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다음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인지하여 연결됩니다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외부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에 대한 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동기화를 이룹니다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전달합니다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다음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인지하여 연결됩니다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외부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에 대한 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동기화를 이룹니다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22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API</a:t>
            </a:r>
            <a:r>
              <a:rPr lang="ko-KR" altLang="en-US" baseline="0" dirty="0" smtClean="0"/>
              <a:t>는 크로녹스 그룹이 배포한 명세에 대한 </a:t>
            </a:r>
            <a:r>
              <a:rPr lang="en-US" altLang="ko-KR" baseline="0" dirty="0" smtClean="0"/>
              <a:t>Wrap API</a:t>
            </a:r>
            <a:r>
              <a:rPr lang="ko-KR" altLang="en-US" baseline="0" dirty="0" smtClean="0"/>
              <a:t>만을 제공한다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Vender</a:t>
            </a:r>
            <a:r>
              <a:rPr lang="ko-KR" altLang="en-US" dirty="0" smtClean="0"/>
              <a:t>가 알아서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4F42C-F9D8-4C66-A902-747A5A0D692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60689" y="2276872"/>
            <a:ext cx="409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78" tIns="45709" rIns="89978" bIns="45709" anchor="ctr"/>
          <a:lstStyle/>
          <a:p>
            <a:pPr algn="ctr" defTabSz="912813">
              <a:defRPr/>
            </a:pPr>
            <a:r>
              <a:rPr lang="ko-KR" altLang="en-US" sz="1800" u="sng" dirty="0" smtClean="0">
                <a:solidFill>
                  <a:schemeClr val="tx1"/>
                </a:solidFill>
                <a:latin typeface="+mn-ea"/>
                <a:ea typeface="+mn-ea"/>
              </a:rPr>
              <a:t>목 차</a:t>
            </a:r>
            <a:endParaRPr lang="ko-KR" altLang="en-US" sz="1800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Picture 27" descr="반드시일등합시다_일반서체_LG R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3" y="71414"/>
            <a:ext cx="2319319" cy="45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72323" y="5357813"/>
            <a:ext cx="2356224" cy="61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59" tIns="47879" rIns="95759" bIns="47879">
            <a:spAutoFit/>
          </a:bodyPr>
          <a:lstStyle/>
          <a:p>
            <a:pPr algn="ctr" defTabSz="958850">
              <a:lnSpc>
                <a:spcPct val="120000"/>
              </a:lnSpc>
              <a:defRPr/>
            </a:pPr>
            <a:r>
              <a:rPr kumimoji="1" lang="en-US" altLang="ko-KR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Software Platform </a:t>
            </a:r>
            <a:r>
              <a:rPr kumimoji="1" lang="ko-KR" altLang="en-US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연구소</a:t>
            </a:r>
            <a:endParaRPr kumimoji="1" lang="en-US" altLang="ko-KR" sz="1400" b="1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algn="ctr" defTabSz="958850">
              <a:lnSpc>
                <a:spcPct val="120000"/>
              </a:lnSpc>
              <a:defRPr/>
            </a:pPr>
            <a:r>
              <a:rPr kumimoji="1" lang="en-US" altLang="ko-KR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Reference</a:t>
            </a:r>
            <a:r>
              <a:rPr kumimoji="1" lang="en-US" altLang="ko-KR" sz="14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Task</a:t>
            </a:r>
            <a:endParaRPr kumimoji="1" lang="en-US" altLang="ko-KR" sz="1400" b="1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7" name="그림 5" descr="백색바탕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24" y="6000768"/>
            <a:ext cx="1283900" cy="6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486" y="1000108"/>
            <a:ext cx="8420100" cy="527580"/>
          </a:xfrm>
          <a:noFill/>
          <a:ln w="9525">
            <a:noFill/>
            <a:miter lim="800000"/>
            <a:headEnd/>
            <a:tailEnd/>
          </a:ln>
        </p:spPr>
        <p:txBody>
          <a:bodyPr lIns="95759" tIns="47879" rIns="95759" bIns="47879">
            <a:spAutoFit/>
          </a:bodyPr>
          <a:lstStyle>
            <a:lvl1pPr algn="ctr" defTabSz="957263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2800" b="1" u="sng" kern="1200" baseline="0" dirty="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 bwMode="auto">
          <a:xfrm>
            <a:off x="3461752" y="3068960"/>
            <a:ext cx="3363456" cy="182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59" tIns="47879" rIns="95759" bIns="47879" numCol="1" anchor="t" anchorCtr="0" compatLnSpc="1">
            <a:prstTxWarp prst="textNoShape">
              <a:avLst/>
            </a:prstTxWarp>
            <a:noAutofit/>
          </a:bodyPr>
          <a:lstStyle>
            <a:lvl1pPr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2800" b="1" kern="1200" baseline="0" dirty="0">
                <a:solidFill>
                  <a:srgbClr val="000000"/>
                </a:solidFill>
                <a:latin typeface="Arial" pitchFamily="34" charset="0"/>
                <a:ea typeface="+mj-ea"/>
                <a:cs typeface="+mn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  <a:cs typeface="Ebrima" panose="02000000000000000000" pitchFamily="2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  <a:cs typeface="Ebrima" panose="02000000000000000000" pitchFamily="2" charset="0"/>
              </a:rPr>
              <a:t>Architectural Drivers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Generic System Design</a:t>
            </a:r>
            <a:endParaRPr lang="en-US" altLang="ko-KR" sz="1600" dirty="0" smtClean="0">
              <a:latin typeface="+mn-ea"/>
              <a:ea typeface="+mn-ea"/>
              <a:cs typeface="Ebrima" panose="02000000000000000000" pitchFamily="2" charset="0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  <a:cs typeface="Ebrima" panose="02000000000000000000" pitchFamily="2" charset="0"/>
              </a:rPr>
              <a:t>Architectural Design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  <a:cs typeface="Ebrima" panose="02000000000000000000" pitchFamily="2" charset="0"/>
              </a:rPr>
              <a:t>Detailed Design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Performance Enhancement</a:t>
            </a:r>
          </a:p>
          <a:p>
            <a:pPr marL="0" indent="0" algn="l">
              <a:lnSpc>
                <a:spcPct val="100000"/>
              </a:lnSpc>
              <a:buFont typeface="+mj-lt"/>
              <a:buNone/>
            </a:pPr>
            <a:r>
              <a:rPr lang="en-US" altLang="ko-KR" sz="1600" dirty="0" smtClean="0">
                <a:latin typeface="+mn-ea"/>
                <a:ea typeface="+mn-ea"/>
                <a:cs typeface="Ebrima" panose="02000000000000000000" pitchFamily="2" charset="0"/>
              </a:rPr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0" y="6357958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0" y="571500"/>
            <a:ext cx="990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5651582" cy="455592"/>
          </a:xfrm>
        </p:spPr>
        <p:txBody>
          <a:bodyPr/>
          <a:lstStyle>
            <a:lvl1pPr>
              <a:defRPr i="0" baseline="0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438851"/>
          </a:xfrm>
        </p:spPr>
        <p:txBody>
          <a:bodyPr/>
          <a:lstStyle>
            <a:lvl1pPr marL="176213" indent="-176213">
              <a:spcBef>
                <a:spcPts val="600"/>
              </a:spcBef>
              <a:buClrTx/>
              <a:buSzPct val="75000"/>
              <a:defRPr sz="1600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  <a:lvl2pPr marL="355600" indent="-177800">
              <a:lnSpc>
                <a:spcPct val="110000"/>
              </a:lnSpc>
              <a:spcBef>
                <a:spcPts val="300"/>
              </a:spcBef>
              <a:buSzPct val="70000"/>
              <a:defRPr baseline="0">
                <a:latin typeface="+mn-lt"/>
                <a:ea typeface="+mn-ea"/>
              </a:defRPr>
            </a:lvl2pPr>
            <a:lvl3pPr marL="628650" indent="-176213">
              <a:spcBef>
                <a:spcPts val="200"/>
              </a:spcBef>
              <a:defRPr b="0" baseline="0">
                <a:latin typeface="+mn-lt"/>
                <a:ea typeface="+mn-ea"/>
              </a:defRPr>
            </a:lvl3pPr>
            <a:lvl4pPr marL="808038" indent="-228600">
              <a:defRPr b="0"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 userDrawn="1"/>
        </p:nvSpPr>
        <p:spPr bwMode="auto">
          <a:xfrm>
            <a:off x="4016896" y="71414"/>
            <a:ext cx="565158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i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7"/>
          <p:cNvSpPr>
            <a:spLocks noChangeShapeType="1"/>
          </p:cNvSpPr>
          <p:nvPr/>
        </p:nvSpPr>
        <p:spPr bwMode="auto">
          <a:xfrm>
            <a:off x="0" y="6286500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ko-KR" altLang="en-US" dirty="0"/>
          </a:p>
        </p:txBody>
      </p:sp>
      <p:sp>
        <p:nvSpPr>
          <p:cNvPr id="3" name="Line 24"/>
          <p:cNvSpPr>
            <a:spLocks noChangeShapeType="1"/>
          </p:cNvSpPr>
          <p:nvPr/>
        </p:nvSpPr>
        <p:spPr bwMode="auto">
          <a:xfrm>
            <a:off x="0" y="571500"/>
            <a:ext cx="990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714375"/>
            <a:ext cx="9286875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en-US" altLang="ko-KR" dirty="0" smtClean="0"/>
          </a:p>
        </p:txBody>
      </p:sp>
      <p:sp>
        <p:nvSpPr>
          <p:cNvPr id="5123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71438"/>
            <a:ext cx="83105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andara" pitchFamily="34" charset="0"/>
          <a:ea typeface="맑은 고딕" pitchFamily="50" charset="-127"/>
        </a:defRPr>
      </a:lvl6pPr>
      <a:lvl7pPr marL="914400"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andara" pitchFamily="34" charset="0"/>
          <a:ea typeface="맑은 고딕" pitchFamily="50" charset="-127"/>
        </a:defRPr>
      </a:lvl7pPr>
      <a:lvl8pPr marL="1371600"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andara" pitchFamily="34" charset="0"/>
          <a:ea typeface="맑은 고딕" pitchFamily="50" charset="-127"/>
        </a:defRPr>
      </a:lvl8pPr>
      <a:lvl9pPr marL="1828800" algn="l" defTabSz="762000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andara" pitchFamily="34" charset="0"/>
          <a:ea typeface="맑은 고딕" pitchFamily="50" charset="-127"/>
        </a:defRPr>
      </a:lvl9pPr>
    </p:titleStyle>
    <p:bodyStyle>
      <a:lvl1pPr marL="273050" indent="-273050" algn="l" rtl="0" eaLnBrk="1" fontAlgn="base" latinLnBrk="1" hangingPunct="1">
        <a:lnSpc>
          <a:spcPct val="130000"/>
        </a:lnSpc>
        <a:spcBef>
          <a:spcPct val="50000"/>
        </a:spcBef>
        <a:spcAft>
          <a:spcPct val="0"/>
        </a:spcAft>
        <a:buClr>
          <a:srgbClr val="0000CC"/>
        </a:buClr>
        <a:buFont typeface="Wingdings" pitchFamily="2" charset="2"/>
        <a:buChar char="q"/>
        <a:defRPr kumimoji="1" b="1">
          <a:solidFill>
            <a:srgbClr val="0000CC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1pPr>
      <a:lvl2pPr marL="712788" indent="-26035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0">
          <a:solidFill>
            <a:schemeClr val="tx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2pPr>
      <a:lvl3pPr marL="1163638" indent="-246063" algn="l" rtl="0" eaLnBrk="1" fontAlgn="base" latinLnBrk="1" hangingPunct="1">
        <a:lnSpc>
          <a:spcPct val="125000"/>
        </a:lnSpc>
        <a:spcBef>
          <a:spcPct val="10000"/>
        </a:spcBef>
        <a:spcAft>
          <a:spcPct val="0"/>
        </a:spcAft>
        <a:buFont typeface="Wingdings" pitchFamily="2" charset="2"/>
        <a:buChar char="Ü"/>
        <a:defRPr kumimoji="1" sz="1200" b="0">
          <a:solidFill>
            <a:schemeClr val="tx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3pPr>
      <a:lvl4pPr marL="1600200" indent="-228600" algn="l" rtl="0" eaLnBrk="1" fontAlgn="base" latinLnBrk="1" hangingPunct="1">
        <a:lnSpc>
          <a:spcPct val="130000"/>
        </a:lnSpc>
        <a:spcBef>
          <a:spcPct val="0"/>
        </a:spcBef>
        <a:spcAft>
          <a:spcPct val="0"/>
        </a:spcAft>
        <a:buFont typeface="Trebuchet MS" pitchFamily="34" charset="0"/>
        <a:buChar char="―"/>
        <a:defRPr kumimoji="1" sz="1200" b="0">
          <a:solidFill>
            <a:schemeClr val="tx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ttng.org/docs/#doc-nuts-and-bolt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96486" y="1000108"/>
            <a:ext cx="8420100" cy="988732"/>
          </a:xfrm>
        </p:spPr>
        <p:txBody>
          <a:bodyPr/>
          <a:lstStyle/>
          <a:p>
            <a:pPr lvl="0"/>
            <a:r>
              <a:rPr lang="en-US" altLang="ko-KR" u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webOS multimedia framework </a:t>
            </a:r>
            <a:r>
              <a:rPr lang="en-US" altLang="ko-KR" u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u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u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Performance Enhancement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899251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Constraints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Business</a:t>
            </a:r>
          </a:p>
          <a:p>
            <a:pPr lvl="2"/>
            <a:r>
              <a:rPr lang="en-US" altLang="ko-KR" dirty="0" smtClean="0">
                <a:latin typeface="+mn-ea"/>
              </a:rPr>
              <a:t>Achieve the higher performance requirements compared to android gear</a:t>
            </a:r>
          </a:p>
          <a:p>
            <a:pPr lvl="1"/>
            <a:r>
              <a:rPr lang="en-US" altLang="ko-KR" dirty="0" smtClean="0">
                <a:latin typeface="+mn-ea"/>
              </a:rPr>
              <a:t>Technical</a:t>
            </a:r>
          </a:p>
          <a:p>
            <a:pPr lvl="2"/>
            <a:r>
              <a:rPr lang="en-US" altLang="ko-KR" dirty="0" smtClean="0">
                <a:latin typeface="+mn-ea"/>
              </a:rPr>
              <a:t>webOS on ARM v7 with Qualcomm 8x26 SOC</a:t>
            </a:r>
          </a:p>
          <a:p>
            <a:pPr lvl="2"/>
            <a:r>
              <a:rPr lang="en-US" altLang="ko-KR" dirty="0" smtClean="0">
                <a:latin typeface="+mn-ea"/>
              </a:rPr>
              <a:t>C/C++, json, python</a:t>
            </a:r>
          </a:p>
          <a:p>
            <a:pPr lvl="2"/>
            <a:r>
              <a:rPr lang="en-US" altLang="ko-KR" dirty="0" smtClean="0">
                <a:latin typeface="+mn-ea"/>
              </a:rPr>
              <a:t>Time latency less than 1sec to pop out audio is required</a:t>
            </a:r>
          </a:p>
          <a:p>
            <a:pPr lvl="2"/>
            <a:r>
              <a:rPr lang="en-US" altLang="ko-KR" dirty="0" smtClean="0">
                <a:latin typeface="+mn-ea"/>
              </a:rPr>
              <a:t>Power consumption less then 38 mA to consume is required.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4639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34138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Performance</a:t>
            </a:r>
          </a:p>
          <a:p>
            <a:pPr lvl="2"/>
            <a:r>
              <a:rPr lang="en-US" altLang="ko-KR" dirty="0">
                <a:latin typeface="+mn-ea"/>
              </a:rPr>
              <a:t>LPA module should meet the power consumption </a:t>
            </a:r>
            <a:r>
              <a:rPr lang="en-US" altLang="ko-KR" dirty="0" smtClean="0">
                <a:latin typeface="+mn-ea"/>
              </a:rPr>
              <a:t>less than 20mA </a:t>
            </a:r>
            <a:r>
              <a:rPr lang="en-US" altLang="ko-KR" dirty="0">
                <a:latin typeface="+mn-ea"/>
              </a:rPr>
              <a:t>proposed by LG MC division.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20140"/>
              </p:ext>
            </p:extLst>
          </p:nvPr>
        </p:nvGraphicFramePr>
        <p:xfrm>
          <a:off x="848543" y="2276872"/>
          <a:ext cx="7632849" cy="302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36"/>
                <a:gridCol w="5638513"/>
              </a:tblGrid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Raw Quality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</a:rPr>
                        <a:t>Performance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 send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the event to start song playback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Source(s) of the 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Applications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Environment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initiate to start the playback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Artifact Stimulated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 Player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System Response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LPA Player shows its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consuming power level via Bluetooth device and speaker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Response Measure(s)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Check whether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power consumption is less than 28mA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9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34138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Responsibility</a:t>
            </a:r>
          </a:p>
          <a:p>
            <a:pPr lvl="2"/>
            <a:r>
              <a:rPr lang="en-US" altLang="ko-KR" dirty="0" smtClean="0">
                <a:latin typeface="+mn-ea"/>
              </a:rPr>
              <a:t>LPA player should pop out audio less than </a:t>
            </a:r>
            <a:r>
              <a:rPr lang="en-US" altLang="ko-KR" dirty="0" smtClean="0">
                <a:latin typeface="Ebrima" panose="02000000000000000000" pitchFamily="2" charset="0"/>
                <a:cs typeface="Ebrima" panose="02000000000000000000" pitchFamily="2" charset="0"/>
              </a:rPr>
              <a:t>700ms </a:t>
            </a:r>
            <a:r>
              <a:rPr lang="en-US" altLang="ko-KR" dirty="0" smtClean="0">
                <a:latin typeface="+mn-ea"/>
              </a:rPr>
              <a:t>proposed by MC LG.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3699"/>
              </p:ext>
            </p:extLst>
          </p:nvPr>
        </p:nvGraphicFramePr>
        <p:xfrm>
          <a:off x="848543" y="2276872"/>
          <a:ext cx="7632849" cy="302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36"/>
                <a:gridCol w="5638513"/>
              </a:tblGrid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Raw Quality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Responsibility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 send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the event to start song playback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Source(s) of the 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Applications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Environment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initiate to start the playback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Artifact Stimulated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 Player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System Response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LPA Player responses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to pop out audio via speaker or Bluetooth device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Response Measure(s)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Check whether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udio latency to pop out audio is less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than 700ms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59786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Portability</a:t>
            </a:r>
          </a:p>
          <a:p>
            <a:pPr lvl="2"/>
            <a:r>
              <a:rPr lang="en-US" altLang="ko-KR" dirty="0" smtClean="0">
                <a:latin typeface="+mn-ea"/>
              </a:rPr>
              <a:t>LPA module should be ported on the any Qualcomm SOC Platform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14913"/>
              </p:ext>
            </p:extLst>
          </p:nvPr>
        </p:nvGraphicFramePr>
        <p:xfrm>
          <a:off x="848543" y="2276872"/>
          <a:ext cx="7632849" cy="311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36"/>
                <a:gridCol w="5638513"/>
              </a:tblGrid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Raw Quality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Portability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Port  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module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on webOS with new Qualcomm SOC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Source(s) of the 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New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Qualcomm SOC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Environment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new Mobile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Product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Development based on webOS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Artifact Stimulated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 Code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System Response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LPA works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well on webOS with new Qualcomm SOC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Response Measure(s)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Available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to check whether module itself can be ported on webOS with new Qualcomm SOC Platform without any modification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59786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Availability</a:t>
            </a:r>
          </a:p>
          <a:p>
            <a:pPr lvl="2"/>
            <a:r>
              <a:rPr lang="en-US" altLang="ko-KR" dirty="0" smtClean="0">
                <a:latin typeface="+mn-ea"/>
              </a:rPr>
              <a:t>LPA module should work even an unexpected faults happens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21195"/>
              </p:ext>
            </p:extLst>
          </p:nvPr>
        </p:nvGraphicFramePr>
        <p:xfrm>
          <a:off x="848543" y="2276872"/>
          <a:ext cx="7632849" cy="311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36"/>
                <a:gridCol w="5638513"/>
              </a:tblGrid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Raw Quality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</a:rPr>
                        <a:t>Availability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Port  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module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on webOS with new Qualcomm SOC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Source(s) of the 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New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Qualcomm SOC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Environment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New Mobile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Product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Development based on webOS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Artifact Stimulated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 Code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System Response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LPA works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well on webOS with new Qualcomm SOC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Platform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Response Measure(s)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check whether module itself can be ported on webOS with new Qualcomm SOC Platform without any modification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20083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Concurrency</a:t>
            </a:r>
          </a:p>
          <a:p>
            <a:pPr lvl="2"/>
            <a:r>
              <a:rPr lang="en-US" altLang="ko-KR" dirty="0" smtClean="0">
                <a:latin typeface="+mn-ea"/>
              </a:rPr>
              <a:t>LPA player should work in multiple playback instance</a:t>
            </a:r>
          </a:p>
          <a:p>
            <a:pPr lvl="2"/>
            <a:r>
              <a:rPr lang="en-US" altLang="ko-KR" dirty="0" smtClean="0">
                <a:latin typeface="+mn-ea"/>
              </a:rPr>
              <a:t>LPA player should guarantee concurrency among multiple playbacks</a:t>
            </a:r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58536"/>
              </p:ext>
            </p:extLst>
          </p:nvPr>
        </p:nvGraphicFramePr>
        <p:xfrm>
          <a:off x="848543" y="2276872"/>
          <a:ext cx="7632849" cy="302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36"/>
                <a:gridCol w="5638513"/>
              </a:tblGrid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Raw Quality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</a:rPr>
                        <a:t>Concurrency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 send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the event to start song playback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Source(s) of the stimulus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Applications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Environment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initiate to start the playback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Artifact Stimulated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 Player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System Response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LPA Player response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to pop out audio via speaker or Bluetooth device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Response Measure(s)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Check whether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multiple audio playback work well aligned with Audio Policy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/>
              <a:t>2. 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04957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Quality Attributes Prioritization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67570"/>
              </p:ext>
            </p:extLst>
          </p:nvPr>
        </p:nvGraphicFramePr>
        <p:xfrm>
          <a:off x="1064568" y="2276872"/>
          <a:ext cx="7920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Urgency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(5)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Difficulty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(5)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Evaluation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</a:rPr>
                        <a:t>Performance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Responsibility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Portability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</a:rPr>
                        <a:t>Availability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QA005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Concurrency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1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System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06517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webOS Media/Audio Framework for Latency and Power</a:t>
            </a:r>
          </a:p>
          <a:p>
            <a:pPr lvl="1"/>
            <a:r>
              <a:rPr lang="en-US" altLang="ko-KR" dirty="0" smtClean="0">
                <a:latin typeface="+mn-ea"/>
              </a:rPr>
              <a:t>Media player subscription on BT status</a:t>
            </a:r>
          </a:p>
          <a:p>
            <a:pPr lvl="1"/>
            <a:r>
              <a:rPr lang="en-US" altLang="ko-KR" dirty="0" smtClean="0">
                <a:latin typeface="+mn-ea"/>
              </a:rPr>
              <a:t>Gstreamer manipulation to feed Compressed and PCM stream. </a:t>
            </a:r>
          </a:p>
          <a:p>
            <a:pPr lvl="1"/>
            <a:r>
              <a:rPr lang="en-US" altLang="ko-KR" dirty="0" smtClean="0">
                <a:latin typeface="+mn-ea"/>
              </a:rPr>
              <a:t>Pulseaudio upgrade</a:t>
            </a:r>
          </a:p>
          <a:p>
            <a:pPr lvl="1"/>
            <a:r>
              <a:rPr lang="en-US" altLang="ko-KR" dirty="0" smtClean="0">
                <a:latin typeface="+mn-ea"/>
              </a:rPr>
              <a:t>Pulseaudio support ALSA UCM configuration</a:t>
            </a:r>
          </a:p>
          <a:p>
            <a:pPr lvl="1"/>
            <a:r>
              <a:rPr lang="en-US" altLang="ko-KR" dirty="0" smtClean="0">
                <a:latin typeface="+mn-ea"/>
              </a:rPr>
              <a:t>Pulseaudio module extension (BSA BT) for NonTunnel mode playback &lt;NonTunnel&gt;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Pulseaudio module extension (compressed stream) for Tunnel mode playback &lt;Tunnel&gt;</a:t>
            </a:r>
            <a:endParaRPr lang="ko-KR" altLang="en-US" dirty="0">
              <a:latin typeface="+mn-ea"/>
            </a:endParaRPr>
          </a:p>
        </p:txBody>
      </p:sp>
      <p:cxnSp>
        <p:nvCxnSpPr>
          <p:cNvPr id="43" name="직선 화살표 연결선 42"/>
          <p:cNvCxnSpPr>
            <a:stCxn id="95" idx="2"/>
          </p:cNvCxnSpPr>
          <p:nvPr/>
        </p:nvCxnSpPr>
        <p:spPr bwMode="auto">
          <a:xfrm>
            <a:off x="4027251" y="3291055"/>
            <a:ext cx="0" cy="11263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>
          <a:xfrm>
            <a:off x="3217063" y="4365104"/>
            <a:ext cx="1620375" cy="925977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94928" y="4752708"/>
            <a:ext cx="1464646" cy="428739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Gstreamer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7064" y="3398246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352600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모서리가 둥근 직사각형 48"/>
          <p:cNvSpPr/>
          <p:nvPr/>
        </p:nvSpPr>
        <p:spPr>
          <a:xfrm>
            <a:off x="1040081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27251" y="3797010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4927" y="3797010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352600" y="339698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모서리가 둥근 직사각형 53"/>
          <p:cNvSpPr/>
          <p:nvPr/>
        </p:nvSpPr>
        <p:spPr>
          <a:xfrm>
            <a:off x="1040081" y="3396981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352600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828016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Starfish </a:t>
            </a:r>
            <a:r>
              <a:rPr lang="en-US" altLang="ko-KR" sz="1000" b="0" i="1" dirty="0" smtClean="0">
                <a:latin typeface="+mj-ea"/>
                <a:ea typeface="+mj-ea"/>
              </a:rPr>
              <a:t>media pipeline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60" name="직선 화살표 연결선 59"/>
          <p:cNvCxnSpPr>
            <a:stCxn id="58" idx="2"/>
            <a:endCxn id="84" idx="0"/>
          </p:cNvCxnSpPr>
          <p:nvPr/>
        </p:nvCxnSpPr>
        <p:spPr bwMode="auto">
          <a:xfrm>
            <a:off x="6494589" y="5115165"/>
            <a:ext cx="0" cy="8420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1352600" y="2880403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1040081" y="2880403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stCxn id="68" idx="2"/>
            <a:endCxn id="57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0" name="모서리가 둥근 직사각형 79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3" name="모서리가 둥근 직사각형 82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85" name="직선 화살표 연결선 84"/>
          <p:cNvCxnSpPr>
            <a:stCxn id="46" idx="3"/>
          </p:cNvCxnSpPr>
          <p:nvPr/>
        </p:nvCxnSpPr>
        <p:spPr bwMode="auto">
          <a:xfrm>
            <a:off x="4759574" y="4967078"/>
            <a:ext cx="924828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6" name="꺾인 연결선 85"/>
          <p:cNvCxnSpPr>
            <a:stCxn id="46" idx="3"/>
            <a:endCxn id="57" idx="1"/>
          </p:cNvCxnSpPr>
          <p:nvPr/>
        </p:nvCxnSpPr>
        <p:spPr bwMode="auto">
          <a:xfrm flipV="1">
            <a:off x="4759574" y="4832164"/>
            <a:ext cx="924828" cy="134914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7" name="모서리가 둥근 직사각형 86"/>
          <p:cNvSpPr/>
          <p:nvPr/>
        </p:nvSpPr>
        <p:spPr>
          <a:xfrm>
            <a:off x="4880992" y="4293096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Compressed</a:t>
            </a:r>
          </a:p>
          <a:p>
            <a:pPr algn="ctr"/>
            <a:r>
              <a:rPr lang="en-US" altLang="ko-KR" sz="1000" b="0" i="1" dirty="0" smtClean="0">
                <a:latin typeface="+mj-ea"/>
              </a:rPr>
              <a:t>Stream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80992" y="4984553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436183" y="5659983"/>
            <a:ext cx="118213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Decoder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0" name="직선 화살표 연결선 89"/>
          <p:cNvCxnSpPr>
            <a:stCxn id="46" idx="2"/>
            <a:endCxn id="89" idx="0"/>
          </p:cNvCxnSpPr>
          <p:nvPr/>
        </p:nvCxnSpPr>
        <p:spPr bwMode="auto">
          <a:xfrm>
            <a:off x="4027251" y="5181447"/>
            <a:ext cx="0" cy="478536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1" name="꺾인 연결선 90"/>
          <p:cNvCxnSpPr>
            <a:stCxn id="89" idx="3"/>
          </p:cNvCxnSpPr>
          <p:nvPr/>
        </p:nvCxnSpPr>
        <p:spPr bwMode="auto">
          <a:xfrm flipH="1" flipV="1">
            <a:off x="4444335" y="5181447"/>
            <a:ext cx="173984" cy="659189"/>
          </a:xfrm>
          <a:prstGeom prst="bentConnector4">
            <a:avLst>
              <a:gd name="adj1" fmla="val -83612"/>
              <a:gd name="adj2" fmla="val 63703"/>
            </a:avLst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91"/>
          <p:cNvCxnSpPr>
            <a:stCxn id="47" idx="2"/>
            <a:endCxn id="45" idx="0"/>
          </p:cNvCxnSpPr>
          <p:nvPr/>
        </p:nvCxnSpPr>
        <p:spPr bwMode="auto">
          <a:xfrm>
            <a:off x="4027251" y="4197039"/>
            <a:ext cx="0" cy="16806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모서리가 둥근 직사각형 92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4" name="직선 화살표 연결선 93"/>
          <p:cNvCxnSpPr>
            <a:stCxn id="95" idx="3"/>
            <a:endCxn id="68" idx="1"/>
          </p:cNvCxnSpPr>
          <p:nvPr/>
        </p:nvCxnSpPr>
        <p:spPr bwMode="auto">
          <a:xfrm>
            <a:off x="4837438" y="3035992"/>
            <a:ext cx="846963" cy="45538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3217064" y="2780928"/>
            <a:ext cx="1620374" cy="51012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ALSA</a:t>
            </a:r>
            <a:endParaRPr lang="ko-KR" altLang="en-US" sz="10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9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System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51425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NonTunnel mode</a:t>
            </a:r>
          </a:p>
          <a:p>
            <a:pPr lvl="1"/>
            <a:r>
              <a:rPr lang="en-US" altLang="ko-KR" dirty="0" smtClean="0">
                <a:latin typeface="+mn-ea"/>
              </a:rPr>
              <a:t>General audio playback mode</a:t>
            </a:r>
          </a:p>
          <a:p>
            <a:pPr lvl="1"/>
            <a:r>
              <a:rPr lang="en-US" altLang="ko-KR" dirty="0">
                <a:latin typeface="+mn-ea"/>
              </a:rPr>
              <a:t>Audio streams are decoded and fed into </a:t>
            </a:r>
            <a:r>
              <a:rPr lang="en-US" altLang="ko-KR" dirty="0" smtClean="0">
                <a:latin typeface="+mn-ea"/>
              </a:rPr>
              <a:t>Pulseaudio</a:t>
            </a:r>
          </a:p>
          <a:p>
            <a:pPr lvl="1"/>
            <a:r>
              <a:rPr lang="en-US" altLang="ko-KR" dirty="0" smtClean="0">
                <a:latin typeface="+mn-ea"/>
              </a:rPr>
              <a:t>Any file playback except MP3 and AAC codec series over Speaker</a:t>
            </a:r>
          </a:p>
          <a:p>
            <a:pPr lvl="1"/>
            <a:r>
              <a:rPr lang="en-US" altLang="ko-KR" dirty="0" smtClean="0">
                <a:latin typeface="+mn-ea"/>
              </a:rPr>
              <a:t>Any file playback over BT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7124" y="4651475"/>
            <a:ext cx="640254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Decoder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7594" y="5290312"/>
            <a:ext cx="112536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rgbClr val="0000CC"/>
                </a:solidFill>
                <a:latin typeface="+mj-ea"/>
                <a:ea typeface="+mj-ea"/>
              </a:rPr>
              <a:t>Audio Decoder</a:t>
            </a:r>
            <a:endParaRPr lang="ko-KR" altLang="en-US" sz="10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>
            <a:endCxn id="5" idx="0"/>
          </p:cNvCxnSpPr>
          <p:nvPr/>
        </p:nvCxnSpPr>
        <p:spPr bwMode="auto">
          <a:xfrm flipH="1">
            <a:off x="4027251" y="3916753"/>
            <a:ext cx="1514" cy="73472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 bwMode="auto">
          <a:xfrm>
            <a:off x="4027251" y="5003545"/>
            <a:ext cx="3026" cy="286767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" name="모서리가 둥근 직사각형 10"/>
          <p:cNvSpPr/>
          <p:nvPr/>
        </p:nvSpPr>
        <p:spPr>
          <a:xfrm>
            <a:off x="3217063" y="3988952"/>
            <a:ext cx="1620375" cy="448809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920552" y="5371555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모서리가 둥근 직사각형 14"/>
          <p:cNvSpPr/>
          <p:nvPr/>
        </p:nvSpPr>
        <p:spPr>
          <a:xfrm>
            <a:off x="608033" y="5371555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968" y="3981015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Starfish </a:t>
            </a:r>
            <a:r>
              <a:rPr lang="en-US" altLang="ko-KR" sz="1000" b="0" i="1" dirty="0" smtClean="0">
                <a:latin typeface="+mj-ea"/>
                <a:ea typeface="+mj-ea"/>
              </a:rPr>
              <a:t>media pipeline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46746" y="4651475"/>
            <a:ext cx="662038" cy="352072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Source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8784" y="4651475"/>
            <a:ext cx="72125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Demux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04928" y="4651475"/>
            <a:ext cx="762574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Sink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</a:p>
        </p:txBody>
      </p:sp>
      <p:cxnSp>
        <p:nvCxnSpPr>
          <p:cNvPr id="50" name="꺾인 연결선 49"/>
          <p:cNvCxnSpPr>
            <a:stCxn id="6" idx="3"/>
            <a:endCxn id="66" idx="2"/>
          </p:cNvCxnSpPr>
          <p:nvPr/>
        </p:nvCxnSpPr>
        <p:spPr bwMode="auto">
          <a:xfrm flipV="1">
            <a:off x="4592960" y="5003545"/>
            <a:ext cx="93255" cy="467420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4" name="모서리가 둥근 직사각형 73"/>
          <p:cNvSpPr/>
          <p:nvPr/>
        </p:nvSpPr>
        <p:spPr>
          <a:xfrm>
            <a:off x="2346746" y="5290312"/>
            <a:ext cx="662038" cy="36130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File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2346746" y="4643505"/>
            <a:ext cx="2720756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꺾인 연결선 79"/>
          <p:cNvCxnSpPr>
            <a:stCxn id="74" idx="0"/>
            <a:endCxn id="5" idx="1"/>
          </p:cNvCxnSpPr>
          <p:nvPr/>
        </p:nvCxnSpPr>
        <p:spPr bwMode="auto">
          <a:xfrm rot="5400000" flipH="1" flipV="1">
            <a:off x="2961043" y="4544232"/>
            <a:ext cx="462802" cy="1029359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모서리가 둥근 직사각형 46"/>
          <p:cNvSpPr/>
          <p:nvPr/>
        </p:nvSpPr>
        <p:spPr>
          <a:xfrm>
            <a:off x="4939960" y="5048887"/>
            <a:ext cx="667960" cy="464273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solidFill>
                  <a:srgbClr val="0000CC"/>
                </a:solidFill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solidFill>
                  <a:srgbClr val="0000CC"/>
                </a:solidFill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4" name="직선 화살표 연결선 53"/>
          <p:cNvCxnSpPr>
            <a:stCxn id="53" idx="2"/>
            <a:endCxn id="48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8" name="모서리가 둥근 직사각형 57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0" name="모서리가 둥근 직사각형 59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ALSA Sink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10" name="직선 화살표 연결선 109"/>
          <p:cNvCxnSpPr/>
          <p:nvPr/>
        </p:nvCxnSpPr>
        <p:spPr bwMode="auto">
          <a:xfrm>
            <a:off x="4027251" y="2855219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직사각형 110"/>
          <p:cNvSpPr/>
          <p:nvPr/>
        </p:nvSpPr>
        <p:spPr>
          <a:xfrm>
            <a:off x="3294928" y="2667242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217064" y="3075038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294928" y="2410303"/>
            <a:ext cx="1464646" cy="2634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WebKit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027251" y="3473802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294927" y="3473802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16" name="직선 연결선 115"/>
          <p:cNvCxnSpPr/>
          <p:nvPr/>
        </p:nvCxnSpPr>
        <p:spPr bwMode="auto">
          <a:xfrm>
            <a:off x="1352600" y="3073773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7" name="모서리가 둥근 직사각형 116"/>
          <p:cNvSpPr/>
          <p:nvPr/>
        </p:nvSpPr>
        <p:spPr>
          <a:xfrm>
            <a:off x="1040081" y="3073773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1352600" y="2557195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9" name="모서리가 둥근 직사각형 118"/>
          <p:cNvSpPr/>
          <p:nvPr/>
        </p:nvSpPr>
        <p:spPr>
          <a:xfrm>
            <a:off x="1040081" y="2557195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17064" y="2132856"/>
            <a:ext cx="1620374" cy="8349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en-US" altLang="ko-KR" sz="1000" b="0" dirty="0" smtClean="0">
              <a:latin typeface="+mj-ea"/>
              <a:ea typeface="+mj-ea"/>
            </a:endParaRP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>
            <a:stCxn id="112" idx="2"/>
            <a:endCxn id="11" idx="0"/>
          </p:cNvCxnSpPr>
          <p:nvPr/>
        </p:nvCxnSpPr>
        <p:spPr bwMode="auto">
          <a:xfrm>
            <a:off x="4027251" y="3873831"/>
            <a:ext cx="0" cy="11512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직선 연결선 121"/>
          <p:cNvCxnSpPr/>
          <p:nvPr/>
        </p:nvCxnSpPr>
        <p:spPr bwMode="auto">
          <a:xfrm>
            <a:off x="920552" y="3981015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3" name="모서리가 둥근 직사각형 122"/>
          <p:cNvSpPr/>
          <p:nvPr/>
        </p:nvSpPr>
        <p:spPr>
          <a:xfrm>
            <a:off x="395968" y="4437112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GStreamer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24" name="직선 연결선 123"/>
          <p:cNvCxnSpPr/>
          <p:nvPr/>
        </p:nvCxnSpPr>
        <p:spPr bwMode="auto">
          <a:xfrm>
            <a:off x="920552" y="4437112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직선 화살표 연결선 36"/>
          <p:cNvCxnSpPr>
            <a:stCxn id="66" idx="3"/>
            <a:endCxn id="48" idx="1"/>
          </p:cNvCxnSpPr>
          <p:nvPr/>
        </p:nvCxnSpPr>
        <p:spPr bwMode="auto">
          <a:xfrm>
            <a:off x="5067502" y="4827510"/>
            <a:ext cx="616900" cy="4654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5" name="직선 화살표 연결선 124"/>
          <p:cNvCxnSpPr>
            <a:stCxn id="49" idx="2"/>
            <a:endCxn id="75" idx="0"/>
          </p:cNvCxnSpPr>
          <p:nvPr/>
        </p:nvCxnSpPr>
        <p:spPr bwMode="auto">
          <a:xfrm>
            <a:off x="6494589" y="5115165"/>
            <a:ext cx="0" cy="249908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19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System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06517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Tunnel Mode</a:t>
            </a:r>
          </a:p>
          <a:p>
            <a:pPr lvl="1"/>
            <a:r>
              <a:rPr lang="en-US" altLang="ko-KR" dirty="0" smtClean="0">
                <a:latin typeface="+mn-ea"/>
              </a:rPr>
              <a:t>Sleep &lt;play&gt; , </a:t>
            </a:r>
            <a:r>
              <a:rPr lang="en-US" altLang="ko-KR" dirty="0">
                <a:latin typeface="+mn-ea"/>
              </a:rPr>
              <a:t>Deep </a:t>
            </a:r>
            <a:r>
              <a:rPr lang="en-US" altLang="ko-KR" dirty="0" smtClean="0">
                <a:latin typeface="+mn-ea"/>
              </a:rPr>
              <a:t>Sleep &lt;pause&gt;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Media player needs to feed compressed stream</a:t>
            </a:r>
          </a:p>
          <a:p>
            <a:pPr lvl="1"/>
            <a:r>
              <a:rPr lang="en-US" altLang="ko-KR" dirty="0" smtClean="0">
                <a:latin typeface="+mn-ea"/>
              </a:rPr>
              <a:t>Media player and Pulseaudio needs to synchronize playback time</a:t>
            </a:r>
          </a:p>
          <a:p>
            <a:pPr lvl="1"/>
            <a:r>
              <a:rPr lang="en-US" altLang="ko-KR" dirty="0">
                <a:latin typeface="+mn-ea"/>
              </a:rPr>
              <a:t>Pulseaudio </a:t>
            </a:r>
            <a:r>
              <a:rPr lang="en-US" altLang="ko-KR" dirty="0" smtClean="0">
                <a:latin typeface="+mn-ea"/>
              </a:rPr>
              <a:t>&lt;compressed sink&gt; feeds the </a:t>
            </a:r>
            <a:r>
              <a:rPr lang="en-US" altLang="ko-KR" dirty="0">
                <a:latin typeface="+mn-ea"/>
              </a:rPr>
              <a:t>compressed </a:t>
            </a:r>
            <a:r>
              <a:rPr lang="en-US" altLang="ko-KR" dirty="0" smtClean="0">
                <a:latin typeface="+mn-ea"/>
              </a:rPr>
              <a:t>stream into Audio DSP.</a:t>
            </a:r>
          </a:p>
          <a:p>
            <a:pPr lvl="1"/>
            <a:r>
              <a:rPr lang="en-US" altLang="ko-KR" dirty="0" smtClean="0">
                <a:latin typeface="+mn-ea"/>
              </a:rPr>
              <a:t>Only MP3 and AAC codec series over Speaker</a:t>
            </a:r>
          </a:p>
          <a:p>
            <a:pPr marL="177800" lvl="1" indent="0">
              <a:buNone/>
            </a:pPr>
            <a:endParaRPr lang="ko-KR" altLang="en-US" dirty="0"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920552" y="5381186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모서리가 둥근 직사각형 14"/>
          <p:cNvSpPr/>
          <p:nvPr/>
        </p:nvSpPr>
        <p:spPr>
          <a:xfrm>
            <a:off x="608033" y="5381186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46746" y="4656128"/>
            <a:ext cx="662038" cy="352072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Source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8784" y="4656129"/>
            <a:ext cx="72125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Demux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04928" y="4656129"/>
            <a:ext cx="762574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Sink</a:t>
            </a:r>
          </a:p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Element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346746" y="5299943"/>
            <a:ext cx="662038" cy="36130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File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2346746" y="4653136"/>
            <a:ext cx="2720756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꺾인 연결선 79"/>
          <p:cNvCxnSpPr>
            <a:stCxn id="74" idx="0"/>
            <a:endCxn id="66" idx="1"/>
          </p:cNvCxnSpPr>
          <p:nvPr/>
        </p:nvCxnSpPr>
        <p:spPr bwMode="auto">
          <a:xfrm rot="5400000" flipH="1" flipV="1">
            <a:off x="3257457" y="4252473"/>
            <a:ext cx="467779" cy="1627163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4" name="모서리가 둥근 직사각형 43"/>
          <p:cNvSpPr/>
          <p:nvPr/>
        </p:nvSpPr>
        <p:spPr>
          <a:xfrm>
            <a:off x="4495508" y="5062427"/>
            <a:ext cx="1143988" cy="228654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solidFill>
                  <a:srgbClr val="FF0000"/>
                </a:solidFill>
                <a:latin typeface="+mj-ea"/>
              </a:rPr>
              <a:t>Compressed</a:t>
            </a:r>
          </a:p>
          <a:p>
            <a:pPr algn="ctr"/>
            <a:r>
              <a:rPr lang="en-US" altLang="ko-KR" sz="1000" b="0" i="1" dirty="0" smtClean="0">
                <a:solidFill>
                  <a:srgbClr val="FF0000"/>
                </a:solidFill>
                <a:latin typeface="+mj-ea"/>
              </a:rPr>
              <a:t>Stream</a:t>
            </a:r>
            <a:endParaRPr lang="en-US" altLang="ko-KR" sz="1000" b="0" i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17063" y="3988952"/>
            <a:ext cx="1620375" cy="448809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968" y="3981015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Starfish </a:t>
            </a:r>
            <a:r>
              <a:rPr lang="en-US" altLang="ko-KR" sz="1000" b="0" i="1" dirty="0" smtClean="0">
                <a:latin typeface="+mj-ea"/>
                <a:ea typeface="+mj-ea"/>
              </a:rPr>
              <a:t>media pipeline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>
            <a:off x="4027251" y="2855219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직사각형 47"/>
          <p:cNvSpPr/>
          <p:nvPr/>
        </p:nvSpPr>
        <p:spPr>
          <a:xfrm>
            <a:off x="3294928" y="2667242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17064" y="3075038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27251" y="3473802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94927" y="3473802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1352600" y="3073773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1040081" y="3073773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1352600" y="2557195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7" name="모서리가 둥근 직사각형 56"/>
          <p:cNvSpPr/>
          <p:nvPr/>
        </p:nvSpPr>
        <p:spPr>
          <a:xfrm>
            <a:off x="1040081" y="2557195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17064" y="2420888"/>
            <a:ext cx="1620374" cy="546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>
            <a:stCxn id="50" idx="2"/>
            <a:endCxn id="45" idx="0"/>
          </p:cNvCxnSpPr>
          <p:nvPr/>
        </p:nvCxnSpPr>
        <p:spPr bwMode="auto">
          <a:xfrm>
            <a:off x="4027251" y="3873831"/>
            <a:ext cx="0" cy="11512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920552" y="3981015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920552" y="4437112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직선 화살표 연결선 67"/>
          <p:cNvCxnSpPr>
            <a:stCxn id="45" idx="2"/>
          </p:cNvCxnSpPr>
          <p:nvPr/>
        </p:nvCxnSpPr>
        <p:spPr bwMode="auto">
          <a:xfrm flipH="1">
            <a:off x="4027250" y="4437761"/>
            <a:ext cx="1" cy="1833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모서리가 둥근 직사각형 74"/>
          <p:cNvSpPr/>
          <p:nvPr/>
        </p:nvSpPr>
        <p:spPr>
          <a:xfrm>
            <a:off x="395968" y="4437112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GStreamer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" name="직선 화살표 연결선 83"/>
          <p:cNvCxnSpPr>
            <a:stCxn id="83" idx="2"/>
            <a:endCxn id="76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6" name="모서리가 둥근 직사각형 85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0" name="모서리가 둥근 직사각형 89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Compressed Sink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3" name="직선 화살표 연결선 92"/>
          <p:cNvCxnSpPr>
            <a:stCxn id="79" idx="2"/>
            <a:endCxn id="92" idx="0"/>
          </p:cNvCxnSpPr>
          <p:nvPr/>
        </p:nvCxnSpPr>
        <p:spPr bwMode="auto">
          <a:xfrm>
            <a:off x="6494589" y="5115165"/>
            <a:ext cx="0" cy="2499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4" name="모서리가 둥근 직사각형 93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95" name="직선 화살표 연결선 94"/>
          <p:cNvCxnSpPr>
            <a:stCxn id="92" idx="2"/>
            <a:endCxn id="94" idx="0"/>
          </p:cNvCxnSpPr>
          <p:nvPr/>
        </p:nvCxnSpPr>
        <p:spPr bwMode="auto">
          <a:xfrm>
            <a:off x="6494589" y="5661248"/>
            <a:ext cx="0" cy="296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stCxn id="66" idx="3"/>
            <a:endCxn id="76" idx="1"/>
          </p:cNvCxnSpPr>
          <p:nvPr/>
        </p:nvCxnSpPr>
        <p:spPr bwMode="auto">
          <a:xfrm>
            <a:off x="5067502" y="4832164"/>
            <a:ext cx="6169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963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0" y="411163"/>
            <a:ext cx="9906000" cy="625819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34" tIns="45718" rIns="91434" bIns="45718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20215"/>
              </p:ext>
            </p:extLst>
          </p:nvPr>
        </p:nvGraphicFramePr>
        <p:xfrm>
          <a:off x="76200" y="2286000"/>
          <a:ext cx="4724400" cy="3992840"/>
        </p:xfrm>
        <a:graphic>
          <a:graphicData uri="http://schemas.openxmlformats.org/drawingml/2006/table">
            <a:tbl>
              <a:tblPr/>
              <a:tblGrid>
                <a:gridCol w="1071113"/>
                <a:gridCol w="3653287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⑥ 추진배경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요구사항정의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9057" marR="99057" marT="45710" marB="4571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1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Power Consumption</a:t>
                      </a:r>
                      <a:endParaRPr kumimoji="1" lang="en-US" altLang="ko-KR" sz="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9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Player and Audio Server</a:t>
                      </a: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Design aligned with </a:t>
                      </a:r>
                      <a:r>
                        <a:rPr lang="en-US" altLang="ko-KR" sz="9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Power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 시스템에서의 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Monitoring </a:t>
                      </a: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측정 </a:t>
                      </a:r>
                      <a:endParaRPr kumimoji="1" lang="en-US" altLang="ko-KR" sz="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복잡한 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</a:t>
                      </a: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및 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 </a:t>
                      </a: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필요함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 </a:t>
                      </a: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유지하면서 </a:t>
                      </a: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</a:t>
                      </a:r>
                      <a:r>
                        <a:rPr kumimoji="1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  <a:endParaRPr kumimoji="1" lang="en-US" altLang="ko-KR" sz="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1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User is sure to feel music audio delay to pop out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 latency decrease.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Runtime Memory Manage, CPU Management</a:t>
                      </a:r>
                    </a:p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endParaRPr kumimoji="1" lang="en-US" altLang="ko-KR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57" marR="99057" marT="45710" marB="4571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⑦ 과제 목표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9057" marR="99057" marT="45710" marB="4571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1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Low Power and Time Latency Enhancement</a:t>
                      </a:r>
                      <a:endParaRPr kumimoji="1" lang="en-US" altLang="ko-KR" sz="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kern="0" baseline="0" noProof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Low Power Player Design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kern="0" baseline="0" noProof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Low Power Audio Server Design</a:t>
                      </a: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kern="0" baseline="0" noProof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Wearable Customization</a:t>
                      </a:r>
                    </a:p>
                  </a:txBody>
                  <a:tcPr marL="99057" marR="99057" marT="45710" marB="4571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⑧ 기대 효과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9057" marR="99057" marT="45710" marB="4571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1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Power Consumption</a:t>
                      </a:r>
                    </a:p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Less than 20mA competitive to Android</a:t>
                      </a:r>
                    </a:p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No audio drop and glitch</a:t>
                      </a:r>
                    </a:p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  <a:p>
                      <a:pPr marL="180975" marR="0" lvl="0" indent="-1809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1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Time Latency</a:t>
                      </a:r>
                      <a:r>
                        <a:rPr kumimoji="1" lang="ko-KR" alt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  <a:endParaRPr kumimoji="1" lang="en-US" altLang="ko-KR" sz="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kern="0" noProof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Less than 700msec</a:t>
                      </a:r>
                      <a:r>
                        <a:rPr lang="en-US" altLang="ko-KR" sz="900" b="0" kern="0" baseline="0" noProof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from input through kernel device open</a:t>
                      </a:r>
                      <a:endParaRPr lang="en-US" altLang="ko-KR" sz="900" b="0" kern="0" noProof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No user awareness of delay</a:t>
                      </a:r>
                    </a:p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99057" marR="99057" marT="45710" marB="4571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76" name="Rectangle 2"/>
          <p:cNvSpPr>
            <a:spLocks noChangeArrowheads="1"/>
          </p:cNvSpPr>
          <p:nvPr/>
        </p:nvSpPr>
        <p:spPr bwMode="auto">
          <a:xfrm>
            <a:off x="76200" y="11113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9" tIns="45705" rIns="91409" bIns="4570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b="1" dirty="0">
                <a:latin typeface="Arial" charset="0"/>
                <a:ea typeface="맑은 고딕" pitchFamily="50" charset="-127"/>
                <a:cs typeface="Arial" charset="0"/>
              </a:rPr>
              <a:t>SW Architecture </a:t>
            </a:r>
            <a:r>
              <a:rPr kumimoji="0" lang="ko-KR" altLang="en-US" b="1" dirty="0">
                <a:latin typeface="Arial" charset="0"/>
                <a:ea typeface="맑은 고딕" pitchFamily="50" charset="-127"/>
                <a:cs typeface="Arial" charset="0"/>
              </a:rPr>
              <a:t>과제계획서</a:t>
            </a:r>
          </a:p>
        </p:txBody>
      </p:sp>
      <p:sp>
        <p:nvSpPr>
          <p:cNvPr id="8" name="Pentagon 90"/>
          <p:cNvSpPr/>
          <p:nvPr/>
        </p:nvSpPr>
        <p:spPr bwMode="auto">
          <a:xfrm>
            <a:off x="5944316" y="2966132"/>
            <a:ext cx="930565" cy="618614"/>
          </a:xfrm>
          <a:prstGeom prst="homePlate">
            <a:avLst>
              <a:gd name="adj" fmla="val 24346"/>
            </a:avLst>
          </a:prstGeom>
          <a:solidFill>
            <a:schemeClr val="bg1"/>
          </a:solidFill>
          <a:ln w="952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5693" tIns="47847" rIns="95693" bIns="4784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>
              <a:buClr>
                <a:srgbClr val="000000"/>
              </a:buClr>
              <a:buSzPts val="1200"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요구사항 분석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6022" y="2719911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681559" y="2719911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3" name="Pentagon 90"/>
          <p:cNvSpPr/>
          <p:nvPr/>
        </p:nvSpPr>
        <p:spPr bwMode="auto">
          <a:xfrm>
            <a:off x="6874881" y="2966132"/>
            <a:ext cx="1278519" cy="618614"/>
          </a:xfrm>
          <a:prstGeom prst="homePlate">
            <a:avLst>
              <a:gd name="adj" fmla="val 24346"/>
            </a:avLst>
          </a:prstGeom>
          <a:solidFill>
            <a:schemeClr val="bg1"/>
          </a:solidFill>
          <a:ln w="952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5693" tIns="47847" rIns="95693" bIns="4784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>
              <a:buClr>
                <a:srgbClr val="000000"/>
              </a:buClr>
              <a:buSzPts val="1200"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Architecture Design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271991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5" name="Pentagon 90"/>
          <p:cNvSpPr/>
          <p:nvPr/>
        </p:nvSpPr>
        <p:spPr bwMode="auto">
          <a:xfrm>
            <a:off x="8153400" y="2966132"/>
            <a:ext cx="1278519" cy="618614"/>
          </a:xfrm>
          <a:prstGeom prst="homePlate">
            <a:avLst>
              <a:gd name="adj" fmla="val 24346"/>
            </a:avLst>
          </a:prstGeom>
          <a:solidFill>
            <a:schemeClr val="bg1"/>
          </a:solidFill>
          <a:ln w="952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5693" tIns="47847" rIns="95693" bIns="4784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>
              <a:buClr>
                <a:srgbClr val="000000"/>
              </a:buClr>
              <a:buSzPts val="1200"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구현 및 테스트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0" y="271991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graphicFrame>
        <p:nvGraphicFramePr>
          <p:cNvPr id="9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37493"/>
              </p:ext>
            </p:extLst>
          </p:nvPr>
        </p:nvGraphicFramePr>
        <p:xfrm>
          <a:off x="76200" y="511175"/>
          <a:ext cx="4724401" cy="1682756"/>
        </p:xfrm>
        <a:graphic>
          <a:graphicData uri="http://schemas.openxmlformats.org/drawingml/2006/table">
            <a:tbl>
              <a:tblPr/>
              <a:tblGrid>
                <a:gridCol w="1062487"/>
                <a:gridCol w="1830957"/>
                <a:gridCol w="601693"/>
                <a:gridCol w="238663"/>
                <a:gridCol w="990601"/>
              </a:tblGrid>
              <a:tr h="258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① 작성자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소속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: SWP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연구소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CPS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팀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강명헌 수석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② 작성일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2014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7 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월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1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일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인증연도</a:t>
                      </a:r>
                      <a:endParaRPr kumimoji="1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2012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년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③ 과제명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webOS multimedia framework Performance Enhancement</a:t>
                      </a: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④ 과제분류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*</a:t>
                      </a: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2.AD Architecture Design</a:t>
                      </a: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⑤ 수행 기간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2014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4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월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1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일  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~   2014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11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월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29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일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70" marR="99070" marT="45650" marB="4565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48135"/>
              </p:ext>
            </p:extLst>
          </p:nvPr>
        </p:nvGraphicFramePr>
        <p:xfrm>
          <a:off x="4953000" y="508000"/>
          <a:ext cx="4854575" cy="1778000"/>
        </p:xfrm>
        <a:graphic>
          <a:graphicData uri="http://schemas.openxmlformats.org/drawingml/2006/table">
            <a:tbl>
              <a:tblPr/>
              <a:tblGrid>
                <a:gridCol w="838086"/>
                <a:gridCol w="4016489"/>
              </a:tblGrid>
              <a:tr h="177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⑨ 참여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인원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  &amp;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R&amp;R</a:t>
                      </a:r>
                    </a:p>
                  </a:txBody>
                  <a:tcPr marL="99057" marR="99057" marT="45701" marB="4570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Architecture</a:t>
                      </a:r>
                      <a:r>
                        <a:rPr lang="en-US" altLang="ko-KR" sz="1000" b="0" kern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Design : </a:t>
                      </a:r>
                      <a:r>
                        <a:rPr lang="ko-KR" altLang="en-US" sz="1000" b="0" kern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강명헌</a:t>
                      </a:r>
                      <a:endParaRPr lang="en-US" altLang="ko-KR" sz="1000" b="0" kern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Developer : </a:t>
                      </a:r>
                      <a:r>
                        <a:rPr kumimoji="0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최혜진</a:t>
                      </a: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, Kiran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57" marR="99057" marT="45701" marB="4570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24051"/>
              </p:ext>
            </p:extLst>
          </p:nvPr>
        </p:nvGraphicFramePr>
        <p:xfrm>
          <a:off x="4953000" y="2427288"/>
          <a:ext cx="4854575" cy="4117976"/>
        </p:xfrm>
        <a:graphic>
          <a:graphicData uri="http://schemas.openxmlformats.org/drawingml/2006/table">
            <a:tbl>
              <a:tblPr/>
              <a:tblGrid>
                <a:gridCol w="838086"/>
                <a:gridCol w="4016489"/>
              </a:tblGrid>
              <a:tr h="1752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⑩ 추진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세부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일정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⑪ 산출물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제출용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lvl="0" indent="-180975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1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SW Architecture Design </a:t>
                      </a:r>
                      <a:r>
                        <a:rPr lang="ko-KR" altLang="en-US" sz="11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문서</a:t>
                      </a:r>
                      <a:endParaRPr lang="en-US" altLang="ko-KR" sz="11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⑫ 검증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   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방법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구현된 </a:t>
                      </a: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Power Management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를 적용하여 시스템 검증</a:t>
                      </a:r>
                      <a:endParaRPr kumimoji="0" lang="en-US" altLang="ko-KR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Time Latency 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측정을 통한 </a:t>
                      </a: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before and After 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비교</a:t>
                      </a:r>
                      <a:endParaRPr kumimoji="0" lang="en-US" altLang="ko-KR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Power 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측정을</a:t>
                      </a: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통한 </a:t>
                      </a:r>
                      <a:r>
                        <a:rPr kumimoji="0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before and After </a:t>
                      </a: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비교</a:t>
                      </a:r>
                      <a:endParaRPr kumimoji="0" lang="en-US" altLang="ko-KR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85725" marR="0" lvl="0" indent="0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99057" marR="99057" marT="45713" marB="45713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⑬ 지원 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요청 사항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180975" algn="l" defTabSz="914018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없음</a:t>
                      </a:r>
                      <a:endParaRPr kumimoji="0" lang="en-US" altLang="ko-KR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99057" marR="99057" marT="45713" marB="4571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8007318" cy="455592"/>
          </a:xfrm>
        </p:spPr>
        <p:txBody>
          <a:bodyPr/>
          <a:lstStyle/>
          <a:p>
            <a:r>
              <a:rPr lang="en-US" altLang="ko-KR" dirty="0" smtClean="0"/>
              <a:t>4. 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26471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2 Players</a:t>
            </a:r>
          </a:p>
          <a:p>
            <a:pPr lvl="1"/>
            <a:r>
              <a:rPr lang="en-US" altLang="ko-KR" dirty="0" smtClean="0">
                <a:latin typeface="+mn-ea"/>
              </a:rPr>
              <a:t>Android</a:t>
            </a:r>
          </a:p>
          <a:p>
            <a:pPr lvl="1"/>
            <a:r>
              <a:rPr lang="en-US" altLang="ko-KR" dirty="0" smtClean="0">
                <a:latin typeface="+mn-ea"/>
              </a:rPr>
              <a:t>When </a:t>
            </a:r>
            <a:r>
              <a:rPr lang="en-US" altLang="ko-KR" dirty="0">
                <a:latin typeface="+mn-ea"/>
              </a:rPr>
              <a:t>a application </a:t>
            </a:r>
            <a:r>
              <a:rPr lang="en-US" altLang="ko-KR" dirty="0" smtClean="0">
                <a:latin typeface="+mn-ea"/>
              </a:rPr>
              <a:t>starts or when mode change is required</a:t>
            </a:r>
          </a:p>
          <a:p>
            <a:pPr lvl="1"/>
            <a:r>
              <a:rPr lang="en-US" altLang="ko-KR" dirty="0" smtClean="0">
                <a:latin typeface="+mn-ea"/>
              </a:rPr>
              <a:t>2 Players own GStreamer framework per each</a:t>
            </a:r>
          </a:p>
          <a:p>
            <a:pPr lvl="2"/>
            <a:r>
              <a:rPr lang="en-US" altLang="ko-KR" dirty="0" smtClean="0">
                <a:latin typeface="+mn-ea"/>
              </a:rPr>
              <a:t>Week point #1 : 2 players spend 1.5 times in memory usage</a:t>
            </a:r>
          </a:p>
          <a:p>
            <a:pPr lvl="2"/>
            <a:r>
              <a:rPr lang="en-US" altLang="ko-KR" dirty="0" smtClean="0">
                <a:latin typeface="+mn-ea"/>
              </a:rPr>
              <a:t>Week point #2 : Latency over 3 sec to start playback when after touch</a:t>
            </a:r>
          </a:p>
          <a:p>
            <a:pPr lvl="2"/>
            <a:r>
              <a:rPr lang="en-US" altLang="ko-KR" dirty="0" smtClean="0">
                <a:latin typeface="+mn-ea"/>
              </a:rPr>
              <a:t>Week point #3 : Latency </a:t>
            </a:r>
            <a:r>
              <a:rPr lang="en-US" altLang="ko-KR" dirty="0">
                <a:latin typeface="+mn-ea"/>
              </a:rPr>
              <a:t>over 2 </a:t>
            </a:r>
            <a:r>
              <a:rPr lang="en-US" altLang="ko-KR" dirty="0" smtClean="0">
                <a:latin typeface="+mn-ea"/>
              </a:rPr>
              <a:t>seconds </a:t>
            </a:r>
            <a:r>
              <a:rPr lang="en-US" altLang="ko-KR" dirty="0">
                <a:latin typeface="+mn-ea"/>
              </a:rPr>
              <a:t>to start playback when </a:t>
            </a:r>
            <a:r>
              <a:rPr lang="en-US" altLang="ko-KR" dirty="0" smtClean="0">
                <a:latin typeface="+mn-ea"/>
              </a:rPr>
              <a:t>required switching mode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  <p:cxnSp>
        <p:nvCxnSpPr>
          <p:cNvPr id="44" name="꺾인 연결선 43"/>
          <p:cNvCxnSpPr>
            <a:stCxn id="66" idx="3"/>
            <a:endCxn id="74" idx="1"/>
          </p:cNvCxnSpPr>
          <p:nvPr/>
        </p:nvCxnSpPr>
        <p:spPr bwMode="auto">
          <a:xfrm flipV="1">
            <a:off x="4969965" y="4967078"/>
            <a:ext cx="792301" cy="37718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5" name="모서리가 둥근 직사각형 74"/>
          <p:cNvSpPr/>
          <p:nvPr/>
        </p:nvSpPr>
        <p:spPr>
          <a:xfrm>
            <a:off x="4918790" y="5098722"/>
            <a:ext cx="667960" cy="219333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50707" y="5443959"/>
            <a:ext cx="112536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rgbClr val="0000CC"/>
                </a:solidFill>
                <a:latin typeface="+mj-ea"/>
                <a:ea typeface="+mj-ea"/>
              </a:rPr>
              <a:t>Audio Decoder</a:t>
            </a:r>
            <a:endParaRPr lang="ko-KR" altLang="en-US" sz="10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79" name="직선 화살표 연결선 78"/>
          <p:cNvCxnSpPr>
            <a:endCxn id="76" idx="0"/>
          </p:cNvCxnSpPr>
          <p:nvPr/>
        </p:nvCxnSpPr>
        <p:spPr bwMode="auto">
          <a:xfrm>
            <a:off x="4110364" y="5253455"/>
            <a:ext cx="3026" cy="190504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꺾인 연결선 80"/>
          <p:cNvCxnSpPr>
            <a:stCxn id="76" idx="3"/>
          </p:cNvCxnSpPr>
          <p:nvPr/>
        </p:nvCxnSpPr>
        <p:spPr bwMode="auto">
          <a:xfrm flipV="1">
            <a:off x="4676073" y="5253455"/>
            <a:ext cx="52120" cy="371157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>
          <a:xfrm>
            <a:off x="3217063" y="4225828"/>
            <a:ext cx="1620375" cy="448809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Tunnel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4027251" y="3092095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3294928" y="2904118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17064" y="3311914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27251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94927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352600" y="3310649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모서리가 둥근 직사각형 52"/>
          <p:cNvSpPr/>
          <p:nvPr/>
        </p:nvSpPr>
        <p:spPr>
          <a:xfrm>
            <a:off x="1040081" y="3310649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1352600" y="279407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1040081" y="2794071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6" name="직선 화살표 연결선 55"/>
          <p:cNvCxnSpPr>
            <a:stCxn id="48" idx="2"/>
            <a:endCxn id="45" idx="0"/>
          </p:cNvCxnSpPr>
          <p:nvPr/>
        </p:nvCxnSpPr>
        <p:spPr bwMode="auto">
          <a:xfrm>
            <a:off x="4027251" y="4110707"/>
            <a:ext cx="0" cy="11512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352600" y="421789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3217064" y="2657764"/>
            <a:ext cx="1620374" cy="546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49590" y="4780391"/>
            <a:ext cx="1620375" cy="448809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NonTunnel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화살표 연결선 79"/>
          <p:cNvCxnSpPr>
            <a:stCxn id="78" idx="2"/>
            <a:endCxn id="67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5" name="모서리가 둥근 직사각형 84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7" name="모서리가 둥근 직사각형 86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9" name="모서리가 둥근 직사각형 88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Compressed Sink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2" name="직선 화살표 연결선 91"/>
          <p:cNvCxnSpPr>
            <a:stCxn id="74" idx="2"/>
            <a:endCxn id="91" idx="0"/>
          </p:cNvCxnSpPr>
          <p:nvPr/>
        </p:nvCxnSpPr>
        <p:spPr bwMode="auto">
          <a:xfrm>
            <a:off x="6494589" y="5115165"/>
            <a:ext cx="0" cy="2499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3" name="모서리가 둥근 직사각형 92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94" name="직선 화살표 연결선 93"/>
          <p:cNvCxnSpPr>
            <a:stCxn id="91" idx="2"/>
            <a:endCxn id="93" idx="0"/>
          </p:cNvCxnSpPr>
          <p:nvPr/>
        </p:nvCxnSpPr>
        <p:spPr bwMode="auto">
          <a:xfrm>
            <a:off x="6494589" y="5661248"/>
            <a:ext cx="0" cy="296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45" idx="3"/>
            <a:endCxn id="67" idx="1"/>
          </p:cNvCxnSpPr>
          <p:nvPr/>
        </p:nvCxnSpPr>
        <p:spPr bwMode="auto">
          <a:xfrm>
            <a:off x="4837438" y="4450233"/>
            <a:ext cx="846964" cy="38193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6" name="모서리가 둥근 직사각형 95"/>
          <p:cNvSpPr/>
          <p:nvPr/>
        </p:nvSpPr>
        <p:spPr>
          <a:xfrm>
            <a:off x="828016" y="4229058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Players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1352600" y="5381186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8" name="모서리가 둥근 직사각형 97"/>
          <p:cNvSpPr/>
          <p:nvPr/>
        </p:nvSpPr>
        <p:spPr>
          <a:xfrm>
            <a:off x="1040081" y="5381186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08984" y="4221088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Compressed</a:t>
            </a:r>
          </a:p>
          <a:p>
            <a:pPr algn="ctr"/>
            <a:r>
              <a:rPr lang="en-US" altLang="ko-KR" sz="1000" b="0" i="1" dirty="0" smtClean="0">
                <a:latin typeface="+mj-ea"/>
              </a:rPr>
              <a:t>Stream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82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8007318" cy="455592"/>
          </a:xfrm>
        </p:spPr>
        <p:txBody>
          <a:bodyPr/>
          <a:lstStyle/>
          <a:p>
            <a:r>
              <a:rPr lang="en-US" altLang="ko-KR" dirty="0" smtClean="0"/>
              <a:t>4. 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49527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Single Player</a:t>
            </a:r>
          </a:p>
          <a:p>
            <a:pPr lvl="1"/>
            <a:r>
              <a:rPr lang="en-US" altLang="ko-KR" dirty="0" err="1" smtClean="0">
                <a:latin typeface="+mn-ea"/>
              </a:rPr>
              <a:t>ipelines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 player is created with 1 pipeline</a:t>
            </a:r>
          </a:p>
          <a:p>
            <a:pPr lvl="1"/>
            <a:r>
              <a:rPr lang="en-US" altLang="ko-KR" dirty="0" smtClean="0">
                <a:latin typeface="+mn-ea"/>
              </a:rPr>
              <a:t>When mode change required, player finalizes previous one pipeline and set up new one.</a:t>
            </a:r>
          </a:p>
          <a:p>
            <a:pPr lvl="2"/>
            <a:r>
              <a:rPr lang="en-US" altLang="ko-KR" dirty="0" smtClean="0">
                <a:latin typeface="+mn-ea"/>
              </a:rPr>
              <a:t>Week point #</a:t>
            </a:r>
            <a:r>
              <a:rPr lang="en-US" altLang="ko-KR" dirty="0">
                <a:latin typeface="+mn-ea"/>
              </a:rPr>
              <a:t>1 Latency over 2 seconds to start playback when required </a:t>
            </a:r>
            <a:r>
              <a:rPr lang="en-US" altLang="ko-KR" dirty="0" smtClean="0">
                <a:latin typeface="+mn-ea"/>
              </a:rPr>
              <a:t>switching mode.</a:t>
            </a:r>
            <a:endParaRPr lang="en-US" altLang="ko-KR" dirty="0"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918790" y="5098722"/>
            <a:ext cx="667960" cy="219333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50707" y="5443959"/>
            <a:ext cx="112536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rgbClr val="0000CC"/>
                </a:solidFill>
                <a:latin typeface="+mj-ea"/>
                <a:ea typeface="+mj-ea"/>
              </a:rPr>
              <a:t>Audio Decoder</a:t>
            </a:r>
            <a:endParaRPr lang="ko-KR" altLang="en-US" sz="10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17063" y="4225828"/>
            <a:ext cx="1620375" cy="1065253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5" name="직선 화살표 연결선 104"/>
          <p:cNvCxnSpPr/>
          <p:nvPr/>
        </p:nvCxnSpPr>
        <p:spPr bwMode="auto">
          <a:xfrm>
            <a:off x="4027251" y="3092095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직사각형 105"/>
          <p:cNvSpPr/>
          <p:nvPr/>
        </p:nvSpPr>
        <p:spPr>
          <a:xfrm>
            <a:off x="3294928" y="2904118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17064" y="3311914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027251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94927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1352600" y="3310649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1" name="모서리가 둥근 직사각형 110"/>
          <p:cNvSpPr/>
          <p:nvPr/>
        </p:nvSpPr>
        <p:spPr>
          <a:xfrm>
            <a:off x="1040081" y="3310649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1352600" y="279407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3" name="모서리가 둥근 직사각형 112"/>
          <p:cNvSpPr/>
          <p:nvPr/>
        </p:nvSpPr>
        <p:spPr>
          <a:xfrm>
            <a:off x="1040081" y="2794071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14" name="직선 화살표 연결선 113"/>
          <p:cNvCxnSpPr>
            <a:stCxn id="107" idx="2"/>
            <a:endCxn id="104" idx="0"/>
          </p:cNvCxnSpPr>
          <p:nvPr/>
        </p:nvCxnSpPr>
        <p:spPr bwMode="auto">
          <a:xfrm>
            <a:off x="4027251" y="4110707"/>
            <a:ext cx="0" cy="11512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1352600" y="421789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3217064" y="2657764"/>
            <a:ext cx="1620374" cy="546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2" name="직선 화살표 연결선 121"/>
          <p:cNvCxnSpPr>
            <a:stCxn id="121" idx="2"/>
            <a:endCxn id="118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23" name="직선 연결선 122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4" name="모서리가 둥근 직사각형 123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6" name="모서리가 둥근 직사각형 125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8" name="모서리가 둥근 직사각형 127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Compressed Sink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31" name="직선 화살표 연결선 130"/>
          <p:cNvCxnSpPr>
            <a:stCxn id="119" idx="2"/>
            <a:endCxn id="130" idx="0"/>
          </p:cNvCxnSpPr>
          <p:nvPr/>
        </p:nvCxnSpPr>
        <p:spPr bwMode="auto">
          <a:xfrm>
            <a:off x="6494589" y="5115165"/>
            <a:ext cx="0" cy="2499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2" name="모서리가 둥근 직사각형 131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133" name="직선 화살표 연결선 132"/>
          <p:cNvCxnSpPr>
            <a:stCxn id="130" idx="2"/>
            <a:endCxn id="132" idx="0"/>
          </p:cNvCxnSpPr>
          <p:nvPr/>
        </p:nvCxnSpPr>
        <p:spPr bwMode="auto">
          <a:xfrm>
            <a:off x="6494589" y="5661248"/>
            <a:ext cx="0" cy="296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4" name="직선 화살표 연결선 133"/>
          <p:cNvCxnSpPr>
            <a:stCxn id="139" idx="3"/>
            <a:endCxn id="118" idx="1"/>
          </p:cNvCxnSpPr>
          <p:nvPr/>
        </p:nvCxnSpPr>
        <p:spPr bwMode="auto">
          <a:xfrm>
            <a:off x="4759574" y="4704787"/>
            <a:ext cx="924828" cy="12737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5" name="모서리가 둥근 직사각형 134"/>
          <p:cNvSpPr/>
          <p:nvPr/>
        </p:nvSpPr>
        <p:spPr>
          <a:xfrm>
            <a:off x="828016" y="4229058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Player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36" name="직선 연결선 135"/>
          <p:cNvCxnSpPr/>
          <p:nvPr/>
        </p:nvCxnSpPr>
        <p:spPr bwMode="auto">
          <a:xfrm>
            <a:off x="1352600" y="5381186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7" name="모서리가 둥근 직사각형 136"/>
          <p:cNvSpPr/>
          <p:nvPr/>
        </p:nvSpPr>
        <p:spPr>
          <a:xfrm>
            <a:off x="1040081" y="5381186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08984" y="4221088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Compressed</a:t>
            </a:r>
          </a:p>
          <a:p>
            <a:pPr algn="ctr"/>
            <a:r>
              <a:rPr lang="en-US" altLang="ko-KR" sz="1000" b="0" i="1" dirty="0" smtClean="0">
                <a:latin typeface="+mj-ea"/>
              </a:rPr>
              <a:t>Stream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294928" y="4556699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Gstreamer Pipeline Tunnel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344338" y="4933025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Gstreamer Pipeline NonTunnel 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102" name="직선 화살표 연결선 101"/>
          <p:cNvCxnSpPr>
            <a:endCxn id="101" idx="0"/>
          </p:cNvCxnSpPr>
          <p:nvPr/>
        </p:nvCxnSpPr>
        <p:spPr bwMode="auto">
          <a:xfrm>
            <a:off x="4113390" y="5229200"/>
            <a:ext cx="0" cy="214759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9" name="꺾인 연결선 98"/>
          <p:cNvCxnSpPr>
            <a:stCxn id="140" idx="3"/>
          </p:cNvCxnSpPr>
          <p:nvPr/>
        </p:nvCxnSpPr>
        <p:spPr bwMode="auto">
          <a:xfrm flipV="1">
            <a:off x="4808984" y="4967078"/>
            <a:ext cx="875418" cy="114035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3" name="꺾인 연결선 102"/>
          <p:cNvCxnSpPr>
            <a:stCxn id="101" idx="3"/>
          </p:cNvCxnSpPr>
          <p:nvPr/>
        </p:nvCxnSpPr>
        <p:spPr bwMode="auto">
          <a:xfrm flipV="1">
            <a:off x="4676073" y="5208388"/>
            <a:ext cx="52120" cy="416224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41" name="내용 개체 틀 2"/>
          <p:cNvSpPr txBox="1">
            <a:spLocks/>
          </p:cNvSpPr>
          <p:nvPr/>
        </p:nvSpPr>
        <p:spPr bwMode="auto">
          <a:xfrm>
            <a:off x="416496" y="980728"/>
            <a:ext cx="2694756" cy="309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latin typeface="+mn-ea"/>
              </a:rPr>
              <a:t>2 GStreamer </a:t>
            </a:r>
            <a:r>
              <a:rPr lang="en-US" altLang="ko-KR" dirty="0" smtClean="0">
                <a:latin typeface="+mn-ea"/>
              </a:rPr>
              <a:t>pipelines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0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8007318" cy="455592"/>
          </a:xfrm>
        </p:spPr>
        <p:txBody>
          <a:bodyPr/>
          <a:lstStyle/>
          <a:p>
            <a:r>
              <a:rPr lang="en-US" altLang="ko-KR" dirty="0" smtClean="0"/>
              <a:t>4. 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23879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Single Player</a:t>
            </a:r>
          </a:p>
          <a:p>
            <a:pPr lvl="1"/>
            <a:r>
              <a:rPr lang="en-US" altLang="ko-KR" dirty="0" err="1" smtClean="0">
                <a:latin typeface="+mn-ea"/>
              </a:rPr>
              <a:t>ipelines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 player is created with 1 pipeline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Output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selector &lt;Tick mode issue&gt;, </a:t>
            </a:r>
            <a:r>
              <a:rPr lang="en-US" altLang="ko-KR" dirty="0" smtClean="0">
                <a:latin typeface="+mn-ea"/>
              </a:rPr>
              <a:t>Dynamic Linking/Unlinking</a:t>
            </a:r>
            <a:endParaRPr lang="en-US" altLang="ko-KR" dirty="0"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918790" y="5098722"/>
            <a:ext cx="667960" cy="219333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50707" y="5443959"/>
            <a:ext cx="112536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rgbClr val="0000CC"/>
                </a:solidFill>
                <a:latin typeface="+mj-ea"/>
                <a:ea typeface="+mj-ea"/>
              </a:rPr>
              <a:t>Audio Decoder</a:t>
            </a:r>
            <a:endParaRPr lang="ko-KR" altLang="en-US" sz="10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17063" y="4225828"/>
            <a:ext cx="1620375" cy="1065253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5" name="직선 화살표 연결선 104"/>
          <p:cNvCxnSpPr/>
          <p:nvPr/>
        </p:nvCxnSpPr>
        <p:spPr bwMode="auto">
          <a:xfrm>
            <a:off x="4027251" y="3092095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직사각형 105"/>
          <p:cNvSpPr/>
          <p:nvPr/>
        </p:nvSpPr>
        <p:spPr>
          <a:xfrm>
            <a:off x="3294928" y="2904118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17064" y="3311914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027251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94927" y="3710678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1352600" y="3310649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1" name="모서리가 둥근 직사각형 110"/>
          <p:cNvSpPr/>
          <p:nvPr/>
        </p:nvSpPr>
        <p:spPr>
          <a:xfrm>
            <a:off x="1040081" y="3310649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1352600" y="279407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3" name="모서리가 둥근 직사각형 112"/>
          <p:cNvSpPr/>
          <p:nvPr/>
        </p:nvSpPr>
        <p:spPr>
          <a:xfrm>
            <a:off x="1040081" y="2794071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14" name="직선 화살표 연결선 113"/>
          <p:cNvCxnSpPr>
            <a:stCxn id="107" idx="2"/>
            <a:endCxn id="104" idx="0"/>
          </p:cNvCxnSpPr>
          <p:nvPr/>
        </p:nvCxnSpPr>
        <p:spPr bwMode="auto">
          <a:xfrm>
            <a:off x="4027251" y="4110707"/>
            <a:ext cx="0" cy="11512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1352600" y="421789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3217064" y="2657764"/>
            <a:ext cx="1620374" cy="546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2" name="직선 화살표 연결선 121"/>
          <p:cNvCxnSpPr>
            <a:stCxn id="121" idx="2"/>
            <a:endCxn id="118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23" name="직선 연결선 122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4" name="모서리가 둥근 직사각형 123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6" name="모서리가 둥근 직사각형 125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8" name="모서리가 둥근 직사각형 127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Compressed Sink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31" name="직선 화살표 연결선 130"/>
          <p:cNvCxnSpPr>
            <a:stCxn id="119" idx="2"/>
            <a:endCxn id="130" idx="0"/>
          </p:cNvCxnSpPr>
          <p:nvPr/>
        </p:nvCxnSpPr>
        <p:spPr bwMode="auto">
          <a:xfrm>
            <a:off x="6494589" y="5115165"/>
            <a:ext cx="0" cy="2499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2" name="모서리가 둥근 직사각형 131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133" name="직선 화살표 연결선 132"/>
          <p:cNvCxnSpPr>
            <a:stCxn id="130" idx="2"/>
            <a:endCxn id="132" idx="0"/>
          </p:cNvCxnSpPr>
          <p:nvPr/>
        </p:nvCxnSpPr>
        <p:spPr bwMode="auto">
          <a:xfrm>
            <a:off x="6494589" y="5661248"/>
            <a:ext cx="0" cy="2960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4" name="직선 화살표 연결선 133"/>
          <p:cNvCxnSpPr>
            <a:stCxn id="139" idx="3"/>
            <a:endCxn id="118" idx="1"/>
          </p:cNvCxnSpPr>
          <p:nvPr/>
        </p:nvCxnSpPr>
        <p:spPr bwMode="auto">
          <a:xfrm flipV="1">
            <a:off x="4759574" y="4832164"/>
            <a:ext cx="924828" cy="329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5" name="모서리가 둥근 직사각형 134"/>
          <p:cNvSpPr/>
          <p:nvPr/>
        </p:nvSpPr>
        <p:spPr>
          <a:xfrm>
            <a:off x="828016" y="4229058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Player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136" name="직선 연결선 135"/>
          <p:cNvCxnSpPr/>
          <p:nvPr/>
        </p:nvCxnSpPr>
        <p:spPr bwMode="auto">
          <a:xfrm>
            <a:off x="1352600" y="5381186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7" name="모서리가 둥근 직사각형 136"/>
          <p:cNvSpPr/>
          <p:nvPr/>
        </p:nvSpPr>
        <p:spPr>
          <a:xfrm>
            <a:off x="1040081" y="5381186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08984" y="4221088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Compressed</a:t>
            </a:r>
          </a:p>
          <a:p>
            <a:pPr algn="ctr"/>
            <a:r>
              <a:rPr lang="en-US" altLang="ko-KR" sz="1000" b="0" i="1" dirty="0" smtClean="0">
                <a:latin typeface="+mj-ea"/>
              </a:rPr>
              <a:t>Stream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294928" y="4717001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Gstreamer Pipeline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102" name="직선 화살표 연결선 101"/>
          <p:cNvCxnSpPr>
            <a:endCxn id="101" idx="0"/>
          </p:cNvCxnSpPr>
          <p:nvPr/>
        </p:nvCxnSpPr>
        <p:spPr bwMode="auto">
          <a:xfrm>
            <a:off x="4113390" y="5021319"/>
            <a:ext cx="0" cy="42264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9" name="꺾인 연결선 98"/>
          <p:cNvCxnSpPr>
            <a:stCxn id="139" idx="3"/>
          </p:cNvCxnSpPr>
          <p:nvPr/>
        </p:nvCxnSpPr>
        <p:spPr bwMode="auto">
          <a:xfrm>
            <a:off x="4759574" y="4865089"/>
            <a:ext cx="924828" cy="93847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3" name="꺾인 연결선 102"/>
          <p:cNvCxnSpPr>
            <a:stCxn id="101" idx="3"/>
          </p:cNvCxnSpPr>
          <p:nvPr/>
        </p:nvCxnSpPr>
        <p:spPr bwMode="auto">
          <a:xfrm flipV="1">
            <a:off x="4676073" y="5021319"/>
            <a:ext cx="26060" cy="603293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41" name="내용 개체 틀 2"/>
          <p:cNvSpPr txBox="1">
            <a:spLocks/>
          </p:cNvSpPr>
          <p:nvPr/>
        </p:nvSpPr>
        <p:spPr bwMode="auto">
          <a:xfrm>
            <a:off x="416496" y="980728"/>
            <a:ext cx="2694756" cy="309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 smtClean="0">
                <a:latin typeface="+mn-ea"/>
              </a:rPr>
              <a:t>Single </a:t>
            </a:r>
            <a:r>
              <a:rPr lang="en-US" altLang="ko-KR" dirty="0">
                <a:latin typeface="+mn-ea"/>
              </a:rPr>
              <a:t>GStreamer </a:t>
            </a:r>
            <a:r>
              <a:rPr lang="en-US" altLang="ko-KR" dirty="0" smtClean="0">
                <a:latin typeface="+mn-ea"/>
              </a:rPr>
              <a:t>pipelines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8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7523790" cy="455592"/>
          </a:xfrm>
        </p:spPr>
        <p:txBody>
          <a:bodyPr/>
          <a:lstStyle/>
          <a:p>
            <a:r>
              <a:rPr lang="en-US" altLang="ko-KR" dirty="0"/>
              <a:t>5. Detailed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73277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Media Player</a:t>
            </a:r>
          </a:p>
          <a:p>
            <a:pPr lvl="1"/>
            <a:r>
              <a:rPr lang="en-US" altLang="ko-KR" dirty="0" smtClean="0">
                <a:latin typeface="+mn-ea"/>
              </a:rPr>
              <a:t>GStreamer - Dynamic </a:t>
            </a:r>
            <a:r>
              <a:rPr lang="en-US" altLang="ko-KR" dirty="0">
                <a:latin typeface="+mn-ea"/>
              </a:rPr>
              <a:t>linking &amp; unlinking </a:t>
            </a:r>
            <a:r>
              <a:rPr lang="en-US" altLang="ko-KR" dirty="0" smtClean="0">
                <a:latin typeface="+mn-ea"/>
              </a:rPr>
              <a:t>elements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One media pipeline can work both in the NonTunnel mode and Tunnel mode.</a:t>
            </a:r>
          </a:p>
          <a:p>
            <a:pPr lvl="2"/>
            <a:r>
              <a:rPr lang="en-US" altLang="ko-KR" dirty="0" smtClean="0">
                <a:latin typeface="+mn-ea"/>
              </a:rPr>
              <a:t>Parser elements can select Decoder Element or </a:t>
            </a:r>
            <a:r>
              <a:rPr lang="en-US" altLang="ko-KR" dirty="0" err="1" smtClean="0">
                <a:latin typeface="+mn-ea"/>
              </a:rPr>
              <a:t>Pulsesink</a:t>
            </a:r>
            <a:r>
              <a:rPr lang="en-US" altLang="ko-KR" dirty="0" smtClean="0">
                <a:latin typeface="+mn-ea"/>
              </a:rPr>
              <a:t> Element to feed audio stream based on its stream type.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57995" y="3681049"/>
            <a:ext cx="716360" cy="43199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Pulsesink</a:t>
            </a:r>
            <a:endParaRPr kumimoji="0" lang="en-US" altLang="ko-KR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kumimoji="0" lang="ko-KR" altLang="en-US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573096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09000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화살표 연결선 134"/>
          <p:cNvCxnSpPr>
            <a:stCxn id="134" idx="3"/>
            <a:endCxn id="83" idx="1"/>
          </p:cNvCxnSpPr>
          <p:nvPr/>
        </p:nvCxnSpPr>
        <p:spPr>
          <a:xfrm>
            <a:off x="2429000" y="3897049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모서리가 둥근 직사각형 135"/>
          <p:cNvSpPr/>
          <p:nvPr/>
        </p:nvSpPr>
        <p:spPr>
          <a:xfrm>
            <a:off x="2717112" y="2960968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latin typeface="+mj-ea"/>
                <a:ea typeface="+mj-ea"/>
              </a:rPr>
              <a:t>Media Player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GStreamer Pipeline</a:t>
            </a:r>
            <a:endParaRPr lang="en-US" altLang="ko-KR" sz="1000" b="0" dirty="0">
              <a:latin typeface="+mj-ea"/>
              <a:ea typeface="+mj-ea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17112" y="2456912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uMediaServer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38" name="직선 화살표 연결선 137"/>
          <p:cNvCxnSpPr>
            <a:stCxn id="137" idx="2"/>
            <a:endCxn id="136" idx="0"/>
          </p:cNvCxnSpPr>
          <p:nvPr/>
        </p:nvCxnSpPr>
        <p:spPr>
          <a:xfrm>
            <a:off x="3437112" y="2816912"/>
            <a:ext cx="0" cy="1440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모서리가 둥근 직사각형 138"/>
          <p:cNvSpPr/>
          <p:nvPr/>
        </p:nvSpPr>
        <p:spPr>
          <a:xfrm>
            <a:off x="2717112" y="1896465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  <a:endParaRPr lang="en-US" altLang="ko-KR" sz="1000" b="0" dirty="0">
              <a:latin typeface="+mj-ea"/>
              <a:ea typeface="+mj-ea"/>
            </a:endParaRPr>
          </a:p>
        </p:txBody>
      </p:sp>
      <p:cxnSp>
        <p:nvCxnSpPr>
          <p:cNvPr id="140" name="직선 화살표 연결선 139"/>
          <p:cNvCxnSpPr>
            <a:stCxn id="139" idx="2"/>
            <a:endCxn id="137" idx="0"/>
          </p:cNvCxnSpPr>
          <p:nvPr/>
        </p:nvCxnSpPr>
        <p:spPr>
          <a:xfrm>
            <a:off x="3437112" y="2256465"/>
            <a:ext cx="0" cy="20044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모서리가 둥근 직사각형 140"/>
          <p:cNvSpPr/>
          <p:nvPr/>
        </p:nvSpPr>
        <p:spPr>
          <a:xfrm>
            <a:off x="3437192" y="3681049"/>
            <a:ext cx="720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kumimoji="0" lang="ko-KR" altLang="en-US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04905" y="3650852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Non-Tunnel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3305" y="3882492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Tunnel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5" name="꺾인 연결선 154"/>
          <p:cNvCxnSpPr>
            <a:stCxn id="136" idx="2"/>
            <a:endCxn id="134" idx="0"/>
          </p:cNvCxnSpPr>
          <p:nvPr/>
        </p:nvCxnSpPr>
        <p:spPr bwMode="auto">
          <a:xfrm rot="5400000">
            <a:off x="2573016" y="2816952"/>
            <a:ext cx="360081" cy="136811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6" name="꺾인 연결선 155"/>
          <p:cNvCxnSpPr>
            <a:stCxn id="136" idx="2"/>
            <a:endCxn id="83" idx="0"/>
          </p:cNvCxnSpPr>
          <p:nvPr/>
        </p:nvCxnSpPr>
        <p:spPr bwMode="auto">
          <a:xfrm rot="5400000">
            <a:off x="3005064" y="3249000"/>
            <a:ext cx="360081" cy="504016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7" name="꺾인 연결선 156"/>
          <p:cNvCxnSpPr>
            <a:stCxn id="136" idx="2"/>
            <a:endCxn id="141" idx="0"/>
          </p:cNvCxnSpPr>
          <p:nvPr/>
        </p:nvCxnSpPr>
        <p:spPr bwMode="auto">
          <a:xfrm rot="16200000" flipH="1">
            <a:off x="3437112" y="3320968"/>
            <a:ext cx="360081" cy="360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화살표 연결선 157"/>
          <p:cNvCxnSpPr>
            <a:stCxn id="83" idx="3"/>
            <a:endCxn id="141" idx="1"/>
          </p:cNvCxnSpPr>
          <p:nvPr/>
        </p:nvCxnSpPr>
        <p:spPr>
          <a:xfrm>
            <a:off x="3293096" y="3897049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직선 화살표 연결선 158"/>
          <p:cNvCxnSpPr>
            <a:stCxn id="141" idx="3"/>
            <a:endCxn id="92" idx="1"/>
          </p:cNvCxnSpPr>
          <p:nvPr/>
        </p:nvCxnSpPr>
        <p:spPr>
          <a:xfrm>
            <a:off x="4157192" y="3897049"/>
            <a:ext cx="219744" cy="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0" name="꺾인 연결선 159"/>
          <p:cNvCxnSpPr>
            <a:stCxn id="136" idx="2"/>
            <a:endCxn id="81" idx="0"/>
          </p:cNvCxnSpPr>
          <p:nvPr/>
        </p:nvCxnSpPr>
        <p:spPr bwMode="auto">
          <a:xfrm rot="16200000" flipH="1">
            <a:off x="4346603" y="2411476"/>
            <a:ext cx="360081" cy="217906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2" name="모서리가 둥근 직사각형 91"/>
          <p:cNvSpPr/>
          <p:nvPr/>
        </p:nvSpPr>
        <p:spPr>
          <a:xfrm>
            <a:off x="4376936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5093296" y="3897049"/>
            <a:ext cx="181880" cy="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꺾인 연결선 7"/>
          <p:cNvCxnSpPr>
            <a:stCxn id="141" idx="2"/>
            <a:endCxn id="81" idx="2"/>
          </p:cNvCxnSpPr>
          <p:nvPr/>
        </p:nvCxnSpPr>
        <p:spPr bwMode="auto">
          <a:xfrm rot="5400000" flipH="1" flipV="1">
            <a:off x="4706682" y="3203557"/>
            <a:ext cx="1" cy="1818983"/>
          </a:xfrm>
          <a:prstGeom prst="bentConnector3">
            <a:avLst>
              <a:gd name="adj1" fmla="val -22860000000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8" name="모서리가 둥근 직사각형 97"/>
          <p:cNvSpPr/>
          <p:nvPr/>
        </p:nvSpPr>
        <p:spPr>
          <a:xfrm>
            <a:off x="6150847" y="5373263"/>
            <a:ext cx="935999" cy="35999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26643" y="5877273"/>
            <a:ext cx="2610106" cy="28803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 DSP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42"/>
          <p:cNvSpPr/>
          <p:nvPr/>
        </p:nvSpPr>
        <p:spPr>
          <a:xfrm>
            <a:off x="6150847" y="4653136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</a:t>
            </a:r>
            <a:r>
              <a:rPr kumimoji="0"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lsa-sink</a:t>
            </a:r>
          </a:p>
        </p:txBody>
      </p:sp>
      <p:sp>
        <p:nvSpPr>
          <p:cNvPr id="102" name="모서리가 둥근 직사각형 42"/>
          <p:cNvSpPr/>
          <p:nvPr/>
        </p:nvSpPr>
        <p:spPr>
          <a:xfrm>
            <a:off x="5097016" y="4653136"/>
            <a:ext cx="936000" cy="43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+mj-ea"/>
                <a:ea typeface="+mj-ea"/>
              </a:rPr>
              <a:t>module-tiny-compress</a:t>
            </a:r>
          </a:p>
        </p:txBody>
      </p:sp>
      <p:cxnSp>
        <p:nvCxnSpPr>
          <p:cNvPr id="15" name="꺾인 연결선 14"/>
          <p:cNvCxnSpPr>
            <a:stCxn id="44" idx="2"/>
            <a:endCxn id="102" idx="0"/>
          </p:cNvCxnSpPr>
          <p:nvPr/>
        </p:nvCxnSpPr>
        <p:spPr bwMode="auto">
          <a:xfrm rot="5400000">
            <a:off x="5875908" y="3910197"/>
            <a:ext cx="432048" cy="10538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00" idx="2"/>
            <a:endCxn id="98" idx="0"/>
          </p:cNvCxnSpPr>
          <p:nvPr/>
        </p:nvCxnSpPr>
        <p:spPr bwMode="auto">
          <a:xfrm>
            <a:off x="6618847" y="5085136"/>
            <a:ext cx="0" cy="288127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>
            <a:stCxn id="98" idx="2"/>
          </p:cNvCxnSpPr>
          <p:nvPr/>
        </p:nvCxnSpPr>
        <p:spPr bwMode="auto">
          <a:xfrm>
            <a:off x="6618847" y="5733256"/>
            <a:ext cx="0" cy="144065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8" name="직선 화살표 연결선 117"/>
          <p:cNvCxnSpPr>
            <a:stCxn id="102" idx="2"/>
          </p:cNvCxnSpPr>
          <p:nvPr/>
        </p:nvCxnSpPr>
        <p:spPr bwMode="auto">
          <a:xfrm>
            <a:off x="5565016" y="5085136"/>
            <a:ext cx="0" cy="792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485313" y="3882492"/>
            <a:ext cx="115531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모서리가 둥근 직사각형 43"/>
          <p:cNvSpPr/>
          <p:nvPr/>
        </p:nvSpPr>
        <p:spPr>
          <a:xfrm>
            <a:off x="6150847" y="3573012"/>
            <a:ext cx="936000" cy="64807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+mj-ea"/>
                <a:ea typeface="+mj-ea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6681192" y="4221088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81" idx="3"/>
            <a:endCxn id="44" idx="1"/>
          </p:cNvCxnSpPr>
          <p:nvPr/>
        </p:nvCxnSpPr>
        <p:spPr bwMode="auto">
          <a:xfrm>
            <a:off x="5974355" y="3897049"/>
            <a:ext cx="176492" cy="1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5974355" y="3984697"/>
            <a:ext cx="176492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71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7523790" cy="455592"/>
          </a:xfrm>
        </p:spPr>
        <p:txBody>
          <a:bodyPr/>
          <a:lstStyle/>
          <a:p>
            <a:r>
              <a:rPr lang="en-US" altLang="ko-KR" dirty="0"/>
              <a:t>5. Detailed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45731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Audio Server</a:t>
            </a:r>
          </a:p>
          <a:p>
            <a:pPr lvl="1"/>
            <a:r>
              <a:rPr lang="en-US" altLang="ko-KR" dirty="0" smtClean="0">
                <a:latin typeface="+mn-ea"/>
              </a:rPr>
              <a:t>Pulseaudio – Compressed Stream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Pulseaudio upgrade to handle compressed stream</a:t>
            </a:r>
          </a:p>
          <a:p>
            <a:pPr lvl="2"/>
            <a:r>
              <a:rPr lang="en-US" altLang="ko-KR" dirty="0" smtClean="0">
                <a:latin typeface="+mn-ea"/>
              </a:rPr>
              <a:t>Compressed stream feeder module.</a:t>
            </a: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57995" y="3681049"/>
            <a:ext cx="716360" cy="43199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Pulsesink</a:t>
            </a:r>
            <a:endParaRPr kumimoji="0" lang="en-US" altLang="ko-KR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kumimoji="0" lang="ko-KR" altLang="en-US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573096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09000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화살표 연결선 134"/>
          <p:cNvCxnSpPr>
            <a:stCxn id="134" idx="3"/>
            <a:endCxn id="83" idx="1"/>
          </p:cNvCxnSpPr>
          <p:nvPr/>
        </p:nvCxnSpPr>
        <p:spPr>
          <a:xfrm>
            <a:off x="2429000" y="3897049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모서리가 둥근 직사각형 135"/>
          <p:cNvSpPr/>
          <p:nvPr/>
        </p:nvSpPr>
        <p:spPr>
          <a:xfrm>
            <a:off x="2717112" y="2960968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latin typeface="+mj-ea"/>
                <a:ea typeface="+mj-ea"/>
              </a:rPr>
              <a:t>Media Player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GStreamer Pipeline</a:t>
            </a:r>
            <a:endParaRPr lang="en-US" altLang="ko-KR" sz="1000" b="0" dirty="0">
              <a:latin typeface="+mj-ea"/>
              <a:ea typeface="+mj-ea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17112" y="2456912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uMediaServer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38" name="직선 화살표 연결선 137"/>
          <p:cNvCxnSpPr>
            <a:stCxn id="137" idx="2"/>
            <a:endCxn id="136" idx="0"/>
          </p:cNvCxnSpPr>
          <p:nvPr/>
        </p:nvCxnSpPr>
        <p:spPr>
          <a:xfrm>
            <a:off x="3437112" y="2816912"/>
            <a:ext cx="0" cy="1440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모서리가 둥근 직사각형 138"/>
          <p:cNvSpPr/>
          <p:nvPr/>
        </p:nvSpPr>
        <p:spPr>
          <a:xfrm>
            <a:off x="2717112" y="1896465"/>
            <a:ext cx="1440000" cy="360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  <a:endParaRPr lang="en-US" altLang="ko-KR" sz="1000" b="0" dirty="0">
              <a:latin typeface="+mj-ea"/>
              <a:ea typeface="+mj-ea"/>
            </a:endParaRPr>
          </a:p>
        </p:txBody>
      </p:sp>
      <p:cxnSp>
        <p:nvCxnSpPr>
          <p:cNvPr id="140" name="직선 화살표 연결선 139"/>
          <p:cNvCxnSpPr>
            <a:stCxn id="139" idx="2"/>
            <a:endCxn id="137" idx="0"/>
          </p:cNvCxnSpPr>
          <p:nvPr/>
        </p:nvCxnSpPr>
        <p:spPr>
          <a:xfrm>
            <a:off x="3437112" y="2256465"/>
            <a:ext cx="0" cy="20044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모서리가 둥근 직사각형 140"/>
          <p:cNvSpPr/>
          <p:nvPr/>
        </p:nvSpPr>
        <p:spPr>
          <a:xfrm>
            <a:off x="3437192" y="3681049"/>
            <a:ext cx="720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kumimoji="0" lang="ko-KR" altLang="en-US" sz="10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04905" y="3650852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Non-Tunnel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3305" y="3882492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Tunnel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5" name="꺾인 연결선 154"/>
          <p:cNvCxnSpPr>
            <a:stCxn id="136" idx="2"/>
            <a:endCxn id="134" idx="0"/>
          </p:cNvCxnSpPr>
          <p:nvPr/>
        </p:nvCxnSpPr>
        <p:spPr bwMode="auto">
          <a:xfrm rot="5400000">
            <a:off x="2573016" y="2816952"/>
            <a:ext cx="360081" cy="136811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6" name="꺾인 연결선 155"/>
          <p:cNvCxnSpPr>
            <a:stCxn id="136" idx="2"/>
            <a:endCxn id="83" idx="0"/>
          </p:cNvCxnSpPr>
          <p:nvPr/>
        </p:nvCxnSpPr>
        <p:spPr bwMode="auto">
          <a:xfrm rot="5400000">
            <a:off x="3005064" y="3249000"/>
            <a:ext cx="360081" cy="504016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7" name="꺾인 연결선 156"/>
          <p:cNvCxnSpPr>
            <a:stCxn id="136" idx="2"/>
            <a:endCxn id="141" idx="0"/>
          </p:cNvCxnSpPr>
          <p:nvPr/>
        </p:nvCxnSpPr>
        <p:spPr bwMode="auto">
          <a:xfrm rot="16200000" flipH="1">
            <a:off x="3437112" y="3320968"/>
            <a:ext cx="360081" cy="360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화살표 연결선 157"/>
          <p:cNvCxnSpPr>
            <a:stCxn id="83" idx="3"/>
            <a:endCxn id="141" idx="1"/>
          </p:cNvCxnSpPr>
          <p:nvPr/>
        </p:nvCxnSpPr>
        <p:spPr>
          <a:xfrm>
            <a:off x="3293096" y="3897049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직선 화살표 연결선 158"/>
          <p:cNvCxnSpPr>
            <a:stCxn id="141" idx="3"/>
            <a:endCxn id="92" idx="1"/>
          </p:cNvCxnSpPr>
          <p:nvPr/>
        </p:nvCxnSpPr>
        <p:spPr>
          <a:xfrm>
            <a:off x="4157192" y="3897049"/>
            <a:ext cx="219744" cy="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0" name="꺾인 연결선 159"/>
          <p:cNvCxnSpPr>
            <a:stCxn id="136" idx="2"/>
            <a:endCxn id="81" idx="0"/>
          </p:cNvCxnSpPr>
          <p:nvPr/>
        </p:nvCxnSpPr>
        <p:spPr bwMode="auto">
          <a:xfrm rot="16200000" flipH="1">
            <a:off x="4346603" y="2411476"/>
            <a:ext cx="360081" cy="217906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2" name="모서리가 둥근 직사각형 91"/>
          <p:cNvSpPr/>
          <p:nvPr/>
        </p:nvSpPr>
        <p:spPr>
          <a:xfrm>
            <a:off x="4376936" y="3681049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5093296" y="3897049"/>
            <a:ext cx="181880" cy="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꺾인 연결선 7"/>
          <p:cNvCxnSpPr>
            <a:stCxn id="141" idx="2"/>
            <a:endCxn id="81" idx="2"/>
          </p:cNvCxnSpPr>
          <p:nvPr/>
        </p:nvCxnSpPr>
        <p:spPr bwMode="auto">
          <a:xfrm rot="5400000" flipH="1" flipV="1">
            <a:off x="4706682" y="3203557"/>
            <a:ext cx="1" cy="1818983"/>
          </a:xfrm>
          <a:prstGeom prst="bentConnector3">
            <a:avLst>
              <a:gd name="adj1" fmla="val -22860000000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8" name="모서리가 둥근 직사각형 97"/>
          <p:cNvSpPr/>
          <p:nvPr/>
        </p:nvSpPr>
        <p:spPr>
          <a:xfrm>
            <a:off x="6150847" y="5373263"/>
            <a:ext cx="935999" cy="35999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26643" y="5877273"/>
            <a:ext cx="2610106" cy="28803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 DSP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42"/>
          <p:cNvSpPr/>
          <p:nvPr/>
        </p:nvSpPr>
        <p:spPr>
          <a:xfrm>
            <a:off x="6150847" y="4653136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</a:t>
            </a:r>
            <a:r>
              <a:rPr kumimoji="0" lang="en-US" altLang="ko-KR" sz="1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lsa-sink</a:t>
            </a:r>
          </a:p>
        </p:txBody>
      </p:sp>
      <p:sp>
        <p:nvSpPr>
          <p:cNvPr id="102" name="모서리가 둥근 직사각형 42"/>
          <p:cNvSpPr/>
          <p:nvPr/>
        </p:nvSpPr>
        <p:spPr>
          <a:xfrm>
            <a:off x="5097016" y="4653136"/>
            <a:ext cx="936000" cy="43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+mj-ea"/>
                <a:ea typeface="+mj-ea"/>
              </a:rPr>
              <a:t>module-tiny-compress</a:t>
            </a:r>
          </a:p>
        </p:txBody>
      </p:sp>
      <p:cxnSp>
        <p:nvCxnSpPr>
          <p:cNvPr id="15" name="꺾인 연결선 14"/>
          <p:cNvCxnSpPr>
            <a:stCxn id="44" idx="2"/>
            <a:endCxn id="102" idx="0"/>
          </p:cNvCxnSpPr>
          <p:nvPr/>
        </p:nvCxnSpPr>
        <p:spPr bwMode="auto">
          <a:xfrm rot="5400000">
            <a:off x="5875908" y="3910197"/>
            <a:ext cx="432048" cy="10538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00" idx="2"/>
            <a:endCxn id="98" idx="0"/>
          </p:cNvCxnSpPr>
          <p:nvPr/>
        </p:nvCxnSpPr>
        <p:spPr bwMode="auto">
          <a:xfrm>
            <a:off x="6618847" y="5085136"/>
            <a:ext cx="0" cy="288127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>
            <a:stCxn id="98" idx="2"/>
          </p:cNvCxnSpPr>
          <p:nvPr/>
        </p:nvCxnSpPr>
        <p:spPr bwMode="auto">
          <a:xfrm>
            <a:off x="6618847" y="5733256"/>
            <a:ext cx="0" cy="144065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8" name="직선 화살표 연결선 117"/>
          <p:cNvCxnSpPr>
            <a:stCxn id="102" idx="2"/>
          </p:cNvCxnSpPr>
          <p:nvPr/>
        </p:nvCxnSpPr>
        <p:spPr bwMode="auto">
          <a:xfrm>
            <a:off x="5565016" y="5085136"/>
            <a:ext cx="0" cy="792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485313" y="3882492"/>
            <a:ext cx="115531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모서리가 둥근 직사각형 43"/>
          <p:cNvSpPr/>
          <p:nvPr/>
        </p:nvSpPr>
        <p:spPr>
          <a:xfrm>
            <a:off x="6150847" y="3573012"/>
            <a:ext cx="936000" cy="64807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+mj-ea"/>
                <a:ea typeface="+mj-ea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6681192" y="4221088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81" idx="3"/>
            <a:endCxn id="44" idx="1"/>
          </p:cNvCxnSpPr>
          <p:nvPr/>
        </p:nvCxnSpPr>
        <p:spPr bwMode="auto">
          <a:xfrm>
            <a:off x="5974355" y="3897049"/>
            <a:ext cx="176492" cy="1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5974355" y="3984697"/>
            <a:ext cx="176492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34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7523790" cy="455592"/>
          </a:xfrm>
        </p:spPr>
        <p:txBody>
          <a:bodyPr/>
          <a:lstStyle/>
          <a:p>
            <a:r>
              <a:rPr lang="en-US" altLang="ko-KR" dirty="0"/>
              <a:t>5. Detailed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94435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Media/Audio framework</a:t>
            </a:r>
          </a:p>
          <a:p>
            <a:pPr lvl="1"/>
            <a:r>
              <a:rPr lang="en-US" altLang="ko-KR" dirty="0" smtClean="0">
                <a:latin typeface="+mn-ea"/>
              </a:rPr>
              <a:t>Android KitKat</a:t>
            </a: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73296" y="3485392"/>
            <a:ext cx="792088" cy="1080072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Pulsesink</a:t>
            </a:r>
            <a:endParaRPr lang="en-US" altLang="ko-KR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573096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09000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화살표 연결선 134"/>
          <p:cNvCxnSpPr>
            <a:stCxn id="134" idx="3"/>
            <a:endCxn id="83" idx="1"/>
          </p:cNvCxnSpPr>
          <p:nvPr/>
        </p:nvCxnSpPr>
        <p:spPr>
          <a:xfrm>
            <a:off x="2429000" y="3701392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모서리가 둥근 직사각형 135"/>
          <p:cNvSpPr/>
          <p:nvPr/>
        </p:nvSpPr>
        <p:spPr>
          <a:xfrm>
            <a:off x="2717112" y="2765311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 Player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17112" y="2261255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uMediaServer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직선 화살표 연결선 137"/>
          <p:cNvCxnSpPr>
            <a:stCxn id="137" idx="2"/>
            <a:endCxn id="136" idx="0"/>
          </p:cNvCxnSpPr>
          <p:nvPr/>
        </p:nvCxnSpPr>
        <p:spPr>
          <a:xfrm>
            <a:off x="3437112" y="2621255"/>
            <a:ext cx="0" cy="1440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모서리가 둥근 직사각형 138"/>
          <p:cNvSpPr/>
          <p:nvPr/>
        </p:nvSpPr>
        <p:spPr>
          <a:xfrm>
            <a:off x="2717112" y="1700808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cxnSp>
        <p:nvCxnSpPr>
          <p:cNvPr id="140" name="직선 화살표 연결선 139"/>
          <p:cNvCxnSpPr>
            <a:stCxn id="139" idx="2"/>
            <a:endCxn id="137" idx="0"/>
          </p:cNvCxnSpPr>
          <p:nvPr/>
        </p:nvCxnSpPr>
        <p:spPr>
          <a:xfrm>
            <a:off x="3437112" y="2060808"/>
            <a:ext cx="0" cy="20044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모서리가 둥근 직사각형 140"/>
          <p:cNvSpPr/>
          <p:nvPr/>
        </p:nvSpPr>
        <p:spPr>
          <a:xfrm>
            <a:off x="3437192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6150847" y="2405272"/>
            <a:ext cx="936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Audiod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785105" y="2405272"/>
            <a:ext cx="861419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 PCM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928050" y="3485389"/>
            <a:ext cx="718474" cy="43200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PCM</a:t>
            </a:r>
          </a:p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150847" y="3377355"/>
            <a:ext cx="936000" cy="64807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직선 화살표 연결선 145"/>
          <p:cNvCxnSpPr>
            <a:stCxn id="142" idx="2"/>
            <a:endCxn id="145" idx="0"/>
          </p:cNvCxnSpPr>
          <p:nvPr/>
        </p:nvCxnSpPr>
        <p:spPr>
          <a:xfrm>
            <a:off x="6618847" y="2837272"/>
            <a:ext cx="0" cy="54008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꺾인 연결선 146"/>
          <p:cNvCxnSpPr>
            <a:endCxn id="145" idx="1"/>
          </p:cNvCxnSpPr>
          <p:nvPr/>
        </p:nvCxnSpPr>
        <p:spPr bwMode="auto">
          <a:xfrm>
            <a:off x="5165384" y="3701391"/>
            <a:ext cx="985463" cy="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48" name="모서리가 둥근 직사각형 147"/>
          <p:cNvSpPr/>
          <p:nvPr/>
        </p:nvSpPr>
        <p:spPr>
          <a:xfrm>
            <a:off x="2573096" y="4133464"/>
            <a:ext cx="720000" cy="432000"/>
          </a:xfrm>
          <a:prstGeom prst="roundRect">
            <a:avLst>
              <a:gd name="adj" fmla="val 1175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</a:p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709000" y="4133464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04905" y="3557400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Non-Tunnel 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3305" y="4197521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Tunnel 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42"/>
          <p:cNvSpPr/>
          <p:nvPr/>
        </p:nvSpPr>
        <p:spPr>
          <a:xfrm>
            <a:off x="4853557" y="2821726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module-palm-policy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69024" y="366651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</a:t>
            </a:r>
          </a:p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5" name="꺾인 연결선 154"/>
          <p:cNvCxnSpPr>
            <a:stCxn id="136" idx="2"/>
            <a:endCxn id="134" idx="0"/>
          </p:cNvCxnSpPr>
          <p:nvPr/>
        </p:nvCxnSpPr>
        <p:spPr bwMode="auto">
          <a:xfrm rot="5400000">
            <a:off x="2573016" y="2621295"/>
            <a:ext cx="360081" cy="136811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6" name="꺾인 연결선 155"/>
          <p:cNvCxnSpPr>
            <a:stCxn id="136" idx="2"/>
            <a:endCxn id="83" idx="0"/>
          </p:cNvCxnSpPr>
          <p:nvPr/>
        </p:nvCxnSpPr>
        <p:spPr bwMode="auto">
          <a:xfrm rot="5400000">
            <a:off x="3005064" y="3053343"/>
            <a:ext cx="360081" cy="504016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7" name="꺾인 연결선 156"/>
          <p:cNvCxnSpPr>
            <a:stCxn id="136" idx="2"/>
            <a:endCxn id="141" idx="0"/>
          </p:cNvCxnSpPr>
          <p:nvPr/>
        </p:nvCxnSpPr>
        <p:spPr bwMode="auto">
          <a:xfrm rot="16200000" flipH="1">
            <a:off x="3437112" y="3125311"/>
            <a:ext cx="360081" cy="360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화살표 연결선 157"/>
          <p:cNvCxnSpPr>
            <a:stCxn id="83" idx="3"/>
            <a:endCxn id="141" idx="1"/>
          </p:cNvCxnSpPr>
          <p:nvPr/>
        </p:nvCxnSpPr>
        <p:spPr>
          <a:xfrm>
            <a:off x="3293096" y="3701392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직선 화살표 연결선 158"/>
          <p:cNvCxnSpPr>
            <a:stCxn id="141" idx="3"/>
          </p:cNvCxnSpPr>
          <p:nvPr/>
        </p:nvCxnSpPr>
        <p:spPr>
          <a:xfrm>
            <a:off x="4157192" y="3701392"/>
            <a:ext cx="216104" cy="53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0" name="꺾인 연결선 159"/>
          <p:cNvCxnSpPr>
            <a:stCxn id="136" idx="2"/>
            <a:endCxn id="81" idx="0"/>
          </p:cNvCxnSpPr>
          <p:nvPr/>
        </p:nvCxnSpPr>
        <p:spPr bwMode="auto">
          <a:xfrm rot="16200000" flipH="1">
            <a:off x="3923186" y="2639237"/>
            <a:ext cx="360081" cy="13322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1" name="직선 화살표 연결선 160"/>
          <p:cNvCxnSpPr>
            <a:stCxn id="149" idx="3"/>
            <a:endCxn id="148" idx="1"/>
          </p:cNvCxnSpPr>
          <p:nvPr/>
        </p:nvCxnSpPr>
        <p:spPr>
          <a:xfrm>
            <a:off x="2429000" y="4349464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2" name="직선 화살표 연결선 161"/>
          <p:cNvCxnSpPr>
            <a:stCxn id="148" idx="3"/>
          </p:cNvCxnSpPr>
          <p:nvPr/>
        </p:nvCxnSpPr>
        <p:spPr>
          <a:xfrm>
            <a:off x="3293096" y="4349464"/>
            <a:ext cx="1080200" cy="5337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7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3" name="꺾인 연결선 107"/>
          <p:cNvCxnSpPr>
            <a:stCxn id="152" idx="0"/>
            <a:endCxn id="142" idx="1"/>
          </p:cNvCxnSpPr>
          <p:nvPr/>
        </p:nvCxnSpPr>
        <p:spPr bwMode="auto">
          <a:xfrm rot="5400000" flipH="1" flipV="1">
            <a:off x="5635975" y="2306854"/>
            <a:ext cx="200454" cy="82929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4" name="꺾인 연결선 107"/>
          <p:cNvCxnSpPr>
            <a:endCxn id="152" idx="2"/>
          </p:cNvCxnSpPr>
          <p:nvPr/>
        </p:nvCxnSpPr>
        <p:spPr bwMode="auto">
          <a:xfrm rot="10800000">
            <a:off x="5321557" y="3253727"/>
            <a:ext cx="825830" cy="23166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5" name="꺾인 연결선 34"/>
          <p:cNvCxnSpPr>
            <a:endCxn id="145" idx="1"/>
          </p:cNvCxnSpPr>
          <p:nvPr/>
        </p:nvCxnSpPr>
        <p:spPr bwMode="auto">
          <a:xfrm flipV="1">
            <a:off x="5165384" y="3701393"/>
            <a:ext cx="985463" cy="66892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7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/>
          <p:cNvCxnSpPr>
            <a:stCxn id="143" idx="1"/>
            <a:endCxn id="142" idx="3"/>
          </p:cNvCxnSpPr>
          <p:nvPr/>
        </p:nvCxnSpPr>
        <p:spPr>
          <a:xfrm flipH="1">
            <a:off x="7086847" y="2621272"/>
            <a:ext cx="69825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7" name="꺾인 연결선 166"/>
          <p:cNvCxnSpPr>
            <a:stCxn id="144" idx="1"/>
            <a:endCxn id="145" idx="3"/>
          </p:cNvCxnSpPr>
          <p:nvPr/>
        </p:nvCxnSpPr>
        <p:spPr bwMode="auto">
          <a:xfrm rot="10800000" flipV="1">
            <a:off x="7086848" y="3701391"/>
            <a:ext cx="841203" cy="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7205262" y="3505288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data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화살표 연결선 168"/>
          <p:cNvCxnSpPr>
            <a:stCxn id="145" idx="2"/>
          </p:cNvCxnSpPr>
          <p:nvPr/>
        </p:nvCxnSpPr>
        <p:spPr>
          <a:xfrm>
            <a:off x="6618847" y="4025431"/>
            <a:ext cx="0" cy="396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70" name="모서리가 둥근 직사각형 169"/>
          <p:cNvSpPr/>
          <p:nvPr/>
        </p:nvSpPr>
        <p:spPr>
          <a:xfrm>
            <a:off x="6365824" y="4997560"/>
            <a:ext cx="506046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2933097" y="5573624"/>
            <a:ext cx="4203652" cy="28803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 DSP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2" name="꺾인 연결선 34"/>
          <p:cNvCxnSpPr>
            <a:endCxn id="174" idx="0"/>
          </p:cNvCxnSpPr>
          <p:nvPr/>
        </p:nvCxnSpPr>
        <p:spPr bwMode="auto">
          <a:xfrm rot="16200000" flipH="1">
            <a:off x="6938668" y="3705610"/>
            <a:ext cx="396161" cy="1035802"/>
          </a:xfrm>
          <a:prstGeom prst="bentConnector3">
            <a:avLst>
              <a:gd name="adj1" fmla="val 25957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73" name="모서리가 둥근 직사각형 42"/>
          <p:cNvSpPr/>
          <p:nvPr/>
        </p:nvSpPr>
        <p:spPr>
          <a:xfrm>
            <a:off x="6150847" y="4421544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</a:t>
            </a: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lsa-sink</a:t>
            </a:r>
          </a:p>
        </p:txBody>
      </p:sp>
      <p:sp>
        <p:nvSpPr>
          <p:cNvPr id="174" name="모서리가 둥근 직사각형 42"/>
          <p:cNvSpPr/>
          <p:nvPr/>
        </p:nvSpPr>
        <p:spPr>
          <a:xfrm>
            <a:off x="7186649" y="4421592"/>
            <a:ext cx="936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module-Bluetooth-device</a:t>
            </a:r>
          </a:p>
        </p:txBody>
      </p:sp>
      <p:cxnSp>
        <p:nvCxnSpPr>
          <p:cNvPr id="175" name="직선 화살표 연결선 174"/>
          <p:cNvCxnSpPr>
            <a:endCxn id="173" idx="0"/>
          </p:cNvCxnSpPr>
          <p:nvPr/>
        </p:nvCxnSpPr>
        <p:spPr>
          <a:xfrm>
            <a:off x="6618847" y="4025431"/>
            <a:ext cx="0" cy="396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6" name="직선 화살표 연결선 175"/>
          <p:cNvCxnSpPr>
            <a:stCxn id="173" idx="2"/>
          </p:cNvCxnSpPr>
          <p:nvPr/>
        </p:nvCxnSpPr>
        <p:spPr>
          <a:xfrm>
            <a:off x="6618847" y="4853544"/>
            <a:ext cx="0" cy="14401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7" name="직선 화살표 연결선 176"/>
          <p:cNvCxnSpPr/>
          <p:nvPr/>
        </p:nvCxnSpPr>
        <p:spPr>
          <a:xfrm>
            <a:off x="6618847" y="5439157"/>
            <a:ext cx="0" cy="1444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78" name="모서리가 둥근 직사각형 177"/>
          <p:cNvSpPr/>
          <p:nvPr/>
        </p:nvSpPr>
        <p:spPr>
          <a:xfrm>
            <a:off x="7186650" y="4997560"/>
            <a:ext cx="936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Bluz 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7673262" y="5439157"/>
            <a:ext cx="0" cy="52629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80" name="모서리가 둥근 직사각형 179"/>
          <p:cNvSpPr/>
          <p:nvPr/>
        </p:nvSpPr>
        <p:spPr>
          <a:xfrm>
            <a:off x="8215814" y="4997560"/>
            <a:ext cx="936001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Broadcom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모서리가 둥근 직사각형 42"/>
          <p:cNvSpPr/>
          <p:nvPr/>
        </p:nvSpPr>
        <p:spPr>
          <a:xfrm>
            <a:off x="8215815" y="4421592"/>
            <a:ext cx="936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module-Bluetooth-device</a:t>
            </a: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827687" y="4685854"/>
            <a:ext cx="861419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Modem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3265742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0:9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637062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Back</a:t>
            </a:r>
          </a:p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Speaker Port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6353122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0:15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150848" y="3036116"/>
            <a:ext cx="429951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UCM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382289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Front</a:t>
            </a:r>
          </a:p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Speaker Port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8" name="직선 화살표 연결선 187"/>
          <p:cNvCxnSpPr>
            <a:stCxn id="201" idx="2"/>
            <a:endCxn id="187" idx="0"/>
          </p:cNvCxnSpPr>
          <p:nvPr/>
        </p:nvCxnSpPr>
        <p:spPr>
          <a:xfrm flipH="1">
            <a:off x="4817823" y="5777189"/>
            <a:ext cx="1182217" cy="18826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9" name="직선 화살표 연결선 188"/>
          <p:cNvCxnSpPr>
            <a:stCxn id="180" idx="2"/>
            <a:endCxn id="194" idx="0"/>
          </p:cNvCxnSpPr>
          <p:nvPr/>
        </p:nvCxnSpPr>
        <p:spPr>
          <a:xfrm flipH="1">
            <a:off x="7939934" y="5429560"/>
            <a:ext cx="743881" cy="5358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0" name="모서리가 둥근 직사각형 189"/>
          <p:cNvSpPr/>
          <p:nvPr/>
        </p:nvSpPr>
        <p:spPr>
          <a:xfrm>
            <a:off x="3989032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0:17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6287189" y="4268501"/>
            <a:ext cx="663316" cy="15304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sink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7407537" y="4268501"/>
            <a:ext cx="663316" cy="15304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A2DP sink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3" name="직선 화살표 연결선 192"/>
          <p:cNvCxnSpPr>
            <a:stCxn id="174" idx="2"/>
            <a:endCxn id="178" idx="0"/>
          </p:cNvCxnSpPr>
          <p:nvPr/>
        </p:nvCxnSpPr>
        <p:spPr>
          <a:xfrm>
            <a:off x="7654649" y="4853592"/>
            <a:ext cx="1" cy="14396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ysDot"/>
            <a:round/>
            <a:headEnd type="diamond" w="med" len="med"/>
            <a:tailEnd type="diamond"/>
          </a:ln>
          <a:effectLst/>
        </p:spPr>
      </p:cxnSp>
      <p:sp>
        <p:nvSpPr>
          <p:cNvPr id="194" name="모서리가 둥근 직사각형 193"/>
          <p:cNvSpPr/>
          <p:nvPr/>
        </p:nvSpPr>
        <p:spPr>
          <a:xfrm>
            <a:off x="7504400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BT Device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5" name="직선 화살표 연결선 194"/>
          <p:cNvCxnSpPr>
            <a:stCxn id="181" idx="2"/>
            <a:endCxn id="180" idx="0"/>
          </p:cNvCxnSpPr>
          <p:nvPr/>
        </p:nvCxnSpPr>
        <p:spPr>
          <a:xfrm>
            <a:off x="8683815" y="4853592"/>
            <a:ext cx="0" cy="14396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6" name="직선 화살표 연결선 195"/>
          <p:cNvCxnSpPr>
            <a:stCxn id="182" idx="2"/>
            <a:endCxn id="190" idx="0"/>
          </p:cNvCxnSpPr>
          <p:nvPr/>
        </p:nvCxnSpPr>
        <p:spPr>
          <a:xfrm flipH="1">
            <a:off x="4254757" y="5117854"/>
            <a:ext cx="3640" cy="48094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97" name="직선 화살표 연결선 196"/>
          <p:cNvCxnSpPr>
            <a:stCxn id="190" idx="2"/>
            <a:endCxn id="184" idx="0"/>
          </p:cNvCxnSpPr>
          <p:nvPr/>
        </p:nvCxnSpPr>
        <p:spPr>
          <a:xfrm>
            <a:off x="4254757" y="5777189"/>
            <a:ext cx="1817839" cy="18826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8" name="모서리가 둥근 직사각형 42"/>
          <p:cNvSpPr/>
          <p:nvPr/>
        </p:nvSpPr>
        <p:spPr>
          <a:xfrm>
            <a:off x="5253356" y="4926327"/>
            <a:ext cx="936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module-tiny-compress</a:t>
            </a:r>
          </a:p>
        </p:txBody>
      </p:sp>
      <p:cxnSp>
        <p:nvCxnSpPr>
          <p:cNvPr id="199" name="꺾인 연결선 34"/>
          <p:cNvCxnSpPr>
            <a:stCxn id="145" idx="2"/>
            <a:endCxn id="198" idx="0"/>
          </p:cNvCxnSpPr>
          <p:nvPr/>
        </p:nvCxnSpPr>
        <p:spPr bwMode="auto">
          <a:xfrm rot="5400000">
            <a:off x="5719654" y="4027134"/>
            <a:ext cx="900896" cy="897491"/>
          </a:xfrm>
          <a:prstGeom prst="bentConnector3">
            <a:avLst>
              <a:gd name="adj1" fmla="val 18282"/>
            </a:avLst>
          </a:prstGeom>
          <a:noFill/>
          <a:ln w="25400" cap="flat" cmpd="sng" algn="ctr">
            <a:solidFill>
              <a:srgbClr val="FF0000">
                <a:alpha val="7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200" name="그룹 199"/>
          <p:cNvGrpSpPr/>
          <p:nvPr/>
        </p:nvGrpSpPr>
        <p:grpSpPr>
          <a:xfrm>
            <a:off x="5392390" y="5598800"/>
            <a:ext cx="873375" cy="178389"/>
            <a:chOff x="5392390" y="5864348"/>
            <a:chExt cx="873375" cy="17838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5734315" y="5864348"/>
              <a:ext cx="531450" cy="178389"/>
            </a:xfrm>
            <a:prstGeom prst="roundRect">
              <a:avLst>
                <a:gd name="adj" fmla="val 0"/>
              </a:avLst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altLang="ko-KR" sz="6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HW 0:9</a:t>
              </a:r>
              <a:endPara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5392390" y="5864348"/>
              <a:ext cx="328966" cy="178389"/>
            </a:xfrm>
            <a:prstGeom prst="roundRect">
              <a:avLst>
                <a:gd name="adj" fmla="val 0"/>
              </a:avLst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altLang="ko-KR" sz="6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</a:t>
              </a:r>
              <a:endPara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3" name="직선 화살표 연결선 202"/>
          <p:cNvCxnSpPr>
            <a:endCxn id="202" idx="0"/>
          </p:cNvCxnSpPr>
          <p:nvPr/>
        </p:nvCxnSpPr>
        <p:spPr>
          <a:xfrm>
            <a:off x="5556873" y="5325627"/>
            <a:ext cx="0" cy="273173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7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4" name="직선 화살표 연결선 203"/>
          <p:cNvCxnSpPr>
            <a:stCxn id="185" idx="2"/>
          </p:cNvCxnSpPr>
          <p:nvPr/>
        </p:nvCxnSpPr>
        <p:spPr>
          <a:xfrm flipH="1">
            <a:off x="5996434" y="5777189"/>
            <a:ext cx="622413" cy="18826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05" name="모서리가 둥근 직사각형 204"/>
          <p:cNvSpPr/>
          <p:nvPr/>
        </p:nvSpPr>
        <p:spPr>
          <a:xfrm>
            <a:off x="6595264" y="5971928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</a:t>
            </a:r>
            <a:b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511930" y="4893579"/>
            <a:ext cx="2448922" cy="1027626"/>
            <a:chOff x="511930" y="5159127"/>
            <a:chExt cx="2448922" cy="1027626"/>
          </a:xfrm>
        </p:grpSpPr>
        <p:cxnSp>
          <p:nvCxnSpPr>
            <p:cNvPr id="207" name="꺾인 연결선 206"/>
            <p:cNvCxnSpPr/>
            <p:nvPr/>
          </p:nvCxnSpPr>
          <p:spPr>
            <a:xfrm>
              <a:off x="717088" y="5316346"/>
              <a:ext cx="587580" cy="9172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08" name="모서리가 둥근 직사각형 207"/>
            <p:cNvSpPr/>
            <p:nvPr/>
          </p:nvSpPr>
          <p:spPr>
            <a:xfrm>
              <a:off x="1372132" y="5316494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 Event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>
              <a:off x="733148" y="5591175"/>
              <a:ext cx="57152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7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0" name="모서리가 둥근 직사각형 209"/>
            <p:cNvSpPr/>
            <p:nvPr/>
          </p:nvSpPr>
          <p:spPr>
            <a:xfrm>
              <a:off x="1372132" y="5645224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PCM Audio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Stream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1372132" y="5823612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IPC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511930" y="5159127"/>
              <a:ext cx="2308800" cy="1027626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3" name="직선 화살표 연결선 212"/>
            <p:cNvCxnSpPr/>
            <p:nvPr/>
          </p:nvCxnSpPr>
          <p:spPr>
            <a:xfrm flipH="1">
              <a:off x="733148" y="5933175"/>
              <a:ext cx="57152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214" name="직선 화살표 연결선 213"/>
            <p:cNvCxnSpPr/>
            <p:nvPr/>
          </p:nvCxnSpPr>
          <p:spPr>
            <a:xfrm>
              <a:off x="733148" y="5744419"/>
              <a:ext cx="57152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7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15" name="모서리가 둥근 직사각형 214"/>
            <p:cNvSpPr/>
            <p:nvPr/>
          </p:nvSpPr>
          <p:spPr>
            <a:xfrm>
              <a:off x="1372132" y="5485580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ES Audio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Stream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6" name="직선 화살표 연결선 215"/>
            <p:cNvCxnSpPr/>
            <p:nvPr/>
          </p:nvCxnSpPr>
          <p:spPr>
            <a:xfrm flipH="1">
              <a:off x="733148" y="6042737"/>
              <a:ext cx="57152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ysDot"/>
              <a:round/>
              <a:headEnd type="diamond" w="med" len="med"/>
              <a:tailEnd type="diamond"/>
            </a:ln>
            <a:effectLst/>
          </p:spPr>
        </p:cxnSp>
        <p:sp>
          <p:nvSpPr>
            <p:cNvPr id="217" name="모서리가 둥근 직사각형 216"/>
            <p:cNvSpPr/>
            <p:nvPr/>
          </p:nvSpPr>
          <p:spPr>
            <a:xfrm>
              <a:off x="1372132" y="5926037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Socket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512840" y="432503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Compressed 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Stream</a:t>
            </a:r>
            <a:endParaRPr lang="ko-KR" altLang="en-US" sz="1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69024" y="4365104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FF0000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Compressed</a:t>
            </a:r>
            <a:endParaRPr lang="en-US" altLang="ko-KR" dirty="0"/>
          </a:p>
          <a:p>
            <a:r>
              <a:rPr lang="en-US" altLang="ko-KR" dirty="0"/>
              <a:t>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7523790" cy="45559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Detailed </a:t>
            </a:r>
            <a:r>
              <a:rPr lang="en-US" altLang="ko-KR" dirty="0" smtClean="0"/>
              <a:t>Design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94435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Obsolete alternative </a:t>
            </a:r>
          </a:p>
          <a:p>
            <a:pPr lvl="1"/>
            <a:r>
              <a:rPr lang="en-US" altLang="ko-KR" dirty="0" smtClean="0">
                <a:latin typeface="+mn-ea"/>
              </a:rPr>
              <a:t>Audio </a:t>
            </a:r>
            <a:r>
              <a:rPr lang="en-US" altLang="ko-KR" dirty="0">
                <a:latin typeface="+mn-ea"/>
              </a:rPr>
              <a:t>stream goes into the Audio DSP to decode and then pump up to PulseAudio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Week point #1 notify to Pulseaudio to set mixer. Architectural workaround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11930" y="4893579"/>
            <a:ext cx="2448922" cy="1027626"/>
            <a:chOff x="511930" y="5159127"/>
            <a:chExt cx="2448922" cy="1027626"/>
          </a:xfrm>
        </p:grpSpPr>
        <p:cxnSp>
          <p:nvCxnSpPr>
            <p:cNvPr id="42" name="꺾인 연결선 41"/>
            <p:cNvCxnSpPr/>
            <p:nvPr/>
          </p:nvCxnSpPr>
          <p:spPr>
            <a:xfrm>
              <a:off x="717088" y="5316346"/>
              <a:ext cx="587580" cy="9172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3" name="모서리가 둥근 직사각형 42"/>
            <p:cNvSpPr/>
            <p:nvPr/>
          </p:nvSpPr>
          <p:spPr>
            <a:xfrm>
              <a:off x="1372132" y="5316494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 Event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733148" y="5591175"/>
              <a:ext cx="57152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7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72132" y="5645224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PCM Audio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Stream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372132" y="5823612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IPC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11930" y="5159127"/>
              <a:ext cx="2308800" cy="1027626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733148" y="5933175"/>
              <a:ext cx="57152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1" name="직선 화살표 연결선 50"/>
            <p:cNvCxnSpPr/>
            <p:nvPr/>
          </p:nvCxnSpPr>
          <p:spPr>
            <a:xfrm>
              <a:off x="733148" y="5744419"/>
              <a:ext cx="57152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7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모서리가 둥근 직사각형 51"/>
            <p:cNvSpPr/>
            <p:nvPr/>
          </p:nvSpPr>
          <p:spPr>
            <a:xfrm>
              <a:off x="1372132" y="5485580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ES Audio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Stream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733148" y="6042737"/>
              <a:ext cx="57152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ysDot"/>
              <a:round/>
              <a:headEnd type="diamond" w="med" len="med"/>
              <a:tailEnd type="diamond"/>
            </a:ln>
            <a:effectLst/>
          </p:spPr>
        </p:cxnSp>
        <p:sp>
          <p:nvSpPr>
            <p:cNvPr id="54" name="모서리가 둥근 직사각형 53"/>
            <p:cNvSpPr/>
            <p:nvPr/>
          </p:nvSpPr>
          <p:spPr>
            <a:xfrm>
              <a:off x="1372132" y="5926037"/>
              <a:ext cx="1588720" cy="219125"/>
            </a:xfrm>
            <a:prstGeom prst="roundRect">
              <a:avLst>
                <a:gd name="adj" fmla="val 27"/>
              </a:avLst>
            </a:prstGeom>
            <a:noFill/>
            <a:ln w="9525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Socket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4373296" y="3485392"/>
            <a:ext cx="792088" cy="1080072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Pulsesink</a:t>
            </a:r>
            <a:endParaRPr lang="en-US" altLang="ko-KR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73096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09000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화살표 연결선 57"/>
          <p:cNvCxnSpPr>
            <a:stCxn id="57" idx="3"/>
            <a:endCxn id="56" idx="1"/>
          </p:cNvCxnSpPr>
          <p:nvPr/>
        </p:nvCxnSpPr>
        <p:spPr>
          <a:xfrm>
            <a:off x="2429000" y="3701392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모서리가 둥근 직사각형 58"/>
          <p:cNvSpPr/>
          <p:nvPr/>
        </p:nvSpPr>
        <p:spPr>
          <a:xfrm>
            <a:off x="2717112" y="2765311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Media Player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17112" y="2261255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uMediaServer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>
            <a:stCxn id="60" idx="2"/>
            <a:endCxn id="59" idx="0"/>
          </p:cNvCxnSpPr>
          <p:nvPr/>
        </p:nvCxnSpPr>
        <p:spPr>
          <a:xfrm>
            <a:off x="3437112" y="2621255"/>
            <a:ext cx="0" cy="1440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2" name="모서리가 둥근 직사각형 61"/>
          <p:cNvSpPr/>
          <p:nvPr/>
        </p:nvSpPr>
        <p:spPr>
          <a:xfrm>
            <a:off x="2717112" y="1700808"/>
            <a:ext cx="1440000" cy="36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cxnSp>
        <p:nvCxnSpPr>
          <p:cNvPr id="66" name="직선 화살표 연결선 65"/>
          <p:cNvCxnSpPr>
            <a:stCxn id="62" idx="2"/>
            <a:endCxn id="60" idx="0"/>
          </p:cNvCxnSpPr>
          <p:nvPr/>
        </p:nvCxnSpPr>
        <p:spPr>
          <a:xfrm>
            <a:off x="3437112" y="2060808"/>
            <a:ext cx="0" cy="20044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3437192" y="3485392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50847" y="2405272"/>
            <a:ext cx="936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Audiod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5105" y="2405272"/>
            <a:ext cx="861419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 PCM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928050" y="3485389"/>
            <a:ext cx="718474" cy="43200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PCM</a:t>
            </a:r>
          </a:p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150847" y="3377355"/>
            <a:ext cx="936000" cy="64807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화살표 연결선 81"/>
          <p:cNvCxnSpPr>
            <a:stCxn id="74" idx="2"/>
            <a:endCxn id="80" idx="0"/>
          </p:cNvCxnSpPr>
          <p:nvPr/>
        </p:nvCxnSpPr>
        <p:spPr>
          <a:xfrm>
            <a:off x="6618847" y="2837272"/>
            <a:ext cx="0" cy="54008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4" name="모서리가 둥근 직사각형 83"/>
          <p:cNvSpPr/>
          <p:nvPr/>
        </p:nvSpPr>
        <p:spPr>
          <a:xfrm>
            <a:off x="6365824" y="4997560"/>
            <a:ext cx="506046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꺾인 연결선 84"/>
          <p:cNvCxnSpPr>
            <a:endCxn id="80" idx="1"/>
          </p:cNvCxnSpPr>
          <p:nvPr/>
        </p:nvCxnSpPr>
        <p:spPr bwMode="auto">
          <a:xfrm>
            <a:off x="5165384" y="3701391"/>
            <a:ext cx="985463" cy="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6" name="모서리가 둥근 직사각형 85"/>
          <p:cNvSpPr/>
          <p:nvPr/>
        </p:nvSpPr>
        <p:spPr>
          <a:xfrm>
            <a:off x="2933097" y="5573624"/>
            <a:ext cx="4203652" cy="28803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 DSP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꺾인 연결선 34"/>
          <p:cNvCxnSpPr>
            <a:stCxn id="80" idx="2"/>
            <a:endCxn id="94" idx="0"/>
          </p:cNvCxnSpPr>
          <p:nvPr/>
        </p:nvCxnSpPr>
        <p:spPr bwMode="auto">
          <a:xfrm rot="16200000" flipH="1">
            <a:off x="6938668" y="3705610"/>
            <a:ext cx="396161" cy="1035802"/>
          </a:xfrm>
          <a:prstGeom prst="bentConnector3">
            <a:avLst>
              <a:gd name="adj1" fmla="val 25957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2573096" y="4133464"/>
            <a:ext cx="720000" cy="432000"/>
          </a:xfrm>
          <a:prstGeom prst="roundRect">
            <a:avLst>
              <a:gd name="adj" fmla="val 1175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</a:p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709000" y="4133464"/>
            <a:ext cx="720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4905" y="3557400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Non-Tunnel 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3305" y="4197521"/>
            <a:ext cx="1232087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ko-KR"/>
            </a:defPPr>
            <a:lvl1pPr algn="ctr">
              <a:defRPr sz="1000" b="0">
                <a:ea typeface="굴림" pitchFamily="50" charset="-127"/>
              </a:defRPr>
            </a:lvl1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Tunnel 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42"/>
          <p:cNvSpPr/>
          <p:nvPr/>
        </p:nvSpPr>
        <p:spPr>
          <a:xfrm>
            <a:off x="4853557" y="2821726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module-palm-policy</a:t>
            </a:r>
          </a:p>
        </p:txBody>
      </p:sp>
      <p:sp>
        <p:nvSpPr>
          <p:cNvPr id="93" name="모서리가 둥근 직사각형 42"/>
          <p:cNvSpPr/>
          <p:nvPr/>
        </p:nvSpPr>
        <p:spPr>
          <a:xfrm>
            <a:off x="6150847" y="4421544"/>
            <a:ext cx="936000" cy="432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module-</a:t>
            </a: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lsa-sink</a:t>
            </a:r>
          </a:p>
        </p:txBody>
      </p:sp>
      <p:sp>
        <p:nvSpPr>
          <p:cNvPr id="94" name="모서리가 둥근 직사각형 42"/>
          <p:cNvSpPr/>
          <p:nvPr/>
        </p:nvSpPr>
        <p:spPr>
          <a:xfrm>
            <a:off x="7186649" y="4421592"/>
            <a:ext cx="936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module-Bluetooth-device</a:t>
            </a:r>
          </a:p>
        </p:txBody>
      </p:sp>
      <p:cxnSp>
        <p:nvCxnSpPr>
          <p:cNvPr id="97" name="꺾인 연결선 96"/>
          <p:cNvCxnSpPr>
            <a:stCxn id="59" idx="2"/>
            <a:endCxn id="57" idx="0"/>
          </p:cNvCxnSpPr>
          <p:nvPr/>
        </p:nvCxnSpPr>
        <p:spPr bwMode="auto">
          <a:xfrm rot="5400000">
            <a:off x="2573016" y="2621295"/>
            <a:ext cx="360081" cy="136811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8" name="꺾인 연결선 97"/>
          <p:cNvCxnSpPr>
            <a:stCxn id="59" idx="2"/>
            <a:endCxn id="56" idx="0"/>
          </p:cNvCxnSpPr>
          <p:nvPr/>
        </p:nvCxnSpPr>
        <p:spPr bwMode="auto">
          <a:xfrm rot="5400000">
            <a:off x="3005064" y="3053343"/>
            <a:ext cx="360081" cy="504016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꺾인 연결선 98"/>
          <p:cNvCxnSpPr>
            <a:stCxn id="59" idx="2"/>
            <a:endCxn id="67" idx="0"/>
          </p:cNvCxnSpPr>
          <p:nvPr/>
        </p:nvCxnSpPr>
        <p:spPr bwMode="auto">
          <a:xfrm rot="16200000" flipH="1">
            <a:off x="3437112" y="3125311"/>
            <a:ext cx="360081" cy="360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직선 화살표 연결선 99"/>
          <p:cNvCxnSpPr>
            <a:stCxn id="56" idx="3"/>
            <a:endCxn id="67" idx="1"/>
          </p:cNvCxnSpPr>
          <p:nvPr/>
        </p:nvCxnSpPr>
        <p:spPr>
          <a:xfrm>
            <a:off x="3293096" y="3701392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00"/>
          <p:cNvCxnSpPr>
            <a:stCxn id="67" idx="3"/>
          </p:cNvCxnSpPr>
          <p:nvPr/>
        </p:nvCxnSpPr>
        <p:spPr>
          <a:xfrm>
            <a:off x="4157192" y="3701392"/>
            <a:ext cx="216104" cy="53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59" idx="2"/>
            <a:endCxn id="55" idx="0"/>
          </p:cNvCxnSpPr>
          <p:nvPr/>
        </p:nvCxnSpPr>
        <p:spPr bwMode="auto">
          <a:xfrm rot="16200000" flipH="1">
            <a:off x="3923186" y="2639237"/>
            <a:ext cx="360081" cy="13322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직선 화살표 연결선 102"/>
          <p:cNvCxnSpPr>
            <a:stCxn id="89" idx="3"/>
            <a:endCxn id="88" idx="1"/>
          </p:cNvCxnSpPr>
          <p:nvPr/>
        </p:nvCxnSpPr>
        <p:spPr>
          <a:xfrm>
            <a:off x="2429000" y="4349464"/>
            <a:ext cx="14409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4" name="꺾인 연결선 107"/>
          <p:cNvCxnSpPr>
            <a:stCxn id="92" idx="0"/>
            <a:endCxn id="74" idx="1"/>
          </p:cNvCxnSpPr>
          <p:nvPr/>
        </p:nvCxnSpPr>
        <p:spPr bwMode="auto">
          <a:xfrm rot="5400000" flipH="1" flipV="1">
            <a:off x="5635975" y="2306854"/>
            <a:ext cx="200454" cy="82929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5" name="꺾인 연결선 107"/>
          <p:cNvCxnSpPr>
            <a:endCxn id="92" idx="2"/>
          </p:cNvCxnSpPr>
          <p:nvPr/>
        </p:nvCxnSpPr>
        <p:spPr bwMode="auto">
          <a:xfrm rot="10800000">
            <a:off x="5321557" y="3253727"/>
            <a:ext cx="825830" cy="23166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직선 화살표 연결선 105"/>
          <p:cNvCxnSpPr>
            <a:stCxn id="77" idx="1"/>
            <a:endCxn id="74" idx="3"/>
          </p:cNvCxnSpPr>
          <p:nvPr/>
        </p:nvCxnSpPr>
        <p:spPr>
          <a:xfrm flipH="1">
            <a:off x="7086847" y="2621272"/>
            <a:ext cx="69825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7" name="꺾인 연결선 106"/>
          <p:cNvCxnSpPr>
            <a:stCxn id="78" idx="1"/>
            <a:endCxn id="80" idx="3"/>
          </p:cNvCxnSpPr>
          <p:nvPr/>
        </p:nvCxnSpPr>
        <p:spPr bwMode="auto">
          <a:xfrm rot="10800000" flipV="1">
            <a:off x="7086848" y="3701391"/>
            <a:ext cx="841203" cy="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7205262" y="3505288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data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화살표 연결선 108"/>
          <p:cNvCxnSpPr>
            <a:stCxn id="80" idx="2"/>
            <a:endCxn id="93" idx="0"/>
          </p:cNvCxnSpPr>
          <p:nvPr/>
        </p:nvCxnSpPr>
        <p:spPr>
          <a:xfrm>
            <a:off x="6618847" y="4025431"/>
            <a:ext cx="0" cy="396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93" idx="2"/>
          </p:cNvCxnSpPr>
          <p:nvPr/>
        </p:nvCxnSpPr>
        <p:spPr>
          <a:xfrm>
            <a:off x="6618847" y="4853544"/>
            <a:ext cx="0" cy="14401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/>
          <p:nvPr/>
        </p:nvCxnSpPr>
        <p:spPr>
          <a:xfrm>
            <a:off x="6618847" y="5439157"/>
            <a:ext cx="0" cy="1444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2" name="꺾인 연결선 34"/>
          <p:cNvCxnSpPr>
            <a:stCxn id="88" idx="3"/>
          </p:cNvCxnSpPr>
          <p:nvPr/>
        </p:nvCxnSpPr>
        <p:spPr bwMode="auto">
          <a:xfrm>
            <a:off x="3293096" y="4349464"/>
            <a:ext cx="324056" cy="1208600"/>
          </a:xfrm>
          <a:prstGeom prst="bentConnector2">
            <a:avLst/>
          </a:prstGeom>
          <a:noFill/>
          <a:ln w="25400" cap="flat" cmpd="sng" algn="ctr">
            <a:solidFill>
              <a:srgbClr val="FF0000">
                <a:alpha val="70000"/>
              </a:srgb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3" name="꺾인 연결선 34"/>
          <p:cNvCxnSpPr/>
          <p:nvPr/>
        </p:nvCxnSpPr>
        <p:spPr bwMode="auto">
          <a:xfrm rot="5400000" flipH="1" flipV="1">
            <a:off x="4950302" y="4373078"/>
            <a:ext cx="1728216" cy="672878"/>
          </a:xfrm>
          <a:prstGeom prst="bentConnector3">
            <a:avLst>
              <a:gd name="adj1" fmla="val 99052"/>
            </a:avLst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4" name="모서리가 둥근 직사각형 113"/>
          <p:cNvSpPr/>
          <p:nvPr/>
        </p:nvSpPr>
        <p:spPr>
          <a:xfrm>
            <a:off x="7186650" y="4997560"/>
            <a:ext cx="936000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Bluz 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673262" y="5439157"/>
            <a:ext cx="0" cy="52629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16" name="모서리가 둥근 직사각형 115"/>
          <p:cNvSpPr/>
          <p:nvPr/>
        </p:nvSpPr>
        <p:spPr>
          <a:xfrm>
            <a:off x="8215814" y="4997560"/>
            <a:ext cx="936001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Broadcom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모서리가 둥근 직사각형 42"/>
          <p:cNvSpPr/>
          <p:nvPr/>
        </p:nvSpPr>
        <p:spPr>
          <a:xfrm>
            <a:off x="8215815" y="4421592"/>
            <a:ext cx="936000" cy="43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830">
                <a:schemeClr val="bg1"/>
              </a:gs>
              <a:gs pos="0">
                <a:srgbClr val="5E9EFF"/>
              </a:gs>
              <a:gs pos="16000">
                <a:srgbClr val="85C2FF"/>
              </a:gs>
              <a:gs pos="27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module-Bluetooth-device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351562" y="4685854"/>
            <a:ext cx="861419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Modem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265742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0:9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637062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Back</a:t>
            </a:r>
          </a:p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Speaker Port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53122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0:0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150848" y="3036116"/>
            <a:ext cx="429951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UCM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580799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Back</a:t>
            </a:r>
          </a:p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Speaker Port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화살표 연결선 123"/>
          <p:cNvCxnSpPr>
            <a:stCxn id="121" idx="2"/>
            <a:endCxn id="120" idx="0"/>
          </p:cNvCxnSpPr>
          <p:nvPr/>
        </p:nvCxnSpPr>
        <p:spPr>
          <a:xfrm flipH="1">
            <a:off x="6072596" y="5777189"/>
            <a:ext cx="546251" cy="18826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화살표 연결선 124"/>
          <p:cNvCxnSpPr>
            <a:stCxn id="116" idx="2"/>
            <a:endCxn id="130" idx="0"/>
          </p:cNvCxnSpPr>
          <p:nvPr/>
        </p:nvCxnSpPr>
        <p:spPr>
          <a:xfrm flipH="1">
            <a:off x="7939934" y="5429560"/>
            <a:ext cx="743881" cy="5358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26" name="모서리가 둥근 직사각형 125"/>
          <p:cNvSpPr/>
          <p:nvPr/>
        </p:nvSpPr>
        <p:spPr>
          <a:xfrm>
            <a:off x="4512907" y="5598800"/>
            <a:ext cx="531450" cy="178389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0:2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87189" y="4268501"/>
            <a:ext cx="663316" cy="15304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sink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407537" y="4268501"/>
            <a:ext cx="663316" cy="15304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A2DP sink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화살표 연결선 128"/>
          <p:cNvCxnSpPr>
            <a:stCxn id="94" idx="2"/>
            <a:endCxn id="114" idx="0"/>
          </p:cNvCxnSpPr>
          <p:nvPr/>
        </p:nvCxnSpPr>
        <p:spPr>
          <a:xfrm>
            <a:off x="7654649" y="4853592"/>
            <a:ext cx="1" cy="14396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ysDot"/>
            <a:round/>
            <a:headEnd type="diamond" w="med" len="med"/>
            <a:tailEnd type="diamond"/>
          </a:ln>
          <a:effectLst/>
        </p:spPr>
      </p:cxnSp>
      <p:sp>
        <p:nvSpPr>
          <p:cNvPr id="130" name="모서리가 둥근 직사각형 129"/>
          <p:cNvSpPr/>
          <p:nvPr/>
        </p:nvSpPr>
        <p:spPr>
          <a:xfrm>
            <a:off x="7504400" y="5965455"/>
            <a:ext cx="871067" cy="2078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BT Device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직선 화살표 연결선 130"/>
          <p:cNvCxnSpPr>
            <a:stCxn id="117" idx="2"/>
            <a:endCxn id="116" idx="0"/>
          </p:cNvCxnSpPr>
          <p:nvPr/>
        </p:nvCxnSpPr>
        <p:spPr>
          <a:xfrm>
            <a:off x="8683815" y="4853592"/>
            <a:ext cx="0" cy="14396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2" name="직선 화살표 연결선 131"/>
          <p:cNvCxnSpPr>
            <a:stCxn id="118" idx="2"/>
            <a:endCxn id="126" idx="0"/>
          </p:cNvCxnSpPr>
          <p:nvPr/>
        </p:nvCxnSpPr>
        <p:spPr>
          <a:xfrm flipH="1">
            <a:off x="4778632" y="5117854"/>
            <a:ext cx="3640" cy="48094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33" name="직선 화살표 연결선 132"/>
          <p:cNvCxnSpPr>
            <a:stCxn id="126" idx="2"/>
            <a:endCxn id="120" idx="0"/>
          </p:cNvCxnSpPr>
          <p:nvPr/>
        </p:nvCxnSpPr>
        <p:spPr>
          <a:xfrm>
            <a:off x="4778632" y="5777189"/>
            <a:ext cx="1293964" cy="18826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alpha val="70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3541197" y="429309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Compressed 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Stream</a:t>
            </a:r>
            <a:endParaRPr lang="ko-KR" altLang="en-US" sz="1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69024" y="366651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 </a:t>
            </a:r>
          </a:p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289415" y="4685854"/>
            <a:ext cx="655474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Feeder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231076" y="4685854"/>
            <a:ext cx="586020" cy="432000"/>
          </a:xfrm>
          <a:prstGeom prst="roundRect">
            <a:avLst>
              <a:gd name="adj" fmla="val 1233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Pump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57056" y="517867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PCM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4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4715478" cy="455592"/>
          </a:xfrm>
        </p:spPr>
        <p:txBody>
          <a:bodyPr/>
          <a:lstStyle/>
          <a:p>
            <a:r>
              <a:rPr lang="en-US" altLang="ko-KR" dirty="0" smtClean="0"/>
              <a:t>6. Performance </a:t>
            </a:r>
            <a:r>
              <a:rPr lang="en-US" altLang="ko-KR" dirty="0"/>
              <a:t>Enhancement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47629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Time Latency Analysis</a:t>
            </a:r>
          </a:p>
          <a:p>
            <a:pPr lvl="1"/>
            <a:r>
              <a:rPr lang="en-US" altLang="ko-KR" dirty="0" smtClean="0">
                <a:latin typeface="+mn-ea"/>
              </a:rPr>
              <a:t>Linux </a:t>
            </a:r>
            <a:r>
              <a:rPr lang="en-US" altLang="ko-KR" dirty="0" err="1" smtClean="0">
                <a:latin typeface="+mn-ea"/>
              </a:rPr>
              <a:t>LTTng</a:t>
            </a:r>
            <a:r>
              <a:rPr lang="en-US" altLang="ko-KR" dirty="0" smtClean="0">
                <a:latin typeface="+mn-ea"/>
              </a:rPr>
              <a:t> tool</a:t>
            </a:r>
          </a:p>
          <a:p>
            <a:pPr lvl="1"/>
            <a:r>
              <a:rPr lang="en-US" altLang="ko-KR" dirty="0" smtClean="0">
                <a:latin typeface="+mn-ea"/>
              </a:rPr>
              <a:t>Key factors to decrease</a:t>
            </a:r>
          </a:p>
          <a:p>
            <a:pPr lvl="2"/>
            <a:r>
              <a:rPr lang="en-US" altLang="ko-KR" dirty="0" smtClean="0">
                <a:latin typeface="+mn-ea"/>
              </a:rPr>
              <a:t>GStreamer Plugins: unnecessary module and type finder (800ms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330ms)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PulseAudio 5.0 version upgrade and tuning (650ms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160ms)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982863"/>
            <a:ext cx="8763000" cy="239846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32790"/>
              </p:ext>
            </p:extLst>
          </p:nvPr>
        </p:nvGraphicFramePr>
        <p:xfrm>
          <a:off x="571500" y="2002335"/>
          <a:ext cx="8763000" cy="195024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21153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1" dirty="0">
                          <a:solidFill>
                            <a:srgbClr val="262823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4173" marR="116086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1" dirty="0">
                          <a:solidFill>
                            <a:srgbClr val="262823"/>
                          </a:solidFill>
                          <a:effectLst/>
                        </a:rPr>
                        <a:t>Action Target</a:t>
                      </a:r>
                    </a:p>
                  </a:txBody>
                  <a:tcPr marL="54173" marR="116086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1" dirty="0" smtClean="0">
                          <a:solidFill>
                            <a:srgbClr val="262823"/>
                          </a:solidFill>
                          <a:effectLst/>
                        </a:rPr>
                        <a:t>Modules </a:t>
                      </a:r>
                      <a:endParaRPr lang="en-US" sz="1000" b="1" dirty="0">
                        <a:solidFill>
                          <a:srgbClr val="262823"/>
                        </a:solidFill>
                        <a:effectLst/>
                      </a:endParaRPr>
                    </a:p>
                  </a:txBody>
                  <a:tcPr marL="54173" marR="116086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1153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 gStreamer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Reduce gStreamer stack and stream buffer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(starfish-pipeline)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678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 smtClean="0">
                          <a:solidFill>
                            <a:srgbClr val="333333"/>
                          </a:solidFill>
                          <a:effectLst/>
                        </a:rPr>
                        <a:t>Measurement Tool Adoption</a:t>
                      </a:r>
                      <a:endParaRPr lang="en-US" sz="10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Implement 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</a:rPr>
                        <a:t>LTTng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 adaption to get performance status</a:t>
                      </a:r>
                      <a:endParaRPr lang="en-US" sz="10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umediaserver, starfish-pipeline, (pulseaudio)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3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Mediaserver Restructuring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Reduce overhead of resource management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(umediaserver)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678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Player Restructuring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Implement player with 1 pipeline having output selector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(starfish-pipeline)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678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 err="1">
                          <a:solidFill>
                            <a:srgbClr val="333333"/>
                          </a:solidFill>
                          <a:effectLst/>
                        </a:rPr>
                        <a:t>Pluseaudio</a:t>
                      </a: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333333"/>
                          </a:solidFill>
                          <a:effectLst/>
                        </a:rPr>
                        <a:t>Tunning</a:t>
                      </a:r>
                      <a:endParaRPr lang="en-US" sz="10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effectLst/>
                        </a:rPr>
                        <a:t>Tune queue management to feed encoded streaming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333333"/>
                          </a:solidFill>
                          <a:effectLst/>
                        </a:rPr>
                        <a:t>(pulseaudio)</a:t>
                      </a:r>
                    </a:p>
                  </a:txBody>
                  <a:tcPr marL="54173" marR="54173" marT="38695" marB="38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79513" y="57467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2432720" y="5589240"/>
            <a:ext cx="504056" cy="28803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2432720" y="5038079"/>
            <a:ext cx="504056" cy="28803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직사각형 3"/>
          <p:cNvSpPr/>
          <p:nvPr/>
        </p:nvSpPr>
        <p:spPr>
          <a:xfrm>
            <a:off x="6249144" y="6381328"/>
            <a:ext cx="3676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/>
              <a:t>1) an </a:t>
            </a:r>
            <a:r>
              <a:rPr lang="en-US" altLang="ko-KR" b="0" dirty="0"/>
              <a:t>open source </a:t>
            </a:r>
            <a:r>
              <a:rPr lang="en-US" altLang="ko-KR" b="0" dirty="0">
                <a:hlinkClick r:id="rId4" tooltip="What is tracing?"/>
              </a:rPr>
              <a:t>tracing</a:t>
            </a:r>
            <a:r>
              <a:rPr lang="en-US" altLang="ko-KR" b="0" dirty="0"/>
              <a:t> framework for 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4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4715478" cy="455592"/>
          </a:xfrm>
        </p:spPr>
        <p:txBody>
          <a:bodyPr/>
          <a:lstStyle/>
          <a:p>
            <a:r>
              <a:rPr lang="en-US" altLang="ko-KR" dirty="0" smtClean="0"/>
              <a:t>6. Performance </a:t>
            </a:r>
            <a:r>
              <a:rPr lang="en-US" altLang="ko-KR" dirty="0"/>
              <a:t>Enhancement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008238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Power Consumption Analysis</a:t>
            </a:r>
          </a:p>
          <a:p>
            <a:pPr lvl="1"/>
            <a:r>
              <a:rPr lang="en-US" altLang="ko-KR" dirty="0" smtClean="0">
                <a:latin typeface="+mn-ea"/>
              </a:rPr>
              <a:t>CPU Occupation</a:t>
            </a:r>
          </a:p>
          <a:p>
            <a:pPr lvl="1"/>
            <a:r>
              <a:rPr lang="en-US" altLang="ko-KR" dirty="0" smtClean="0">
                <a:latin typeface="+mn-ea"/>
              </a:rPr>
              <a:t>Linux Perf Tool</a:t>
            </a:r>
          </a:p>
          <a:p>
            <a:pPr lvl="1"/>
            <a:r>
              <a:rPr lang="en-US" altLang="ko-KR" dirty="0" smtClean="0">
                <a:latin typeface="+mn-ea"/>
              </a:rPr>
              <a:t>Key factors to decrease</a:t>
            </a:r>
          </a:p>
          <a:p>
            <a:pPr lvl="2"/>
            <a:r>
              <a:rPr lang="en-US" altLang="ko-KR" dirty="0" smtClean="0">
                <a:latin typeface="+mn-ea"/>
              </a:rPr>
              <a:t>uMediaServer : LUNA System Bus</a:t>
            </a:r>
          </a:p>
          <a:p>
            <a:pPr lvl="2"/>
            <a:r>
              <a:rPr lang="en-US" altLang="ko-KR" dirty="0" smtClean="0">
                <a:latin typeface="+mn-ea"/>
              </a:rPr>
              <a:t>Media Player : I/O interaction, decoder changing</a:t>
            </a:r>
          </a:p>
          <a:p>
            <a:pPr lvl="2"/>
            <a:r>
              <a:rPr lang="en-US" altLang="ko-KR" dirty="0" smtClean="0">
                <a:latin typeface="+mn-ea"/>
              </a:rPr>
              <a:t>PulseAudio : Mutex based Audio Stream Feeding</a:t>
            </a:r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sp>
        <p:nvSpPr>
          <p:cNvPr id="4" name="직사각형 3"/>
          <p:cNvSpPr/>
          <p:nvPr/>
        </p:nvSpPr>
        <p:spPr>
          <a:xfrm>
            <a:off x="4536504" y="1092507"/>
            <a:ext cx="4953000" cy="52168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u="sng" dirty="0" smtClean="0">
                <a:solidFill>
                  <a:srgbClr val="FF0000"/>
                </a:solidFill>
              </a:rPr>
              <a:t>uMediaServer</a:t>
            </a:r>
            <a:r>
              <a:rPr lang="en-US" altLang="ko-KR" sz="900" b="0" dirty="0"/>
              <a:t> </a:t>
            </a:r>
            <a:endParaRPr lang="ko-KR" altLang="ko-KR" sz="900" b="0" dirty="0"/>
          </a:p>
          <a:p>
            <a:r>
              <a:rPr lang="en-US" altLang="ko-KR" sz="900" b="0" dirty="0"/>
              <a:t>0.60%           </a:t>
            </a:r>
            <a:r>
              <a:rPr lang="en-US" altLang="ko-KR" sz="900" b="0" dirty="0">
                <a:solidFill>
                  <a:srgbClr val="0000CC"/>
                </a:solidFill>
              </a:rPr>
              <a:t>umediaserver</a:t>
            </a:r>
            <a:r>
              <a:rPr lang="en-US" altLang="ko-KR" sz="900" b="0" dirty="0"/>
              <a:t>:  671     umediaserver  libc-2.17.so                   [.] 0x00071f34</a:t>
            </a:r>
            <a:endParaRPr lang="ko-KR" altLang="ko-KR" sz="900" b="0" dirty="0"/>
          </a:p>
          <a:p>
            <a:r>
              <a:rPr lang="en-US" altLang="ko-KR" sz="900" b="0" dirty="0"/>
              <a:t>0.25%           umediaserver:  671     umediaserver  libyajl.so.1.0.12              [.] 0x000020b8 </a:t>
            </a:r>
            <a:endParaRPr lang="ko-KR" altLang="ko-KR" sz="900" b="0" dirty="0"/>
          </a:p>
          <a:p>
            <a:r>
              <a:rPr lang="en-US" altLang="ko-KR" sz="900" b="0" dirty="0"/>
              <a:t>0.21%           umediaserver:  671     umediaserver  libc-2.17.so                   [.] __libc_calloc</a:t>
            </a:r>
            <a:endParaRPr lang="ko-KR" altLang="ko-KR" sz="900" b="0" dirty="0"/>
          </a:p>
          <a:p>
            <a:r>
              <a:rPr lang="en-US" altLang="ko-KR" sz="900" b="0" dirty="0"/>
              <a:t>0.21%           umediaserver:  671     umediaserver  libglib-2.0.so.0.3400.3        [.] 0x000338e4</a:t>
            </a:r>
            <a:endParaRPr lang="ko-KR" altLang="ko-KR" sz="900" b="0" dirty="0"/>
          </a:p>
          <a:p>
            <a:r>
              <a:rPr lang="en-US" altLang="ko-KR" sz="900" b="0" dirty="0"/>
              <a:t> </a:t>
            </a:r>
            <a:endParaRPr lang="ko-KR" altLang="ko-KR" sz="900" b="0" dirty="0"/>
          </a:p>
          <a:p>
            <a:r>
              <a:rPr lang="en-US" altLang="ko-KR" sz="900" u="sng" dirty="0" smtClean="0">
                <a:solidFill>
                  <a:srgbClr val="FF0000"/>
                </a:solidFill>
              </a:rPr>
              <a:t>Media Player</a:t>
            </a:r>
            <a:endParaRPr lang="ko-KR" altLang="ko-KR" sz="900" dirty="0">
              <a:solidFill>
                <a:srgbClr val="FF0000"/>
              </a:solidFill>
            </a:endParaRPr>
          </a:p>
          <a:p>
            <a:r>
              <a:rPr lang="en-US" altLang="ko-KR" sz="900" b="0" dirty="0" smtClean="0"/>
              <a:t>2.41</a:t>
            </a:r>
            <a:r>
              <a:rPr lang="en-US" altLang="ko-KR" sz="900" b="0" dirty="0"/>
              <a:t>%        starfish-media-: 9487  starfish-media-  libmad.so.0.2.1                [.] synth_full</a:t>
            </a:r>
            <a:endParaRPr lang="ko-KR" altLang="ko-KR" sz="900" b="0" dirty="0"/>
          </a:p>
          <a:p>
            <a:r>
              <a:rPr lang="en-US" altLang="ko-KR" sz="900" b="0" dirty="0"/>
              <a:t>1.85%        starfish-media-: 9487  starfish-media-  [kernel.kallsyms]              [k] __</a:t>
            </a:r>
            <a:r>
              <a:rPr lang="en-US" altLang="ko-KR" sz="900" b="0" dirty="0">
                <a:solidFill>
                  <a:srgbClr val="0000CC"/>
                </a:solidFill>
              </a:rPr>
              <a:t>copy_to_user_std</a:t>
            </a:r>
            <a:endParaRPr lang="ko-KR" altLang="ko-KR" sz="900" b="0" dirty="0">
              <a:solidFill>
                <a:srgbClr val="0000CC"/>
              </a:solidFill>
            </a:endParaRPr>
          </a:p>
          <a:p>
            <a:r>
              <a:rPr lang="en-US" altLang="ko-KR" sz="900" b="0" dirty="0"/>
              <a:t>1.25%        starfish-media-: 9487  starfish-media-  libmad.so.0.2.1                [.] III_imdct_l</a:t>
            </a:r>
            <a:endParaRPr lang="ko-KR" altLang="ko-KR" sz="900" b="0" dirty="0"/>
          </a:p>
          <a:p>
            <a:r>
              <a:rPr lang="en-US" altLang="ko-KR" sz="900" b="0" dirty="0"/>
              <a:t>1.23%        starfish-media-: 9487  starfish-media-  libmad.so.0.2.1                [.] III_decode</a:t>
            </a:r>
            <a:endParaRPr lang="ko-KR" altLang="ko-KR" sz="900" b="0" dirty="0"/>
          </a:p>
          <a:p>
            <a:r>
              <a:rPr lang="en-US" altLang="ko-KR" sz="900" b="0" dirty="0"/>
              <a:t>0.98%        starfish-media-: 9487  starfish-media-  libmad.so.0.2.1                [.] dct32</a:t>
            </a:r>
            <a:endParaRPr lang="ko-KR" altLang="ko-KR" sz="900" b="0" dirty="0"/>
          </a:p>
          <a:p>
            <a:r>
              <a:rPr lang="en-US" altLang="ko-KR" sz="900" b="0" dirty="0"/>
              <a:t>0.65%        starfish-media-: 9487  starfish-media-  [kernel.kallsyms]              [k] _raw_spin_unlock_irqrestore</a:t>
            </a:r>
            <a:endParaRPr lang="ko-KR" altLang="ko-KR" sz="900" b="0" dirty="0"/>
          </a:p>
          <a:p>
            <a:r>
              <a:rPr lang="en-US" altLang="ko-KR" sz="900" b="0" dirty="0"/>
              <a:t>0.36%        starfish-media-: 9487  starfish-media-  libmad.so.0.2.1                [.] III_overlap</a:t>
            </a:r>
            <a:endParaRPr lang="ko-KR" altLang="ko-KR" sz="900" b="0" dirty="0"/>
          </a:p>
          <a:p>
            <a:r>
              <a:rPr lang="en-US" altLang="ko-KR" sz="900" b="0" dirty="0"/>
              <a:t>0.36%        starfish-media-: 9487  starfish-media-  libgstmad.so                   [.] gst_mad_handle_frame</a:t>
            </a:r>
            <a:endParaRPr lang="ko-KR" altLang="ko-KR" sz="900" b="0" dirty="0"/>
          </a:p>
          <a:p>
            <a:r>
              <a:rPr lang="en-US" altLang="ko-KR" sz="900" b="0" dirty="0"/>
              <a:t>0.35%        starfish-media-: 9487  starfish-media-  libc-2.17.so                   [.] 0x00071520</a:t>
            </a:r>
            <a:endParaRPr lang="ko-KR" altLang="ko-KR" sz="900" b="0" dirty="0"/>
          </a:p>
          <a:p>
            <a:r>
              <a:rPr lang="en-US" altLang="ko-KR" sz="900" b="0" dirty="0"/>
              <a:t>0.32%        starfish-media-: 9487  starfish-media-  libmad.so.0.2.1                [.] III_aliasreduce</a:t>
            </a:r>
            <a:endParaRPr lang="ko-KR" altLang="ko-KR" sz="900" b="0" dirty="0"/>
          </a:p>
          <a:p>
            <a:r>
              <a:rPr lang="en-US" altLang="ko-KR" sz="900" b="0" dirty="0"/>
              <a:t>0.24%        starfish-media-: 9487  starfish-media-  libmad.so.0.2.1                [.] fastsdct</a:t>
            </a:r>
            <a:endParaRPr lang="ko-KR" altLang="ko-KR" sz="900" b="0" dirty="0"/>
          </a:p>
          <a:p>
            <a:r>
              <a:rPr lang="en-US" altLang="ko-KR" sz="900" b="0" dirty="0"/>
              <a:t>0.21%        starfish-media-: 9487  starfish-media-  libc-2.17.so                   [.] memcpy</a:t>
            </a:r>
            <a:endParaRPr lang="ko-KR" altLang="ko-KR" sz="900" b="0" dirty="0"/>
          </a:p>
          <a:p>
            <a:r>
              <a:rPr lang="en-US" altLang="ko-KR" sz="900" b="0" dirty="0"/>
              <a:t>0.19%        starfish-media-: 9487  starfish-media-  libmad.so.0.2.1                [.] mad_bit_read</a:t>
            </a:r>
            <a:endParaRPr lang="ko-KR" altLang="ko-KR" sz="900" b="0" dirty="0"/>
          </a:p>
          <a:p>
            <a:r>
              <a:rPr lang="en-US" altLang="ko-KR" sz="900" b="0" dirty="0"/>
              <a:t>0.17%        starfish-media-: 9487  starfish-media-  libpthread-2.17.so             [.] 0x0000a200</a:t>
            </a:r>
            <a:endParaRPr lang="ko-KR" altLang="ko-KR" sz="900" b="0" dirty="0"/>
          </a:p>
          <a:p>
            <a:r>
              <a:rPr lang="en-US" altLang="ko-KR" sz="900" b="0" dirty="0"/>
              <a:t> </a:t>
            </a:r>
            <a:endParaRPr lang="ko-KR" altLang="ko-KR" sz="900" b="0" dirty="0"/>
          </a:p>
          <a:p>
            <a:r>
              <a:rPr lang="en-US" altLang="ko-KR" sz="900" u="sng" dirty="0" smtClean="0">
                <a:solidFill>
                  <a:srgbClr val="FF0000"/>
                </a:solidFill>
              </a:rPr>
              <a:t>PulseAudio</a:t>
            </a:r>
            <a:endParaRPr lang="ko-KR" altLang="ko-KR" sz="900" dirty="0">
              <a:solidFill>
                <a:srgbClr val="FF0000"/>
              </a:solidFill>
            </a:endParaRPr>
          </a:p>
          <a:p>
            <a:r>
              <a:rPr lang="en-US" altLang="ko-KR" sz="900" b="0" dirty="0" smtClean="0"/>
              <a:t>Spin Lock/ Unlock</a:t>
            </a:r>
            <a:endParaRPr lang="ko-KR" altLang="ko-KR" sz="900" b="0" dirty="0"/>
          </a:p>
          <a:p>
            <a:r>
              <a:rPr lang="en-US" altLang="ko-KR" sz="900" b="0" dirty="0"/>
              <a:t>1.72%             pulseaudio: 1013       pulseaudio  [kernel.kallsyms]              [k] _</a:t>
            </a:r>
            <a:r>
              <a:rPr lang="en-US" altLang="ko-KR" sz="900" b="0" dirty="0">
                <a:solidFill>
                  <a:srgbClr val="0000CC"/>
                </a:solidFill>
              </a:rPr>
              <a:t>raw_spin_unlock_irqrestore</a:t>
            </a:r>
            <a:endParaRPr lang="ko-KR" altLang="ko-KR" sz="900" b="0" dirty="0">
              <a:solidFill>
                <a:srgbClr val="0000CC"/>
              </a:solidFill>
            </a:endParaRPr>
          </a:p>
          <a:p>
            <a:r>
              <a:rPr lang="en-US" altLang="ko-KR" sz="900" b="0" dirty="0"/>
              <a:t>0.67%             pulseaudio: 1013       pulseaudio  [kernel.kallsyms]              [k] fget_light</a:t>
            </a:r>
            <a:endParaRPr lang="ko-KR" altLang="ko-KR" sz="900" b="0" dirty="0"/>
          </a:p>
          <a:p>
            <a:r>
              <a:rPr lang="en-US" altLang="ko-KR" sz="900" b="0" dirty="0"/>
              <a:t>0.46%             pulseaudio: 1013       pulseaudio  libpulsecommon-5.0.so          [.] 0x00034b06</a:t>
            </a:r>
            <a:endParaRPr lang="ko-KR" altLang="ko-KR" sz="900" b="0" dirty="0"/>
          </a:p>
          <a:p>
            <a:r>
              <a:rPr lang="en-US" altLang="ko-KR" sz="900" b="0" dirty="0"/>
              <a:t>0.36%             pulseaudio: 1013       pulseaudio  [kernel.kallsyms]              [k] _raw_spin_unlock_irq</a:t>
            </a:r>
            <a:endParaRPr lang="ko-KR" altLang="ko-KR" sz="900" b="0" dirty="0"/>
          </a:p>
          <a:p>
            <a:r>
              <a:rPr lang="en-US" altLang="ko-KR" sz="900" b="0" dirty="0"/>
              <a:t>0.36%             pulseaudio: 1013       pulseaudio  [kernel.kallsyms]              [k] fput</a:t>
            </a:r>
            <a:endParaRPr lang="ko-KR" altLang="ko-KR" sz="900" b="0" dirty="0"/>
          </a:p>
          <a:p>
            <a:r>
              <a:rPr lang="en-US" altLang="ko-KR" sz="900" b="0" dirty="0"/>
              <a:t>0.31%             pulseaudio: 1013       pulseaudio  [kernel.kallsyms]              [k] do_sys_poll</a:t>
            </a:r>
            <a:endParaRPr lang="ko-KR" altLang="ko-KR" sz="900" b="0" dirty="0"/>
          </a:p>
          <a:p>
            <a:r>
              <a:rPr lang="en-US" altLang="ko-KR" sz="900" b="0" dirty="0"/>
              <a:t>0.31%             pulseaudio: 1013       pulseaudio  [kernel.kallsyms]              [k] sub_preempt_count</a:t>
            </a:r>
            <a:endParaRPr lang="ko-KR" altLang="ko-KR" sz="900" b="0" dirty="0"/>
          </a:p>
          <a:p>
            <a:r>
              <a:rPr lang="en-US" altLang="ko-KR" sz="900" b="0" dirty="0"/>
              <a:t>0.22%             pulseaudio: 1013       pulseaudio  libpulsecore-5.0.so            [.] pa_sconv_s32le_to_s16ne</a:t>
            </a:r>
            <a:endParaRPr lang="ko-KR" altLang="ko-KR" sz="900" b="0" dirty="0"/>
          </a:p>
          <a:p>
            <a:r>
              <a:rPr lang="en-US" altLang="ko-KR" sz="900" b="0" dirty="0"/>
              <a:t>0.20%             pulseaudio: 1013       pulseaudio  libpulsecore-5.0.so            [.] 0x00022dca</a:t>
            </a:r>
            <a:endParaRPr lang="ko-KR" altLang="ko-KR" sz="900" b="0" dirty="0"/>
          </a:p>
          <a:p>
            <a:r>
              <a:rPr lang="en-US" altLang="ko-KR" sz="900" b="0" dirty="0"/>
              <a:t>0.17%             pulseaudio: 1013       pulseaudio  [kernel.kallsyms]              [k] eventfd_poll</a:t>
            </a:r>
            <a:endParaRPr lang="ko-KR" altLang="ko-KR" sz="900" b="0" dirty="0"/>
          </a:p>
        </p:txBody>
      </p:sp>
    </p:spTree>
    <p:extLst>
      <p:ext uri="{BB962C8B-B14F-4D97-AF65-F5344CB8AC3E}">
        <p14:creationId xmlns:p14="http://schemas.microsoft.com/office/powerpoint/2010/main" val="472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Performance Enhancement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47629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Power Consumption Activities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MP3 playback via BT</a:t>
            </a:r>
          </a:p>
          <a:p>
            <a:pPr lvl="1"/>
            <a:r>
              <a:rPr lang="en-US" altLang="ko-KR" dirty="0" smtClean="0">
                <a:latin typeface="+mn-ea"/>
              </a:rPr>
              <a:t>Tasks</a:t>
            </a:r>
          </a:p>
          <a:p>
            <a:pPr lvl="2"/>
            <a:r>
              <a:rPr lang="en-US" altLang="ko-KR" u="sng" dirty="0" smtClean="0"/>
              <a:t>http</a:t>
            </a:r>
            <a:r>
              <a:rPr lang="en-US" altLang="ko-KR" u="sng" dirty="0"/>
              <a:t>://collab.lge.com/main/download/attachments/198476541/BT+MP3+Power+Consumption+Detail+Activities_20141130.xlsx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17546"/>
              </p:ext>
            </p:extLst>
          </p:nvPr>
        </p:nvGraphicFramePr>
        <p:xfrm>
          <a:off x="920552" y="1965311"/>
          <a:ext cx="8064896" cy="4127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6696744"/>
              </a:tblGrid>
              <a:tr h="455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Category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 Contents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5578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Audio Decoder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- Adopt Android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MP3 Decoder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 - Modify 16bit audio output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- Integer based Vorbis Decoder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- Modify 16bit audio output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- Integrate HW OMX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AAC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Decoder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- Modify 16bit audio output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- Remove Floating Point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calculation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01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PulseAudio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-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UIPC_Available making additional spin lock/unlock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was removed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- Feeding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buffer to BSA increase from 20KByte to 200KByte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01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uMediaServer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- System Event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Period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Decrease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from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200msec to 400msec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- Remove PmLog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code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Audiod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- When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it goes into the 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leep mode, NACK response fails to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retry to connect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so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frequent was fixed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Ebrima" panose="02000000000000000000" pitchFamily="2" charset="0"/>
                <a:cs typeface="Ebrima" panose="02000000000000000000" pitchFamily="2" charset="0"/>
              </a:rPr>
              <a:t>Intro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596470" cy="687877"/>
          </a:xfrm>
        </p:spPr>
        <p:txBody>
          <a:bodyPr/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Terms and Abbreviations</a:t>
            </a:r>
          </a:p>
          <a:p>
            <a:pPr lvl="1"/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99151"/>
              </p:ext>
            </p:extLst>
          </p:nvPr>
        </p:nvGraphicFramePr>
        <p:xfrm>
          <a:off x="613470" y="1331243"/>
          <a:ext cx="86600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49977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LPA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ow Power Audio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DOU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Daily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Of Usage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GStreamer 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is the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o</a:t>
                      </a:r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pen source, pipeline-based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multimedia framework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OpenMax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is the standard API to interface multimedia processing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Audio Server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is to route audio stream to the physical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devices, aka PulseAudio for webOS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Audio DSP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is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the audio processor to mix and route audio streams in physical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Audio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Decoder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is dedicated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to decode </a:t>
                      </a:r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audio encoded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uMediaServer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manages multiple playbacks requested by applications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Resource Manager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allocates</a:t>
                      </a:r>
                      <a:r>
                        <a:rPr lang="en-US" altLang="ko-KR" sz="1400" b="0" baseline="0" dirty="0" smtClean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hardware resources to player</a:t>
                      </a: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Ebrima" panose="02000000000000000000" pitchFamily="2" charset="0"/>
                        <a:ea typeface="+mn-ea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Performance Enhancement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96333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Power </a:t>
            </a:r>
            <a:r>
              <a:rPr lang="en-US" altLang="ko-KR" dirty="0">
                <a:latin typeface="+mn-ea"/>
              </a:rPr>
              <a:t>Consumption </a:t>
            </a:r>
            <a:r>
              <a:rPr lang="en-US" altLang="ko-KR" dirty="0" smtClean="0">
                <a:latin typeface="+mn-ea"/>
              </a:rPr>
              <a:t>Result</a:t>
            </a:r>
          </a:p>
          <a:p>
            <a:pPr lvl="1"/>
            <a:r>
              <a:rPr lang="en-US" altLang="ko-KR" dirty="0">
                <a:latin typeface="+mn-ea"/>
              </a:rPr>
              <a:t>28.57mA for MP3 Playback which is more than 0.57mA compared to Android KitKat as of Nov 30</a:t>
            </a:r>
            <a:r>
              <a:rPr lang="en-US" altLang="ko-KR" baseline="30000" dirty="0">
                <a:latin typeface="+mn-ea"/>
              </a:rPr>
              <a:t>th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Target : Total consumption is 65mA, MP3 playback is 28mA.</a:t>
            </a:r>
            <a:endParaRPr lang="en-US" altLang="ko-KR" b="1" dirty="0" smtClean="0">
              <a:latin typeface="+mn-ea"/>
            </a:endParaRPr>
          </a:p>
        </p:txBody>
      </p:sp>
      <p:graphicFrame>
        <p:nvGraphicFramePr>
          <p:cNvPr id="46" name="차트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400426"/>
              </p:ext>
            </p:extLst>
          </p:nvPr>
        </p:nvGraphicFramePr>
        <p:xfrm>
          <a:off x="336464" y="1585367"/>
          <a:ext cx="42564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975138"/>
              </p:ext>
            </p:extLst>
          </p:nvPr>
        </p:nvGraphicFramePr>
        <p:xfrm>
          <a:off x="5025008" y="2000622"/>
          <a:ext cx="4176464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차트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244021"/>
              </p:ext>
            </p:extLst>
          </p:nvPr>
        </p:nvGraphicFramePr>
        <p:xfrm>
          <a:off x="5025009" y="4251920"/>
          <a:ext cx="4176464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0" name="타원 49"/>
          <p:cNvSpPr/>
          <p:nvPr/>
        </p:nvSpPr>
        <p:spPr>
          <a:xfrm>
            <a:off x="6033120" y="2862461"/>
            <a:ext cx="1108923" cy="347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1072" y="2564904"/>
            <a:ext cx="2232248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00CC"/>
                </a:solidFill>
                <a:latin typeface="+mn-ea"/>
              </a:rPr>
              <a:t>Before/After CPU IDLE Enhancement</a:t>
            </a:r>
            <a:endParaRPr lang="ko-KR" altLang="en-US" sz="10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40832" y="5044008"/>
            <a:ext cx="71126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+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7.5mA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01378" y="3747864"/>
            <a:ext cx="71126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+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70mA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344" y="1947664"/>
            <a:ext cx="187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43775" y="1947664"/>
            <a:ext cx="0" cy="334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3192" y="5293940"/>
            <a:ext cx="187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45688" y="4909517"/>
            <a:ext cx="187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140119" y="4899992"/>
            <a:ext cx="0" cy="396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039536" y="5293940"/>
            <a:ext cx="187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76536" y="1648431"/>
            <a:ext cx="1800200" cy="386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marL="176213" indent="-176213"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q"/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cs typeface="Ebrima" panose="02000000000000000000" pitchFamily="2" charset="0"/>
              </a:rPr>
              <a:t>Total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cs typeface="Ebrima" panose="02000000000000000000" pitchFamily="2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85048" y="1674600"/>
            <a:ext cx="1800200" cy="412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marL="176213" indent="-176213"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q"/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cs typeface="Ebrima" panose="02000000000000000000" pitchFamily="2" charset="0"/>
              </a:rPr>
              <a:t>Multimedia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cs typeface="Ebrima" panose="02000000000000000000" pitchFamily="2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5048" y="3946008"/>
            <a:ext cx="1800200" cy="386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marL="176213" indent="-176213"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q"/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cs typeface="Ebrima" panose="02000000000000000000" pitchFamily="2" charset="0"/>
              </a:rPr>
              <a:t>BT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37708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webOS Wearable Architecture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908720"/>
            <a:ext cx="7344816" cy="548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50" y="690563"/>
            <a:ext cx="64198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37708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Android KitKat Design</a:t>
            </a:r>
          </a:p>
        </p:txBody>
      </p:sp>
    </p:spTree>
    <p:extLst>
      <p:ext uri="{BB962C8B-B14F-4D97-AF65-F5344CB8AC3E}">
        <p14:creationId xmlns:p14="http://schemas.microsoft.com/office/powerpoint/2010/main" val="743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/>
          <p:cNvCxnSpPr>
            <a:stCxn id="52" idx="2"/>
            <a:endCxn id="53" idx="0"/>
          </p:cNvCxnSpPr>
          <p:nvPr/>
        </p:nvCxnSpPr>
        <p:spPr bwMode="auto">
          <a:xfrm>
            <a:off x="4571462" y="3106561"/>
            <a:ext cx="1" cy="14025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7523790" cy="455592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21981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Audio System</a:t>
            </a:r>
          </a:p>
          <a:p>
            <a:pPr lvl="1"/>
            <a:r>
              <a:rPr lang="en-US" altLang="ko-KR" dirty="0" err="1" smtClean="0">
                <a:latin typeface="+mn-ea"/>
              </a:rPr>
              <a:t>PuluseAudio</a:t>
            </a:r>
            <a:r>
              <a:rPr lang="en-US" altLang="ko-KR" dirty="0" smtClean="0">
                <a:latin typeface="+mn-ea"/>
              </a:rPr>
              <a:t> handles Audio Stream </a:t>
            </a:r>
          </a:p>
          <a:p>
            <a:pPr lvl="1"/>
            <a:r>
              <a:rPr lang="en-US" altLang="ko-KR" dirty="0" smtClean="0">
                <a:latin typeface="+mn-ea"/>
              </a:rPr>
              <a:t>DASS for TV handle TV and Media audio Stream directly</a:t>
            </a: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28160" y="2477280"/>
            <a:ext cx="1058212" cy="62928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Audiod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0972" y="5054080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Driver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>
            <a:stCxn id="33" idx="2"/>
            <a:endCxn id="40" idx="0"/>
          </p:cNvCxnSpPr>
          <p:nvPr/>
        </p:nvCxnSpPr>
        <p:spPr bwMode="auto">
          <a:xfrm>
            <a:off x="1957266" y="3106561"/>
            <a:ext cx="1" cy="194751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4042356" y="2477280"/>
            <a:ext cx="1058212" cy="62928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Audiod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898341" y="4509120"/>
            <a:ext cx="1346244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BSP Interface</a:t>
            </a:r>
          </a:p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&lt;UCM&gt;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25168" y="5157216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Driver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/>
          <p:cNvCxnSpPr>
            <a:stCxn id="53" idx="2"/>
            <a:endCxn id="54" idx="0"/>
          </p:cNvCxnSpPr>
          <p:nvPr/>
        </p:nvCxnSpPr>
        <p:spPr bwMode="auto">
          <a:xfrm>
            <a:off x="4571463" y="4941120"/>
            <a:ext cx="0" cy="21609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모서리가 둥근 직사각형 56"/>
          <p:cNvSpPr/>
          <p:nvPr/>
        </p:nvSpPr>
        <p:spPr>
          <a:xfrm>
            <a:off x="4125168" y="3356992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684744" y="2477280"/>
            <a:ext cx="1058212" cy="62928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Audiod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67556" y="5157216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Driver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804825" y="2890561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DASS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꺾인 연결선 15"/>
          <p:cNvCxnSpPr>
            <a:stCxn id="66" idx="2"/>
            <a:endCxn id="64" idx="3"/>
          </p:cNvCxnSpPr>
          <p:nvPr/>
        </p:nvCxnSpPr>
        <p:spPr bwMode="auto">
          <a:xfrm rot="5400000">
            <a:off x="6930306" y="4052401"/>
            <a:ext cx="2050655" cy="59097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모서리가 둥근 직사각형 72"/>
          <p:cNvSpPr/>
          <p:nvPr/>
        </p:nvSpPr>
        <p:spPr>
          <a:xfrm>
            <a:off x="4125168" y="3933104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7804827" y="3933104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52" idx="3"/>
            <a:endCxn id="73" idx="3"/>
          </p:cNvCxnSpPr>
          <p:nvPr/>
        </p:nvCxnSpPr>
        <p:spPr bwMode="auto">
          <a:xfrm flipH="1">
            <a:off x="5017757" y="2791921"/>
            <a:ext cx="82811" cy="1357183"/>
          </a:xfrm>
          <a:prstGeom prst="bentConnector3">
            <a:avLst>
              <a:gd name="adj1" fmla="val -27605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모서리가 둥근 직사각형 40"/>
          <p:cNvSpPr/>
          <p:nvPr/>
        </p:nvSpPr>
        <p:spPr>
          <a:xfrm>
            <a:off x="3610308" y="1929227"/>
            <a:ext cx="1922308" cy="3755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u="sng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webOS Mobile</a:t>
            </a:r>
            <a:endParaRPr lang="ko-KR" altLang="en-US" u="sng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52696" y="1929227"/>
            <a:ext cx="1922308" cy="3755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u="sng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webOS TV</a:t>
            </a:r>
            <a:endParaRPr lang="ko-KR" altLang="en-US" u="sng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96112" y="1929227"/>
            <a:ext cx="1922308" cy="3755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u="sng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webOS</a:t>
            </a:r>
            <a:endParaRPr lang="ko-KR" altLang="en-US" u="sng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10971" y="3356992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10970" y="4149128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ALSA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745825" y="3356992"/>
            <a:ext cx="892589" cy="432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1000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PulseAudio</a:t>
            </a:r>
            <a:endParaRPr lang="ko-KR" altLang="en-US" sz="10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>
            <a:endCxn id="57" idx="1"/>
          </p:cNvCxnSpPr>
          <p:nvPr/>
        </p:nvCxnSpPr>
        <p:spPr bwMode="auto">
          <a:xfrm>
            <a:off x="3264364" y="3572992"/>
            <a:ext cx="86080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650166" y="3572992"/>
            <a:ext cx="86080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5885021" y="3572992"/>
            <a:ext cx="86080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5885021" y="5402908"/>
            <a:ext cx="86080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03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23879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Goal</a:t>
            </a:r>
          </a:p>
          <a:p>
            <a:pPr lvl="1"/>
            <a:r>
              <a:rPr lang="en-US" altLang="ko-KR" dirty="0" smtClean="0">
                <a:latin typeface="+mn-ea"/>
              </a:rPr>
              <a:t>To launch wearable watch device over webOS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To meet power consumption constraint against music playback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To achieve short time latency to pop music out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780928"/>
            <a:ext cx="4638675" cy="28384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4797152"/>
            <a:ext cx="2583756" cy="103693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316886" y="1196752"/>
            <a:ext cx="2694756" cy="309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kern="0" dirty="0" smtClean="0">
                <a:latin typeface="+mn-ea"/>
              </a:rPr>
              <a:t>Low power audio system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953000" y="1515507"/>
            <a:ext cx="2694756" cy="309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kern="0" dirty="0" smtClean="0">
                <a:latin typeface="+mn-ea"/>
              </a:rPr>
              <a:t>Low latency audio player</a:t>
            </a:r>
          </a:p>
        </p:txBody>
      </p:sp>
    </p:spTree>
    <p:extLst>
      <p:ext uri="{BB962C8B-B14F-4D97-AF65-F5344CB8AC3E}">
        <p14:creationId xmlns:p14="http://schemas.microsoft.com/office/powerpoint/2010/main" val="40835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2555238" cy="455592"/>
          </a:xfrm>
        </p:spPr>
        <p:txBody>
          <a:bodyPr/>
          <a:lstStyle/>
          <a:p>
            <a:r>
              <a:rPr lang="en-US" altLang="ko-KR" dirty="0"/>
              <a:t>1. 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89230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webOS Media Framework</a:t>
            </a:r>
          </a:p>
          <a:p>
            <a:pPr lvl="1"/>
            <a:r>
              <a:rPr lang="en-US" altLang="ko-KR" dirty="0">
                <a:latin typeface="+mn-ea"/>
              </a:rPr>
              <a:t>Web-friendly media server</a:t>
            </a:r>
          </a:p>
          <a:p>
            <a:pPr lvl="1"/>
            <a:r>
              <a:rPr lang="en-US" altLang="ko-KR" dirty="0" smtClean="0">
                <a:latin typeface="+mn-ea"/>
              </a:rPr>
              <a:t>GStreamer multimedia framework</a:t>
            </a:r>
          </a:p>
          <a:p>
            <a:pPr marL="177800" lvl="1" indent="0">
              <a:buNone/>
            </a:pP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96896" y="4189068"/>
            <a:ext cx="1668408" cy="832077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OpenMax IL Component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91939" y="4589098"/>
            <a:ext cx="1464646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Component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91939" y="5093154"/>
            <a:ext cx="1464646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Codec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5826" y="5093154"/>
            <a:ext cx="146554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Codec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>
            <a:endCxn id="13" idx="0"/>
          </p:cNvCxnSpPr>
          <p:nvPr/>
        </p:nvCxnSpPr>
        <p:spPr bwMode="auto">
          <a:xfrm>
            <a:off x="4424262" y="4941168"/>
            <a:ext cx="0" cy="15198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2420281" y="3687592"/>
            <a:ext cx="504683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8" name="모서리가 둥근 직사각형 37"/>
          <p:cNvSpPr/>
          <p:nvPr/>
        </p:nvSpPr>
        <p:spPr>
          <a:xfrm>
            <a:off x="1556185" y="3687592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>
                <a:latin typeface="+mj-ea"/>
                <a:ea typeface="+mj-ea"/>
              </a:rPr>
              <a:t>GStreamer</a:t>
            </a:r>
            <a:endParaRPr lang="ko-KR" altLang="en-US" sz="1000" b="0" i="1" dirty="0"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72836" y="2933182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모서리가 둥근 직사각형 44"/>
          <p:cNvSpPr/>
          <p:nvPr/>
        </p:nvSpPr>
        <p:spPr>
          <a:xfrm>
            <a:off x="1556185" y="2933182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uMediaServer</a:t>
            </a: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1772836" y="4189069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모서리가 둥근 직사각형 46"/>
          <p:cNvSpPr/>
          <p:nvPr/>
        </p:nvSpPr>
        <p:spPr>
          <a:xfrm>
            <a:off x="1556185" y="4189069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OpenMax</a:t>
            </a:r>
          </a:p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(Vender  Specific)</a:t>
            </a:r>
            <a:endParaRPr lang="ko-KR" altLang="en-US" sz="1000" b="0" i="1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91939" y="2431388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Application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76665" y="2423451"/>
            <a:ext cx="1465036" cy="36671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Application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>
            <a:stCxn id="33" idx="2"/>
            <a:endCxn id="50" idx="0"/>
          </p:cNvCxnSpPr>
          <p:nvPr/>
        </p:nvCxnSpPr>
        <p:spPr bwMode="auto">
          <a:xfrm>
            <a:off x="4424262" y="2790163"/>
            <a:ext cx="0" cy="14528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49" idx="2"/>
          </p:cNvCxnSpPr>
          <p:nvPr/>
        </p:nvCxnSpPr>
        <p:spPr bwMode="auto">
          <a:xfrm>
            <a:off x="4424262" y="4039662"/>
            <a:ext cx="0" cy="15865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모서리가 둥근 직사각형 40"/>
          <p:cNvSpPr/>
          <p:nvPr/>
        </p:nvSpPr>
        <p:spPr>
          <a:xfrm>
            <a:off x="3596896" y="3407497"/>
            <a:ext cx="1668407" cy="576063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0000CC"/>
                </a:solidFill>
                <a:latin typeface="+mj-ea"/>
                <a:ea typeface="+mj-ea"/>
              </a:rPr>
              <a:t>Player</a:t>
            </a:r>
          </a:p>
          <a:p>
            <a:pPr algn="ctr"/>
            <a:endParaRPr lang="en-US" altLang="ko-KR" sz="1000" dirty="0">
              <a:solidFill>
                <a:srgbClr val="0000CC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>
            <a:stCxn id="50" idx="2"/>
          </p:cNvCxnSpPr>
          <p:nvPr/>
        </p:nvCxnSpPr>
        <p:spPr bwMode="auto">
          <a:xfrm>
            <a:off x="4424262" y="3294219"/>
            <a:ext cx="0" cy="11327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모서리가 둥근 직사각형 48"/>
          <p:cNvSpPr/>
          <p:nvPr/>
        </p:nvSpPr>
        <p:spPr>
          <a:xfrm>
            <a:off x="3691939" y="3687592"/>
            <a:ext cx="1464646" cy="35207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Multimedia Framework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91939" y="2935444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uMediaServer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772836" y="5093154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모서리가 둥근 직사각형 42"/>
          <p:cNvSpPr/>
          <p:nvPr/>
        </p:nvSpPr>
        <p:spPr>
          <a:xfrm>
            <a:off x="1556185" y="5093154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Codec</a:t>
            </a:r>
          </a:p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(Vender Specific )</a:t>
            </a:r>
            <a:endParaRPr lang="ko-KR" altLang="en-US" sz="1000" b="0" i="1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76665" y="2935444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MediaPlayerService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3" name="직선 화살표 연결선 52"/>
          <p:cNvCxnSpPr>
            <a:stCxn id="34" idx="2"/>
            <a:endCxn id="52" idx="0"/>
          </p:cNvCxnSpPr>
          <p:nvPr/>
        </p:nvCxnSpPr>
        <p:spPr bwMode="auto">
          <a:xfrm flipH="1">
            <a:off x="6608988" y="2790163"/>
            <a:ext cx="195" cy="14528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모서리가 둥근 직사각형 53"/>
          <p:cNvSpPr/>
          <p:nvPr/>
        </p:nvSpPr>
        <p:spPr>
          <a:xfrm>
            <a:off x="5774979" y="3407497"/>
            <a:ext cx="1668407" cy="632165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0000CC"/>
                </a:solidFill>
                <a:latin typeface="+mj-ea"/>
                <a:ea typeface="+mj-ea"/>
              </a:rPr>
              <a:t>Stagefright</a:t>
            </a:r>
            <a:endParaRPr lang="en-US" altLang="ko-KR" sz="1000" dirty="0">
              <a:solidFill>
                <a:srgbClr val="0000CC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772836" y="3407497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1052129" y="3407497"/>
            <a:ext cx="1968703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Starfish media pipeline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4980" y="4189068"/>
            <a:ext cx="1668406" cy="83207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OpenMax IL Component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876665" y="4589098"/>
            <a:ext cx="1464646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Component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>
            <a:stCxn id="58" idx="2"/>
            <a:endCxn id="14" idx="0"/>
          </p:cNvCxnSpPr>
          <p:nvPr/>
        </p:nvCxnSpPr>
        <p:spPr bwMode="auto">
          <a:xfrm flipH="1">
            <a:off x="6608598" y="4941168"/>
            <a:ext cx="390" cy="15198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5541112" y="2935444"/>
            <a:ext cx="0" cy="2600225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5876665" y="1904563"/>
            <a:ext cx="1464646" cy="2954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sz="1200" b="1" u="sng" kern="0" dirty="0" smtClean="0">
                <a:latin typeface="+mn-ea"/>
              </a:rPr>
              <a:t>Android</a:t>
            </a:r>
          </a:p>
        </p:txBody>
      </p:sp>
      <p:sp>
        <p:nvSpPr>
          <p:cNvPr id="66" name="내용 개체 틀 2"/>
          <p:cNvSpPr txBox="1">
            <a:spLocks/>
          </p:cNvSpPr>
          <p:nvPr/>
        </p:nvSpPr>
        <p:spPr bwMode="auto">
          <a:xfrm>
            <a:off x="3691939" y="1904563"/>
            <a:ext cx="1464646" cy="278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sz="1200" b="1" u="sng" kern="0" dirty="0" smtClean="0">
                <a:latin typeface="+mn-ea"/>
              </a:rPr>
              <a:t>webOS</a:t>
            </a:r>
          </a:p>
        </p:txBody>
      </p:sp>
    </p:spTree>
    <p:extLst>
      <p:ext uri="{BB962C8B-B14F-4D97-AF65-F5344CB8AC3E}">
        <p14:creationId xmlns:p14="http://schemas.microsoft.com/office/powerpoint/2010/main" val="679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2555238" cy="455592"/>
          </a:xfrm>
        </p:spPr>
        <p:txBody>
          <a:bodyPr/>
          <a:lstStyle/>
          <a:p>
            <a:r>
              <a:rPr lang="en-US" altLang="ko-KR" dirty="0"/>
              <a:t>1. 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96333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webOS Audio Framework</a:t>
            </a:r>
          </a:p>
          <a:p>
            <a:pPr lvl="1"/>
            <a:r>
              <a:rPr lang="en-US" altLang="ko-KR" dirty="0" smtClean="0">
                <a:latin typeface="+mn-ea"/>
              </a:rPr>
              <a:t>Audio Policy Manager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Audio Server ( PulseAudio vs. Audio Flinger )</a:t>
            </a:r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96896" y="4365104"/>
            <a:ext cx="1668408" cy="43204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dirty="0" err="1" smtClean="0">
                <a:latin typeface="+mj-ea"/>
                <a:ea typeface="+mj-ea"/>
              </a:rPr>
              <a:t>TinyALSA</a:t>
            </a:r>
            <a:endParaRPr lang="en-US" altLang="ko-KR" sz="1000" b="0" dirty="0" smtClean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98777" y="5093154"/>
            <a:ext cx="1464646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6411" y="5093154"/>
            <a:ext cx="146554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>
            <a:stCxn id="11" idx="2"/>
          </p:cNvCxnSpPr>
          <p:nvPr/>
        </p:nvCxnSpPr>
        <p:spPr bwMode="auto">
          <a:xfrm>
            <a:off x="4431100" y="4797152"/>
            <a:ext cx="0" cy="29600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772836" y="2996952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모서리가 둥근 직사각형 44"/>
          <p:cNvSpPr/>
          <p:nvPr/>
        </p:nvSpPr>
        <p:spPr>
          <a:xfrm>
            <a:off x="1556185" y="2996952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Audio Policy Manager</a:t>
            </a: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1772836" y="4373074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모서리가 둥근 직사각형 46"/>
          <p:cNvSpPr/>
          <p:nvPr/>
        </p:nvSpPr>
        <p:spPr>
          <a:xfrm>
            <a:off x="1556185" y="4373074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ALSA</a:t>
            </a:r>
            <a:endParaRPr lang="ko-KR" altLang="en-US" sz="1000" b="0" i="1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98777" y="2431388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Application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76664" y="2423451"/>
            <a:ext cx="1465036" cy="36671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Application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>
            <a:stCxn id="33" idx="2"/>
            <a:endCxn id="50" idx="0"/>
          </p:cNvCxnSpPr>
          <p:nvPr/>
        </p:nvCxnSpPr>
        <p:spPr bwMode="auto">
          <a:xfrm>
            <a:off x="4431100" y="2790163"/>
            <a:ext cx="0" cy="24546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4431100" y="4039662"/>
            <a:ext cx="0" cy="32544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모서리가 둥근 직사각형 40"/>
          <p:cNvSpPr/>
          <p:nvPr/>
        </p:nvSpPr>
        <p:spPr>
          <a:xfrm>
            <a:off x="3596897" y="3620942"/>
            <a:ext cx="1668407" cy="456130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0000CC"/>
                </a:solidFill>
                <a:latin typeface="+mj-ea"/>
                <a:ea typeface="+mj-ea"/>
              </a:rPr>
              <a:t>PulseAudio</a:t>
            </a:r>
            <a:endParaRPr lang="en-US" altLang="ko-KR" sz="1000" dirty="0">
              <a:solidFill>
                <a:srgbClr val="0000CC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>
            <a:stCxn id="50" idx="2"/>
          </p:cNvCxnSpPr>
          <p:nvPr/>
        </p:nvCxnSpPr>
        <p:spPr bwMode="auto">
          <a:xfrm>
            <a:off x="4431100" y="3394402"/>
            <a:ext cx="3420" cy="2265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직사각형 49"/>
          <p:cNvSpPr/>
          <p:nvPr/>
        </p:nvSpPr>
        <p:spPr>
          <a:xfrm>
            <a:off x="3698777" y="3035627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AudioD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1772836" y="5093154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모서리가 둥근 직사각형 42"/>
          <p:cNvSpPr/>
          <p:nvPr/>
        </p:nvSpPr>
        <p:spPr>
          <a:xfrm>
            <a:off x="1556185" y="5093154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HW Driver</a:t>
            </a:r>
            <a:endParaRPr lang="ko-KR" altLang="en-US" sz="1000" b="0" i="1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76859" y="3035627"/>
            <a:ext cx="1464646" cy="3587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Policy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3" name="직선 화살표 연결선 52"/>
          <p:cNvCxnSpPr>
            <a:stCxn id="34" idx="2"/>
            <a:endCxn id="52" idx="0"/>
          </p:cNvCxnSpPr>
          <p:nvPr/>
        </p:nvCxnSpPr>
        <p:spPr bwMode="auto">
          <a:xfrm>
            <a:off x="6609182" y="2790163"/>
            <a:ext cx="0" cy="24546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모서리가 둥근 직사각형 53"/>
          <p:cNvSpPr/>
          <p:nvPr/>
        </p:nvSpPr>
        <p:spPr>
          <a:xfrm>
            <a:off x="5774979" y="3620942"/>
            <a:ext cx="1668407" cy="456130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0000CC"/>
                </a:solidFill>
                <a:latin typeface="+mj-ea"/>
                <a:ea typeface="+mj-ea"/>
              </a:rPr>
              <a:t>Audio Flinger</a:t>
            </a:r>
            <a:endParaRPr lang="en-US" altLang="ko-KR" sz="1000" dirty="0">
              <a:solidFill>
                <a:srgbClr val="0000CC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772836" y="3636786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1052129" y="3652994"/>
            <a:ext cx="1968703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Audio Server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4979" y="4365104"/>
            <a:ext cx="1668406" cy="43204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dirty="0" err="1" smtClean="0">
                <a:latin typeface="+mj-ea"/>
                <a:ea typeface="+mj-ea"/>
              </a:rPr>
              <a:t>TinyALSA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>
            <a:stCxn id="16" idx="2"/>
          </p:cNvCxnSpPr>
          <p:nvPr/>
        </p:nvCxnSpPr>
        <p:spPr bwMode="auto">
          <a:xfrm>
            <a:off x="6609182" y="4797152"/>
            <a:ext cx="1" cy="29600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5541112" y="2935444"/>
            <a:ext cx="0" cy="2600225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5876665" y="1904563"/>
            <a:ext cx="1464646" cy="2954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sz="1200" b="1" u="sng" kern="0" dirty="0" smtClean="0">
                <a:latin typeface="+mn-ea"/>
              </a:rPr>
              <a:t>Android</a:t>
            </a:r>
          </a:p>
        </p:txBody>
      </p:sp>
      <p:sp>
        <p:nvSpPr>
          <p:cNvPr id="66" name="내용 개체 틀 2"/>
          <p:cNvSpPr txBox="1">
            <a:spLocks/>
          </p:cNvSpPr>
          <p:nvPr/>
        </p:nvSpPr>
        <p:spPr bwMode="auto">
          <a:xfrm>
            <a:off x="3463476" y="1904563"/>
            <a:ext cx="1921572" cy="2954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176213" indent="-176213" algn="l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q"/>
              <a:defRPr kumimoji="1" sz="1600" b="1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355600" indent="-177800" algn="l" rtl="0" eaLnBrk="1" fontAlgn="base" latinLnBrk="1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4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2pPr>
            <a:lvl3pPr marL="628650" indent="-176213" algn="l" rtl="0" eaLnBrk="1" fontAlgn="base" latinLnBrk="1" hangingPunct="1">
              <a:lnSpc>
                <a:spcPct val="125000"/>
              </a:lnSpc>
              <a:spcBef>
                <a:spcPts val="200"/>
              </a:spcBef>
              <a:spcAft>
                <a:spcPct val="0"/>
              </a:spcAft>
              <a:buFont typeface="Wingdings" pitchFamily="2" charset="2"/>
              <a:buChar char="Ü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algn="l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defRPr kumimoji="1" sz="1200" b="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 baseline="0">
                <a:solidFill>
                  <a:schemeClr val="tx1"/>
                </a:solidFill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7800" lvl="1" indent="0" algn="ctr">
              <a:buNone/>
            </a:pPr>
            <a:r>
              <a:rPr lang="en-US" altLang="ko-KR" sz="1200" b="1" u="sng" kern="0" dirty="0" smtClean="0">
                <a:latin typeface="+mn-ea"/>
              </a:rPr>
              <a:t>webOS &lt;mobile&gt;</a:t>
            </a:r>
          </a:p>
        </p:txBody>
      </p:sp>
      <p:cxnSp>
        <p:nvCxnSpPr>
          <p:cNvPr id="48" name="직선 화살표 연결선 47"/>
          <p:cNvCxnSpPr/>
          <p:nvPr/>
        </p:nvCxnSpPr>
        <p:spPr bwMode="auto">
          <a:xfrm flipH="1">
            <a:off x="6609182" y="4039662"/>
            <a:ext cx="1" cy="32544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52" idx="2"/>
          </p:cNvCxnSpPr>
          <p:nvPr/>
        </p:nvCxnSpPr>
        <p:spPr bwMode="auto">
          <a:xfrm>
            <a:off x="6609182" y="3394402"/>
            <a:ext cx="1" cy="2265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58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Project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206517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webOS Media/Audio Architecture </a:t>
            </a:r>
          </a:p>
          <a:p>
            <a:pPr lvl="1"/>
            <a:r>
              <a:rPr lang="en-US" altLang="ko-KR" dirty="0">
                <a:latin typeface="+mn-ea"/>
              </a:rPr>
              <a:t>Media Player </a:t>
            </a:r>
            <a:r>
              <a:rPr lang="en-US" altLang="ko-KR" dirty="0" smtClean="0">
                <a:latin typeface="+mn-ea"/>
              </a:rPr>
              <a:t>feeds </a:t>
            </a:r>
            <a:r>
              <a:rPr lang="en-US" altLang="ko-KR" dirty="0">
                <a:latin typeface="+mn-ea"/>
              </a:rPr>
              <a:t>decoded stream (PCM) and encoded stream both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Audio Policy manages sound profiles ( ex Sound, Silent,…)</a:t>
            </a:r>
          </a:p>
          <a:p>
            <a:pPr lvl="1"/>
            <a:r>
              <a:rPr lang="en-US" altLang="ko-KR" dirty="0" smtClean="0">
                <a:latin typeface="+mn-ea"/>
              </a:rPr>
              <a:t>Audio </a:t>
            </a:r>
            <a:r>
              <a:rPr lang="en-US" altLang="ko-KR" dirty="0">
                <a:latin typeface="+mn-ea"/>
              </a:rPr>
              <a:t>Policy </a:t>
            </a:r>
            <a:r>
              <a:rPr lang="en-US" altLang="ko-KR" dirty="0" smtClean="0">
                <a:latin typeface="+mn-ea"/>
              </a:rPr>
              <a:t>manages volume policy against input streams ( ex media, phone, touch, </a:t>
            </a:r>
            <a:r>
              <a:rPr lang="en-US" altLang="ko-KR" dirty="0" err="1" smtClean="0">
                <a:latin typeface="+mn-ea"/>
              </a:rPr>
              <a:t>tts</a:t>
            </a:r>
            <a:r>
              <a:rPr lang="en-US" altLang="ko-KR" dirty="0" smtClean="0">
                <a:latin typeface="+mn-ea"/>
              </a:rPr>
              <a:t>,…)</a:t>
            </a:r>
          </a:p>
          <a:p>
            <a:pPr lvl="1"/>
            <a:r>
              <a:rPr lang="en-US" altLang="ko-KR" dirty="0" smtClean="0">
                <a:latin typeface="+mn-ea"/>
              </a:rPr>
              <a:t>Audio Policy manages module (ex Phone) and scenario (ex BT device)</a:t>
            </a:r>
          </a:p>
          <a:p>
            <a:pPr lvl="1"/>
            <a:r>
              <a:rPr lang="en-US" altLang="ko-KR" dirty="0" smtClean="0">
                <a:latin typeface="+mn-ea"/>
              </a:rPr>
              <a:t>Audio Server set mixer enable/disable and open to feed input streams HW device. &lt; route, ALSA UCM&gt;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4027251" y="3178427"/>
            <a:ext cx="0" cy="22525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3294928" y="2990450"/>
            <a:ext cx="1464646" cy="2625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WebKit MediaPlayer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17063" y="4365104"/>
            <a:ext cx="1620375" cy="925977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Media Player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94928" y="4752708"/>
            <a:ext cx="1464646" cy="428739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Gstreamer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7064" y="3398246"/>
            <a:ext cx="1620374" cy="7987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uMediaServer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352600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모서리가 둥근 직사각형 48"/>
          <p:cNvSpPr/>
          <p:nvPr/>
        </p:nvSpPr>
        <p:spPr>
          <a:xfrm>
            <a:off x="1040081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94928" y="2733511"/>
            <a:ext cx="1464646" cy="2634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WebKit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27251" y="3797010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Resource 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4927" y="3797010"/>
            <a:ext cx="732323" cy="352070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Pipeline</a:t>
            </a:r>
          </a:p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Manager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352600" y="3396981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모서리가 둥근 직사각형 53"/>
          <p:cNvSpPr/>
          <p:nvPr/>
        </p:nvSpPr>
        <p:spPr>
          <a:xfrm>
            <a:off x="1040081" y="3396981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uMediaServer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352600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828016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Starfish </a:t>
            </a:r>
            <a:r>
              <a:rPr lang="en-US" altLang="ko-KR" sz="1000" b="0" i="1" dirty="0" smtClean="0">
                <a:latin typeface="+mj-ea"/>
                <a:ea typeface="+mj-ea"/>
              </a:rPr>
              <a:t>media pipeline</a:t>
            </a:r>
          </a:p>
          <a:p>
            <a:pPr algn="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84402" y="4373247"/>
            <a:ext cx="1620375" cy="917834"/>
          </a:xfrm>
          <a:prstGeom prst="roundRect">
            <a:avLst>
              <a:gd name="adj" fmla="val 0"/>
            </a:avLst>
          </a:prstGeom>
          <a:ln w="12700">
            <a:solidFill>
              <a:srgbClr val="3366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 Server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62266" y="4818990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PulseAudio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2266" y="5659983"/>
            <a:ext cx="1464646" cy="437298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DSP</a:t>
            </a: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60" name="직선 화살표 연결선 59"/>
          <p:cNvCxnSpPr>
            <a:stCxn id="58" idx="2"/>
            <a:endCxn id="84" idx="0"/>
          </p:cNvCxnSpPr>
          <p:nvPr/>
        </p:nvCxnSpPr>
        <p:spPr bwMode="auto">
          <a:xfrm>
            <a:off x="6494589" y="5115165"/>
            <a:ext cx="0" cy="8420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1352600" y="2880403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1040081" y="2880403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ko-KR" sz="1000" b="0" i="1" dirty="0" smtClean="0">
                <a:latin typeface="+mj-ea"/>
              </a:rPr>
              <a:t>WebKit MediaPlayer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84401" y="3121707"/>
            <a:ext cx="1620376" cy="73934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AudioD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stCxn id="68" idx="2"/>
            <a:endCxn id="57" idx="0"/>
          </p:cNvCxnSpPr>
          <p:nvPr/>
        </p:nvCxnSpPr>
        <p:spPr bwMode="auto">
          <a:xfrm>
            <a:off x="6494589" y="3861048"/>
            <a:ext cx="1" cy="5121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7740784" y="558924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7740784" y="5589240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  <a:ea typeface="+mj-ea"/>
              </a:rPr>
              <a:t>Hardware driver</a:t>
            </a: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7740784" y="3140968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0" name="모서리가 둥근 직사각형 79"/>
          <p:cNvSpPr/>
          <p:nvPr/>
        </p:nvSpPr>
        <p:spPr>
          <a:xfrm>
            <a:off x="7740784" y="3140968"/>
            <a:ext cx="1464647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Policy Manager</a:t>
            </a:r>
            <a:endParaRPr lang="en-US" altLang="ko-KR" sz="1000" b="0" i="1" dirty="0" smtClean="0">
              <a:latin typeface="+mj-ea"/>
              <a:ea typeface="+mj-ea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7740784" y="4365310"/>
            <a:ext cx="115212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3" name="모서리가 둥근 직사각형 82"/>
          <p:cNvSpPr/>
          <p:nvPr/>
        </p:nvSpPr>
        <p:spPr>
          <a:xfrm>
            <a:off x="7740784" y="4365310"/>
            <a:ext cx="1676712" cy="35207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000" b="0" i="1" dirty="0" smtClean="0">
                <a:latin typeface="+mj-ea"/>
              </a:rPr>
              <a:t>Audio Flinger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7946" y="5957250"/>
            <a:ext cx="1093286" cy="280062"/>
          </a:xfrm>
          <a:prstGeom prst="roundRect">
            <a:avLst>
              <a:gd name="adj" fmla="val 0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900" b="0" dirty="0" smtClean="0">
                <a:latin typeface="+mj-ea"/>
                <a:ea typeface="+mj-ea"/>
              </a:rPr>
              <a:t>Decoding Processor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85" name="직선 화살표 연결선 84"/>
          <p:cNvCxnSpPr>
            <a:stCxn id="46" idx="3"/>
          </p:cNvCxnSpPr>
          <p:nvPr/>
        </p:nvCxnSpPr>
        <p:spPr bwMode="auto">
          <a:xfrm>
            <a:off x="4759574" y="4967078"/>
            <a:ext cx="924828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6" name="꺾인 연결선 85"/>
          <p:cNvCxnSpPr>
            <a:stCxn id="46" idx="3"/>
            <a:endCxn id="57" idx="1"/>
          </p:cNvCxnSpPr>
          <p:nvPr/>
        </p:nvCxnSpPr>
        <p:spPr bwMode="auto">
          <a:xfrm flipV="1">
            <a:off x="4759574" y="4832164"/>
            <a:ext cx="924828" cy="134914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7" name="모서리가 둥근 직사각형 86"/>
          <p:cNvSpPr/>
          <p:nvPr/>
        </p:nvSpPr>
        <p:spPr>
          <a:xfrm>
            <a:off x="4880992" y="4293096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Encoded</a:t>
            </a:r>
          </a:p>
          <a:p>
            <a:pPr algn="ctr"/>
            <a:r>
              <a:rPr lang="en-US" altLang="ko-KR" sz="1000" b="0" i="1" dirty="0" smtClean="0">
                <a:latin typeface="+mj-ea"/>
              </a:rPr>
              <a:t>Stream</a:t>
            </a:r>
            <a:endParaRPr lang="en-US" altLang="ko-KR" sz="1000" b="0" i="1" dirty="0" smtClean="0">
              <a:latin typeface="+mj-ea"/>
              <a:ea typeface="+mj-ea"/>
            </a:endParaRP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80992" y="4984553"/>
            <a:ext cx="933506" cy="30652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ko-KR" sz="1000" b="0" i="1" dirty="0" smtClean="0">
                <a:latin typeface="+mj-ea"/>
              </a:rPr>
              <a:t>PCM</a:t>
            </a:r>
          </a:p>
          <a:p>
            <a:pPr algn="ctr"/>
            <a:r>
              <a:rPr lang="en-US" altLang="ko-KR" sz="1000" b="0" i="1" dirty="0" smtClean="0">
                <a:latin typeface="+mj-ea"/>
                <a:ea typeface="+mj-ea"/>
              </a:rPr>
              <a:t>Stream</a:t>
            </a:r>
          </a:p>
          <a:p>
            <a:pPr algn="ctr"/>
            <a:endParaRPr lang="en-US" altLang="ko-KR" sz="1000" b="0" i="1" dirty="0" smtClean="0">
              <a:latin typeface="+mj-ea"/>
              <a:ea typeface="+mj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436183" y="5659983"/>
            <a:ext cx="1182136" cy="361305"/>
          </a:xfrm>
          <a:prstGeom prst="roundRect">
            <a:avLst>
              <a:gd name="adj" fmla="val 0"/>
            </a:avLst>
          </a:prstGeom>
          <a:ln w="12700"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Audio Decoder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0" name="직선 화살표 연결선 89"/>
          <p:cNvCxnSpPr>
            <a:stCxn id="46" idx="2"/>
            <a:endCxn id="89" idx="0"/>
          </p:cNvCxnSpPr>
          <p:nvPr/>
        </p:nvCxnSpPr>
        <p:spPr bwMode="auto">
          <a:xfrm>
            <a:off x="4027251" y="5181447"/>
            <a:ext cx="0" cy="478536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1" name="꺾인 연결선 90"/>
          <p:cNvCxnSpPr>
            <a:stCxn id="89" idx="3"/>
          </p:cNvCxnSpPr>
          <p:nvPr/>
        </p:nvCxnSpPr>
        <p:spPr bwMode="auto">
          <a:xfrm flipH="1" flipV="1">
            <a:off x="4444335" y="5181447"/>
            <a:ext cx="173984" cy="659189"/>
          </a:xfrm>
          <a:prstGeom prst="bentConnector4">
            <a:avLst>
              <a:gd name="adj1" fmla="val -83612"/>
              <a:gd name="adj2" fmla="val 63703"/>
            </a:avLst>
          </a:prstGeom>
          <a:noFill/>
          <a:ln w="19050" cap="flat" cmpd="sng" algn="ctr">
            <a:solidFill>
              <a:srgbClr val="0000C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91"/>
          <p:cNvCxnSpPr>
            <a:stCxn id="47" idx="2"/>
            <a:endCxn id="45" idx="0"/>
          </p:cNvCxnSpPr>
          <p:nvPr/>
        </p:nvCxnSpPr>
        <p:spPr bwMode="auto">
          <a:xfrm>
            <a:off x="4027251" y="4197039"/>
            <a:ext cx="0" cy="16806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모서리가 둥근 직사각형 60"/>
          <p:cNvSpPr/>
          <p:nvPr/>
        </p:nvSpPr>
        <p:spPr>
          <a:xfrm>
            <a:off x="5762266" y="3491377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Modules &amp; Scenarios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62" name="직선 화살표 연결선 61"/>
          <p:cNvCxnSpPr>
            <a:stCxn id="63" idx="3"/>
            <a:endCxn id="68" idx="1"/>
          </p:cNvCxnSpPr>
          <p:nvPr/>
        </p:nvCxnSpPr>
        <p:spPr bwMode="auto">
          <a:xfrm>
            <a:off x="4837438" y="2873560"/>
            <a:ext cx="846963" cy="61781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직사각형 62"/>
          <p:cNvSpPr/>
          <p:nvPr/>
        </p:nvSpPr>
        <p:spPr>
          <a:xfrm>
            <a:off x="3217064" y="2456064"/>
            <a:ext cx="1620374" cy="8349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Web Application</a:t>
            </a: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en-US" altLang="ko-KR" sz="1000" b="0" dirty="0" smtClean="0">
              <a:latin typeface="+mj-ea"/>
              <a:ea typeface="+mj-ea"/>
            </a:endParaRPr>
          </a:p>
          <a:p>
            <a:pPr algn="ctr"/>
            <a:endParaRPr lang="en-US" altLang="ko-KR" sz="1000" b="0" dirty="0">
              <a:latin typeface="+mj-ea"/>
              <a:ea typeface="+mj-ea"/>
            </a:endParaRPr>
          </a:p>
          <a:p>
            <a:pPr algn="ctr"/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762266" y="5365073"/>
            <a:ext cx="1464646" cy="296175"/>
          </a:xfrm>
          <a:prstGeom prst="roundRec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ALSA</a:t>
            </a:r>
            <a:endParaRPr lang="ko-KR" altLang="en-US" sz="10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27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Project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77073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Deliverable</a:t>
            </a:r>
          </a:p>
          <a:p>
            <a:pPr lvl="1"/>
            <a:r>
              <a:rPr lang="en-US" altLang="ko-KR" dirty="0" smtClean="0">
                <a:latin typeface="+mn-ea"/>
              </a:rPr>
              <a:t>MP3 playback over BT &lt;NonTunnel&gt; </a:t>
            </a:r>
          </a:p>
          <a:p>
            <a:pPr lvl="1"/>
            <a:r>
              <a:rPr lang="en-US" altLang="ko-KR" dirty="0" smtClean="0">
                <a:latin typeface="+mn-ea"/>
              </a:rPr>
              <a:t>MP3 playback over Speaker &lt;Tunnel&gt;</a:t>
            </a:r>
          </a:p>
          <a:p>
            <a:pPr lvl="1"/>
            <a:r>
              <a:rPr lang="en-US" altLang="ko-KR" dirty="0" smtClean="0">
                <a:latin typeface="+mn-ea"/>
              </a:rPr>
              <a:t>Startup Latency decreases around 800msec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Power Consumption decreases down to 28.57mA (+0.57mA compared to Android) over BT</a:t>
            </a:r>
          </a:p>
          <a:p>
            <a:pPr lvl="2"/>
            <a:r>
              <a:rPr lang="en-US" altLang="ko-KR" dirty="0">
                <a:latin typeface="+mn-ea"/>
              </a:rPr>
              <a:t>Total is </a:t>
            </a:r>
            <a:r>
              <a:rPr lang="en-US" altLang="ko-KR" dirty="0" smtClean="0">
                <a:latin typeface="+mn-ea"/>
              </a:rPr>
              <a:t>58mA, MP3 only is 28mA. </a:t>
            </a:r>
            <a:endParaRPr lang="ko-KR" altLang="en-US" dirty="0">
              <a:latin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04633" y="4856317"/>
            <a:ext cx="654471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534661" y="4847026"/>
            <a:ext cx="510078" cy="768056"/>
            <a:chOff x="2166657" y="2993468"/>
            <a:chExt cx="510078" cy="768056"/>
          </a:xfrm>
        </p:grpSpPr>
        <p:sp>
          <p:nvSpPr>
            <p:cNvPr id="45" name="순서도: 연결자 44"/>
            <p:cNvSpPr/>
            <p:nvPr/>
          </p:nvSpPr>
          <p:spPr>
            <a:xfrm>
              <a:off x="2362261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66657" y="2993468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JUN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74674" y="3515303"/>
              <a:ext cx="50206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Initial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98398" y="4847026"/>
            <a:ext cx="787395" cy="809286"/>
            <a:chOff x="2756756" y="2993468"/>
            <a:chExt cx="787395" cy="809286"/>
          </a:xfrm>
        </p:grpSpPr>
        <p:sp>
          <p:nvSpPr>
            <p:cNvPr id="49" name="순서도: 연결자 48"/>
            <p:cNvSpPr/>
            <p:nvPr/>
          </p:nvSpPr>
          <p:spPr>
            <a:xfrm>
              <a:off x="3050945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56756" y="3402644"/>
              <a:ext cx="78739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2 Pipeline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Player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62554" y="299346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JUL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08784" y="4380494"/>
            <a:ext cx="11820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0" dirty="0" smtClean="0">
                <a:latin typeface="+mn-ea"/>
                <a:ea typeface="+mn-ea"/>
              </a:rPr>
              <a:t>gStreamer</a:t>
            </a:r>
          </a:p>
          <a:p>
            <a:r>
              <a:rPr lang="en-US" altLang="ko-KR" sz="1200" b="0" dirty="0" smtClean="0">
                <a:latin typeface="+mn-ea"/>
                <a:ea typeface="+mn-ea"/>
              </a:rPr>
              <a:t>Customization</a:t>
            </a:r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41975" y="4847026"/>
            <a:ext cx="655949" cy="809286"/>
            <a:chOff x="4203689" y="2993468"/>
            <a:chExt cx="655949" cy="809286"/>
          </a:xfrm>
        </p:grpSpPr>
        <p:sp>
          <p:nvSpPr>
            <p:cNvPr id="54" name="순서도: 연결자 53"/>
            <p:cNvSpPr/>
            <p:nvPr/>
          </p:nvSpPr>
          <p:spPr>
            <a:xfrm>
              <a:off x="4443375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03689" y="3402644"/>
              <a:ext cx="65594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PA 5.0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Applied</a:t>
              </a:r>
              <a:endParaRPr lang="en-US" altLang="ko-KR" sz="1000" b="0" dirty="0">
                <a:latin typeface="+mn-ea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48572" y="2993468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SEP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149824" y="4847026"/>
            <a:ext cx="817049" cy="809286"/>
            <a:chOff x="4832144" y="2993468"/>
            <a:chExt cx="817049" cy="809286"/>
          </a:xfrm>
        </p:grpSpPr>
        <p:sp>
          <p:nvSpPr>
            <p:cNvPr id="58" name="TextBox 57"/>
            <p:cNvSpPr txBox="1"/>
            <p:nvPr/>
          </p:nvSpPr>
          <p:spPr>
            <a:xfrm>
              <a:off x="4861798" y="3402644"/>
              <a:ext cx="78739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1 Pipeline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Player</a:t>
              </a:r>
            </a:p>
          </p:txBody>
        </p:sp>
        <p:sp>
          <p:nvSpPr>
            <p:cNvPr id="59" name="순서도: 연결자 58"/>
            <p:cNvSpPr/>
            <p:nvPr/>
          </p:nvSpPr>
          <p:spPr>
            <a:xfrm>
              <a:off x="5155987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32144" y="2993468"/>
              <a:ext cx="679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SEP 14</a:t>
              </a:r>
              <a:r>
                <a:rPr lang="en-US" altLang="ko-KR" sz="1000" b="0" baseline="30000" dirty="0" smtClean="0">
                  <a:latin typeface="+mn-ea"/>
                  <a:ea typeface="+mn-ea"/>
                </a:rPr>
                <a:t>th</a:t>
              </a:r>
              <a:endParaRPr lang="ko-KR" altLang="en-US" sz="1000" b="0" baseline="30000" dirty="0">
                <a:latin typeface="+mn-ea"/>
                <a:ea typeface="+mn-ea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69224" y="4136954"/>
            <a:ext cx="1375698" cy="356778"/>
            <a:chOff x="1972303" y="5411902"/>
            <a:chExt cx="1375698" cy="356778"/>
          </a:xfrm>
        </p:grpSpPr>
        <p:sp>
          <p:nvSpPr>
            <p:cNvPr id="67" name="순서도: 연결자 66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72303" y="5411902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00CC"/>
                  </a:solidFill>
                  <a:latin typeface="+mn-ea"/>
                  <a:ea typeface="+mn-ea"/>
                </a:rPr>
                <a:t>72mA(28.57mA)</a:t>
              </a:r>
              <a:endParaRPr lang="ko-KR" altLang="en-US" sz="12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144688" y="3341604"/>
            <a:ext cx="635110" cy="354102"/>
            <a:chOff x="2127793" y="5414578"/>
            <a:chExt cx="635110" cy="354102"/>
          </a:xfrm>
        </p:grpSpPr>
        <p:sp>
          <p:nvSpPr>
            <p:cNvPr id="75" name="순서도: 연결자 74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27793" y="5414578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  <a:ea typeface="+mn-ea"/>
                </a:rPr>
                <a:t>1.6sec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703" y="3845660"/>
            <a:ext cx="724878" cy="390106"/>
            <a:chOff x="2098942" y="5378574"/>
            <a:chExt cx="724878" cy="390106"/>
          </a:xfrm>
        </p:grpSpPr>
        <p:sp>
          <p:nvSpPr>
            <p:cNvPr id="80" name="순서도: 연결자 79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98942" y="5378574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  <a:ea typeface="+mn-ea"/>
                </a:rPr>
                <a:t>0.95sec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98357" y="3053572"/>
            <a:ext cx="635110" cy="393368"/>
            <a:chOff x="2127793" y="5375312"/>
            <a:chExt cx="635110" cy="393368"/>
          </a:xfrm>
        </p:grpSpPr>
        <p:sp>
          <p:nvSpPr>
            <p:cNvPr id="84" name="순서도: 연결자 83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7793" y="5375312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  <a:ea typeface="+mn-ea"/>
                </a:rPr>
                <a:t>2.7sec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758797" y="4847026"/>
            <a:ext cx="655949" cy="809286"/>
            <a:chOff x="3523792" y="2993468"/>
            <a:chExt cx="655949" cy="809286"/>
          </a:xfrm>
        </p:grpSpPr>
        <p:sp>
          <p:nvSpPr>
            <p:cNvPr id="87" name="순서도: 연결자 86"/>
            <p:cNvSpPr/>
            <p:nvPr/>
          </p:nvSpPr>
          <p:spPr>
            <a:xfrm>
              <a:off x="3763479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53448" y="2993468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AUG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23792" y="3402644"/>
              <a:ext cx="65594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LPA</a:t>
              </a:r>
              <a:endParaRPr lang="en-US" altLang="ko-KR" sz="1000" b="0" dirty="0">
                <a:latin typeface="+mn-ea"/>
                <a:ea typeface="+mn-ea"/>
              </a:endParaRP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Applied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049650" y="4847026"/>
            <a:ext cx="792882" cy="886230"/>
            <a:chOff x="5508417" y="2993468"/>
            <a:chExt cx="792882" cy="886230"/>
          </a:xfrm>
        </p:grpSpPr>
        <p:sp>
          <p:nvSpPr>
            <p:cNvPr id="91" name="TextBox 90"/>
            <p:cNvSpPr txBox="1"/>
            <p:nvPr/>
          </p:nvSpPr>
          <p:spPr>
            <a:xfrm>
              <a:off x="5539552" y="2993468"/>
              <a:ext cx="76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OCT 22th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5916415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08417" y="3325700"/>
              <a:ext cx="752129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MP3 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Consume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Task</a:t>
              </a:r>
              <a:endParaRPr lang="en-US" altLang="ko-KR" sz="1000" b="0" dirty="0">
                <a:latin typeface="+mn-ea"/>
                <a:ea typeface="+mn-ea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043795" y="4847026"/>
            <a:ext cx="704039" cy="696048"/>
            <a:chOff x="6266292" y="2993468"/>
            <a:chExt cx="704039" cy="696048"/>
          </a:xfrm>
        </p:grpSpPr>
        <p:sp>
          <p:nvSpPr>
            <p:cNvPr id="95" name="순서도: 연결자 94"/>
            <p:cNvSpPr/>
            <p:nvPr/>
          </p:nvSpPr>
          <p:spPr>
            <a:xfrm>
              <a:off x="6598149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66292" y="300275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NOV30</a:t>
              </a:r>
              <a:r>
                <a:rPr lang="en-US" altLang="ko-KR" sz="1000" b="0" baseline="30000" dirty="0" smtClean="0">
                  <a:latin typeface="+mn-ea"/>
                  <a:ea typeface="+mn-ea"/>
                </a:rPr>
                <a:t>th</a:t>
              </a:r>
              <a:endParaRPr lang="ko-KR" altLang="en-US" sz="1000" b="0" baseline="30000" dirty="0">
                <a:latin typeface="+mn-ea"/>
                <a:ea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19375" y="3443295"/>
              <a:ext cx="47000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Final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839973" y="4847026"/>
            <a:ext cx="716863" cy="772992"/>
            <a:chOff x="5559590" y="2993468"/>
            <a:chExt cx="716863" cy="772992"/>
          </a:xfrm>
        </p:grpSpPr>
        <p:sp>
          <p:nvSpPr>
            <p:cNvPr id="99" name="TextBox 98"/>
            <p:cNvSpPr txBox="1"/>
            <p:nvPr/>
          </p:nvSpPr>
          <p:spPr>
            <a:xfrm>
              <a:off x="5559590" y="2993468"/>
              <a:ext cx="7168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OCT 29</a:t>
              </a:r>
              <a:r>
                <a:rPr lang="en-US" altLang="ko-KR" sz="1000" b="0" baseline="30000" dirty="0" smtClean="0">
                  <a:latin typeface="+mn-ea"/>
                  <a:ea typeface="+mn-ea"/>
                </a:rPr>
                <a:t>th</a:t>
              </a:r>
              <a:endParaRPr lang="ko-KR" altLang="en-US" sz="1000" b="0" baseline="30000" dirty="0">
                <a:latin typeface="+mn-ea"/>
                <a:ea typeface="+mn-ea"/>
              </a:endParaRPr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5916415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63107" y="3366350"/>
              <a:ext cx="59663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Interim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#1</a:t>
              </a:r>
              <a:endParaRPr lang="en-US" altLang="ko-KR" sz="1000" b="0" dirty="0">
                <a:latin typeface="+mn-ea"/>
                <a:ea typeface="+mn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683338" y="3053572"/>
            <a:ext cx="1245854" cy="390106"/>
            <a:chOff x="1943449" y="5378574"/>
            <a:chExt cx="1245854" cy="390106"/>
          </a:xfrm>
        </p:grpSpPr>
        <p:sp>
          <p:nvSpPr>
            <p:cNvPr id="103" name="TextBox 102"/>
            <p:cNvSpPr txBox="1"/>
            <p:nvPr/>
          </p:nvSpPr>
          <p:spPr>
            <a:xfrm>
              <a:off x="1943449" y="5378574"/>
              <a:ext cx="12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00CC"/>
                  </a:solidFill>
                  <a:latin typeface="+mn-ea"/>
                  <a:ea typeface="+mn-ea"/>
                </a:rPr>
                <a:t>135mA(65mA)</a:t>
              </a:r>
              <a:endParaRPr lang="ko-KR" altLang="en-US" sz="12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636935" y="3269596"/>
            <a:ext cx="1245854" cy="390106"/>
            <a:chOff x="1943449" y="5378574"/>
            <a:chExt cx="1245854" cy="390106"/>
          </a:xfrm>
        </p:grpSpPr>
        <p:sp>
          <p:nvSpPr>
            <p:cNvPr id="106" name="TextBox 105"/>
            <p:cNvSpPr txBox="1"/>
            <p:nvPr/>
          </p:nvSpPr>
          <p:spPr>
            <a:xfrm>
              <a:off x="1943449" y="5378574"/>
              <a:ext cx="12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00CC"/>
                  </a:solidFill>
                  <a:latin typeface="+mn-ea"/>
                  <a:ea typeface="+mn-ea"/>
                </a:rPr>
                <a:t>105mA(43mA)</a:t>
              </a:r>
              <a:endParaRPr lang="ko-KR" altLang="en-US" sz="12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순서도: 연결자 106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242303" y="4847026"/>
            <a:ext cx="184731" cy="504535"/>
            <a:chOff x="3696083" y="2993468"/>
            <a:chExt cx="184731" cy="504535"/>
          </a:xfrm>
        </p:grpSpPr>
        <p:sp>
          <p:nvSpPr>
            <p:cNvPr id="109" name="순서도: 연결자 108"/>
            <p:cNvSpPr/>
            <p:nvPr/>
          </p:nvSpPr>
          <p:spPr>
            <a:xfrm>
              <a:off x="3763479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96083" y="299346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96083" y="3190226"/>
              <a:ext cx="18473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altLang="ko-KR" b="0" dirty="0">
                <a:latin typeface="+mn-ea"/>
                <a:ea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423464" y="2551769"/>
            <a:ext cx="2267466" cy="372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176213" indent="-176213" eaLnBrk="1" hangingPunct="1">
              <a:lnSpc>
                <a:spcPct val="130000"/>
              </a:lnSpc>
              <a:spcBef>
                <a:spcPts val="600"/>
              </a:spcBef>
              <a:buClrTx/>
              <a:buSzPct val="75000"/>
              <a:buFont typeface="Wingdings" pitchFamily="2" charset="2"/>
              <a:buChar char="q"/>
              <a:defRPr sz="1600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177800" lvl="1" indent="0" algn="ctr" eaLnBrk="1" hangingPunct="1">
              <a:lnSpc>
                <a:spcPct val="110000"/>
              </a:lnSpc>
              <a:spcBef>
                <a:spcPts val="300"/>
              </a:spcBef>
              <a:buSzPct val="70000"/>
              <a:buFont typeface="Wingdings" pitchFamily="2" charset="2"/>
              <a:buNone/>
              <a:defRPr b="0" kern="0" baseline="0">
                <a:latin typeface="+mn-ea"/>
                <a:ea typeface="+mn-ea"/>
                <a:cs typeface="Ebrima" panose="02000000000000000000" pitchFamily="2" charset="0"/>
              </a:defRPr>
            </a:lvl2pPr>
            <a:lvl3pPr marL="628650" indent="-176213" eaLnBrk="1" hangingPunct="1">
              <a:lnSpc>
                <a:spcPct val="125000"/>
              </a:lnSpc>
              <a:spcBef>
                <a:spcPts val="200"/>
              </a:spcBef>
              <a:buFont typeface="Wingdings" pitchFamily="2" charset="2"/>
              <a:buChar char="Ü"/>
              <a:defRPr sz="1200" b="0" baseline="0"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eaLnBrk="1" hangingPunct="1">
              <a:lnSpc>
                <a:spcPct val="130000"/>
              </a:lnSpc>
              <a:buFont typeface="Trebuchet MS" pitchFamily="34" charset="0"/>
              <a:buChar char="―"/>
              <a:defRPr sz="1200" b="0" baseline="0"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1200" baseline="0"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1400" b="0" dirty="0" smtClean="0">
                <a:latin typeface="+mn-ea"/>
              </a:rPr>
              <a:t>Time Latency</a:t>
            </a:r>
            <a:endParaRPr lang="en-US" altLang="ko-KR" sz="1400" b="0" dirty="0">
              <a:latin typeface="+mn-ea"/>
            </a:endParaRPr>
          </a:p>
        </p:txBody>
      </p:sp>
      <p:cxnSp>
        <p:nvCxnSpPr>
          <p:cNvPr id="113" name="구부러진 연결선 112"/>
          <p:cNvCxnSpPr/>
          <p:nvPr/>
        </p:nvCxnSpPr>
        <p:spPr>
          <a:xfrm>
            <a:off x="1424608" y="3341604"/>
            <a:ext cx="6124314" cy="1256878"/>
          </a:xfrm>
          <a:prstGeom prst="curvedConnector3">
            <a:avLst>
              <a:gd name="adj1" fmla="val 20916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41032" y="2552538"/>
            <a:ext cx="2505016" cy="372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176213" indent="-176213" eaLnBrk="1" hangingPunct="1">
              <a:lnSpc>
                <a:spcPct val="130000"/>
              </a:lnSpc>
              <a:spcBef>
                <a:spcPts val="600"/>
              </a:spcBef>
              <a:buClrTx/>
              <a:buSzPct val="75000"/>
              <a:buFont typeface="Wingdings" pitchFamily="2" charset="2"/>
              <a:buChar char="q"/>
              <a:defRPr sz="1600" i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Ebrima" panose="02000000000000000000" pitchFamily="2" charset="0"/>
              </a:defRPr>
            </a:lvl1pPr>
            <a:lvl2pPr marL="177800" lvl="1" indent="0" algn="ctr" eaLnBrk="1" hangingPunct="1">
              <a:lnSpc>
                <a:spcPct val="110000"/>
              </a:lnSpc>
              <a:spcBef>
                <a:spcPts val="300"/>
              </a:spcBef>
              <a:buSzPct val="70000"/>
              <a:buFont typeface="Wingdings" pitchFamily="2" charset="2"/>
              <a:buNone/>
              <a:defRPr b="0" kern="0" baseline="0">
                <a:latin typeface="+mn-ea"/>
                <a:ea typeface="+mn-ea"/>
                <a:cs typeface="Ebrima" panose="02000000000000000000" pitchFamily="2" charset="0"/>
              </a:defRPr>
            </a:lvl2pPr>
            <a:lvl3pPr marL="628650" indent="-176213" eaLnBrk="1" hangingPunct="1">
              <a:lnSpc>
                <a:spcPct val="125000"/>
              </a:lnSpc>
              <a:spcBef>
                <a:spcPts val="200"/>
              </a:spcBef>
              <a:buFont typeface="Wingdings" pitchFamily="2" charset="2"/>
              <a:buChar char="Ü"/>
              <a:defRPr sz="1200" b="0" baseline="0">
                <a:latin typeface="+mn-lt"/>
                <a:ea typeface="+mn-ea"/>
                <a:cs typeface="Ebrima" panose="02000000000000000000" pitchFamily="2" charset="0"/>
              </a:defRPr>
            </a:lvl3pPr>
            <a:lvl4pPr marL="808038" indent="-228600" eaLnBrk="1" hangingPunct="1">
              <a:lnSpc>
                <a:spcPct val="130000"/>
              </a:lnSpc>
              <a:buFont typeface="Trebuchet MS" pitchFamily="34" charset="0"/>
              <a:buChar char="―"/>
              <a:defRPr sz="1200" b="0" baseline="0">
                <a:latin typeface="+mn-lt"/>
                <a:ea typeface="+mn-ea"/>
                <a:cs typeface="Ebrima" panose="02000000000000000000" pitchFamily="2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1200" baseline="0">
                <a:latin typeface="+mn-lt"/>
                <a:ea typeface="+mn-ea"/>
                <a:cs typeface="Ebrima" panose="02000000000000000000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1400" b="0" dirty="0">
                <a:latin typeface="+mn-ea"/>
              </a:rPr>
              <a:t>Power </a:t>
            </a:r>
            <a:r>
              <a:rPr lang="en-US" altLang="ko-KR" sz="1400" b="0" dirty="0" smtClean="0">
                <a:latin typeface="+mn-ea"/>
              </a:rPr>
              <a:t>Consumption</a:t>
            </a:r>
            <a:endParaRPr lang="en-US" altLang="ko-KR" sz="1400" b="0" dirty="0"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160912" y="4133692"/>
            <a:ext cx="724878" cy="354102"/>
            <a:chOff x="2098942" y="5414578"/>
            <a:chExt cx="724878" cy="354102"/>
          </a:xfrm>
        </p:grpSpPr>
        <p:sp>
          <p:nvSpPr>
            <p:cNvPr id="116" name="순서도: 연결자 115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98942" y="5414578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  <a:ea typeface="+mn-ea"/>
                </a:rPr>
                <a:t>0.85sec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cxnSp>
        <p:nvCxnSpPr>
          <p:cNvPr id="118" name="구부러진 연결선 117"/>
          <p:cNvCxnSpPr/>
          <p:nvPr/>
        </p:nvCxnSpPr>
        <p:spPr>
          <a:xfrm>
            <a:off x="4537778" y="3341604"/>
            <a:ext cx="3036113" cy="1146190"/>
          </a:xfrm>
          <a:prstGeom prst="curvedConnector3">
            <a:avLst>
              <a:gd name="adj1" fmla="val 63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6419532" y="3848922"/>
            <a:ext cx="1156086" cy="356778"/>
            <a:chOff x="1972303" y="5411902"/>
            <a:chExt cx="1156086" cy="356778"/>
          </a:xfrm>
        </p:grpSpPr>
        <p:sp>
          <p:nvSpPr>
            <p:cNvPr id="120" name="순서도: 연결자 119"/>
            <p:cNvSpPr/>
            <p:nvPr/>
          </p:nvSpPr>
          <p:spPr>
            <a:xfrm>
              <a:off x="2343793" y="5696672"/>
              <a:ext cx="70582" cy="72008"/>
            </a:xfrm>
            <a:prstGeom prst="flowChartConnector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972303" y="541190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00CC"/>
                  </a:solidFill>
                  <a:latin typeface="+mn-ea"/>
                  <a:ea typeface="+mn-ea"/>
                </a:rPr>
                <a:t>89mA(37mA)</a:t>
              </a:r>
              <a:endParaRPr lang="ko-KR" altLang="en-US" sz="12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465168" y="4847026"/>
            <a:ext cx="748923" cy="772992"/>
            <a:chOff x="5559590" y="2993468"/>
            <a:chExt cx="748923" cy="772992"/>
          </a:xfrm>
        </p:grpSpPr>
        <p:sp>
          <p:nvSpPr>
            <p:cNvPr id="123" name="TextBox 122"/>
            <p:cNvSpPr txBox="1"/>
            <p:nvPr/>
          </p:nvSpPr>
          <p:spPr>
            <a:xfrm>
              <a:off x="5559590" y="2993468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NOV 15</a:t>
              </a:r>
              <a:r>
                <a:rPr lang="en-US" altLang="ko-KR" sz="1000" b="0" baseline="30000" dirty="0" smtClean="0">
                  <a:latin typeface="+mn-ea"/>
                  <a:ea typeface="+mn-ea"/>
                </a:rPr>
                <a:t>th</a:t>
              </a:r>
              <a:endParaRPr lang="ko-KR" altLang="en-US" sz="1000" b="0" baseline="30000" dirty="0">
                <a:latin typeface="+mn-ea"/>
                <a:ea typeface="+mn-ea"/>
              </a:endParaRPr>
            </a:p>
          </p:txBody>
        </p:sp>
        <p:sp>
          <p:nvSpPr>
            <p:cNvPr id="124" name="순서도: 연결자 123"/>
            <p:cNvSpPr/>
            <p:nvPr/>
          </p:nvSpPr>
          <p:spPr>
            <a:xfrm>
              <a:off x="5916415" y="2993468"/>
              <a:ext cx="49939" cy="39056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0" dirty="0"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63107" y="3366350"/>
              <a:ext cx="59663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00" b="0" dirty="0" smtClean="0">
                  <a:latin typeface="+mn-ea"/>
                  <a:ea typeface="+mn-ea"/>
                </a:rPr>
                <a:t>Interim</a:t>
              </a:r>
            </a:p>
            <a:p>
              <a:r>
                <a:rPr lang="en-US" altLang="ko-KR" sz="1000" b="0" dirty="0" smtClean="0">
                  <a:latin typeface="+mn-ea"/>
                  <a:ea typeface="+mn-ea"/>
                </a:rPr>
                <a:t>#2</a:t>
              </a:r>
              <a:endParaRPr lang="en-US" altLang="ko-KR" sz="10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1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71414"/>
            <a:ext cx="3851382" cy="455592"/>
          </a:xfrm>
        </p:spPr>
        <p:txBody>
          <a:bodyPr/>
          <a:lstStyle/>
          <a:p>
            <a:r>
              <a:rPr lang="en-US" altLang="ko-KR" dirty="0" smtClean="0"/>
              <a:t>2. Architectural 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620688"/>
            <a:ext cx="9358378" cy="159786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Functional Requirements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128 functional features</a:t>
            </a:r>
          </a:p>
          <a:p>
            <a:pPr lvl="2"/>
            <a:r>
              <a:rPr lang="en-US" altLang="ko-KR" dirty="0" smtClean="0">
                <a:latin typeface="+mn-ea"/>
              </a:rPr>
              <a:t>http</a:t>
            </a:r>
            <a:r>
              <a:rPr lang="en-US" altLang="ko-KR" dirty="0">
                <a:latin typeface="+mn-ea"/>
              </a:rPr>
              <a:t>://collab.lge.com/main/download/attachments/198476541/WebOS+Wearable+Multimedia+Requirement.xls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5385048" y="71414"/>
            <a:ext cx="4211422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6pPr>
            <a:lvl7pPr marL="9144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7pPr>
            <a:lvl8pPr marL="13716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8pPr>
            <a:lvl9pPr marL="1828800" algn="l" defTabSz="7620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andara" pitchFamily="34" charset="0"/>
                <a:ea typeface="맑은 고딕" pitchFamily="50" charset="-127"/>
              </a:defRPr>
            </a:lvl9pPr>
          </a:lstStyle>
          <a:p>
            <a:pPr algn="r"/>
            <a:endParaRPr lang="ko-KR" altLang="en-US" sz="1600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84784"/>
            <a:ext cx="76295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9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IpKdK_jU..gX5UggXXbw"/>
</p:tagLst>
</file>

<file path=ppt/theme/theme1.xml><?xml version="1.0" encoding="utf-8"?>
<a:theme xmlns:a="http://schemas.openxmlformats.org/drawingml/2006/main" name="2013 Ap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00206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headEnd type="none" w="med" len="med"/>
          <a:tailEnd type="none" w="med" len="med"/>
        </a:ln>
      </a:spPr>
      <a:bodyPr vert="horz" wrap="none" lIns="91434" tIns="45718" rIns="91434" bIns="45718" numCol="1" rtlCol="0" anchor="ctr" anchorCtr="0" compatLnSpc="1">
        <a:prstTxWarp prst="textNoShape">
          <a:avLst/>
        </a:prstTxWarp>
        <a:noAutofit/>
      </a:bodyPr>
      <a:lstStyle>
        <a:defPPr marR="0" algn="ctr" defTabSz="914400" rtl="0" eaLnBrk="1" fontAlgn="base" latinLnBrk="1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tabLst/>
          <a:defRPr kumimoji="1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ndara" pitchFamily="34" charset="0"/>
            <a:ea typeface="맑은 고딕" pitchFamily="50" charset="-127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Apr</Template>
  <TotalTime>31745</TotalTime>
  <Words>2832</Words>
  <Application>Microsoft Office PowerPoint</Application>
  <PresentationFormat>A4 용지(210x297mm)</PresentationFormat>
  <Paragraphs>959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돋움</vt:lpstr>
      <vt:lpstr>Ebrima</vt:lpstr>
      <vt:lpstr>Trebuchet MS</vt:lpstr>
      <vt:lpstr>맑은 고딕</vt:lpstr>
      <vt:lpstr>Tahoma</vt:lpstr>
      <vt:lpstr>Wingdings</vt:lpstr>
      <vt:lpstr>Candara</vt:lpstr>
      <vt:lpstr>2013 Apr</vt:lpstr>
      <vt:lpstr>webOS multimedia framework  Performance Enhancement</vt:lpstr>
      <vt:lpstr>PowerPoint 프레젠테이션</vt:lpstr>
      <vt:lpstr>Intro</vt:lpstr>
      <vt:lpstr>1. Project Overview</vt:lpstr>
      <vt:lpstr>1. Project Overview</vt:lpstr>
      <vt:lpstr>1. Project Overview</vt:lpstr>
      <vt:lpstr>1. Project Overview</vt:lpstr>
      <vt:lpstr>1. Project Overview</vt:lpstr>
      <vt:lpstr>2. Architectural Drivers</vt:lpstr>
      <vt:lpstr>2. Architectural Drivers</vt:lpstr>
      <vt:lpstr>2. Architectural Drivers</vt:lpstr>
      <vt:lpstr>2. Architectural Drivers</vt:lpstr>
      <vt:lpstr>2. Architectural Drivers</vt:lpstr>
      <vt:lpstr>2. Architectural Drivers</vt:lpstr>
      <vt:lpstr>2. Architectural Drivers</vt:lpstr>
      <vt:lpstr>2. Architectural Drivers</vt:lpstr>
      <vt:lpstr>3. System Design</vt:lpstr>
      <vt:lpstr>3. System Design</vt:lpstr>
      <vt:lpstr>3. System Design</vt:lpstr>
      <vt:lpstr>4. Architectural Design</vt:lpstr>
      <vt:lpstr>4. Architectural Design</vt:lpstr>
      <vt:lpstr>4. Architectural Design</vt:lpstr>
      <vt:lpstr>5. Detailed Design</vt:lpstr>
      <vt:lpstr>5. Detailed Design</vt:lpstr>
      <vt:lpstr>5. Detailed Design</vt:lpstr>
      <vt:lpstr>5. Detailed Design </vt:lpstr>
      <vt:lpstr>6. Performance Enhancement</vt:lpstr>
      <vt:lpstr>6. Performance Enhancement</vt:lpstr>
      <vt:lpstr>6. Performance Enhancement</vt:lpstr>
      <vt:lpstr>6. Performance Enhancement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박연동</dc:creator>
  <cp:lastModifiedBy>강명헌</cp:lastModifiedBy>
  <cp:revision>1135</cp:revision>
  <dcterms:created xsi:type="dcterms:W3CDTF">2013-09-17T04:43:41Z</dcterms:created>
  <dcterms:modified xsi:type="dcterms:W3CDTF">2015-02-01T13:59:30Z</dcterms:modified>
</cp:coreProperties>
</file>