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2">
  <p:sldMasterIdLst>
    <p:sldMasterId id="2147483672" r:id="rId1"/>
    <p:sldMasterId id="2147483684" r:id="rId2"/>
    <p:sldMasterId id="2147483696" r:id="rId3"/>
  </p:sldMasterIdLst>
  <p:notesMasterIdLst>
    <p:notesMasterId r:id="rId30"/>
  </p:notesMasterIdLst>
  <p:sldIdLst>
    <p:sldId id="391" r:id="rId4"/>
    <p:sldId id="392" r:id="rId5"/>
    <p:sldId id="440" r:id="rId6"/>
    <p:sldId id="441" r:id="rId7"/>
    <p:sldId id="442" r:id="rId8"/>
    <p:sldId id="401" r:id="rId9"/>
    <p:sldId id="403" r:id="rId10"/>
    <p:sldId id="453" r:id="rId11"/>
    <p:sldId id="424" r:id="rId12"/>
    <p:sldId id="455" r:id="rId13"/>
    <p:sldId id="456" r:id="rId14"/>
    <p:sldId id="406" r:id="rId15"/>
    <p:sldId id="408" r:id="rId16"/>
    <p:sldId id="458" r:id="rId17"/>
    <p:sldId id="446" r:id="rId18"/>
    <p:sldId id="461" r:id="rId19"/>
    <p:sldId id="460" r:id="rId20"/>
    <p:sldId id="409" r:id="rId21"/>
    <p:sldId id="462" r:id="rId22"/>
    <p:sldId id="423" r:id="rId23"/>
    <p:sldId id="463" r:id="rId24"/>
    <p:sldId id="444" r:id="rId25"/>
    <p:sldId id="445" r:id="rId26"/>
    <p:sldId id="464" r:id="rId27"/>
    <p:sldId id="466" r:id="rId28"/>
    <p:sldId id="459" r:id="rId29"/>
  </p:sldIdLst>
  <p:sldSz cx="9906000" cy="6858000" type="A4"/>
  <p:notesSz cx="6805613" cy="9939338"/>
  <p:defaultTextStyle>
    <a:defPPr>
      <a:defRPr lang="ko-KR"/>
    </a:defPPr>
    <a:lvl1pPr algn="l" defTabSz="911225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4025" indent="3175" algn="l" defTabSz="911225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1225" indent="3175" algn="l" defTabSz="911225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68425" indent="3175" algn="l" defTabSz="911225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5625" indent="3175" algn="l" defTabSz="911225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ockhammer, Thomas" initials="ST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FF9900"/>
    <a:srgbClr val="FFFF99"/>
    <a:srgbClr val="FFCCFF"/>
    <a:srgbClr val="FFCC99"/>
    <a:srgbClr val="FF9999"/>
    <a:srgbClr val="0066CC"/>
    <a:srgbClr val="FF6699"/>
    <a:srgbClr val="FF7C80"/>
    <a:srgbClr val="3399FF"/>
    <a:srgbClr val="99C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68" autoAdjust="0"/>
    <p:restoredTop sz="93826" autoAdjust="0"/>
  </p:normalViewPr>
  <p:slideViewPr>
    <p:cSldViewPr>
      <p:cViewPr>
        <p:scale>
          <a:sx n="90" d="100"/>
          <a:sy n="90" d="100"/>
        </p:scale>
        <p:origin x="-708" y="-30"/>
      </p:cViewPr>
      <p:guideLst>
        <p:guide orient="horz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22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322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37D20D5-A212-41D6-B30A-9BCEC728C19D}" type="datetimeFigureOut">
              <a:rPr lang="ko-KR" altLang="en-US"/>
              <a:pPr>
                <a:defRPr/>
              </a:pPr>
              <a:t>2015-02-02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22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22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AC31142-EFC7-434B-89B9-8FAFF305FE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4025" algn="l" defTabSz="911225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1225" algn="l" defTabSz="911225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68425" algn="l" defTabSz="911225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5625" algn="l" defTabSz="911225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049" algn="l" defTabSz="91401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060" algn="l" defTabSz="91401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070" algn="l" defTabSz="91401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6077" algn="l" defTabSz="914018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4" y="2130426"/>
            <a:ext cx="8420101" cy="147002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010" indent="0" algn="ctr">
              <a:buNone/>
              <a:defRPr/>
            </a:lvl2pPr>
            <a:lvl3pPr marL="914018" indent="0" algn="ctr">
              <a:buNone/>
              <a:defRPr/>
            </a:lvl3pPr>
            <a:lvl4pPr marL="1371028" indent="0" algn="ctr">
              <a:buNone/>
              <a:defRPr/>
            </a:lvl4pPr>
            <a:lvl5pPr marL="1828039" indent="0" algn="ctr">
              <a:buNone/>
              <a:defRPr/>
            </a:lvl5pPr>
            <a:lvl6pPr marL="2285049" indent="0" algn="ctr">
              <a:buNone/>
              <a:defRPr/>
            </a:lvl6pPr>
            <a:lvl7pPr marL="2742060" indent="0" algn="ctr">
              <a:buNone/>
              <a:defRPr/>
            </a:lvl7pPr>
            <a:lvl8pPr marL="3199070" indent="0" algn="ctr">
              <a:buNone/>
              <a:defRPr/>
            </a:lvl8pPr>
            <a:lvl9pPr marL="3656077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D43DE-330A-40E2-88F3-1B3A71B3CA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EE1AAF-698F-4965-8EF2-8DEC4B5C8F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1"/>
            <a:ext cx="2228850" cy="58515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1"/>
            <a:ext cx="6521449" cy="58515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B97D4-6372-4C64-B9E0-70040CBC09C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337" y="130175"/>
            <a:ext cx="8721063" cy="4905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194337" y="765178"/>
            <a:ext cx="4676113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2" y="765178"/>
            <a:ext cx="4676114" cy="56165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B2A1E0-BF6F-4678-AC0C-1DF3CD8A79CF}" type="slidenum">
              <a:rPr lang="en-US" altLang="ko-KR">
                <a:solidFill>
                  <a:srgbClr val="000000"/>
                </a:solidFill>
              </a:rPr>
              <a:pPr>
                <a:defRPr/>
              </a:pPr>
              <a:t>‹#›</a:t>
            </a:fld>
            <a:r>
              <a:rPr lang="en-US" altLang="ko-KR">
                <a:solidFill>
                  <a:srgbClr val="000000"/>
                </a:solidFill>
              </a:rPr>
              <a:t>/?</a:t>
            </a:r>
          </a:p>
        </p:txBody>
      </p:sp>
    </p:spTree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2" y="2130426"/>
            <a:ext cx="8420101" cy="1470026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816DC9-8FA8-4D45-853D-539FC55670A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40" y="4406906"/>
            <a:ext cx="84201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40" y="2906716"/>
            <a:ext cx="84201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700"/>
            </a:lvl2pPr>
            <a:lvl3pPr marL="914100" indent="0">
              <a:buNone/>
              <a:defRPr sz="1700"/>
            </a:lvl3pPr>
            <a:lvl4pPr marL="1371147" indent="0">
              <a:buNone/>
              <a:defRPr sz="1300"/>
            </a:lvl4pPr>
            <a:lvl5pPr marL="1828198" indent="0">
              <a:buNone/>
              <a:defRPr sz="1300"/>
            </a:lvl5pPr>
            <a:lvl6pPr marL="2285247" indent="0">
              <a:buNone/>
              <a:defRPr sz="1300"/>
            </a:lvl6pPr>
            <a:lvl7pPr marL="2742295" indent="0">
              <a:buNone/>
              <a:defRPr sz="1300"/>
            </a:lvl7pPr>
            <a:lvl8pPr marL="3199347" indent="0">
              <a:buNone/>
              <a:defRPr sz="1300"/>
            </a:lvl8pPr>
            <a:lvl9pPr marL="3656395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33065-7B29-4A12-8157-EFC256FCB5C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8"/>
            <a:ext cx="43815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8"/>
            <a:ext cx="438150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F49179-3BED-46EF-8EB5-84B1C61A0C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1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0" indent="0">
              <a:buNone/>
              <a:defRPr sz="2000" b="1"/>
            </a:lvl2pPr>
            <a:lvl3pPr marL="914100" indent="0">
              <a:buNone/>
              <a:defRPr sz="1700" b="1"/>
            </a:lvl3pPr>
            <a:lvl4pPr marL="1371147" indent="0">
              <a:buNone/>
              <a:defRPr sz="1700" b="1"/>
            </a:lvl4pPr>
            <a:lvl5pPr marL="1828198" indent="0">
              <a:buNone/>
              <a:defRPr sz="1700" b="1"/>
            </a:lvl5pPr>
            <a:lvl6pPr marL="2285247" indent="0">
              <a:buNone/>
              <a:defRPr sz="1700" b="1"/>
            </a:lvl6pPr>
            <a:lvl7pPr marL="2742295" indent="0">
              <a:buNone/>
              <a:defRPr sz="1700" b="1"/>
            </a:lvl7pPr>
            <a:lvl8pPr marL="3199347" indent="0">
              <a:buNone/>
              <a:defRPr sz="1700" b="1"/>
            </a:lvl8pPr>
            <a:lvl9pPr marL="365639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1" y="2174874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9" y="1535113"/>
            <a:ext cx="43783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50" indent="0">
              <a:buNone/>
              <a:defRPr sz="2000" b="1"/>
            </a:lvl2pPr>
            <a:lvl3pPr marL="914100" indent="0">
              <a:buNone/>
              <a:defRPr sz="1700" b="1"/>
            </a:lvl3pPr>
            <a:lvl4pPr marL="1371147" indent="0">
              <a:buNone/>
              <a:defRPr sz="1700" b="1"/>
            </a:lvl4pPr>
            <a:lvl5pPr marL="1828198" indent="0">
              <a:buNone/>
              <a:defRPr sz="1700" b="1"/>
            </a:lvl5pPr>
            <a:lvl6pPr marL="2285247" indent="0">
              <a:buNone/>
              <a:defRPr sz="1700" b="1"/>
            </a:lvl6pPr>
            <a:lvl7pPr marL="2742295" indent="0">
              <a:buNone/>
              <a:defRPr sz="1700" b="1"/>
            </a:lvl7pPr>
            <a:lvl8pPr marL="3199347" indent="0">
              <a:buNone/>
              <a:defRPr sz="1700" b="1"/>
            </a:lvl8pPr>
            <a:lvl9pPr marL="365639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9" y="2174874"/>
            <a:ext cx="43783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F1022-1F1D-46DE-80B2-A19449FEDA2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4354-ECF1-4EDE-A892-EF2175E519B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419C-264F-4EEF-9766-0330EF61DDD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4A8E86-4F0B-4277-8030-FB3AA16F2D4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4" y="273052"/>
            <a:ext cx="3259138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3" y="273051"/>
            <a:ext cx="5537201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4" y="1435103"/>
            <a:ext cx="3259138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050" indent="0">
              <a:buNone/>
              <a:defRPr sz="1100"/>
            </a:lvl2pPr>
            <a:lvl3pPr marL="914100" indent="0">
              <a:buNone/>
              <a:defRPr sz="900"/>
            </a:lvl3pPr>
            <a:lvl4pPr marL="1371147" indent="0">
              <a:buNone/>
              <a:defRPr sz="900"/>
            </a:lvl4pPr>
            <a:lvl5pPr marL="1828198" indent="0">
              <a:buNone/>
              <a:defRPr sz="900"/>
            </a:lvl5pPr>
            <a:lvl6pPr marL="2285247" indent="0">
              <a:buNone/>
              <a:defRPr sz="900"/>
            </a:lvl6pPr>
            <a:lvl7pPr marL="2742295" indent="0">
              <a:buNone/>
              <a:defRPr sz="900"/>
            </a:lvl7pPr>
            <a:lvl8pPr marL="3199347" indent="0">
              <a:buNone/>
              <a:defRPr sz="900"/>
            </a:lvl8pPr>
            <a:lvl9pPr marL="365639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C42965-BB49-4B98-A7F1-67B72D63A8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2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2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50" indent="0">
              <a:buNone/>
              <a:defRPr sz="2800"/>
            </a:lvl2pPr>
            <a:lvl3pPr marL="914100" indent="0">
              <a:buNone/>
              <a:defRPr sz="2400"/>
            </a:lvl3pPr>
            <a:lvl4pPr marL="1371147" indent="0">
              <a:buNone/>
              <a:defRPr sz="2000"/>
            </a:lvl4pPr>
            <a:lvl5pPr marL="1828198" indent="0">
              <a:buNone/>
              <a:defRPr sz="2000"/>
            </a:lvl5pPr>
            <a:lvl6pPr marL="2285247" indent="0">
              <a:buNone/>
              <a:defRPr sz="2000"/>
            </a:lvl6pPr>
            <a:lvl7pPr marL="2742295" indent="0">
              <a:buNone/>
              <a:defRPr sz="2000"/>
            </a:lvl7pPr>
            <a:lvl8pPr marL="3199347" indent="0">
              <a:buNone/>
              <a:defRPr sz="2000"/>
            </a:lvl8pPr>
            <a:lvl9pPr marL="3656395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2" y="5367339"/>
            <a:ext cx="59436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050" indent="0">
              <a:buNone/>
              <a:defRPr sz="1100"/>
            </a:lvl2pPr>
            <a:lvl3pPr marL="914100" indent="0">
              <a:buNone/>
              <a:defRPr sz="900"/>
            </a:lvl3pPr>
            <a:lvl4pPr marL="1371147" indent="0">
              <a:buNone/>
              <a:defRPr sz="900"/>
            </a:lvl4pPr>
            <a:lvl5pPr marL="1828198" indent="0">
              <a:buNone/>
              <a:defRPr sz="900"/>
            </a:lvl5pPr>
            <a:lvl6pPr marL="2285247" indent="0">
              <a:buNone/>
              <a:defRPr sz="900"/>
            </a:lvl6pPr>
            <a:lvl7pPr marL="2742295" indent="0">
              <a:buNone/>
              <a:defRPr sz="900"/>
            </a:lvl7pPr>
            <a:lvl8pPr marL="3199347" indent="0">
              <a:buNone/>
              <a:defRPr sz="900"/>
            </a:lvl8pPr>
            <a:lvl9pPr marL="365639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6A8444-C0B4-49A9-B6D2-9BCC5B127FE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22F22-6A31-4670-BFAE-E15BB562CA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1"/>
            <a:ext cx="2228850" cy="585152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274641"/>
            <a:ext cx="6534151" cy="585152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3B943-2423-4861-9660-69F2112972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2" y="2130426"/>
            <a:ext cx="8420101" cy="1470026"/>
          </a:xfrm>
          <a:prstGeom prst="rect">
            <a:avLst/>
          </a:prstGeom>
        </p:spPr>
        <p:txBody>
          <a:bodyPr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1" y="3886200"/>
            <a:ext cx="6934200" cy="1752600"/>
          </a:xfrm>
          <a:prstGeom prst="rect">
            <a:avLst/>
          </a:prstGeom>
        </p:spPr>
        <p:txBody>
          <a:bodyPr lIns="91409" tIns="45705" rIns="91409" bIns="45705"/>
          <a:lstStyle>
            <a:lvl1pPr marL="0" indent="0" algn="ctr">
              <a:buNone/>
              <a:defRPr/>
            </a:lvl1pPr>
            <a:lvl2pPr marL="457050" indent="0" algn="ctr">
              <a:buNone/>
              <a:defRPr/>
            </a:lvl2pPr>
            <a:lvl3pPr marL="914100" indent="0" algn="ctr">
              <a:buNone/>
              <a:defRPr/>
            </a:lvl3pPr>
            <a:lvl4pPr marL="1371147" indent="0" algn="ctr">
              <a:buNone/>
              <a:defRPr/>
            </a:lvl4pPr>
            <a:lvl5pPr marL="1828198" indent="0" algn="ctr">
              <a:buNone/>
              <a:defRPr/>
            </a:lvl5pPr>
            <a:lvl6pPr marL="2285247" indent="0" algn="ctr">
              <a:buNone/>
              <a:defRPr/>
            </a:lvl6pPr>
            <a:lvl7pPr marL="2742295" indent="0" algn="ctr">
              <a:buNone/>
              <a:defRPr/>
            </a:lvl7pPr>
            <a:lvl8pPr marL="3199347" indent="0" algn="ctr">
              <a:buNone/>
              <a:defRPr/>
            </a:lvl8pPr>
            <a:lvl9pPr marL="3656395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1" y="1600205"/>
            <a:ext cx="8915400" cy="4525963"/>
          </a:xfrm>
          <a:prstGeom prst="rect">
            <a:avLst/>
          </a:prstGeom>
        </p:spPr>
        <p:txBody>
          <a:bodyPr lIns="91409" tIns="45705" rIns="91409" bIns="4570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6"/>
            <a:ext cx="8420101" cy="1362075"/>
          </a:xfrm>
          <a:prstGeom prst="rect">
            <a:avLst/>
          </a:prstGeom>
        </p:spPr>
        <p:txBody>
          <a:bodyPr lIns="91409" tIns="45705" rIns="91409" bIns="45705"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1" cy="1500187"/>
          </a:xfrm>
          <a:prstGeom prst="rect">
            <a:avLst/>
          </a:prstGeom>
        </p:spPr>
        <p:txBody>
          <a:bodyPr lIns="91409" tIns="45705" rIns="91409" bIns="45705" anchor="b"/>
          <a:lstStyle>
            <a:lvl1pPr marL="0" indent="0">
              <a:buNone/>
              <a:defRPr sz="2000"/>
            </a:lvl1pPr>
            <a:lvl2pPr marL="457050" indent="0">
              <a:buNone/>
              <a:defRPr sz="1700"/>
            </a:lvl2pPr>
            <a:lvl3pPr marL="914100" indent="0">
              <a:buNone/>
              <a:defRPr sz="1700"/>
            </a:lvl3pPr>
            <a:lvl4pPr marL="1371147" indent="0">
              <a:buNone/>
              <a:defRPr sz="1300"/>
            </a:lvl4pPr>
            <a:lvl5pPr marL="1828198" indent="0">
              <a:buNone/>
              <a:defRPr sz="1300"/>
            </a:lvl5pPr>
            <a:lvl6pPr marL="2285247" indent="0">
              <a:buNone/>
              <a:defRPr sz="1300"/>
            </a:lvl6pPr>
            <a:lvl7pPr marL="2742295" indent="0">
              <a:buNone/>
              <a:defRPr sz="1300"/>
            </a:lvl7pPr>
            <a:lvl8pPr marL="3199347" indent="0">
              <a:buNone/>
              <a:defRPr sz="1300"/>
            </a:lvl8pPr>
            <a:lvl9pPr marL="3656395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5" y="1600205"/>
            <a:ext cx="4375151" cy="4525963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7" y="1600205"/>
            <a:ext cx="4375151" cy="4525963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69" cy="639762"/>
          </a:xfrm>
          <a:prstGeom prst="rect">
            <a:avLst/>
          </a:prstGeom>
        </p:spPr>
        <p:txBody>
          <a:bodyPr lIns="91409" tIns="45705" rIns="91409" bIns="45705" anchor="b"/>
          <a:lstStyle>
            <a:lvl1pPr marL="0" indent="0">
              <a:buNone/>
              <a:defRPr sz="2400" b="1"/>
            </a:lvl1pPr>
            <a:lvl2pPr marL="457050" indent="0">
              <a:buNone/>
              <a:defRPr sz="2000" b="1"/>
            </a:lvl2pPr>
            <a:lvl3pPr marL="914100" indent="0">
              <a:buNone/>
              <a:defRPr sz="1700" b="1"/>
            </a:lvl3pPr>
            <a:lvl4pPr marL="1371147" indent="0">
              <a:buNone/>
              <a:defRPr sz="1700" b="1"/>
            </a:lvl4pPr>
            <a:lvl5pPr marL="1828198" indent="0">
              <a:buNone/>
              <a:defRPr sz="1700" b="1"/>
            </a:lvl5pPr>
            <a:lvl6pPr marL="2285247" indent="0">
              <a:buNone/>
              <a:defRPr sz="1700" b="1"/>
            </a:lvl6pPr>
            <a:lvl7pPr marL="2742295" indent="0">
              <a:buNone/>
              <a:defRPr sz="1700" b="1"/>
            </a:lvl7pPr>
            <a:lvl8pPr marL="3199347" indent="0">
              <a:buNone/>
              <a:defRPr sz="1700" b="1"/>
            </a:lvl8pPr>
            <a:lvl9pPr marL="365639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4"/>
            <a:ext cx="4376869" cy="3951288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1" cy="639762"/>
          </a:xfrm>
          <a:prstGeom prst="rect">
            <a:avLst/>
          </a:prstGeom>
        </p:spPr>
        <p:txBody>
          <a:bodyPr lIns="91409" tIns="45705" rIns="91409" bIns="45705" anchor="b"/>
          <a:lstStyle>
            <a:lvl1pPr marL="0" indent="0">
              <a:buNone/>
              <a:defRPr sz="2400" b="1"/>
            </a:lvl1pPr>
            <a:lvl2pPr marL="457050" indent="0">
              <a:buNone/>
              <a:defRPr sz="2000" b="1"/>
            </a:lvl2pPr>
            <a:lvl3pPr marL="914100" indent="0">
              <a:buNone/>
              <a:defRPr sz="1700" b="1"/>
            </a:lvl3pPr>
            <a:lvl4pPr marL="1371147" indent="0">
              <a:buNone/>
              <a:defRPr sz="1700" b="1"/>
            </a:lvl4pPr>
            <a:lvl5pPr marL="1828198" indent="0">
              <a:buNone/>
              <a:defRPr sz="1700" b="1"/>
            </a:lvl5pPr>
            <a:lvl6pPr marL="2285247" indent="0">
              <a:buNone/>
              <a:defRPr sz="1700" b="1"/>
            </a:lvl6pPr>
            <a:lvl7pPr marL="2742295" indent="0">
              <a:buNone/>
              <a:defRPr sz="1700" b="1"/>
            </a:lvl7pPr>
            <a:lvl8pPr marL="3199347" indent="0">
              <a:buNone/>
              <a:defRPr sz="1700" b="1"/>
            </a:lvl8pPr>
            <a:lvl9pPr marL="3656395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2" y="2174874"/>
            <a:ext cx="4378591" cy="3951288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8"/>
            <a:ext cx="84201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6"/>
            <a:ext cx="84201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10" indent="0">
              <a:buNone/>
              <a:defRPr sz="1700"/>
            </a:lvl2pPr>
            <a:lvl3pPr marL="914018" indent="0">
              <a:buNone/>
              <a:defRPr sz="1700"/>
            </a:lvl3pPr>
            <a:lvl4pPr marL="1371028" indent="0">
              <a:buNone/>
              <a:defRPr sz="1300"/>
            </a:lvl4pPr>
            <a:lvl5pPr marL="1828039" indent="0">
              <a:buNone/>
              <a:defRPr sz="1300"/>
            </a:lvl5pPr>
            <a:lvl6pPr marL="2285049" indent="0">
              <a:buNone/>
              <a:defRPr sz="1300"/>
            </a:lvl6pPr>
            <a:lvl7pPr marL="2742060" indent="0">
              <a:buNone/>
              <a:defRPr sz="1300"/>
            </a:lvl7pPr>
            <a:lvl8pPr marL="3199070" indent="0">
              <a:buNone/>
              <a:defRPr sz="1300"/>
            </a:lvl8pPr>
            <a:lvl9pPr marL="3656077" indent="0">
              <a:buNone/>
              <a:defRPr sz="13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2E805-5946-416A-9D1E-87556CD46CF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5" y="273052"/>
            <a:ext cx="3259006" cy="1162051"/>
          </a:xfrm>
          <a:prstGeom prst="rect">
            <a:avLst/>
          </a:prstGeom>
        </p:spPr>
        <p:txBody>
          <a:bodyPr lIns="91409" tIns="45705" rIns="91409" bIns="45705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5" y="273050"/>
            <a:ext cx="5537728" cy="5853114"/>
          </a:xfrm>
          <a:prstGeom prst="rect">
            <a:avLst/>
          </a:prstGeom>
        </p:spPr>
        <p:txBody>
          <a:bodyPr lIns="91409" tIns="45705" rIns="91409" bIns="45705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006" cy="4691063"/>
          </a:xfrm>
          <a:prstGeom prst="rect">
            <a:avLst/>
          </a:prstGeom>
        </p:spPr>
        <p:txBody>
          <a:bodyPr lIns="91409" tIns="45705" rIns="91409" bIns="45705"/>
          <a:lstStyle>
            <a:lvl1pPr marL="0" indent="0">
              <a:buNone/>
              <a:defRPr sz="1300"/>
            </a:lvl1pPr>
            <a:lvl2pPr marL="457050" indent="0">
              <a:buNone/>
              <a:defRPr sz="1100"/>
            </a:lvl2pPr>
            <a:lvl3pPr marL="914100" indent="0">
              <a:buNone/>
              <a:defRPr sz="900"/>
            </a:lvl3pPr>
            <a:lvl4pPr marL="1371147" indent="0">
              <a:buNone/>
              <a:defRPr sz="900"/>
            </a:lvl4pPr>
            <a:lvl5pPr marL="1828198" indent="0">
              <a:buNone/>
              <a:defRPr sz="900"/>
            </a:lvl5pPr>
            <a:lvl6pPr marL="2285247" indent="0">
              <a:buNone/>
              <a:defRPr sz="900"/>
            </a:lvl6pPr>
            <a:lvl7pPr marL="2742295" indent="0">
              <a:buNone/>
              <a:defRPr sz="900"/>
            </a:lvl7pPr>
            <a:lvl8pPr marL="3199347" indent="0">
              <a:buNone/>
              <a:defRPr sz="900"/>
            </a:lvl8pPr>
            <a:lvl9pPr marL="365639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lIns="91409" tIns="45705" rIns="91409" bIns="45705"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  <a:prstGeom prst="rect">
            <a:avLst/>
          </a:prstGeom>
        </p:spPr>
        <p:txBody>
          <a:bodyPr lIns="91409" tIns="45705" rIns="91409" bIns="45705"/>
          <a:lstStyle>
            <a:lvl1pPr marL="0" indent="0">
              <a:buNone/>
              <a:defRPr sz="3200"/>
            </a:lvl1pPr>
            <a:lvl2pPr marL="457050" indent="0">
              <a:buNone/>
              <a:defRPr sz="2800"/>
            </a:lvl2pPr>
            <a:lvl3pPr marL="914100" indent="0">
              <a:buNone/>
              <a:defRPr sz="2400"/>
            </a:lvl3pPr>
            <a:lvl4pPr marL="1371147" indent="0">
              <a:buNone/>
              <a:defRPr sz="2000"/>
            </a:lvl4pPr>
            <a:lvl5pPr marL="1828198" indent="0">
              <a:buNone/>
              <a:defRPr sz="2000"/>
            </a:lvl5pPr>
            <a:lvl6pPr marL="2285247" indent="0">
              <a:buNone/>
              <a:defRPr sz="2000"/>
            </a:lvl6pPr>
            <a:lvl7pPr marL="2742295" indent="0">
              <a:buNone/>
              <a:defRPr sz="2000"/>
            </a:lvl7pPr>
            <a:lvl8pPr marL="3199347" indent="0">
              <a:buNone/>
              <a:defRPr sz="2000"/>
            </a:lvl8pPr>
            <a:lvl9pPr marL="3656395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  <a:prstGeom prst="rect">
            <a:avLst/>
          </a:prstGeom>
        </p:spPr>
        <p:txBody>
          <a:bodyPr lIns="91409" tIns="45705" rIns="91409" bIns="45705"/>
          <a:lstStyle>
            <a:lvl1pPr marL="0" indent="0">
              <a:buNone/>
              <a:defRPr sz="1300"/>
            </a:lvl1pPr>
            <a:lvl2pPr marL="457050" indent="0">
              <a:buNone/>
              <a:defRPr sz="1100"/>
            </a:lvl2pPr>
            <a:lvl3pPr marL="914100" indent="0">
              <a:buNone/>
              <a:defRPr sz="900"/>
            </a:lvl3pPr>
            <a:lvl4pPr marL="1371147" indent="0">
              <a:buNone/>
              <a:defRPr sz="900"/>
            </a:lvl4pPr>
            <a:lvl5pPr marL="1828198" indent="0">
              <a:buNone/>
              <a:defRPr sz="900"/>
            </a:lvl5pPr>
            <a:lvl6pPr marL="2285247" indent="0">
              <a:buNone/>
              <a:defRPr sz="900"/>
            </a:lvl6pPr>
            <a:lvl7pPr marL="2742295" indent="0">
              <a:buNone/>
              <a:defRPr sz="900"/>
            </a:lvl7pPr>
            <a:lvl8pPr marL="3199347" indent="0">
              <a:buNone/>
              <a:defRPr sz="900"/>
            </a:lvl8pPr>
            <a:lvl9pPr marL="3656395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4638"/>
            <a:ext cx="8915400" cy="1143000"/>
          </a:xfrm>
          <a:prstGeom prst="rect">
            <a:avLst/>
          </a:prstGeom>
        </p:spPr>
        <p:txBody>
          <a:bodyPr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1" y="1600205"/>
            <a:ext cx="8915400" cy="4525963"/>
          </a:xfrm>
          <a:prstGeom prst="rect">
            <a:avLst/>
          </a:prstGeom>
        </p:spPr>
        <p:txBody>
          <a:bodyPr vert="eaVert" lIns="91409" tIns="45705" rIns="91409" bIns="4570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1" y="274641"/>
            <a:ext cx="2228850" cy="5851526"/>
          </a:xfrm>
          <a:prstGeom prst="rect">
            <a:avLst/>
          </a:prstGeom>
        </p:spPr>
        <p:txBody>
          <a:bodyPr vert="eaVert" lIns="91409" tIns="45705" rIns="91409" bIns="45705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3" y="274641"/>
            <a:ext cx="6521449" cy="5851526"/>
          </a:xfrm>
          <a:prstGeom prst="rect">
            <a:avLst/>
          </a:prstGeom>
        </p:spPr>
        <p:txBody>
          <a:bodyPr vert="eaVert" lIns="91409" tIns="45705" rIns="91409" bIns="45705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5" y="1600208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7" y="1600208"/>
            <a:ext cx="43751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A70B46-4B6B-4398-AF51-9C56CAF7C7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3" y="1535113"/>
            <a:ext cx="437686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18" indent="0">
              <a:buNone/>
              <a:defRPr sz="1700" b="1"/>
            </a:lvl3pPr>
            <a:lvl4pPr marL="1371028" indent="0">
              <a:buNone/>
              <a:defRPr sz="1700" b="1"/>
            </a:lvl4pPr>
            <a:lvl5pPr marL="1828039" indent="0">
              <a:buNone/>
              <a:defRPr sz="1700" b="1"/>
            </a:lvl5pPr>
            <a:lvl6pPr marL="2285049" indent="0">
              <a:buNone/>
              <a:defRPr sz="1700" b="1"/>
            </a:lvl6pPr>
            <a:lvl7pPr marL="2742060" indent="0">
              <a:buNone/>
              <a:defRPr sz="1700" b="1"/>
            </a:lvl7pPr>
            <a:lvl8pPr marL="3199070" indent="0">
              <a:buNone/>
              <a:defRPr sz="1700" b="1"/>
            </a:lvl8pPr>
            <a:lvl9pPr marL="3656077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3" y="2174874"/>
            <a:ext cx="437686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4" y="1535113"/>
            <a:ext cx="437859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10" indent="0">
              <a:buNone/>
              <a:defRPr sz="2000" b="1"/>
            </a:lvl2pPr>
            <a:lvl3pPr marL="914018" indent="0">
              <a:buNone/>
              <a:defRPr sz="1700" b="1"/>
            </a:lvl3pPr>
            <a:lvl4pPr marL="1371028" indent="0">
              <a:buNone/>
              <a:defRPr sz="1700" b="1"/>
            </a:lvl4pPr>
            <a:lvl5pPr marL="1828039" indent="0">
              <a:buNone/>
              <a:defRPr sz="1700" b="1"/>
            </a:lvl5pPr>
            <a:lvl6pPr marL="2285049" indent="0">
              <a:buNone/>
              <a:defRPr sz="1700" b="1"/>
            </a:lvl6pPr>
            <a:lvl7pPr marL="2742060" indent="0">
              <a:buNone/>
              <a:defRPr sz="1700" b="1"/>
            </a:lvl7pPr>
            <a:lvl8pPr marL="3199070" indent="0">
              <a:buNone/>
              <a:defRPr sz="1700" b="1"/>
            </a:lvl8pPr>
            <a:lvl9pPr marL="3656077" indent="0">
              <a:buNone/>
              <a:defRPr sz="17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4" y="2174874"/>
            <a:ext cx="437859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6F99E-A87F-46F7-9C30-E1259F19AD2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DED16E-E862-4988-A92A-85E5EF6D63C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593013" y="6613525"/>
            <a:ext cx="2312987" cy="231775"/>
          </a:xfrm>
        </p:spPr>
        <p:txBody>
          <a:bodyPr/>
          <a:lstStyle>
            <a:lvl1pPr>
              <a:defRPr sz="9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5437E70A-0191-4FFE-AE30-D4334AA9901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5" y="273052"/>
            <a:ext cx="3259006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5" y="273050"/>
            <a:ext cx="5537728" cy="585311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006" cy="4691063"/>
          </a:xfrm>
        </p:spPr>
        <p:txBody>
          <a:bodyPr/>
          <a:lstStyle>
            <a:lvl1pPr marL="0" indent="0">
              <a:buNone/>
              <a:defRPr sz="1300"/>
            </a:lvl1pPr>
            <a:lvl2pPr marL="457010" indent="0">
              <a:buNone/>
              <a:defRPr sz="1100"/>
            </a:lvl2pPr>
            <a:lvl3pPr marL="914018" indent="0">
              <a:buNone/>
              <a:defRPr sz="900"/>
            </a:lvl3pPr>
            <a:lvl4pPr marL="1371028" indent="0">
              <a:buNone/>
              <a:defRPr sz="900"/>
            </a:lvl4pPr>
            <a:lvl5pPr marL="1828039" indent="0">
              <a:buNone/>
              <a:defRPr sz="900"/>
            </a:lvl5pPr>
            <a:lvl6pPr marL="2285049" indent="0">
              <a:buNone/>
              <a:defRPr sz="900"/>
            </a:lvl6pPr>
            <a:lvl7pPr marL="2742060" indent="0">
              <a:buNone/>
              <a:defRPr sz="900"/>
            </a:lvl7pPr>
            <a:lvl8pPr marL="3199070" indent="0">
              <a:buNone/>
              <a:defRPr sz="900"/>
            </a:lvl8pPr>
            <a:lvl9pPr marL="365607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096341-52DF-4AAE-BBFF-A32B36EABF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6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010" indent="0">
              <a:buNone/>
              <a:defRPr sz="2800"/>
            </a:lvl2pPr>
            <a:lvl3pPr marL="914018" indent="0">
              <a:buNone/>
              <a:defRPr sz="2400"/>
            </a:lvl3pPr>
            <a:lvl4pPr marL="1371028" indent="0">
              <a:buNone/>
              <a:defRPr sz="2000"/>
            </a:lvl4pPr>
            <a:lvl5pPr marL="1828039" indent="0">
              <a:buNone/>
              <a:defRPr sz="2000"/>
            </a:lvl5pPr>
            <a:lvl6pPr marL="2285049" indent="0">
              <a:buNone/>
              <a:defRPr sz="2000"/>
            </a:lvl6pPr>
            <a:lvl7pPr marL="2742060" indent="0">
              <a:buNone/>
              <a:defRPr sz="2000"/>
            </a:lvl7pPr>
            <a:lvl8pPr marL="3199070" indent="0">
              <a:buNone/>
              <a:defRPr sz="2000"/>
            </a:lvl8pPr>
            <a:lvl9pPr marL="3656077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9"/>
            <a:ext cx="5943600" cy="804862"/>
          </a:xfrm>
        </p:spPr>
        <p:txBody>
          <a:bodyPr/>
          <a:lstStyle>
            <a:lvl1pPr marL="0" indent="0">
              <a:buNone/>
              <a:defRPr sz="1300"/>
            </a:lvl1pPr>
            <a:lvl2pPr marL="457010" indent="0">
              <a:buNone/>
              <a:defRPr sz="1100"/>
            </a:lvl2pPr>
            <a:lvl3pPr marL="914018" indent="0">
              <a:buNone/>
              <a:defRPr sz="900"/>
            </a:lvl3pPr>
            <a:lvl4pPr marL="1371028" indent="0">
              <a:buNone/>
              <a:defRPr sz="900"/>
            </a:lvl4pPr>
            <a:lvl5pPr marL="1828039" indent="0">
              <a:buNone/>
              <a:defRPr sz="900"/>
            </a:lvl5pPr>
            <a:lvl6pPr marL="2285049" indent="0">
              <a:buNone/>
              <a:defRPr sz="900"/>
            </a:lvl6pPr>
            <a:lvl7pPr marL="2742060" indent="0">
              <a:buNone/>
              <a:defRPr sz="900"/>
            </a:lvl7pPr>
            <a:lvl8pPr marL="3199070" indent="0">
              <a:buNone/>
              <a:defRPr sz="900"/>
            </a:lvl8pPr>
            <a:lvl9pPr marL="3656077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C08AB-196F-44D8-A85E-C7DDD1ECBE7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1" rIns="91401" bIns="457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1" tIns="45701" rIns="91401" bIns="45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2988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1" rIns="91401" bIns="45701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1" rIns="91401" bIns="45701" numCol="1" anchor="t" anchorCtr="0" compatLnSpc="1">
            <a:prstTxWarp prst="textNoShape">
              <a:avLst/>
            </a:prstTxWarp>
          </a:bodyPr>
          <a:lstStyle>
            <a:lvl1pPr algn="ctr"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7713" y="6245225"/>
            <a:ext cx="2312987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1" tIns="45701" rIns="91401" bIns="45701" numCol="1" anchor="t" anchorCtr="0" compatLnSpc="1">
            <a:prstTxWarp prst="textNoShape">
              <a:avLst/>
            </a:prstTxWarp>
          </a:bodyPr>
          <a:lstStyle>
            <a:lvl1pPr algn="r"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4204FF84-1B2C-4E1B-B153-72170A0C4F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6" r:id="rId1"/>
    <p:sldLayoutId id="2147485947" r:id="rId2"/>
    <p:sldLayoutId id="2147485948" r:id="rId3"/>
    <p:sldLayoutId id="2147485949" r:id="rId4"/>
    <p:sldLayoutId id="2147485950" r:id="rId5"/>
    <p:sldLayoutId id="2147485951" r:id="rId6"/>
    <p:sldLayoutId id="2147485967" r:id="rId7"/>
    <p:sldLayoutId id="2147485952" r:id="rId8"/>
    <p:sldLayoutId id="2147485953" r:id="rId9"/>
    <p:sldLayoutId id="2147485954" r:id="rId10"/>
    <p:sldLayoutId id="2147485955" r:id="rId11"/>
    <p:sldLayoutId id="2147485979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01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01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02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039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9725" indent="-339725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188" indent="-282575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9825" indent="-2238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7025" indent="-2238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4225" indent="-22383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3554" indent="-228505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0565" indent="-228505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575" indent="-228505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583" indent="-228505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0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8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8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39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49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60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70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77" algn="l" defTabSz="914018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846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>
              <a:defRPr kumimoji="0"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846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69175" y="65246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>
              <a:defRPr kumimoji="0" sz="9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7319C87-8002-4BBF-B752-C829A56A07A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4" name="Line 6"/>
          <p:cNvSpPr>
            <a:spLocks noChangeShapeType="1"/>
          </p:cNvSpPr>
          <p:nvPr userDrawn="1"/>
        </p:nvSpPr>
        <p:spPr bwMode="auto">
          <a:xfrm>
            <a:off x="0" y="552450"/>
            <a:ext cx="9906000" cy="0"/>
          </a:xfrm>
          <a:prstGeom prst="line">
            <a:avLst/>
          </a:prstGeom>
          <a:noFill/>
          <a:ln w="12700">
            <a:solidFill>
              <a:srgbClr val="4D4D4D"/>
            </a:solidFill>
            <a:round/>
            <a:headEnd/>
            <a:tailEnd/>
          </a:ln>
        </p:spPr>
        <p:txBody>
          <a:bodyPr lIns="91409" tIns="45705" rIns="91409" bIns="45705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68" r:id="rId1"/>
    <p:sldLayoutId id="2147485969" r:id="rId2"/>
    <p:sldLayoutId id="2147485970" r:id="rId3"/>
    <p:sldLayoutId id="2147485971" r:id="rId4"/>
    <p:sldLayoutId id="2147485972" r:id="rId5"/>
    <p:sldLayoutId id="2147485973" r:id="rId6"/>
    <p:sldLayoutId id="2147485974" r:id="rId7"/>
    <p:sldLayoutId id="2147485975" r:id="rId8"/>
    <p:sldLayoutId id="2147485976" r:id="rId9"/>
    <p:sldLayoutId id="2147485977" r:id="rId10"/>
    <p:sldLayoutId id="2147485978" r:id="rId1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05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100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147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198" algn="ctr" rtl="0" fontAlgn="base" latinLnBrk="1">
        <a:spcBef>
          <a:spcPct val="0"/>
        </a:spcBef>
        <a:spcAft>
          <a:spcPct val="0"/>
        </a:spcAft>
        <a:defRPr kumimoji="1" sz="43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3770" indent="-22852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0820" indent="-22852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7870" indent="-22852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4920" indent="-228524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8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5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5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956" r:id="rId1"/>
    <p:sldLayoutId id="2147485957" r:id="rId2"/>
    <p:sldLayoutId id="2147485958" r:id="rId3"/>
    <p:sldLayoutId id="2147485959" r:id="rId4"/>
    <p:sldLayoutId id="2147485960" r:id="rId5"/>
    <p:sldLayoutId id="2147485961" r:id="rId6"/>
    <p:sldLayoutId id="2147485962" r:id="rId7"/>
    <p:sldLayoutId id="2147485963" r:id="rId8"/>
    <p:sldLayoutId id="2147485964" r:id="rId9"/>
    <p:sldLayoutId id="2147485965" r:id="rId10"/>
    <p:sldLayoutId id="214748596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rgbClr val="0000FF"/>
          </a:solidFill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rgbClr val="0000FF"/>
          </a:solidFill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rgbClr val="0000FF"/>
          </a:solidFill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300" b="1">
          <a:solidFill>
            <a:srgbClr val="0000FF"/>
          </a:solidFill>
          <a:latin typeface="굴림" pitchFamily="50" charset="-127"/>
          <a:ea typeface="굴림" pitchFamily="50" charset="-127"/>
        </a:defRPr>
      </a:lvl5pPr>
      <a:lvl6pPr marL="45705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0000FF"/>
          </a:solidFill>
          <a:latin typeface="굴림" pitchFamily="50" charset="-127"/>
          <a:ea typeface="굴림" pitchFamily="50" charset="-127"/>
        </a:defRPr>
      </a:lvl6pPr>
      <a:lvl7pPr marL="914100" algn="l" rtl="0" fontAlgn="base" latinLnBrk="1">
        <a:spcBef>
          <a:spcPct val="0"/>
        </a:spcBef>
        <a:spcAft>
          <a:spcPct val="0"/>
        </a:spcAft>
        <a:defRPr kumimoji="1" b="1">
          <a:solidFill>
            <a:srgbClr val="0000FF"/>
          </a:solidFill>
          <a:latin typeface="굴림" pitchFamily="50" charset="-127"/>
          <a:ea typeface="굴림" pitchFamily="50" charset="-127"/>
        </a:defRPr>
      </a:lvl7pPr>
      <a:lvl8pPr marL="1371147" algn="l" rtl="0" fontAlgn="base" latinLnBrk="1">
        <a:spcBef>
          <a:spcPct val="0"/>
        </a:spcBef>
        <a:spcAft>
          <a:spcPct val="0"/>
        </a:spcAft>
        <a:defRPr kumimoji="1" b="1">
          <a:solidFill>
            <a:srgbClr val="0000FF"/>
          </a:solidFill>
          <a:latin typeface="굴림" pitchFamily="50" charset="-127"/>
          <a:ea typeface="굴림" pitchFamily="50" charset="-127"/>
        </a:defRPr>
      </a:lvl8pPr>
      <a:lvl9pPr marL="1828198" algn="l" rtl="0" fontAlgn="base" latinLnBrk="1">
        <a:spcBef>
          <a:spcPct val="0"/>
        </a:spcBef>
        <a:spcAft>
          <a:spcPct val="0"/>
        </a:spcAft>
        <a:defRPr kumimoji="1" b="1">
          <a:solidFill>
            <a:srgbClr val="0000FF"/>
          </a:solidFill>
          <a:latin typeface="굴림" pitchFamily="50" charset="-127"/>
          <a:ea typeface="굴림" pitchFamily="50" charset="-127"/>
        </a:defRPr>
      </a:lvl9pPr>
    </p:titleStyle>
    <p:bodyStyle>
      <a:lvl1pPr marL="341313" indent="-341313" algn="l" rtl="0" eaLnBrk="0" fontAlgn="base" latinLnBrk="1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kumimoji="1" sz="1700" b="1">
          <a:solidFill>
            <a:schemeClr val="tx1"/>
          </a:solidFill>
          <a:latin typeface="+mn-lt"/>
          <a:ea typeface="+mn-ea"/>
          <a:cs typeface="+mn-cs"/>
        </a:defRPr>
      </a:lvl1pPr>
      <a:lvl2pPr marL="300038" indent="-185738" algn="l" rtl="0" eaLnBrk="0" fontAlgn="base" latinLnBrk="1" hangingPunct="0">
        <a:spcBef>
          <a:spcPct val="20000"/>
        </a:spcBef>
        <a:spcAft>
          <a:spcPct val="0"/>
        </a:spcAft>
        <a:buSzPct val="120000"/>
        <a:buChar char="-"/>
        <a:defRPr kumimoji="1" sz="1300">
          <a:solidFill>
            <a:schemeClr val="tx1"/>
          </a:solidFill>
          <a:latin typeface="+mn-lt"/>
          <a:ea typeface="+mn-ea"/>
        </a:defRPr>
      </a:lvl2pPr>
      <a:lvl3pPr marL="601663" indent="-185738" algn="l" rtl="0" eaLnBrk="0" fontAlgn="base" latinLnBrk="1" hangingPunct="0">
        <a:spcBef>
          <a:spcPct val="20000"/>
        </a:spcBef>
        <a:spcAft>
          <a:spcPct val="0"/>
        </a:spcAft>
        <a:buSzPct val="75000"/>
        <a:buChar char="•"/>
        <a:defRPr kumimoji="1" sz="1300">
          <a:solidFill>
            <a:schemeClr val="tx1"/>
          </a:solidFill>
          <a:latin typeface="+mn-lt"/>
          <a:ea typeface="+mn-ea"/>
        </a:defRPr>
      </a:lvl3pPr>
      <a:lvl4pPr marL="903288" indent="-185738" algn="l" rtl="0" eaLnBrk="0" fontAlgn="base" latinLnBrk="1" hangingPunct="0">
        <a:spcBef>
          <a:spcPct val="20000"/>
        </a:spcBef>
        <a:spcAft>
          <a:spcPct val="0"/>
        </a:spcAft>
        <a:buChar char="-"/>
        <a:defRPr kumimoji="1" sz="1300">
          <a:solidFill>
            <a:schemeClr val="tx1"/>
          </a:solidFill>
          <a:latin typeface="+mn-lt"/>
          <a:ea typeface="+mn-ea"/>
        </a:defRPr>
      </a:lvl4pPr>
      <a:lvl5pPr marL="1198563" indent="-17938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+mn-ea"/>
        </a:defRPr>
      </a:lvl5pPr>
      <a:lvl6pPr marL="1656802" indent="-180916" algn="l" rtl="0" fontAlgn="base" latinLnBrk="1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+mn-ea"/>
        </a:defRPr>
      </a:lvl6pPr>
      <a:lvl7pPr marL="2113854" indent="-180916" algn="l" rtl="0" fontAlgn="base" latinLnBrk="1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+mn-ea"/>
        </a:defRPr>
      </a:lvl7pPr>
      <a:lvl8pPr marL="2570902" indent="-180916" algn="l" rtl="0" fontAlgn="base" latinLnBrk="1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+mn-ea"/>
        </a:defRPr>
      </a:lvl8pPr>
      <a:lvl9pPr marL="3027953" indent="-180916" algn="l" rtl="0" fontAlgn="base" latinLnBrk="1">
        <a:spcBef>
          <a:spcPct val="20000"/>
        </a:spcBef>
        <a:spcAft>
          <a:spcPct val="0"/>
        </a:spcAft>
        <a:buChar char="»"/>
        <a:defRPr kumimoji="1" sz="13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0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98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95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47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95" algn="l" defTabSz="914100" rtl="0" eaLnBrk="1" latinLnBrk="1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ChangeArrowheads="1"/>
          </p:cNvSpPr>
          <p:nvPr/>
        </p:nvSpPr>
        <p:spPr bwMode="auto">
          <a:xfrm>
            <a:off x="1355727" y="1988840"/>
            <a:ext cx="7272338" cy="1287760"/>
          </a:xfrm>
          <a:prstGeom prst="roundRect">
            <a:avLst>
              <a:gd name="adj" fmla="val 16667"/>
            </a:avLst>
          </a:prstGeom>
          <a:solidFill>
            <a:srgbClr val="D00054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1225">
              <a:buFontTx/>
              <a:buNone/>
            </a:pPr>
            <a:endParaRPr lang="ko-KR" altLang="en-US" sz="2000">
              <a:solidFill>
                <a:srgbClr val="000000"/>
              </a:solidFill>
              <a:latin typeface="Corbel" pitchFamily="34" charset="0"/>
              <a:ea typeface="굴림" charset="-127"/>
            </a:endParaRPr>
          </a:p>
        </p:txBody>
      </p:sp>
      <p:sp>
        <p:nvSpPr>
          <p:cNvPr id="6147" name="AutoShape 3"/>
          <p:cNvSpPr>
            <a:spLocks noChangeArrowheads="1"/>
          </p:cNvSpPr>
          <p:nvPr/>
        </p:nvSpPr>
        <p:spPr bwMode="auto">
          <a:xfrm>
            <a:off x="1397002" y="4000504"/>
            <a:ext cx="7107238" cy="792163"/>
          </a:xfrm>
          <a:prstGeom prst="roundRect">
            <a:avLst>
              <a:gd name="adj" fmla="val 16667"/>
            </a:avLst>
          </a:prstGeom>
          <a:solidFill>
            <a:srgbClr val="85898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defTabSz="911225">
              <a:buFontTx/>
              <a:buNone/>
            </a:pPr>
            <a:endParaRPr lang="ko-KR" altLang="en-US" sz="2000">
              <a:solidFill>
                <a:srgbClr val="000000"/>
              </a:solidFill>
              <a:latin typeface="Corbel" pitchFamily="34" charset="0"/>
              <a:ea typeface="굴림" charset="-127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5404480" y="4030664"/>
            <a:ext cx="269432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911225">
              <a:buFontTx/>
              <a:buNone/>
            </a:pPr>
            <a:r>
              <a:rPr lang="en-US" altLang="ko-KR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Feb. 5  2015</a:t>
            </a:r>
            <a:endParaRPr lang="en-US" altLang="ko-KR" sz="1400" b="1" dirty="0">
              <a:solidFill>
                <a:srgbClr val="000000"/>
              </a:solidFill>
              <a:latin typeface="Corbel" pitchFamily="34" charset="0"/>
              <a:ea typeface="굴림" charset="-127"/>
            </a:endParaRPr>
          </a:p>
          <a:p>
            <a:pPr algn="ctr" defTabSz="911225">
              <a:buFontTx/>
              <a:buNone/>
            </a:pPr>
            <a:r>
              <a:rPr lang="en-US" altLang="ko-KR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CTO  </a:t>
            </a:r>
            <a:r>
              <a:rPr lang="ko-KR" altLang="en-US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차세대표준</a:t>
            </a:r>
            <a:r>
              <a:rPr lang="en-US" altLang="ko-KR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(</a:t>
            </a:r>
            <a:r>
              <a:rPr lang="ko-KR" altLang="en-US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연</a:t>
            </a:r>
            <a:r>
              <a:rPr lang="en-US" altLang="ko-KR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)  ABM </a:t>
            </a:r>
            <a:r>
              <a:rPr lang="en-US" altLang="ko-KR" sz="1400" b="1" dirty="0" smtClean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Team</a:t>
            </a:r>
          </a:p>
          <a:p>
            <a:pPr algn="ctr" defTabSz="911225">
              <a:buFontTx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Corbel" pitchFamily="34" charset="0"/>
                <a:ea typeface="굴림" charset="-127"/>
              </a:rPr>
              <a:t>hUISANG yOO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41415" y="1819279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1225">
              <a:buFontTx/>
              <a:buNone/>
              <a:defRPr/>
            </a:pPr>
            <a:endParaRPr lang="en-US" altLang="ko-KR" sz="1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itchFamily="34" charset="0"/>
            </a:endParaRPr>
          </a:p>
          <a:p>
            <a:pPr lvl="0" algn="ctr">
              <a:defRPr/>
            </a:pPr>
            <a:r>
              <a:rPr lang="en-US" altLang="ko-KR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pitchFamily="34" charset="0"/>
              </a:rPr>
              <a:t> </a:t>
            </a:r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ATSC3.0  </a:t>
            </a:r>
            <a:r>
              <a:rPr lang="ko-KR" altLang="en-US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지상파 차세대 북미 방송 표준 </a:t>
            </a:r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System</a:t>
            </a:r>
            <a:r>
              <a:rPr lang="ko-KR" altLang="en-US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을 위한  </a:t>
            </a:r>
            <a:endParaRPr lang="en-US" altLang="ko-KR" b="1" dirty="0" smtClean="0">
              <a:solidFill>
                <a:schemeClr val="bg1"/>
              </a:solidFill>
              <a:latin typeface="Corbel" pitchFamily="34" charset="0"/>
              <a:ea typeface="맑은 고딕" pitchFamily="50" charset="-127"/>
              <a:cs typeface="Arial" pitchFamily="34" charset="0"/>
            </a:endParaRPr>
          </a:p>
          <a:p>
            <a:pPr lvl="0" algn="ctr">
              <a:defRPr/>
            </a:pPr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Platform</a:t>
            </a:r>
            <a:r>
              <a:rPr lang="ko-KR" altLang="en-US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의</a:t>
            </a:r>
            <a:r>
              <a:rPr lang="en-US" altLang="ko-KR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 Upper layer Framework Architecture </a:t>
            </a:r>
            <a:r>
              <a:rPr lang="ko-KR" altLang="en-US" b="1" dirty="0" smtClean="0">
                <a:solidFill>
                  <a:schemeClr val="bg1"/>
                </a:solidFill>
                <a:latin typeface="Corbel" pitchFamily="34" charset="0"/>
                <a:ea typeface="맑은 고딕" pitchFamily="50" charset="-127"/>
                <a:cs typeface="Arial" pitchFamily="34" charset="0"/>
              </a:rPr>
              <a:t>설계 및 구현</a:t>
            </a:r>
            <a:endParaRPr lang="en-US" altLang="ko-KR" sz="2000" b="1" dirty="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rbel" pitchFamily="34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System </a:t>
            </a:r>
            <a:r>
              <a:rPr kumimoji="0" lang="en-US" altLang="ko-KR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1454175" y="1083625"/>
            <a:ext cx="6500813" cy="17287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							 	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								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6242075" y="1282063"/>
            <a:ext cx="1357313" cy="5762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Channel Info 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1765325" y="1228088"/>
            <a:ext cx="4224338" cy="13684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ATSC3.0 Broadcast Application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2129625" y="2067813"/>
            <a:ext cx="1627188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Broadcast </a:t>
            </a: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Event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Handler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3912388" y="2096388"/>
            <a:ext cx="1726412" cy="4254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 DB Handler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912388" y="1526475"/>
            <a:ext cx="1726412" cy="444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ESG Browser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2" name="AutoShape 4"/>
          <p:cNvSpPr>
            <a:spLocks noChangeArrowheads="1"/>
          </p:cNvSpPr>
          <p:nvPr/>
        </p:nvSpPr>
        <p:spPr bwMode="auto">
          <a:xfrm>
            <a:off x="6240488" y="2015488"/>
            <a:ext cx="1358900" cy="5810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JSON/SDP files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2129625" y="1526475"/>
            <a:ext cx="1627188" cy="444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Channel Browser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02" name="TextBox 134"/>
          <p:cNvSpPr txBox="1">
            <a:spLocks noChangeArrowheads="1"/>
          </p:cNvSpPr>
          <p:nvPr/>
        </p:nvSpPr>
        <p:spPr bwMode="auto">
          <a:xfrm>
            <a:off x="8099450" y="1159825"/>
            <a:ext cx="1175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Verdana" pitchFamily="34" charset="0"/>
              </a:rPr>
              <a:t>Application</a:t>
            </a:r>
          </a:p>
          <a:p>
            <a:r>
              <a:rPr lang="en-US" altLang="ko-KR" sz="1400" dirty="0">
                <a:latin typeface="Verdana" pitchFamily="34" charset="0"/>
              </a:rPr>
              <a:t>Layer</a:t>
            </a:r>
            <a:endParaRPr lang="ko-KR" altLang="en-US" sz="1400" dirty="0">
              <a:latin typeface="Verdana" pitchFamily="34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5998192" y="1600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019800" y="227235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295400" y="3124200"/>
          <a:ext cx="7467600" cy="3352800"/>
        </p:xfrm>
        <a:graphic>
          <a:graphicData uri="http://schemas.openxmlformats.org/drawingml/2006/table">
            <a:tbl>
              <a:tblPr/>
              <a:tblGrid>
                <a:gridCol w="1935683"/>
                <a:gridCol w="5531917"/>
              </a:tblGrid>
              <a:tr h="30480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Element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Responsibility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1526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Broadcast Event Handler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 ATSC3.0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표준과 관련된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FIC, Signaling Tables, IP Datagram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등을 처리하며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Middleware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와의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API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communication interface method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WebOS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기반의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Luna APIs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526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ESG Browser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altLang="ko-KR" sz="1000" kern="100" dirty="0" smtClean="0">
                          <a:latin typeface="맑은 고딕"/>
                          <a:cs typeface="바탕"/>
                        </a:rPr>
                        <a:t>  </a:t>
                      </a:r>
                      <a:r>
                        <a:rPr lang="ko-KR" sz="1000" kern="100" dirty="0" smtClean="0">
                          <a:latin typeface="맑은 고딕"/>
                          <a:cs typeface="바탕"/>
                        </a:rPr>
                        <a:t>화면에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표시할 방송 채널 항목 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guide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정보를 관리하고 사용자 입력에 의한 메시지 처리를 하고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Broadcast Manager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에게 입력된 메시지를 전달한다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846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Channel Browser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altLang="ko-KR" sz="1000" kern="100" dirty="0" smtClean="0">
                          <a:latin typeface="맑은 고딕"/>
                          <a:cs typeface="바탕"/>
                        </a:rPr>
                        <a:t>  </a:t>
                      </a:r>
                      <a:r>
                        <a:rPr lang="ko-KR" sz="1000" kern="100" dirty="0" smtClean="0">
                          <a:latin typeface="맑은 고딕"/>
                          <a:cs typeface="바탕"/>
                        </a:rPr>
                        <a:t>방송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수신에 관련한 상세 정보 제어화면을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IP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Streaming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on-demand, catch up service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상제 정보 화면을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9008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DB Handler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Channel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정보 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ESG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관련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관리한다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JSON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SDP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제작된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meta-data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관리한다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System </a:t>
            </a:r>
            <a:r>
              <a:rPr kumimoji="0" lang="en-US" altLang="ko-KR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AutoShape 13"/>
          <p:cNvSpPr>
            <a:spLocks noChangeArrowheads="1"/>
          </p:cNvSpPr>
          <p:nvPr/>
        </p:nvSpPr>
        <p:spPr bwMode="auto">
          <a:xfrm>
            <a:off x="1454175" y="990600"/>
            <a:ext cx="6500813" cy="2127250"/>
          </a:xfrm>
          <a:prstGeom prst="roundRect">
            <a:avLst>
              <a:gd name="adj" fmla="val 11338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2D2D8A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						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2078063" y="2223963"/>
            <a:ext cx="949325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Baseband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</a:t>
            </a:r>
          </a:p>
        </p:txBody>
      </p:sp>
      <p:cxnSp>
        <p:nvCxnSpPr>
          <p:cNvPr id="78" name="직선 연결선 77"/>
          <p:cNvCxnSpPr>
            <a:cxnSpLocks noChangeShapeType="1"/>
          </p:cNvCxnSpPr>
          <p:nvPr/>
        </p:nvCxnSpPr>
        <p:spPr bwMode="auto">
          <a:xfrm rot="5400000" flipH="1" flipV="1">
            <a:off x="2078063" y="1614363"/>
            <a:ext cx="1587" cy="1587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9" name="AutoShape 13"/>
          <p:cNvSpPr>
            <a:spLocks noChangeArrowheads="1"/>
          </p:cNvSpPr>
          <p:nvPr/>
        </p:nvSpPr>
        <p:spPr bwMode="auto">
          <a:xfrm>
            <a:off x="6272238" y="1162050"/>
            <a:ext cx="1352550" cy="1770063"/>
          </a:xfrm>
          <a:prstGeom prst="roundRect">
            <a:avLst>
              <a:gd name="adj" fmla="val 11338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Media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Framework</a:t>
            </a: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1765325" y="1162050"/>
            <a:ext cx="4224338" cy="177006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ATSC3.0 Broadcast </a:t>
            </a: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Framework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auto">
          <a:xfrm>
            <a:off x="4478363" y="2212850"/>
            <a:ext cx="993775" cy="617538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Internal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Server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2133600" y="2202500"/>
            <a:ext cx="99060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Signaling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3" name="AutoShape 4"/>
          <p:cNvSpPr>
            <a:spLocks noChangeArrowheads="1"/>
          </p:cNvSpPr>
          <p:nvPr/>
        </p:nvSpPr>
        <p:spPr bwMode="auto">
          <a:xfrm>
            <a:off x="2098700" y="1528638"/>
            <a:ext cx="100965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Main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Control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4485352" y="1528638"/>
            <a:ext cx="993775" cy="56991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Service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3309963" y="2217613"/>
            <a:ext cx="949325" cy="6127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Delivery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Protocol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99" name="직선 연결선 77"/>
          <p:cNvCxnSpPr>
            <a:cxnSpLocks noChangeShapeType="1"/>
          </p:cNvCxnSpPr>
          <p:nvPr/>
        </p:nvCxnSpPr>
        <p:spPr bwMode="auto">
          <a:xfrm rot="5400000" flipH="1" flipV="1">
            <a:off x="4257700" y="1615950"/>
            <a:ext cx="1588" cy="158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1" name="TextBox 133"/>
          <p:cNvSpPr txBox="1">
            <a:spLocks noChangeArrowheads="1"/>
          </p:cNvSpPr>
          <p:nvPr/>
        </p:nvSpPr>
        <p:spPr bwMode="auto">
          <a:xfrm>
            <a:off x="8099450" y="1108075"/>
            <a:ext cx="1204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Verdana" pitchFamily="34" charset="0"/>
              </a:rPr>
              <a:t>Middleware</a:t>
            </a:r>
          </a:p>
          <a:p>
            <a:r>
              <a:rPr lang="en-US" altLang="ko-KR" sz="1400">
                <a:latin typeface="Verdana" pitchFamily="34" charset="0"/>
              </a:rPr>
              <a:t>Layer</a:t>
            </a:r>
            <a:endParaRPr lang="ko-KR" altLang="en-US" sz="1400">
              <a:latin typeface="Verdana" pitchFamily="34" charset="0"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3257550" y="1516700"/>
            <a:ext cx="100965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Hybrid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Broadcast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>
            <a:off x="5984544" y="20501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/>
        </p:nvGraphicFramePr>
        <p:xfrm>
          <a:off x="1236909" y="3267736"/>
          <a:ext cx="7315200" cy="3444328"/>
        </p:xfrm>
        <a:graphic>
          <a:graphicData uri="http://schemas.openxmlformats.org/drawingml/2006/table">
            <a:tbl>
              <a:tblPr/>
              <a:tblGrid>
                <a:gridCol w="1896180"/>
                <a:gridCol w="5419020"/>
              </a:tblGrid>
              <a:tr h="227949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Element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Responsibility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Main Control 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Application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과의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API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event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메시지를 처리하고 전체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frame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들의 동작을 일관성 있게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control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하는 역할을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92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Hybrid Broadcast 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RF broadcast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IP broadband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방송을 수신하기 위한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Frame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들과 연관된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initialize, scan, tune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관련한 운용을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Application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화면에 표시할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DB List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항목을 관리하고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Main Control Frame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으로부터의 메시지 처리를 하고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IP filtering, Signaling Parsing, Baseband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와 통신을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Service 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EAS(Emergency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Alert System)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2nd Screen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관련한 처리 및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Hybrid Broadcast Frame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과 해당 서비스에 해당하는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Contents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항목을 관리하고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file list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 미디어 정보를 처리한다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667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Signaling 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수신을 위한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Signaling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정보를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parsing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하며 그 결과를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DB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 저장하는 역할을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8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Delivery Protocol 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수신에 관련되는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Protocol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전체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layer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처리하여 궁극적으로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ISO BMFF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파일을 생성하는 역할을 수행한다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Baseband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와 통신하여 실제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RF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수신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가져온다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583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Internal Server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Frame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Delivery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Protocol Frame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에서 수신된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ISO BMFF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파일을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Media Framework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에게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797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Media Framework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Platform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에서 제공되거나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porting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Media service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제공하는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Framework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으로서 실제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codec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과 연동한다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모서리가 둥근 직사각형 122"/>
          <p:cNvSpPr/>
          <p:nvPr/>
        </p:nvSpPr>
        <p:spPr>
          <a:xfrm>
            <a:off x="247936" y="1248768"/>
            <a:ext cx="7696200" cy="44958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(Static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View) : Zoom in 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Rectangle 57"/>
          <p:cNvSpPr>
            <a:spLocks noChangeArrowheads="1"/>
          </p:cNvSpPr>
          <p:nvPr/>
        </p:nvSpPr>
        <p:spPr bwMode="auto">
          <a:xfrm>
            <a:off x="962025" y="4019264"/>
            <a:ext cx="1524000" cy="4572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Signalling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</a:p>
        </p:txBody>
      </p:sp>
      <p:sp>
        <p:nvSpPr>
          <p:cNvPr id="15" name="Rectangle 62"/>
          <p:cNvSpPr>
            <a:spLocks noChangeArrowheads="1"/>
          </p:cNvSpPr>
          <p:nvPr/>
        </p:nvSpPr>
        <p:spPr bwMode="auto">
          <a:xfrm>
            <a:off x="2758700" y="5955812"/>
            <a:ext cx="2727699" cy="216388"/>
          </a:xfrm>
          <a:prstGeom prst="rect">
            <a:avLst/>
          </a:prstGeom>
          <a:solidFill>
            <a:srgbClr val="FFFF66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GSE/DP (SDEC API)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951033" y="3499638"/>
            <a:ext cx="694134" cy="46276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NRT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5" name="Rectangle 57"/>
          <p:cNvSpPr>
            <a:spLocks noChangeArrowheads="1"/>
          </p:cNvSpPr>
          <p:nvPr/>
        </p:nvSpPr>
        <p:spPr bwMode="auto">
          <a:xfrm>
            <a:off x="1752600" y="1873163"/>
            <a:ext cx="873827" cy="504056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Channel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Rectangle 57"/>
          <p:cNvSpPr>
            <a:spLocks noChangeArrowheads="1"/>
          </p:cNvSpPr>
          <p:nvPr/>
        </p:nvSpPr>
        <p:spPr bwMode="auto">
          <a:xfrm>
            <a:off x="1767710" y="3499638"/>
            <a:ext cx="696842" cy="46276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ESG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</a:p>
        </p:txBody>
      </p:sp>
      <p:cxnSp>
        <p:nvCxnSpPr>
          <p:cNvPr id="32" name="AutoShape 75"/>
          <p:cNvCxnSpPr>
            <a:cxnSpLocks noChangeShapeType="1"/>
            <a:stCxn id="44" idx="3"/>
            <a:endCxn id="37" idx="1"/>
          </p:cNvCxnSpPr>
          <p:nvPr/>
        </p:nvCxnSpPr>
        <p:spPr bwMode="auto">
          <a:xfrm>
            <a:off x="4415302" y="3626997"/>
            <a:ext cx="1227889" cy="205259"/>
          </a:xfrm>
          <a:prstGeom prst="bentConnector3">
            <a:avLst>
              <a:gd name="adj1" fmla="val 65514"/>
            </a:avLst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33" name="Rectangle 57"/>
          <p:cNvSpPr>
            <a:spLocks noChangeArrowheads="1"/>
          </p:cNvSpPr>
          <p:nvPr/>
        </p:nvSpPr>
        <p:spPr bwMode="auto">
          <a:xfrm>
            <a:off x="771929" y="1878650"/>
            <a:ext cx="901890" cy="504056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PHY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7" name="Rectangle 57"/>
          <p:cNvSpPr>
            <a:spLocks noChangeArrowheads="1"/>
          </p:cNvSpPr>
          <p:nvPr/>
        </p:nvSpPr>
        <p:spPr bwMode="auto">
          <a:xfrm>
            <a:off x="5643191" y="3472216"/>
            <a:ext cx="867574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Chunk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/Segment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Extractor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3418268" y="4411964"/>
            <a:ext cx="1395847" cy="23014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 Filter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4" name="Rectangle 57"/>
          <p:cNvSpPr>
            <a:spLocks noChangeArrowheads="1"/>
          </p:cNvSpPr>
          <p:nvPr/>
        </p:nvSpPr>
        <p:spPr bwMode="auto">
          <a:xfrm>
            <a:off x="3418268" y="3483732"/>
            <a:ext cx="997034" cy="28653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ROUTE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3" name="Rectangle 57"/>
          <p:cNvSpPr>
            <a:spLocks noChangeArrowheads="1"/>
          </p:cNvSpPr>
          <p:nvPr/>
        </p:nvSpPr>
        <p:spPr bwMode="auto">
          <a:xfrm>
            <a:off x="3420365" y="3816887"/>
            <a:ext cx="1393750" cy="288033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ALC/LCT+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4" name="Rectangle 57"/>
          <p:cNvSpPr>
            <a:spLocks noChangeArrowheads="1"/>
          </p:cNvSpPr>
          <p:nvPr/>
        </p:nvSpPr>
        <p:spPr bwMode="auto">
          <a:xfrm>
            <a:off x="3418268" y="4150103"/>
            <a:ext cx="1395847" cy="20722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8" name="Rectangle 57"/>
          <p:cNvSpPr>
            <a:spLocks noChangeArrowheads="1"/>
          </p:cNvSpPr>
          <p:nvPr/>
        </p:nvSpPr>
        <p:spPr bwMode="auto">
          <a:xfrm>
            <a:off x="3413704" y="4693958"/>
            <a:ext cx="1395847" cy="229203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GSE parser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1" name="Rectangle 57"/>
          <p:cNvSpPr>
            <a:spLocks noChangeArrowheads="1"/>
          </p:cNvSpPr>
          <p:nvPr/>
        </p:nvSpPr>
        <p:spPr bwMode="auto">
          <a:xfrm>
            <a:off x="6639479" y="3485864"/>
            <a:ext cx="762000" cy="7074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algn="ctr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internal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 flipH="1" flipV="1">
            <a:off x="4038600" y="5369256"/>
            <a:ext cx="0" cy="5334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65" name="Rectangle 57"/>
          <p:cNvSpPr>
            <a:spLocks noChangeArrowheads="1"/>
          </p:cNvSpPr>
          <p:nvPr/>
        </p:nvSpPr>
        <p:spPr bwMode="auto">
          <a:xfrm>
            <a:off x="3249450" y="1871724"/>
            <a:ext cx="853701" cy="46886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Broadcast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ctangle 62"/>
          <p:cNvSpPr>
            <a:spLocks noChangeArrowheads="1"/>
          </p:cNvSpPr>
          <p:nvPr/>
        </p:nvSpPr>
        <p:spPr bwMode="auto">
          <a:xfrm>
            <a:off x="2758700" y="6265225"/>
            <a:ext cx="2727699" cy="364175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RF physical layer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220729" y="3341424"/>
            <a:ext cx="1828800" cy="1981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Rectangle 85"/>
          <p:cNvSpPr>
            <a:spLocks noChangeArrowheads="1"/>
          </p:cNvSpPr>
          <p:nvPr/>
        </p:nvSpPr>
        <p:spPr bwMode="auto">
          <a:xfrm>
            <a:off x="8212138" y="381000"/>
            <a:ext cx="1524000" cy="25908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1" name="TextBox 47"/>
          <p:cNvSpPr txBox="1">
            <a:spLocks noChangeArrowheads="1"/>
          </p:cNvSpPr>
          <p:nvPr/>
        </p:nvSpPr>
        <p:spPr bwMode="auto">
          <a:xfrm>
            <a:off x="8551225" y="152400"/>
            <a:ext cx="863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Verdana" pitchFamily="34" charset="0"/>
              </a:rPr>
              <a:t>Legend </a:t>
            </a:r>
            <a:endParaRPr lang="ko-KR" altLang="en-US" sz="1200" b="1" dirty="0">
              <a:latin typeface="Verdana" pitchFamily="34" charset="0"/>
            </a:endParaRPr>
          </a:p>
        </p:txBody>
      </p:sp>
      <p:sp>
        <p:nvSpPr>
          <p:cNvPr id="73" name="Text Box 95"/>
          <p:cNvSpPr txBox="1">
            <a:spLocks noChangeArrowheads="1"/>
          </p:cNvSpPr>
          <p:nvPr/>
        </p:nvSpPr>
        <p:spPr bwMode="auto">
          <a:xfrm>
            <a:off x="8928100" y="2003612"/>
            <a:ext cx="436562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DDI</a:t>
            </a:r>
          </a:p>
        </p:txBody>
      </p:sp>
      <p:sp>
        <p:nvSpPr>
          <p:cNvPr id="76" name="AutoShape 4"/>
          <p:cNvSpPr>
            <a:spLocks noChangeArrowheads="1"/>
          </p:cNvSpPr>
          <p:nvPr/>
        </p:nvSpPr>
        <p:spPr bwMode="auto">
          <a:xfrm>
            <a:off x="8388350" y="2038537"/>
            <a:ext cx="500062" cy="1571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77" name="Text Box 95"/>
          <p:cNvSpPr txBox="1">
            <a:spLocks noChangeArrowheads="1"/>
          </p:cNvSpPr>
          <p:nvPr/>
        </p:nvSpPr>
        <p:spPr bwMode="auto">
          <a:xfrm>
            <a:off x="8937625" y="1409887"/>
            <a:ext cx="6445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Module</a:t>
            </a:r>
          </a:p>
        </p:txBody>
      </p:sp>
      <p:sp>
        <p:nvSpPr>
          <p:cNvPr id="79" name="원통 81"/>
          <p:cNvSpPr>
            <a:spLocks noChangeArrowheads="1"/>
          </p:cNvSpPr>
          <p:nvPr/>
        </p:nvSpPr>
        <p:spPr bwMode="auto">
          <a:xfrm>
            <a:off x="8486775" y="2330637"/>
            <a:ext cx="342900" cy="300038"/>
          </a:xfrm>
          <a:prstGeom prst="can">
            <a:avLst>
              <a:gd name="adj" fmla="val 25000"/>
            </a:avLst>
          </a:prstGeom>
          <a:solidFill>
            <a:srgbClr val="00B050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marL="85725" indent="-85725" algn="ctr" latinLnBrk="0">
              <a:lnSpc>
                <a:spcPct val="120000"/>
              </a:lnSpc>
            </a:pPr>
            <a:endParaRPr lang="ko-KR" altLang="en-US" sz="1200">
              <a:latin typeface="Verdana" pitchFamily="34" charset="0"/>
            </a:endParaRPr>
          </a:p>
        </p:txBody>
      </p:sp>
      <p:sp>
        <p:nvSpPr>
          <p:cNvPr id="80" name="Text Box 95"/>
          <p:cNvSpPr txBox="1">
            <a:spLocks noChangeArrowheads="1"/>
          </p:cNvSpPr>
          <p:nvPr/>
        </p:nvSpPr>
        <p:spPr bwMode="auto">
          <a:xfrm>
            <a:off x="8947150" y="2341750"/>
            <a:ext cx="371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Verdana" pitchFamily="34" charset="0"/>
              </a:rPr>
              <a:t>DB</a:t>
            </a:r>
          </a:p>
        </p:txBody>
      </p:sp>
      <p:sp>
        <p:nvSpPr>
          <p:cNvPr id="81" name="Text Box 95"/>
          <p:cNvSpPr txBox="1">
            <a:spLocks noChangeArrowheads="1"/>
          </p:cNvSpPr>
          <p:nvPr/>
        </p:nvSpPr>
        <p:spPr bwMode="auto">
          <a:xfrm>
            <a:off x="8928100" y="1717862"/>
            <a:ext cx="403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API</a:t>
            </a: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8388350" y="1752787"/>
            <a:ext cx="500062" cy="157163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4" name="Text Box 95"/>
          <p:cNvSpPr txBox="1">
            <a:spLocks noChangeArrowheads="1"/>
          </p:cNvSpPr>
          <p:nvPr/>
        </p:nvSpPr>
        <p:spPr bwMode="auto">
          <a:xfrm>
            <a:off x="8916987" y="768537"/>
            <a:ext cx="912813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Middleware</a:t>
            </a:r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8377237" y="803462"/>
            <a:ext cx="500063" cy="15716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8" name="Text Box 95"/>
          <p:cNvSpPr txBox="1">
            <a:spLocks noChangeArrowheads="1"/>
          </p:cNvSpPr>
          <p:nvPr/>
        </p:nvSpPr>
        <p:spPr bwMode="auto">
          <a:xfrm>
            <a:off x="8923337" y="1074925"/>
            <a:ext cx="58102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Driver</a:t>
            </a: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8383587" y="1109850"/>
            <a:ext cx="500063" cy="157162"/>
          </a:xfrm>
          <a:prstGeom prst="roundRect">
            <a:avLst>
              <a:gd name="adj" fmla="val 16667"/>
            </a:avLst>
          </a:prstGeom>
          <a:solidFill>
            <a:srgbClr val="99CCFF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36" name="순서도: 직접 액세스 저장소 135"/>
          <p:cNvSpPr/>
          <p:nvPr/>
        </p:nvSpPr>
        <p:spPr>
          <a:xfrm>
            <a:off x="990600" y="2806899"/>
            <a:ext cx="571500" cy="241101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1039504" y="2806899"/>
            <a:ext cx="418704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ESG</a:t>
            </a:r>
            <a:endParaRPr kumimoji="0" lang="ko-KR" altLang="en-US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8" name="AutoShape 4"/>
          <p:cNvSpPr>
            <a:spLocks noChangeArrowheads="1"/>
          </p:cNvSpPr>
          <p:nvPr/>
        </p:nvSpPr>
        <p:spPr bwMode="auto">
          <a:xfrm>
            <a:off x="8386312" y="1431163"/>
            <a:ext cx="500063" cy="157162"/>
          </a:xfrm>
          <a:prstGeom prst="roundRect">
            <a:avLst>
              <a:gd name="adj" fmla="val 16667"/>
            </a:avLst>
          </a:prstGeom>
          <a:solidFill>
            <a:srgbClr val="C0C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67" name="순서도: 카드 166"/>
          <p:cNvSpPr/>
          <p:nvPr/>
        </p:nvSpPr>
        <p:spPr>
          <a:xfrm>
            <a:off x="8460800" y="2717737"/>
            <a:ext cx="382587" cy="19685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68" name="Text Box 95"/>
          <p:cNvSpPr txBox="1">
            <a:spLocks noChangeArrowheads="1"/>
          </p:cNvSpPr>
          <p:nvPr/>
        </p:nvSpPr>
        <p:spPr bwMode="auto">
          <a:xfrm>
            <a:off x="8970387" y="2673287"/>
            <a:ext cx="37702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file</a:t>
            </a:r>
            <a:endParaRPr kumimoji="0" lang="en-US" altLang="ko-KR" sz="1000" kern="0" dirty="0">
              <a:solidFill>
                <a:sysClr val="windowText" lastClr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9" name="Rectangle 62"/>
          <p:cNvSpPr>
            <a:spLocks noChangeArrowheads="1"/>
          </p:cNvSpPr>
          <p:nvPr/>
        </p:nvSpPr>
        <p:spPr bwMode="auto">
          <a:xfrm>
            <a:off x="5562599" y="5955474"/>
            <a:ext cx="2362201" cy="216726"/>
          </a:xfrm>
          <a:prstGeom prst="rect">
            <a:avLst/>
          </a:prstGeom>
          <a:solidFill>
            <a:srgbClr val="FFFF66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 network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0" name="Rectangle 62"/>
          <p:cNvSpPr>
            <a:spLocks noChangeArrowheads="1"/>
          </p:cNvSpPr>
          <p:nvPr/>
        </p:nvSpPr>
        <p:spPr bwMode="auto">
          <a:xfrm>
            <a:off x="5562599" y="6264888"/>
            <a:ext cx="2362201" cy="364175"/>
          </a:xfrm>
          <a:prstGeom prst="rect">
            <a:avLst/>
          </a:prstGeom>
          <a:solidFill>
            <a:srgbClr val="99CCFF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Broadband (wired/wireless)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685800" y="3352800"/>
            <a:ext cx="2057400" cy="1447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658504" y="1732139"/>
            <a:ext cx="2133600" cy="9633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3133725" y="1752600"/>
            <a:ext cx="2052856" cy="968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5510127" y="3355072"/>
            <a:ext cx="2057400" cy="1219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/>
          <p:cNvSpPr txBox="1"/>
          <p:nvPr/>
        </p:nvSpPr>
        <p:spPr>
          <a:xfrm>
            <a:off x="838200" y="2404291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Control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07" name="Rectangle 57"/>
          <p:cNvSpPr>
            <a:spLocks noChangeArrowheads="1"/>
          </p:cNvSpPr>
          <p:nvPr/>
        </p:nvSpPr>
        <p:spPr bwMode="auto">
          <a:xfrm>
            <a:off x="4200525" y="1858832"/>
            <a:ext cx="853701" cy="483137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Broadband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400425" y="2390001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HYBRO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990600" y="4509953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Signaling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3400425" y="5017824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Delivery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5510127" y="4269472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Internal Server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7" name="Line 63"/>
          <p:cNvSpPr>
            <a:spLocks noChangeShapeType="1"/>
          </p:cNvSpPr>
          <p:nvPr/>
        </p:nvSpPr>
        <p:spPr bwMode="auto">
          <a:xfrm flipV="1">
            <a:off x="2819400" y="2286000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0" name="Line 63"/>
          <p:cNvSpPr>
            <a:spLocks noChangeShapeType="1"/>
          </p:cNvSpPr>
          <p:nvPr/>
        </p:nvSpPr>
        <p:spPr bwMode="auto">
          <a:xfrm flipV="1">
            <a:off x="2792104" y="2133600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21" name="Line 63"/>
          <p:cNvSpPr>
            <a:spLocks noChangeShapeType="1"/>
          </p:cNvSpPr>
          <p:nvPr/>
        </p:nvSpPr>
        <p:spPr bwMode="auto">
          <a:xfrm flipV="1">
            <a:off x="2743200" y="3962400"/>
            <a:ext cx="4572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685800" y="5212391"/>
            <a:ext cx="1872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ATSC3.0 Broadcast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Framework</a:t>
            </a:r>
            <a:endParaRPr kumimoji="0" lang="en-US" altLang="ko-KR" sz="12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31" name="Line 63"/>
          <p:cNvSpPr>
            <a:spLocks noChangeShapeType="1"/>
          </p:cNvSpPr>
          <p:nvPr/>
        </p:nvSpPr>
        <p:spPr bwMode="auto">
          <a:xfrm flipH="1" flipV="1">
            <a:off x="6553200" y="4607256"/>
            <a:ext cx="0" cy="12954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2" name="Rectangle 5"/>
          <p:cNvSpPr>
            <a:spLocks noChangeArrowheads="1"/>
          </p:cNvSpPr>
          <p:nvPr/>
        </p:nvSpPr>
        <p:spPr bwMode="auto">
          <a:xfrm>
            <a:off x="304800" y="762001"/>
            <a:ext cx="7467600" cy="304800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4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ATSC 3.0  Hybrid TV Web App.</a:t>
            </a:r>
            <a:endParaRPr lang="en-US" altLang="ko-KR" sz="14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3" name="Text Box 95"/>
          <p:cNvSpPr txBox="1">
            <a:spLocks noChangeArrowheads="1"/>
          </p:cNvSpPr>
          <p:nvPr/>
        </p:nvSpPr>
        <p:spPr bwMode="auto">
          <a:xfrm>
            <a:off x="8930635" y="482787"/>
            <a:ext cx="895350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000">
                <a:latin typeface="Verdana" pitchFamily="34" charset="0"/>
              </a:rPr>
              <a:t>Application</a:t>
            </a:r>
          </a:p>
        </p:txBody>
      </p:sp>
      <p:sp>
        <p:nvSpPr>
          <p:cNvPr id="134" name="AutoShape 4"/>
          <p:cNvSpPr>
            <a:spLocks noChangeArrowheads="1"/>
          </p:cNvSpPr>
          <p:nvPr/>
        </p:nvSpPr>
        <p:spPr bwMode="auto">
          <a:xfrm>
            <a:off x="8377237" y="517712"/>
            <a:ext cx="500063" cy="1571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200" kern="0" dirty="0">
              <a:solidFill>
                <a:sysClr val="window" lastClr="FFFFFF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39" name="Line 63"/>
          <p:cNvSpPr>
            <a:spLocks noChangeShapeType="1"/>
          </p:cNvSpPr>
          <p:nvPr/>
        </p:nvSpPr>
        <p:spPr bwMode="auto">
          <a:xfrm flipH="1">
            <a:off x="1676400" y="1053152"/>
            <a:ext cx="0" cy="6858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5" name="AutoShape 4"/>
          <p:cNvSpPr>
            <a:spLocks noChangeArrowheads="1"/>
          </p:cNvSpPr>
          <p:nvPr/>
        </p:nvSpPr>
        <p:spPr bwMode="auto">
          <a:xfrm>
            <a:off x="658505" y="1371600"/>
            <a:ext cx="2160895" cy="22860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9525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맑은 고딕" pitchFamily="50" charset="-127"/>
              </a:rPr>
              <a:t>API Interface </a:t>
            </a:r>
          </a:p>
        </p:txBody>
      </p:sp>
      <p:sp>
        <p:nvSpPr>
          <p:cNvPr id="141" name="순서도: 직접 액세스 저장소 140"/>
          <p:cNvSpPr/>
          <p:nvPr/>
        </p:nvSpPr>
        <p:spPr>
          <a:xfrm>
            <a:off x="1573975" y="2795443"/>
            <a:ext cx="533400" cy="304800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43" name="TextBox 142"/>
          <p:cNvSpPr txBox="1"/>
          <p:nvPr/>
        </p:nvSpPr>
        <p:spPr>
          <a:xfrm>
            <a:off x="1562100" y="2754868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Ch.</a:t>
            </a:r>
          </a:p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info</a:t>
            </a:r>
            <a:endParaRPr kumimoji="0" lang="ko-KR" altLang="en-US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7" name="Line 63"/>
          <p:cNvSpPr>
            <a:spLocks noChangeShapeType="1"/>
          </p:cNvSpPr>
          <p:nvPr/>
        </p:nvSpPr>
        <p:spPr bwMode="auto">
          <a:xfrm>
            <a:off x="1752600" y="3076575"/>
            <a:ext cx="0" cy="3048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2" name="Rectangle 57"/>
          <p:cNvSpPr>
            <a:spLocks noChangeArrowheads="1"/>
          </p:cNvSpPr>
          <p:nvPr/>
        </p:nvSpPr>
        <p:spPr bwMode="auto">
          <a:xfrm>
            <a:off x="5635244" y="1871724"/>
            <a:ext cx="853701" cy="46886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EAS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519519" y="1752600"/>
            <a:ext cx="2052856" cy="968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Rectangle 57"/>
          <p:cNvSpPr>
            <a:spLocks noChangeArrowheads="1"/>
          </p:cNvSpPr>
          <p:nvPr/>
        </p:nvSpPr>
        <p:spPr bwMode="auto">
          <a:xfrm>
            <a:off x="6586319" y="1858832"/>
            <a:ext cx="853701" cy="483137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ko-KR" sz="1200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endParaRPr lang="en-US" altLang="ko-KR" sz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Screen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48119" y="2390001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3" name="Line 63"/>
          <p:cNvSpPr>
            <a:spLocks noChangeShapeType="1"/>
          </p:cNvSpPr>
          <p:nvPr/>
        </p:nvSpPr>
        <p:spPr bwMode="auto">
          <a:xfrm flipV="1">
            <a:off x="5208896" y="2286000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6" name="Line 63"/>
          <p:cNvSpPr>
            <a:spLocks noChangeShapeType="1"/>
          </p:cNvSpPr>
          <p:nvPr/>
        </p:nvSpPr>
        <p:spPr bwMode="auto">
          <a:xfrm flipV="1">
            <a:off x="5181600" y="2133600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7" name="Line 63"/>
          <p:cNvSpPr>
            <a:spLocks noChangeShapeType="1"/>
          </p:cNvSpPr>
          <p:nvPr/>
        </p:nvSpPr>
        <p:spPr bwMode="auto">
          <a:xfrm flipH="1">
            <a:off x="4114800" y="2667000"/>
            <a:ext cx="0" cy="6858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94" name="Shape 93"/>
          <p:cNvCxnSpPr/>
          <p:nvPr/>
        </p:nvCxnSpPr>
        <p:spPr>
          <a:xfrm flipV="1">
            <a:off x="4495800" y="2743200"/>
            <a:ext cx="2090519" cy="3810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4495800" y="3124200"/>
            <a:ext cx="0" cy="2286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AutoShape 13"/>
          <p:cNvSpPr>
            <a:spLocks noChangeArrowheads="1"/>
          </p:cNvSpPr>
          <p:nvPr/>
        </p:nvSpPr>
        <p:spPr bwMode="auto">
          <a:xfrm>
            <a:off x="8382000" y="3124200"/>
            <a:ext cx="1352550" cy="1770063"/>
          </a:xfrm>
          <a:prstGeom prst="roundRect">
            <a:avLst>
              <a:gd name="adj" fmla="val 11338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Media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Framework</a:t>
            </a:r>
          </a:p>
        </p:txBody>
      </p:sp>
      <p:cxnSp>
        <p:nvCxnSpPr>
          <p:cNvPr id="104" name="AutoShape 75"/>
          <p:cNvCxnSpPr>
            <a:cxnSpLocks noChangeShapeType="1"/>
          </p:cNvCxnSpPr>
          <p:nvPr/>
        </p:nvCxnSpPr>
        <p:spPr bwMode="auto">
          <a:xfrm>
            <a:off x="7467600" y="3810000"/>
            <a:ext cx="914400" cy="228600"/>
          </a:xfrm>
          <a:prstGeom prst="bentConnector3">
            <a:avLst>
              <a:gd name="adj1" fmla="val 70833"/>
            </a:avLst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169" name="순서도: 카드 168"/>
          <p:cNvSpPr/>
          <p:nvPr/>
        </p:nvSpPr>
        <p:spPr>
          <a:xfrm>
            <a:off x="7781925" y="3486150"/>
            <a:ext cx="533400" cy="38100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55" name="Text Box 64"/>
          <p:cNvSpPr txBox="1">
            <a:spLocks noChangeArrowheads="1"/>
          </p:cNvSpPr>
          <p:nvPr/>
        </p:nvSpPr>
        <p:spPr bwMode="auto">
          <a:xfrm>
            <a:off x="7848600" y="3514725"/>
            <a:ext cx="455594" cy="32958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ISO</a:t>
            </a:r>
          </a:p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BMFF</a:t>
            </a:r>
            <a:endParaRPr lang="en-US" altLang="ko-KR" sz="10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Shape 4"/>
          <p:cNvSpPr>
            <a:spLocks noChangeArrowheads="1"/>
          </p:cNvSpPr>
          <p:nvPr/>
        </p:nvSpPr>
        <p:spPr bwMode="auto">
          <a:xfrm>
            <a:off x="5410200" y="2362200"/>
            <a:ext cx="1984375" cy="41068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(Dynamic View)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Rectangle 85"/>
          <p:cNvSpPr>
            <a:spLocks noChangeArrowheads="1"/>
          </p:cNvSpPr>
          <p:nvPr/>
        </p:nvSpPr>
        <p:spPr bwMode="auto">
          <a:xfrm>
            <a:off x="7848600" y="4419600"/>
            <a:ext cx="1763713" cy="2098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2" name="Text Box 95"/>
          <p:cNvSpPr txBox="1">
            <a:spLocks noChangeArrowheads="1"/>
          </p:cNvSpPr>
          <p:nvPr/>
        </p:nvSpPr>
        <p:spPr bwMode="auto">
          <a:xfrm>
            <a:off x="8532813" y="4867275"/>
            <a:ext cx="611187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Thread</a:t>
            </a:r>
          </a:p>
        </p:txBody>
      </p:sp>
      <p:sp>
        <p:nvSpPr>
          <p:cNvPr id="93" name="Oval 24"/>
          <p:cNvSpPr>
            <a:spLocks noChangeArrowheads="1"/>
          </p:cNvSpPr>
          <p:nvPr/>
        </p:nvSpPr>
        <p:spPr bwMode="auto">
          <a:xfrm>
            <a:off x="8112125" y="4560888"/>
            <a:ext cx="212725" cy="214312"/>
          </a:xfrm>
          <a:prstGeom prst="ellipse">
            <a:avLst/>
          </a:prstGeom>
          <a:solidFill>
            <a:srgbClr val="FFC000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defTabSz="914400" fontAlgn="auto" latinLnBrk="0">
              <a:spcAft>
                <a:spcPts val="0"/>
              </a:spcAft>
              <a:defRPr/>
            </a:pPr>
            <a:endParaRPr kumimoji="0" lang="en-US" altLang="ko-KR" sz="10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8532813" y="4560888"/>
            <a:ext cx="668337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Process</a:t>
            </a:r>
          </a:p>
        </p:txBody>
      </p:sp>
      <p:sp>
        <p:nvSpPr>
          <p:cNvPr id="95" name="TextBox 47"/>
          <p:cNvSpPr txBox="1">
            <a:spLocks noChangeArrowheads="1"/>
          </p:cNvSpPr>
          <p:nvPr/>
        </p:nvSpPr>
        <p:spPr bwMode="auto">
          <a:xfrm>
            <a:off x="7740650" y="4143375"/>
            <a:ext cx="7604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Legend </a:t>
            </a:r>
            <a:endParaRPr kumimoji="0" lang="ko-KR" altLang="en-US" sz="1200" b="1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6" name="Text Box 95"/>
          <p:cNvSpPr txBox="1">
            <a:spLocks noChangeArrowheads="1"/>
          </p:cNvSpPr>
          <p:nvPr/>
        </p:nvSpPr>
        <p:spPr bwMode="auto">
          <a:xfrm>
            <a:off x="8524875" y="5946775"/>
            <a:ext cx="75247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Data flow</a:t>
            </a:r>
          </a:p>
        </p:txBody>
      </p:sp>
      <p:sp>
        <p:nvSpPr>
          <p:cNvPr id="97" name="Text Box 95"/>
          <p:cNvSpPr txBox="1">
            <a:spLocks noChangeArrowheads="1"/>
          </p:cNvSpPr>
          <p:nvPr/>
        </p:nvSpPr>
        <p:spPr bwMode="auto">
          <a:xfrm>
            <a:off x="8534400" y="6191250"/>
            <a:ext cx="11017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Command flow</a:t>
            </a:r>
          </a:p>
        </p:txBody>
      </p:sp>
      <p:cxnSp>
        <p:nvCxnSpPr>
          <p:cNvPr id="98" name="직선 화살표 연결선 417"/>
          <p:cNvCxnSpPr>
            <a:cxnSpLocks noChangeShapeType="1"/>
          </p:cNvCxnSpPr>
          <p:nvPr/>
        </p:nvCxnSpPr>
        <p:spPr bwMode="auto">
          <a:xfrm>
            <a:off x="8072438" y="6296025"/>
            <a:ext cx="35560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99" name="Oval 24"/>
          <p:cNvSpPr>
            <a:spLocks noChangeArrowheads="1"/>
          </p:cNvSpPr>
          <p:nvPr/>
        </p:nvSpPr>
        <p:spPr bwMode="auto">
          <a:xfrm>
            <a:off x="8121650" y="4872038"/>
            <a:ext cx="212725" cy="203200"/>
          </a:xfrm>
          <a:prstGeom prst="ellipse">
            <a:avLst/>
          </a:prstGeom>
          <a:solidFill>
            <a:schemeClr val="accent3">
              <a:lumMod val="65000"/>
            </a:schemeClr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wrap="none" anchor="ctr"/>
          <a:lstStyle/>
          <a:p>
            <a:pPr algn="ctr" defTabSz="914400" fontAlgn="auto" latinLnBrk="0">
              <a:spcAft>
                <a:spcPts val="0"/>
              </a:spcAft>
              <a:defRPr/>
            </a:pPr>
            <a:endParaRPr kumimoji="0" lang="en-US" altLang="ko-KR" sz="10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00" name="직선 화살표 연결선 436"/>
          <p:cNvCxnSpPr>
            <a:cxnSpLocks noChangeShapeType="1"/>
          </p:cNvCxnSpPr>
          <p:nvPr/>
        </p:nvCxnSpPr>
        <p:spPr bwMode="auto">
          <a:xfrm>
            <a:off x="8062913" y="6069013"/>
            <a:ext cx="35560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01" name="순서도: 직접 액세스 저장소 100"/>
          <p:cNvSpPr/>
          <p:nvPr/>
        </p:nvSpPr>
        <p:spPr>
          <a:xfrm>
            <a:off x="8070850" y="5200650"/>
            <a:ext cx="401638" cy="303213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02" name="Text Box 95"/>
          <p:cNvSpPr txBox="1">
            <a:spLocks noChangeArrowheads="1"/>
          </p:cNvSpPr>
          <p:nvPr/>
        </p:nvSpPr>
        <p:spPr bwMode="auto">
          <a:xfrm>
            <a:off x="8553450" y="5200650"/>
            <a:ext cx="4032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File</a:t>
            </a:r>
          </a:p>
        </p:txBody>
      </p:sp>
      <p:sp>
        <p:nvSpPr>
          <p:cNvPr id="103" name="순서도: 카드 102"/>
          <p:cNvSpPr/>
          <p:nvPr/>
        </p:nvSpPr>
        <p:spPr>
          <a:xfrm>
            <a:off x="8081963" y="5673725"/>
            <a:ext cx="382587" cy="19685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04" name="Text Box 95"/>
          <p:cNvSpPr txBox="1">
            <a:spLocks noChangeArrowheads="1"/>
          </p:cNvSpPr>
          <p:nvPr/>
        </p:nvSpPr>
        <p:spPr bwMode="auto">
          <a:xfrm>
            <a:off x="8591550" y="5629275"/>
            <a:ext cx="4540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note</a:t>
            </a:r>
          </a:p>
        </p:txBody>
      </p:sp>
      <p:sp>
        <p:nvSpPr>
          <p:cNvPr id="105" name="AutoShape 4"/>
          <p:cNvSpPr>
            <a:spLocks noChangeArrowheads="1"/>
          </p:cNvSpPr>
          <p:nvPr/>
        </p:nvSpPr>
        <p:spPr bwMode="auto">
          <a:xfrm>
            <a:off x="609601" y="2370138"/>
            <a:ext cx="4671950" cy="41068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6" name="AutoShape 4"/>
          <p:cNvSpPr>
            <a:spLocks noChangeArrowheads="1"/>
          </p:cNvSpPr>
          <p:nvPr/>
        </p:nvSpPr>
        <p:spPr bwMode="auto">
          <a:xfrm>
            <a:off x="4008437" y="3565525"/>
            <a:ext cx="871538" cy="735013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HTTP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Server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07" name="AutoShape 4"/>
          <p:cNvSpPr>
            <a:spLocks noChangeArrowheads="1"/>
          </p:cNvSpPr>
          <p:nvPr/>
        </p:nvSpPr>
        <p:spPr bwMode="auto">
          <a:xfrm>
            <a:off x="5753100" y="3571875"/>
            <a:ext cx="1104900" cy="731838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 </a:t>
            </a: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DASH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Player  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Interface</a:t>
            </a:r>
          </a:p>
        </p:txBody>
      </p:sp>
      <p:sp>
        <p:nvSpPr>
          <p:cNvPr id="108" name="AutoShape 4"/>
          <p:cNvSpPr>
            <a:spLocks noChangeArrowheads="1"/>
          </p:cNvSpPr>
          <p:nvPr/>
        </p:nvSpPr>
        <p:spPr bwMode="auto">
          <a:xfrm>
            <a:off x="1143001" y="2590801"/>
            <a:ext cx="3752850" cy="22860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CM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09" name="AutoShape 4"/>
          <p:cNvSpPr>
            <a:spLocks noChangeArrowheads="1"/>
          </p:cNvSpPr>
          <p:nvPr/>
        </p:nvSpPr>
        <p:spPr bwMode="auto">
          <a:xfrm>
            <a:off x="5764212" y="4557525"/>
            <a:ext cx="1093788" cy="690563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Media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Player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Service</a:t>
            </a:r>
          </a:p>
        </p:txBody>
      </p:sp>
      <p:sp>
        <p:nvSpPr>
          <p:cNvPr id="110" name="AutoShape 4"/>
          <p:cNvSpPr>
            <a:spLocks noChangeArrowheads="1"/>
          </p:cNvSpPr>
          <p:nvPr/>
        </p:nvSpPr>
        <p:spPr bwMode="auto">
          <a:xfrm>
            <a:off x="685801" y="914400"/>
            <a:ext cx="6629400" cy="1338263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b="1" kern="0" dirty="0">
              <a:solidFill>
                <a:sysClr val="window" lastClr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1" name="AutoShape 4"/>
          <p:cNvSpPr>
            <a:spLocks noChangeArrowheads="1"/>
          </p:cNvSpPr>
          <p:nvPr/>
        </p:nvSpPr>
        <p:spPr bwMode="auto">
          <a:xfrm>
            <a:off x="1201737" y="3552825"/>
            <a:ext cx="1139825" cy="409575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FLUTE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13" name="AutoShape 4"/>
          <p:cNvSpPr>
            <a:spLocks noChangeArrowheads="1"/>
          </p:cNvSpPr>
          <p:nvPr/>
        </p:nvSpPr>
        <p:spPr bwMode="auto">
          <a:xfrm>
            <a:off x="1219200" y="5791200"/>
            <a:ext cx="3676650" cy="30480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Physical Interface (Tuner/SDEC)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14" name="AutoShape 4"/>
          <p:cNvSpPr>
            <a:spLocks noChangeArrowheads="1"/>
          </p:cNvSpPr>
          <p:nvPr/>
        </p:nvSpPr>
        <p:spPr bwMode="auto">
          <a:xfrm>
            <a:off x="1201737" y="4865267"/>
            <a:ext cx="1139825" cy="454025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Frontend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15" name="AutoShape 4"/>
          <p:cNvSpPr>
            <a:spLocks noChangeArrowheads="1"/>
          </p:cNvSpPr>
          <p:nvPr/>
        </p:nvSpPr>
        <p:spPr bwMode="auto">
          <a:xfrm>
            <a:off x="1201737" y="4187825"/>
            <a:ext cx="1139825" cy="384175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Delivery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116" name="직선 화살표 연결선 419"/>
          <p:cNvCxnSpPr>
            <a:cxnSpLocks noChangeShapeType="1"/>
          </p:cNvCxnSpPr>
          <p:nvPr/>
        </p:nvCxnSpPr>
        <p:spPr bwMode="auto">
          <a:xfrm rot="5400000">
            <a:off x="6267450" y="4422775"/>
            <a:ext cx="265112" cy="1588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17" name="AutoShape 4"/>
          <p:cNvSpPr>
            <a:spLocks noChangeArrowheads="1"/>
          </p:cNvSpPr>
          <p:nvPr/>
        </p:nvSpPr>
        <p:spPr bwMode="auto">
          <a:xfrm>
            <a:off x="1485900" y="1752600"/>
            <a:ext cx="1235075" cy="388938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Command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Handler</a:t>
            </a:r>
          </a:p>
        </p:txBody>
      </p:sp>
      <p:sp>
        <p:nvSpPr>
          <p:cNvPr id="118" name="AutoShape 4"/>
          <p:cNvSpPr>
            <a:spLocks noChangeArrowheads="1"/>
          </p:cNvSpPr>
          <p:nvPr/>
        </p:nvSpPr>
        <p:spPr bwMode="auto">
          <a:xfrm>
            <a:off x="2840037" y="1752600"/>
            <a:ext cx="908050" cy="385763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Event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>
                <a:latin typeface="Verdana" pitchFamily="34" charset="0"/>
                <a:ea typeface="맑은 고딕" pitchFamily="50" charset="-127"/>
              </a:rPr>
              <a:t>Listener</a:t>
            </a:r>
          </a:p>
        </p:txBody>
      </p:sp>
      <p:sp>
        <p:nvSpPr>
          <p:cNvPr id="119" name="AutoShape 4"/>
          <p:cNvSpPr>
            <a:spLocks noChangeArrowheads="1"/>
          </p:cNvSpPr>
          <p:nvPr/>
        </p:nvSpPr>
        <p:spPr bwMode="auto">
          <a:xfrm>
            <a:off x="3959225" y="1722438"/>
            <a:ext cx="920750" cy="41592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Companion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screen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20" name="AutoShape 4"/>
          <p:cNvSpPr>
            <a:spLocks noChangeArrowheads="1"/>
          </p:cNvSpPr>
          <p:nvPr/>
        </p:nvSpPr>
        <p:spPr bwMode="auto">
          <a:xfrm>
            <a:off x="1500186" y="1184275"/>
            <a:ext cx="4595813" cy="31115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ATSC 3.0  App.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21" name="AutoShape 4"/>
          <p:cNvSpPr>
            <a:spLocks noChangeArrowheads="1"/>
          </p:cNvSpPr>
          <p:nvPr/>
        </p:nvSpPr>
        <p:spPr bwMode="auto">
          <a:xfrm>
            <a:off x="3992562" y="4614863"/>
            <a:ext cx="887413" cy="690562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DB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Manager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22" name="AutoShape 4"/>
          <p:cNvSpPr>
            <a:spLocks noChangeArrowheads="1"/>
          </p:cNvSpPr>
          <p:nvPr/>
        </p:nvSpPr>
        <p:spPr bwMode="auto">
          <a:xfrm>
            <a:off x="2743200" y="4643437"/>
            <a:ext cx="909637" cy="690563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Hybrid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Sync.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manager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2209800" y="6167250"/>
            <a:ext cx="1912937" cy="27699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Verdana" pitchFamily="34" charset="0"/>
                <a:ea typeface="맑은 고딕" pitchFamily="50" charset="-127"/>
              </a:rPr>
              <a:t>ATSC3.0  TV Service</a:t>
            </a:r>
            <a:endParaRPr kumimoji="0" lang="ko-KR" altLang="en-US" sz="1200" kern="0" dirty="0">
              <a:solidFill>
                <a:sysClr val="windowText" lastClr="000000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314671" y="914400"/>
            <a:ext cx="1912937" cy="2778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Verdana" pitchFamily="34" charset="0"/>
                <a:ea typeface="맑은 고딕" pitchFamily="50" charset="-127"/>
              </a:rPr>
              <a:t>ATSC3.0 Application</a:t>
            </a:r>
            <a:endParaRPr kumimoji="0" lang="ko-KR" altLang="en-US" sz="1200" kern="0" dirty="0">
              <a:solidFill>
                <a:sysClr val="windowText" lastClr="000000"/>
              </a:solidFill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125" name="직선 화살표 연결선 428"/>
          <p:cNvCxnSpPr>
            <a:cxnSpLocks noChangeShapeType="1"/>
            <a:endCxn id="118" idx="2"/>
          </p:cNvCxnSpPr>
          <p:nvPr/>
        </p:nvCxnSpPr>
        <p:spPr bwMode="auto">
          <a:xfrm flipV="1">
            <a:off x="3294062" y="2138363"/>
            <a:ext cx="0" cy="473076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26" name="직선 화살표 연결선 429"/>
          <p:cNvCxnSpPr>
            <a:cxnSpLocks noChangeShapeType="1"/>
            <a:stCxn id="117" idx="2"/>
          </p:cNvCxnSpPr>
          <p:nvPr/>
        </p:nvCxnSpPr>
        <p:spPr bwMode="auto">
          <a:xfrm>
            <a:off x="2103438" y="2141538"/>
            <a:ext cx="0" cy="468312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27" name="직선 화살표 연결선 430"/>
          <p:cNvCxnSpPr>
            <a:cxnSpLocks noChangeShapeType="1"/>
            <a:stCxn id="111" idx="0"/>
          </p:cNvCxnSpPr>
          <p:nvPr/>
        </p:nvCxnSpPr>
        <p:spPr bwMode="auto">
          <a:xfrm flipV="1">
            <a:off x="1771650" y="3302001"/>
            <a:ext cx="0" cy="250824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28" name="직선 화살표 연결선 431"/>
          <p:cNvCxnSpPr>
            <a:cxnSpLocks noChangeShapeType="1"/>
            <a:stCxn id="119" idx="0"/>
          </p:cNvCxnSpPr>
          <p:nvPr/>
        </p:nvCxnSpPr>
        <p:spPr bwMode="auto">
          <a:xfrm rot="5400000" flipH="1" flipV="1">
            <a:off x="4306888" y="1609725"/>
            <a:ext cx="227012" cy="1587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1" name="직선 화살표 연결선 434"/>
          <p:cNvCxnSpPr>
            <a:cxnSpLocks noChangeShapeType="1"/>
            <a:stCxn id="112" idx="0"/>
          </p:cNvCxnSpPr>
          <p:nvPr/>
        </p:nvCxnSpPr>
        <p:spPr bwMode="auto">
          <a:xfrm flipH="1" flipV="1">
            <a:off x="3177546" y="3302000"/>
            <a:ext cx="792" cy="26670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33" name="직선 화살표 연결선 437"/>
          <p:cNvCxnSpPr>
            <a:cxnSpLocks noChangeShapeType="1"/>
          </p:cNvCxnSpPr>
          <p:nvPr/>
        </p:nvCxnSpPr>
        <p:spPr bwMode="auto">
          <a:xfrm>
            <a:off x="4876800" y="4038600"/>
            <a:ext cx="83820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34" name="직선 화살표 연결선 438"/>
          <p:cNvCxnSpPr>
            <a:cxnSpLocks noChangeShapeType="1"/>
          </p:cNvCxnSpPr>
          <p:nvPr/>
        </p:nvCxnSpPr>
        <p:spPr bwMode="auto">
          <a:xfrm flipV="1">
            <a:off x="1761226" y="5334000"/>
            <a:ext cx="0" cy="45720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36" name="직선 화살표 연결선 442"/>
          <p:cNvCxnSpPr>
            <a:cxnSpLocks noChangeShapeType="1"/>
            <a:stCxn id="114" idx="0"/>
            <a:endCxn id="115" idx="2"/>
          </p:cNvCxnSpPr>
          <p:nvPr/>
        </p:nvCxnSpPr>
        <p:spPr bwMode="auto">
          <a:xfrm flipV="1">
            <a:off x="1771650" y="4572000"/>
            <a:ext cx="0" cy="293267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37" name="직선 화살표 연결선 443"/>
          <p:cNvCxnSpPr>
            <a:cxnSpLocks noChangeShapeType="1"/>
            <a:stCxn id="115" idx="0"/>
            <a:endCxn id="111" idx="2"/>
          </p:cNvCxnSpPr>
          <p:nvPr/>
        </p:nvCxnSpPr>
        <p:spPr bwMode="auto">
          <a:xfrm flipV="1">
            <a:off x="1771650" y="3962400"/>
            <a:ext cx="0" cy="225425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140" name="꺾인 연결선 448"/>
          <p:cNvCxnSpPr>
            <a:cxnSpLocks noChangeShapeType="1"/>
            <a:stCxn id="121" idx="3"/>
            <a:endCxn id="157" idx="4"/>
          </p:cNvCxnSpPr>
          <p:nvPr/>
        </p:nvCxnSpPr>
        <p:spPr bwMode="auto">
          <a:xfrm>
            <a:off x="4879975" y="4960144"/>
            <a:ext cx="111125" cy="603250"/>
          </a:xfrm>
          <a:prstGeom prst="bentConnector3">
            <a:avLst>
              <a:gd name="adj1" fmla="val 251375"/>
            </a:avLst>
          </a:prstGeom>
          <a:noFill/>
          <a:ln w="19050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41" name="꺾인 연결선 449"/>
          <p:cNvCxnSpPr>
            <a:cxnSpLocks noChangeShapeType="1"/>
            <a:stCxn id="121" idx="0"/>
            <a:endCxn id="106" idx="2"/>
          </p:cNvCxnSpPr>
          <p:nvPr/>
        </p:nvCxnSpPr>
        <p:spPr bwMode="auto">
          <a:xfrm rot="5400000" flipH="1" flipV="1">
            <a:off x="4283075" y="4453733"/>
            <a:ext cx="314325" cy="793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43" name="직선 화살표 연결선 451"/>
          <p:cNvCxnSpPr>
            <a:cxnSpLocks noChangeShapeType="1"/>
          </p:cNvCxnSpPr>
          <p:nvPr/>
        </p:nvCxnSpPr>
        <p:spPr bwMode="auto">
          <a:xfrm rot="5400000">
            <a:off x="6052344" y="4423569"/>
            <a:ext cx="265112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44" name="직선 화살표 연결선 452"/>
          <p:cNvCxnSpPr>
            <a:cxnSpLocks noChangeShapeType="1"/>
          </p:cNvCxnSpPr>
          <p:nvPr/>
        </p:nvCxnSpPr>
        <p:spPr bwMode="auto">
          <a:xfrm rot="5400000">
            <a:off x="1963737" y="1635125"/>
            <a:ext cx="27940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45" name="직선 화살표 연결선 453"/>
          <p:cNvCxnSpPr>
            <a:cxnSpLocks noChangeShapeType="1"/>
          </p:cNvCxnSpPr>
          <p:nvPr/>
        </p:nvCxnSpPr>
        <p:spPr bwMode="auto">
          <a:xfrm rot="5400000" flipH="1" flipV="1">
            <a:off x="3193256" y="1637507"/>
            <a:ext cx="217487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cxnSp>
        <p:nvCxnSpPr>
          <p:cNvPr id="148" name="직선 화살표 연결선 456"/>
          <p:cNvCxnSpPr>
            <a:cxnSpLocks noChangeShapeType="1"/>
            <a:stCxn id="119" idx="2"/>
          </p:cNvCxnSpPr>
          <p:nvPr/>
        </p:nvCxnSpPr>
        <p:spPr bwMode="auto">
          <a:xfrm rot="5400000">
            <a:off x="4183062" y="2374901"/>
            <a:ext cx="473075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cxnSp>
        <p:nvCxnSpPr>
          <p:cNvPr id="149" name="직선 화살표 연결선 457"/>
          <p:cNvCxnSpPr>
            <a:cxnSpLocks noChangeShapeType="1"/>
            <a:endCxn id="106" idx="0"/>
          </p:cNvCxnSpPr>
          <p:nvPr/>
        </p:nvCxnSpPr>
        <p:spPr bwMode="auto">
          <a:xfrm rot="5400000">
            <a:off x="4302125" y="3422650"/>
            <a:ext cx="28575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dash"/>
            <a:round/>
            <a:headEnd/>
            <a:tailEnd type="arrow" w="med" len="med"/>
          </a:ln>
        </p:spPr>
      </p:cxnSp>
      <p:sp>
        <p:nvSpPr>
          <p:cNvPr id="154" name="AutoShape 4"/>
          <p:cNvSpPr>
            <a:spLocks noChangeArrowheads="1"/>
          </p:cNvSpPr>
          <p:nvPr/>
        </p:nvSpPr>
        <p:spPr bwMode="auto">
          <a:xfrm>
            <a:off x="1143000" y="2984444"/>
            <a:ext cx="3741737" cy="306388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HYBRO Main Controller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155" name="직선 화살표 연결선 465"/>
          <p:cNvCxnSpPr>
            <a:cxnSpLocks noChangeShapeType="1"/>
          </p:cNvCxnSpPr>
          <p:nvPr/>
        </p:nvCxnSpPr>
        <p:spPr bwMode="auto">
          <a:xfrm rot="16200000" flipV="1">
            <a:off x="2859087" y="2952751"/>
            <a:ext cx="26670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</p:spPr>
      </p:cxnSp>
      <p:cxnSp>
        <p:nvCxnSpPr>
          <p:cNvPr id="156" name="직선 화살표 연결선 466"/>
          <p:cNvCxnSpPr>
            <a:cxnSpLocks noChangeShapeType="1"/>
          </p:cNvCxnSpPr>
          <p:nvPr/>
        </p:nvCxnSpPr>
        <p:spPr bwMode="auto">
          <a:xfrm rot="5400000">
            <a:off x="4278312" y="2941313"/>
            <a:ext cx="285750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ysDash"/>
            <a:round/>
            <a:headEnd/>
            <a:tailEnd type="arrow" w="med" len="med"/>
          </a:ln>
        </p:spPr>
      </p:cxnSp>
      <p:sp>
        <p:nvSpPr>
          <p:cNvPr id="157" name="순서도: 직접 액세스 저장소 156"/>
          <p:cNvSpPr/>
          <p:nvPr/>
        </p:nvSpPr>
        <p:spPr>
          <a:xfrm>
            <a:off x="4419600" y="5410200"/>
            <a:ext cx="571500" cy="306387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4410075" y="5360987"/>
            <a:ext cx="42351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ESG</a:t>
            </a:r>
            <a:endParaRPr kumimoji="0" lang="en-US" altLang="ko-KR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data</a:t>
            </a:r>
            <a:endParaRPr kumimoji="0" lang="ko-KR" altLang="en-US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1" name="순서도: 카드 160"/>
          <p:cNvSpPr/>
          <p:nvPr/>
        </p:nvSpPr>
        <p:spPr>
          <a:xfrm>
            <a:off x="5029200" y="3581400"/>
            <a:ext cx="609600" cy="38100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62" name="Text Box 64"/>
          <p:cNvSpPr txBox="1">
            <a:spLocks noChangeArrowheads="1"/>
          </p:cNvSpPr>
          <p:nvPr/>
        </p:nvSpPr>
        <p:spPr bwMode="auto">
          <a:xfrm>
            <a:off x="5129150" y="3628900"/>
            <a:ext cx="455594" cy="329588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square" lIns="18000" tIns="10800" rIns="18000" bIns="108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ISO</a:t>
            </a:r>
          </a:p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BMFF</a:t>
            </a:r>
            <a:endParaRPr lang="en-US" altLang="ko-KR" sz="10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9" name="순서도: 직접 액세스 저장소 138"/>
          <p:cNvSpPr/>
          <p:nvPr/>
        </p:nvSpPr>
        <p:spPr>
          <a:xfrm>
            <a:off x="3821875" y="5386450"/>
            <a:ext cx="533400" cy="304800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3810000" y="5345875"/>
            <a:ext cx="422275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Ch.</a:t>
            </a:r>
          </a:p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data</a:t>
            </a:r>
            <a:endParaRPr kumimoji="0" lang="ko-KR" altLang="en-US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2" name="AutoShape 4"/>
          <p:cNvSpPr>
            <a:spLocks noChangeArrowheads="1"/>
          </p:cNvSpPr>
          <p:nvPr/>
        </p:nvSpPr>
        <p:spPr bwMode="auto">
          <a:xfrm>
            <a:off x="5044116" y="1731334"/>
            <a:ext cx="1051884" cy="415925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algn="ctr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Interactivity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173" name="직선 화살표 연결선 431"/>
          <p:cNvCxnSpPr>
            <a:cxnSpLocks noChangeShapeType="1"/>
          </p:cNvCxnSpPr>
          <p:nvPr/>
        </p:nvCxnSpPr>
        <p:spPr bwMode="auto">
          <a:xfrm rot="5400000" flipH="1" flipV="1">
            <a:off x="5460521" y="1638300"/>
            <a:ext cx="227012" cy="1587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 type="arrow" w="med" len="med"/>
            <a:tailEnd type="arrow" w="med" len="med"/>
          </a:ln>
        </p:spPr>
      </p:cxnSp>
      <p:sp>
        <p:nvSpPr>
          <p:cNvPr id="175" name="TextBox 174"/>
          <p:cNvSpPr txBox="1"/>
          <p:nvPr/>
        </p:nvSpPr>
        <p:spPr>
          <a:xfrm>
            <a:off x="5633850" y="6143500"/>
            <a:ext cx="145573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solidFill>
                  <a:sysClr val="windowText" lastClr="000000"/>
                </a:solidFill>
                <a:latin typeface="Verdana" pitchFamily="34" charset="0"/>
                <a:ea typeface="맑은 고딕" pitchFamily="50" charset="-127"/>
              </a:rPr>
              <a:t>Media Service</a:t>
            </a:r>
            <a:endParaRPr kumimoji="0" lang="ko-KR" altLang="en-US" sz="1200" kern="0" dirty="0">
              <a:solidFill>
                <a:sysClr val="windowText" lastClr="000000"/>
              </a:solidFill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5764212" y="5522912"/>
            <a:ext cx="1093788" cy="461963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GStreamer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82" name="직선 화살표 연결선 419"/>
          <p:cNvCxnSpPr>
            <a:cxnSpLocks noChangeShapeType="1"/>
          </p:cNvCxnSpPr>
          <p:nvPr/>
        </p:nvCxnSpPr>
        <p:spPr bwMode="auto">
          <a:xfrm rot="5400000">
            <a:off x="6267450" y="5389562"/>
            <a:ext cx="265112" cy="1588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dash"/>
            <a:round/>
            <a:headEnd/>
            <a:tailEnd type="arrow" w="med" len="med"/>
          </a:ln>
        </p:spPr>
      </p:cxnSp>
      <p:cxnSp>
        <p:nvCxnSpPr>
          <p:cNvPr id="83" name="직선 화살표 연결선 451"/>
          <p:cNvCxnSpPr>
            <a:cxnSpLocks noChangeShapeType="1"/>
          </p:cNvCxnSpPr>
          <p:nvPr/>
        </p:nvCxnSpPr>
        <p:spPr bwMode="auto">
          <a:xfrm rot="5400000">
            <a:off x="6052344" y="5390356"/>
            <a:ext cx="265112" cy="0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round/>
            <a:headEnd/>
            <a:tailEnd type="arrow" w="med" len="med"/>
          </a:ln>
        </p:spPr>
      </p:cxnSp>
      <p:sp>
        <p:nvSpPr>
          <p:cNvPr id="78" name="순서도: 카드 77"/>
          <p:cNvSpPr/>
          <p:nvPr/>
        </p:nvSpPr>
        <p:spPr>
          <a:xfrm>
            <a:off x="1295400" y="5410200"/>
            <a:ext cx="381000" cy="30480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79" name="Text Box 64"/>
          <p:cNvSpPr txBox="1">
            <a:spLocks noChangeArrowheads="1"/>
          </p:cNvSpPr>
          <p:nvPr/>
        </p:nvSpPr>
        <p:spPr bwMode="auto">
          <a:xfrm>
            <a:off x="1354348" y="5486400"/>
            <a:ext cx="305656" cy="1756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GSE</a:t>
            </a:r>
            <a:endParaRPr lang="en-US" altLang="ko-KR" sz="10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6" name="순서도: 카드 85"/>
          <p:cNvSpPr/>
          <p:nvPr/>
        </p:nvSpPr>
        <p:spPr>
          <a:xfrm>
            <a:off x="990600" y="4419600"/>
            <a:ext cx="381000" cy="304800"/>
          </a:xfrm>
          <a:prstGeom prst="flowChartPunchedCard">
            <a:avLst/>
          </a:prstGeom>
          <a:solidFill>
            <a:srgbClr val="FFFFFF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1" kern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87" name="Text Box 64"/>
          <p:cNvSpPr txBox="1">
            <a:spLocks noChangeArrowheads="1"/>
          </p:cNvSpPr>
          <p:nvPr/>
        </p:nvSpPr>
        <p:spPr bwMode="auto">
          <a:xfrm>
            <a:off x="1114235" y="4488875"/>
            <a:ext cx="167798" cy="175699"/>
          </a:xfrm>
          <a:prstGeom prst="rect">
            <a:avLst/>
          </a:prstGeom>
          <a:solidFill>
            <a:schemeClr val="bg1"/>
          </a:solidFill>
          <a:ln w="19050" algn="ctr">
            <a:noFill/>
            <a:miter lim="800000"/>
            <a:headEnd/>
            <a:tailEnd/>
          </a:ln>
        </p:spPr>
        <p:txBody>
          <a:bodyPr wrap="none" lIns="18000" tIns="10800" rIns="18000" bIns="10800">
            <a:spAutoFit/>
          </a:bodyPr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000" b="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  <a:endParaRPr lang="en-US" altLang="ko-KR" sz="1000" b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2" name="AutoShape 4"/>
          <p:cNvSpPr>
            <a:spLocks noChangeArrowheads="1"/>
          </p:cNvSpPr>
          <p:nvPr/>
        </p:nvSpPr>
        <p:spPr bwMode="auto">
          <a:xfrm>
            <a:off x="2723519" y="3568700"/>
            <a:ext cx="909637" cy="469900"/>
          </a:xfrm>
          <a:prstGeom prst="roundRect">
            <a:avLst>
              <a:gd name="adj" fmla="val 16667"/>
            </a:avLst>
          </a:prstGeom>
          <a:solidFill>
            <a:schemeClr val="accent3">
              <a:lumMod val="65000"/>
            </a:schemeClr>
          </a:solidFill>
          <a:ln w="9525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kern="0" dirty="0" smtClean="0">
                <a:latin typeface="Verdana" pitchFamily="34" charset="0"/>
                <a:ea typeface="맑은 고딕" pitchFamily="50" charset="-127"/>
              </a:rPr>
              <a:t>EAS</a:t>
            </a:r>
            <a:endParaRPr kumimoji="0" lang="en-US" altLang="ko-KR" sz="1200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181" name="꺾인 연결선 180"/>
          <p:cNvCxnSpPr>
            <a:stCxn id="111" idx="3"/>
          </p:cNvCxnSpPr>
          <p:nvPr/>
        </p:nvCxnSpPr>
        <p:spPr>
          <a:xfrm>
            <a:off x="2341562" y="3757613"/>
            <a:ext cx="1697038" cy="433387"/>
          </a:xfrm>
          <a:prstGeom prst="bentConnector3">
            <a:avLst>
              <a:gd name="adj1" fmla="val 14417"/>
            </a:avLst>
          </a:prstGeom>
          <a:ln w="19050">
            <a:solidFill>
              <a:srgbClr val="7030A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순서도: 직접 액세스 저장소 185"/>
          <p:cNvSpPr/>
          <p:nvPr/>
        </p:nvSpPr>
        <p:spPr>
          <a:xfrm>
            <a:off x="6248400" y="1295400"/>
            <a:ext cx="533400" cy="304800"/>
          </a:xfrm>
          <a:prstGeom prst="flowChartMagneticDrum">
            <a:avLst/>
          </a:prstGeom>
          <a:solidFill>
            <a:srgbClr val="00B050"/>
          </a:solidFill>
          <a:ln w="9525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900" b="1" kern="0" dirty="0">
              <a:solidFill>
                <a:srgbClr val="FFFFFF"/>
              </a:solidFill>
              <a:latin typeface="Arial"/>
              <a:ea typeface="MS PGothic" pitchFamily="34" charset="-128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36525" y="1254825"/>
            <a:ext cx="38985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Ch.</a:t>
            </a:r>
          </a:p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kern="0" dirty="0" smtClean="0">
                <a:solidFill>
                  <a:sysClr val="windowText" lastClr="000000"/>
                </a:solidFill>
                <a:latin typeface="굴림" pitchFamily="50" charset="-127"/>
                <a:ea typeface="굴림" pitchFamily="50" charset="-127"/>
              </a:rPr>
              <a:t>info</a:t>
            </a:r>
            <a:endParaRPr kumimoji="0" lang="ko-KR" altLang="en-US" sz="900" kern="0" dirty="0">
              <a:solidFill>
                <a:sysClr val="windowText" lastClr="000000"/>
              </a:solidFill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76" name="직선 화살표 연결선 442"/>
          <p:cNvCxnSpPr>
            <a:cxnSpLocks noChangeShapeType="1"/>
          </p:cNvCxnSpPr>
          <p:nvPr/>
        </p:nvCxnSpPr>
        <p:spPr bwMode="auto">
          <a:xfrm flipV="1">
            <a:off x="3198019" y="4238625"/>
            <a:ext cx="2381" cy="376237"/>
          </a:xfrm>
          <a:prstGeom prst="straightConnector1">
            <a:avLst/>
          </a:prstGeom>
          <a:noFill/>
          <a:ln w="15875" algn="ctr">
            <a:solidFill>
              <a:srgbClr val="7030A0"/>
            </a:solidFill>
            <a:prstDash val="solid"/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(Dynamic View)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/>
        </p:nvGraphicFramePr>
        <p:xfrm>
          <a:off x="685800" y="685800"/>
          <a:ext cx="8686800" cy="5638799"/>
        </p:xfrm>
        <a:graphic>
          <a:graphicData uri="http://schemas.openxmlformats.org/drawingml/2006/table">
            <a:tbl>
              <a:tblPr/>
              <a:tblGrid>
                <a:gridCol w="1752600"/>
                <a:gridCol w="6934200"/>
              </a:tblGrid>
              <a:tr h="289863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Element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Responsibility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47151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Hybro Main Controller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Middleware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수신 및 서비스 기능 동작을 위한 각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thread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제어 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처리에 대한 전체 운용을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1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Frontend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Tuner/baseband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</a:t>
                      </a:r>
                      <a:r>
                        <a:rPr lang="ko-KR" sz="1000" kern="100" dirty="0" err="1">
                          <a:latin typeface="맑은 고딕"/>
                          <a:cs typeface="바탕"/>
                        </a:rPr>
                        <a:t>부터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 수신된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IP based datagram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parsing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을 수행하여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Deliver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전달한다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215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Delivery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Frontend 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부터 수신된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IP based datagram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을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filtering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Signaling Parser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와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Process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에게 전달한다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수신을 위한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Signaling Table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인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FIC, SMT, SLT, GAT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등을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parsing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XML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형태로 가공하여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Application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1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FLUTE 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ATSC3.0 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방송 채널을 통해 전송되는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수신하기 위한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Carousel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로서 수신된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ESG Engine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으로 전송한다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2809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EAS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EAS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message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수신하고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CAP message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parsing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212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Hybrid Sync.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Manager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Tuner/baseband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IP Broadband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</a:t>
                      </a:r>
                      <a:r>
                        <a:rPr lang="ko-KR" sz="1000" kern="100" dirty="0" err="1">
                          <a:latin typeface="맑은 고딕"/>
                          <a:cs typeface="바탕"/>
                        </a:rPr>
                        <a:t>부터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 수신된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IP based AV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의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sync.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맞추어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DASH player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전달될 수 있도록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Rate control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monitoring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151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HTTP Server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Media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Player Service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제공하여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영상을 실제 화면으로 출력할 수 있도록 하는 역할을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913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DB Manager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altLang="ko-KR" sz="1000" kern="100" dirty="0" smtClean="0">
                          <a:latin typeface="맑은 고딕"/>
                          <a:cs typeface="바탕"/>
                        </a:rPr>
                        <a:t>  </a:t>
                      </a:r>
                      <a:r>
                        <a:rPr lang="ko-KR" sz="1000" kern="100" dirty="0" smtClean="0">
                          <a:latin typeface="맑은 고딕"/>
                          <a:cs typeface="바탕"/>
                        </a:rPr>
                        <a:t>화면에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표시할 방송 서비스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Guide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정보를 수집하고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DB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 저장하고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XML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형태로 가공하여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Application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에 제공한다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ESG engine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으로부터 방송 서비스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guide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관련 제어 및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획득할 수 있는 역할을 담당한다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8807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DASH Player 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000" kern="100">
                          <a:latin typeface="맑은 고딕"/>
                          <a:cs typeface="바탕"/>
                        </a:rPr>
                        <a:t>Interface</a:t>
                      </a:r>
                      <a:endParaRPr lang="ko-KR" sz="10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000" kern="100" dirty="0" smtClean="0">
                          <a:latin typeface="맑은 고딕"/>
                          <a:cs typeface="바탕"/>
                        </a:rPr>
                        <a:t>  AV 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Player Interface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로부터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data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를 제공받아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영상을 실제 화면으로 출력할 수 있도록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 AV codec</a:t>
                      </a:r>
                      <a:r>
                        <a:rPr lang="ko-KR" sz="1000" kern="100" dirty="0">
                          <a:latin typeface="맑은 고딕"/>
                          <a:cs typeface="바탕"/>
                        </a:rPr>
                        <a:t>을 제어한다</a:t>
                      </a:r>
                      <a:r>
                        <a:rPr lang="en-US" sz="10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0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Detailed Design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Rectangle 2"/>
          <p:cNvSpPr>
            <a:spLocks noChangeArrowheads="1"/>
          </p:cNvSpPr>
          <p:nvPr/>
        </p:nvSpPr>
        <p:spPr bwMode="auto">
          <a:xfrm>
            <a:off x="228601" y="1348056"/>
            <a:ext cx="9601200" cy="20312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4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	</a:t>
            </a:r>
            <a:r>
              <a:rPr kumimoji="0" lang="en-US" altLang="ko-KR" sz="2400" b="1" dirty="0" smtClean="0">
                <a:solidFill>
                  <a:srgbClr val="FF0066"/>
                </a:solidFill>
                <a:latin typeface="맑은 고딕" pitchFamily="50" charset="-127"/>
                <a:ea typeface="맑은 고딕" pitchFamily="50" charset="-127"/>
              </a:rPr>
              <a:t>- Contents Provider</a:t>
            </a:r>
          </a:p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400" b="1" dirty="0" smtClean="0">
                <a:solidFill>
                  <a:srgbClr val="FF0066"/>
                </a:solidFill>
                <a:latin typeface="맑은 고딕" pitchFamily="50" charset="-127"/>
                <a:ea typeface="맑은 고딕" pitchFamily="50" charset="-127"/>
              </a:rPr>
              <a:t>	- Frame Template</a:t>
            </a:r>
          </a:p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400" b="1" dirty="0" smtClean="0">
                <a:solidFill>
                  <a:srgbClr val="FF0066"/>
                </a:solidFill>
                <a:latin typeface="맑은 고딕" pitchFamily="50" charset="-127"/>
                <a:ea typeface="맑은 고딕" pitchFamily="50" charset="-127"/>
              </a:rPr>
              <a:t>	- Media Player Interface</a:t>
            </a:r>
          </a:p>
          <a:p>
            <a:pPr defTabSz="911225">
              <a:spcBef>
                <a:spcPct val="50000"/>
              </a:spcBef>
              <a:buFontTx/>
              <a:buNone/>
              <a:defRPr/>
            </a:pPr>
            <a:endParaRPr kumimoji="0" lang="ko-KR" altLang="en-US" sz="2000" b="1" dirty="0">
              <a:solidFill>
                <a:srgbClr val="FF0066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(Contents Provider)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5400" y="1066800"/>
            <a:ext cx="19239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PUSH Model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2" name="그룹 42"/>
          <p:cNvGrpSpPr/>
          <p:nvPr/>
        </p:nvGrpSpPr>
        <p:grpSpPr>
          <a:xfrm>
            <a:off x="685800" y="1676400"/>
            <a:ext cx="3886200" cy="4191000"/>
            <a:chOff x="1828800" y="750126"/>
            <a:chExt cx="5867400" cy="5193474"/>
          </a:xfrm>
        </p:grpSpPr>
        <p:sp>
          <p:nvSpPr>
            <p:cNvPr id="5" name="직사각형 4"/>
            <p:cNvSpPr/>
            <p:nvPr/>
          </p:nvSpPr>
          <p:spPr>
            <a:xfrm>
              <a:off x="1828800" y="1435926"/>
              <a:ext cx="3810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43600" y="1893126"/>
              <a:ext cx="17526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8" name="직사각형 7"/>
            <p:cNvSpPr/>
            <p:nvPr/>
          </p:nvSpPr>
          <p:spPr bwMode="auto">
            <a:xfrm>
              <a:off x="2899481" y="2631274"/>
              <a:ext cx="914400" cy="63345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ROUTE</a:t>
              </a:r>
              <a:endPara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2899481" y="4252016"/>
              <a:ext cx="902568" cy="5040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Multicast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client</a:t>
              </a:r>
              <a:endPara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직선 화살표 연결선 10"/>
            <p:cNvCxnSpPr>
              <a:stCxn id="17" idx="2"/>
              <a:endCxn id="18" idx="0"/>
            </p:cNvCxnSpPr>
            <p:nvPr/>
          </p:nvCxnSpPr>
          <p:spPr bwMode="auto">
            <a:xfrm>
              <a:off x="3346884" y="2121726"/>
              <a:ext cx="3501" cy="38895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2" name="원통 11"/>
            <p:cNvSpPr/>
            <p:nvPr/>
          </p:nvSpPr>
          <p:spPr bwMode="auto">
            <a:xfrm>
              <a:off x="4484539" y="2578926"/>
              <a:ext cx="576064" cy="509542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5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돋움" pitchFamily="50" charset="-127"/>
              </a:endParaRPr>
            </a:p>
          </p:txBody>
        </p:sp>
        <p:cxnSp>
          <p:nvCxnSpPr>
            <p:cNvPr id="15" name="직선 화살표 연결선 14"/>
            <p:cNvCxnSpPr/>
            <p:nvPr/>
          </p:nvCxnSpPr>
          <p:spPr bwMode="auto">
            <a:xfrm>
              <a:off x="3810000" y="2883726"/>
              <a:ext cx="6858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828800" y="4864925"/>
              <a:ext cx="1302839" cy="32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TV Service</a:t>
              </a:r>
              <a:endParaRPr lang="ko-KR" altLang="en-US" sz="105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17" name="직사각형 16"/>
            <p:cNvSpPr/>
            <p:nvPr/>
          </p:nvSpPr>
          <p:spPr bwMode="auto">
            <a:xfrm>
              <a:off x="2590800" y="1664526"/>
              <a:ext cx="1512168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Main Controller</a:t>
              </a:r>
              <a:endParaRPr lang="en-US" altLang="ko-KR" sz="105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2702685" y="2510677"/>
              <a:ext cx="1295400" cy="24304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9" name="직사각형 18"/>
            <p:cNvSpPr/>
            <p:nvPr/>
          </p:nvSpPr>
          <p:spPr bwMode="auto">
            <a:xfrm>
              <a:off x="4363943" y="3433028"/>
              <a:ext cx="838200" cy="76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HTTP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5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Entity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Provider</a:t>
              </a:r>
              <a:endPara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0" name="직선 화살표 연결선 19"/>
            <p:cNvCxnSpPr/>
            <p:nvPr/>
          </p:nvCxnSpPr>
          <p:spPr bwMode="auto">
            <a:xfrm>
              <a:off x="4784698" y="3188526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1" name="직선 화살표 연결선 20"/>
            <p:cNvCxnSpPr>
              <a:endCxn id="17" idx="0"/>
            </p:cNvCxnSpPr>
            <p:nvPr/>
          </p:nvCxnSpPr>
          <p:spPr bwMode="auto">
            <a:xfrm flipH="1">
              <a:off x="3346884" y="1207326"/>
              <a:ext cx="5916" cy="4572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2" name="Shape 21"/>
            <p:cNvCxnSpPr>
              <a:stCxn id="24" idx="3"/>
            </p:cNvCxnSpPr>
            <p:nvPr/>
          </p:nvCxnSpPr>
          <p:spPr>
            <a:xfrm>
              <a:off x="5638800" y="978726"/>
              <a:ext cx="1219200" cy="266700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5916437" y="4849024"/>
              <a:ext cx="1705053" cy="3204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Media pipeline</a:t>
              </a:r>
              <a:endParaRPr lang="ko-KR" altLang="en-US" sz="105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828800" y="750126"/>
              <a:ext cx="3810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Application</a:t>
              </a:r>
              <a:endParaRPr lang="ko-KR" altLang="en-US" sz="105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5943600" y="5517203"/>
              <a:ext cx="1752600" cy="42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6" name="Rectangle 49"/>
            <p:cNvSpPr>
              <a:spLocks noChangeArrowheads="1"/>
            </p:cNvSpPr>
            <p:nvPr/>
          </p:nvSpPr>
          <p:spPr bwMode="auto">
            <a:xfrm>
              <a:off x="6256351" y="5595122"/>
              <a:ext cx="1143000" cy="271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AV decoder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7" name="Rectangle 62"/>
            <p:cNvSpPr>
              <a:spLocks noChangeArrowheads="1"/>
            </p:cNvSpPr>
            <p:nvPr/>
          </p:nvSpPr>
          <p:spPr bwMode="auto">
            <a:xfrm>
              <a:off x="5943600" y="5245926"/>
              <a:ext cx="1752600" cy="2048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Codec DDI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>
              <a:off x="1828800" y="5257800"/>
              <a:ext cx="3810000" cy="21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IP network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29" name="Rectangle 62"/>
            <p:cNvSpPr>
              <a:spLocks noChangeArrowheads="1"/>
            </p:cNvSpPr>
            <p:nvPr/>
          </p:nvSpPr>
          <p:spPr bwMode="auto">
            <a:xfrm>
              <a:off x="1828800" y="5567214"/>
              <a:ext cx="3810000" cy="364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Broadband (wired/wireless)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0" name="Rectangle 57"/>
            <p:cNvSpPr>
              <a:spLocks noChangeArrowheads="1"/>
            </p:cNvSpPr>
            <p:nvPr/>
          </p:nvSpPr>
          <p:spPr bwMode="auto">
            <a:xfrm>
              <a:off x="6254950" y="2426526"/>
              <a:ext cx="1152194" cy="492369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DASH</a:t>
              </a:r>
            </a:p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Control engine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1" name="Rectangle 57"/>
            <p:cNvSpPr>
              <a:spLocks noChangeArrowheads="1"/>
            </p:cNvSpPr>
            <p:nvPr/>
          </p:nvSpPr>
          <p:spPr bwMode="auto">
            <a:xfrm>
              <a:off x="6254949" y="3579729"/>
              <a:ext cx="1152195" cy="2110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HTTP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6248400" y="3112071"/>
              <a:ext cx="1158500" cy="4220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HTTP access </a:t>
              </a:r>
            </a:p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client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33" name="직선 화살표 연결선 32"/>
            <p:cNvCxnSpPr/>
            <p:nvPr/>
          </p:nvCxnSpPr>
          <p:spPr bwMode="auto">
            <a:xfrm flipV="1">
              <a:off x="3352800" y="4780775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4" name="직선 화살표 연결선 33"/>
            <p:cNvCxnSpPr>
              <a:endCxn id="8" idx="2"/>
            </p:cNvCxnSpPr>
            <p:nvPr/>
          </p:nvCxnSpPr>
          <p:spPr bwMode="auto">
            <a:xfrm flipV="1">
              <a:off x="3352800" y="3264726"/>
              <a:ext cx="3881" cy="990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직사각형 34"/>
            <p:cNvSpPr/>
            <p:nvPr/>
          </p:nvSpPr>
          <p:spPr bwMode="auto">
            <a:xfrm>
              <a:off x="2891530" y="3814028"/>
              <a:ext cx="914400" cy="278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UDP</a:t>
              </a:r>
              <a:endPara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 bwMode="auto">
            <a:xfrm>
              <a:off x="2895600" y="3417126"/>
              <a:ext cx="914400" cy="27299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5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LCT/ALC</a:t>
              </a:r>
              <a:endParaRPr kumimoji="1" lang="ko-KR" altLang="en-US" sz="105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7" name="직선 화살표 연결선 36"/>
            <p:cNvCxnSpPr/>
            <p:nvPr/>
          </p:nvCxnSpPr>
          <p:spPr>
            <a:xfrm flipV="1">
              <a:off x="6858000" y="3798126"/>
              <a:ext cx="0" cy="1447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50"/>
            <p:cNvSpPr>
              <a:spLocks noChangeArrowheads="1"/>
            </p:cNvSpPr>
            <p:nvPr/>
          </p:nvSpPr>
          <p:spPr bwMode="auto">
            <a:xfrm>
              <a:off x="6282182" y="3922738"/>
              <a:ext cx="1093315" cy="5027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GStreamer</a:t>
              </a:r>
            </a:p>
            <a:p>
              <a:pPr>
                <a:buNone/>
              </a:pPr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Plug-in</a:t>
              </a:r>
              <a:endParaRPr lang="en-US" altLang="ko-KR" sz="105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943600" y="1435926"/>
              <a:ext cx="1752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uMediaServer</a:t>
              </a:r>
              <a:endParaRPr lang="ko-KR" altLang="en-US" sz="105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cxnSp>
          <p:nvCxnSpPr>
            <p:cNvPr id="40" name="꺾인 연결선 39"/>
            <p:cNvCxnSpPr>
              <a:stCxn id="19" idx="3"/>
              <a:endCxn id="30" idx="1"/>
            </p:cNvCxnSpPr>
            <p:nvPr/>
          </p:nvCxnSpPr>
          <p:spPr>
            <a:xfrm flipV="1">
              <a:off x="5202143" y="2672711"/>
              <a:ext cx="1052807" cy="114131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순서도: 카드 40"/>
            <p:cNvSpPr/>
            <p:nvPr/>
          </p:nvSpPr>
          <p:spPr>
            <a:xfrm>
              <a:off x="5257800" y="3276600"/>
              <a:ext cx="609600" cy="381000"/>
            </a:xfrm>
            <a:prstGeom prst="flowChartPunchedCar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50" b="1" kern="0" dirty="0">
                <a:solidFill>
                  <a:srgbClr val="FFFFFF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5357750" y="3324100"/>
              <a:ext cx="455594" cy="338295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18000" tIns="10800" rIns="18000" bIns="1080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8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ISO</a:t>
              </a:r>
            </a:p>
            <a:p>
              <a:pPr>
                <a:buNone/>
              </a:pPr>
              <a:r>
                <a:rPr lang="en-US" altLang="ko-KR" sz="8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BMFF</a:t>
              </a:r>
              <a:endParaRPr lang="en-US" altLang="ko-KR" sz="8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324600" y="1079202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PULL Model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3" name="그룹 78"/>
          <p:cNvGrpSpPr/>
          <p:nvPr/>
        </p:nvGrpSpPr>
        <p:grpSpPr>
          <a:xfrm>
            <a:off x="5410200" y="1676400"/>
            <a:ext cx="3962400" cy="4191000"/>
            <a:chOff x="1828800" y="750126"/>
            <a:chExt cx="5867400" cy="5193474"/>
          </a:xfrm>
        </p:grpSpPr>
        <p:sp>
          <p:nvSpPr>
            <p:cNvPr id="44" name="직사각형 43"/>
            <p:cNvSpPr/>
            <p:nvPr/>
          </p:nvSpPr>
          <p:spPr>
            <a:xfrm>
              <a:off x="1828800" y="1435926"/>
              <a:ext cx="3810000" cy="3657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5943600" y="1893126"/>
              <a:ext cx="1752600" cy="3200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47" name="직사각형 46"/>
            <p:cNvSpPr/>
            <p:nvPr/>
          </p:nvSpPr>
          <p:spPr bwMode="auto">
            <a:xfrm>
              <a:off x="2899481" y="2631274"/>
              <a:ext cx="914400" cy="63345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ROUTE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직사각형 47"/>
            <p:cNvSpPr/>
            <p:nvPr/>
          </p:nvSpPr>
          <p:spPr bwMode="auto">
            <a:xfrm>
              <a:off x="2899481" y="4252016"/>
              <a:ext cx="902568" cy="504056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Multicast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client</a:t>
              </a:r>
              <a:endParaRPr lang="en-US" altLang="ko-KR" sz="10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직선 화살표 연결선 48"/>
            <p:cNvCxnSpPr>
              <a:stCxn id="53" idx="2"/>
              <a:endCxn id="54" idx="0"/>
            </p:cNvCxnSpPr>
            <p:nvPr/>
          </p:nvCxnSpPr>
          <p:spPr bwMode="auto">
            <a:xfrm>
              <a:off x="3346884" y="2121726"/>
              <a:ext cx="3501" cy="388951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0" name="원통 49"/>
            <p:cNvSpPr/>
            <p:nvPr/>
          </p:nvSpPr>
          <p:spPr bwMode="auto">
            <a:xfrm>
              <a:off x="4484539" y="2578926"/>
              <a:ext cx="576064" cy="391478"/>
            </a:xfrm>
            <a:prstGeom prst="can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rebuchet MS" pitchFamily="34" charset="0"/>
                <a:ea typeface="돋움" pitchFamily="50" charset="-127"/>
              </a:endParaRPr>
            </a:p>
          </p:txBody>
        </p:sp>
        <p:cxnSp>
          <p:nvCxnSpPr>
            <p:cNvPr id="51" name="직선 화살표 연결선 50"/>
            <p:cNvCxnSpPr/>
            <p:nvPr/>
          </p:nvCxnSpPr>
          <p:spPr bwMode="auto">
            <a:xfrm>
              <a:off x="3810000" y="2883726"/>
              <a:ext cx="6858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1828800" y="4864926"/>
              <a:ext cx="9412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TV Service</a:t>
              </a:r>
              <a:endParaRPr lang="ko-KR" altLang="en-US" sz="10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53" name="직사각형 52"/>
            <p:cNvSpPr/>
            <p:nvPr/>
          </p:nvSpPr>
          <p:spPr bwMode="auto">
            <a:xfrm>
              <a:off x="2590800" y="1664526"/>
              <a:ext cx="1512168" cy="45720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Main Controller</a:t>
              </a:r>
              <a:endParaRPr lang="en-US" altLang="ko-KR" sz="1000" dirty="0" smtClean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2702685" y="2510677"/>
              <a:ext cx="1295400" cy="24304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55" name="직사각형 54"/>
            <p:cNvSpPr/>
            <p:nvPr/>
          </p:nvSpPr>
          <p:spPr bwMode="auto">
            <a:xfrm>
              <a:off x="4363943" y="3433028"/>
              <a:ext cx="838200" cy="7620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Internal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HTTP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000" b="1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server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 bwMode="auto">
            <a:xfrm>
              <a:off x="4784698" y="3188526"/>
              <a:ext cx="0" cy="228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7" name="직선 화살표 연결선 56"/>
            <p:cNvCxnSpPr/>
            <p:nvPr/>
          </p:nvCxnSpPr>
          <p:spPr bwMode="auto">
            <a:xfrm flipH="1">
              <a:off x="5181600" y="3645726"/>
              <a:ext cx="10668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8" name="직선 화살표 연결선 57"/>
            <p:cNvCxnSpPr>
              <a:endCxn id="53" idx="0"/>
            </p:cNvCxnSpPr>
            <p:nvPr/>
          </p:nvCxnSpPr>
          <p:spPr bwMode="auto">
            <a:xfrm flipH="1">
              <a:off x="3346884" y="1207326"/>
              <a:ext cx="5916" cy="4572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59" name="Shape 58"/>
            <p:cNvCxnSpPr>
              <a:stCxn id="61" idx="3"/>
            </p:cNvCxnSpPr>
            <p:nvPr/>
          </p:nvCxnSpPr>
          <p:spPr>
            <a:xfrm>
              <a:off x="5638800" y="978726"/>
              <a:ext cx="1219200" cy="266700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916437" y="4849024"/>
              <a:ext cx="12234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 smtClean="0">
                  <a:latin typeface="Verdana" pitchFamily="34" charset="0"/>
                  <a:ea typeface="Verdana" pitchFamily="34" charset="0"/>
                  <a:cs typeface="Verdana" pitchFamily="34" charset="0"/>
                </a:rPr>
                <a:t>Media pipeline</a:t>
              </a:r>
              <a:endParaRPr lang="ko-KR" altLang="en-US" sz="1000" b="1" dirty="0"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1828800" y="750126"/>
              <a:ext cx="3810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Application</a:t>
              </a:r>
              <a:endParaRPr lang="ko-KR" altLang="en-US" sz="1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62" name="Rectangle 6"/>
            <p:cNvSpPr>
              <a:spLocks noChangeArrowheads="1"/>
            </p:cNvSpPr>
            <p:nvPr/>
          </p:nvSpPr>
          <p:spPr bwMode="auto">
            <a:xfrm>
              <a:off x="5943600" y="5517203"/>
              <a:ext cx="1752600" cy="42639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3" name="Rectangle 49"/>
            <p:cNvSpPr>
              <a:spLocks noChangeArrowheads="1"/>
            </p:cNvSpPr>
            <p:nvPr/>
          </p:nvSpPr>
          <p:spPr bwMode="auto">
            <a:xfrm>
              <a:off x="6256351" y="5595122"/>
              <a:ext cx="1143000" cy="2711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AV decoder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>
              <a:off x="5943600" y="5245926"/>
              <a:ext cx="1752600" cy="20485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Codec DDI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1828800" y="5257800"/>
              <a:ext cx="3810000" cy="2167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IP network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1828800" y="5567214"/>
              <a:ext cx="3810000" cy="36417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Broadband (wired/wireless)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7" name="Rectangle 57"/>
            <p:cNvSpPr>
              <a:spLocks noChangeArrowheads="1"/>
            </p:cNvSpPr>
            <p:nvPr/>
          </p:nvSpPr>
          <p:spPr bwMode="auto">
            <a:xfrm>
              <a:off x="6254950" y="2426526"/>
              <a:ext cx="1152194" cy="492369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DASH</a:t>
              </a:r>
            </a:p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Control engine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8" name="Rectangle 57"/>
            <p:cNvSpPr>
              <a:spLocks noChangeArrowheads="1"/>
            </p:cNvSpPr>
            <p:nvPr/>
          </p:nvSpPr>
          <p:spPr bwMode="auto">
            <a:xfrm>
              <a:off x="6254949" y="3579729"/>
              <a:ext cx="1152195" cy="2110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HTTP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69" name="Rectangle 57"/>
            <p:cNvSpPr>
              <a:spLocks noChangeArrowheads="1"/>
            </p:cNvSpPr>
            <p:nvPr/>
          </p:nvSpPr>
          <p:spPr bwMode="auto">
            <a:xfrm>
              <a:off x="6248400" y="3112071"/>
              <a:ext cx="1158500" cy="4220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HTTP access </a:t>
              </a:r>
            </a:p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client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cxnSp>
          <p:nvCxnSpPr>
            <p:cNvPr id="70" name="직선 화살표 연결선 69"/>
            <p:cNvCxnSpPr/>
            <p:nvPr/>
          </p:nvCxnSpPr>
          <p:spPr bwMode="auto">
            <a:xfrm flipV="1">
              <a:off x="3352800" y="4780775"/>
              <a:ext cx="0" cy="4572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71" name="직선 화살표 연결선 70"/>
            <p:cNvCxnSpPr>
              <a:endCxn id="47" idx="2"/>
            </p:cNvCxnSpPr>
            <p:nvPr/>
          </p:nvCxnSpPr>
          <p:spPr bwMode="auto">
            <a:xfrm flipV="1">
              <a:off x="3352800" y="3264726"/>
              <a:ext cx="3881" cy="9906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72" name="직사각형 71"/>
            <p:cNvSpPr/>
            <p:nvPr/>
          </p:nvSpPr>
          <p:spPr bwMode="auto">
            <a:xfrm>
              <a:off x="2891530" y="3814028"/>
              <a:ext cx="914400" cy="278332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UDP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직사각형 72"/>
            <p:cNvSpPr/>
            <p:nvPr/>
          </p:nvSpPr>
          <p:spPr bwMode="auto">
            <a:xfrm>
              <a:off x="2895600" y="3417126"/>
              <a:ext cx="914400" cy="272995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9525" cap="flat" cmpd="sng" algn="ctr">
              <a:solidFill>
                <a:schemeClr val="bg2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LCT/ALC</a:t>
              </a:r>
              <a:endParaRPr kumimoji="1" lang="ko-KR" altLang="en-US" sz="1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74" name="직선 화살표 연결선 73"/>
            <p:cNvCxnSpPr/>
            <p:nvPr/>
          </p:nvCxnSpPr>
          <p:spPr>
            <a:xfrm flipV="1">
              <a:off x="6858000" y="3798126"/>
              <a:ext cx="0" cy="14478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50"/>
            <p:cNvSpPr>
              <a:spLocks noChangeArrowheads="1"/>
            </p:cNvSpPr>
            <p:nvPr/>
          </p:nvSpPr>
          <p:spPr bwMode="auto">
            <a:xfrm>
              <a:off x="6282182" y="3922738"/>
              <a:ext cx="1093315" cy="502790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algn="ctr">
              <a:solidFill>
                <a:schemeClr val="bg2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GStreamer</a:t>
              </a:r>
            </a:p>
            <a:p>
              <a:pPr>
                <a:buNone/>
              </a:pPr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Plug-in</a:t>
              </a:r>
              <a:endParaRPr lang="en-US" altLang="ko-KR" sz="1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5943600" y="1435926"/>
              <a:ext cx="17526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uMediaServer</a:t>
              </a:r>
              <a:endParaRPr lang="ko-KR" altLang="en-US" sz="1000" dirty="0">
                <a:solidFill>
                  <a:schemeClr val="tx1"/>
                </a:solidFill>
                <a:latin typeface="Verdana" pitchFamily="34" charset="0"/>
                <a:cs typeface="Verdana" pitchFamily="34" charset="0"/>
              </a:endParaRPr>
            </a:p>
          </p:txBody>
        </p:sp>
        <p:sp>
          <p:nvSpPr>
            <p:cNvPr id="77" name="순서도: 카드 76"/>
            <p:cNvSpPr/>
            <p:nvPr/>
          </p:nvSpPr>
          <p:spPr>
            <a:xfrm>
              <a:off x="4876800" y="2971800"/>
              <a:ext cx="609600" cy="381000"/>
            </a:xfrm>
            <a:prstGeom prst="flowChartPunchedCard">
              <a:avLst/>
            </a:prstGeom>
            <a:solidFill>
              <a:srgbClr val="FFFFFF"/>
            </a:solidFill>
            <a:ln w="952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914400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000" b="1" kern="0" dirty="0">
                <a:solidFill>
                  <a:srgbClr val="FFFFFF"/>
                </a:solidFill>
                <a:latin typeface="Arial"/>
                <a:ea typeface="MS PGothic" pitchFamily="34" charset="-128"/>
              </a:endParaRPr>
            </a:p>
          </p:txBody>
        </p:sp>
        <p:sp>
          <p:nvSpPr>
            <p:cNvPr id="78" name="Text Box 64"/>
            <p:cNvSpPr txBox="1">
              <a:spLocks noChangeArrowheads="1"/>
            </p:cNvSpPr>
            <p:nvPr/>
          </p:nvSpPr>
          <p:spPr bwMode="auto">
            <a:xfrm>
              <a:off x="4976750" y="3019300"/>
              <a:ext cx="455594" cy="329588"/>
            </a:xfrm>
            <a:prstGeom prst="rect">
              <a:avLst/>
            </a:prstGeom>
            <a:solidFill>
              <a:schemeClr val="bg1"/>
            </a:solidFill>
            <a:ln w="19050" algn="ctr">
              <a:noFill/>
              <a:miter lim="800000"/>
              <a:headEnd/>
              <a:tailEnd/>
            </a:ln>
          </p:spPr>
          <p:txBody>
            <a:bodyPr wrap="square" lIns="18000" tIns="10800" rIns="18000" bIns="10800">
              <a:spAutoFit/>
            </a:bodyPr>
            <a:lstStyle>
              <a:defPPr>
                <a:defRPr lang="ko-KR"/>
              </a:defPPr>
              <a:lvl1pPr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1pPr>
              <a:lvl2pPr marL="4572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2pPr>
              <a:lvl3pPr marL="9144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3pPr>
              <a:lvl4pPr marL="13716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4pPr>
              <a:lvl5pPr marL="1828800" algn="ctr" rtl="0" fontAlgn="base" latinLnBrk="1">
                <a:spcBef>
                  <a:spcPct val="0"/>
                </a:spcBef>
                <a:spcAft>
                  <a:spcPct val="0"/>
                </a:spcAft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600" kern="1200">
                  <a:solidFill>
                    <a:srgbClr val="FF0000"/>
                  </a:solidFill>
                  <a:latin typeface="Trebuchet MS" pitchFamily="34" charset="0"/>
                  <a:ea typeface="맑은 고딕" pitchFamily="50" charset="-127"/>
                  <a:cs typeface="+mn-cs"/>
                </a:defRPr>
              </a:lvl9pPr>
            </a:lstStyle>
            <a:p>
              <a:pPr>
                <a:buNone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ISO</a:t>
              </a:r>
            </a:p>
            <a:p>
              <a:pPr>
                <a:buNone/>
              </a:pPr>
              <a:r>
                <a:rPr lang="en-US" altLang="ko-KR" sz="1000" b="0" dirty="0" smtClean="0">
                  <a:solidFill>
                    <a:schemeClr val="tx1"/>
                  </a:solidFill>
                  <a:latin typeface="Verdana" pitchFamily="34" charset="0"/>
                  <a:ea typeface="Verdana" pitchFamily="34" charset="0"/>
                  <a:cs typeface="Verdana" pitchFamily="34" charset="0"/>
                </a:rPr>
                <a:t>BMFF</a:t>
              </a:r>
              <a:endParaRPr lang="en-US" altLang="ko-KR" sz="1000" b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4648200" y="1066800"/>
            <a:ext cx="596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vs.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979967" y="2971800"/>
          <a:ext cx="7620000" cy="2620818"/>
        </p:xfrm>
        <a:graphic>
          <a:graphicData uri="http://schemas.openxmlformats.org/drawingml/2006/table">
            <a:tbl>
              <a:tblPr/>
              <a:tblGrid>
                <a:gridCol w="1975186"/>
                <a:gridCol w="5644814"/>
              </a:tblGrid>
              <a:tr h="34636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Cons (Pull Mode)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63418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Reusability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DASH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player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의 기본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streaming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서비스를 위한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Pipeline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을 재사용함으로써 할 수 있음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418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DASH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player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의 기본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streaming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서비스 방식인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Client-server style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과 동일하게 동작시킬 수 있음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3418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Maintainability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Fault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Management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에 대한 추가적인 처리가 필요함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Portability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media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player module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과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Loose coupling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되어 상호 연관성을 크게 줄일 수 있음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 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(Contents Provider)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685800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Trade-Off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914400" y="1295400"/>
          <a:ext cx="7772400" cy="1239423"/>
        </p:xfrm>
        <a:graphic>
          <a:graphicData uri="http://schemas.openxmlformats.org/drawingml/2006/table">
            <a:tbl>
              <a:tblPr/>
              <a:tblGrid>
                <a:gridCol w="2014691"/>
                <a:gridCol w="5757709"/>
              </a:tblGrid>
              <a:tr h="650047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Cons (Push Mode)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89376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Performance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Client-Server transaction </a:t>
                      </a:r>
                      <a:r>
                        <a:rPr lang="ko-KR" altLang="en-US" sz="1200" kern="100" dirty="0" smtClean="0">
                          <a:latin typeface="맑은 고딕"/>
                          <a:cs typeface="바탕"/>
                        </a:rPr>
                        <a:t>에 의한 </a:t>
                      </a:r>
                      <a:r>
                        <a:rPr lang="en-US" altLang="ko-KR" sz="1200" kern="100" dirty="0" smtClean="0">
                          <a:latin typeface="맑은 고딕"/>
                          <a:cs typeface="바탕"/>
                        </a:rPr>
                        <a:t>latency</a:t>
                      </a:r>
                      <a:r>
                        <a:rPr lang="en-US" altLang="ko-KR" sz="1200" kern="100" baseline="0" dirty="0" smtClean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ko-KR" altLang="en-US" sz="1200" kern="100" baseline="0" dirty="0" smtClean="0">
                          <a:latin typeface="맑은 고딕"/>
                          <a:cs typeface="바탕"/>
                        </a:rPr>
                        <a:t>없이 </a:t>
                      </a:r>
                      <a:r>
                        <a:rPr lang="en-US" altLang="ko-KR" sz="1200" kern="100" baseline="0" dirty="0" smtClean="0">
                          <a:latin typeface="맑은 고딕"/>
                          <a:cs typeface="바탕"/>
                        </a:rPr>
                        <a:t>contents </a:t>
                      </a:r>
                      <a:r>
                        <a:rPr lang="ko-KR" altLang="en-US" sz="1200" kern="100" baseline="0" dirty="0" smtClean="0">
                          <a:latin typeface="맑은 고딕"/>
                          <a:cs typeface="바탕"/>
                        </a:rPr>
                        <a:t>전송이 가능함</a:t>
                      </a:r>
                      <a:r>
                        <a:rPr lang="en-US" altLang="ko-KR" sz="1200" kern="100" baseline="0" dirty="0" smtClean="0">
                          <a:latin typeface="맑은 고딕"/>
                          <a:cs typeface="바탕"/>
                        </a:rPr>
                        <a:t>.</a:t>
                      </a:r>
                      <a:endParaRPr lang="en-US" sz="1200" kern="100" dirty="0">
                        <a:latin typeface="맑은 고딕"/>
                        <a:cs typeface="바탕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(Frame Template)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219200" y="838200"/>
            <a:ext cx="7315200" cy="548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57"/>
          <p:cNvSpPr>
            <a:spLocks noChangeArrowheads="1"/>
          </p:cNvSpPr>
          <p:nvPr/>
        </p:nvSpPr>
        <p:spPr bwMode="auto">
          <a:xfrm>
            <a:off x="1688588" y="3360056"/>
            <a:ext cx="1524000" cy="45720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Signalling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677596" y="2840430"/>
            <a:ext cx="694134" cy="46276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NRT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Rectangle 57"/>
          <p:cNvSpPr>
            <a:spLocks noChangeArrowheads="1"/>
          </p:cNvSpPr>
          <p:nvPr/>
        </p:nvSpPr>
        <p:spPr bwMode="auto">
          <a:xfrm>
            <a:off x="2479163" y="1213955"/>
            <a:ext cx="873827" cy="504056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Channel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Rectangle 57"/>
          <p:cNvSpPr>
            <a:spLocks noChangeArrowheads="1"/>
          </p:cNvSpPr>
          <p:nvPr/>
        </p:nvSpPr>
        <p:spPr bwMode="auto">
          <a:xfrm>
            <a:off x="2494273" y="2840430"/>
            <a:ext cx="696842" cy="46276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ESG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Parser </a:t>
            </a:r>
          </a:p>
        </p:txBody>
      </p:sp>
      <p:cxnSp>
        <p:nvCxnSpPr>
          <p:cNvPr id="14" name="AutoShape 75"/>
          <p:cNvCxnSpPr>
            <a:cxnSpLocks noChangeShapeType="1"/>
            <a:stCxn id="18" idx="3"/>
            <a:endCxn id="16" idx="1"/>
          </p:cNvCxnSpPr>
          <p:nvPr/>
        </p:nvCxnSpPr>
        <p:spPr bwMode="auto">
          <a:xfrm>
            <a:off x="5141865" y="2967789"/>
            <a:ext cx="1227889" cy="205259"/>
          </a:xfrm>
          <a:prstGeom prst="bentConnector3">
            <a:avLst>
              <a:gd name="adj1" fmla="val 65514"/>
            </a:avLst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15" name="Rectangle 57"/>
          <p:cNvSpPr>
            <a:spLocks noChangeArrowheads="1"/>
          </p:cNvSpPr>
          <p:nvPr/>
        </p:nvSpPr>
        <p:spPr bwMode="auto">
          <a:xfrm>
            <a:off x="1498492" y="1219442"/>
            <a:ext cx="901890" cy="504056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PHY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Controller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Rectangle 57"/>
          <p:cNvSpPr>
            <a:spLocks noChangeArrowheads="1"/>
          </p:cNvSpPr>
          <p:nvPr/>
        </p:nvSpPr>
        <p:spPr bwMode="auto">
          <a:xfrm>
            <a:off x="6369754" y="2813008"/>
            <a:ext cx="867574" cy="72008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Chunk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/Segment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Extractor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7" name="Rectangle 57"/>
          <p:cNvSpPr>
            <a:spLocks noChangeArrowheads="1"/>
          </p:cNvSpPr>
          <p:nvPr/>
        </p:nvSpPr>
        <p:spPr bwMode="auto">
          <a:xfrm>
            <a:off x="4144831" y="3752756"/>
            <a:ext cx="1395847" cy="23014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 Filter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57"/>
          <p:cNvSpPr>
            <a:spLocks noChangeArrowheads="1"/>
          </p:cNvSpPr>
          <p:nvPr/>
        </p:nvSpPr>
        <p:spPr bwMode="auto">
          <a:xfrm>
            <a:off x="4144831" y="2824524"/>
            <a:ext cx="997034" cy="286530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ROUTE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9" name="Rectangle 57"/>
          <p:cNvSpPr>
            <a:spLocks noChangeArrowheads="1"/>
          </p:cNvSpPr>
          <p:nvPr/>
        </p:nvSpPr>
        <p:spPr bwMode="auto">
          <a:xfrm>
            <a:off x="4146928" y="3157679"/>
            <a:ext cx="1393750" cy="288033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ALC/LCT+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0" name="Rectangle 57"/>
          <p:cNvSpPr>
            <a:spLocks noChangeArrowheads="1"/>
          </p:cNvSpPr>
          <p:nvPr/>
        </p:nvSpPr>
        <p:spPr bwMode="auto">
          <a:xfrm>
            <a:off x="4144831" y="3490895"/>
            <a:ext cx="1395847" cy="207222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UDP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1" name="Rectangle 57"/>
          <p:cNvSpPr>
            <a:spLocks noChangeArrowheads="1"/>
          </p:cNvSpPr>
          <p:nvPr/>
        </p:nvSpPr>
        <p:spPr bwMode="auto">
          <a:xfrm>
            <a:off x="4140267" y="4034750"/>
            <a:ext cx="1395847" cy="229203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GSE parser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2" name="Rectangle 57"/>
          <p:cNvSpPr>
            <a:spLocks noChangeArrowheads="1"/>
          </p:cNvSpPr>
          <p:nvPr/>
        </p:nvSpPr>
        <p:spPr bwMode="auto">
          <a:xfrm>
            <a:off x="7366042" y="2826656"/>
            <a:ext cx="762000" cy="70740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 algn="ctr">
            <a:solidFill>
              <a:schemeClr val="bg1">
                <a:lumMod val="50000"/>
              </a:schemeClr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internal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HTTP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Server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3" name="Rectangle 57"/>
          <p:cNvSpPr>
            <a:spLocks noChangeArrowheads="1"/>
          </p:cNvSpPr>
          <p:nvPr/>
        </p:nvSpPr>
        <p:spPr bwMode="auto">
          <a:xfrm>
            <a:off x="3976013" y="1212516"/>
            <a:ext cx="853701" cy="46886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Broadcast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947292" y="2682216"/>
            <a:ext cx="1828800" cy="1981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1412363" y="2693592"/>
            <a:ext cx="2057400" cy="14478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1385067" y="1072931"/>
            <a:ext cx="2133600" cy="963304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3860288" y="1093392"/>
            <a:ext cx="2052856" cy="968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6236690" y="2695864"/>
            <a:ext cx="2057400" cy="12192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1564763" y="174508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 Control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0" name="Rectangle 57"/>
          <p:cNvSpPr>
            <a:spLocks noChangeArrowheads="1"/>
          </p:cNvSpPr>
          <p:nvPr/>
        </p:nvSpPr>
        <p:spPr bwMode="auto">
          <a:xfrm>
            <a:off x="4927088" y="1199624"/>
            <a:ext cx="853701" cy="483137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Broadband</a:t>
            </a: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Manager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126988" y="1730793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HYBRO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17163" y="3850745"/>
            <a:ext cx="1585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Signaling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126988" y="4358616"/>
            <a:ext cx="1497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Delivery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6690" y="3610264"/>
            <a:ext cx="21098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Internal Server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5" name="Line 63"/>
          <p:cNvSpPr>
            <a:spLocks noChangeShapeType="1"/>
          </p:cNvSpPr>
          <p:nvPr/>
        </p:nvSpPr>
        <p:spPr bwMode="auto">
          <a:xfrm flipV="1">
            <a:off x="3545963" y="1626792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6" name="Line 63"/>
          <p:cNvSpPr>
            <a:spLocks noChangeShapeType="1"/>
          </p:cNvSpPr>
          <p:nvPr/>
        </p:nvSpPr>
        <p:spPr bwMode="auto">
          <a:xfrm flipV="1">
            <a:off x="3518667" y="1474392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7" name="Line 63"/>
          <p:cNvSpPr>
            <a:spLocks noChangeShapeType="1"/>
          </p:cNvSpPr>
          <p:nvPr/>
        </p:nvSpPr>
        <p:spPr bwMode="auto">
          <a:xfrm flipV="1">
            <a:off x="3469763" y="3303192"/>
            <a:ext cx="4572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21963" y="4903392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ATSC3.0 Broadcast Frame Template</a:t>
            </a:r>
            <a:endParaRPr kumimoji="0" lang="en-US" altLang="ko-KR" sz="12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39" name="Line 63"/>
          <p:cNvSpPr>
            <a:spLocks noChangeShapeType="1"/>
          </p:cNvSpPr>
          <p:nvPr/>
        </p:nvSpPr>
        <p:spPr bwMode="auto">
          <a:xfrm>
            <a:off x="2479163" y="2007792"/>
            <a:ext cx="0" cy="714375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0" name="Rectangle 57"/>
          <p:cNvSpPr>
            <a:spLocks noChangeArrowheads="1"/>
          </p:cNvSpPr>
          <p:nvPr/>
        </p:nvSpPr>
        <p:spPr bwMode="auto">
          <a:xfrm>
            <a:off x="6361807" y="1212516"/>
            <a:ext cx="853701" cy="468868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EAS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46082" y="1093392"/>
            <a:ext cx="2052856" cy="968992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57"/>
          <p:cNvSpPr>
            <a:spLocks noChangeArrowheads="1"/>
          </p:cNvSpPr>
          <p:nvPr/>
        </p:nvSpPr>
        <p:spPr bwMode="auto">
          <a:xfrm>
            <a:off x="7312882" y="1199624"/>
            <a:ext cx="853701" cy="483137"/>
          </a:xfrm>
          <a:prstGeom prst="rect">
            <a:avLst/>
          </a:prstGeom>
          <a:solidFill>
            <a:srgbClr val="C0C0C0"/>
          </a:solidFill>
          <a:ln w="19050" algn="ctr">
            <a:solidFill>
              <a:schemeClr val="bg2"/>
            </a:solidFill>
            <a:prstDash val="solid"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</a:t>
            </a:r>
            <a:r>
              <a:rPr lang="en-US" altLang="ko-KR" sz="1200" baseline="30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nd</a:t>
            </a:r>
            <a:endParaRPr lang="en-US" altLang="ko-KR" sz="1200" dirty="0" smtClean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Screen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74682" y="1730793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Service Frame</a:t>
            </a:r>
            <a:endParaRPr lang="ko-KR" altLang="en-US" sz="12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4" name="Line 63"/>
          <p:cNvSpPr>
            <a:spLocks noChangeShapeType="1"/>
          </p:cNvSpPr>
          <p:nvPr/>
        </p:nvSpPr>
        <p:spPr bwMode="auto">
          <a:xfrm flipV="1">
            <a:off x="5935459" y="1626792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5" name="Line 63"/>
          <p:cNvSpPr>
            <a:spLocks noChangeShapeType="1"/>
          </p:cNvSpPr>
          <p:nvPr/>
        </p:nvSpPr>
        <p:spPr bwMode="auto">
          <a:xfrm flipV="1">
            <a:off x="5908163" y="1474392"/>
            <a:ext cx="381000" cy="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6" name="Line 63"/>
          <p:cNvSpPr>
            <a:spLocks noChangeShapeType="1"/>
          </p:cNvSpPr>
          <p:nvPr/>
        </p:nvSpPr>
        <p:spPr bwMode="auto">
          <a:xfrm flipH="1">
            <a:off x="4841363" y="2007792"/>
            <a:ext cx="0" cy="685800"/>
          </a:xfrm>
          <a:prstGeom prst="line">
            <a:avLst/>
          </a:prstGeom>
          <a:noFill/>
          <a:ln w="19050">
            <a:solidFill>
              <a:schemeClr val="bg2">
                <a:lumMod val="75000"/>
              </a:schemeClr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cxnSp>
        <p:nvCxnSpPr>
          <p:cNvPr id="47" name="Shape 46"/>
          <p:cNvCxnSpPr/>
          <p:nvPr/>
        </p:nvCxnSpPr>
        <p:spPr>
          <a:xfrm flipV="1">
            <a:off x="5222363" y="2083992"/>
            <a:ext cx="2090519" cy="381000"/>
          </a:xfrm>
          <a:prstGeom prst="bentConnector2">
            <a:avLst/>
          </a:prstGeom>
          <a:ln w="19050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5222363" y="2464992"/>
            <a:ext cx="0" cy="22860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1412363" y="4860860"/>
            <a:ext cx="6934200" cy="381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1945763" y="4750992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APIs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317363" y="4750992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command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612763" y="4750992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thread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908163" y="4750992"/>
            <a:ext cx="990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</a:rPr>
              <a:t>notification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002466" y="5376532"/>
            <a:ext cx="556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OS Adaptation Layer</a:t>
            </a:r>
            <a:endParaRPr kumimoji="0" lang="en-US" altLang="ko-KR" sz="12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392866" y="5334000"/>
            <a:ext cx="6934200" cy="381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2286000" y="584436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Web OS</a:t>
            </a:r>
            <a:endParaRPr kumimoji="0" lang="en-US" altLang="ko-KR" sz="12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1414132" y="5801833"/>
            <a:ext cx="3320902" cy="381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856766" y="5844365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latin typeface="Verdana" pitchFamily="34" charset="0"/>
                <a:ea typeface="맑은 고딕" pitchFamily="50" charset="-127"/>
              </a:rPr>
              <a:t>Android</a:t>
            </a:r>
            <a:endParaRPr kumimoji="0" lang="en-US" altLang="ko-KR" sz="12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984898" y="5801833"/>
            <a:ext cx="3320902" cy="381000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62000" y="685800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Trade-Off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(Frame Template)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14400" y="1295400"/>
          <a:ext cx="8077200" cy="1981200"/>
        </p:xfrm>
        <a:graphic>
          <a:graphicData uri="http://schemas.openxmlformats.org/drawingml/2006/table">
            <a:tbl>
              <a:tblPr/>
              <a:tblGrid>
                <a:gridCol w="2093698"/>
                <a:gridCol w="5983502"/>
              </a:tblGrid>
              <a:tr h="45932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Pros (Frame Template)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4716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>
                          <a:latin typeface="맑은 고딕"/>
                          <a:cs typeface="바탕"/>
                        </a:rPr>
                        <a:t>Performance</a:t>
                      </a:r>
                      <a:endParaRPr lang="ko-KR" sz="12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Frame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내에서는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tight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하게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coupling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되어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memory share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process consuming time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을 줄일 수 있다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472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>
                          <a:latin typeface="맑은 고딕"/>
                          <a:cs typeface="바탕"/>
                        </a:rPr>
                        <a:t>Portability</a:t>
                      </a:r>
                      <a:endParaRPr lang="ko-KR" sz="12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서로 다른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frame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간의 상호 연관성 및 </a:t>
                      </a:r>
                      <a:r>
                        <a:rPr lang="ko-KR" sz="1200" kern="100" dirty="0" err="1">
                          <a:latin typeface="맑은 고딕"/>
                          <a:cs typeface="바탕"/>
                        </a:rPr>
                        <a:t>참조성을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 최소화한다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914400" y="3429000"/>
          <a:ext cx="8153400" cy="1141934"/>
        </p:xfrm>
        <a:graphic>
          <a:graphicData uri="http://schemas.openxmlformats.org/drawingml/2006/table">
            <a:tbl>
              <a:tblPr/>
              <a:tblGrid>
                <a:gridCol w="2113450"/>
                <a:gridCol w="6039950"/>
              </a:tblGrid>
              <a:tr h="38100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Cons (Frame Template)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76093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Complexity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구현을 위한 복잡도가 증가하여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template</a:t>
                      </a:r>
                      <a:r>
                        <a:rPr lang="ko-KR" sz="1200" kern="100" dirty="0" smtClean="0">
                          <a:latin typeface="맑은 고딕"/>
                          <a:cs typeface="바탕"/>
                        </a:rPr>
                        <a:t>구조</a:t>
                      </a:r>
                      <a:r>
                        <a:rPr lang="en-US" altLang="ko-KR" sz="1200" kern="100" dirty="0" smtClean="0">
                          <a:latin typeface="맑은 고딕"/>
                          <a:cs typeface="바탕"/>
                        </a:rPr>
                        <a:t> </a:t>
                      </a:r>
                      <a:r>
                        <a:rPr lang="ko-KR" sz="1200" kern="100" dirty="0" smtClean="0">
                          <a:latin typeface="맑은 고딕"/>
                          <a:cs typeface="바탕"/>
                        </a:rPr>
                        <a:t>내에서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동작 한다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 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09525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Contents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 Box 37"/>
          <p:cNvSpPr txBox="1">
            <a:spLocks noChangeArrowheads="1"/>
          </p:cNvSpPr>
          <p:nvPr/>
        </p:nvSpPr>
        <p:spPr bwMode="auto">
          <a:xfrm>
            <a:off x="457202" y="762000"/>
            <a:ext cx="8763000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dirty="0">
                <a:solidFill>
                  <a:srgbClr val="000000"/>
                </a:solidFill>
                <a:latin typeface="Corbel" pitchFamily="34" charset="0"/>
                <a:ea typeface="굴림"/>
              </a:rPr>
              <a:t> ■  Prologue</a:t>
            </a:r>
          </a:p>
          <a:p>
            <a:pPr defTabSz="911225"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Corbel" pitchFamily="34" charset="0"/>
                <a:ea typeface="굴림"/>
              </a:rPr>
              <a:t>      - project concept</a:t>
            </a:r>
          </a:p>
          <a:p>
            <a:pPr defTabSz="911225"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Corbel" pitchFamily="34" charset="0"/>
                <a:ea typeface="굴림"/>
              </a:rPr>
              <a:t>      - project overview</a:t>
            </a:r>
          </a:p>
          <a:p>
            <a:pPr defTabSz="911225">
              <a:buFontTx/>
              <a:buNone/>
              <a:defRPr/>
            </a:pPr>
            <a:endParaRPr lang="en-US" altLang="ko-KR" sz="800" dirty="0">
              <a:solidFill>
                <a:srgbClr val="000000"/>
              </a:solidFill>
              <a:latin typeface="Corbel" pitchFamily="34" charset="0"/>
              <a:ea typeface="굴림"/>
            </a:endParaRPr>
          </a:p>
          <a:p>
            <a:pPr defTabSz="911225">
              <a:buFont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Corbel" pitchFamily="34" charset="0"/>
              </a:rPr>
              <a:t> ■  Architectural Driver</a:t>
            </a:r>
          </a:p>
          <a:p>
            <a:pPr defTabSz="911225">
              <a:buFontTx/>
              <a:buNone/>
              <a:defRPr/>
            </a:pPr>
            <a:r>
              <a:rPr lang="en-US" altLang="ko-KR" sz="1800" dirty="0">
                <a:solidFill>
                  <a:srgbClr val="000000"/>
                </a:solidFill>
                <a:latin typeface="Corbel" pitchFamily="34" charset="0"/>
              </a:rPr>
              <a:t>      - </a:t>
            </a: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functional requirements </a:t>
            </a:r>
          </a:p>
          <a:p>
            <a:pPr defTabSz="911225">
              <a:buFontTx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</a:t>
            </a:r>
            <a:r>
              <a:rPr lang="en-US" altLang="ko-KR" sz="1800" dirty="0">
                <a:solidFill>
                  <a:srgbClr val="000000"/>
                </a:solidFill>
                <a:latin typeface="Corbel" pitchFamily="34" charset="0"/>
              </a:rPr>
              <a:t>quality attributes</a:t>
            </a:r>
          </a:p>
          <a:p>
            <a:pPr defTabSz="911225">
              <a:buFontTx/>
              <a:buNone/>
              <a:defRPr/>
            </a:pPr>
            <a:endParaRPr lang="en-US" altLang="ko-KR" sz="800" dirty="0">
              <a:solidFill>
                <a:srgbClr val="000000"/>
              </a:solidFill>
              <a:latin typeface="Corbel" pitchFamily="34" charset="0"/>
            </a:endParaRPr>
          </a:p>
          <a:p>
            <a:pPr defTabSz="911225">
              <a:buFont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Corbel" pitchFamily="34" charset="0"/>
              </a:rPr>
              <a:t> ■  Architecture </a:t>
            </a:r>
            <a:r>
              <a:rPr lang="en-US" altLang="ko-KR" sz="2000" dirty="0" smtClean="0">
                <a:solidFill>
                  <a:srgbClr val="000000"/>
                </a:solidFill>
                <a:latin typeface="Corbel" pitchFamily="34" charset="0"/>
              </a:rPr>
              <a:t>Design</a:t>
            </a:r>
          </a:p>
          <a:p>
            <a:pPr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system context</a:t>
            </a:r>
          </a:p>
          <a:p>
            <a:pPr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static view</a:t>
            </a:r>
          </a:p>
          <a:p>
            <a:pPr defTabSz="911225">
              <a:buFontTx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</a:t>
            </a:r>
            <a:r>
              <a:rPr lang="en-US" altLang="ko-KR" sz="1800" dirty="0">
                <a:solidFill>
                  <a:srgbClr val="000000"/>
                </a:solidFill>
                <a:latin typeface="Corbel" pitchFamily="34" charset="0"/>
              </a:rPr>
              <a:t>dynamic </a:t>
            </a: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view</a:t>
            </a:r>
          </a:p>
          <a:p>
            <a:pPr defTabSz="911225">
              <a:buFontTx/>
              <a:buNone/>
              <a:defRPr/>
            </a:pPr>
            <a:endParaRPr lang="en-US" altLang="ko-KR" sz="800" dirty="0">
              <a:solidFill>
                <a:srgbClr val="000000"/>
              </a:solidFill>
              <a:latin typeface="Corbel" pitchFamily="34" charset="0"/>
            </a:endParaRPr>
          </a:p>
          <a:p>
            <a:pPr defTabSz="911225">
              <a:buFont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Corbel" pitchFamily="34" charset="0"/>
              </a:rPr>
              <a:t> ■  Detail </a:t>
            </a:r>
            <a:r>
              <a:rPr lang="en-US" altLang="ko-KR" sz="2000" dirty="0" smtClean="0">
                <a:solidFill>
                  <a:srgbClr val="000000"/>
                </a:solidFill>
                <a:latin typeface="Corbel" pitchFamily="34" charset="0"/>
              </a:rPr>
              <a:t>Design</a:t>
            </a:r>
          </a:p>
          <a:p>
            <a:pPr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</a:t>
            </a: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key </a:t>
            </a: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design decisions &amp; rationale</a:t>
            </a:r>
            <a:endParaRPr lang="en-US" altLang="ko-KR" sz="1800" dirty="0" smtClean="0">
              <a:solidFill>
                <a:srgbClr val="000000"/>
              </a:solidFill>
              <a:latin typeface="Corbel" pitchFamily="34" charset="0"/>
            </a:endParaRPr>
          </a:p>
          <a:p>
            <a:pPr defTabSz="911225">
              <a:buFontTx/>
              <a:buNone/>
              <a:defRPr/>
            </a:pPr>
            <a:r>
              <a:rPr lang="en-US" altLang="ko-KR" sz="1800" dirty="0" smtClean="0">
                <a:solidFill>
                  <a:srgbClr val="000000"/>
                </a:solidFill>
                <a:latin typeface="Corbel" pitchFamily="34" charset="0"/>
              </a:rPr>
              <a:t>      - sequence diagram</a:t>
            </a:r>
          </a:p>
          <a:p>
            <a:pPr defTabSz="911225">
              <a:buFontTx/>
              <a:buNone/>
              <a:defRPr/>
            </a:pPr>
            <a:endParaRPr lang="en-US" altLang="ko-KR" sz="800" dirty="0">
              <a:solidFill>
                <a:srgbClr val="000000"/>
              </a:solidFill>
              <a:latin typeface="Corbel" pitchFamily="34" charset="0"/>
            </a:endParaRPr>
          </a:p>
          <a:p>
            <a:pPr defTabSz="911225">
              <a:buFontTx/>
              <a:buNone/>
              <a:defRPr/>
            </a:pPr>
            <a:r>
              <a:rPr lang="en-US" altLang="ko-KR" sz="2000" dirty="0">
                <a:solidFill>
                  <a:srgbClr val="000000"/>
                </a:solidFill>
                <a:latin typeface="Corbel" pitchFamily="34" charset="0"/>
              </a:rPr>
              <a:t> ■  Epilogue</a:t>
            </a:r>
          </a:p>
          <a:p>
            <a:pPr defTabSz="911225">
              <a:buFontTx/>
              <a:buNone/>
              <a:defRPr/>
            </a:pPr>
            <a:endParaRPr lang="en-US" altLang="ko-KR" sz="2000" dirty="0">
              <a:solidFill>
                <a:srgbClr val="000000"/>
              </a:solidFill>
              <a:latin typeface="Corbel" pitchFamily="34" charset="0"/>
            </a:endParaRPr>
          </a:p>
        </p:txBody>
      </p:sp>
      <p:sp>
        <p:nvSpPr>
          <p:cNvPr id="7174" name="슬라이드 번호 개체 틀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None/>
            </a:pPr>
            <a:fld id="{5C377995-F58B-4332-9C82-3241CC675105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2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(Media Player Interface)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9488" y="661356"/>
            <a:ext cx="7839075" cy="6084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Key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Design Decisions &amp;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Rationale (Media Player Interface)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914400" y="1300196"/>
          <a:ext cx="7848600" cy="2209800"/>
        </p:xfrm>
        <a:graphic>
          <a:graphicData uri="http://schemas.openxmlformats.org/drawingml/2006/table">
            <a:tbl>
              <a:tblPr/>
              <a:tblGrid>
                <a:gridCol w="2034442"/>
                <a:gridCol w="5814158"/>
              </a:tblGrid>
              <a:tr h="614972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Pros (Media Player Interface)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55757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>
                          <a:latin typeface="맑은 고딕"/>
                          <a:cs typeface="바탕"/>
                        </a:rPr>
                        <a:t>Reusability</a:t>
                      </a:r>
                      <a:endParaRPr lang="ko-KR" sz="12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GStreamer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and Nu Media Player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모두 공통으로 적용 가능함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.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7253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Portability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Cross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platform with WebOS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및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Android platform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914400" y="3738596"/>
          <a:ext cx="7848600" cy="1366804"/>
        </p:xfrm>
        <a:graphic>
          <a:graphicData uri="http://schemas.openxmlformats.org/drawingml/2006/table">
            <a:tbl>
              <a:tblPr/>
              <a:tblGrid>
                <a:gridCol w="2034442"/>
                <a:gridCol w="5814158"/>
              </a:tblGrid>
              <a:tr h="53340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Quality Attribute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 indent="57150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Cons (Media Player Interface)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833404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Performance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1200" kern="100" dirty="0" smtClean="0">
                          <a:latin typeface="맑은 고딕"/>
                          <a:cs typeface="바탕"/>
                        </a:rPr>
                        <a:t> Adaptor 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Class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추가에 따른</a:t>
                      </a:r>
                      <a:r>
                        <a:rPr lang="en-US" sz="1200" kern="100" dirty="0">
                          <a:latin typeface="맑은 고딕"/>
                          <a:cs typeface="바탕"/>
                        </a:rPr>
                        <a:t> computing </a:t>
                      </a:r>
                      <a:r>
                        <a:rPr lang="ko-KR" sz="1200" kern="100" dirty="0">
                          <a:latin typeface="맑은 고딕"/>
                          <a:cs typeface="바탕"/>
                        </a:rPr>
                        <a:t>발생</a:t>
                      </a:r>
                      <a:endParaRPr lang="ko-KR" sz="12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62000" y="762000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Trade-Off</a:t>
            </a:r>
            <a:endParaRPr lang="ko-KR" altLang="en-US" b="1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22256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Detail Design (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Sequence Diagram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609600"/>
            <a:ext cx="9220200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22256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Detail Design (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Sequence Diagram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647700"/>
            <a:ext cx="891540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762000"/>
            <a:ext cx="8010525" cy="581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2"/>
          <p:cNvSpPr>
            <a:spLocks noChangeArrowheads="1"/>
          </p:cNvSpPr>
          <p:nvPr/>
        </p:nvSpPr>
        <p:spPr bwMode="auto">
          <a:xfrm>
            <a:off x="76201" y="222256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Demo in ATSC F2F Meeting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14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6201" y="222256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Demo in ATSC F2F Meeting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8791" y="762000"/>
            <a:ext cx="7907146" cy="5771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31455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22256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Epilogue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838200"/>
            <a:ext cx="8077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b="1" dirty="0" smtClean="0">
                <a:latin typeface="Verdana" pitchFamily="34" charset="0"/>
                <a:cs typeface="Verdana" pitchFamily="34" charset="0"/>
              </a:rPr>
              <a:t> Result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Performance 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-&gt; fast channel change ( under 1.5 sec.)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ATSC3.0 Prototype System Demo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       -&gt; ATSC S33-1 CS </a:t>
            </a:r>
            <a:r>
              <a:rPr lang="ko-KR" altLang="en-US" sz="1800" b="1" dirty="0" smtClean="0">
                <a:latin typeface="Verdana" pitchFamily="34" charset="0"/>
                <a:cs typeface="Verdana" pitchFamily="34" charset="0"/>
              </a:rPr>
              <a:t>로 채택 </a:t>
            </a:r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(F2F Meeting, Jan 2015)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Reference System </a:t>
            </a:r>
            <a:r>
              <a:rPr lang="ko-KR" altLang="en-US" sz="1800" b="1" dirty="0" smtClean="0">
                <a:latin typeface="Verdana" pitchFamily="34" charset="0"/>
                <a:cs typeface="Verdana" pitchFamily="34" charset="0"/>
              </a:rPr>
              <a:t>구축 </a:t>
            </a:r>
          </a:p>
          <a:p>
            <a:r>
              <a:rPr lang="ko-KR" altLang="en-US" sz="1800" b="1" dirty="0" smtClean="0">
                <a:latin typeface="Verdana" pitchFamily="34" charset="0"/>
                <a:cs typeface="Verdana" pitchFamily="34" charset="0"/>
              </a:rPr>
              <a:t>            </a:t>
            </a:r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-&gt; NAB demo, </a:t>
            </a:r>
            <a:r>
              <a:rPr lang="ko-KR" altLang="en-US" sz="1800" b="1" dirty="0" smtClean="0">
                <a:latin typeface="Verdana" pitchFamily="34" charset="0"/>
                <a:cs typeface="Verdana" pitchFamily="34" charset="0"/>
              </a:rPr>
              <a:t>북미 및 국내 </a:t>
            </a:r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promotion </a:t>
            </a:r>
            <a:r>
              <a:rPr lang="ko-KR" altLang="en-US" sz="1800" b="1" dirty="0" smtClean="0">
                <a:latin typeface="Verdana" pitchFamily="34" charset="0"/>
                <a:cs typeface="Verdana" pitchFamily="34" charset="0"/>
              </a:rPr>
              <a:t>진행 예정 </a:t>
            </a:r>
            <a:endParaRPr lang="ko-KR" altLang="en-US" sz="1800" b="1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48833" y="3175337"/>
            <a:ext cx="8077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b="1" dirty="0" smtClean="0">
                <a:latin typeface="Verdana" pitchFamily="34" charset="0"/>
                <a:cs typeface="Verdana" pitchFamily="34" charset="0"/>
              </a:rPr>
              <a:t> My Work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Full System Architecture / technical leading 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skeleton code, core module </a:t>
            </a:r>
            <a:r>
              <a:rPr lang="ko-KR" alt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구현 </a:t>
            </a:r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/ System </a:t>
            </a:r>
            <a:r>
              <a:rPr lang="ko-KR" altLang="en-US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검증</a:t>
            </a:r>
            <a:endParaRPr lang="en-US" altLang="ko-KR" sz="1800" b="1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4572000"/>
            <a:ext cx="807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ko-KR" sz="2400" b="1" dirty="0" smtClean="0">
                <a:latin typeface="Verdana" pitchFamily="34" charset="0"/>
                <a:cs typeface="Verdana" pitchFamily="34" charset="0"/>
              </a:rPr>
              <a:t> Real World in LG </a:t>
            </a:r>
          </a:p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 : Architecture only ?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81200" y="5094982"/>
            <a:ext cx="76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+ System Engineering            </a:t>
            </a:r>
            <a:r>
              <a:rPr lang="en-US" altLang="ko-KR" sz="3200" b="1" dirty="0" smtClean="0">
                <a:solidFill>
                  <a:srgbClr val="FF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World Best ! 					 World First !! </a:t>
            </a:r>
          </a:p>
        </p:txBody>
      </p:sp>
      <p:sp>
        <p:nvSpPr>
          <p:cNvPr id="11" name="오른쪽 화살표 10"/>
          <p:cNvSpPr/>
          <p:nvPr/>
        </p:nvSpPr>
        <p:spPr>
          <a:xfrm>
            <a:off x="5105400" y="5029200"/>
            <a:ext cx="609600" cy="685800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build="allAtOnce"/>
      <p:bldP spid="9" grpId="0" build="allAtOnce"/>
      <p:bldP spid="10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09550"/>
            <a:ext cx="96012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Prologue ( Project</a:t>
            </a:r>
            <a:r>
              <a:rPr kumimoji="0"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Concept 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95" name="슬라이드 번호 개체 틀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None/>
            </a:pPr>
            <a:fld id="{0AD670B4-B7CC-4BDF-BD6D-FA7701C2E04F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3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  <p:sp>
        <p:nvSpPr>
          <p:cNvPr id="4" name="굽은 화살표 3"/>
          <p:cNvSpPr/>
          <p:nvPr/>
        </p:nvSpPr>
        <p:spPr>
          <a:xfrm>
            <a:off x="304800" y="1938337"/>
            <a:ext cx="9210675" cy="3878263"/>
          </a:xfrm>
          <a:prstGeom prst="bentArrow">
            <a:avLst>
              <a:gd name="adj1" fmla="val 25000"/>
              <a:gd name="adj2" fmla="val 21585"/>
              <a:gd name="adj3" fmla="val 27331"/>
              <a:gd name="adj4" fmla="val 90915"/>
            </a:avLst>
          </a:prstGeom>
          <a:solidFill>
            <a:sysClr val="window" lastClr="FFFFFF">
              <a:lumMod val="75000"/>
              <a:alpha val="20000"/>
            </a:sys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kumimoji="0" lang="ko-KR" altLang="en-US" sz="1400" b="0" kern="0" dirty="0">
              <a:solidFill>
                <a:sysClr val="windowText" lastClr="000000"/>
              </a:solidFill>
              <a:latin typeface="맑은 고딕"/>
              <a:ea typeface="맑은 고딕"/>
            </a:endParaRPr>
          </a:p>
        </p:txBody>
      </p:sp>
      <p:pic>
        <p:nvPicPr>
          <p:cNvPr id="5" name="Picture 2" descr="http://ecx.images-amazon.com/images/I/41Rc%2BU%2BapUL._SL500_AA300_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262" y="4879975"/>
            <a:ext cx="987425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직사각형 5"/>
          <p:cNvSpPr/>
          <p:nvPr/>
        </p:nvSpPr>
        <p:spPr>
          <a:xfrm>
            <a:off x="520700" y="5602287"/>
            <a:ext cx="6735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HDTV</a:t>
            </a:r>
            <a:endParaRPr kumimoji="0" lang="ko-KR" altLang="en-US" sz="1400" b="0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  <p:pic>
        <p:nvPicPr>
          <p:cNvPr id="7" name="Picture 4" descr="http://beritametro.net/wp-content/uploads/2011/05/LG-3D-TV-Malaysia.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5162" y="2144712"/>
            <a:ext cx="12255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3079750" y="2792412"/>
            <a:ext cx="1423987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양안식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3DTV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 descr="http://infinia.lge.com/wp-content/uploads/2011/01/08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78150" y="3440112"/>
            <a:ext cx="1071562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2803525" y="4046537"/>
            <a:ext cx="131762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Smart 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4" descr="http://www.mms.us/wp-content/themes/thesis/custom/images/example-interactive-tv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5612" y="3008312"/>
            <a:ext cx="1317625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3983037" y="3778250"/>
            <a:ext cx="233203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IP Hybrid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Interactive 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65662" y="2660650"/>
            <a:ext cx="1565275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UHDTV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4" name="Picture 12" descr="http://www.electronic-gadgets-4u.com/wp-content/uploads/2008/12/alioscopy-3d-hdtv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96012" y="1452562"/>
            <a:ext cx="11874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직사각형 14"/>
          <p:cNvSpPr/>
          <p:nvPr/>
        </p:nvSpPr>
        <p:spPr>
          <a:xfrm>
            <a:off x="6134100" y="2228850"/>
            <a:ext cx="1465262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무안경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kumimoji="0" lang="ko-KR" altLang="en-US" sz="1400" kern="0" dirty="0" err="1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다시점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3DTV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6" name="Picture 14" descr="http://www.instablogsimages.com/images/2006/11/21/glass-holographic-hdtv_12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764462" y="2033587"/>
            <a:ext cx="1208088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직사각형 16"/>
          <p:cNvSpPr/>
          <p:nvPr/>
        </p:nvSpPr>
        <p:spPr>
          <a:xfrm>
            <a:off x="7504112" y="2706687"/>
            <a:ext cx="2306638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ko-KR" altLang="en-US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홀로그램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/ </a:t>
            </a:r>
            <a:r>
              <a:rPr kumimoji="0" lang="ko-KR" altLang="en-US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자유시점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258175" y="1579562"/>
            <a:ext cx="140176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4DTV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24" descr="http://www.travelbroker.ie/img/MSC%20Fantasia%204D%20Cinema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573962" y="1279525"/>
            <a:ext cx="1125538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2" descr="http://cdn3.pcadvisor.co.uk/cmsdata/features/3424509/LG-84LM9600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792662" y="1773237"/>
            <a:ext cx="12223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그룹 28"/>
          <p:cNvGrpSpPr>
            <a:grpSpLocks/>
          </p:cNvGrpSpPr>
          <p:nvPr/>
        </p:nvGrpSpPr>
        <p:grpSpPr bwMode="auto">
          <a:xfrm>
            <a:off x="544512" y="5816600"/>
            <a:ext cx="8970963" cy="431800"/>
            <a:chOff x="1547664" y="980728"/>
            <a:chExt cx="7128792" cy="432048"/>
          </a:xfrm>
        </p:grpSpPr>
        <p:sp>
          <p:nvSpPr>
            <p:cNvPr id="22" name="오른쪽 화살표 21"/>
            <p:cNvSpPr/>
            <p:nvPr/>
          </p:nvSpPr>
          <p:spPr>
            <a:xfrm>
              <a:off x="1547664" y="980728"/>
              <a:ext cx="7128792" cy="432048"/>
            </a:xfrm>
            <a:prstGeom prst="rightArrow">
              <a:avLst/>
            </a:prstGeom>
            <a:solidFill>
              <a:srgbClr val="FFFFFF">
                <a:lumMod val="50000"/>
                <a:alpha val="70000"/>
              </a:srgbClr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lIns="0" tIns="0" anchor="ctr"/>
            <a:lstStyle/>
            <a:p>
              <a:pPr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kumimoji="0" lang="ko-KR" altLang="en-US" sz="1400" b="0" kern="0">
                <a:solidFill>
                  <a:sysClr val="window" lastClr="FFFFFF"/>
                </a:solidFill>
                <a:latin typeface="Arial"/>
                <a:ea typeface="돋움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6393" y="1079210"/>
              <a:ext cx="720322" cy="3079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400" kern="0" dirty="0">
                  <a:solidFill>
                    <a:sysClr val="window" lastClr="FFFFFF"/>
                  </a:solidFill>
                  <a:latin typeface="Arial"/>
                  <a:ea typeface="돋움"/>
                </a:rPr>
                <a:t>2010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Arial"/>
                <a:ea typeface="돋움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78326" y="1079210"/>
              <a:ext cx="720322" cy="30795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400" kern="0" dirty="0">
                  <a:solidFill>
                    <a:sysClr val="window" lastClr="FFFFFF"/>
                  </a:solidFill>
                  <a:latin typeface="Arial"/>
                  <a:ea typeface="돋움"/>
                </a:rPr>
                <a:t>2020</a:t>
              </a:r>
              <a:endParaRPr kumimoji="0" lang="ko-KR" altLang="en-US" sz="1400" kern="0" dirty="0">
                <a:solidFill>
                  <a:sysClr val="window" lastClr="FFFFFF"/>
                </a:solidFill>
                <a:latin typeface="Arial"/>
                <a:ea typeface="돋움"/>
              </a:endParaRPr>
            </a:p>
          </p:txBody>
        </p:sp>
      </p:grpSp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10" cstate="print"/>
          <a:srcRect r="36668" b="24786"/>
          <a:stretch>
            <a:fillRect/>
          </a:stretch>
        </p:blipFill>
        <p:spPr bwMode="auto">
          <a:xfrm>
            <a:off x="6207125" y="2971800"/>
            <a:ext cx="12573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 descr="http://t3.gstatic.com/images?q=tbn:ANd9GcTHgzPfqCyL2SeF3XuqLHhhrnL4PzJLh9k9UNU-54jxKRmPNhpNNtDxF2Sn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45037" y="4024312"/>
            <a:ext cx="1379538" cy="101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" name="직사각형 34"/>
          <p:cNvSpPr>
            <a:spLocks noChangeArrowheads="1"/>
          </p:cNvSpPr>
          <p:nvPr/>
        </p:nvSpPr>
        <p:spPr bwMode="auto">
          <a:xfrm>
            <a:off x="6049962" y="3846512"/>
            <a:ext cx="1622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cs typeface="Arial" charset="0"/>
              </a:rPr>
              <a:t>Cloud &amp; big</a:t>
            </a:r>
            <a:r>
              <a:rPr lang="ko-KR" altLang="en-US" sz="140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cs typeface="Arial" charset="0"/>
              </a:rPr>
              <a:t>data</a:t>
            </a:r>
            <a:endParaRPr lang="ko-KR" alt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8" name="직사각형 35"/>
          <p:cNvSpPr>
            <a:spLocks noChangeArrowheads="1"/>
          </p:cNvSpPr>
          <p:nvPr/>
        </p:nvSpPr>
        <p:spPr bwMode="auto">
          <a:xfrm>
            <a:off x="4781550" y="5035550"/>
            <a:ext cx="1244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cs typeface="Arial" charset="0"/>
              </a:rPr>
              <a:t>N-screen</a:t>
            </a:r>
            <a:endParaRPr lang="ko-KR" altLang="en-US" sz="1400">
              <a:solidFill>
                <a:srgbClr val="000000"/>
              </a:solidFill>
              <a:cs typeface="Arial" charset="0"/>
            </a:endParaRPr>
          </a:p>
        </p:txBody>
      </p:sp>
      <p:grpSp>
        <p:nvGrpSpPr>
          <p:cNvPr id="21" name="그룹 45"/>
          <p:cNvGrpSpPr>
            <a:grpSpLocks/>
          </p:cNvGrpSpPr>
          <p:nvPr/>
        </p:nvGrpSpPr>
        <p:grpSpPr bwMode="auto">
          <a:xfrm>
            <a:off x="6381750" y="4248150"/>
            <a:ext cx="550862" cy="544512"/>
            <a:chOff x="8143213" y="4483893"/>
            <a:chExt cx="1006079" cy="930274"/>
          </a:xfrm>
        </p:grpSpPr>
        <p:pic>
          <p:nvPicPr>
            <p:cNvPr id="30" name="Picture 9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8143213" y="4498179"/>
              <a:ext cx="483262" cy="446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8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8664311" y="4483893"/>
              <a:ext cx="484981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19"/>
            <p:cNvPicPr>
              <a:picLocks noChangeAspect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8626475" y="4929979"/>
              <a:ext cx="522817" cy="484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21"/>
            <p:cNvPicPr>
              <a:picLocks noChangeAspect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8143213" y="4947442"/>
              <a:ext cx="483262" cy="4460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9" name="그룹 33"/>
          <p:cNvGrpSpPr>
            <a:grpSpLocks/>
          </p:cNvGrpSpPr>
          <p:nvPr/>
        </p:nvGrpSpPr>
        <p:grpSpPr bwMode="auto">
          <a:xfrm>
            <a:off x="592137" y="1568450"/>
            <a:ext cx="2290763" cy="3197027"/>
            <a:chOff x="632400" y="1556884"/>
            <a:chExt cx="2289572" cy="3196697"/>
          </a:xfrm>
        </p:grpSpPr>
        <p:sp>
          <p:nvSpPr>
            <p:cNvPr id="35" name="직사각형 34"/>
            <p:cNvSpPr/>
            <p:nvPr/>
          </p:nvSpPr>
          <p:spPr>
            <a:xfrm>
              <a:off x="632400" y="1556884"/>
              <a:ext cx="2245145" cy="3077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(1) </a:t>
              </a:r>
              <a:r>
                <a:rPr kumimoji="0" lang="ko-KR" altLang="en-US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고화질 실감 </a:t>
              </a:r>
              <a:r>
                <a:rPr kumimoji="0" lang="en-US" altLang="ko-KR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TV</a:t>
              </a:r>
              <a:endParaRPr kumimoji="0" lang="ko-KR" altLang="en-US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632400" y="3026757"/>
              <a:ext cx="2245145" cy="3077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(2) IP </a:t>
              </a:r>
              <a:r>
                <a:rPr kumimoji="0" lang="ko-KR" altLang="en-US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융합 양방향</a:t>
              </a:r>
              <a:r>
                <a:rPr kumimoji="0" lang="en-US" altLang="ko-KR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  TV</a:t>
              </a:r>
              <a:endParaRPr kumimoji="0" lang="ko-KR" altLang="en-US" sz="1400" kern="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76827" y="4445836"/>
              <a:ext cx="2245145" cy="30774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fontAlgn="auto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kumimoji="0" lang="en-US" altLang="ko-KR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(3) </a:t>
              </a:r>
              <a:r>
                <a:rPr kumimoji="0" lang="ko-KR" altLang="en-US" sz="1400" kern="0" dirty="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rPr>
                <a:t>홈 네트워크 연동</a:t>
              </a:r>
            </a:p>
          </p:txBody>
        </p:sp>
      </p:grpSp>
      <p:sp>
        <p:nvSpPr>
          <p:cNvPr id="38" name="직사각형 47"/>
          <p:cNvSpPr>
            <a:spLocks noChangeArrowheads="1"/>
          </p:cNvSpPr>
          <p:nvPr/>
        </p:nvSpPr>
        <p:spPr bwMode="auto">
          <a:xfrm>
            <a:off x="5872162" y="4805362"/>
            <a:ext cx="16224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latinLnBrk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400">
                <a:solidFill>
                  <a:srgbClr val="000000"/>
                </a:solidFill>
                <a:cs typeface="Arial" charset="0"/>
              </a:rPr>
              <a:t>Social TV</a:t>
            </a:r>
            <a:endParaRPr lang="ko-KR" altLang="en-US" sz="14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04800" y="5903912"/>
            <a:ext cx="906462" cy="30777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" lastClr="FFFFFF"/>
                </a:solidFill>
                <a:latin typeface="Arial"/>
                <a:ea typeface="돋움"/>
              </a:rPr>
              <a:t>2000</a:t>
            </a:r>
            <a:endParaRPr kumimoji="0" lang="ko-KR" altLang="en-US" sz="1400" kern="0" dirty="0">
              <a:solidFill>
                <a:sysClr val="window" lastClr="FFFFFF"/>
              </a:solidFill>
              <a:latin typeface="Arial"/>
              <a:ea typeface="돋움"/>
            </a:endParaRPr>
          </a:p>
        </p:txBody>
      </p:sp>
      <p:pic>
        <p:nvPicPr>
          <p:cNvPr id="40" name="Picture 2" descr="http://cfile25.uf.tistory.com/original/15354B4D4D1D08B4343AD3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1389062" y="3776662"/>
            <a:ext cx="887413" cy="661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" name="직사각형 40"/>
          <p:cNvSpPr/>
          <p:nvPr/>
        </p:nvSpPr>
        <p:spPr>
          <a:xfrm>
            <a:off x="1333500" y="3835400"/>
            <a:ext cx="1319212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Mobile TV</a:t>
            </a:r>
            <a:endParaRPr kumimoji="0" lang="ko-KR" altLang="en-US" sz="1400" kern="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그룹 41"/>
          <p:cNvGrpSpPr>
            <a:grpSpLocks/>
          </p:cNvGrpSpPr>
          <p:nvPr/>
        </p:nvGrpSpPr>
        <p:grpSpPr bwMode="auto">
          <a:xfrm>
            <a:off x="449262" y="708025"/>
            <a:ext cx="9210675" cy="5440362"/>
            <a:chOff x="488915" y="696423"/>
            <a:chExt cx="9211299" cy="5440852"/>
          </a:xfrm>
        </p:grpSpPr>
        <p:grpSp>
          <p:nvGrpSpPr>
            <p:cNvPr id="42" name="그룹 6"/>
            <p:cNvGrpSpPr>
              <a:grpSpLocks/>
            </p:cNvGrpSpPr>
            <p:nvPr/>
          </p:nvGrpSpPr>
          <p:grpSpPr bwMode="auto">
            <a:xfrm>
              <a:off x="4008280" y="1341006"/>
              <a:ext cx="1378997" cy="4796269"/>
              <a:chOff x="4008518" y="1341006"/>
              <a:chExt cx="1378683" cy="4796269"/>
            </a:xfrm>
          </p:grpSpPr>
          <p:cxnSp>
            <p:nvCxnSpPr>
              <p:cNvPr id="45" name="직선 연결선 44"/>
              <p:cNvCxnSpPr/>
              <p:nvPr/>
            </p:nvCxnSpPr>
            <p:spPr bwMode="auto">
              <a:xfrm>
                <a:off x="5024710" y="1341006"/>
                <a:ext cx="0" cy="4796269"/>
              </a:xfrm>
              <a:prstGeom prst="line">
                <a:avLst/>
              </a:prstGeom>
              <a:solidFill>
                <a:srgbClr val="FFFFFF"/>
              </a:solidFill>
              <a:ln w="476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cxnSp>
          <p:sp>
            <p:nvSpPr>
              <p:cNvPr id="46" name="직사각형 5"/>
              <p:cNvSpPr>
                <a:spLocks noChangeArrowheads="1"/>
              </p:cNvSpPr>
              <p:nvPr/>
            </p:nvSpPr>
            <p:spPr bwMode="auto">
              <a:xfrm>
                <a:off x="4008518" y="5367450"/>
                <a:ext cx="1378683" cy="52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fontAlgn="auto" latinLnBrk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kumimoji="0" lang="en-US" altLang="ko-KR" sz="1400" kern="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Current </a:t>
                </a:r>
                <a:br>
                  <a:rPr kumimoji="0" lang="en-US" altLang="ko-KR" sz="1400" kern="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</a:br>
                <a:r>
                  <a:rPr kumimoji="0" lang="en-US" altLang="ko-KR" sz="1400" b="0" kern="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(</a:t>
                </a:r>
                <a:r>
                  <a:rPr kumimoji="0" lang="en-US" altLang="ko-KR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’15</a:t>
                </a:r>
                <a:r>
                  <a:rPr kumimoji="0" lang="ko-KR" altLang="en-US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년 </a:t>
                </a:r>
                <a:r>
                  <a:rPr kumimoji="0" lang="en-US" altLang="ko-KR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2</a:t>
                </a:r>
                <a:r>
                  <a:rPr kumimoji="0" lang="ko-KR" altLang="en-US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월 </a:t>
                </a:r>
                <a:r>
                  <a:rPr kumimoji="0" lang="en-US" altLang="ko-KR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5</a:t>
                </a:r>
                <a:r>
                  <a:rPr kumimoji="0" lang="ko-KR" altLang="en-US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일</a:t>
                </a:r>
                <a:r>
                  <a:rPr kumimoji="0" lang="en-US" altLang="ko-KR" sz="1400" b="0" kern="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</a:rPr>
                  <a:t>)</a:t>
                </a:r>
                <a:endParaRPr kumimoji="0" lang="ko-KR" altLang="en-US" sz="1400" b="0" kern="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sp>
          <p:nvSpPr>
            <p:cNvPr id="44" name="TextBox 1"/>
            <p:cNvSpPr txBox="1">
              <a:spLocks noChangeArrowheads="1"/>
            </p:cNvSpPr>
            <p:nvPr/>
          </p:nvSpPr>
          <p:spPr bwMode="auto">
            <a:xfrm>
              <a:off x="488915" y="696423"/>
              <a:ext cx="9211299" cy="387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latinLnBrk="1" hangingPunct="0">
                <a:lnSpc>
                  <a:spcPct val="110000"/>
                </a:lnSpc>
                <a:defRPr kumimoji="1" sz="1700" b="1">
                  <a:solidFill>
                    <a:schemeClr val="tx1"/>
                  </a:solidFill>
                  <a:latin typeface="Arial" pitchFamily="34" charset="0"/>
                  <a:ea typeface="돋움" pitchFamily="50" charset="-127"/>
                </a:defRPr>
              </a:lvl1pPr>
              <a:lvl2pPr marL="742950" indent="-285750" algn="r" eaLnBrk="0" latinLnBrk="1" hangingPunct="0">
                <a:lnSpc>
                  <a:spcPct val="110000"/>
                </a:lnSpc>
                <a:buChar char="–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algn="r" eaLnBrk="0" latinLnBrk="1" hangingPunct="0">
                <a:lnSpc>
                  <a:spcPct val="110000"/>
                </a:lnSpc>
                <a:buChar char="•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algn="r" eaLnBrk="0" latinLnBrk="1" hangingPunct="0">
                <a:lnSpc>
                  <a:spcPct val="110000"/>
                </a:lnSpc>
                <a:buChar char="–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algn="r" eaLnBrk="0" latinLnBrk="1" hangingPunct="0">
                <a:lnSpc>
                  <a:spcPct val="110000"/>
                </a:lnSpc>
                <a:buChar char="»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algn="r" eaLnBrk="0" fontAlgn="base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har char="»"/>
                <a:defRPr kumimoji="1" sz="1600" b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600" kern="0" dirty="0" smtClean="0">
                  <a:solidFill>
                    <a:srgbClr val="FF0000"/>
                  </a:solidFill>
                  <a:cs typeface="Arial" pitchFamily="34" charset="0"/>
                </a:rPr>
                <a:t>“ATSC 3.0</a:t>
              </a:r>
              <a:r>
                <a:rPr lang="ko-KR" altLang="en-US" sz="1600" kern="0" dirty="0" smtClean="0">
                  <a:solidFill>
                    <a:srgbClr val="FF0000"/>
                  </a:solidFill>
                  <a:cs typeface="Arial" pitchFamily="34" charset="0"/>
                </a:rPr>
                <a:t>은 </a:t>
              </a:r>
              <a:r>
                <a:rPr lang="en-US" altLang="ko-KR" sz="1600" kern="0" dirty="0" smtClean="0">
                  <a:solidFill>
                    <a:srgbClr val="FF0000"/>
                  </a:solidFill>
                  <a:cs typeface="Arial" pitchFamily="34" charset="0"/>
                </a:rPr>
                <a:t>UHDTV, IP Hybrid, N Screen (Mobile TV)</a:t>
              </a:r>
              <a:r>
                <a:rPr lang="ko-KR" altLang="en-US" sz="1600" kern="0" dirty="0" smtClean="0">
                  <a:solidFill>
                    <a:srgbClr val="FF0000"/>
                  </a:solidFill>
                  <a:cs typeface="Arial" pitchFamily="34" charset="0"/>
                </a:rPr>
                <a:t>을 모두 만족시키는 차세대 북미 방송 표준 </a:t>
              </a:r>
              <a:r>
                <a:rPr lang="en-US" altLang="ko-KR" sz="1600" kern="0" dirty="0" smtClean="0">
                  <a:solidFill>
                    <a:srgbClr val="FF0000"/>
                  </a:solidFill>
                  <a:cs typeface="Arial" pitchFamily="34" charset="0"/>
                </a:rPr>
                <a:t>”</a:t>
              </a:r>
              <a:endParaRPr lang="ko-KR" altLang="en-US" sz="1600" kern="0" dirty="0" smtClean="0">
                <a:solidFill>
                  <a:srgbClr val="FF0000"/>
                </a:solidFill>
                <a:cs typeface="Arial" pitchFamily="34" charset="0"/>
              </a:endParaRPr>
            </a:p>
          </p:txBody>
        </p:sp>
      </p:grpSp>
      <p:cxnSp>
        <p:nvCxnSpPr>
          <p:cNvPr id="47" name="직선 연결선 46"/>
          <p:cNvCxnSpPr/>
          <p:nvPr/>
        </p:nvCxnSpPr>
        <p:spPr bwMode="auto">
          <a:xfrm>
            <a:off x="546100" y="1379537"/>
            <a:ext cx="0" cy="4795838"/>
          </a:xfrm>
          <a:prstGeom prst="line">
            <a:avLst/>
          </a:prstGeom>
          <a:solidFill>
            <a:srgbClr val="FFFFFF"/>
          </a:solidFill>
          <a:ln w="476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09550"/>
            <a:ext cx="9601200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Prologue ( Project</a:t>
            </a:r>
            <a:r>
              <a:rPr kumimoji="0" lang="ko-KR" altLang="en-US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Overview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19" name="슬라이드 번호 개체 틀 48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None/>
            </a:pPr>
            <a:fld id="{C357A7BC-6804-4203-9ECE-BDD80E22C81F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4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  <p:cxnSp>
        <p:nvCxnSpPr>
          <p:cNvPr id="4" name="직선 연결선 3"/>
          <p:cNvCxnSpPr/>
          <p:nvPr/>
        </p:nvCxnSpPr>
        <p:spPr>
          <a:xfrm>
            <a:off x="4706937" y="5436229"/>
            <a:ext cx="1128713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77"/>
          <p:cNvSpPr>
            <a:spLocks noChangeArrowheads="1"/>
          </p:cNvSpPr>
          <p:nvPr/>
        </p:nvSpPr>
        <p:spPr bwMode="auto">
          <a:xfrm>
            <a:off x="5842000" y="3347079"/>
            <a:ext cx="463550" cy="431800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6" name="직사각형 77"/>
          <p:cNvSpPr>
            <a:spLocks noChangeArrowheads="1"/>
          </p:cNvSpPr>
          <p:nvPr/>
        </p:nvSpPr>
        <p:spPr bwMode="auto">
          <a:xfrm>
            <a:off x="6305550" y="2483479"/>
            <a:ext cx="2559050" cy="1295400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7" name="TextBox 31"/>
          <p:cNvSpPr txBox="1">
            <a:spLocks noChangeArrowheads="1"/>
          </p:cNvSpPr>
          <p:nvPr/>
        </p:nvSpPr>
        <p:spPr bwMode="auto">
          <a:xfrm>
            <a:off x="381000" y="714375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- ATSC </a:t>
            </a:r>
            <a:r>
              <a:rPr lang="en-US" altLang="ko-KR" sz="16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3.0</a:t>
            </a:r>
            <a:r>
              <a:rPr lang="ko-KR" altLang="en-US" sz="1600" dirty="0">
                <a:solidFill>
                  <a:srgbClr val="000000"/>
                </a:solidFill>
                <a:latin typeface="Verdana" pitchFamily="34" charset="0"/>
                <a:cs typeface="Verdana" pitchFamily="34" charset="0"/>
              </a:rPr>
              <a:t>은 신규 방송망과 </a:t>
            </a:r>
            <a:r>
              <a:rPr lang="en-US" altLang="ko-KR" sz="16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</a:t>
            </a:r>
            <a:r>
              <a:rPr lang="ko-KR" altLang="en-US" sz="1600" dirty="0">
                <a:solidFill>
                  <a:srgbClr val="000000"/>
                </a:solidFill>
                <a:latin typeface="Verdana" pitchFamily="34" charset="0"/>
                <a:cs typeface="Verdana" pitchFamily="34" charset="0"/>
              </a:rPr>
              <a:t>망 위에서 </a:t>
            </a:r>
            <a:r>
              <a:rPr lang="en-US" altLang="ko-KR" sz="1600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IP </a:t>
            </a:r>
            <a:r>
              <a:rPr lang="ko-KR" altLang="en-US" sz="1600" dirty="0">
                <a:solidFill>
                  <a:srgbClr val="000000"/>
                </a:solidFill>
                <a:latin typeface="Verdana" pitchFamily="34" charset="0"/>
                <a:cs typeface="Verdana" pitchFamily="34" charset="0"/>
              </a:rPr>
              <a:t>전송기반으로 설계된 차세대 방송 서비스 표준 </a:t>
            </a:r>
            <a:r>
              <a:rPr lang="ko-KR" altLang="en-US" sz="1600" dirty="0" smtClean="0">
                <a:solidFill>
                  <a:srgbClr val="000000"/>
                </a:solidFill>
                <a:latin typeface="Verdana" pitchFamily="34" charset="0"/>
                <a:cs typeface="Verdana" pitchFamily="34" charset="0"/>
              </a:rPr>
              <a:t>기술</a:t>
            </a:r>
            <a:endParaRPr lang="en-US" altLang="ko-KR" sz="16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- </a:t>
            </a:r>
            <a:r>
              <a:rPr lang="x-none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고정 및 이동 수신 가능 &amp; 방송통신 서비스가 융합되는 북미 차세대 지상파 방송 표준 </a:t>
            </a:r>
            <a:endParaRPr lang="ko-KR" altLang="ko-KR" sz="1600" smtClean="0">
              <a:latin typeface="Verdana" pitchFamily="34" charset="0"/>
              <a:cs typeface="Verdana" pitchFamily="34" charset="0"/>
            </a:endParaRPr>
          </a:p>
          <a:p>
            <a:pPr>
              <a:buFontTx/>
              <a:buChar char="-"/>
            </a:pPr>
            <a:r>
              <a:rPr lang="en-US" altLang="ko-KR" sz="16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x-none" altLang="ko-KR" sz="1600" smtClean="0">
                <a:latin typeface="Verdana" pitchFamily="34" charset="0"/>
                <a:ea typeface="Verdana" pitchFamily="34" charset="0"/>
                <a:cs typeface="Verdana" pitchFamily="34" charset="0"/>
              </a:rPr>
              <a:t>기존 ATSC 표준 대비 월등한 전송 성능과 혁신적인 서비스 제공 목표 </a:t>
            </a:r>
            <a:endParaRPr lang="en-US" altLang="ko-KR" sz="16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608387" y="2483479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Application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608387" y="2915279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Presentation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08387" y="3347079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Session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608387" y="4067804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Transport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608387" y="4786941"/>
            <a:ext cx="1223963" cy="433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Network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608387" y="5220329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Data link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608387" y="5652129"/>
            <a:ext cx="122396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Physical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248025" y="5720391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1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248025" y="5310816"/>
            <a:ext cx="269875" cy="26828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2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248025" y="4877429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3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3248025" y="4158291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4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48025" y="3437566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5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3248025" y="3005766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6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3248025" y="2573966"/>
            <a:ext cx="269875" cy="269875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dirty="0">
                <a:solidFill>
                  <a:srgbClr val="FFFFFF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7</a:t>
            </a:r>
            <a:endParaRPr lang="ko-KR" altLang="en-US" sz="1300" dirty="0">
              <a:solidFill>
                <a:srgbClr val="FFFFFF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55637" y="2915279"/>
            <a:ext cx="201771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MPEG2 Video </a:t>
            </a:r>
            <a:b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</a:b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AC3 Audio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55637" y="3347079"/>
            <a:ext cx="576263" cy="187325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PSIP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5637" y="3347079"/>
            <a:ext cx="2017713" cy="23050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           MPEG-2 System 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55637" y="5652129"/>
            <a:ext cx="2017713" cy="431800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VSB (Demodulation)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971550" y="1813554"/>
            <a:ext cx="120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600" b="1" dirty="0">
                <a:solidFill>
                  <a:srgbClr val="000000"/>
                </a:solidFill>
                <a:cs typeface="Arial" charset="0"/>
              </a:rPr>
              <a:t> ATSC 1.0 </a:t>
            </a:r>
            <a:endParaRPr lang="ko-KR" altLang="en-US" sz="1600" b="1" dirty="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7" name="직선 연결선 10"/>
          <p:cNvCxnSpPr>
            <a:cxnSpLocks noChangeShapeType="1"/>
          </p:cNvCxnSpPr>
          <p:nvPr/>
        </p:nvCxnSpPr>
        <p:spPr bwMode="auto">
          <a:xfrm>
            <a:off x="971550" y="2146929"/>
            <a:ext cx="117475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8" name="TextBox 11"/>
          <p:cNvSpPr txBox="1">
            <a:spLocks noChangeArrowheads="1"/>
          </p:cNvSpPr>
          <p:nvPr/>
        </p:nvSpPr>
        <p:spPr bwMode="auto">
          <a:xfrm>
            <a:off x="3517900" y="1813554"/>
            <a:ext cx="13372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  <a:cs typeface="Arial" charset="0"/>
              </a:rPr>
              <a:t>OSI-7 Layer</a:t>
            </a:r>
            <a:endParaRPr lang="ko-KR" altLang="en-US" sz="1600" b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29" name="직선 연결선 10"/>
          <p:cNvCxnSpPr>
            <a:cxnSpLocks noChangeShapeType="1"/>
          </p:cNvCxnSpPr>
          <p:nvPr/>
        </p:nvCxnSpPr>
        <p:spPr bwMode="auto">
          <a:xfrm>
            <a:off x="3614737" y="2146929"/>
            <a:ext cx="1152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TextBox 11"/>
          <p:cNvSpPr txBox="1">
            <a:spLocks noChangeArrowheads="1"/>
          </p:cNvSpPr>
          <p:nvPr/>
        </p:nvSpPr>
        <p:spPr bwMode="auto">
          <a:xfrm>
            <a:off x="6608762" y="1805616"/>
            <a:ext cx="12041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600" b="1">
                <a:solidFill>
                  <a:srgbClr val="000000"/>
                </a:solidFill>
                <a:cs typeface="Arial" charset="0"/>
              </a:rPr>
              <a:t> ATSC 3.0 </a:t>
            </a:r>
            <a:endParaRPr lang="ko-KR" altLang="en-US" sz="1600" b="1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1" name="직선 연결선 10"/>
          <p:cNvCxnSpPr>
            <a:cxnSpLocks noChangeShapeType="1"/>
          </p:cNvCxnSpPr>
          <p:nvPr/>
        </p:nvCxnSpPr>
        <p:spPr bwMode="auto">
          <a:xfrm>
            <a:off x="6721475" y="2138991"/>
            <a:ext cx="1152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직사각형 31"/>
          <p:cNvSpPr/>
          <p:nvPr/>
        </p:nvSpPr>
        <p:spPr>
          <a:xfrm>
            <a:off x="6829425" y="2915279"/>
            <a:ext cx="1531937" cy="1444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HEVC Video / 3D Audio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29425" y="3059741"/>
            <a:ext cx="1531937" cy="1428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ISOBMFF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305550" y="3347079"/>
            <a:ext cx="1046162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ALC/LCT+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5840412" y="4067804"/>
            <a:ext cx="1511300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UDP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829425" y="3202616"/>
            <a:ext cx="1531937" cy="1444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DASH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351712" y="4067804"/>
            <a:ext cx="1512888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TCP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38" name="TextBox 11"/>
          <p:cNvSpPr txBox="1">
            <a:spLocks noChangeArrowheads="1"/>
          </p:cNvSpPr>
          <p:nvPr/>
        </p:nvSpPr>
        <p:spPr bwMode="auto">
          <a:xfrm rot="5400000">
            <a:off x="3884612" y="3805866"/>
            <a:ext cx="2632075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600">
                <a:solidFill>
                  <a:srgbClr val="000000"/>
                </a:solidFill>
                <a:cs typeface="Arial" charset="0"/>
              </a:rPr>
              <a:t>Upper Layer</a:t>
            </a:r>
            <a:endParaRPr lang="ko-KR" altLang="en-US" sz="1600">
              <a:solidFill>
                <a:srgbClr val="000000"/>
              </a:solidFill>
              <a:cs typeface="Arial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5011737" y="2483479"/>
            <a:ext cx="0" cy="295275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8361362" y="2915279"/>
            <a:ext cx="503238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NRT file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351712" y="3347079"/>
            <a:ext cx="1512888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HTTP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5835650" y="3347079"/>
            <a:ext cx="469900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Tx/>
              <a:buNone/>
              <a:defRPr/>
            </a:pPr>
            <a:r>
              <a:rPr lang="en-US" altLang="ko-KR" sz="1050" b="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SSC </a:t>
            </a:r>
            <a:endParaRPr lang="ko-KR" altLang="en-US" sz="105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655637" y="2483479"/>
            <a:ext cx="2017713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DTV Service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8864600" y="2915279"/>
            <a:ext cx="355600" cy="8636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MMT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6305550" y="2915279"/>
            <a:ext cx="523875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0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NRT file</a:t>
            </a:r>
            <a:endParaRPr lang="ko-KR" altLang="en-US" sz="10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05550" y="2483479"/>
            <a:ext cx="2559050" cy="431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ATSC 3.0 Service</a:t>
            </a:r>
            <a:endParaRPr lang="ko-KR" altLang="en-US" sz="140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708146" y="6337300"/>
            <a:ext cx="2089150" cy="2159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sz="1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FontTx/>
              <a:buNone/>
              <a:defRPr/>
            </a:pPr>
            <a:r>
              <a:rPr lang="en-US" altLang="ko-KR" sz="900" b="0" dirty="0" smtClean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SSC : Service Signaling Channel </a:t>
            </a:r>
            <a:endParaRPr lang="ko-KR" altLang="en-US" sz="9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48" name="직사각형 77"/>
          <p:cNvSpPr>
            <a:spLocks noChangeArrowheads="1"/>
          </p:cNvSpPr>
          <p:nvPr/>
        </p:nvSpPr>
        <p:spPr bwMode="auto">
          <a:xfrm>
            <a:off x="5872162" y="6193466"/>
            <a:ext cx="687388" cy="346075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ko-KR" sz="900">
                <a:solidFill>
                  <a:srgbClr val="000000"/>
                </a:solidFill>
                <a:cs typeface="Arial" charset="0"/>
              </a:rPr>
              <a:t>Work Scope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5840412" y="5652129"/>
            <a:ext cx="1511300" cy="431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New PHY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5840412" y="4786941"/>
            <a:ext cx="3024188" cy="4333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IP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840412" y="5220329"/>
            <a:ext cx="1511300" cy="431800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New Link Layer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351712" y="5220329"/>
            <a:ext cx="1512888" cy="8636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Broadband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1300" b="0" dirty="0">
                <a:solidFill>
                  <a:srgbClr val="000000"/>
                </a:solidFill>
                <a:latin typeface="Arial" panose="020B0604020202020204" pitchFamily="34" charset="0"/>
                <a:ea typeface="돋움" panose="020B0600000101010101" pitchFamily="50" charset="-127"/>
                <a:cs typeface="Arial" panose="020B0604020202020204" pitchFamily="34" charset="0"/>
              </a:rPr>
              <a:t>(Wired/Wireless)</a:t>
            </a:r>
            <a:endParaRPr lang="ko-KR" altLang="en-US" sz="1300" b="0" dirty="0">
              <a:solidFill>
                <a:srgbClr val="000000"/>
              </a:solidFill>
              <a:latin typeface="Arial" panose="020B0604020202020204" pitchFamily="34" charset="0"/>
              <a:ea typeface="돋움" panose="020B0600000101010101" pitchFamily="50" charset="-127"/>
              <a:cs typeface="Arial" panose="020B0604020202020204" pitchFamily="34" charset="0"/>
            </a:endParaRPr>
          </a:p>
        </p:txBody>
      </p:sp>
      <p:sp>
        <p:nvSpPr>
          <p:cNvPr id="54" name="직사각형 77"/>
          <p:cNvSpPr>
            <a:spLocks noChangeArrowheads="1"/>
          </p:cNvSpPr>
          <p:nvPr/>
        </p:nvSpPr>
        <p:spPr bwMode="auto">
          <a:xfrm>
            <a:off x="5834062" y="4088441"/>
            <a:ext cx="3028950" cy="381000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5" name="직사각형 77"/>
          <p:cNvSpPr>
            <a:spLocks noChangeArrowheads="1"/>
          </p:cNvSpPr>
          <p:nvPr/>
        </p:nvSpPr>
        <p:spPr bwMode="auto">
          <a:xfrm>
            <a:off x="5834062" y="4812341"/>
            <a:ext cx="3028950" cy="381000"/>
          </a:xfrm>
          <a:prstGeom prst="rect">
            <a:avLst/>
          </a:prstGeom>
          <a:solidFill>
            <a:srgbClr val="FFFF00">
              <a:alpha val="39999"/>
            </a:srgbClr>
          </a:solidFill>
          <a:ln w="28575" algn="ctr">
            <a:solidFill>
              <a:schemeClr val="tx1"/>
            </a:solidFill>
            <a:prstDash val="sysDash"/>
            <a:round/>
            <a:headEnd/>
            <a:tailEnd/>
          </a:ln>
        </p:spPr>
        <p:txBody>
          <a:bodyPr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ko-KR" sz="9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75951" y="1600200"/>
            <a:ext cx="9677649" cy="707886"/>
          </a:xfrm>
          <a:prstGeom prst="rect">
            <a:avLst/>
          </a:prstGeom>
          <a:solidFill>
            <a:srgbClr val="FFFF99"/>
          </a:solidFill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ko-KR" altLang="ko-KR" dirty="0" smtClean="0"/>
              <a:t>본</a:t>
            </a:r>
            <a:r>
              <a:rPr lang="en-US" altLang="ko-KR" dirty="0" smtClean="0"/>
              <a:t> Architecture </a:t>
            </a:r>
            <a:r>
              <a:rPr lang="ko-KR" altLang="ko-KR" dirty="0" smtClean="0"/>
              <a:t>과제의 실제 설계 범위는 전체 </a:t>
            </a:r>
            <a:r>
              <a:rPr lang="en-US" altLang="ko-KR" dirty="0" smtClean="0"/>
              <a:t>Upper layer</a:t>
            </a:r>
            <a:r>
              <a:rPr lang="ko-KR" altLang="ko-KR" dirty="0" smtClean="0"/>
              <a:t>에 해당하는 </a:t>
            </a:r>
            <a:r>
              <a:rPr lang="en-US" altLang="ko-KR" dirty="0" smtClean="0"/>
              <a:t>System</a:t>
            </a:r>
            <a:r>
              <a:rPr lang="ko-KR" altLang="ko-KR" dirty="0" smtClean="0"/>
              <a:t>을 </a:t>
            </a:r>
            <a:endParaRPr lang="en-US" altLang="ko-KR" dirty="0" smtClean="0"/>
          </a:p>
          <a:p>
            <a:r>
              <a:rPr lang="ko-KR" altLang="ko-KR" dirty="0" smtClean="0"/>
              <a:t>세계 최초로 신규로 설계하고 구현하는 것을 목적으로 하고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201" y="2095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Functional Requirements (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Use Case 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3" y="2854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1225" eaLnBrk="0" hangingPunct="0">
              <a:buFontTx/>
              <a:buNone/>
              <a:tabLst>
                <a:tab pos="144463" algn="r"/>
                <a:tab pos="228600" algn="l"/>
                <a:tab pos="2700338" algn="ctr"/>
                <a:tab pos="5400675" algn="r"/>
              </a:tabLst>
            </a:pPr>
            <a:endParaRPr lang="ko-KR" altLang="ko-KR" sz="20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2294" name="Rectangle 8"/>
          <p:cNvSpPr>
            <a:spLocks noChangeArrowheads="1"/>
          </p:cNvSpPr>
          <p:nvPr/>
        </p:nvSpPr>
        <p:spPr bwMode="auto">
          <a:xfrm>
            <a:off x="3" y="28545"/>
            <a:ext cx="1847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defTabSz="911225" eaLnBrk="0" hangingPunct="0">
              <a:buFontTx/>
              <a:buNone/>
              <a:tabLst>
                <a:tab pos="144463" algn="r"/>
                <a:tab pos="228600" algn="l"/>
                <a:tab pos="2700338" algn="ctr"/>
                <a:tab pos="5400675" algn="r"/>
              </a:tabLst>
            </a:pPr>
            <a:endParaRPr lang="ko-KR" altLang="ko-KR" sz="2000">
              <a:solidFill>
                <a:srgbClr val="000000"/>
              </a:solidFill>
              <a:latin typeface="굴림" charset="-127"/>
              <a:ea typeface="굴림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03200" y="1066800"/>
          <a:ext cx="4114800" cy="5540726"/>
        </p:xfrm>
        <a:graphic>
          <a:graphicData uri="http://schemas.openxmlformats.org/drawingml/2006/table">
            <a:tbl>
              <a:tblPr/>
              <a:tblGrid>
                <a:gridCol w="566938"/>
                <a:gridCol w="752794"/>
                <a:gridCol w="2795068"/>
              </a:tblGrid>
              <a:tr h="486238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Use Case ID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Use Case Name</a:t>
                      </a:r>
                      <a:endParaRPr kumimoji="0" lang="ko-KR" altLang="ko-KR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Description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E0E0"/>
                    </a:solidFill>
                  </a:tcPr>
                </a:tc>
              </a:tr>
              <a:tr h="580563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UC-LW1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Setup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3525" marR="0" lvl="0" indent="-2286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 ATSC3.0 Hybrid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방송 수신을 위한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App.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을 초기화 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9393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UC-LW2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Scan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-107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 ATSC3.0 Hybrid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방송을 시청 또는 청취하기 위해 현재 수신 가능한 방송의 채널을 검색한다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자동채널 검색 시 미국 지역별 자동채널 검색 기능을 제공하며 검색된 채널정보를 기본으로 하여 채널변경을 수행한다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957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UC-LW3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Tune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-107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시청하고자 하는 방송을 채널 목록에서 선택하여 해당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live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방송을 수신하거나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channel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을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up/down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을 수행한다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39393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UC-LW4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ESG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-107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 ESG(Electronic Service Guide) data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정보는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FLUTE (File Delivery over Unidirectional Transport) carousel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을 통하여 방송으로 전송된다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이러한 채널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Guide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정보들을 수집하고 화면에 방송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Guide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를 출력한다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87225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UC-SV1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Companion Screen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-107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 2</a:t>
                      </a:r>
                      <a:r>
                        <a:rPr kumimoji="0" lang="en-US" altLang="ko-KR" sz="10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nd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device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를 검색하여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현재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paring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가능한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device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trigger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시키고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TV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로 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시청중인</a:t>
                      </a:r>
                      <a:r>
                        <a:rPr kumimoji="0" 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화면 전체 또는 일부를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2nd device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에 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display</a:t>
                      </a:r>
                      <a:r>
                        <a:rPr kumimoji="0" 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3957"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UC-SV2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925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ts val="175"/>
                        </a:spcAft>
                        <a:buClrTx/>
                        <a:buSzTx/>
                        <a:buFontTx/>
                        <a:buNone/>
                        <a:tabLst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Personalization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42875" marR="0" lvl="0" indent="-1079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>
                          <a:tab pos="142875" algn="l"/>
                          <a:tab pos="228600" algn="l"/>
                          <a:tab pos="2698750" algn="ctr"/>
                          <a:tab pos="5399088" algn="r"/>
                        </a:tabLst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 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시청자 개인별 시청 이력정보를 수집하고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PDI-Q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방식을 저장된 정보를 기반으로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filtering criteria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와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mapping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시켜서 개인화된 서비스를 수행할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ea typeface="바탕" pitchFamily="18" charset="-127"/>
                        </a:rPr>
                        <a:t>.</a:t>
                      </a:r>
                      <a:endParaRPr kumimoji="0" lang="ko-KR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34" charset="0"/>
                        <a:ea typeface="바탕" pitchFamily="18" charset="-127"/>
                      </a:endParaRPr>
                    </a:p>
                  </a:txBody>
                  <a:tcPr marL="0" marR="0" marT="17780" marB="17780" anchor="ctr" horzOverflow="overflow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7" name="Picture 47" descr="scan_us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30700" y="914400"/>
            <a:ext cx="55753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타원 7"/>
          <p:cNvSpPr/>
          <p:nvPr/>
        </p:nvSpPr>
        <p:spPr>
          <a:xfrm>
            <a:off x="695325" y="2401888"/>
            <a:ext cx="914400" cy="68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1"/>
          <p:cNvSpPr>
            <a:spLocks noChangeArrowheads="1"/>
          </p:cNvSpPr>
          <p:nvPr/>
        </p:nvSpPr>
        <p:spPr bwMode="auto">
          <a:xfrm>
            <a:off x="4641850" y="3900488"/>
            <a:ext cx="5181600" cy="2446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900" b="1" dirty="0"/>
              <a:t>Main Success Scenario</a:t>
            </a:r>
            <a:endParaRPr lang="ko-KR" altLang="en-US" sz="900" b="1" dirty="0"/>
          </a:p>
          <a:p>
            <a:r>
              <a:rPr lang="ko-KR" altLang="ko-KR" sz="900" dirty="0"/>
              <a:t>1) </a:t>
            </a:r>
            <a:r>
              <a:rPr lang="ko-KR" sz="900" dirty="0"/>
              <a:t>채널을 검색하고자 하는 지역을 선택한다</a:t>
            </a:r>
            <a:r>
              <a:rPr lang="ko-KR" altLang="ko-KR" sz="900" dirty="0"/>
              <a:t>.</a:t>
            </a:r>
            <a:endParaRPr lang="ko-KR" altLang="en-US" sz="900" dirty="0"/>
          </a:p>
          <a:p>
            <a:r>
              <a:rPr lang="ko-KR" altLang="ko-KR" sz="900" dirty="0"/>
              <a:t>2) </a:t>
            </a:r>
            <a:r>
              <a:rPr lang="ko-KR" sz="900" dirty="0"/>
              <a:t>접속 가능한 </a:t>
            </a:r>
            <a:r>
              <a:rPr lang="ko-KR" altLang="ko-KR" sz="900" dirty="0"/>
              <a:t>wifi </a:t>
            </a:r>
            <a:r>
              <a:rPr lang="ko-KR" sz="900" dirty="0"/>
              <a:t>망에 연결하여 </a:t>
            </a:r>
            <a:r>
              <a:rPr lang="ko-KR" altLang="ko-KR" sz="900" dirty="0"/>
              <a:t>device </a:t>
            </a:r>
            <a:r>
              <a:rPr lang="ko-KR" sz="900" dirty="0"/>
              <a:t>설정을 수행한다</a:t>
            </a:r>
            <a:r>
              <a:rPr lang="ko-KR" altLang="ko-KR" sz="900" dirty="0"/>
              <a:t>.  </a:t>
            </a:r>
            <a:endParaRPr lang="ko-KR" altLang="en-US" sz="900" dirty="0"/>
          </a:p>
          <a:p>
            <a:r>
              <a:rPr lang="ko-KR" altLang="ko-KR" sz="900" dirty="0"/>
              <a:t>3) </a:t>
            </a:r>
            <a:r>
              <a:rPr lang="en-US" altLang="ko-KR" sz="900" dirty="0" smtClean="0"/>
              <a:t>App.</a:t>
            </a:r>
            <a:r>
              <a:rPr lang="ko-KR" sz="900" dirty="0"/>
              <a:t>은 선택된 미국 지역에 해당하는 방송 주파수 목록을  </a:t>
            </a:r>
            <a:r>
              <a:rPr lang="ko-KR" altLang="ko-KR" sz="900" dirty="0"/>
              <a:t>middleware </a:t>
            </a:r>
            <a:r>
              <a:rPr lang="ko-KR" sz="900" dirty="0"/>
              <a:t>로 전송한다</a:t>
            </a:r>
            <a:r>
              <a:rPr lang="ko-KR" altLang="ko-KR" sz="900" dirty="0"/>
              <a:t>.</a:t>
            </a:r>
            <a:endParaRPr lang="ko-KR" altLang="en-US" sz="900" dirty="0"/>
          </a:p>
          <a:p>
            <a:r>
              <a:rPr lang="ko-KR" altLang="ko-KR" sz="900" dirty="0"/>
              <a:t>4) middleware</a:t>
            </a:r>
            <a:r>
              <a:rPr lang="ko-KR" sz="900" dirty="0"/>
              <a:t>에서는 각 주파수 목록에 대해 </a:t>
            </a:r>
            <a:r>
              <a:rPr lang="ko-KR" altLang="ko-KR" sz="900" dirty="0"/>
              <a:t>tuner signal lock </a:t>
            </a:r>
            <a:r>
              <a:rPr lang="ko-KR" sz="900" dirty="0"/>
              <a:t>여부를 체크하여 </a:t>
            </a:r>
            <a:r>
              <a:rPr lang="ko-KR" altLang="ko-KR" sz="900" dirty="0"/>
              <a:t>locking</a:t>
            </a:r>
            <a:r>
              <a:rPr lang="ko-KR" sz="900" dirty="0" smtClean="0"/>
              <a:t>되</a:t>
            </a:r>
            <a:r>
              <a:rPr lang="ko-KR" altLang="en-US" sz="900" dirty="0" smtClean="0"/>
              <a:t>는</a:t>
            </a:r>
            <a:r>
              <a:rPr lang="ko-KR" sz="900" dirty="0" smtClean="0"/>
              <a:t> </a:t>
            </a:r>
            <a:r>
              <a:rPr lang="ko-KR" sz="900" dirty="0"/>
              <a:t>경우 서비스 정보</a:t>
            </a:r>
            <a:r>
              <a:rPr lang="ko-KR" altLang="ko-KR" sz="900" dirty="0"/>
              <a:t>(FIC,SMT,SLT)</a:t>
            </a:r>
            <a:r>
              <a:rPr lang="ko-KR" sz="900" dirty="0"/>
              <a:t>를 </a:t>
            </a:r>
            <a:r>
              <a:rPr lang="ko-KR" altLang="ko-KR" sz="900" dirty="0" smtClean="0"/>
              <a:t> </a:t>
            </a:r>
            <a:r>
              <a:rPr lang="ko-KR" altLang="ko-KR" sz="900" dirty="0"/>
              <a:t>Application</a:t>
            </a:r>
            <a:r>
              <a:rPr lang="ko-KR" sz="900" dirty="0"/>
              <a:t>에 전달한다</a:t>
            </a:r>
            <a:r>
              <a:rPr lang="ko-KR" altLang="ko-KR" sz="900" dirty="0"/>
              <a:t>.</a:t>
            </a:r>
            <a:endParaRPr lang="ko-KR" altLang="en-US" sz="900" dirty="0"/>
          </a:p>
          <a:p>
            <a:r>
              <a:rPr lang="ko-KR" altLang="ko-KR" sz="900" dirty="0"/>
              <a:t>5) </a:t>
            </a:r>
            <a:r>
              <a:rPr lang="en-US" altLang="ko-KR" sz="900" dirty="0" smtClean="0"/>
              <a:t>A</a:t>
            </a:r>
            <a:r>
              <a:rPr lang="ko-KR" altLang="ko-KR" sz="900" dirty="0" smtClean="0"/>
              <a:t>pplication</a:t>
            </a:r>
            <a:r>
              <a:rPr lang="ko-KR" sz="900" dirty="0"/>
              <a:t>에서는 서비스 정보</a:t>
            </a:r>
            <a:r>
              <a:rPr lang="ko-KR" altLang="ko-KR" sz="900" dirty="0"/>
              <a:t>(FIC,SMT,SLT)</a:t>
            </a:r>
            <a:r>
              <a:rPr lang="ko-KR" sz="900" dirty="0" err="1"/>
              <a:t>를</a:t>
            </a:r>
            <a:r>
              <a:rPr lang="ko-KR" sz="900" dirty="0"/>
              <a:t> 모두 수신하여 채널 </a:t>
            </a:r>
            <a:r>
              <a:rPr lang="ko-KR" altLang="ko-KR" sz="900" dirty="0"/>
              <a:t>DB </a:t>
            </a:r>
            <a:r>
              <a:rPr lang="ko-KR" sz="900" dirty="0"/>
              <a:t>설정을 완료하면 </a:t>
            </a:r>
            <a:r>
              <a:rPr lang="ko-KR" altLang="ko-KR" sz="900" dirty="0"/>
              <a:t>scan</a:t>
            </a:r>
            <a:r>
              <a:rPr lang="ko-KR" sz="900" dirty="0"/>
              <a:t>을 종료한다</a:t>
            </a:r>
            <a:r>
              <a:rPr lang="ko-KR" altLang="ko-KR" sz="900" dirty="0"/>
              <a:t>.</a:t>
            </a:r>
            <a:endParaRPr lang="ko-KR" altLang="en-US" sz="900" dirty="0"/>
          </a:p>
          <a:p>
            <a:r>
              <a:rPr lang="en-US" altLang="ko-KR" sz="900" b="1" dirty="0"/>
              <a:t>Extensions</a:t>
            </a:r>
            <a:endParaRPr lang="ko-KR" altLang="en-US" sz="900" b="1" dirty="0"/>
          </a:p>
          <a:p>
            <a:r>
              <a:rPr lang="ko-KR" altLang="ko-KR" sz="900" dirty="0"/>
              <a:t>2)-a case in : ‘wifi</a:t>
            </a:r>
            <a:r>
              <a:rPr lang="ko-KR" sz="900" dirty="0"/>
              <a:t>망에 접속’</a:t>
            </a:r>
            <a:endParaRPr lang="ko-KR" altLang="en-US" sz="900" dirty="0"/>
          </a:p>
          <a:p>
            <a:r>
              <a:rPr lang="ko-KR" sz="900" dirty="0"/>
              <a:t>   </a:t>
            </a:r>
            <a:r>
              <a:rPr lang="ko-KR" altLang="ko-KR" sz="900" dirty="0"/>
              <a:t>1. wifi</a:t>
            </a:r>
            <a:r>
              <a:rPr lang="ko-KR" sz="900" dirty="0"/>
              <a:t>망 접속을 시도하여 실패하는 경우 </a:t>
            </a:r>
            <a:r>
              <a:rPr lang="ko-KR" altLang="ko-KR" sz="900" dirty="0" smtClean="0"/>
              <a:t>application</a:t>
            </a:r>
            <a:r>
              <a:rPr lang="en-US" altLang="ko-KR" sz="900" dirty="0" smtClean="0"/>
              <a:t> </a:t>
            </a:r>
            <a:r>
              <a:rPr lang="ko-KR" sz="900" dirty="0" smtClean="0"/>
              <a:t>초기화 </a:t>
            </a:r>
            <a:r>
              <a:rPr lang="ko-KR" sz="900" dirty="0"/>
              <a:t>실패에 대한</a:t>
            </a:r>
            <a:endParaRPr lang="ko-KR" altLang="en-US" sz="900" dirty="0"/>
          </a:p>
          <a:p>
            <a:r>
              <a:rPr lang="ko-KR" sz="900" dirty="0"/>
              <a:t>     메시지를 출력한다</a:t>
            </a:r>
            <a:r>
              <a:rPr lang="ko-KR" altLang="ko-KR" sz="900" dirty="0"/>
              <a:t>. </a:t>
            </a:r>
            <a:r>
              <a:rPr lang="ko-KR" sz="900" dirty="0"/>
              <a:t>또한 재 접속할 수 있도록 재시도 한다</a:t>
            </a:r>
            <a:r>
              <a:rPr lang="ko-KR" altLang="ko-KR" sz="900" dirty="0"/>
              <a:t>.  </a:t>
            </a:r>
            <a:endParaRPr lang="ko-KR" altLang="en-US" sz="900" dirty="0"/>
          </a:p>
          <a:p>
            <a:r>
              <a:rPr lang="ko-KR" altLang="ko-KR" sz="900" dirty="0"/>
              <a:t>5)-a case in : ‘</a:t>
            </a:r>
            <a:r>
              <a:rPr lang="ko-KR" sz="900" dirty="0"/>
              <a:t>채널 </a:t>
            </a:r>
            <a:r>
              <a:rPr lang="ko-KR" altLang="ko-KR" sz="900" dirty="0"/>
              <a:t>DB </a:t>
            </a:r>
            <a:r>
              <a:rPr lang="ko-KR" sz="900" dirty="0"/>
              <a:t>설정’</a:t>
            </a:r>
            <a:endParaRPr lang="ko-KR" altLang="en-US" sz="900" dirty="0"/>
          </a:p>
          <a:p>
            <a:r>
              <a:rPr lang="ko-KR" sz="900" dirty="0"/>
              <a:t>   </a:t>
            </a:r>
            <a:r>
              <a:rPr lang="ko-KR" altLang="ko-KR" sz="900" dirty="0"/>
              <a:t>1. </a:t>
            </a:r>
            <a:r>
              <a:rPr lang="ko-KR" sz="900" dirty="0"/>
              <a:t>채널 검색 도중 중지시키는 경우 현재까지 검색된 채널 정보를 </a:t>
            </a:r>
            <a:r>
              <a:rPr lang="ko-KR" altLang="ko-KR" sz="900" dirty="0"/>
              <a:t>DB</a:t>
            </a:r>
            <a:r>
              <a:rPr lang="ko-KR" sz="900" dirty="0"/>
              <a:t>에 </a:t>
            </a:r>
            <a:endParaRPr lang="ko-KR" altLang="en-US" sz="900" dirty="0"/>
          </a:p>
          <a:p>
            <a:r>
              <a:rPr lang="ko-KR" sz="900" dirty="0"/>
              <a:t>      </a:t>
            </a:r>
            <a:r>
              <a:rPr lang="ko-KR" altLang="ko-KR" sz="900" dirty="0"/>
              <a:t>update</a:t>
            </a:r>
            <a:r>
              <a:rPr lang="ko-KR" sz="900" dirty="0"/>
              <a:t>한다</a:t>
            </a:r>
            <a:r>
              <a:rPr lang="ko-KR" altLang="ko-KR" sz="900" dirty="0"/>
              <a:t>.</a:t>
            </a:r>
            <a:endParaRPr lang="ko-KR" altLang="en-US" sz="900" dirty="0"/>
          </a:p>
          <a:p>
            <a:r>
              <a:rPr lang="ko-KR" altLang="ko-KR" sz="900" dirty="0"/>
              <a:t>   2. </a:t>
            </a:r>
            <a:r>
              <a:rPr lang="ko-KR" sz="900" dirty="0"/>
              <a:t>검색된 채널정보는 </a:t>
            </a:r>
            <a:r>
              <a:rPr lang="ko-KR" altLang="ko-KR" sz="900" dirty="0"/>
              <a:t>power-off</a:t>
            </a:r>
            <a:r>
              <a:rPr lang="ko-KR" sz="900" dirty="0"/>
              <a:t>되더라도 시스템에 유지하며 </a:t>
            </a:r>
            <a:r>
              <a:rPr lang="ko-KR" sz="900" dirty="0" err="1"/>
              <a:t>부팅시</a:t>
            </a:r>
            <a:r>
              <a:rPr lang="ko-KR" sz="900" dirty="0"/>
              <a:t> </a:t>
            </a:r>
            <a:r>
              <a:rPr lang="ko-KR" altLang="ko-KR" sz="900" dirty="0" smtClean="0"/>
              <a:t>TV </a:t>
            </a:r>
            <a:r>
              <a:rPr lang="ko-KR" sz="900" dirty="0"/>
              <a:t>초기</a:t>
            </a:r>
            <a:endParaRPr lang="ko-KR" altLang="en-US" sz="900" dirty="0"/>
          </a:p>
          <a:p>
            <a:r>
              <a:rPr lang="ko-KR" sz="900" dirty="0"/>
              <a:t>      방송채널로 설정할 수 있도록 한다</a:t>
            </a:r>
            <a:r>
              <a:rPr lang="ko-KR" altLang="ko-KR" sz="900" dirty="0"/>
              <a:t>.</a:t>
            </a:r>
            <a:endParaRPr lang="ko-KR" altLang="en-US" sz="900" dirty="0"/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4572000" y="685800"/>
            <a:ext cx="3429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 ■  </a:t>
            </a:r>
            <a:r>
              <a:rPr lang="en-US" altLang="ko-KR" sz="1400" dirty="0">
                <a:latin typeface="Verdana" pitchFamily="34" charset="0"/>
                <a:ea typeface="+mn-ea"/>
              </a:rPr>
              <a:t>Scan Use Case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71438" y="692150"/>
            <a:ext cx="3429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ko-KR" sz="1400" b="1" dirty="0">
                <a:latin typeface="+mn-ea"/>
                <a:ea typeface="+mn-ea"/>
              </a:rPr>
              <a:t> ■  </a:t>
            </a:r>
            <a:r>
              <a:rPr lang="en-US" altLang="ko-KR" sz="1400" dirty="0">
                <a:latin typeface="Verdana" pitchFamily="34" charset="0"/>
                <a:ea typeface="+mn-ea"/>
              </a:rPr>
              <a:t>Use Case Information</a:t>
            </a:r>
          </a:p>
        </p:txBody>
      </p:sp>
      <p:sp>
        <p:nvSpPr>
          <p:cNvPr id="12" name="아래로 구부러진 화살표 11"/>
          <p:cNvSpPr/>
          <p:nvPr/>
        </p:nvSpPr>
        <p:spPr>
          <a:xfrm rot="20798882">
            <a:off x="1117600" y="1171575"/>
            <a:ext cx="3581400" cy="86518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7691250" y="1143000"/>
            <a:ext cx="685800" cy="1524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772400" y="1066800"/>
            <a:ext cx="4716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scan</a:t>
            </a:r>
            <a:endParaRPr lang="ko-KR" altLang="en-U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5" name="슬라이드 번호 개체 틀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None/>
            </a:pPr>
            <a:fld id="{BAEF7A85-F062-4084-B246-924B81A71C33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6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  <p:sp>
        <p:nvSpPr>
          <p:cNvPr id="4" name="직사각형 1"/>
          <p:cNvSpPr>
            <a:spLocks noChangeArrowheads="1"/>
          </p:cNvSpPr>
          <p:nvPr/>
        </p:nvSpPr>
        <p:spPr bwMode="auto">
          <a:xfrm>
            <a:off x="612775" y="1338263"/>
            <a:ext cx="3657600" cy="3453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lang="en-US" altLang="ko-KR" sz="1400" dirty="0">
                <a:latin typeface="Arial" charset="0"/>
                <a:ea typeface="돋움" pitchFamily="50" charset="-127"/>
              </a:rPr>
              <a:t>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고객 가치 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-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고객에게 연속적인 시청 경험 제공 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-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방송 연계 서비스의 편의성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, </a:t>
            </a:r>
            <a:r>
              <a:rPr kumimoji="0" lang="ko-KR" altLang="en-US" sz="1200" dirty="0" err="1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접근성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 제공으로 고객 만족감 증대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endParaRPr kumimoji="0" lang="ko-KR" altLang="en-US" sz="1200" dirty="0" smtClean="0">
              <a:solidFill>
                <a:srgbClr val="000000"/>
              </a:solidFill>
              <a:latin typeface="Verdana" pitchFamily="34" charset="0"/>
              <a:ea typeface="맑은 고딕" pitchFamily="50" charset="-127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2.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사업적 가치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</a:t>
            </a:r>
          </a:p>
          <a:p>
            <a:pPr marL="342900" lvl="0" indent="-3429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-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로열티 수익 발생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($2,800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만*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, IPR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점유율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30%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기준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)   </a:t>
            </a:r>
          </a:p>
          <a:p>
            <a:pPr marL="342900" lvl="0" indent="-3429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-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타사와 특허 분쟁 활용</a:t>
            </a: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3.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기술적 가치 </a:t>
            </a: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    -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방송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/IP Hybrid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전송 및 동기화 기술 확보</a:t>
            </a:r>
            <a:b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</a:b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-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개인화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지능화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,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시청자 맞춤형 서비스 제공</a:t>
            </a: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endParaRPr kumimoji="0" lang="en-US" altLang="ko-KR" sz="1200" dirty="0" smtClean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 pitchFamily="34" charset="0"/>
              <a:sym typeface="Wingdings" pitchFamily="2" charset="2"/>
            </a:endParaRPr>
          </a:p>
          <a:p>
            <a:pPr marL="228600" lvl="0" indent="-228600" defTabSz="958850" latinLnBrk="0">
              <a:lnSpc>
                <a:spcPct val="120000"/>
              </a:lnSpc>
              <a:buClr>
                <a:schemeClr val="accent2"/>
              </a:buClr>
            </a:pP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4.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사업화 계획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: ’16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년부터 </a:t>
            </a:r>
            <a:r>
              <a:rPr kumimoji="0" lang="en-US" altLang="ko-KR" sz="1200" dirty="0" smtClean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Wingdings" pitchFamily="2" charset="2"/>
              </a:rPr>
              <a:t>ATSC3.0 </a:t>
            </a:r>
            <a:r>
              <a:rPr kumimoji="0" lang="ko-KR" altLang="en-US" sz="1200" dirty="0" smtClean="0">
                <a:solidFill>
                  <a:srgbClr val="000000"/>
                </a:solidFill>
                <a:latin typeface="Verdana" pitchFamily="34" charset="0"/>
                <a:ea typeface="맑은 고딕" pitchFamily="50" charset="-127"/>
                <a:cs typeface="Verdana" pitchFamily="34" charset="0"/>
                <a:sym typeface="Wingdings" pitchFamily="2" charset="2"/>
              </a:rPr>
              <a:t>수신기 출시</a:t>
            </a:r>
          </a:p>
        </p:txBody>
      </p:sp>
      <p:sp>
        <p:nvSpPr>
          <p:cNvPr id="5" name="모서리가 둥근 직사각형 4"/>
          <p:cNvSpPr/>
          <p:nvPr/>
        </p:nvSpPr>
        <p:spPr>
          <a:xfrm>
            <a:off x="4876800" y="1227138"/>
            <a:ext cx="4648200" cy="4953000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536575" y="1227138"/>
            <a:ext cx="3959225" cy="4953000"/>
          </a:xfrm>
          <a:prstGeom prst="roundRect">
            <a:avLst>
              <a:gd name="adj" fmla="val 4711"/>
            </a:avLst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직사각형 1"/>
          <p:cNvSpPr>
            <a:spLocks noChangeArrowheads="1"/>
          </p:cNvSpPr>
          <p:nvPr/>
        </p:nvSpPr>
        <p:spPr bwMode="auto">
          <a:xfrm>
            <a:off x="4953000" y="1303338"/>
            <a:ext cx="4495800" cy="116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1. </a:t>
            </a:r>
            <a:r>
              <a:rPr lang="ko-KR" altLang="en-US" sz="1200" dirty="0" smtClean="0">
                <a:latin typeface="Verdana" pitchFamily="34" charset="0"/>
                <a:ea typeface="돋움" pitchFamily="50" charset="-127"/>
                <a:cs typeface="Verdana" pitchFamily="34" charset="0"/>
              </a:rPr>
              <a:t>필요 기술</a:t>
            </a:r>
            <a:endParaRPr lang="en-US" altLang="ko-KR" sz="1200" dirty="0" smtClean="0">
              <a:latin typeface="Verdana" pitchFamily="34" charset="0"/>
              <a:ea typeface="돋움" pitchFamily="50" charset="-127"/>
              <a:cs typeface="Verdana" pitchFamily="34" charset="0"/>
            </a:endParaRPr>
          </a:p>
          <a:p>
            <a:pPr marL="177800" indent="-177800" defTabSz="855663">
              <a:spcBef>
                <a:spcPct val="20000"/>
              </a:spcBef>
            </a:pPr>
            <a:r>
              <a:rPr lang="ko-KR" altLang="en-US" sz="1200" dirty="0" smtClean="0">
                <a:latin typeface="Verdana" pitchFamily="34" charset="0"/>
                <a:ea typeface="돋움" pitchFamily="50" charset="-127"/>
                <a:cs typeface="Verdana" pitchFamily="34" charset="0"/>
              </a:rPr>
              <a:t>     </a:t>
            </a:r>
            <a:r>
              <a:rPr lang="en-US" altLang="ko-KR" sz="1200" dirty="0" smtClean="0">
                <a:latin typeface="Verdana" pitchFamily="34" charset="0"/>
                <a:ea typeface="돋움" pitchFamily="50" charset="-127"/>
                <a:cs typeface="Verdana" pitchFamily="34" charset="0"/>
              </a:rPr>
              <a:t>-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IP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기반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Hybrid Delivery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및 동기화 기술</a:t>
            </a:r>
            <a:endParaRPr lang="en-US" altLang="ko-KR" sz="1200" dirty="0" smtClean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     -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방송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통신 융합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Signaling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기술</a:t>
            </a:r>
            <a:endParaRPr lang="en-US" altLang="ko-KR" sz="1200" dirty="0" smtClean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     - live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 방송 연동 및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Companion Screen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연동 기술</a:t>
            </a:r>
            <a:endParaRPr lang="en-US" altLang="ko-KR" sz="1200" dirty="0" smtClean="0">
              <a:latin typeface="Verdana" pitchFamily="34" charset="0"/>
              <a:ea typeface="맑은 고딕" pitchFamily="50" charset="-127"/>
              <a:cs typeface="Verdana" pitchFamily="34" charset="0"/>
            </a:endParaRP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     -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ACR </a:t>
            </a:r>
            <a:r>
              <a:rPr lang="ko-KR" altLang="en-US" sz="1200" dirty="0" smtClean="0">
                <a:latin typeface="Verdana" pitchFamily="34" charset="0"/>
                <a:ea typeface="맑은 고딕" pitchFamily="50" charset="-127"/>
                <a:cs typeface="Verdana" pitchFamily="34" charset="0"/>
              </a:rPr>
              <a:t>개인 프로파일 맞춤형 기술</a:t>
            </a:r>
            <a:endParaRPr lang="en-US" altLang="ko-KR" sz="1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400" y="846138"/>
            <a:ext cx="2438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09" tIns="45705" rIns="91409" bIns="4570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Business Constraints</a:t>
            </a:r>
            <a:endParaRPr kumimoji="0" lang="ko-KR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876800" y="846138"/>
            <a:ext cx="2438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09" tIns="45705" rIns="91409" bIns="45705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0" lang="en-US" altLang="ko-KR" sz="1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Technical Constraints</a:t>
            </a:r>
            <a:endParaRPr kumimoji="0" lang="ko-KR" altLang="en-US" sz="1600" b="1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직사각형 1"/>
          <p:cNvSpPr>
            <a:spLocks noChangeArrowheads="1"/>
          </p:cNvSpPr>
          <p:nvPr/>
        </p:nvSpPr>
        <p:spPr bwMode="auto">
          <a:xfrm>
            <a:off x="5029200" y="2514600"/>
            <a:ext cx="3657600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2. Development Environment</a:t>
            </a: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- Platform </a:t>
            </a:r>
            <a:r>
              <a:rPr lang="en-US" altLang="ko-KR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WebOS</a:t>
            </a: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- OS</a:t>
            </a:r>
            <a:r>
              <a:rPr lang="en-US" altLang="ko-KR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: </a:t>
            </a: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Linux</a:t>
            </a:r>
          </a:p>
          <a:p>
            <a:pPr marL="177800" indent="-177800" defTabSz="855663">
              <a:spcBef>
                <a:spcPct val="20000"/>
              </a:spcBef>
            </a:pPr>
            <a:r>
              <a:rPr lang="en-US" altLang="ko-KR" sz="1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  - language</a:t>
            </a:r>
            <a:r>
              <a:rPr lang="ko-KR" altLang="en-US" sz="1200" dirty="0" smtClean="0">
                <a:latin typeface="Verdana" pitchFamily="34" charset="0"/>
                <a:ea typeface="돋움" pitchFamily="50" charset="-127"/>
                <a:cs typeface="Verdana" pitchFamily="34" charset="0"/>
              </a:rPr>
              <a:t> </a:t>
            </a:r>
            <a:r>
              <a:rPr lang="en-US" altLang="ko-KR" sz="1200" dirty="0">
                <a:latin typeface="Verdana" pitchFamily="34" charset="0"/>
                <a:ea typeface="Verdana" pitchFamily="34" charset="0"/>
                <a:cs typeface="Verdana" pitchFamily="34" charset="0"/>
              </a:rPr>
              <a:t>: C / C++ / Java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76201" y="2095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Functional Requirements ( Constraints </a:t>
            </a: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6200" y="209527"/>
            <a:ext cx="96774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Quality Attributes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5" name="슬라이드 번호 개체 틀 4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>
              <a:buNone/>
            </a:pPr>
            <a:fld id="{BAEF7A85-F062-4084-B246-924B81A71C33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7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  <p:sp>
        <p:nvSpPr>
          <p:cNvPr id="48" name="Rectangle 51"/>
          <p:cNvSpPr>
            <a:spLocks noChangeArrowheads="1"/>
          </p:cNvSpPr>
          <p:nvPr/>
        </p:nvSpPr>
        <p:spPr bwMode="auto">
          <a:xfrm>
            <a:off x="381000" y="1295400"/>
            <a:ext cx="1204913" cy="398463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Utility</a:t>
            </a:r>
          </a:p>
        </p:txBody>
      </p:sp>
      <p:sp>
        <p:nvSpPr>
          <p:cNvPr id="49" name="Rectangle 51"/>
          <p:cNvSpPr>
            <a:spLocks noChangeArrowheads="1"/>
          </p:cNvSpPr>
          <p:nvPr/>
        </p:nvSpPr>
        <p:spPr bwMode="auto">
          <a:xfrm>
            <a:off x="2359025" y="1295400"/>
            <a:ext cx="1204913" cy="398463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Performance</a:t>
            </a:r>
          </a:p>
        </p:txBody>
      </p:sp>
      <p:cxnSp>
        <p:nvCxnSpPr>
          <p:cNvPr id="50" name="직선 화살표 연결선 49"/>
          <p:cNvCxnSpPr>
            <a:stCxn id="48" idx="3"/>
            <a:endCxn id="49" idx="1"/>
          </p:cNvCxnSpPr>
          <p:nvPr/>
        </p:nvCxnSpPr>
        <p:spPr bwMode="auto">
          <a:xfrm>
            <a:off x="1585913" y="1493838"/>
            <a:ext cx="773112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sp>
        <p:nvSpPr>
          <p:cNvPr id="51" name="Rectangle 51"/>
          <p:cNvSpPr>
            <a:spLocks noChangeArrowheads="1"/>
          </p:cNvSpPr>
          <p:nvPr/>
        </p:nvSpPr>
        <p:spPr bwMode="auto">
          <a:xfrm>
            <a:off x="2359025" y="3343275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Reliability</a:t>
            </a: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2359025" y="5394325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Reusability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4568825" y="3343275"/>
            <a:ext cx="1204913" cy="396875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Hybrid time sync.</a:t>
            </a:r>
            <a:endParaRPr kumimoji="0" lang="en-US" altLang="ko-KR" sz="1000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Accuracy</a:t>
            </a:r>
          </a:p>
        </p:txBody>
      </p:sp>
      <p:sp>
        <p:nvSpPr>
          <p:cNvPr id="54" name="Rectangle 51"/>
          <p:cNvSpPr>
            <a:spLocks noChangeArrowheads="1"/>
          </p:cNvSpPr>
          <p:nvPr/>
        </p:nvSpPr>
        <p:spPr bwMode="auto">
          <a:xfrm>
            <a:off x="4568825" y="1279525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Channel </a:t>
            </a: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Scan Speed</a:t>
            </a: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4568825" y="1752600"/>
            <a:ext cx="1204913" cy="396875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Channel </a:t>
            </a: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Change Speed</a:t>
            </a:r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4568825" y="2209800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EAS Presentation</a:t>
            </a:r>
            <a:endParaRPr kumimoji="0" lang="en-US" altLang="ko-KR" sz="1000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Speed</a:t>
            </a:r>
          </a:p>
        </p:txBody>
      </p:sp>
      <p:sp>
        <p:nvSpPr>
          <p:cNvPr id="57" name="Rectangle 51"/>
          <p:cNvSpPr>
            <a:spLocks noChangeArrowheads="1"/>
          </p:cNvSpPr>
          <p:nvPr/>
        </p:nvSpPr>
        <p:spPr bwMode="auto">
          <a:xfrm>
            <a:off x="4568825" y="4767263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Seamless Display</a:t>
            </a:r>
          </a:p>
        </p:txBody>
      </p:sp>
      <p:sp>
        <p:nvSpPr>
          <p:cNvPr id="58" name="Rectangle 51"/>
          <p:cNvSpPr>
            <a:spLocks noChangeArrowheads="1"/>
          </p:cNvSpPr>
          <p:nvPr/>
        </p:nvSpPr>
        <p:spPr bwMode="auto">
          <a:xfrm>
            <a:off x="4568825" y="3816350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AV Lipsync</a:t>
            </a: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Accuracy</a:t>
            </a:r>
          </a:p>
        </p:txBody>
      </p:sp>
      <p:sp>
        <p:nvSpPr>
          <p:cNvPr id="59" name="Rectangle 51"/>
          <p:cNvSpPr>
            <a:spLocks noChangeArrowheads="1"/>
          </p:cNvSpPr>
          <p:nvPr/>
        </p:nvSpPr>
        <p:spPr bwMode="auto">
          <a:xfrm>
            <a:off x="4583113" y="5394325"/>
            <a:ext cx="1204912" cy="396875"/>
          </a:xfrm>
          <a:prstGeom prst="rect">
            <a:avLst/>
          </a:prstGeom>
          <a:solidFill>
            <a:srgbClr val="FF99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Media Player </a:t>
            </a: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Portability</a:t>
            </a:r>
          </a:p>
        </p:txBody>
      </p:sp>
      <p:sp>
        <p:nvSpPr>
          <p:cNvPr id="60" name="Rectangle 51"/>
          <p:cNvSpPr>
            <a:spLocks noChangeArrowheads="1"/>
          </p:cNvSpPr>
          <p:nvPr/>
        </p:nvSpPr>
        <p:spPr bwMode="auto">
          <a:xfrm>
            <a:off x="4568825" y="2697163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DB Update Speed</a:t>
            </a:r>
          </a:p>
        </p:txBody>
      </p:sp>
      <p:cxnSp>
        <p:nvCxnSpPr>
          <p:cNvPr id="61" name="Shape 60"/>
          <p:cNvCxnSpPr>
            <a:endCxn id="52" idx="1"/>
          </p:cNvCxnSpPr>
          <p:nvPr/>
        </p:nvCxnSpPr>
        <p:spPr bwMode="auto">
          <a:xfrm rot="16200000" flipH="1">
            <a:off x="134143" y="3367882"/>
            <a:ext cx="4068763" cy="381000"/>
          </a:xfrm>
          <a:prstGeom prst="bentConnector2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2" name="직선 화살표 연결선 61"/>
          <p:cNvCxnSpPr/>
          <p:nvPr/>
        </p:nvCxnSpPr>
        <p:spPr bwMode="auto">
          <a:xfrm>
            <a:off x="1978025" y="3511550"/>
            <a:ext cx="392113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3" name="직선 화살표 연결선 62"/>
          <p:cNvCxnSpPr/>
          <p:nvPr/>
        </p:nvCxnSpPr>
        <p:spPr bwMode="auto">
          <a:xfrm>
            <a:off x="3578225" y="1508125"/>
            <a:ext cx="990600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4" name="Shape 63"/>
          <p:cNvCxnSpPr>
            <a:endCxn id="60" idx="1"/>
          </p:cNvCxnSpPr>
          <p:nvPr/>
        </p:nvCxnSpPr>
        <p:spPr bwMode="auto">
          <a:xfrm rot="16200000" flipH="1">
            <a:off x="3616325" y="1943100"/>
            <a:ext cx="1371600" cy="533400"/>
          </a:xfrm>
          <a:prstGeom prst="bentConnector2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5" name="직선 화살표 연결선 64"/>
          <p:cNvCxnSpPr/>
          <p:nvPr/>
        </p:nvCxnSpPr>
        <p:spPr bwMode="auto">
          <a:xfrm>
            <a:off x="4035425" y="1981200"/>
            <a:ext cx="544513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6" name="직선 화살표 연결선 65"/>
          <p:cNvCxnSpPr/>
          <p:nvPr/>
        </p:nvCxnSpPr>
        <p:spPr bwMode="auto">
          <a:xfrm>
            <a:off x="4035425" y="2438400"/>
            <a:ext cx="544513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7" name="직선 화살표 연결선 66"/>
          <p:cNvCxnSpPr/>
          <p:nvPr/>
        </p:nvCxnSpPr>
        <p:spPr bwMode="auto">
          <a:xfrm>
            <a:off x="3578225" y="3511550"/>
            <a:ext cx="990600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8" name="직선 화살표 연결선 67"/>
          <p:cNvCxnSpPr/>
          <p:nvPr/>
        </p:nvCxnSpPr>
        <p:spPr bwMode="auto">
          <a:xfrm>
            <a:off x="3578225" y="5562600"/>
            <a:ext cx="990600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69" name="Shape 68"/>
          <p:cNvCxnSpPr>
            <a:endCxn id="70" idx="1"/>
          </p:cNvCxnSpPr>
          <p:nvPr/>
        </p:nvCxnSpPr>
        <p:spPr bwMode="auto">
          <a:xfrm rot="16200000" flipH="1">
            <a:off x="3821906" y="3742321"/>
            <a:ext cx="960438" cy="533400"/>
          </a:xfrm>
          <a:prstGeom prst="bentConnector2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sp>
        <p:nvSpPr>
          <p:cNvPr id="70" name="Rectangle 51"/>
          <p:cNvSpPr>
            <a:spLocks noChangeArrowheads="1"/>
          </p:cNvSpPr>
          <p:nvPr/>
        </p:nvSpPr>
        <p:spPr bwMode="auto">
          <a:xfrm>
            <a:off x="4568825" y="4290802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2nd device</a:t>
            </a:r>
          </a:p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 smtClean="0">
                <a:solidFill>
                  <a:sysClr val="windowText" lastClr="000000"/>
                </a:solidFill>
                <a:latin typeface="Verdana" pitchFamily="34" charset="0"/>
              </a:rPr>
              <a:t>paring</a:t>
            </a:r>
            <a:endParaRPr kumimoji="0" lang="en-US" altLang="ko-KR" sz="1000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71" name="직선 화살표 연결선 70"/>
          <p:cNvCxnSpPr/>
          <p:nvPr/>
        </p:nvCxnSpPr>
        <p:spPr bwMode="auto">
          <a:xfrm>
            <a:off x="4035425" y="4000500"/>
            <a:ext cx="544513" cy="0"/>
          </a:xfrm>
          <a:prstGeom prst="straightConnector1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sp>
        <p:nvSpPr>
          <p:cNvPr id="72" name="TextBox 37"/>
          <p:cNvSpPr txBox="1">
            <a:spLocks noChangeArrowheads="1"/>
          </p:cNvSpPr>
          <p:nvPr/>
        </p:nvSpPr>
        <p:spPr bwMode="auto">
          <a:xfrm>
            <a:off x="5959475" y="863600"/>
            <a:ext cx="8366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(I, D)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3" name="TextBox 38"/>
          <p:cNvSpPr txBox="1">
            <a:spLocks noChangeArrowheads="1"/>
          </p:cNvSpPr>
          <p:nvPr/>
        </p:nvSpPr>
        <p:spPr bwMode="auto">
          <a:xfrm>
            <a:off x="5943600" y="1295400"/>
            <a:ext cx="9191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(H, 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4" name="TextBox 39"/>
          <p:cNvSpPr txBox="1">
            <a:spLocks noChangeArrowheads="1"/>
          </p:cNvSpPr>
          <p:nvPr/>
        </p:nvSpPr>
        <p:spPr bwMode="auto">
          <a:xfrm>
            <a:off x="5943600" y="2249488"/>
            <a:ext cx="941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(M, 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5" name="TextBox 40"/>
          <p:cNvSpPr txBox="1">
            <a:spLocks noChangeArrowheads="1"/>
          </p:cNvSpPr>
          <p:nvPr/>
        </p:nvSpPr>
        <p:spPr bwMode="auto">
          <a:xfrm>
            <a:off x="5957888" y="3335338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(H, H)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6" name="TextBox 41"/>
          <p:cNvSpPr txBox="1">
            <a:spLocks noChangeArrowheads="1"/>
          </p:cNvSpPr>
          <p:nvPr/>
        </p:nvSpPr>
        <p:spPr bwMode="auto">
          <a:xfrm>
            <a:off x="5943600" y="3810000"/>
            <a:ext cx="9413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(M, 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7" name="TextBox 42"/>
          <p:cNvSpPr txBox="1">
            <a:spLocks noChangeArrowheads="1"/>
          </p:cNvSpPr>
          <p:nvPr/>
        </p:nvSpPr>
        <p:spPr bwMode="auto">
          <a:xfrm>
            <a:off x="5943600" y="1765300"/>
            <a:ext cx="896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(H, H)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8" name="TextBox 43"/>
          <p:cNvSpPr txBox="1">
            <a:spLocks noChangeArrowheads="1"/>
          </p:cNvSpPr>
          <p:nvPr/>
        </p:nvSpPr>
        <p:spPr bwMode="auto">
          <a:xfrm>
            <a:off x="5943600" y="2736850"/>
            <a:ext cx="941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(M, 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79" name="TextBox 44"/>
          <p:cNvSpPr txBox="1">
            <a:spLocks noChangeArrowheads="1"/>
          </p:cNvSpPr>
          <p:nvPr/>
        </p:nvSpPr>
        <p:spPr bwMode="auto">
          <a:xfrm>
            <a:off x="5943600" y="4289425"/>
            <a:ext cx="94138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(M, 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0" name="TextBox 45"/>
          <p:cNvSpPr txBox="1">
            <a:spLocks noChangeArrowheads="1"/>
          </p:cNvSpPr>
          <p:nvPr/>
        </p:nvSpPr>
        <p:spPr bwMode="auto">
          <a:xfrm>
            <a:off x="5943600" y="4767263"/>
            <a:ext cx="9412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(M, 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M)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1" name="TextBox 46"/>
          <p:cNvSpPr txBox="1">
            <a:spLocks noChangeArrowheads="1"/>
          </p:cNvSpPr>
          <p:nvPr/>
        </p:nvSpPr>
        <p:spPr bwMode="auto">
          <a:xfrm>
            <a:off x="5943600" y="5410200"/>
            <a:ext cx="896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kern="0" dirty="0" smtClean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(H, 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H)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82" name="직사각형 69"/>
          <p:cNvSpPr>
            <a:spLocks noChangeArrowheads="1"/>
          </p:cNvSpPr>
          <p:nvPr/>
        </p:nvSpPr>
        <p:spPr bwMode="auto">
          <a:xfrm>
            <a:off x="8153400" y="2309813"/>
            <a:ext cx="1371600" cy="890587"/>
          </a:xfrm>
          <a:prstGeom prst="rect">
            <a:avLst/>
          </a:prstGeom>
          <a:solidFill>
            <a:schemeClr val="bg1"/>
          </a:solidFill>
          <a:ln w="19050" algn="ctr">
            <a:solidFill>
              <a:srgbClr val="FF9900"/>
            </a:solidFill>
            <a:round/>
            <a:headEnd/>
            <a:tailEnd type="triangle" w="med" len="med"/>
          </a:ln>
        </p:spPr>
        <p:txBody>
          <a:bodyPr lIns="0" tIns="46038" rIns="0" bIns="46038" anchor="ctr"/>
          <a:lstStyle/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   </a:t>
            </a:r>
            <a:r>
              <a:rPr kumimoji="0" lang="en-US" altLang="ko-KR" sz="14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Key Quality     </a:t>
            </a:r>
          </a:p>
          <a:p>
            <a:pPr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      Attribute</a:t>
            </a:r>
            <a:endParaRPr kumimoji="0" lang="ko-KR" altLang="en-US" sz="1400" kern="0" dirty="0">
              <a:solidFill>
                <a:sysClr val="windowText" lastClr="000000"/>
              </a:solidFill>
              <a:latin typeface="Verdana" pitchFamily="34" charset="0"/>
              <a:ea typeface="굴림" pitchFamily="50" charset="-127"/>
            </a:endParaRPr>
          </a:p>
        </p:txBody>
      </p:sp>
      <p:cxnSp>
        <p:nvCxnSpPr>
          <p:cNvPr id="83" name="꺾인 연결선 171"/>
          <p:cNvCxnSpPr>
            <a:cxnSpLocks noChangeShapeType="1"/>
            <a:endCxn id="82" idx="1"/>
          </p:cNvCxnSpPr>
          <p:nvPr/>
        </p:nvCxnSpPr>
        <p:spPr bwMode="auto">
          <a:xfrm>
            <a:off x="6781800" y="2438400"/>
            <a:ext cx="1371600" cy="31670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9900"/>
            </a:solidFill>
            <a:miter lim="800000"/>
            <a:headEnd/>
            <a:tailEnd type="arrow" w="med" len="med"/>
          </a:ln>
        </p:spPr>
      </p:cxnSp>
      <p:cxnSp>
        <p:nvCxnSpPr>
          <p:cNvPr id="84" name="꺾인 연결선 172"/>
          <p:cNvCxnSpPr>
            <a:cxnSpLocks noChangeShapeType="1"/>
          </p:cNvCxnSpPr>
          <p:nvPr/>
        </p:nvCxnSpPr>
        <p:spPr bwMode="auto">
          <a:xfrm>
            <a:off x="6781800" y="1979613"/>
            <a:ext cx="1371600" cy="776287"/>
          </a:xfrm>
          <a:prstGeom prst="bentConnector3">
            <a:avLst>
              <a:gd name="adj1" fmla="val 50000"/>
            </a:avLst>
          </a:prstGeom>
          <a:noFill/>
          <a:ln w="19050" algn="ctr">
            <a:solidFill>
              <a:srgbClr val="FF9900"/>
            </a:solidFill>
            <a:miter lim="800000"/>
            <a:headEnd/>
            <a:tailEnd type="arrow" w="med" len="med"/>
          </a:ln>
        </p:spPr>
      </p:cxnSp>
      <p:cxnSp>
        <p:nvCxnSpPr>
          <p:cNvPr id="85" name="Shape 173"/>
          <p:cNvCxnSpPr>
            <a:cxnSpLocks noChangeShapeType="1"/>
          </p:cNvCxnSpPr>
          <p:nvPr/>
        </p:nvCxnSpPr>
        <p:spPr bwMode="auto">
          <a:xfrm flipV="1">
            <a:off x="6750050" y="2846388"/>
            <a:ext cx="712788" cy="2733675"/>
          </a:xfrm>
          <a:prstGeom prst="bentConnector2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  <p:cxnSp>
        <p:nvCxnSpPr>
          <p:cNvPr id="90" name="Shape 89"/>
          <p:cNvCxnSpPr/>
          <p:nvPr/>
        </p:nvCxnSpPr>
        <p:spPr bwMode="auto">
          <a:xfrm rot="16200000" flipH="1">
            <a:off x="3821906" y="4206082"/>
            <a:ext cx="960437" cy="533400"/>
          </a:xfrm>
          <a:prstGeom prst="bentConnector2">
            <a:avLst/>
          </a:prstGeom>
          <a:solidFill>
            <a:srgbClr val="FFFFFF"/>
          </a:solidFill>
          <a:ln w="9525" cap="flat" cmpd="thickThin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>
            <a:outerShdw dist="35921" dir="2700000" algn="ctr" rotWithShape="0">
              <a:srgbClr val="808080"/>
            </a:outerShdw>
          </a:effectLst>
        </p:spPr>
      </p:cxnSp>
      <p:cxnSp>
        <p:nvCxnSpPr>
          <p:cNvPr id="91" name="Shape 179"/>
          <p:cNvCxnSpPr>
            <a:cxnSpLocks noChangeShapeType="1"/>
            <a:stCxn id="75" idx="3"/>
          </p:cNvCxnSpPr>
          <p:nvPr/>
        </p:nvCxnSpPr>
        <p:spPr bwMode="auto">
          <a:xfrm flipV="1">
            <a:off x="6854287" y="2219327"/>
            <a:ext cx="608551" cy="1285288"/>
          </a:xfrm>
          <a:prstGeom prst="bentConnector2">
            <a:avLst/>
          </a:prstGeom>
          <a:noFill/>
          <a:ln w="19050" algn="ctr">
            <a:solidFill>
              <a:srgbClr val="FF9900"/>
            </a:solidFill>
            <a:round/>
            <a:headEnd/>
            <a:tailEnd/>
          </a:ln>
        </p:spPr>
      </p:cxnSp>
      <p:sp>
        <p:nvSpPr>
          <p:cNvPr id="86" name="포인트가 5개인 별 85"/>
          <p:cNvSpPr/>
          <p:nvPr/>
        </p:nvSpPr>
        <p:spPr bwMode="auto">
          <a:xfrm>
            <a:off x="6755512" y="2309750"/>
            <a:ext cx="214313" cy="214312"/>
          </a:xfrm>
          <a:prstGeom prst="star5">
            <a:avLst/>
          </a:prstGeom>
          <a:solidFill>
            <a:srgbClr val="FFC000"/>
          </a:solidFill>
          <a:ln w="31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85725" indent="-85725" algn="ctr" defTabSz="914400" latinLnBrk="0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87" name="포인트가 5개인 별 86"/>
          <p:cNvSpPr/>
          <p:nvPr/>
        </p:nvSpPr>
        <p:spPr bwMode="auto">
          <a:xfrm>
            <a:off x="6731000" y="1846200"/>
            <a:ext cx="214313" cy="214313"/>
          </a:xfrm>
          <a:prstGeom prst="star5">
            <a:avLst/>
          </a:prstGeom>
          <a:solidFill>
            <a:srgbClr val="FFC000"/>
          </a:solidFill>
          <a:ln w="31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85725" indent="-85725" algn="ctr" defTabSz="914400" latinLnBrk="0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88" name="포인트가 5개인 별 87"/>
          <p:cNvSpPr/>
          <p:nvPr/>
        </p:nvSpPr>
        <p:spPr bwMode="auto">
          <a:xfrm>
            <a:off x="6758050" y="3400300"/>
            <a:ext cx="214313" cy="214312"/>
          </a:xfrm>
          <a:prstGeom prst="star5">
            <a:avLst/>
          </a:prstGeom>
          <a:solidFill>
            <a:srgbClr val="FFC000"/>
          </a:solidFill>
          <a:ln w="31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85725" indent="-85725" algn="ctr" defTabSz="914400" latinLnBrk="0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Verdana" pitchFamily="34" charset="0"/>
              <a:ea typeface="돋움" pitchFamily="50" charset="-127"/>
            </a:endParaRPr>
          </a:p>
        </p:txBody>
      </p:sp>
      <p:sp>
        <p:nvSpPr>
          <p:cNvPr id="89" name="포인트가 5개인 별 88"/>
          <p:cNvSpPr/>
          <p:nvPr/>
        </p:nvSpPr>
        <p:spPr bwMode="auto">
          <a:xfrm>
            <a:off x="6734175" y="5464938"/>
            <a:ext cx="214313" cy="214312"/>
          </a:xfrm>
          <a:prstGeom prst="star5">
            <a:avLst/>
          </a:prstGeom>
          <a:solidFill>
            <a:srgbClr val="FFC000"/>
          </a:solidFill>
          <a:ln w="317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marL="85725" indent="-85725" algn="ctr" defTabSz="914400" latinLnBrk="0">
              <a:lnSpc>
                <a:spcPct val="120000"/>
              </a:lnSpc>
              <a:defRPr/>
            </a:pPr>
            <a:endParaRPr lang="ko-KR" altLang="en-US" sz="1200" b="1" kern="0" dirty="0">
              <a:solidFill>
                <a:srgbClr val="000000"/>
              </a:solidFill>
              <a:latin typeface="Verdana" pitchFamily="34" charset="0"/>
              <a:ea typeface="돋움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"/>
          <p:cNvSpPr>
            <a:spLocks noChangeArrowheads="1"/>
          </p:cNvSpPr>
          <p:nvPr/>
        </p:nvSpPr>
        <p:spPr bwMode="auto">
          <a:xfrm>
            <a:off x="76200" y="209527"/>
            <a:ext cx="96774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Quality Attributes </a:t>
            </a:r>
            <a:r>
              <a:rPr kumimoji="0" lang="en-US" altLang="ko-KR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Scenario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385" name="슬라이드 번호 개체 틀 47"/>
          <p:cNvSpPr>
            <a:spLocks noGrp="1"/>
          </p:cNvSpPr>
          <p:nvPr>
            <p:ph type="sldNum" sz="quarter" idx="12"/>
          </p:nvPr>
        </p:nvSpPr>
        <p:spPr>
          <a:xfrm>
            <a:off x="8790947" y="6613525"/>
            <a:ext cx="2312987" cy="231775"/>
          </a:xfrm>
          <a:noFill/>
        </p:spPr>
        <p:txBody>
          <a:bodyPr/>
          <a:lstStyle/>
          <a:p>
            <a:pPr>
              <a:buNone/>
            </a:pPr>
            <a:fld id="{BAEF7A85-F062-4084-B246-924B81A71C33}" type="slidenum">
              <a:rPr lang="en-US" altLang="ko-KR" smtClean="0">
                <a:solidFill>
                  <a:srgbClr val="000000"/>
                </a:solidFill>
                <a:latin typeface="굴림" charset="-127"/>
                <a:ea typeface="굴림" charset="-127"/>
              </a:rPr>
              <a:pPr>
                <a:buNone/>
              </a:pPr>
              <a:t>8</a:t>
            </a:fld>
            <a:r>
              <a:rPr lang="en-US" altLang="ko-KR" dirty="0" smtClean="0">
                <a:solidFill>
                  <a:srgbClr val="000000"/>
                </a:solidFill>
                <a:latin typeface="굴림" charset="-127"/>
                <a:ea typeface="굴림" charset="-127"/>
              </a:rPr>
              <a:t>/25</a:t>
            </a:r>
          </a:p>
        </p:txBody>
      </p:sp>
      <p:graphicFrame>
        <p:nvGraphicFramePr>
          <p:cNvPr id="93" name="표 92"/>
          <p:cNvGraphicFramePr>
            <a:graphicFrameLocks noGrp="1"/>
          </p:cNvGraphicFramePr>
          <p:nvPr/>
        </p:nvGraphicFramePr>
        <p:xfrm>
          <a:off x="1905000" y="3776332"/>
          <a:ext cx="7551349" cy="1493520"/>
        </p:xfrm>
        <a:graphic>
          <a:graphicData uri="http://schemas.openxmlformats.org/drawingml/2006/table">
            <a:tbl>
              <a:tblPr/>
              <a:tblGrid>
                <a:gridCol w="529234"/>
                <a:gridCol w="1399351"/>
                <a:gridCol w="4679549"/>
                <a:gridCol w="943215"/>
              </a:tblGrid>
              <a:tr h="984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QA-03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Hybrid Time Sync.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Accuracy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Stimulus: 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채널 전환 요청 이후</a:t>
                      </a: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 AV watch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상태 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Source(s) of the stimulus: implicit (decided by situation)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fr-FR" sz="900" kern="100" dirty="0">
                          <a:latin typeface="맑은 고딕"/>
                          <a:cs typeface="Times New Roman"/>
                        </a:rPr>
                        <a:t>Relevant environmental conditions: N/A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Architectural elements: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화면 멈춤 또는 끊김</a:t>
                      </a: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 duration time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System response: AV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화면</a:t>
                      </a: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 display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Response measure: jerk time lower than 0.5s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(H,H)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표 93"/>
          <p:cNvGraphicFramePr>
            <a:graphicFrameLocks noGrp="1"/>
          </p:cNvGraphicFramePr>
          <p:nvPr/>
        </p:nvGraphicFramePr>
        <p:xfrm>
          <a:off x="1929349" y="5252824"/>
          <a:ext cx="7305021" cy="1493520"/>
        </p:xfrm>
        <a:graphic>
          <a:graphicData uri="http://schemas.openxmlformats.org/drawingml/2006/table">
            <a:tbl>
              <a:tblPr/>
              <a:tblGrid>
                <a:gridCol w="511970"/>
                <a:gridCol w="1353704"/>
                <a:gridCol w="4718111"/>
                <a:gridCol w="721236"/>
              </a:tblGrid>
              <a:tr h="9842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QA-04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Media Player Portability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Stimulus: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개발자 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Source(s) of the stimulus: platform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변경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fr-FR" sz="900" kern="100" dirty="0">
                          <a:latin typeface="맑은 고딕"/>
                          <a:cs typeface="Times New Roman"/>
                        </a:rPr>
                        <a:t>Relevant environmental conditions: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차기 모델 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Architectural elements: source code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System response: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변경으로 인한</a:t>
                      </a: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 side effect </a:t>
                      </a:r>
                      <a:r>
                        <a:rPr lang="ko-KR" sz="900" kern="100" dirty="0">
                          <a:latin typeface="맑은 고딕"/>
                          <a:cs typeface="Times New Roman"/>
                        </a:rPr>
                        <a:t>발생 없음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Response measure: development duration lower than 1M/M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(H,H)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표 94"/>
          <p:cNvGraphicFramePr>
            <a:graphicFrameLocks noGrp="1"/>
          </p:cNvGraphicFramePr>
          <p:nvPr/>
        </p:nvGraphicFramePr>
        <p:xfrm>
          <a:off x="1828800" y="609600"/>
          <a:ext cx="7370133" cy="3171825"/>
        </p:xfrm>
        <a:graphic>
          <a:graphicData uri="http://schemas.openxmlformats.org/drawingml/2006/table">
            <a:tbl>
              <a:tblPr/>
              <a:tblGrid>
                <a:gridCol w="614467"/>
                <a:gridCol w="1351133"/>
                <a:gridCol w="4690400"/>
                <a:gridCol w="714133"/>
              </a:tblGrid>
              <a:tr h="184785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ID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Quality Concern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Quality Attribute Scenario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(I,D)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0E0"/>
                    </a:solidFill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QA-01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EAS pop up  Display Speed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Stimulus: EAS(Emergency Alert System) Message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발생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Source(s) of the stimulus: implicit (decided by situation)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fr-FR" sz="900" kern="100">
                          <a:latin typeface="맑은 고딕"/>
                          <a:cs typeface="Times New Roman"/>
                        </a:rPr>
                        <a:t>Relevant environmental conditions: N/A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Architectural elements: display time, parsing time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System response: Emergency Message meta data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추출</a:t>
                      </a: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, EAS message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화면에 출력 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Response measure: EAS parsing time lower than 1s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(M,M)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QA-01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6195" marR="36195"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Channel change Speed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Stimulus: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채널 변경 요청</a:t>
                      </a: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Source(s) of the stimulus: implicit (decided by situation)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fr-FR" sz="900" kern="100">
                          <a:latin typeface="맑은 고딕"/>
                          <a:cs typeface="Times New Roman"/>
                        </a:rPr>
                        <a:t>Relevant environmental conditions: N/A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Architectural elements:  channel change time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System response: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방송</a:t>
                      </a: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 AV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추출</a:t>
                      </a: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, AV </a:t>
                      </a:r>
                      <a:r>
                        <a:rPr lang="ko-KR" sz="900" kern="100">
                          <a:latin typeface="맑은 고딕"/>
                          <a:cs typeface="Times New Roman"/>
                        </a:rPr>
                        <a:t>화면</a:t>
                      </a: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 display 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>
                          <a:latin typeface="맑은 고딕"/>
                          <a:cs typeface="Times New Roman"/>
                        </a:rPr>
                        <a:t>Response measure: changing time lower than 2s</a:t>
                      </a:r>
                      <a:endParaRPr lang="ko-KR" sz="900" kern="10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 anchor="ctr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44145" marR="36195" indent="-107950">
                        <a:spcBef>
                          <a:spcPts val="500"/>
                        </a:spcBef>
                        <a:spcAft>
                          <a:spcPts val="500"/>
                        </a:spcAft>
                        <a:tabLst>
                          <a:tab pos="228600" algn="l"/>
                          <a:tab pos="2700020" algn="ctr"/>
                          <a:tab pos="5400040" algn="r"/>
                          <a:tab pos="144145" algn="l"/>
                          <a:tab pos="2700020" algn="ctr"/>
                          <a:tab pos="5400040" algn="r"/>
                        </a:tabLst>
                      </a:pPr>
                      <a:r>
                        <a:rPr lang="en-US" sz="900" kern="100" dirty="0">
                          <a:latin typeface="맑은 고딕"/>
                          <a:cs typeface="Times New Roman"/>
                        </a:rPr>
                        <a:t>(H,H)</a:t>
                      </a:r>
                      <a:endParaRPr lang="ko-KR" sz="900" kern="100" dirty="0">
                        <a:latin typeface="맑은 고딕"/>
                        <a:cs typeface="Times New Roman"/>
                      </a:endParaRPr>
                    </a:p>
                  </a:txBody>
                  <a:tcPr marL="0" marR="0" marT="17780" marB="17780">
                    <a:lnL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6" name="Rectangle 51"/>
          <p:cNvSpPr>
            <a:spLocks noChangeArrowheads="1"/>
          </p:cNvSpPr>
          <p:nvPr/>
        </p:nvSpPr>
        <p:spPr bwMode="auto">
          <a:xfrm>
            <a:off x="381000" y="799206"/>
            <a:ext cx="1204913" cy="398463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Performance</a:t>
            </a:r>
          </a:p>
        </p:txBody>
      </p:sp>
      <p:sp>
        <p:nvSpPr>
          <p:cNvPr id="97" name="Rectangle 51"/>
          <p:cNvSpPr>
            <a:spLocks noChangeArrowheads="1"/>
          </p:cNvSpPr>
          <p:nvPr/>
        </p:nvSpPr>
        <p:spPr bwMode="auto">
          <a:xfrm>
            <a:off x="381000" y="3788734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Reliability</a:t>
            </a:r>
          </a:p>
        </p:txBody>
      </p:sp>
      <p:sp>
        <p:nvSpPr>
          <p:cNvPr id="98" name="Rectangle 51"/>
          <p:cNvSpPr>
            <a:spLocks noChangeArrowheads="1"/>
          </p:cNvSpPr>
          <p:nvPr/>
        </p:nvSpPr>
        <p:spPr bwMode="auto">
          <a:xfrm>
            <a:off x="381000" y="5270286"/>
            <a:ext cx="1204913" cy="396875"/>
          </a:xfrm>
          <a:prstGeom prst="rect">
            <a:avLst/>
          </a:prstGeom>
          <a:solidFill>
            <a:srgbClr val="FFC000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defTabSz="914400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kern="0" dirty="0">
                <a:solidFill>
                  <a:sysClr val="windowText" lastClr="000000"/>
                </a:solidFill>
                <a:latin typeface="Verdana" pitchFamily="34" charset="0"/>
                <a:ea typeface="굴림" pitchFamily="50" charset="-127"/>
              </a:rPr>
              <a:t>Reusability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2"/>
          <p:cNvSpPr>
            <a:spLocks noChangeArrowheads="1"/>
          </p:cNvSpPr>
          <p:nvPr/>
        </p:nvSpPr>
        <p:spPr bwMode="auto">
          <a:xfrm>
            <a:off x="76201" y="133327"/>
            <a:ext cx="9601200" cy="40007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extrusionH="76200">
            <a:bevelT w="6350" h="31750"/>
            <a:bevelB w="6350" h="31750"/>
            <a:extrusionClr>
              <a:srgbClr val="0066FF"/>
            </a:extrusionClr>
          </a:sp3d>
        </p:spPr>
        <p:txBody>
          <a:bodyPr lIns="91409" tIns="45705" rIns="91409" bIns="45705">
            <a:spAutoFit/>
          </a:bodyPr>
          <a:lstStyle/>
          <a:p>
            <a:pPr defTabSz="911225">
              <a:spcBef>
                <a:spcPct val="50000"/>
              </a:spcBef>
              <a:buFontTx/>
              <a:buNone/>
              <a:defRPr/>
            </a:pPr>
            <a:r>
              <a:rPr kumimoji="0" lang="en-US" altLang="ko-KR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Architecture Design  (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System </a:t>
            </a:r>
            <a:r>
              <a:rPr kumimoji="0" lang="en-US" altLang="ko-KR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Context</a:t>
            </a:r>
            <a:r>
              <a:rPr kumimoji="0" lang="en-US" altLang="ko-KR" sz="2000" b="1" dirty="0" smtClean="0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)</a:t>
            </a:r>
            <a:endParaRPr kumimoji="0" lang="ko-KR" altLang="en-US" sz="2000" b="1" dirty="0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AutoShape 13"/>
          <p:cNvSpPr>
            <a:spLocks noChangeArrowheads="1"/>
          </p:cNvSpPr>
          <p:nvPr/>
        </p:nvSpPr>
        <p:spPr bwMode="auto">
          <a:xfrm>
            <a:off x="1454175" y="5400038"/>
            <a:ext cx="6500813" cy="544512"/>
          </a:xfrm>
          <a:prstGeom prst="roundRect">
            <a:avLst>
              <a:gd name="adj" fmla="val 11338"/>
            </a:avLst>
          </a:prstGeom>
          <a:solidFill>
            <a:srgbClr val="99CCFF"/>
          </a:solidFill>
          <a:ln w="9525" algn="ctr">
            <a:solidFill>
              <a:srgbClr val="2D2D8A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   Native Library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								</a:t>
            </a: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s</a:t>
            </a:r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1454175" y="1083625"/>
            <a:ext cx="6500813" cy="1728788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							 	           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 								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73" name="AutoShape 13"/>
          <p:cNvSpPr>
            <a:spLocks noChangeArrowheads="1"/>
          </p:cNvSpPr>
          <p:nvPr/>
        </p:nvSpPr>
        <p:spPr bwMode="auto">
          <a:xfrm>
            <a:off x="1454175" y="3055300"/>
            <a:ext cx="6500813" cy="2127250"/>
          </a:xfrm>
          <a:prstGeom prst="roundRect">
            <a:avLst>
              <a:gd name="adj" fmla="val 11338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rgbClr val="2D2D8A">
                <a:lumMod val="40000"/>
                <a:lumOff val="60000"/>
              </a:srgbClr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Verdana" pitchFamily="34" charset="0"/>
                <a:ea typeface="맑은 고딕" pitchFamily="50" charset="-127"/>
              </a:rPr>
              <a:t>							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76" name="AutoShape 13"/>
          <p:cNvSpPr>
            <a:spLocks noChangeArrowheads="1"/>
          </p:cNvSpPr>
          <p:nvPr/>
        </p:nvSpPr>
        <p:spPr bwMode="auto">
          <a:xfrm>
            <a:off x="1660550" y="5489700"/>
            <a:ext cx="1371600" cy="381000"/>
          </a:xfrm>
          <a:prstGeom prst="roundRect">
            <a:avLst>
              <a:gd name="adj" fmla="val 11338"/>
            </a:avLst>
          </a:prstGeom>
          <a:solidFill>
            <a:srgbClr val="99CCFF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RF </a:t>
            </a: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Baseband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77" name="AutoShape 4"/>
          <p:cNvSpPr>
            <a:spLocks noChangeArrowheads="1"/>
          </p:cNvSpPr>
          <p:nvPr/>
        </p:nvSpPr>
        <p:spPr bwMode="auto">
          <a:xfrm>
            <a:off x="2078063" y="4288663"/>
            <a:ext cx="949325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Baseband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</a:t>
            </a:r>
          </a:p>
        </p:txBody>
      </p:sp>
      <p:cxnSp>
        <p:nvCxnSpPr>
          <p:cNvPr id="78" name="직선 연결선 77"/>
          <p:cNvCxnSpPr>
            <a:cxnSpLocks noChangeShapeType="1"/>
          </p:cNvCxnSpPr>
          <p:nvPr/>
        </p:nvCxnSpPr>
        <p:spPr bwMode="auto">
          <a:xfrm rot="5400000" flipH="1" flipV="1">
            <a:off x="2078063" y="3679063"/>
            <a:ext cx="1587" cy="1587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79" name="AutoShape 13"/>
          <p:cNvSpPr>
            <a:spLocks noChangeArrowheads="1"/>
          </p:cNvSpPr>
          <p:nvPr/>
        </p:nvSpPr>
        <p:spPr bwMode="auto">
          <a:xfrm>
            <a:off x="6272238" y="3226750"/>
            <a:ext cx="1352550" cy="1770063"/>
          </a:xfrm>
          <a:prstGeom prst="roundRect">
            <a:avLst>
              <a:gd name="adj" fmla="val 11338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Media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Framework</a:t>
            </a:r>
          </a:p>
        </p:txBody>
      </p:sp>
      <p:sp>
        <p:nvSpPr>
          <p:cNvPr id="81" name="AutoShape 4"/>
          <p:cNvSpPr>
            <a:spLocks noChangeArrowheads="1"/>
          </p:cNvSpPr>
          <p:nvPr/>
        </p:nvSpPr>
        <p:spPr bwMode="auto">
          <a:xfrm>
            <a:off x="1765325" y="3226750"/>
            <a:ext cx="4224338" cy="177006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ATSC3.0 Broadcast </a:t>
            </a: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Framework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2" name="AutoShape 4"/>
          <p:cNvSpPr>
            <a:spLocks noChangeArrowheads="1"/>
          </p:cNvSpPr>
          <p:nvPr/>
        </p:nvSpPr>
        <p:spPr bwMode="auto">
          <a:xfrm>
            <a:off x="6242075" y="1282063"/>
            <a:ext cx="1357313" cy="576262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Channel Info 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3" name="AutoShape 4"/>
          <p:cNvSpPr>
            <a:spLocks noChangeArrowheads="1"/>
          </p:cNvSpPr>
          <p:nvPr/>
        </p:nvSpPr>
        <p:spPr bwMode="auto">
          <a:xfrm>
            <a:off x="4478363" y="4277550"/>
            <a:ext cx="993775" cy="617538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Internal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Server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4" name="AutoShape 4"/>
          <p:cNvSpPr>
            <a:spLocks noChangeArrowheads="1"/>
          </p:cNvSpPr>
          <p:nvPr/>
        </p:nvSpPr>
        <p:spPr bwMode="auto">
          <a:xfrm>
            <a:off x="2133600" y="4267200"/>
            <a:ext cx="99060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Signaling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5" name="AutoShape 4"/>
          <p:cNvSpPr>
            <a:spLocks noChangeArrowheads="1"/>
          </p:cNvSpPr>
          <p:nvPr/>
        </p:nvSpPr>
        <p:spPr bwMode="auto">
          <a:xfrm>
            <a:off x="1765325" y="1228088"/>
            <a:ext cx="4224338" cy="13684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85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ATSC3.0 Broadcast Application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6" name="AutoShape 4"/>
          <p:cNvSpPr>
            <a:spLocks noChangeArrowheads="1"/>
          </p:cNvSpPr>
          <p:nvPr/>
        </p:nvSpPr>
        <p:spPr bwMode="auto">
          <a:xfrm>
            <a:off x="2129625" y="2067813"/>
            <a:ext cx="1627188" cy="4460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Broadcast </a:t>
            </a: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Event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Handler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89" name="AutoShape 4"/>
          <p:cNvSpPr>
            <a:spLocks noChangeArrowheads="1"/>
          </p:cNvSpPr>
          <p:nvPr/>
        </p:nvSpPr>
        <p:spPr bwMode="auto">
          <a:xfrm>
            <a:off x="3912388" y="2096388"/>
            <a:ext cx="1726412" cy="42545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 DB Handler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1" name="AutoShape 4"/>
          <p:cNvSpPr>
            <a:spLocks noChangeArrowheads="1"/>
          </p:cNvSpPr>
          <p:nvPr/>
        </p:nvSpPr>
        <p:spPr bwMode="auto">
          <a:xfrm>
            <a:off x="3912388" y="1526475"/>
            <a:ext cx="1726412" cy="444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ESG Browser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2" name="AutoShape 4"/>
          <p:cNvSpPr>
            <a:spLocks noChangeArrowheads="1"/>
          </p:cNvSpPr>
          <p:nvPr/>
        </p:nvSpPr>
        <p:spPr bwMode="auto">
          <a:xfrm>
            <a:off x="6240488" y="2015488"/>
            <a:ext cx="1358900" cy="581025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JSON/SDP files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3" name="AutoShape 4"/>
          <p:cNvSpPr>
            <a:spLocks noChangeArrowheads="1"/>
          </p:cNvSpPr>
          <p:nvPr/>
        </p:nvSpPr>
        <p:spPr bwMode="auto">
          <a:xfrm>
            <a:off x="2098700" y="3593338"/>
            <a:ext cx="100965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Main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Control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4" name="AutoShape 4"/>
          <p:cNvSpPr>
            <a:spLocks noChangeArrowheads="1"/>
          </p:cNvSpPr>
          <p:nvPr/>
        </p:nvSpPr>
        <p:spPr bwMode="auto">
          <a:xfrm>
            <a:off x="2129625" y="1526475"/>
            <a:ext cx="1627188" cy="4445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Channel Browser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5" name="AutoShape 4"/>
          <p:cNvSpPr>
            <a:spLocks noChangeArrowheads="1"/>
          </p:cNvSpPr>
          <p:nvPr/>
        </p:nvSpPr>
        <p:spPr bwMode="auto">
          <a:xfrm>
            <a:off x="4485352" y="3593338"/>
            <a:ext cx="993775" cy="569912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Service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6" name="AutoShape 13"/>
          <p:cNvSpPr>
            <a:spLocks noChangeArrowheads="1"/>
          </p:cNvSpPr>
          <p:nvPr/>
        </p:nvSpPr>
        <p:spPr bwMode="auto">
          <a:xfrm>
            <a:off x="4565675" y="5487350"/>
            <a:ext cx="1536700" cy="381000"/>
          </a:xfrm>
          <a:prstGeom prst="roundRect">
            <a:avLst>
              <a:gd name="adj" fmla="val 11338"/>
            </a:avLst>
          </a:prstGeom>
          <a:solidFill>
            <a:srgbClr val="99CCFF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Video Decoder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98" name="AutoShape 4"/>
          <p:cNvSpPr>
            <a:spLocks noChangeArrowheads="1"/>
          </p:cNvSpPr>
          <p:nvPr/>
        </p:nvSpPr>
        <p:spPr bwMode="auto">
          <a:xfrm>
            <a:off x="3309963" y="4282313"/>
            <a:ext cx="949325" cy="612775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Delivery 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Protocol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99" name="직선 연결선 77"/>
          <p:cNvCxnSpPr>
            <a:cxnSpLocks noChangeShapeType="1"/>
          </p:cNvCxnSpPr>
          <p:nvPr/>
        </p:nvCxnSpPr>
        <p:spPr bwMode="auto">
          <a:xfrm rot="5400000" flipH="1" flipV="1">
            <a:off x="4257700" y="3680650"/>
            <a:ext cx="1588" cy="1588"/>
          </a:xfrm>
          <a:prstGeom prst="line">
            <a:avLst/>
          </a:prstGeom>
          <a:noFill/>
          <a:ln w="1905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00" name="AutoShape 13"/>
          <p:cNvSpPr>
            <a:spLocks noChangeArrowheads="1"/>
          </p:cNvSpPr>
          <p:nvPr/>
        </p:nvSpPr>
        <p:spPr bwMode="auto">
          <a:xfrm>
            <a:off x="6236675" y="5493700"/>
            <a:ext cx="1536700" cy="381000"/>
          </a:xfrm>
          <a:prstGeom prst="roundRect">
            <a:avLst>
              <a:gd name="adj" fmla="val 11338"/>
            </a:avLst>
          </a:prstGeom>
          <a:solidFill>
            <a:srgbClr val="99CCFF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>
                <a:latin typeface="Verdana" pitchFamily="34" charset="0"/>
                <a:ea typeface="맑은 고딕" pitchFamily="50" charset="-127"/>
              </a:rPr>
              <a:t>Audio Decoder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sp>
        <p:nvSpPr>
          <p:cNvPr id="101" name="TextBox 133"/>
          <p:cNvSpPr txBox="1">
            <a:spLocks noChangeArrowheads="1"/>
          </p:cNvSpPr>
          <p:nvPr/>
        </p:nvSpPr>
        <p:spPr bwMode="auto">
          <a:xfrm>
            <a:off x="8099450" y="3172775"/>
            <a:ext cx="12040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>
                <a:latin typeface="Verdana" pitchFamily="34" charset="0"/>
              </a:rPr>
              <a:t>Middleware</a:t>
            </a:r>
          </a:p>
          <a:p>
            <a:r>
              <a:rPr lang="en-US" altLang="ko-KR" sz="1400">
                <a:latin typeface="Verdana" pitchFamily="34" charset="0"/>
              </a:rPr>
              <a:t>Layer</a:t>
            </a:r>
            <a:endParaRPr lang="ko-KR" altLang="en-US" sz="1400">
              <a:latin typeface="Verdana" pitchFamily="34" charset="0"/>
            </a:endParaRPr>
          </a:p>
        </p:txBody>
      </p:sp>
      <p:sp>
        <p:nvSpPr>
          <p:cNvPr id="102" name="TextBox 134"/>
          <p:cNvSpPr txBox="1">
            <a:spLocks noChangeArrowheads="1"/>
          </p:cNvSpPr>
          <p:nvPr/>
        </p:nvSpPr>
        <p:spPr bwMode="auto">
          <a:xfrm>
            <a:off x="8099450" y="1159825"/>
            <a:ext cx="11753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Verdana" pitchFamily="34" charset="0"/>
              </a:rPr>
              <a:t>Application</a:t>
            </a:r>
          </a:p>
          <a:p>
            <a:r>
              <a:rPr lang="en-US" altLang="ko-KR" sz="1400" dirty="0">
                <a:latin typeface="Verdana" pitchFamily="34" charset="0"/>
              </a:rPr>
              <a:t>Layer</a:t>
            </a:r>
            <a:endParaRPr lang="ko-KR" altLang="en-US" sz="1400" dirty="0">
              <a:latin typeface="Verdana" pitchFamily="34" charset="0"/>
            </a:endParaRPr>
          </a:p>
        </p:txBody>
      </p:sp>
      <p:sp>
        <p:nvSpPr>
          <p:cNvPr id="103" name="TextBox 135"/>
          <p:cNvSpPr txBox="1">
            <a:spLocks noChangeArrowheads="1"/>
          </p:cNvSpPr>
          <p:nvPr/>
        </p:nvSpPr>
        <p:spPr bwMode="auto">
          <a:xfrm>
            <a:off x="8097863" y="5342888"/>
            <a:ext cx="7587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400" dirty="0">
                <a:latin typeface="Verdana" pitchFamily="34" charset="0"/>
              </a:rPr>
              <a:t>Kernel</a:t>
            </a:r>
          </a:p>
          <a:p>
            <a:r>
              <a:rPr lang="en-US" altLang="ko-KR" sz="1400" dirty="0">
                <a:latin typeface="Verdana" pitchFamily="34" charset="0"/>
              </a:rPr>
              <a:t>Layer</a:t>
            </a:r>
            <a:endParaRPr lang="ko-KR" altLang="en-US" sz="1400" dirty="0">
              <a:latin typeface="Verdana" pitchFamily="34" charset="0"/>
            </a:endParaRPr>
          </a:p>
        </p:txBody>
      </p:sp>
      <p:cxnSp>
        <p:nvCxnSpPr>
          <p:cNvPr id="104" name="직선 연결선 136"/>
          <p:cNvCxnSpPr>
            <a:cxnSpLocks noChangeShapeType="1"/>
          </p:cNvCxnSpPr>
          <p:nvPr/>
        </p:nvCxnSpPr>
        <p:spPr bwMode="auto">
          <a:xfrm>
            <a:off x="1385913" y="2939413"/>
            <a:ext cx="7739062" cy="1587"/>
          </a:xfrm>
          <a:prstGeom prst="line">
            <a:avLst/>
          </a:prstGeom>
          <a:noFill/>
          <a:ln w="317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cxnSp>
        <p:nvCxnSpPr>
          <p:cNvPr id="105" name="직선 연결선 137"/>
          <p:cNvCxnSpPr>
            <a:cxnSpLocks noChangeShapeType="1"/>
          </p:cNvCxnSpPr>
          <p:nvPr/>
        </p:nvCxnSpPr>
        <p:spPr bwMode="auto">
          <a:xfrm>
            <a:off x="1382738" y="5296850"/>
            <a:ext cx="7739062" cy="1588"/>
          </a:xfrm>
          <a:prstGeom prst="line">
            <a:avLst/>
          </a:prstGeom>
          <a:noFill/>
          <a:ln w="3175" algn="ctr">
            <a:solidFill>
              <a:srgbClr val="000000"/>
            </a:solidFill>
            <a:prstDash val="dash"/>
            <a:round/>
            <a:headEnd/>
            <a:tailEnd/>
          </a:ln>
        </p:spPr>
      </p:cxnSp>
      <p:sp>
        <p:nvSpPr>
          <p:cNvPr id="107" name="AutoShape 13"/>
          <p:cNvSpPr>
            <a:spLocks noChangeArrowheads="1"/>
          </p:cNvSpPr>
          <p:nvPr/>
        </p:nvSpPr>
        <p:spPr bwMode="auto">
          <a:xfrm>
            <a:off x="3142000" y="5491350"/>
            <a:ext cx="1295400" cy="381000"/>
          </a:xfrm>
          <a:prstGeom prst="roundRect">
            <a:avLst>
              <a:gd name="adj" fmla="val 11338"/>
            </a:avLst>
          </a:prstGeom>
          <a:solidFill>
            <a:srgbClr val="99CCFF"/>
          </a:solidFill>
          <a:ln w="9525" algn="ctr">
            <a:solidFill>
              <a:sysClr val="window" lastClr="FFFFFF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IP network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pic>
        <p:nvPicPr>
          <p:cNvPr id="10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6019800"/>
            <a:ext cx="1143732" cy="685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" name="Line 63"/>
          <p:cNvSpPr>
            <a:spLocks noChangeShapeType="1"/>
          </p:cNvSpPr>
          <p:nvPr/>
        </p:nvSpPr>
        <p:spPr bwMode="auto">
          <a:xfrm flipH="1">
            <a:off x="1143000" y="63246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olid"/>
            <a:round/>
            <a:headEnd/>
            <a:tailEnd type="triangle" w="med" len="med"/>
          </a:ln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1pPr>
            <a:lvl2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2pPr>
            <a:lvl3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3pPr>
            <a:lvl4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4pPr>
            <a:lvl5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sz="1600" kern="1200">
                <a:solidFill>
                  <a:srgbClr val="FF0000"/>
                </a:solidFill>
                <a:latin typeface="Trebuchet MS" pitchFamily="34" charset="0"/>
                <a:ea typeface="맑은 고딕" pitchFamily="50" charset="-127"/>
                <a:cs typeface="+mn-cs"/>
              </a:defRPr>
            </a:lvl9pPr>
          </a:lstStyle>
          <a:p>
            <a:pPr>
              <a:buNone/>
            </a:pPr>
            <a:endParaRPr lang="ko-KR" altLang="en-US">
              <a:latin typeface="Verdana" pitchFamily="34" charset="0"/>
              <a:cs typeface="Verdana" pitchFamily="34" charset="0"/>
            </a:endParaRPr>
          </a:p>
        </p:txBody>
      </p:sp>
      <p:pic>
        <p:nvPicPr>
          <p:cNvPr id="110" name="Picture 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2000" y="4800600"/>
            <a:ext cx="5520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1" name="Picture 24" descr="C:\Documents and Settings\Administrator\Local Settings\Temporary Internet Files\Content.IE5\5YFT8VJM\MC900434845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025" y="5967350"/>
            <a:ext cx="670787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2" name="직선 연결선 111"/>
          <p:cNvCxnSpPr/>
          <p:nvPr/>
        </p:nvCxnSpPr>
        <p:spPr>
          <a:xfrm flipV="1">
            <a:off x="3733800" y="586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4"/>
          <p:cNvSpPr>
            <a:spLocks noChangeArrowheads="1"/>
          </p:cNvSpPr>
          <p:nvPr/>
        </p:nvSpPr>
        <p:spPr bwMode="auto">
          <a:xfrm>
            <a:off x="3257550" y="3581400"/>
            <a:ext cx="1009650" cy="611187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 algn="ctr">
            <a:solidFill>
              <a:schemeClr val="tx1">
                <a:lumMod val="75000"/>
                <a:lumOff val="25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Hybrid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Broadcast</a:t>
            </a:r>
          </a:p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000" b="1" kern="0" dirty="0" smtClean="0">
                <a:latin typeface="Verdana" pitchFamily="34" charset="0"/>
                <a:ea typeface="맑은 고딕" pitchFamily="50" charset="-127"/>
              </a:rPr>
              <a:t>Frame</a:t>
            </a:r>
            <a:endParaRPr kumimoji="0" lang="en-US" altLang="ko-KR" sz="1000" b="1" kern="0" dirty="0">
              <a:latin typeface="Verdana" pitchFamily="34" charset="0"/>
              <a:ea typeface="맑은 고딕" pitchFamily="50" charset="-127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 flipH="1">
            <a:off x="5998192" y="1600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6019800" y="227235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3773616" y="2819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5984544" y="4114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꺾인 연결선 46"/>
          <p:cNvCxnSpPr>
            <a:endCxn id="76" idx="2"/>
          </p:cNvCxnSpPr>
          <p:nvPr/>
        </p:nvCxnSpPr>
        <p:spPr>
          <a:xfrm>
            <a:off x="1143000" y="5486400"/>
            <a:ext cx="1203350" cy="384300"/>
          </a:xfrm>
          <a:prstGeom prst="bentConnector4">
            <a:avLst>
              <a:gd name="adj1" fmla="val 9029"/>
              <a:gd name="adj2" fmla="val 15948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5105400"/>
            <a:ext cx="249382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5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1520" y="5600351"/>
            <a:ext cx="491480" cy="190849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</p:spPr>
      </p:pic>
      <p:pic>
        <p:nvPicPr>
          <p:cNvPr id="54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66800" y="6477000"/>
            <a:ext cx="685800" cy="16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5" name="직선 화살표 연결선 54"/>
          <p:cNvCxnSpPr/>
          <p:nvPr/>
        </p:nvCxnSpPr>
        <p:spPr>
          <a:xfrm flipV="1">
            <a:off x="3733800" y="5105400"/>
            <a:ext cx="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돋움" pitchFamily="50" charset="-127"/>
          </a:defRPr>
        </a:defPPr>
      </a:lstStyle>
    </a:lnDef>
  </a:objectDefaults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6_기본 디자인">
  <a:themeElements>
    <a:clrScheme name="6_기본 디자인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16793</TotalTime>
  <Words>2476</Words>
  <Application>Microsoft Office PowerPoint</Application>
  <PresentationFormat>A4 용지(210x297mm)</PresentationFormat>
  <Paragraphs>753</Paragraphs>
  <Slides>26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3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2_기본 디자인</vt:lpstr>
      <vt:lpstr>1_기본 디자인</vt:lpstr>
      <vt:lpstr>6_기본 디자인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TitlesOfParts>
  <Company>LGE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SW아키텍트 평가기준</dc:title>
  <dc:creator>류창한</dc:creator>
  <cp:lastModifiedBy>유휘상/책임연구원/Convergence(연)ATS팀(shawn.yoo@lge.com)</cp:lastModifiedBy>
  <cp:revision>1255</cp:revision>
  <cp:lastPrinted>2013-02-28T00:24:15Z</cp:lastPrinted>
  <dcterms:created xsi:type="dcterms:W3CDTF">2010-06-25T02:38:26Z</dcterms:created>
  <dcterms:modified xsi:type="dcterms:W3CDTF">2015-02-02T13:39:17Z</dcterms:modified>
</cp:coreProperties>
</file>