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72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78" r:id="rId11"/>
    <p:sldId id="267" r:id="rId12"/>
    <p:sldId id="268" r:id="rId13"/>
    <p:sldId id="269" r:id="rId14"/>
    <p:sldId id="274" r:id="rId15"/>
    <p:sldId id="275" r:id="rId16"/>
    <p:sldId id="271" r:id="rId17"/>
    <p:sldId id="273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 ANH TRAN/LGEVH VC SOFTWARE DEVELOPMENT 1(tai2.tran@lge.com)" initials="TATVSD1" lastIdx="1" clrIdx="0">
    <p:extLst>
      <p:ext uri="{19B8F6BF-5375-455C-9EA6-DF929625EA0E}">
        <p15:presenceInfo xmlns:p15="http://schemas.microsoft.com/office/powerpoint/2012/main" userId="S-1-5-21-2543426832-1914326140-3112152631-18296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791BA-E7C5-4B5E-A780-C579D8A5B97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99E7-CFD6-4530-8AA8-1B305854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9E7-CFD6-4530-8AA8-1B305854C6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6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9E7-CFD6-4530-8AA8-1B305854C6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5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8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1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9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6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AC82-D65B-4C83-AEBA-540774D2E75F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49248" y="438316"/>
            <a:ext cx="10721672" cy="5330024"/>
            <a:chOff x="738808" y="575476"/>
            <a:chExt cx="10721672" cy="53300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808" y="575476"/>
              <a:ext cx="10721672" cy="5330024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/>
            <p:nvPr/>
          </p:nvCxnSpPr>
          <p:spPr>
            <a:xfrm>
              <a:off x="9726723" y="2270019"/>
              <a:ext cx="0" cy="16187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005903" y="2282543"/>
              <a:ext cx="152606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934470" y="3870009"/>
              <a:ext cx="1597493" cy="187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615577" y="2054902"/>
              <a:ext cx="684581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FF0000"/>
                  </a:solidFill>
                </a:rPr>
                <a:t>lastkick_X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8837" y="3661155"/>
              <a:ext cx="530321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rgbClr val="FF0000"/>
                  </a:solidFill>
                </a:rPr>
                <a:t>limit_X</a:t>
              </a:r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99510" y="2867886"/>
              <a:ext cx="494803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</a:rPr>
                <a:t>30 sec</a:t>
              </a:r>
              <a:endParaRPr lang="en-US" sz="1200">
                <a:solidFill>
                  <a:srgbClr val="0070C0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8955807" y="3340853"/>
              <a:ext cx="2011246" cy="62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8955807" y="4988274"/>
              <a:ext cx="2011246" cy="62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0642359" y="3354308"/>
              <a:ext cx="0" cy="16187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0584075" y="4097074"/>
              <a:ext cx="494803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</a:rPr>
                <a:t>30 sec</a:t>
              </a:r>
              <a:endParaRPr lang="en-US" sz="1200">
                <a:solidFill>
                  <a:srgbClr val="0070C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75848" y="3126668"/>
              <a:ext cx="680483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rgbClr val="FF0000"/>
                  </a:solidFill>
                </a:rPr>
                <a:t>lastkick_Y</a:t>
              </a:r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01822" y="4988274"/>
              <a:ext cx="526223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rgbClr val="FF0000"/>
                  </a:solidFill>
                </a:rPr>
                <a:t>limit_Y</a:t>
              </a:r>
              <a:endParaRPr 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9837119" y="3888796"/>
              <a:ext cx="1" cy="1099479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792705" y="4324714"/>
              <a:ext cx="609118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minWait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1957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67976" y="1308942"/>
            <a:ext cx="7355709" cy="4145500"/>
            <a:chOff x="-72592" y="1685932"/>
            <a:chExt cx="7355709" cy="4145500"/>
          </a:xfrm>
        </p:grpSpPr>
        <p:sp>
          <p:nvSpPr>
            <p:cNvPr id="4" name="Rectangle 3"/>
            <p:cNvSpPr/>
            <p:nvPr/>
          </p:nvSpPr>
          <p:spPr>
            <a:xfrm>
              <a:off x="1665526" y="1692006"/>
              <a:ext cx="1302349" cy="4337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</a:t>
              </a:r>
              <a:r>
                <a:rPr lang="en-US" sz="1200" dirty="0" smtClean="0">
                  <a:solidFill>
                    <a:schemeClr val="tx1"/>
                  </a:solidFill>
                </a:rPr>
                <a:t>orker Thread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09305" y="1700250"/>
              <a:ext cx="1302349" cy="4337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</a:t>
              </a:r>
              <a:r>
                <a:rPr lang="en-US" sz="1200" dirty="0" smtClean="0">
                  <a:solidFill>
                    <a:schemeClr val="tx1"/>
                  </a:solidFill>
                </a:rPr>
                <a:t>orker Thread </a:t>
              </a:r>
              <a:r>
                <a:rPr lang="en-US" sz="1200" dirty="0" smtClean="0">
                  <a:solidFill>
                    <a:schemeClr val="tx1"/>
                  </a:solidFill>
                </a:rPr>
                <a:t>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03361" y="1685932"/>
              <a:ext cx="1302349" cy="4337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</a:t>
              </a:r>
              <a:r>
                <a:rPr lang="en-US" sz="1200" dirty="0" smtClean="0">
                  <a:solidFill>
                    <a:schemeClr val="tx1"/>
                  </a:solidFill>
                </a:rPr>
                <a:t>orker Thread </a:t>
              </a:r>
              <a:r>
                <a:rPr lang="en-US" sz="1200" dirty="0" smtClean="0">
                  <a:solidFill>
                    <a:schemeClr val="tx1"/>
                  </a:solidFill>
                </a:rPr>
                <a:t>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31421" y="3108707"/>
              <a:ext cx="1302349" cy="4337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Job Queue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1421" y="4501958"/>
              <a:ext cx="1302349" cy="4337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Job Dispatcher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53" idx="1"/>
            </p:cNvCxnSpPr>
            <p:nvPr/>
          </p:nvCxnSpPr>
          <p:spPr>
            <a:xfrm flipH="1">
              <a:off x="4733771" y="4070709"/>
              <a:ext cx="1480218" cy="66279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0"/>
              <a:endCxn id="7" idx="2"/>
            </p:cNvCxnSpPr>
            <p:nvPr/>
          </p:nvCxnSpPr>
          <p:spPr>
            <a:xfrm flipV="1">
              <a:off x="4082596" y="3542461"/>
              <a:ext cx="0" cy="95949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7" idx="0"/>
            </p:cNvCxnSpPr>
            <p:nvPr/>
          </p:nvCxnSpPr>
          <p:spPr>
            <a:xfrm>
              <a:off x="4082598" y="2135693"/>
              <a:ext cx="0" cy="9730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74974" y="2629775"/>
              <a:ext cx="632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&lt;&lt;get&gt;&gt;</a:t>
              </a:r>
              <a:endParaRPr lang="en-US" sz="10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13988" y="2637987"/>
              <a:ext cx="632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&lt;&lt;get&gt;&gt;</a:t>
              </a:r>
              <a:endParaRPr 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30895" y="2549480"/>
              <a:ext cx="6327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&lt;&lt;get&gt;&gt;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30895" y="3819621"/>
              <a:ext cx="6427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&lt;&lt;put&gt;&gt;</a:t>
              </a:r>
              <a:endParaRPr 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6257" y="4187123"/>
              <a:ext cx="10671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&lt;&lt;</a:t>
              </a:r>
              <a:r>
                <a:rPr lang="en-US" sz="1000" dirty="0" err="1" smtClean="0"/>
                <a:t>deliverTask</a:t>
              </a:r>
              <a:r>
                <a:rPr lang="en-US" sz="1000" dirty="0" smtClean="0"/>
                <a:t>&gt;&gt;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72592" y="1789287"/>
              <a:ext cx="983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Synchronous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72592" y="3133340"/>
              <a:ext cx="790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C00000"/>
                  </a:solidFill>
                </a:rPr>
                <a:t>Queueing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0" y="4595006"/>
              <a:ext cx="11347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A</a:t>
              </a:r>
              <a:r>
                <a:rPr lang="en-US" sz="1200" dirty="0" smtClean="0">
                  <a:solidFill>
                    <a:srgbClr val="C00000"/>
                  </a:solidFill>
                </a:rPr>
                <a:t>synchronous 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45" name="Elbow Connector 44"/>
            <p:cNvCxnSpPr>
              <a:stCxn id="4" idx="2"/>
              <a:endCxn id="7" idx="1"/>
            </p:cNvCxnSpPr>
            <p:nvPr/>
          </p:nvCxnSpPr>
          <p:spPr>
            <a:xfrm rot="16200000" flipH="1">
              <a:off x="2274149" y="2168312"/>
              <a:ext cx="1199824" cy="1114720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4693769" y="2151572"/>
              <a:ext cx="1582217" cy="1183958"/>
            </a:xfrm>
            <a:prstGeom prst="bentConnector3">
              <a:avLst>
                <a:gd name="adj1" fmla="val -387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Lightning Bolt 48"/>
            <p:cNvSpPr/>
            <p:nvPr/>
          </p:nvSpPr>
          <p:spPr>
            <a:xfrm rot="1736281">
              <a:off x="2326906" y="2349577"/>
              <a:ext cx="360618" cy="344058"/>
            </a:xfrm>
            <a:prstGeom prst="lightningBol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ightning Bolt 49"/>
            <p:cNvSpPr/>
            <p:nvPr/>
          </p:nvSpPr>
          <p:spPr>
            <a:xfrm rot="1736281">
              <a:off x="5847869" y="2352227"/>
              <a:ext cx="360618" cy="344058"/>
            </a:xfrm>
            <a:prstGeom prst="lightningBol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ightning Bolt 50"/>
            <p:cNvSpPr/>
            <p:nvPr/>
          </p:nvSpPr>
          <p:spPr>
            <a:xfrm rot="1736281">
              <a:off x="3761105" y="2351274"/>
              <a:ext cx="360618" cy="344058"/>
            </a:xfrm>
            <a:prstGeom prst="lightningBol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13989" y="3853832"/>
              <a:ext cx="1069128" cy="4337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Producer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13988" y="5397678"/>
              <a:ext cx="1069128" cy="4337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Producer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13988" y="4635923"/>
              <a:ext cx="1069128" cy="4337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Producer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stCxn id="56" idx="1"/>
            </p:cNvCxnSpPr>
            <p:nvPr/>
          </p:nvCxnSpPr>
          <p:spPr>
            <a:xfrm flipH="1" flipV="1">
              <a:off x="4744768" y="4792096"/>
              <a:ext cx="1469220" cy="6070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1"/>
            </p:cNvCxnSpPr>
            <p:nvPr/>
          </p:nvCxnSpPr>
          <p:spPr>
            <a:xfrm flipH="1" flipV="1">
              <a:off x="4749480" y="4822448"/>
              <a:ext cx="1464508" cy="7921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77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37260" y="388521"/>
            <a:ext cx="6847961" cy="6858000"/>
            <a:chOff x="1737260" y="388521"/>
            <a:chExt cx="684796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155" y="388521"/>
              <a:ext cx="5428471" cy="685800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3234322" y="4813875"/>
              <a:ext cx="3244930" cy="434598"/>
              <a:chOff x="4403823" y="5561221"/>
              <a:chExt cx="3244930" cy="434598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4543244" y="5822831"/>
                <a:ext cx="310550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Multiply 6"/>
              <p:cNvSpPr/>
              <p:nvPr/>
            </p:nvSpPr>
            <p:spPr>
              <a:xfrm>
                <a:off x="4403823" y="5649843"/>
                <a:ext cx="319178" cy="345976"/>
              </a:xfrm>
              <a:prstGeom prst="mathMultipl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160647" y="5561221"/>
                <a:ext cx="177163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err="1"/>
                  <a:t>s</a:t>
                </a:r>
                <a:r>
                  <a:rPr lang="en-US" sz="1100" b="1" dirty="0" err="1" smtClean="0"/>
                  <a:t>d_notify</a:t>
                </a:r>
                <a:r>
                  <a:rPr lang="en-US" sz="1100" b="1" dirty="0" smtClean="0"/>
                  <a:t>(0,”watchdog=1”)</a:t>
                </a:r>
                <a:endParaRPr lang="en-US" sz="1100" b="1" dirty="0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H="1">
              <a:off x="7024722" y="2215038"/>
              <a:ext cx="828" cy="101083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950030" y="2581953"/>
              <a:ext cx="1635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00000"/>
                  </a:solidFill>
                </a:rPr>
                <a:t> </a:t>
              </a:r>
              <a:r>
                <a:rPr lang="en-US" sz="1200" dirty="0" smtClean="0">
                  <a:solidFill>
                    <a:srgbClr val="C00000"/>
                  </a:solidFill>
                </a:rPr>
                <a:t>regularly ping duration</a:t>
              </a:r>
            </a:p>
            <a:p>
              <a:r>
                <a:rPr lang="en-US" sz="1200" dirty="0">
                  <a:solidFill>
                    <a:srgbClr val="C00000"/>
                  </a:solidFill>
                </a:rPr>
                <a:t> </a:t>
              </a:r>
              <a:r>
                <a:rPr lang="en-US" sz="1200" dirty="0" smtClean="0">
                  <a:solidFill>
                    <a:srgbClr val="C00000"/>
                  </a:solidFill>
                </a:rPr>
                <a:t>     (predefined)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11" name="&quot;No&quot; Symbol 10"/>
            <p:cNvSpPr/>
            <p:nvPr/>
          </p:nvSpPr>
          <p:spPr>
            <a:xfrm>
              <a:off x="2794958" y="5348377"/>
              <a:ext cx="319178" cy="319178"/>
            </a:xfrm>
            <a:prstGeom prst="noSmoking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2794958" y="4477109"/>
              <a:ext cx="319178" cy="7713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7260" y="4629209"/>
              <a:ext cx="1203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Stuck state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3373743" y="5507966"/>
              <a:ext cx="330310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321736" y="5482889"/>
              <a:ext cx="1000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Kill(SIGABRT)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823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742255" y="0"/>
            <a:ext cx="8612799" cy="6858000"/>
            <a:chOff x="742255" y="0"/>
            <a:chExt cx="8612799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55" y="0"/>
              <a:ext cx="8585391" cy="6858000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5459937" y="4787996"/>
              <a:ext cx="2390101" cy="434598"/>
              <a:chOff x="4403823" y="5561221"/>
              <a:chExt cx="3244930" cy="434598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4543244" y="5822831"/>
                <a:ext cx="310550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Multiply 11"/>
              <p:cNvSpPr/>
              <p:nvPr/>
            </p:nvSpPr>
            <p:spPr>
              <a:xfrm>
                <a:off x="4403823" y="5649843"/>
                <a:ext cx="319178" cy="345976"/>
              </a:xfrm>
              <a:prstGeom prst="mathMultipl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60647" y="5561221"/>
                <a:ext cx="12390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/>
                  <a:t>heartbeat(-1)</a:t>
                </a:r>
                <a:endParaRPr lang="en-US" sz="1100" b="1" dirty="0"/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5089413" y="4533119"/>
              <a:ext cx="319178" cy="7713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&quot;No&quot; Symbol 14"/>
            <p:cNvSpPr/>
            <p:nvPr/>
          </p:nvSpPr>
          <p:spPr>
            <a:xfrm>
              <a:off x="5089413" y="5382882"/>
              <a:ext cx="319178" cy="319178"/>
            </a:xfrm>
            <a:prstGeom prst="noSmoking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493620" y="5382882"/>
              <a:ext cx="24168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1467" y="5371666"/>
              <a:ext cx="10007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Kill(SIGABRT)</a:t>
              </a:r>
              <a:endParaRPr lang="en-US" sz="12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8151963" y="1982124"/>
              <a:ext cx="12275" cy="7783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080090" y="2140455"/>
              <a:ext cx="1274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C00000"/>
                  </a:solidFill>
                </a:rPr>
                <a:t>Timeout duration</a:t>
              </a:r>
            </a:p>
            <a:p>
              <a:r>
                <a:rPr lang="en-US" sz="1200" dirty="0">
                  <a:solidFill>
                    <a:srgbClr val="C00000"/>
                  </a:solidFill>
                </a:rPr>
                <a:t> </a:t>
              </a:r>
              <a:r>
                <a:rPr lang="en-US" sz="1200" dirty="0" smtClean="0">
                  <a:solidFill>
                    <a:srgbClr val="C00000"/>
                  </a:solidFill>
                </a:rPr>
                <a:t>     (predefined)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45211" y="4734135"/>
              <a:ext cx="1203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Stuck state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098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20530" y="0"/>
            <a:ext cx="9962263" cy="5680582"/>
            <a:chOff x="120530" y="0"/>
            <a:chExt cx="9962263" cy="56805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530" y="0"/>
              <a:ext cx="9962263" cy="5680582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2475780" y="1492371"/>
              <a:ext cx="4589254" cy="2889314"/>
              <a:chOff x="2475780" y="1492371"/>
              <a:chExt cx="4589254" cy="2889314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3868124" y="3835163"/>
                <a:ext cx="177022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Multiply 16"/>
              <p:cNvSpPr/>
              <p:nvPr/>
            </p:nvSpPr>
            <p:spPr>
              <a:xfrm>
                <a:off x="3631027" y="3659141"/>
                <a:ext cx="237097" cy="352045"/>
              </a:xfrm>
              <a:prstGeom prst="mathMultipl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02439" y="3568964"/>
                <a:ext cx="920399" cy="266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/>
                  <a:t>heartbeat(-1)</a:t>
                </a:r>
                <a:endParaRPr lang="en-US" sz="1100" b="1" dirty="0"/>
              </a:p>
            </p:txBody>
          </p:sp>
          <p:sp>
            <p:nvSpPr>
              <p:cNvPr id="19" name="Down Arrow 18"/>
              <p:cNvSpPr/>
              <p:nvPr/>
            </p:nvSpPr>
            <p:spPr>
              <a:xfrm>
                <a:off x="3352922" y="3442716"/>
                <a:ext cx="278105" cy="568469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&quot;No&quot; Symbol 19"/>
              <p:cNvSpPr/>
              <p:nvPr/>
            </p:nvSpPr>
            <p:spPr>
              <a:xfrm>
                <a:off x="3398424" y="4099828"/>
                <a:ext cx="232603" cy="255563"/>
              </a:xfrm>
              <a:prstGeom prst="noSmoking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3749575" y="4099828"/>
                <a:ext cx="1847456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04836" y="4099827"/>
                <a:ext cx="1009245" cy="281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Kill(SIGABRT)</a:t>
                </a:r>
                <a:endParaRPr lang="en-US" sz="12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475780" y="3545475"/>
                <a:ext cx="1006335" cy="313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Stuck state</a:t>
                </a:r>
                <a:endParaRPr lang="en-US" sz="1400" b="1" dirty="0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5855379" y="1492371"/>
                <a:ext cx="5018" cy="6339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779212" y="1574479"/>
                <a:ext cx="1285822" cy="469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C00000"/>
                    </a:solidFill>
                  </a:rPr>
                  <a:t>Timeout duration</a:t>
                </a:r>
              </a:p>
              <a:p>
                <a:r>
                  <a:rPr lang="en-US" sz="1200" dirty="0">
                    <a:solidFill>
                      <a:srgbClr val="C00000"/>
                    </a:solidFill>
                  </a:rPr>
                  <a:t> </a:t>
                </a:r>
                <a:r>
                  <a:rPr lang="en-US" sz="1200" dirty="0" smtClean="0">
                    <a:solidFill>
                      <a:srgbClr val="C00000"/>
                    </a:solidFill>
                  </a:rPr>
                  <a:t>     (predefined)</a:t>
                </a:r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05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44478" y="0"/>
            <a:ext cx="8503043" cy="6858000"/>
            <a:chOff x="1844478" y="0"/>
            <a:chExt cx="8503043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4478" y="0"/>
              <a:ext cx="8503043" cy="6858000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4528374" y="2262587"/>
              <a:ext cx="2721208" cy="618671"/>
              <a:chOff x="4528374" y="2262587"/>
              <a:chExt cx="2721208" cy="618671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5458493" y="2513343"/>
                <a:ext cx="177022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Multiply 5"/>
              <p:cNvSpPr/>
              <p:nvPr/>
            </p:nvSpPr>
            <p:spPr>
              <a:xfrm>
                <a:off x="5285475" y="2385220"/>
                <a:ext cx="233302" cy="260461"/>
              </a:xfrm>
              <a:prstGeom prst="mathMultipl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59676" y="2312927"/>
                <a:ext cx="8258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/>
                  <a:t>heartbeat(-1)</a:t>
                </a:r>
                <a:endParaRPr lang="en-US" sz="900" b="1" dirty="0"/>
              </a:p>
            </p:txBody>
          </p:sp>
          <p:sp>
            <p:nvSpPr>
              <p:cNvPr id="8" name="Down Arrow 7"/>
              <p:cNvSpPr/>
              <p:nvPr/>
            </p:nvSpPr>
            <p:spPr>
              <a:xfrm>
                <a:off x="5120775" y="2262587"/>
                <a:ext cx="177441" cy="337902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&quot;No&quot; Symbol 8"/>
              <p:cNvSpPr/>
              <p:nvPr/>
            </p:nvSpPr>
            <p:spPr>
              <a:xfrm>
                <a:off x="5136661" y="2632384"/>
                <a:ext cx="161640" cy="185660"/>
              </a:xfrm>
              <a:prstGeom prst="noSmoking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6317964" y="2681203"/>
                <a:ext cx="931618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317964" y="2681203"/>
                <a:ext cx="659155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/>
                  <a:t>Kill(SIGABRT)</a:t>
                </a:r>
                <a:endParaRPr lang="en-US" sz="7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528374" y="2460614"/>
                <a:ext cx="6527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b="1" dirty="0" smtClean="0"/>
                  <a:t>Stuck state</a:t>
                </a:r>
                <a:endParaRPr lang="en-US" sz="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560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22074"/>
            <a:ext cx="10580350" cy="4631427"/>
            <a:chOff x="0" y="622074"/>
            <a:chExt cx="10580350" cy="463142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2074"/>
              <a:ext cx="10058400" cy="4631427"/>
            </a:xfrm>
            <a:prstGeom prst="rect">
              <a:avLst/>
            </a:prstGeom>
          </p:spPr>
        </p:pic>
        <p:grpSp>
          <p:nvGrpSpPr>
            <p:cNvPr id="22" name="Group 21"/>
            <p:cNvGrpSpPr/>
            <p:nvPr/>
          </p:nvGrpSpPr>
          <p:grpSpPr>
            <a:xfrm>
              <a:off x="5070918" y="2164080"/>
              <a:ext cx="5509432" cy="2965267"/>
              <a:chOff x="5070918" y="2164080"/>
              <a:chExt cx="5509432" cy="2965267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6001037" y="4748785"/>
                <a:ext cx="3118579" cy="200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Multiply 5"/>
              <p:cNvSpPr/>
              <p:nvPr/>
            </p:nvSpPr>
            <p:spPr>
              <a:xfrm>
                <a:off x="5828019" y="4640740"/>
                <a:ext cx="233302" cy="260461"/>
              </a:xfrm>
              <a:prstGeom prst="mathMultipl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570734" y="4571642"/>
                <a:ext cx="8258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/>
                  <a:t>heartbeat(-1)</a:t>
                </a:r>
                <a:endParaRPr lang="en-US" sz="900" b="1" dirty="0"/>
              </a:p>
            </p:txBody>
          </p:sp>
          <p:sp>
            <p:nvSpPr>
              <p:cNvPr id="8" name="Down Arrow 7"/>
              <p:cNvSpPr/>
              <p:nvPr/>
            </p:nvSpPr>
            <p:spPr>
              <a:xfrm>
                <a:off x="5663319" y="4518107"/>
                <a:ext cx="177441" cy="337902"/>
              </a:xfrm>
              <a:prstGeom prst="downArrow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&quot;No&quot; Symbol 8"/>
              <p:cNvSpPr/>
              <p:nvPr/>
            </p:nvSpPr>
            <p:spPr>
              <a:xfrm>
                <a:off x="5679205" y="4887904"/>
                <a:ext cx="161640" cy="185660"/>
              </a:xfrm>
              <a:prstGeom prst="noSmoking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7519663" y="4931578"/>
                <a:ext cx="1593857" cy="8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8067516" y="4929292"/>
                <a:ext cx="65915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smtClean="0"/>
                  <a:t>Kill(SIGABRT)</a:t>
                </a:r>
                <a:endParaRPr lang="en-US" sz="7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070918" y="4716134"/>
                <a:ext cx="6527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Stuck state</a:t>
                </a:r>
                <a:endParaRPr lang="en-US" sz="800" b="1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9387840" y="2164080"/>
                <a:ext cx="1" cy="6766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9305386" y="2286759"/>
                <a:ext cx="12749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C00000"/>
                    </a:solidFill>
                  </a:rPr>
                  <a:t>Timeout duration</a:t>
                </a:r>
              </a:p>
              <a:p>
                <a:r>
                  <a:rPr lang="en-US" sz="800" dirty="0">
                    <a:solidFill>
                      <a:srgbClr val="C00000"/>
                    </a:solidFill>
                  </a:rPr>
                  <a:t> </a:t>
                </a:r>
                <a:r>
                  <a:rPr lang="en-US" sz="800" dirty="0" smtClean="0">
                    <a:solidFill>
                      <a:srgbClr val="C00000"/>
                    </a:solidFill>
                  </a:rPr>
                  <a:t>     (predefined)</a:t>
                </a:r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4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" y="0"/>
            <a:ext cx="10058400" cy="649604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356340" y="3283516"/>
            <a:ext cx="1359649" cy="359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ultiply 5"/>
          <p:cNvSpPr/>
          <p:nvPr/>
        </p:nvSpPr>
        <p:spPr>
          <a:xfrm>
            <a:off x="4150162" y="3090671"/>
            <a:ext cx="237097" cy="35204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28902" y="3058881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TRACE_END</a:t>
            </a:r>
            <a:endParaRPr lang="en-US" sz="1100" b="1" dirty="0"/>
          </a:p>
        </p:txBody>
      </p:sp>
      <p:sp>
        <p:nvSpPr>
          <p:cNvPr id="8" name="Down Arrow 7"/>
          <p:cNvSpPr/>
          <p:nvPr/>
        </p:nvSpPr>
        <p:spPr>
          <a:xfrm>
            <a:off x="3845825" y="3036256"/>
            <a:ext cx="278105" cy="568469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&quot;No&quot; Symbol 8"/>
          <p:cNvSpPr/>
          <p:nvPr/>
        </p:nvSpPr>
        <p:spPr>
          <a:xfrm>
            <a:off x="3876199" y="3671644"/>
            <a:ext cx="232603" cy="255563"/>
          </a:xfrm>
          <a:prstGeom prst="noSmoking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142821" y="3567735"/>
            <a:ext cx="5994502" cy="63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4304" y="3572850"/>
            <a:ext cx="1009245" cy="281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Kill(SIGABRT)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921571" y="3080866"/>
            <a:ext cx="1006335" cy="31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Stuck state</a:t>
            </a:r>
            <a:endParaRPr lang="en-US" sz="14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42298" y="3360654"/>
            <a:ext cx="4402366" cy="1216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5803618" y="3184631"/>
            <a:ext cx="237097" cy="35204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96644" y="3135888"/>
            <a:ext cx="2028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heartbeat(-1,funcC,fileC,line21)</a:t>
            </a:r>
            <a:endParaRPr lang="en-US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384247" y="1419759"/>
            <a:ext cx="5018" cy="6339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384247" y="1454096"/>
            <a:ext cx="1285822" cy="469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Timeout duration</a:t>
            </a:r>
          </a:p>
          <a:p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     (predefined)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8" name="Lightning Bolt 17"/>
          <p:cNvSpPr/>
          <p:nvPr/>
        </p:nvSpPr>
        <p:spPr>
          <a:xfrm rot="1398913">
            <a:off x="10122487" y="3112024"/>
            <a:ext cx="415724" cy="71337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424537" y="3153094"/>
            <a:ext cx="1345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Report stuck at:</a:t>
            </a:r>
          </a:p>
          <a:p>
            <a:r>
              <a:rPr lang="en-US" sz="1200" dirty="0" err="1" smtClean="0">
                <a:solidFill>
                  <a:srgbClr val="FF0000"/>
                </a:solidFill>
              </a:rPr>
              <a:t>funcC</a:t>
            </a:r>
            <a:r>
              <a:rPr lang="en-US" sz="1200" dirty="0" smtClean="0">
                <a:solidFill>
                  <a:srgbClr val="FF0000"/>
                </a:solidFill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</a:rPr>
              <a:t>fileC</a:t>
            </a:r>
            <a:r>
              <a:rPr lang="en-US" sz="1200" dirty="0" smtClean="0">
                <a:solidFill>
                  <a:srgbClr val="FF0000"/>
                </a:solidFill>
              </a:rPr>
              <a:t>, line21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05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91962" y="0"/>
            <a:ext cx="9008076" cy="6858000"/>
            <a:chOff x="1591962" y="0"/>
            <a:chExt cx="9008076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962" y="0"/>
              <a:ext cx="9008076" cy="6858000"/>
            </a:xfrm>
            <a:prstGeom prst="rect">
              <a:avLst/>
            </a:prstGeom>
          </p:spPr>
        </p:pic>
        <p:cxnSp>
          <p:nvCxnSpPr>
            <p:cNvPr id="5" name="Straight Arrow Connector 4"/>
            <p:cNvCxnSpPr/>
            <p:nvPr/>
          </p:nvCxnSpPr>
          <p:spPr>
            <a:xfrm>
              <a:off x="4201064" y="4486177"/>
              <a:ext cx="2042497" cy="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Multiply 6"/>
            <p:cNvSpPr/>
            <p:nvPr/>
          </p:nvSpPr>
          <p:spPr>
            <a:xfrm>
              <a:off x="6222123" y="4310155"/>
              <a:ext cx="237097" cy="352045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2604" y="4209179"/>
              <a:ext cx="16101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connectSocket</a:t>
              </a:r>
              <a:r>
                <a:rPr lang="en-US" sz="1200" dirty="0" smtClean="0"/>
                <a:t>()</a:t>
              </a:r>
            </a:p>
            <a:p>
              <a:endParaRPr lang="en-US" sz="1200" dirty="0"/>
            </a:p>
            <a:p>
              <a:r>
                <a:rPr lang="en-US" sz="1200" dirty="0" smtClean="0"/>
                <a:t>Request is blocking.</a:t>
              </a:r>
            </a:p>
            <a:p>
              <a:r>
                <a:rPr lang="en-US" sz="1200" dirty="0" err="1" smtClean="0"/>
                <a:t>ConnectionMgr</a:t>
              </a:r>
              <a:r>
                <a:rPr lang="en-US" sz="1200" dirty="0" smtClean="0"/>
                <a:t> is busy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2908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115" y="1344990"/>
            <a:ext cx="11377624" cy="4829175"/>
            <a:chOff x="2360963" y="1167990"/>
            <a:chExt cx="11377624" cy="48291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7387" y="1167990"/>
              <a:ext cx="9601200" cy="4829175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360963" y="1700914"/>
              <a:ext cx="3743611" cy="4027833"/>
              <a:chOff x="2360963" y="1700914"/>
              <a:chExt cx="3743611" cy="4027833"/>
            </a:xfrm>
          </p:grpSpPr>
          <p:sp>
            <p:nvSpPr>
              <p:cNvPr id="25" name="Right Arrow 24"/>
              <p:cNvSpPr/>
              <p:nvPr/>
            </p:nvSpPr>
            <p:spPr>
              <a:xfrm flipH="1">
                <a:off x="3576530" y="1761300"/>
                <a:ext cx="500332" cy="1254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60963" y="1700914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Add TRACE_START </a:t>
                </a:r>
                <a:endParaRPr lang="en-US" sz="1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652242" y="5482526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Simulate Delay</a:t>
                </a:r>
                <a:endParaRPr lang="en-US" sz="1000" dirty="0"/>
              </a:p>
            </p:txBody>
          </p:sp>
          <p:sp>
            <p:nvSpPr>
              <p:cNvPr id="28" name="Right Arrow 27"/>
              <p:cNvSpPr/>
              <p:nvPr/>
            </p:nvSpPr>
            <p:spPr>
              <a:xfrm flipH="1">
                <a:off x="3619791" y="5542912"/>
                <a:ext cx="500332" cy="1254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38415" y="5426824"/>
                <a:ext cx="966159" cy="24153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38415" y="1720420"/>
                <a:ext cx="966159" cy="241539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937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49983" y="751621"/>
            <a:ext cx="10274613" cy="5105400"/>
            <a:chOff x="2730453" y="911012"/>
            <a:chExt cx="10274613" cy="5105400"/>
          </a:xfrm>
        </p:grpSpPr>
        <p:grpSp>
          <p:nvGrpSpPr>
            <p:cNvPr id="11" name="Group 10"/>
            <p:cNvGrpSpPr/>
            <p:nvPr/>
          </p:nvGrpSpPr>
          <p:grpSpPr>
            <a:xfrm>
              <a:off x="2730453" y="911012"/>
              <a:ext cx="10274613" cy="5105400"/>
              <a:chOff x="1010710" y="324365"/>
              <a:chExt cx="10274613" cy="51054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36623" y="324365"/>
                <a:ext cx="8648700" cy="51054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010710" y="669473"/>
                <a:ext cx="1178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Add TRACE_START </a:t>
                </a:r>
                <a:endParaRPr lang="en-US" sz="1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182632" y="4200794"/>
                <a:ext cx="9589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Simulate Delay</a:t>
                </a:r>
                <a:endParaRPr lang="en-US" sz="1000" dirty="0"/>
              </a:p>
            </p:txBody>
          </p:sp>
          <p:sp>
            <p:nvSpPr>
              <p:cNvPr id="9" name="Right Arrow 8"/>
              <p:cNvSpPr/>
              <p:nvPr/>
            </p:nvSpPr>
            <p:spPr>
              <a:xfrm flipH="1">
                <a:off x="2136291" y="4257429"/>
                <a:ext cx="500332" cy="1254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Arrow 9"/>
              <p:cNvSpPr/>
              <p:nvPr/>
            </p:nvSpPr>
            <p:spPr>
              <a:xfrm flipH="1">
                <a:off x="2136291" y="727516"/>
                <a:ext cx="500332" cy="12545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5310025" y="4786031"/>
              <a:ext cx="966159" cy="24153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71682" y="1256120"/>
              <a:ext cx="966159" cy="24153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754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251443"/>
            <a:ext cx="10058400" cy="5242969"/>
            <a:chOff x="0" y="251443"/>
            <a:chExt cx="10058400" cy="52429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1443"/>
              <a:ext cx="10058400" cy="5242969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8583888" y="1869338"/>
              <a:ext cx="7886" cy="15372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480628" y="1572686"/>
              <a:ext cx="684581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FF0000"/>
                  </a:solidFill>
                </a:rPr>
                <a:t>lastkick_X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583888" y="3178939"/>
              <a:ext cx="530321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rgbClr val="FF0000"/>
                  </a:solidFill>
                </a:rPr>
                <a:t>limit_X</a:t>
              </a:r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64561" y="2385670"/>
              <a:ext cx="494803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</a:rPr>
                <a:t>30 sec</a:t>
              </a:r>
              <a:endParaRPr lang="en-US" sz="1200">
                <a:solidFill>
                  <a:srgbClr val="0070C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9507410" y="2872092"/>
              <a:ext cx="0" cy="16187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449126" y="3614858"/>
              <a:ext cx="494803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</a:rPr>
                <a:t>30 sec</a:t>
              </a:r>
              <a:endParaRPr lang="en-US" sz="1200">
                <a:solidFill>
                  <a:srgbClr val="0070C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240899" y="2644452"/>
              <a:ext cx="680483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rgbClr val="FF0000"/>
                  </a:solidFill>
                </a:rPr>
                <a:t>lastkick_Y</a:t>
              </a:r>
              <a:endParaRPr lang="en-US" sz="120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66873" y="4506058"/>
              <a:ext cx="526223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rgbClr val="FF0000"/>
                  </a:solidFill>
                </a:rPr>
                <a:t>limit_Y</a:t>
              </a:r>
              <a:endParaRPr 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8702170" y="3406580"/>
              <a:ext cx="1" cy="1099479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8657756" y="3842498"/>
              <a:ext cx="609118" cy="227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minWait</a:t>
              </a:r>
              <a:endParaRPr lang="en-US" sz="120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7639148" y="1869338"/>
              <a:ext cx="152606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39148" y="2876556"/>
              <a:ext cx="2011246" cy="62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7603431" y="3380631"/>
              <a:ext cx="1597493" cy="187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603431" y="4476547"/>
              <a:ext cx="2011246" cy="62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846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34648" y="697527"/>
            <a:ext cx="9338992" cy="4605993"/>
            <a:chOff x="506048" y="697527"/>
            <a:chExt cx="9780952" cy="47619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048" y="697527"/>
              <a:ext cx="9780952" cy="476190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7353300" y="2834640"/>
              <a:ext cx="17907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299960" y="4899660"/>
              <a:ext cx="17907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854440" y="2834640"/>
              <a:ext cx="7620" cy="206502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350776" y="3867150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</a:rPr>
                <a:t>30 sec</a:t>
              </a:r>
              <a:endParaRPr lang="en-US" sz="1200">
                <a:solidFill>
                  <a:srgbClr val="0070C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877908" y="3728650"/>
              <a:ext cx="1341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rgbClr val="FF0000"/>
                  </a:solidFill>
                </a:rPr>
                <a:t>no stuck detection</a:t>
              </a:r>
              <a:endParaRPr lang="en-US" sz="1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52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63465" y="296705"/>
            <a:ext cx="8967176" cy="5458407"/>
            <a:chOff x="1263465" y="296705"/>
            <a:chExt cx="8967176" cy="5458407"/>
          </a:xfrm>
        </p:grpSpPr>
        <p:grpSp>
          <p:nvGrpSpPr>
            <p:cNvPr id="2" name="Group 1"/>
            <p:cNvGrpSpPr/>
            <p:nvPr/>
          </p:nvGrpSpPr>
          <p:grpSpPr>
            <a:xfrm>
              <a:off x="1263465" y="296705"/>
              <a:ext cx="8967176" cy="5458407"/>
              <a:chOff x="1388404" y="309933"/>
              <a:chExt cx="9780952" cy="593333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88404" y="309933"/>
                <a:ext cx="9780952" cy="5933333"/>
              </a:xfrm>
              <a:prstGeom prst="rect">
                <a:avLst/>
              </a:prstGeom>
            </p:spPr>
          </p:pic>
          <p:cxnSp>
            <p:nvCxnSpPr>
              <p:cNvPr id="5" name="Straight Connector 4"/>
              <p:cNvCxnSpPr/>
              <p:nvPr/>
            </p:nvCxnSpPr>
            <p:spPr>
              <a:xfrm>
                <a:off x="8210550" y="2461260"/>
                <a:ext cx="139446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8210550" y="4495800"/>
                <a:ext cx="145542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9128760" y="2461260"/>
                <a:ext cx="0" cy="203454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9128760" y="3201531"/>
                <a:ext cx="11791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 </a:t>
                </a:r>
                <a:r>
                  <a:rPr lang="en-US" sz="1200" dirty="0" smtClean="0">
                    <a:solidFill>
                      <a:srgbClr val="FF0000"/>
                    </a:solidFill>
                  </a:rPr>
                  <a:t>stuck detection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632716" y="3478530"/>
                <a:ext cx="5806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>
                    <a:solidFill>
                      <a:srgbClr val="0070C0"/>
                    </a:solidFill>
                  </a:rPr>
                  <a:t>30 sec</a:t>
                </a:r>
                <a:endParaRPr lang="en-US" sz="120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" name="Multiply 2"/>
            <p:cNvSpPr/>
            <p:nvPr/>
          </p:nvSpPr>
          <p:spPr>
            <a:xfrm>
              <a:off x="4848045" y="3974532"/>
              <a:ext cx="319178" cy="345976"/>
            </a:xfrm>
            <a:prstGeom prst="mathMultiply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787660" y="4130268"/>
              <a:ext cx="208759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67223" y="3885910"/>
              <a:ext cx="1670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heartBeat</a:t>
              </a:r>
              <a:r>
                <a:rPr lang="en-US" sz="1100" dirty="0" smtClean="0"/>
                <a:t>(-1,”funcX”,pos)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8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473517"/>
              </p:ext>
            </p:extLst>
          </p:nvPr>
        </p:nvGraphicFramePr>
        <p:xfrm>
          <a:off x="1402472" y="2179876"/>
          <a:ext cx="171220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204"/>
              </a:tblGrid>
              <a:tr h="199536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7030A0"/>
                          </a:solidFill>
                        </a:rPr>
                        <a:t>key1=(fileName1,line1,tid1)</a:t>
                      </a:r>
                      <a:endParaRPr lang="en-US" sz="100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1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key2=(fileName2,line2,tid2)</a:t>
                      </a:r>
                    </a:p>
                    <a:p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305">
                <a:tc>
                  <a:txBody>
                    <a:bodyPr/>
                    <a:lstStyle/>
                    <a:p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305">
                <a:tc>
                  <a:txBody>
                    <a:bodyPr/>
                    <a:lstStyle/>
                    <a:p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80737"/>
              </p:ext>
            </p:extLst>
          </p:nvPr>
        </p:nvGraphicFramePr>
        <p:xfrm>
          <a:off x="3965624" y="673131"/>
          <a:ext cx="2464483" cy="190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448"/>
                <a:gridCol w="1107035"/>
              </a:tblGrid>
              <a:tr h="307014">
                <a:tc>
                  <a:txBody>
                    <a:bodyPr/>
                    <a:lstStyle/>
                    <a:p>
                      <a:r>
                        <a:rPr lang="en-US" sz="900" b="1" smtClean="0">
                          <a:solidFill>
                            <a:schemeClr val="tx1"/>
                          </a:solidFill>
                        </a:rPr>
                        <a:t>timeout</a:t>
                      </a:r>
                      <a:endParaRPr lang="en-US" sz="9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7014">
                <a:tc>
                  <a:txBody>
                    <a:bodyPr/>
                    <a:lstStyle/>
                    <a:p>
                      <a:r>
                        <a:rPr lang="en-US" sz="900" b="1" smtClean="0"/>
                        <a:t>Lastkick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2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7014">
                <a:tc>
                  <a:txBody>
                    <a:bodyPr/>
                    <a:lstStyle/>
                    <a:p>
                      <a:r>
                        <a:rPr lang="en-US" sz="900" b="1" smtClean="0"/>
                        <a:t>limit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32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7014">
                <a:tc>
                  <a:txBody>
                    <a:bodyPr/>
                    <a:lstStyle/>
                    <a:p>
                      <a:r>
                        <a:rPr lang="en-US" sz="900" b="1" smtClean="0"/>
                        <a:t>funcName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funX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7014">
                <a:tc>
                  <a:txBody>
                    <a:bodyPr/>
                    <a:lstStyle/>
                    <a:p>
                      <a:r>
                        <a:rPr lang="en-US" sz="900" b="1" smtClean="0"/>
                        <a:t>positition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Filename1::line1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65668">
                <a:tc>
                  <a:txBody>
                    <a:bodyPr/>
                    <a:lstStyle/>
                    <a:p>
                      <a:r>
                        <a:rPr lang="en-US" sz="900" b="1" smtClean="0"/>
                        <a:t>duration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69269"/>
              </p:ext>
            </p:extLst>
          </p:nvPr>
        </p:nvGraphicFramePr>
        <p:xfrm>
          <a:off x="3965627" y="2885217"/>
          <a:ext cx="2464480" cy="190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446"/>
                <a:gridCol w="1107034"/>
              </a:tblGrid>
              <a:tr h="307014">
                <a:tc>
                  <a:txBody>
                    <a:bodyPr/>
                    <a:lstStyle/>
                    <a:p>
                      <a:r>
                        <a:rPr lang="en-US" sz="900" b="1" smtClean="0">
                          <a:solidFill>
                            <a:srgbClr val="00B050"/>
                          </a:solidFill>
                        </a:rPr>
                        <a:t>timeout</a:t>
                      </a:r>
                      <a:endParaRPr lang="en-US" sz="9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900" b="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7014">
                <a:tc>
                  <a:txBody>
                    <a:bodyPr/>
                    <a:lstStyle/>
                    <a:p>
                      <a:r>
                        <a:rPr lang="en-US" sz="900" b="1" smtClean="0">
                          <a:solidFill>
                            <a:srgbClr val="00B050"/>
                          </a:solidFill>
                        </a:rPr>
                        <a:t>Lastkick</a:t>
                      </a:r>
                      <a:endParaRPr lang="en-US" sz="9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en-US" sz="900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7014">
                <a:tc>
                  <a:txBody>
                    <a:bodyPr/>
                    <a:lstStyle/>
                    <a:p>
                      <a:r>
                        <a:rPr lang="en-US" sz="900" b="1" smtClean="0">
                          <a:solidFill>
                            <a:srgbClr val="00B050"/>
                          </a:solidFill>
                        </a:rPr>
                        <a:t>limit</a:t>
                      </a:r>
                      <a:endParaRPr lang="en-US" sz="9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00B050"/>
                          </a:solidFill>
                        </a:rPr>
                        <a:t>42</a:t>
                      </a:r>
                      <a:endParaRPr lang="en-US" sz="900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7014">
                <a:tc>
                  <a:txBody>
                    <a:bodyPr/>
                    <a:lstStyle/>
                    <a:p>
                      <a:r>
                        <a:rPr lang="en-US" sz="900" b="1" smtClean="0">
                          <a:solidFill>
                            <a:srgbClr val="00B050"/>
                          </a:solidFill>
                        </a:rPr>
                        <a:t>funcName</a:t>
                      </a:r>
                      <a:endParaRPr lang="en-US" sz="9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00B050"/>
                          </a:solidFill>
                        </a:rPr>
                        <a:t>funY</a:t>
                      </a:r>
                      <a:endParaRPr lang="en-US" sz="900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7014">
                <a:tc>
                  <a:txBody>
                    <a:bodyPr/>
                    <a:lstStyle/>
                    <a:p>
                      <a:r>
                        <a:rPr lang="en-US" sz="900" b="1" smtClean="0">
                          <a:solidFill>
                            <a:srgbClr val="00B050"/>
                          </a:solidFill>
                        </a:rPr>
                        <a:t>position</a:t>
                      </a:r>
                      <a:endParaRPr lang="en-US" sz="9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>
                          <a:solidFill>
                            <a:srgbClr val="00B050"/>
                          </a:solidFill>
                        </a:rPr>
                        <a:t>Fiename2::line2</a:t>
                      </a:r>
                      <a:endParaRPr lang="en-US" sz="900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65668">
                <a:tc>
                  <a:txBody>
                    <a:bodyPr/>
                    <a:lstStyle/>
                    <a:p>
                      <a:r>
                        <a:rPr lang="en-US" sz="900" b="1" smtClean="0">
                          <a:solidFill>
                            <a:srgbClr val="00B050"/>
                          </a:solidFill>
                        </a:rPr>
                        <a:t>duration</a:t>
                      </a:r>
                      <a:endParaRPr lang="en-US" sz="900" b="1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3114676" y="1623546"/>
            <a:ext cx="850948" cy="697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7" idx="1"/>
          </p:cNvCxnSpPr>
          <p:nvPr/>
        </p:nvCxnSpPr>
        <p:spPr>
          <a:xfrm>
            <a:off x="3116805" y="2705408"/>
            <a:ext cx="848822" cy="11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75498" y="6007106"/>
            <a:ext cx="16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stuckDetector map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10818" y="275449"/>
            <a:ext cx="980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</a:t>
            </a:r>
            <a:r>
              <a:rPr lang="en-US" sz="1400" smtClean="0"/>
              <a:t>racerInfor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1602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68750"/>
              </p:ext>
            </p:extLst>
          </p:nvPr>
        </p:nvGraphicFramePr>
        <p:xfrm>
          <a:off x="849704" y="2034951"/>
          <a:ext cx="153415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59"/>
              </a:tblGrid>
              <a:tr h="233508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7030A0"/>
                          </a:solidFill>
                        </a:rPr>
                        <a:t>key1=“fileA.cpp:12:1000”</a:t>
                      </a:r>
                      <a:endParaRPr lang="en-US" sz="100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262">
                <a:tc>
                  <a:txBody>
                    <a:bodyPr/>
                    <a:lstStyle/>
                    <a:p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262">
                <a:tc>
                  <a:txBody>
                    <a:bodyPr/>
                    <a:lstStyle/>
                    <a:p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262">
                <a:tc>
                  <a:txBody>
                    <a:bodyPr/>
                    <a:lstStyle/>
                    <a:p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42546"/>
              </p:ext>
            </p:extLst>
          </p:nvPr>
        </p:nvGraphicFramePr>
        <p:xfrm>
          <a:off x="2859813" y="1935305"/>
          <a:ext cx="1694602" cy="2089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394"/>
                <a:gridCol w="761208"/>
              </a:tblGrid>
              <a:tr h="300642">
                <a:tc>
                  <a:txBody>
                    <a:bodyPr/>
                    <a:lstStyle/>
                    <a:p>
                      <a:r>
                        <a:rPr lang="en-US" sz="900" b="1" smtClean="0">
                          <a:solidFill>
                            <a:schemeClr val="tx1"/>
                          </a:solidFill>
                        </a:rPr>
                        <a:t>timeout</a:t>
                      </a:r>
                      <a:endParaRPr lang="en-US" sz="9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0642">
                <a:tc>
                  <a:txBody>
                    <a:bodyPr/>
                    <a:lstStyle/>
                    <a:p>
                      <a:r>
                        <a:rPr lang="en-US" sz="900" b="1" smtClean="0"/>
                        <a:t>Lastkick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2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0642">
                <a:tc>
                  <a:txBody>
                    <a:bodyPr/>
                    <a:lstStyle/>
                    <a:p>
                      <a:r>
                        <a:rPr lang="en-US" sz="900" b="1" smtClean="0"/>
                        <a:t>limit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32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95852">
                <a:tc>
                  <a:txBody>
                    <a:bodyPr/>
                    <a:lstStyle/>
                    <a:p>
                      <a:r>
                        <a:rPr lang="en-US" sz="900" b="1" smtClean="0"/>
                        <a:t>funcName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funX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95852">
                <a:tc>
                  <a:txBody>
                    <a:bodyPr/>
                    <a:lstStyle/>
                    <a:p>
                      <a:r>
                        <a:rPr lang="en-US" sz="900" b="1" smtClean="0"/>
                        <a:t>position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fileA.cpp:12</a:t>
                      </a:r>
                      <a:endParaRPr lang="en-US" sz="900" b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95852">
                <a:tc>
                  <a:txBody>
                    <a:bodyPr/>
                    <a:lstStyle/>
                    <a:p>
                      <a:r>
                        <a:rPr lang="en-US" sz="900" b="1" smtClean="0"/>
                        <a:t>duration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383863" y="2193828"/>
            <a:ext cx="4220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0561" y="1296036"/>
            <a:ext cx="43027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rgbClr val="00B050"/>
                </a:solidFill>
              </a:rPr>
              <a:t>CurrentTime=2 sec</a:t>
            </a:r>
          </a:p>
          <a:p>
            <a:r>
              <a:rPr lang="en-US" sz="1050" smtClean="0"/>
              <a:t>hearbeat(timeout=30,filename=“fileA.cpp”, line=12,func=“funX”,tid=1000 )</a:t>
            </a:r>
            <a:endParaRPr lang="en-US" sz="105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0683"/>
              </p:ext>
            </p:extLst>
          </p:nvPr>
        </p:nvGraphicFramePr>
        <p:xfrm>
          <a:off x="6447501" y="2011290"/>
          <a:ext cx="153415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59"/>
              </a:tblGrid>
              <a:tr h="233508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7030A0"/>
                          </a:solidFill>
                        </a:rPr>
                        <a:t>key1=“fileA.cpp:12:1000”</a:t>
                      </a:r>
                      <a:endParaRPr lang="en-US" sz="100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262">
                <a:tc>
                  <a:txBody>
                    <a:bodyPr/>
                    <a:lstStyle/>
                    <a:p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262">
                <a:tc>
                  <a:txBody>
                    <a:bodyPr/>
                    <a:lstStyle/>
                    <a:p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262">
                <a:tc>
                  <a:txBody>
                    <a:bodyPr/>
                    <a:lstStyle/>
                    <a:p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3957"/>
              </p:ext>
            </p:extLst>
          </p:nvPr>
        </p:nvGraphicFramePr>
        <p:xfrm>
          <a:off x="8451749" y="1858696"/>
          <a:ext cx="1671128" cy="2089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64"/>
                <a:gridCol w="750664"/>
              </a:tblGrid>
              <a:tr h="300642">
                <a:tc>
                  <a:txBody>
                    <a:bodyPr/>
                    <a:lstStyle/>
                    <a:p>
                      <a:r>
                        <a:rPr lang="en-US" sz="900" b="1" smtClean="0">
                          <a:solidFill>
                            <a:schemeClr val="tx1"/>
                          </a:solidFill>
                        </a:rPr>
                        <a:t>timeout</a:t>
                      </a:r>
                      <a:endParaRPr lang="en-US" sz="9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0642">
                <a:tc>
                  <a:txBody>
                    <a:bodyPr/>
                    <a:lstStyle/>
                    <a:p>
                      <a:r>
                        <a:rPr lang="en-US" sz="900" b="1" smtClean="0"/>
                        <a:t>Lastkick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8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0642">
                <a:tc>
                  <a:txBody>
                    <a:bodyPr/>
                    <a:lstStyle/>
                    <a:p>
                      <a:r>
                        <a:rPr lang="en-US" sz="900" b="1" smtClean="0"/>
                        <a:t>limit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7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95852">
                <a:tc>
                  <a:txBody>
                    <a:bodyPr/>
                    <a:lstStyle/>
                    <a:p>
                      <a:r>
                        <a:rPr lang="en-US" sz="900" b="1" smtClean="0"/>
                        <a:t>funcName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funX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95852">
                <a:tc>
                  <a:txBody>
                    <a:bodyPr/>
                    <a:lstStyle/>
                    <a:p>
                      <a:r>
                        <a:rPr lang="en-US" sz="900" b="1" smtClean="0"/>
                        <a:t>position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fileA.cpp:12</a:t>
                      </a:r>
                      <a:endParaRPr lang="en-US" sz="900" b="1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95852">
                <a:tc>
                  <a:txBody>
                    <a:bodyPr/>
                    <a:lstStyle/>
                    <a:p>
                      <a:r>
                        <a:rPr lang="en-US" sz="900" b="1" smtClean="0"/>
                        <a:t>duration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6 (sec)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7981660" y="2170166"/>
            <a:ext cx="4220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68849" y="1296036"/>
            <a:ext cx="42755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rgbClr val="00B050"/>
                </a:solidFill>
              </a:rPr>
              <a:t>CurrentTime=8 sec</a:t>
            </a:r>
          </a:p>
          <a:p>
            <a:r>
              <a:rPr lang="en-US" sz="1050" smtClean="0"/>
              <a:t>hearbeat(timeout=-1,filename=“fileA.cpp”, line=12,func=“funX”,tid=1000 )</a:t>
            </a:r>
            <a:endParaRPr lang="en-US" sz="10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21966" y="2681849"/>
            <a:ext cx="75798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39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49704" y="2034951"/>
          <a:ext cx="153415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59"/>
              </a:tblGrid>
              <a:tr h="233508">
                <a:tc>
                  <a:txBody>
                    <a:bodyPr/>
                    <a:lstStyle/>
                    <a:p>
                      <a:r>
                        <a:rPr lang="en-US" sz="1000" smtClean="0">
                          <a:solidFill>
                            <a:srgbClr val="7030A0"/>
                          </a:solidFill>
                        </a:rPr>
                        <a:t>key1=“fileA.cpp:12:1000”</a:t>
                      </a:r>
                      <a:endParaRPr lang="en-US" sz="100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262">
                <a:tc>
                  <a:txBody>
                    <a:bodyPr/>
                    <a:lstStyle/>
                    <a:p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262">
                <a:tc>
                  <a:txBody>
                    <a:bodyPr/>
                    <a:lstStyle/>
                    <a:p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262">
                <a:tc>
                  <a:txBody>
                    <a:bodyPr/>
                    <a:lstStyle/>
                    <a:p>
                      <a:endParaRPr lang="en-US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59813" y="1935305"/>
          <a:ext cx="1694602" cy="2089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394"/>
                <a:gridCol w="761208"/>
              </a:tblGrid>
              <a:tr h="300642">
                <a:tc>
                  <a:txBody>
                    <a:bodyPr/>
                    <a:lstStyle/>
                    <a:p>
                      <a:r>
                        <a:rPr lang="en-US" sz="900" b="1" smtClean="0">
                          <a:solidFill>
                            <a:schemeClr val="tx1"/>
                          </a:solidFill>
                        </a:rPr>
                        <a:t>timeout</a:t>
                      </a:r>
                      <a:endParaRPr lang="en-US" sz="9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0642">
                <a:tc>
                  <a:txBody>
                    <a:bodyPr/>
                    <a:lstStyle/>
                    <a:p>
                      <a:r>
                        <a:rPr lang="en-US" sz="900" b="1" smtClean="0"/>
                        <a:t>Lastkick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2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00642">
                <a:tc>
                  <a:txBody>
                    <a:bodyPr/>
                    <a:lstStyle/>
                    <a:p>
                      <a:r>
                        <a:rPr lang="en-US" sz="900" b="1" smtClean="0"/>
                        <a:t>limit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32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95852">
                <a:tc>
                  <a:txBody>
                    <a:bodyPr/>
                    <a:lstStyle/>
                    <a:p>
                      <a:r>
                        <a:rPr lang="en-US" sz="900" b="1" smtClean="0"/>
                        <a:t>funcName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smtClean="0"/>
                        <a:t>funX</a:t>
                      </a:r>
                      <a:endParaRPr lang="en-US" sz="900" b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95852">
                <a:tc>
                  <a:txBody>
                    <a:bodyPr/>
                    <a:lstStyle/>
                    <a:p>
                      <a:r>
                        <a:rPr lang="en-US" sz="900" b="1" smtClean="0"/>
                        <a:t>position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mtClean="0">
                          <a:solidFill>
                            <a:schemeClr val="tx1"/>
                          </a:solidFill>
                        </a:rPr>
                        <a:t>fileA.cpp:12</a:t>
                      </a:r>
                      <a:endParaRPr lang="en-US" sz="900" b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  <a:tr h="395852">
                <a:tc>
                  <a:txBody>
                    <a:bodyPr/>
                    <a:lstStyle/>
                    <a:p>
                      <a:r>
                        <a:rPr lang="en-US" sz="900" b="1" smtClean="0"/>
                        <a:t>duration</a:t>
                      </a:r>
                      <a:endParaRPr lang="en-US" sz="9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1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383863" y="2193828"/>
            <a:ext cx="4220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0561" y="1296036"/>
            <a:ext cx="43027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rgbClr val="00B050"/>
                </a:solidFill>
              </a:rPr>
              <a:t>CurrentTime=2 sec</a:t>
            </a:r>
          </a:p>
          <a:p>
            <a:r>
              <a:rPr lang="en-US" sz="1050" smtClean="0"/>
              <a:t>hearbeat(timeout=30,filename=“fileA.cpp”, line=12,func=“funX”,tid=1000 )</a:t>
            </a:r>
            <a:endParaRPr lang="en-US" sz="1050"/>
          </a:p>
        </p:txBody>
      </p:sp>
      <p:sp>
        <p:nvSpPr>
          <p:cNvPr id="18" name="TextBox 17"/>
          <p:cNvSpPr txBox="1"/>
          <p:nvPr/>
        </p:nvSpPr>
        <p:spPr>
          <a:xfrm>
            <a:off x="7156646" y="1457618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rgbClr val="00B050"/>
                </a:solidFill>
              </a:rPr>
              <a:t>CurrentTime=35 sec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21966" y="2681849"/>
            <a:ext cx="757984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xplosion 1 1"/>
          <p:cNvSpPr/>
          <p:nvPr/>
        </p:nvSpPr>
        <p:spPr>
          <a:xfrm>
            <a:off x="6646985" y="2248311"/>
            <a:ext cx="914400" cy="914400"/>
          </a:xfrm>
          <a:prstGeom prst="irregularSeal1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31369" y="2497183"/>
            <a:ext cx="171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Stuck detection!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46985" y="3376071"/>
            <a:ext cx="325441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timeout &gt; 0 and currentTime(35sec) &gt; limitTime(32</a:t>
            </a:r>
            <a:r>
              <a:rPr lang="en-US" sz="1100" smtClean="0"/>
              <a:t>) </a:t>
            </a:r>
            <a:endParaRPr lang="en-US" sz="1100"/>
          </a:p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46985" y="3930175"/>
            <a:ext cx="26963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smtClean="0"/>
              <a:t>one entry stuck if:</a:t>
            </a:r>
          </a:p>
          <a:p>
            <a:r>
              <a:rPr lang="en-US" sz="1200" smtClean="0">
                <a:solidFill>
                  <a:srgbClr val="C00000"/>
                </a:solidFill>
              </a:rPr>
              <a:t>timeout &gt; 0 &amp;&amp; currentTime &gt; limitTime</a:t>
            </a:r>
            <a:endParaRPr lang="en-US" sz="120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66707" y="4804230"/>
            <a:ext cx="4461078" cy="1358478"/>
            <a:chOff x="966707" y="4804230"/>
            <a:chExt cx="4461078" cy="1358478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371600" y="5662246"/>
              <a:ext cx="4056185" cy="2344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576754" y="5316415"/>
              <a:ext cx="0" cy="369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395586" y="5316415"/>
              <a:ext cx="0" cy="369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561492" y="5029200"/>
              <a:ext cx="0" cy="6564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565031" y="5744308"/>
              <a:ext cx="830555" cy="586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43944" y="5744308"/>
              <a:ext cx="6399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limit time</a:t>
              </a:r>
              <a:endParaRPr lang="en-US" sz="9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53771" y="5673969"/>
              <a:ext cx="4010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time</a:t>
              </a:r>
              <a:endParaRPr lang="en-US" sz="9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12401" y="4804230"/>
              <a:ext cx="7649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currentTime</a:t>
              </a:r>
              <a:endParaRPr lang="en-US" sz="9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5414" y="5143083"/>
              <a:ext cx="10967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kick heartbeat start</a:t>
              </a:r>
              <a:endParaRPr lang="en-US" sz="9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66707" y="5931876"/>
              <a:ext cx="241925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client must kick heartbeat end during limit time</a:t>
              </a:r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61134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761295" y="2581591"/>
            <a:ext cx="4167044" cy="832057"/>
            <a:chOff x="2761295" y="2581591"/>
            <a:chExt cx="4167044" cy="832057"/>
          </a:xfrm>
        </p:grpSpPr>
        <p:grpSp>
          <p:nvGrpSpPr>
            <p:cNvPr id="30" name="Group 29"/>
            <p:cNvGrpSpPr/>
            <p:nvPr/>
          </p:nvGrpSpPr>
          <p:grpSpPr>
            <a:xfrm>
              <a:off x="2761295" y="2581591"/>
              <a:ext cx="4167044" cy="832057"/>
              <a:chOff x="1260741" y="5143083"/>
              <a:chExt cx="4167044" cy="832057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V="1">
                <a:off x="1371600" y="5662246"/>
                <a:ext cx="4056185" cy="23446"/>
              </a:xfrm>
              <a:prstGeom prst="straightConnector1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1576754" y="5316415"/>
                <a:ext cx="0" cy="3692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565031" y="5744308"/>
                <a:ext cx="830555" cy="58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743944" y="5744308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/>
                  <a:t>minWait_</a:t>
                </a:r>
                <a:endParaRPr lang="en-US" sz="9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53771" y="5673969"/>
                <a:ext cx="40107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/>
                  <a:t>time</a:t>
                </a:r>
                <a:endParaRPr lang="en-US" sz="90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60741" y="5143083"/>
                <a:ext cx="7312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smtClean="0"/>
                  <a:t>check Stuck</a:t>
                </a:r>
                <a:endParaRPr lang="en-US" sz="900"/>
              </a:p>
            </p:txBody>
          </p:sp>
        </p:grpSp>
        <p:cxnSp>
          <p:nvCxnSpPr>
            <p:cNvPr id="24" name="Straight Arrow Connector 23"/>
            <p:cNvCxnSpPr/>
            <p:nvPr/>
          </p:nvCxnSpPr>
          <p:spPr>
            <a:xfrm flipV="1">
              <a:off x="3890829" y="2743200"/>
              <a:ext cx="0" cy="369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5035062" y="2731477"/>
              <a:ext cx="0" cy="369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890829" y="3182816"/>
              <a:ext cx="1144233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5550877" y="2743200"/>
              <a:ext cx="0" cy="369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330462" y="2751992"/>
              <a:ext cx="0" cy="3692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55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72592" y="1685932"/>
            <a:ext cx="11998598" cy="4196146"/>
            <a:chOff x="-72592" y="1685932"/>
            <a:chExt cx="11998598" cy="4196146"/>
          </a:xfrm>
        </p:grpSpPr>
        <p:grpSp>
          <p:nvGrpSpPr>
            <p:cNvPr id="52" name="Group 51"/>
            <p:cNvGrpSpPr/>
            <p:nvPr/>
          </p:nvGrpSpPr>
          <p:grpSpPr>
            <a:xfrm>
              <a:off x="-72592" y="1685932"/>
              <a:ext cx="11998598" cy="4196146"/>
              <a:chOff x="507198" y="1703185"/>
              <a:chExt cx="11556566" cy="419614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181283" y="1709259"/>
                <a:ext cx="1254370" cy="4337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W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orker Thread 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860821" y="1717503"/>
                <a:ext cx="1254370" cy="4337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W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orker Thread 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974047" y="1703185"/>
                <a:ext cx="1254370" cy="4337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W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orker Thread 1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882122" y="3125960"/>
                <a:ext cx="1254370" cy="4337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Job Queue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82122" y="4519211"/>
                <a:ext cx="1254370" cy="4337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Job Dispatcher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202310" y="4484078"/>
                <a:ext cx="1641231" cy="4337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StuckDetectorManager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478434" y="5465577"/>
                <a:ext cx="1254370" cy="4337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1"/>
                    </a:solidFill>
                  </a:rPr>
                  <a:t>StuckController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171641" y="5453380"/>
                <a:ext cx="1500555" cy="43375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TraceDataManager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1426456" y="4466825"/>
                <a:ext cx="637308" cy="433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client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endCxn id="32" idx="3"/>
              </p:cNvCxnSpPr>
              <p:nvPr/>
            </p:nvCxnSpPr>
            <p:spPr>
              <a:xfrm flipH="1">
                <a:off x="10613372" y="4683702"/>
                <a:ext cx="8130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endCxn id="8" idx="3"/>
              </p:cNvCxnSpPr>
              <p:nvPr/>
            </p:nvCxnSpPr>
            <p:spPr>
              <a:xfrm flipH="1" flipV="1">
                <a:off x="5136492" y="4736088"/>
                <a:ext cx="1037492" cy="586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8" idx="0"/>
                <a:endCxn id="7" idx="2"/>
              </p:cNvCxnSpPr>
              <p:nvPr/>
            </p:nvCxnSpPr>
            <p:spPr>
              <a:xfrm flipV="1">
                <a:off x="4509308" y="3559714"/>
                <a:ext cx="0" cy="9594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7" idx="0"/>
              </p:cNvCxnSpPr>
              <p:nvPr/>
            </p:nvCxnSpPr>
            <p:spPr>
              <a:xfrm>
                <a:off x="4509309" y="2152946"/>
                <a:ext cx="0" cy="9730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10" idx="0"/>
              </p:cNvCxnSpPr>
              <p:nvPr/>
            </p:nvCxnSpPr>
            <p:spPr>
              <a:xfrm flipH="1">
                <a:off x="6105619" y="4920454"/>
                <a:ext cx="498231" cy="5451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11" idx="0"/>
              </p:cNvCxnSpPr>
              <p:nvPr/>
            </p:nvCxnSpPr>
            <p:spPr>
              <a:xfrm>
                <a:off x="7365072" y="4908257"/>
                <a:ext cx="556846" cy="5451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286699" y="2647028"/>
                <a:ext cx="6094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mtClean="0"/>
                  <a:t>&lt;&lt;get&gt;&gt;</a:t>
                </a:r>
                <a:endParaRPr lang="en-US" sz="10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562178" y="2655240"/>
                <a:ext cx="6094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&lt;&lt;get&gt;&gt;</a:t>
                </a:r>
                <a:endParaRPr lang="en-US" sz="1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459511" y="2566733"/>
                <a:ext cx="6094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&lt;&lt;get&gt;&gt;</a:t>
                </a:r>
                <a:endParaRPr lang="en-US" sz="1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459511" y="3836874"/>
                <a:ext cx="6190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&lt;&lt;put&gt;&gt;</a:t>
                </a:r>
                <a:endParaRPr lang="en-US" sz="1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956905" y="4442939"/>
                <a:ext cx="9251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&lt;&lt;</a:t>
                </a:r>
                <a:r>
                  <a:rPr lang="en-US" sz="1000" dirty="0" err="1" smtClean="0"/>
                  <a:t>heartBeat</a:t>
                </a:r>
                <a:r>
                  <a:rPr lang="en-US" sz="1000" dirty="0" smtClean="0"/>
                  <a:t>&gt;&gt;</a:t>
                </a:r>
                <a:endParaRPr 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204543" y="4504538"/>
                <a:ext cx="10278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&lt;&lt;</a:t>
                </a:r>
                <a:r>
                  <a:rPr lang="en-US" sz="1000" dirty="0" err="1" smtClean="0"/>
                  <a:t>deliverTask</a:t>
                </a:r>
                <a:r>
                  <a:rPr lang="en-US" sz="1000" dirty="0" smtClean="0"/>
                  <a:t>&gt;&gt;</a:t>
                </a:r>
                <a:endParaRPr lang="en-US" sz="1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07198" y="1806540"/>
                <a:ext cx="9471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C00000"/>
                    </a:solidFill>
                  </a:rPr>
                  <a:t>Synchronous</a:t>
                </a:r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07198" y="3150593"/>
                <a:ext cx="7614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C00000"/>
                    </a:solidFill>
                  </a:rPr>
                  <a:t>Queueing</a:t>
                </a:r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77116" y="4612259"/>
                <a:ext cx="10929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C00000"/>
                    </a:solidFill>
                  </a:rPr>
                  <a:t>A</a:t>
                </a:r>
                <a:r>
                  <a:rPr lang="en-US" sz="1200" dirty="0" smtClean="0">
                    <a:solidFill>
                      <a:srgbClr val="C00000"/>
                    </a:solidFill>
                  </a:rPr>
                  <a:t>synchronous </a:t>
                </a:r>
                <a:endParaRPr lang="en-US" sz="12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5" name="Elbow Connector 44"/>
              <p:cNvCxnSpPr>
                <a:stCxn id="4" idx="2"/>
                <a:endCxn id="7" idx="1"/>
              </p:cNvCxnSpPr>
              <p:nvPr/>
            </p:nvCxnSpPr>
            <p:spPr>
              <a:xfrm rot="16200000" flipH="1">
                <a:off x="2745383" y="2206098"/>
                <a:ext cx="1199824" cy="107365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/>
              <p:nvPr/>
            </p:nvCxnSpPr>
            <p:spPr>
              <a:xfrm rot="10800000" flipV="1">
                <a:off x="5097965" y="2168825"/>
                <a:ext cx="1523928" cy="1183958"/>
              </a:xfrm>
              <a:prstGeom prst="bentConnector3">
                <a:avLst>
                  <a:gd name="adj1" fmla="val -387"/>
                </a:avLst>
              </a:prstGeom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Lightning Bolt 48"/>
              <p:cNvSpPr/>
              <p:nvPr/>
            </p:nvSpPr>
            <p:spPr>
              <a:xfrm rot="1736281">
                <a:off x="2818298" y="2366830"/>
                <a:ext cx="347333" cy="344058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Lightning Bolt 49"/>
              <p:cNvSpPr/>
              <p:nvPr/>
            </p:nvSpPr>
            <p:spPr>
              <a:xfrm rot="1736281">
                <a:off x="6209547" y="2369480"/>
                <a:ext cx="347333" cy="344058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ightning Bolt 50"/>
              <p:cNvSpPr/>
              <p:nvPr/>
            </p:nvSpPr>
            <p:spPr>
              <a:xfrm rot="1736281">
                <a:off x="4199660" y="2368527"/>
                <a:ext cx="347333" cy="344058"/>
              </a:xfrm>
              <a:prstGeom prst="lightningBol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8778906" y="4449572"/>
              <a:ext cx="1641231" cy="4337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solidFill>
                    <a:schemeClr val="tx1"/>
                  </a:solidFill>
                </a:rPr>
                <a:t>ConnectionManager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32" idx="1"/>
              <a:endCxn id="9" idx="3"/>
            </p:cNvCxnSpPr>
            <p:nvPr/>
          </p:nvCxnSpPr>
          <p:spPr>
            <a:xfrm flipH="1">
              <a:off x="7544362" y="4666449"/>
              <a:ext cx="1234544" cy="1725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361970" y="4420228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&lt;&lt;</a:t>
              </a:r>
              <a:r>
                <a:rPr lang="en-US" sz="1000" dirty="0" err="1" smtClean="0"/>
                <a:t>heartBeat</a:t>
              </a:r>
              <a:r>
                <a:rPr lang="en-US" sz="1000" dirty="0" smtClean="0"/>
                <a:t>&gt;&gt;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615651" y="4651961"/>
              <a:ext cx="5212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socket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23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396</Words>
  <Application>Microsoft Office PowerPoint</Application>
  <PresentationFormat>Widescreen</PresentationFormat>
  <Paragraphs>179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ANH TRAN/LGEVH VC SOFTWARE DEVELOPMENT 1(tai2.tran@lge.com)</dc:creator>
  <cp:lastModifiedBy>TAI ANH TRAN/LGEVH VS FUNCTIONAL TECHNOLOGY 3(tai2.tran@lge.com)</cp:lastModifiedBy>
  <cp:revision>69</cp:revision>
  <dcterms:created xsi:type="dcterms:W3CDTF">2021-08-12T18:24:51Z</dcterms:created>
  <dcterms:modified xsi:type="dcterms:W3CDTF">2023-03-06T03:22:24Z</dcterms:modified>
</cp:coreProperties>
</file>