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4.xml" ContentType="application/vnd.openxmlformats-officedocument.theme+xml"/>
  <Override PartName="/ppt/slideLayouts/slideLayout34.xml" ContentType="application/vnd.openxmlformats-officedocument.presentationml.slideLayout+xml"/>
  <Override PartName="/ppt/theme/theme1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9.xml" ContentType="application/vnd.openxmlformats-officedocument.theme+xml"/>
  <Override PartName="/ppt/slideLayouts/slideLayout58.xml" ContentType="application/vnd.openxmlformats-officedocument.presentationml.slideLayout+xml"/>
  <Override PartName="/ppt/theme/theme20.xml" ContentType="application/vnd.openxmlformats-officedocument.theme+xml"/>
  <Override PartName="/ppt/slideLayouts/slideLayout59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81" r:id="rId1"/>
    <p:sldMasterId id="2147483660" r:id="rId2"/>
    <p:sldMasterId id="2147483810" r:id="rId3"/>
    <p:sldMasterId id="2147483829" r:id="rId4"/>
    <p:sldMasterId id="2147483836" r:id="rId5"/>
    <p:sldMasterId id="2147483840" r:id="rId6"/>
    <p:sldMasterId id="2147483845" r:id="rId7"/>
    <p:sldMasterId id="2147483848" r:id="rId8"/>
    <p:sldMasterId id="2147483854" r:id="rId9"/>
    <p:sldMasterId id="2147483881" r:id="rId10"/>
    <p:sldMasterId id="2147483887" r:id="rId11"/>
    <p:sldMasterId id="2147483890" r:id="rId12"/>
    <p:sldMasterId id="2147483894" r:id="rId13"/>
    <p:sldMasterId id="2147483898" r:id="rId14"/>
    <p:sldMasterId id="2147483916" r:id="rId15"/>
    <p:sldMasterId id="2147483918" r:id="rId16"/>
    <p:sldMasterId id="2147483926" r:id="rId17"/>
    <p:sldMasterId id="2147483962" r:id="rId18"/>
    <p:sldMasterId id="2147483965" r:id="rId19"/>
    <p:sldMasterId id="2147483973" r:id="rId20"/>
    <p:sldMasterId id="2147483979" r:id="rId21"/>
  </p:sldMasterIdLst>
  <p:notesMasterIdLst>
    <p:notesMasterId r:id="rId65"/>
  </p:notesMasterIdLst>
  <p:sldIdLst>
    <p:sldId id="1111" r:id="rId22"/>
    <p:sldId id="1178" r:id="rId23"/>
    <p:sldId id="1140" r:id="rId24"/>
    <p:sldId id="1141" r:id="rId25"/>
    <p:sldId id="1142" r:id="rId26"/>
    <p:sldId id="1143" r:id="rId27"/>
    <p:sldId id="1144" r:id="rId28"/>
    <p:sldId id="1146" r:id="rId29"/>
    <p:sldId id="1147" r:id="rId30"/>
    <p:sldId id="1150" r:id="rId31"/>
    <p:sldId id="1145" r:id="rId32"/>
    <p:sldId id="1148" r:id="rId33"/>
    <p:sldId id="1171" r:id="rId34"/>
    <p:sldId id="1172" r:id="rId35"/>
    <p:sldId id="1170" r:id="rId36"/>
    <p:sldId id="1176" r:id="rId37"/>
    <p:sldId id="1177" r:id="rId38"/>
    <p:sldId id="1174" r:id="rId39"/>
    <p:sldId id="1133" r:id="rId40"/>
    <p:sldId id="1134" r:id="rId41"/>
    <p:sldId id="1137" r:id="rId42"/>
    <p:sldId id="1138" r:id="rId43"/>
    <p:sldId id="1158" r:id="rId44"/>
    <p:sldId id="1160" r:id="rId45"/>
    <p:sldId id="1161" r:id="rId46"/>
    <p:sldId id="1180" r:id="rId47"/>
    <p:sldId id="1159" r:id="rId48"/>
    <p:sldId id="1162" r:id="rId49"/>
    <p:sldId id="1163" r:id="rId50"/>
    <p:sldId id="1164" r:id="rId51"/>
    <p:sldId id="1166" r:id="rId52"/>
    <p:sldId id="1167" r:id="rId53"/>
    <p:sldId id="1168" r:id="rId54"/>
    <p:sldId id="1165" r:id="rId55"/>
    <p:sldId id="1154" r:id="rId56"/>
    <p:sldId id="1155" r:id="rId57"/>
    <p:sldId id="1156" r:id="rId58"/>
    <p:sldId id="1151" r:id="rId59"/>
    <p:sldId id="1152" r:id="rId60"/>
    <p:sldId id="1153" r:id="rId61"/>
    <p:sldId id="1173" r:id="rId62"/>
    <p:sldId id="1181" r:id="rId63"/>
    <p:sldId id="1182" r:id="rId64"/>
  </p:sldIdLst>
  <p:sldSz cx="12192000" cy="6858000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08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080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652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2450" indent="6350" algn="l" rtl="0" fontAlgn="base" latinLnBrk="1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8C593E-0B22-4715-A62C-8EDC79DEAE55}">
          <p14:sldIdLst>
            <p14:sldId id="1111"/>
            <p14:sldId id="1178"/>
            <p14:sldId id="1140"/>
            <p14:sldId id="1141"/>
            <p14:sldId id="1142"/>
            <p14:sldId id="1143"/>
            <p14:sldId id="1144"/>
            <p14:sldId id="1146"/>
            <p14:sldId id="1147"/>
            <p14:sldId id="1150"/>
            <p14:sldId id="1145"/>
            <p14:sldId id="1148"/>
            <p14:sldId id="1171"/>
            <p14:sldId id="1172"/>
            <p14:sldId id="1170"/>
            <p14:sldId id="1176"/>
            <p14:sldId id="1177"/>
            <p14:sldId id="1174"/>
            <p14:sldId id="1133"/>
            <p14:sldId id="1134"/>
            <p14:sldId id="1137"/>
            <p14:sldId id="1138"/>
            <p14:sldId id="1158"/>
            <p14:sldId id="1160"/>
            <p14:sldId id="1161"/>
            <p14:sldId id="1180"/>
            <p14:sldId id="1159"/>
            <p14:sldId id="1162"/>
            <p14:sldId id="1163"/>
            <p14:sldId id="1164"/>
            <p14:sldId id="1166"/>
            <p14:sldId id="1167"/>
            <p14:sldId id="1168"/>
            <p14:sldId id="1165"/>
          </p14:sldIdLst>
        </p14:section>
        <p14:section name="유첨" id="{0F8252CF-234B-4122-A75C-6236FD32E10E}">
          <p14:sldIdLst>
            <p14:sldId id="1154"/>
            <p14:sldId id="1155"/>
            <p14:sldId id="1156"/>
            <p14:sldId id="1151"/>
            <p14:sldId id="1152"/>
            <p14:sldId id="1153"/>
            <p14:sldId id="1173"/>
            <p14:sldId id="1181"/>
            <p14:sldId id="1182"/>
          </p14:sldIdLst>
        </p14:section>
        <p14:section name="참고" id="{26D768DF-89CA-4954-862C-428CE610FA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11" orient="horz" pos="64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3659" userDrawn="1">
          <p15:clr>
            <a:srgbClr val="A4A3A4"/>
          </p15:clr>
        </p15:guide>
        <p15:guide id="16" orient="horz" pos="3407" userDrawn="1">
          <p15:clr>
            <a:srgbClr val="A4A3A4"/>
          </p15:clr>
        </p15:guide>
        <p15:guide id="17" userDrawn="1">
          <p15:clr>
            <a:srgbClr val="A4A3A4"/>
          </p15:clr>
        </p15:guide>
        <p15:guide id="18" pos="2094" userDrawn="1">
          <p15:clr>
            <a:srgbClr val="A4A3A4"/>
          </p15:clr>
        </p15:guide>
        <p15:guide id="19" pos="6425" userDrawn="1">
          <p15:clr>
            <a:srgbClr val="A4A3A4"/>
          </p15:clr>
        </p15:guide>
        <p15:guide id="20" pos="937" userDrawn="1">
          <p15:clr>
            <a:srgbClr val="A4A3A4"/>
          </p15:clr>
        </p15:guide>
        <p15:guide id="21" pos="34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CC"/>
    <a:srgbClr val="0000FF"/>
    <a:srgbClr val="CCFFCC"/>
    <a:srgbClr val="CCFFFF"/>
    <a:srgbClr val="FFCCFF"/>
    <a:srgbClr val="009900"/>
    <a:srgbClr val="006600"/>
    <a:srgbClr val="B17ED8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8" autoAdjust="0"/>
    <p:restoredTop sz="94450" autoAdjust="0"/>
  </p:normalViewPr>
  <p:slideViewPr>
    <p:cSldViewPr>
      <p:cViewPr>
        <p:scale>
          <a:sx n="100" d="100"/>
          <a:sy n="100" d="100"/>
        </p:scale>
        <p:origin x="6" y="534"/>
      </p:cViewPr>
      <p:guideLst>
        <p:guide orient="horz" pos="3884"/>
        <p:guide orient="horz" pos="640"/>
        <p:guide pos="3840"/>
        <p:guide pos="3659"/>
        <p:guide orient="horz" pos="3407"/>
        <p:guide/>
        <p:guide pos="2094"/>
        <p:guide pos="6425"/>
        <p:guide pos="937"/>
        <p:guide pos="34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0"/>
    </p:cViewPr>
  </p:sorterViewPr>
  <p:notesViewPr>
    <p:cSldViewPr>
      <p:cViewPr varScale="1">
        <p:scale>
          <a:sx n="84" d="100"/>
          <a:sy n="84" d="100"/>
        </p:scale>
        <p:origin x="3642" y="108"/>
      </p:cViewPr>
      <p:guideLst>
        <p:guide orient="horz" pos="3130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63" Type="http://schemas.openxmlformats.org/officeDocument/2006/relationships/slide" Target="slides/slide42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0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slide" Target="slides/slide43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slide" Target="slides/slide4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34" Type="http://schemas.openxmlformats.org/officeDocument/2006/relationships/slide" Target="slides/slide13.xml"/><Relationship Id="rId50" Type="http://schemas.openxmlformats.org/officeDocument/2006/relationships/slide" Target="slides/slide29.xml"/><Relationship Id="rId5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7713"/>
            <a:ext cx="662305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512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1B386E0-A914-4A1F-AC02-752D0982DE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759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08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080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52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24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4333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198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066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932" algn="l" defTabSz="9137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B386E0-A914-4A1F-AC02-752D0982DE67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35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386E0-A914-4A1F-AC02-752D0982DE6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909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47667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0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srgbClr val="000000"/>
                </a:solidFill>
              </a:rPr>
              <a:pPr/>
              <a:t>‹#›</a:t>
            </a:fld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/ 36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5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8461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3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1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9" y="4923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82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75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55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3" y="49220"/>
            <a:ext cx="31018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859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5620" y="6356355"/>
            <a:ext cx="2743200" cy="365125"/>
          </a:xfrm>
          <a:prstGeom prst="rect">
            <a:avLst/>
          </a:prstGeom>
        </p:spPr>
        <p:txBody>
          <a:bodyPr/>
          <a:lstStyle/>
          <a:p>
            <a:fld id="{81A3C30C-C0B5-4EAC-B249-A7CB82329FC0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44888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70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741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2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176503" y="125612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2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개체 6" hidden="1">
            <a:extLst>
              <a:ext uri="{FF2B5EF4-FFF2-40B4-BE49-F238E27FC236}">
                <a16:creationId xmlns:a16="http://schemas.microsoft.com/office/drawing/2014/main" id="{C2C826C5-37BE-4765-84A8-930E620FA6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193202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cap="none" baseline="0">
                <a:latin typeface="Arial Narrow" panose="020B0606020202030204" pitchFamily="34" charset="0"/>
                <a:ea typeface="LG스마트체 Regular" panose="020B0600000101010101" pitchFamily="50" charset="-127"/>
                <a:sym typeface="Arial Narrow" panose="020B0606020202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6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066" y="43393"/>
            <a:ext cx="10515600" cy="439208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264" y="733425"/>
            <a:ext cx="11308823" cy="451908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  <a:latin typeface="Arial Narrow"/>
              <a:ea typeface="LG스마트체 Regular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prstClr val="black"/>
              </a:solidFill>
              <a:latin typeface="Arial Narrow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26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747" y="148294"/>
            <a:ext cx="251350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000" b="1" baseline="0">
                <a:latin typeface="Arial Narrow" panose="020B0606020202030204" pitchFamily="34" charset="0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537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687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94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833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36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175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803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99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69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6465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463" b="0">
              <a:solidFill>
                <a:srgbClr val="000000"/>
              </a:solidFill>
              <a:latin typeface="Arial"/>
              <a:ea typeface="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045938" y="116059"/>
            <a:ext cx="3987801" cy="3174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219" b="1" kern="1200" smtClean="0">
                <a:latin typeface="Arial Narrow" panose="020B0606020202030204" pitchFamily="34" charset="0"/>
                <a:ea typeface="LG스마트체 Regular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060800" algn="l"/>
              </a:tabLst>
            </a:pP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95104" y="71441"/>
            <a:ext cx="6000897" cy="398053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625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57909" y="669591"/>
            <a:ext cx="11598031" cy="325438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 smtClean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13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9489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5EA48AA-190A-48EB-A50C-AA4A94C70F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/ 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8643169" y="123944"/>
            <a:ext cx="3457239" cy="331788"/>
          </a:xfrm>
          <a:prstGeom prst="rect">
            <a:avLst/>
          </a:prstGeom>
        </p:spPr>
        <p:txBody>
          <a:bodyPr/>
          <a:lstStyle>
            <a:lvl1pPr algn="r">
              <a:defRPr sz="2000" b="1"/>
            </a:lvl1pPr>
          </a:lstStyle>
          <a:p>
            <a:pPr lvl="0"/>
            <a:r>
              <a:rPr lang="ko-KR" altLang="en-US" dirty="0"/>
              <a:t>마스터 부제목</a:t>
            </a:r>
            <a:r>
              <a:rPr lang="en-US" altLang="ko-KR" dirty="0"/>
              <a:t> </a:t>
            </a:r>
            <a:r>
              <a:rPr lang="ko-KR" altLang="en-US"/>
              <a:t>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117232" y="620688"/>
            <a:ext cx="11881339" cy="6477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6049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1431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/>
          <p:cNvSpPr>
            <a:spLocks noGrp="1"/>
          </p:cNvSpPr>
          <p:nvPr>
            <p:ph type="title"/>
          </p:nvPr>
        </p:nvSpPr>
        <p:spPr>
          <a:xfrm>
            <a:off x="317782" y="116632"/>
            <a:ext cx="3065845" cy="34974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711892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,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477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465937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50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860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17185" y="56148"/>
            <a:ext cx="6336016" cy="402892"/>
          </a:xfrm>
          <a:prstGeom prst="rect">
            <a:avLst/>
          </a:prstGeom>
        </p:spPr>
        <p:txBody>
          <a:bodyPr anchor="b"/>
          <a:lstStyle>
            <a:lvl1pPr algn="l">
              <a:defRPr sz="1846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638801" y="82137"/>
            <a:ext cx="6336016" cy="37690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477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9" name="Line 39"/>
          <p:cNvSpPr>
            <a:spLocks noChangeShapeType="1"/>
          </p:cNvSpPr>
          <p:nvPr userDrawn="1"/>
        </p:nvSpPr>
        <p:spPr bwMode="auto">
          <a:xfrm>
            <a:off x="114462" y="499144"/>
            <a:ext cx="119630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63" tIns="42183" rIns="84363" bIns="42183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62" b="0">
              <a:solidFill>
                <a:prstClr val="black"/>
              </a:solidFill>
              <a:latin typeface="LG스마트체2.0 Regular" panose="020B0600000101010101" pitchFamily="50" charset="-127"/>
              <a:ea typeface="LG스마트체 Regular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03477" y="593560"/>
            <a:ext cx="11185050" cy="37690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77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헤드메시지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>
            <a:off x="217184" y="6460070"/>
            <a:ext cx="11741538" cy="165777"/>
          </a:xfrm>
          <a:prstGeom prst="rect">
            <a:avLst/>
          </a:prstGeom>
        </p:spPr>
        <p:txBody>
          <a:bodyPr tIns="0" bIns="0" anchor="b"/>
          <a:lstStyle>
            <a:lvl1pPr marL="0" indent="0">
              <a:lnSpc>
                <a:spcPct val="100000"/>
              </a:lnSpc>
              <a:buNone/>
              <a:defRPr sz="83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z="831" dirty="0"/>
              <a:t>주석</a:t>
            </a:r>
            <a:endParaRPr lang="en-US" altLang="ko-KR" sz="831" dirty="0"/>
          </a:p>
        </p:txBody>
      </p:sp>
    </p:spTree>
    <p:extLst>
      <p:ext uri="{BB962C8B-B14F-4D97-AF65-F5344CB8AC3E}">
        <p14:creationId xmlns:p14="http://schemas.microsoft.com/office/powerpoint/2010/main" val="7179031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/>
        </p:nvSpPr>
        <p:spPr bwMode="auto">
          <a:xfrm>
            <a:off x="0" y="6357958"/>
            <a:ext cx="1219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18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0" y="571500"/>
            <a:ext cx="121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1800" b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0" y="71414"/>
            <a:ext cx="10814614" cy="455592"/>
          </a:xfrm>
        </p:spPr>
        <p:txBody>
          <a:bodyPr/>
          <a:lstStyle>
            <a:lvl1pPr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960" y="785795"/>
            <a:ext cx="11518004" cy="1438851"/>
          </a:xfrm>
        </p:spPr>
        <p:txBody>
          <a:bodyPr/>
          <a:lstStyle>
            <a:lvl1pPr marL="176213" indent="-176213">
              <a:spcBef>
                <a:spcPts val="600"/>
              </a:spcBef>
              <a:buClrTx/>
              <a:buSzPct val="75000"/>
              <a:defRPr sz="1600" baseline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355600" indent="-177800">
              <a:lnSpc>
                <a:spcPct val="110000"/>
              </a:lnSpc>
              <a:spcBef>
                <a:spcPts val="300"/>
              </a:spcBef>
              <a:buSzPct val="70000"/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628650" indent="-176213">
              <a:spcBef>
                <a:spcPts val="200"/>
              </a:spcBef>
              <a:defRPr b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808038" indent="-228600">
              <a:defRPr b="0"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baseline="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9173329" y="6429397"/>
            <a:ext cx="2901482" cy="30777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17377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0" y="47667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5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AF381-EE26-1F41-13AC-A840EDF03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CF38E-FA7D-D1AD-15C1-9C54C62E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E94E6-4D4F-7128-BAB5-B00239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41F39-F53B-DA12-ADE2-8BEA3DDF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0F559-A0F9-6BB9-F3EB-B174B74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286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906E-66C5-F59E-667C-4C97F251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7167C-7664-C06E-D163-D68532A3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61449-7CA2-CDAB-199E-98F38585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C357C-C699-FE69-5525-2870302F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4B0EA-F19D-7CBB-C75A-42ABA06F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265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73879-9B52-4517-875E-C42A7480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DC092-893A-B293-E22C-6129BFC8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9B480-53E3-C396-B65A-6767E1C3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16782-D25A-321F-1722-524A9E6D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AF8E8-868A-C790-A602-DB3C18CC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34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07104-6A88-C0CE-5E3C-0AB93254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F6B99-BED9-FF7F-FB57-8FF270132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0C961-C28B-0818-AF4A-668C80CD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439FE-ED31-B5B5-9608-0291B8E3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B01B1-C3AA-5AA8-195E-35E68DA4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2DD2E-7E60-E81F-ED95-7111E2F2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43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4AC0-6D71-B39C-2722-7C0BD7A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75BF7-4C28-5477-1772-730986FB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79DCD-EF86-2016-F134-819219C2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374077-3A12-2BCB-B7A1-2A2D22536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347DE-C61F-42C0-7F6F-504F45C5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CE7CF1-C4AE-BFAF-36C1-47E1C969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E2D167-5A3D-D9A5-C0A8-971844A1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8AFA76-A727-A456-A3C4-D8523768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62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6C19C-E1A3-8FB5-E4D1-84E7B068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BF4D0-2F4A-2505-D47A-C024E3BD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CF0813-6793-11B5-ED8A-37B38742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6367B6-4353-1C4C-6912-EEAE3A7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44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AE83E8-280B-A6D5-3A7D-7E068FF3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D78C2-FCD3-6BF5-DAAF-D26C79D8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E2B63-FFFE-C14C-4547-518D3AE7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36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67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9D476-BA4D-E802-3020-4DED3054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5063D-78B3-FCDF-7426-5C730CD8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BD245-6D72-3478-E05D-722DA1E3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58611-FBBC-AEDC-AE10-5AECFD9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35BDC5-1C80-4002-14E2-34F9B599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A68A1-4A55-F9CC-B3B9-C5773BA0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852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FB34-3AA7-3367-5C17-430403FE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2037B-9036-A3EA-4B4F-8090040EC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A4497-EAC6-3636-B9EF-89F2B47FF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9A3B99-41B8-DB6F-6F3C-4BE61247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86A20-24D7-90BD-C63F-FC14543F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C5226-BF28-857B-DCE1-DB64A6F8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601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3FBE4-1ADF-408A-C959-C6B1A25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85EDF-4243-6F46-4ACF-F574B408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253AE-ACA4-F36C-F29B-7BA92B0A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CA45-063B-8CAD-D93F-8703B7C9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082CE-4D1F-EFFB-0EF5-61B10E69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41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F396E2-EF8E-CF65-E6A9-302F0233E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1785E-151D-BAA6-44DC-B8EE2CA2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C13BB-838B-A5FC-62A1-B4B1E90A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604C-8EAD-4006-A800-F21047AD1BE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C5D8-0BAD-0212-1BEE-7F17CED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8EE3C-941F-FC33-DF19-71439254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6E0F-309B-4E1D-9F39-14B9DAA649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28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7731" y="144839"/>
            <a:ext cx="1971694" cy="2500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1625" b="1" baseline="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9050430" y="206397"/>
            <a:ext cx="2303516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r">
              <a:buNone/>
              <a:defRPr lang="ko-KR" altLang="en-US" sz="1300" b="1" baseline="0" dirty="0" smtClean="0">
                <a:solidFill>
                  <a:schemeClr val="tx2"/>
                </a:solidFill>
                <a:ea typeface="+mj-ea"/>
                <a:cs typeface="+mj-cs"/>
              </a:defRPr>
            </a:lvl1pPr>
            <a:lvl2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lang="ko-KR" altLang="en-US" sz="3576" dirty="0" smtClean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lang="ko-KR" altLang="en-US" sz="3576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</a:lstStyle>
          <a:p>
            <a:pPr lvl="0" algn="ctr">
              <a:spcBef>
                <a:spcPct val="0"/>
              </a:spcBef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63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5372084" y="196874"/>
            <a:ext cx="1217000" cy="24237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75" b="0" dirty="0">
                <a:solidFill>
                  <a:prstClr val="white">
                    <a:lumMod val="75000"/>
                  </a:prstClr>
                </a:solidFill>
                <a:latin typeface="Arial Narrow"/>
                <a:ea typeface="LG스마트체 Regular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6863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4"/>
          <p:cNvSpPr>
            <a:spLocks noChangeShapeType="1"/>
          </p:cNvSpPr>
          <p:nvPr userDrawn="1"/>
        </p:nvSpPr>
        <p:spPr bwMode="auto">
          <a:xfrm>
            <a:off x="0" y="534988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463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 userDrawn="1"/>
        </p:nvSpPr>
        <p:spPr bwMode="auto">
          <a:xfrm>
            <a:off x="5372084" y="196874"/>
            <a:ext cx="1217000" cy="24237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975" b="0" dirty="0">
                <a:solidFill>
                  <a:prstClr val="white">
                    <a:lumMod val="75000"/>
                  </a:prstClr>
                </a:solidFill>
                <a:latin typeface="Arial Narrow"/>
                <a:ea typeface="LG스마트체 Regular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247222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794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8"/>
          <p:cNvSpPr>
            <a:spLocks noGrp="1"/>
          </p:cNvSpPr>
          <p:nvPr>
            <p:ph type="title"/>
          </p:nvPr>
        </p:nvSpPr>
        <p:spPr>
          <a:xfrm>
            <a:off x="609600" y="1196752"/>
            <a:ext cx="10972800" cy="11430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 b="1" baseline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0433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655258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2"/>
          <p:cNvCxnSpPr>
            <a:cxnSpLocks noChangeShapeType="1"/>
          </p:cNvCxnSpPr>
          <p:nvPr userDrawn="1"/>
        </p:nvCxnSpPr>
        <p:spPr bwMode="auto">
          <a:xfrm>
            <a:off x="0" y="549275"/>
            <a:ext cx="121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직사각형 4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0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8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77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28620" y="6386473"/>
            <a:ext cx="971368" cy="42175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4945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F215B1D4-4ECD-4DDE-91CE-96B0C20A54A9}" type="slidenum">
              <a:rPr lang="ko-KR" altLang="en-US" sz="1400" smtClean="0">
                <a:solidFill>
                  <a:prstClr val="black"/>
                </a:solidFill>
              </a:rPr>
              <a:pPr/>
              <a:t>‹#›</a:t>
            </a:fld>
            <a:r>
              <a:rPr lang="ko-KR" altLang="en-US">
                <a:solidFill>
                  <a:prstClr val="black"/>
                </a:solidFill>
              </a:rPr>
              <a:t> </a:t>
            </a:r>
            <a:r>
              <a:rPr lang="en-US" altLang="ko-KR">
                <a:solidFill>
                  <a:prstClr val="black"/>
                </a:solidFill>
              </a:rPr>
              <a:t>/ 36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6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2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33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5.sv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5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3100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5439764" y="125413"/>
            <a:ext cx="1284255" cy="253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defRPr/>
            </a:pPr>
            <a:r>
              <a:rPr lang="en-US" altLang="ko-KR" sz="1050" b="0">
                <a:solidFill>
                  <a:srgbClr val="FFFFFF">
                    <a:lumMod val="75000"/>
                  </a:srgb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050" b="0">
              <a:solidFill>
                <a:srgbClr val="FFFFFF">
                  <a:lumMod val="75000"/>
                </a:srgb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90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923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19449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038899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558345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077793" algn="ctr" rtl="0" fontAlgn="base" latinLnBrk="1">
        <a:spcBef>
          <a:spcPct val="0"/>
        </a:spcBef>
        <a:spcAft>
          <a:spcPct val="0"/>
        </a:spcAft>
        <a:defRPr kumimoji="1" sz="50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86881" indent="-38688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69">
          <a:solidFill>
            <a:schemeClr val="tx1"/>
          </a:solidFill>
          <a:latin typeface="+mn-lt"/>
          <a:ea typeface="+mn-ea"/>
          <a:cs typeface="+mn-cs"/>
        </a:defRPr>
      </a:lvl1pPr>
      <a:lvl2pPr marL="842150" indent="-3224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77">
          <a:solidFill>
            <a:schemeClr val="tx1"/>
          </a:solidFill>
          <a:latin typeface="+mn-lt"/>
          <a:ea typeface="+mn-ea"/>
        </a:defRPr>
      </a:lvl2pPr>
      <a:lvl3pPr marL="1295465" indent="-25596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8">
          <a:solidFill>
            <a:schemeClr val="tx1"/>
          </a:solidFill>
          <a:latin typeface="+mn-lt"/>
          <a:ea typeface="+mn-ea"/>
        </a:defRPr>
      </a:lvl3pPr>
      <a:lvl4pPr marL="1815215" indent="-2559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334963" indent="-25596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856966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6pPr>
      <a:lvl7pPr marL="3376417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7pPr>
      <a:lvl8pPr marL="3895866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8pPr>
      <a:lvl9pPr marL="4415312" indent="-259725" algn="l" rtl="0" fontAlgn="base" latinLnBrk="1">
        <a:spcBef>
          <a:spcPct val="20000"/>
        </a:spcBef>
        <a:spcAft>
          <a:spcPct val="0"/>
        </a:spcAft>
        <a:buChar char="»"/>
        <a:defRPr kumimoji="1" sz="227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1pPr>
      <a:lvl2pPr marL="51944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103889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558345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4pPr>
      <a:lvl5pPr marL="2077793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5pPr>
      <a:lvl6pPr marL="2597243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6pPr>
      <a:lvl7pPr marL="3116691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7pPr>
      <a:lvl8pPr marL="3636139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8pPr>
      <a:lvl9pPr marL="4155588" algn="l" defTabSz="1038899" rtl="0" eaLnBrk="1" latinLnBrk="1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5480300" y="128271"/>
            <a:ext cx="1231404" cy="246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 algn="ctr">
              <a:defRPr/>
            </a:pPr>
            <a:r>
              <a:rPr lang="en-US" altLang="ko-KR" sz="1000" b="0">
                <a:solidFill>
                  <a:srgbClr val="BFBFBF"/>
                </a:solidFill>
                <a:latin typeface="Arial Narrow" panose="020B0606020202030204" pitchFamily="34" charset="0"/>
                <a:cs typeface="Arial" charset="0"/>
              </a:rPr>
              <a:t>LGE Internal Use Only</a:t>
            </a:r>
            <a:endParaRPr lang="ko-KR" altLang="en-US" sz="1000" b="0">
              <a:solidFill>
                <a:srgbClr val="BFBFBF"/>
              </a:solidFill>
              <a:latin typeface="Arial Narrow" panose="020B0606020202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63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74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86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97" indent="-22860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23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4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cK Slide Elements"/>
          <p:cNvGrpSpPr>
            <a:grpSpLocks/>
          </p:cNvGrpSpPr>
          <p:nvPr userDrawn="1"/>
        </p:nvGrpSpPr>
        <p:grpSpPr bwMode="auto">
          <a:xfrm>
            <a:off x="166079" y="542925"/>
            <a:ext cx="11725030" cy="6288088"/>
            <a:chOff x="77" y="335"/>
            <a:chExt cx="5429" cy="3882"/>
          </a:xfrm>
        </p:grpSpPr>
        <p:sp>
          <p:nvSpPr>
            <p:cNvPr id="38917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35"/>
              <a:ext cx="5429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957287" latinLnBrk="0">
                <a:defRPr/>
              </a:pPr>
              <a:r>
                <a:rPr kumimoji="0" lang="en-US" altLang="ko-KR" sz="17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Unit of measure</a:t>
              </a:r>
            </a:p>
          </p:txBody>
        </p:sp>
        <p:sp>
          <p:nvSpPr>
            <p:cNvPr id="38918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79" y="3945"/>
              <a:ext cx="5145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614378" indent="-614378" defTabSz="957287" latinLnBrk="0"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	*	Footnote</a:t>
              </a:r>
            </a:p>
            <a:p>
              <a:pPr marL="614378" indent="-614378" defTabSz="957287" latinLnBrk="0">
                <a:spcBef>
                  <a:spcPct val="20000"/>
                </a:spcBef>
                <a:tabLst>
                  <a:tab pos="569927" algn="r"/>
                </a:tabLst>
                <a:defRPr/>
              </a:pPr>
              <a:r>
                <a:rPr kumimoji="0" lang="en-US" altLang="ko-KR" sz="1300" b="0">
                  <a:solidFill>
                    <a:srgbClr val="000000"/>
                  </a:solidFill>
                  <a:latin typeface="LG스마트체 Regular" panose="020B0600000101010101" pitchFamily="50" charset="-127"/>
                  <a:ea typeface="굴림" pitchFamily="50" charset="-127"/>
                </a:rPr>
                <a:t>Source:		Source</a:t>
              </a:r>
            </a:p>
          </p:txBody>
        </p:sp>
      </p:grpSp>
      <p:sp>
        <p:nvSpPr>
          <p:cNvPr id="38919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1138021" y="2793083"/>
            <a:ext cx="1920398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itchFamily="18" charset="-127"/>
              </a:rPr>
              <a:t>Working Draft - Last Modified 4/14/2004 11:42:37 AM</a:t>
            </a:r>
          </a:p>
        </p:txBody>
      </p:sp>
      <p:sp>
        <p:nvSpPr>
          <p:cNvPr id="38920" name="Printed" hidden="1"/>
          <p:cNvSpPr txBox="1">
            <a:spLocks noChangeArrowheads="1"/>
          </p:cNvSpPr>
          <p:nvPr userDrawn="1"/>
        </p:nvSpPr>
        <p:spPr bwMode="auto">
          <a:xfrm rot="5400000">
            <a:off x="11978695" y="3928146"/>
            <a:ext cx="246862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77924" latinLnBrk="0">
              <a:defRPr/>
            </a:pPr>
            <a:r>
              <a:rPr kumimoji="0" lang="en-US" altLang="ko-KR" sz="600" b="0">
                <a:solidFill>
                  <a:srgbClr val="000000"/>
                </a:solidFill>
                <a:latin typeface="LG스마트체 Regular" panose="020B0600000101010101" pitchFamily="50" charset="-127"/>
                <a:ea typeface="굴림" pitchFamily="50" charset="-127"/>
              </a:rPr>
              <a:t>Printed</a:t>
            </a:r>
          </a:p>
        </p:txBody>
      </p:sp>
      <p:sp>
        <p:nvSpPr>
          <p:cNvPr id="8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4341" tIns="42173" rIns="84341" bIns="42173"/>
          <a:lstStyle/>
          <a:p>
            <a:pPr>
              <a:defRPr/>
            </a:pPr>
            <a:endParaRPr lang="ko-KR" altLang="en-US" sz="1846">
              <a:solidFill>
                <a:srgbClr val="000000"/>
              </a:solidFill>
              <a:ea typeface="LG스마트체 Regular" pitchFamily="50" charset="-127"/>
            </a:endParaRPr>
          </a:p>
        </p:txBody>
      </p:sp>
      <p:pic>
        <p:nvPicPr>
          <p:cNvPr id="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43031" y="6386473"/>
            <a:ext cx="1195530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36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</p:sldLayoutIdLst>
  <p:txStyles>
    <p:titleStyle>
      <a:lvl1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2pPr>
      <a:lvl3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3pPr>
      <a:lvl4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4pPr>
      <a:lvl5pPr algn="l" defTabSz="957287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5pPr>
      <a:lvl6pPr marL="457212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6pPr>
      <a:lvl7pPr marL="914423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7pPr>
      <a:lvl8pPr marL="1371634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8pPr>
      <a:lvl9pPr marL="1828846" algn="l" defTabSz="957287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53992" indent="-152404" algn="l" defTabSz="957287" rtl="0" eaLnBrk="0" fontAlgn="base" latinLnBrk="1" hangingPunct="0">
        <a:spcBef>
          <a:spcPct val="0"/>
        </a:spcBef>
        <a:spcAft>
          <a:spcPct val="0"/>
        </a:spcAft>
        <a:buSzPct val="120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2pPr>
      <a:lvl3pPr marL="315921" indent="-160342" algn="l" defTabSz="957287" rtl="0" eaLnBrk="0" fontAlgn="base" latinLnBrk="1" hangingPunct="0">
        <a:spcBef>
          <a:spcPct val="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3pPr>
      <a:lvl4pPr marL="461975" indent="-144467" algn="l" defTabSz="957287" rtl="0" eaLnBrk="0" fontAlgn="base" latinLnBrk="1" hangingPunct="0">
        <a:spcBef>
          <a:spcPct val="0"/>
        </a:spcBef>
        <a:spcAft>
          <a:spcPct val="0"/>
        </a:spcAft>
        <a:buSzPct val="89000"/>
        <a:buChar char="•"/>
        <a:defRPr kumimoji="1" sz="1600" b="1">
          <a:solidFill>
            <a:schemeClr val="tx1"/>
          </a:solidFill>
          <a:latin typeface="+mn-lt"/>
          <a:ea typeface="+mn-ea"/>
        </a:defRPr>
      </a:lvl4pPr>
      <a:lvl5pPr marL="622316" indent="-158754" algn="l" defTabSz="957287" rtl="0" eaLnBrk="0" fontAlgn="base" latinLnBrk="1" hangingPunct="0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5pPr>
      <a:lvl6pPr marL="1079527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6pPr>
      <a:lvl7pPr marL="1536738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7pPr>
      <a:lvl8pPr marL="1993950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8pPr>
      <a:lvl9pPr marL="2451161" indent="-158754" algn="l" defTabSz="957287" rtl="0" fontAlgn="base" latinLnBrk="1">
        <a:spcBef>
          <a:spcPct val="0"/>
        </a:spcBef>
        <a:spcAft>
          <a:spcPct val="0"/>
        </a:spcAft>
        <a:buSzPct val="75000"/>
        <a:buChar char="–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205" y="110534"/>
            <a:ext cx="8222427" cy="345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665164" y="6491912"/>
            <a:ext cx="785337" cy="210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290" fontAlgn="auto">
              <a:spcBef>
                <a:spcPts val="0"/>
              </a:spcBef>
              <a:spcAft>
                <a:spcPts val="0"/>
              </a:spcAft>
            </a:pPr>
            <a:fld id="{85EA48AA-190A-48EB-A50C-AA4A94C70FB2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pPr algn="ctr" defTabSz="91429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kumimoji="0" lang="ko-KR" altLang="en-US" b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t> </a:t>
            </a:r>
            <a:r>
              <a:rPr kumimoji="0" lang="en-US" altLang="ko-KR" b="0">
                <a:solidFill>
                  <a:prstClr val="black">
                    <a:tint val="75000"/>
                  </a:prstClr>
                </a:solidFill>
                <a:latin typeface="Arial Narrow"/>
                <a:ea typeface="LG스마트체 Regular"/>
              </a:rPr>
              <a:t>/ N</a:t>
            </a:r>
            <a:endParaRPr kumimoji="0" lang="ko-KR" altLang="en-US" b="0">
              <a:solidFill>
                <a:prstClr val="black">
                  <a:tint val="75000"/>
                </a:prstClr>
              </a:solidFill>
              <a:latin typeface="Arial Narrow"/>
              <a:ea typeface="LG스마트체 Regular"/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2528" tIns="56263" rIns="112528" bIns="56263"/>
          <a:lstStyle/>
          <a:p>
            <a:pPr defTabSz="1125336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00">
              <a:solidFill>
                <a:srgbClr val="000000"/>
              </a:solidFill>
              <a:latin typeface="Arial Narrow"/>
              <a:ea typeface="LG스마트체 Regular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197135" y="0"/>
            <a:ext cx="1765227" cy="28174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29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31" b="0">
                <a:solidFill>
                  <a:prstClr val="white">
                    <a:lumMod val="75000"/>
                  </a:prstClr>
                </a:solidFill>
                <a:latin typeface="Arial" charset="0"/>
                <a:ea typeface="LG스마트체 Regular"/>
              </a:rPr>
              <a:t>LGE Internal Use Only</a:t>
            </a:r>
          </a:p>
        </p:txBody>
      </p:sp>
      <p:pic>
        <p:nvPicPr>
          <p:cNvPr id="7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48528" y="6386473"/>
            <a:ext cx="1195721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4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</p:sldLayoutIdLst>
  <p:txStyles>
    <p:titleStyle>
      <a:lvl1pPr algn="l" defTabSz="1125472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125472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None/>
        <a:defRPr sz="2215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44104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782" y="116632"/>
            <a:ext cx="3065845" cy="3497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87279" tIns="43639" rIns="87279" bIns="43639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defTabSz="709450" rtl="0" eaLnBrk="0" fontAlgn="base" latinLnBrk="1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118" y="533400"/>
            <a:ext cx="12189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latinLnBrk="0">
              <a:spcBef>
                <a:spcPct val="50000"/>
              </a:spcBef>
              <a:defRPr/>
            </a:pPr>
            <a:endParaRPr lang="en-US" sz="975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743" y="6627846"/>
            <a:ext cx="272510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latinLnBrk="0">
              <a:buSzPct val="75000"/>
            </a:pPr>
            <a:fld id="{C58E0D77-207D-4EF4-9BC7-8EA72444D06E}" type="slidenum">
              <a:rPr kumimoji="0" lang="ko-KR" altLang="en-US" sz="1000" b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pPr algn="ctr" latinLnBrk="0">
                <a:buSzPct val="75000"/>
              </a:pPr>
              <a:t>‹#›</a:t>
            </a:fld>
            <a:r>
              <a:rPr kumimoji="0" lang="ko-KR" altLang="en-US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kumimoji="0" lang="en-US" altLang="ko-KR" sz="1000" b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 2</a:t>
            </a:r>
            <a:endParaRPr kumimoji="0" lang="ko-KR" altLang="en-US" sz="1000" b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Text Box 168"/>
          <p:cNvSpPr txBox="1">
            <a:spLocks noChangeArrowheads="1"/>
          </p:cNvSpPr>
          <p:nvPr userDrawn="1"/>
        </p:nvSpPr>
        <p:spPr bwMode="auto">
          <a:xfrm>
            <a:off x="5285999" y="116632"/>
            <a:ext cx="1620000" cy="288000"/>
          </a:xfrm>
          <a:prstGeom prst="rect">
            <a:avLst/>
          </a:prstGeom>
          <a:noFill/>
          <a:ln w="6350" cmpd="dbl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en-US" altLang="ko-KR" sz="1000" b="0" i="1">
                <a:solidFill>
                  <a:prstClr val="white">
                    <a:lumMod val="65000"/>
                  </a:prst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LGE Internal Use Only</a:t>
            </a:r>
          </a:p>
        </p:txBody>
      </p:sp>
      <p:pic>
        <p:nvPicPr>
          <p:cNvPr id="10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992544" y="6386473"/>
            <a:ext cx="1047946" cy="421758"/>
          </a:xfrm>
          <a:prstGeom prst="rect">
            <a:avLst/>
          </a:prstGeom>
          <a:noFill/>
        </p:spPr>
      </p:pic>
      <p:sp>
        <p:nvSpPr>
          <p:cNvPr id="8" name="텍스트 개체 틀 11"/>
          <p:cNvSpPr>
            <a:spLocks noGrp="1"/>
          </p:cNvSpPr>
          <p:nvPr>
            <p:ph type="body" idx="1"/>
          </p:nvPr>
        </p:nvSpPr>
        <p:spPr>
          <a:xfrm>
            <a:off x="272481" y="980728"/>
            <a:ext cx="9361040" cy="532859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1853" marR="0" lvl="0" indent="-221853" algn="l" defTabSz="74295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366316" marR="0" lvl="1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13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510778" marR="0" lvl="2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9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656531" marR="0" lvl="3" indent="-14575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894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  <a:p>
            <a:pPr marL="221853" marR="0" lvl="0" indent="-221853" algn="l" defTabSz="742950" rtl="0" eaLnBrk="1" fontAlgn="auto" latinLnBrk="1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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마스터 텍스트 스타일을 편집합니다</a:t>
            </a:r>
          </a:p>
          <a:p>
            <a:pPr marL="366316" marR="0" lvl="1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ko-KR" altLang="en-US" sz="113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둘째 수준</a:t>
            </a:r>
          </a:p>
          <a:p>
            <a:pPr marL="510778" marR="0" lvl="2" indent="-14446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/>
            </a:pPr>
            <a:r>
              <a:rPr kumimoji="0" lang="ko-KR" altLang="en-US" sz="9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셋째 수준</a:t>
            </a:r>
          </a:p>
          <a:p>
            <a:pPr marL="656531" marR="0" lvl="3" indent="-145753" algn="l" defTabSz="74295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894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528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82" r:id="rId8"/>
  </p:sldLayoutIdLst>
  <p:hf hdr="0" ftr="0" dt="0"/>
  <p:txStyles>
    <p:titleStyle>
      <a:lvl1pPr algn="l" defTabSz="742987" rtl="0" eaLnBrk="1" latinLnBrk="1" hangingPunct="1">
        <a:spcBef>
          <a:spcPct val="0"/>
        </a:spcBef>
        <a:buNone/>
        <a:defRPr kumimoji="1" lang="ko-KR" altLang="en-US" sz="2000" b="1" kern="1200" dirty="0" smtClean="0">
          <a:solidFill>
            <a:schemeClr val="tx1"/>
          </a:solidFill>
          <a:latin typeface="Arial Narrow" panose="020B0606020202030204" pitchFamily="34" charset="0"/>
          <a:ea typeface="LG스마트체 Regular" panose="020B0600000101010101" pitchFamily="50" charset="-127"/>
          <a:cs typeface="Arial" pitchFamily="34" charset="0"/>
        </a:defRPr>
      </a:lvl1pPr>
    </p:titleStyle>
    <p:bodyStyle>
      <a:lvl1pPr marL="221865" marR="0" indent="-221865" algn="l" defTabSz="742987" rtl="0" eaLnBrk="1" fontAlgn="auto" latinLnBrk="1" hangingPunct="1">
        <a:lnSpc>
          <a:spcPct val="100000"/>
        </a:lnSpc>
        <a:spcBef>
          <a:spcPts val="975"/>
        </a:spcBef>
        <a:spcAft>
          <a:spcPts val="0"/>
        </a:spcAft>
        <a:buClrTx/>
        <a:buSzPct val="100000"/>
        <a:buFont typeface="Wingdings" pitchFamily="2" charset="2"/>
        <a:buChar char=""/>
        <a:tabLst/>
        <a:defRPr sz="1138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1pPr>
      <a:lvl2pPr marL="366334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Pct val="100000"/>
        <a:buFont typeface="Wingdings" pitchFamily="2" charset="2"/>
        <a:buChar char="§"/>
        <a:tabLst/>
        <a:defRPr sz="975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2pPr>
      <a:lvl3pPr marL="510803" marR="0" indent="-144469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-"/>
        <a:tabLst/>
        <a:defRPr sz="894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3pPr>
      <a:lvl4pPr marL="656563" marR="0" indent="-145761" algn="l" defTabSz="742987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853" kern="1200">
          <a:solidFill>
            <a:schemeClr val="tx1"/>
          </a:solidFill>
          <a:latin typeface="+mj-lt"/>
          <a:ea typeface="LG스마트체 Regular" panose="020B0600000101010101" pitchFamily="50" charset="-127"/>
          <a:cs typeface="+mn-cs"/>
        </a:defRPr>
      </a:lvl4pPr>
      <a:lvl5pPr marL="1671722" indent="-185747" algn="l" defTabSz="742987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21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709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202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695" indent="-185747" algn="l" defTabSz="742987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9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87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80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7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6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61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455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948" algn="l" defTabSz="742987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FD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B9C2E8-956E-B67F-0D3B-F273C06D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A3F26-257A-22BD-1CCD-1280F9CC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CEF2E-8711-1D87-90D1-3B4897536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062604C-8EAD-4006-A800-F21047AD1BE8}" type="datetimeFigureOut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2023-04-17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8EE93-87A3-22C9-4285-18C8420A4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6E68-9C33-E0E0-1797-1824B4DEC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AA46E0F-309B-4E1D-9F39-14B9DAA6499E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D5165D-AD36-A674-9DD4-08496F98D4E2}"/>
              </a:ext>
            </a:extLst>
          </p:cNvPr>
          <p:cNvSpPr/>
          <p:nvPr userDrawn="1"/>
        </p:nvSpPr>
        <p:spPr>
          <a:xfrm>
            <a:off x="334963" y="844062"/>
            <a:ext cx="11522075" cy="5645638"/>
          </a:xfrm>
          <a:prstGeom prst="rect">
            <a:avLst/>
          </a:prstGeom>
          <a:solidFill>
            <a:schemeClr val="bg1"/>
          </a:solidFill>
          <a:ln w="25400">
            <a:solidFill>
              <a:srgbClr val="43351D"/>
            </a:solidFill>
          </a:ln>
          <a:effectLst>
            <a:outerShdw blurRad="203200" dist="38100" dir="540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400" b="0">
              <a:solidFill>
                <a:prstClr val="white"/>
              </a:solidFill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870E133F-A9B7-D30C-804E-9953CC50A0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t="60195"/>
          <a:stretch/>
        </p:blipFill>
        <p:spPr>
          <a:xfrm>
            <a:off x="9789525" y="508977"/>
            <a:ext cx="2067513" cy="213047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200F3235-4B93-9EB7-BB5C-2FB9969888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r="24398" b="42212"/>
          <a:stretch/>
        </p:blipFill>
        <p:spPr>
          <a:xfrm>
            <a:off x="10366530" y="198038"/>
            <a:ext cx="1563078" cy="3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8610601" y="63563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5473-605B-4F12-9061-0D3843BF4300}" type="slidenum">
              <a:rPr lang="ko-KR" altLang="en-US" b="0" smtClean="0">
                <a:solidFill>
                  <a:srgbClr val="000000">
                    <a:tint val="75000"/>
                  </a:srgbClr>
                </a:solidFill>
                <a:latin typeface="굴림" pitchFamily="50" charset="-127"/>
                <a:ea typeface="굴림" pitchFamily="50" charset="-127"/>
              </a:rPr>
              <a:pPr/>
              <a:t>‹#›</a:t>
            </a:fld>
            <a:endParaRPr lang="ko-KR" altLang="en-US" b="0" dirty="0">
              <a:solidFill>
                <a:srgbClr val="000000">
                  <a:tint val="75000"/>
                </a:srgb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03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6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50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25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901" algn="ctr" rtl="0" eaLnBrk="1" fontAlgn="base" latinLnBrk="1" hangingPunct="1">
        <a:spcBef>
          <a:spcPct val="0"/>
        </a:spcBef>
        <a:spcAft>
          <a:spcPct val="0"/>
        </a:spcAft>
        <a:defRPr kumimoji="1" sz="357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605" indent="-27860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9" indent="-232172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6" indent="-185738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6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1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2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99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8" r:id="rId2"/>
  </p:sldLayoutIdLst>
  <p:hf hdr="0" dt="0"/>
  <p:txStyles>
    <p:titleStyle>
      <a:lvl1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82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6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4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25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25" indent="-339725" algn="l" defTabSz="122237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0988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25" indent="-225425" algn="l" defTabSz="12223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25" indent="-227013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38" indent="-223838" algn="l" defTabSz="12223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46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28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09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690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82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6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4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25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06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487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568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649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69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 dt="0"/>
  <p:txStyles>
    <p:titleStyle>
      <a:lvl1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128374" rtl="0" eaLnBrk="0" fontAlgn="base" latinLnBrk="1" hangingPunct="0">
        <a:spcBef>
          <a:spcPct val="0"/>
        </a:spcBef>
        <a:spcAft>
          <a:spcPct val="0"/>
        </a:spcAft>
        <a:defRPr kumimoji="1" sz="1846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15776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31551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947325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263101" algn="l" rtl="0" fontAlgn="base" latinLnBrk="1">
        <a:spcBef>
          <a:spcPct val="0"/>
        </a:spcBef>
        <a:spcAft>
          <a:spcPct val="0"/>
        </a:spcAft>
        <a:defRPr kumimoji="1" sz="1385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3600" indent="-313600" algn="l" defTabSz="1128374" rtl="0" eaLnBrk="0" fontAlgn="base" latinLnBrk="1" hangingPunct="0">
        <a:spcBef>
          <a:spcPct val="20000"/>
        </a:spcBef>
        <a:spcAft>
          <a:spcPct val="0"/>
        </a:spcAft>
        <a:defRPr kumimoji="1" sz="1477">
          <a:solidFill>
            <a:schemeClr val="tx1"/>
          </a:solidFill>
          <a:latin typeface="+mn-lt"/>
          <a:ea typeface="+mn-ea"/>
          <a:cs typeface="+mn-cs"/>
        </a:defRPr>
      </a:lvl1pPr>
      <a:lvl2pPr marL="682886" indent="-259380" algn="l" defTabSz="112837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77">
          <a:solidFill>
            <a:schemeClr val="tx1"/>
          </a:solidFill>
          <a:latin typeface="+mn-lt"/>
          <a:ea typeface="+mn-ea"/>
        </a:defRPr>
      </a:lvl2pPr>
      <a:lvl3pPr marL="1052172" indent="-208090" algn="l" defTabSz="1128374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77">
          <a:solidFill>
            <a:schemeClr val="tx1"/>
          </a:solidFill>
          <a:latin typeface="+mn-lt"/>
          <a:ea typeface="+mn-ea"/>
        </a:defRPr>
      </a:lvl3pPr>
      <a:lvl4pPr marL="1474214" indent="-209556" algn="l" defTabSz="1128374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77">
          <a:solidFill>
            <a:schemeClr val="tx1"/>
          </a:solidFill>
          <a:latin typeface="+mn-lt"/>
          <a:ea typeface="+mn-ea"/>
        </a:defRPr>
      </a:lvl4pPr>
      <a:lvl5pPr marL="1894790" indent="-206625" algn="l" defTabSz="1128374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77">
          <a:solidFill>
            <a:schemeClr val="tx1"/>
          </a:solidFill>
          <a:latin typeface="+mn-lt"/>
          <a:ea typeface="+mn-ea"/>
        </a:defRPr>
      </a:lvl5pPr>
      <a:lvl6pPr marL="1736763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052539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2368314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2684089" indent="-157887" algn="l" rtl="0" fontAlgn="base" latinLnBrk="1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577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155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7325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310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7887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465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10426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201" algn="l" defTabSz="631551" rtl="0" eaLnBrk="1" latinLnBrk="1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2" y="125610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9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hf hdr="0" dt="0"/>
  <p:txStyles>
    <p:titleStyle>
      <a:lvl1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37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82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6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43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25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25" indent="-339725" algn="l" defTabSz="122237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0988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25" indent="-225425" algn="l" defTabSz="122237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25" indent="-227013" algn="l" defTabSz="122237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38" indent="-223838" algn="l" defTabSz="122237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46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28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09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690" indent="-17104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82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6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43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25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06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487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568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649" algn="l" defTabSz="684163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5176503" y="125612"/>
            <a:ext cx="1811643" cy="2769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05" tIns="45703" rIns="91405" bIns="4570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>
                <a:solidFill>
                  <a:srgbClr val="FFFFFF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LGE Internal Use Only</a:t>
            </a:r>
            <a:endParaRPr lang="ko-KR" altLang="en-US" sz="1200">
              <a:solidFill>
                <a:srgbClr val="FFFFFF">
                  <a:lumMod val="7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Line 39"/>
          <p:cNvSpPr>
            <a:spLocks noChangeShapeType="1"/>
          </p:cNvSpPr>
          <p:nvPr userDrawn="1"/>
        </p:nvSpPr>
        <p:spPr bwMode="auto">
          <a:xfrm>
            <a:off x="0" y="548680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825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dt="0"/>
  <p:txStyles>
    <p:titleStyle>
      <a:lvl1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91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80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6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5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34" indent="-339734" algn="l" defTabSz="122240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93" indent="-280995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54" indent="-225431" algn="l" defTabSz="12224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65" indent="-227019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89" indent="-223844" algn="l" defTabSz="122240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9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8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74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76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91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8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6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5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4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53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62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71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113307" y="134810"/>
            <a:ext cx="1957570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b="0">
                <a:solidFill>
                  <a:srgbClr val="000000">
                    <a:lumMod val="65000"/>
                    <a:lumOff val="35000"/>
                  </a:srgbClr>
                </a:solidFill>
                <a:latin typeface="Arial Narrow" pitchFamily="34" charset="0"/>
              </a:rPr>
              <a:t>LGE Internal Use Only</a:t>
            </a:r>
            <a:endParaRPr kumimoji="0" lang="ko-KR" altLang="en-US" sz="1300" b="0">
              <a:solidFill>
                <a:srgbClr val="000000">
                  <a:lumMod val="65000"/>
                  <a:lumOff val="3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9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59" indent="-336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207" indent="-27940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79" indent="-2238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303" indent="-2222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514" indent="-2238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726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937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148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360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6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9"/>
          <p:cNvSpPr>
            <a:spLocks noChangeShapeType="1"/>
          </p:cNvSpPr>
          <p:nvPr userDrawn="1"/>
        </p:nvSpPr>
        <p:spPr bwMode="auto">
          <a:xfrm>
            <a:off x="0" y="587375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1369" tIns="45687" rIns="91369" bIns="45687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205042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313"/>
            <a:endParaRPr lang="ko-KR" altLang="en-US" sz="130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113307" y="134810"/>
            <a:ext cx="1957570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300" b="0">
                <a:solidFill>
                  <a:srgbClr val="000000">
                    <a:lumMod val="65000"/>
                    <a:lumOff val="35000"/>
                  </a:srgbClr>
                </a:solidFill>
                <a:latin typeface="Arial Narrow" pitchFamily="34" charset="0"/>
              </a:rPr>
              <a:t>LGE Internal Use Only</a:t>
            </a:r>
            <a:endParaRPr kumimoji="0" lang="ko-KR" altLang="en-US" sz="1300" b="0">
              <a:solidFill>
                <a:srgbClr val="000000">
                  <a:lumMod val="65000"/>
                  <a:lumOff val="35000"/>
                </a:srgb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4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kumimoji="1" sz="440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59" indent="-336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207" indent="-27940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79" indent="-2238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303" indent="-22225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514" indent="-22384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726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937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148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360" indent="-22384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0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</p:sldLayoutIdLst>
  <p:hf hdr="0" dt="0"/>
  <p:txStyles>
    <p:titleStyle>
      <a:lvl1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defTabSz="1222405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42091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4180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626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68359" algn="l" rtl="0" fontAlgn="base" latinLnBrk="1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34" indent="-339734" algn="l" defTabSz="1222405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39793" indent="-280995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1139854" indent="-225431" algn="l" defTabSz="12224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597065" indent="-227019" algn="l" defTabSz="12224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2689" indent="-223844" algn="l" defTabSz="122240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188149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22358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565674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907763" indent="-171044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91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80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26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35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449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53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62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718" algn="l" defTabSz="684180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470042" y="5307385"/>
            <a:ext cx="12519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2023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년 </a:t>
            </a:r>
            <a:r>
              <a:rPr lang="en-US" altLang="ko-KR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</a:t>
            </a:r>
            <a:r>
              <a:rPr lang="ko-KR" altLang="en-US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월 </a:t>
            </a:r>
            <a:r>
              <a:rPr lang="en-US" altLang="ko-KR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18</a:t>
            </a:r>
            <a:r>
              <a:rPr lang="ko-KR" altLang="en-US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</a:t>
            </a:r>
            <a:endParaRPr lang="ko-KR" altLang="en-US" sz="1400" dirty="0">
              <a:solidFill>
                <a:srgbClr val="0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208632" y="5696327"/>
            <a:ext cx="5774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CTO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부문 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</a:t>
            </a:r>
            <a:r>
              <a:rPr lang="en-US" altLang="ko-KR" sz="1400" dirty="0" err="1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SW센터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/ SWP(</a:t>
            </a:r>
            <a:r>
              <a:rPr lang="ko-KR" altLang="en-US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</a:t>
            </a:r>
            <a:r>
              <a:rPr lang="en-US" altLang="ko-KR" sz="14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 </a:t>
            </a:r>
            <a:r>
              <a:rPr lang="en-US" altLang="ko-KR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Automotive Platform Task / </a:t>
            </a:r>
            <a:r>
              <a:rPr lang="ko-KR" altLang="en-US" sz="1400" dirty="0" err="1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박창훈</a:t>
            </a:r>
            <a:r>
              <a:rPr lang="ko-KR" altLang="en-US" sz="14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책임연구원</a:t>
            </a:r>
            <a:endParaRPr lang="ko-KR" altLang="en-US" sz="1400" dirty="0">
              <a:solidFill>
                <a:srgbClr val="0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Gray">
          <a:xfrm>
            <a:off x="3436974" y="1505108"/>
            <a:ext cx="53181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4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Architecture for UCM Master</a:t>
            </a:r>
            <a:endParaRPr lang="ko-KR" altLang="en-US" sz="24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567608" y="2042242"/>
            <a:ext cx="712879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5" rIns="91429" bIns="45715"/>
          <a:lstStyle/>
          <a:p>
            <a:pPr algn="ctr" eaLnBrk="0" latinLnBrk="0" hangingPunct="0">
              <a:lnSpc>
                <a:spcPct val="150000"/>
              </a:lnSpc>
              <a:defRPr/>
            </a:pPr>
            <a:endParaRPr kumimoji="0" lang="ko-KR" altLang="en-US" sz="1300" b="0" ker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14" y="219709"/>
            <a:ext cx="1620968" cy="676043"/>
          </a:xfrm>
          <a:prstGeom prst="rect">
            <a:avLst/>
          </a:prstGeom>
        </p:spPr>
      </p:pic>
      <p:pic>
        <p:nvPicPr>
          <p:cNvPr id="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52545"/>
            <a:ext cx="1044905" cy="50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Constraint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Business &amp; Technical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Constraint list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0662"/>
              </p:ext>
            </p:extLst>
          </p:nvPr>
        </p:nvGraphicFramePr>
        <p:xfrm>
          <a:off x="695400" y="1232756"/>
          <a:ext cx="11017224" cy="493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Category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 Platform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이외의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고려하지 않는다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2" action="ppaction://hlinksldjump"/>
                        </a:rPr>
                        <a:t>Appendix 1.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2" action="ppaction://hlinksldjump"/>
                        </a:rPr>
                        <a:t>참고</a:t>
                      </a:r>
                      <a:endParaRPr lang="en-US" sz="1200" dirty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Project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설계 및 구현은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~ 23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월까지 완료해야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Vendor UCM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연동 시험 일정 고려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BC3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Project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투입 인원은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Architect 0.5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Developer 2.5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</a:p>
                    <a:p>
                      <a:pPr marL="171450" marR="0" indent="-17145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Tester 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3" action="ppaction://hlinksldjump"/>
                        </a:rPr>
                        <a:t>Appendix 3.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hlinkClick r:id="rId3" action="ppaction://hlinksldjump"/>
                        </a:rPr>
                        <a:t>참고</a:t>
                      </a:r>
                      <a:endParaRPr lang="en-US" sz="1200" dirty="0" smtClean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Business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개발 언어인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C++14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기반으로 개발한다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build system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규격에 따라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Yocto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v3.1 (Code name: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Dunfell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본부 표준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build system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규격에 따라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CMake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v3.5</a:t>
                      </a:r>
                    </a:p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환경에서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build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될 수 있도록 개발한다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Transport Protocol LG SOME/IP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최대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65KB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Payload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한 번에 전송한다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TC4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현재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(23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Vendor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에서 구현 중인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ECU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SOME/IP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DTLS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지원하지 않는다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TC5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내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ECU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간 데이터 전송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Protocol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SOME/IP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2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TC6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기능 사용 시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::crypto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2671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TC7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Storage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저장 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::per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643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TC8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사용 시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 Platform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구현되어 있는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ara::log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사용한다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Technical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2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4050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High-level Functional Requirement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Related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Document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AUTOSAR Requirement :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AUTOSAR_RS_UpdateAndConfigurationManagement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R22-11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* Toyota Requirement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otasu40-masterreq-rd000-002-a v4.0 (OTA 4.0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VolksWagen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Requirement : UDS-Compliant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Programming (Q-LAH 80126 LAH.DUM.906.A v2.7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75519"/>
              </p:ext>
            </p:extLst>
          </p:nvPr>
        </p:nvGraphicFramePr>
        <p:xfrm>
          <a:off x="695400" y="1052736"/>
          <a:ext cx="1101722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Source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설치된 모든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정보를 수집해야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모든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Update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기록을 수집해야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분산시켜야 하고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과정을 주관하여 진행해야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REQ-FR-UCM-04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Master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다른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Functional Cluster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와 통신 시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사용한다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 Adaptive,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VolksWagen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REQ-FR-UCM-05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 전체에 걸쳐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Safety Condition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확인해야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주차 상태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배터리 상태 등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REQ-FR-UCM-06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운전자와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제공하고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필요 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Software Update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진행에 대한 동의를 구해야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REQ-FR-UCM-07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알려줄 수 있는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구성해야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Toyota,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VolksWagen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REQ-FR-UCM-08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과정을 진행하기 위해 필요한 모든 정보를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 MANIFEST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통해 확인하고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Update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순서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Dependency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등을 고려하여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계획을 수립하여야 한다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Adaptive, Toyota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27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REQ-FR-UCM-09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부팅 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Initialize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과정을 모두 완료하고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State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타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Functional Cluster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알린다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AUTOSAR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Adaptive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22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7613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standard,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Manufacturer Requirement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품질 속성 관련 사항 도출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Priority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Business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중요도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Technical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중요도에 따라 점수 부여 후 결정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낮은 번호가 높은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Priority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가짐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sym typeface="Wingdings" panose="05000000000000000000" pitchFamily="2" charset="2"/>
                <a:hlinkClick r:id="rId2" action="ppaction://hlinksldjump"/>
              </a:rPr>
              <a:t>Appendix 4. </a:t>
            </a:r>
            <a:r>
              <a:rPr lang="ko-KR" alt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sym typeface="Wingdings" panose="05000000000000000000" pitchFamily="2" charset="2"/>
                <a:hlinkClick r:id="rId2" action="ppaction://hlinksldjump"/>
              </a:rPr>
              <a:t>참고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Scenario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정량적 지표 설정은 기존 진행한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측정값을 참고하여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Stakeholder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하나인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협의 하에 결정함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(e.g. Vehicle 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세부 시나리오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hlinkClick r:id="rId3" action="ppaction://hlinksldjump"/>
              </a:rPr>
              <a:t>Appendix 5 &amp; 6.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  <a:hlinkClick r:id="rId3" action="ppaction://hlinksldjump"/>
              </a:rPr>
              <a:t>참고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3. Architectural Drivers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60397"/>
              </p:ext>
            </p:extLst>
          </p:nvPr>
        </p:nvGraphicFramePr>
        <p:xfrm>
          <a:off x="695400" y="1520788"/>
          <a:ext cx="1101722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51672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1458162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47484866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2983048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Attribute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Priority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Key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QA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Backend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로부터 수신한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무결성을 보장해야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악의적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Attacker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정보 유출 시도 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Driver, Vehicle Identity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포함하는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Confidential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정보가 노출되지 않도록 하기 위하여 해당 정보는 전송 시 보호되어야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Security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시간은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size 1MB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초를 넘지 않아야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Performance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735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REQ-QA-UCM-04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 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점유율이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30%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초과할 수 없다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Performance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0487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중지되어서는 안된다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Availability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5769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REQ-QA-UCM-06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전원이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Off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되더라도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전원이 다시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재개되어야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Availability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833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 새로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Install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된 경우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Recompile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없이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새로운 버전으로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업데이트 시킬 수 있어야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Extensibility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60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400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(Communication Channel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VS Confidential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09797"/>
            <a:ext cx="8784976" cy="4727471"/>
          </a:xfrm>
          <a:prstGeom prst="rect">
            <a:avLst/>
          </a:prstGeom>
        </p:spPr>
      </p:pic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695400" y="982721"/>
          <a:ext cx="878497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REQ-QA-UCM-02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악의적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Attacker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정보 유출 시도 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Driver, Vehicle Identity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포함하는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Confidential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정보가 노출되지 않도록 하기 위하여 해당 정보는 전송 시 보호되어야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9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492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TLS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적용하여 전체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처리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2" y="1052736"/>
            <a:ext cx="4922337" cy="3104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052736"/>
            <a:ext cx="4922337" cy="2903777"/>
          </a:xfrm>
          <a:prstGeom prst="rect">
            <a:avLst/>
          </a:prstGeom>
        </p:spPr>
      </p:pic>
      <p:sp>
        <p:nvSpPr>
          <p:cNvPr id="124" name="텍스트 개체 틀 3"/>
          <p:cNvSpPr txBox="1">
            <a:spLocks/>
          </p:cNvSpPr>
          <p:nvPr/>
        </p:nvSpPr>
        <p:spPr>
          <a:xfrm>
            <a:off x="61480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Confidential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한해서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2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564" y="672117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텍스트 개체 틀 3"/>
          <p:cNvSpPr txBox="1">
            <a:spLocks/>
          </p:cNvSpPr>
          <p:nvPr/>
        </p:nvSpPr>
        <p:spPr>
          <a:xfrm>
            <a:off x="6456040" y="4445496"/>
            <a:ext cx="5440586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한해서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ara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::crypto lib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비해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시간에 영향을 주지 않음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리스트를 관리해야 하고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송신 시 직접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수행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수신 시 직접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Decryption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수행해야 함</a:t>
            </a: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7" name="텍스트 개체 틀 3"/>
          <p:cNvSpPr txBox="1">
            <a:spLocks/>
          </p:cNvSpPr>
          <p:nvPr/>
        </p:nvSpPr>
        <p:spPr>
          <a:xfrm>
            <a:off x="714952" y="4445496"/>
            <a:ext cx="5440586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Channel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적용함으로써 전송되는 모든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보안 적용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적용을 위한 개발 리소스 불필요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Confidential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아님에도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Secure Channel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사용함에 따라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소요시간을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크게 증가시키는 원인이 됨</a:t>
            </a: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6053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Package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무결성 확인을 위하여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이용한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AUTHENTICATION Tag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적용을 비롯한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Package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구조 협의 완료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(3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월 초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획득 방법에 대한 대안 비교 진행 중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43347"/>
              </p:ext>
            </p:extLst>
          </p:nvPr>
        </p:nvGraphicFramePr>
        <p:xfrm>
          <a:off x="695400" y="982721"/>
          <a:ext cx="8784976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Backend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로부터 수신한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무결성을 보장해야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809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839215"/>
            <a:ext cx="9217024" cy="42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Static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12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55441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텍스트 개체 틀 3"/>
          <p:cNvSpPr txBox="1">
            <a:spLocks/>
          </p:cNvSpPr>
          <p:nvPr/>
        </p:nvSpPr>
        <p:spPr>
          <a:xfrm>
            <a:off x="6193090" y="1052736"/>
            <a:ext cx="5591542" cy="3834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포함시켜서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Release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Binary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포함된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관리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Encryption / Decryption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Management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불필요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Public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관리하므로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유출 위험이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거의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없음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/ 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비롯한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Application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Management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불필요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Private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변경 시 자동차 제조업체 공식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A/S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센터 방문 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Public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추가된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Binary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Flashing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필요</a:t>
            </a: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39" y="1052736"/>
            <a:ext cx="5232373" cy="50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Dynamic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4.1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Security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27" name="텍스트 개체 틀 3"/>
          <p:cNvSpPr txBox="1">
            <a:spLocks/>
          </p:cNvSpPr>
          <p:nvPr/>
        </p:nvSpPr>
        <p:spPr>
          <a:xfrm>
            <a:off x="6193090" y="1052736"/>
            <a:ext cx="5591542" cy="331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Cloud Server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Diagnostic Tool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 획득함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Private 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변경 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Cloud Server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Diagnostic Tool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이용하여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업데이트를 쉽게 할 수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OTA Client / Diagnostic Application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으로부터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전달받을 수 있는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Crypto Daemon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전달할 수 있는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API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개발 필요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간 노출의 위험의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" y="1058362"/>
            <a:ext cx="6006670" cy="39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602042" y="502882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02042" y="5172828"/>
            <a:ext cx="144000" cy="14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32" name="꺾인 연결선 31"/>
          <p:cNvCxnSpPr>
            <a:stCxn id="29" idx="3"/>
            <a:endCxn id="31" idx="3"/>
          </p:cNvCxnSpPr>
          <p:nvPr/>
        </p:nvCxnSpPr>
        <p:spPr>
          <a:xfrm>
            <a:off x="4746042" y="5100828"/>
            <a:ext cx="12700" cy="144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400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(300MByte(s) Single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Software Package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단계별 소요 시간 측정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4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.2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2621" y="4270513"/>
            <a:ext cx="3998664" cy="28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UCM Master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7376" y="3512198"/>
            <a:ext cx="3993909" cy="288000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OTA Client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7375" y="2753883"/>
            <a:ext cx="3993911" cy="288000"/>
          </a:xfrm>
          <a:prstGeom prst="rect">
            <a:avLst/>
          </a:prstGeom>
          <a:gradFill rotWithShape="1">
            <a:gsLst>
              <a:gs pos="0">
                <a:srgbClr val="FFC000">
                  <a:lumMod val="110000"/>
                  <a:satMod val="105000"/>
                  <a:tint val="67000"/>
                </a:srgbClr>
              </a:gs>
              <a:gs pos="50000">
                <a:srgbClr val="FFC000">
                  <a:lumMod val="105000"/>
                  <a:satMod val="103000"/>
                  <a:tint val="73000"/>
                </a:srgbClr>
              </a:gs>
              <a:gs pos="100000">
                <a:srgbClr val="FFC000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Backend Server</a:t>
            </a:r>
          </a:p>
        </p:txBody>
      </p:sp>
      <p:cxnSp>
        <p:nvCxnSpPr>
          <p:cNvPr id="3" name="직선 화살표 연결선 2"/>
          <p:cNvCxnSpPr>
            <a:stCxn id="12" idx="2"/>
            <a:endCxn id="10" idx="0"/>
          </p:cNvCxnSpPr>
          <p:nvPr/>
        </p:nvCxnSpPr>
        <p:spPr>
          <a:xfrm>
            <a:off x="2744331" y="3041883"/>
            <a:ext cx="0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9" idx="0"/>
          </p:cNvCxnSpPr>
          <p:nvPr/>
        </p:nvCxnSpPr>
        <p:spPr>
          <a:xfrm flipH="1">
            <a:off x="2741953" y="3800198"/>
            <a:ext cx="2378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63" idx="0"/>
          </p:cNvCxnSpPr>
          <p:nvPr/>
        </p:nvCxnSpPr>
        <p:spPr>
          <a:xfrm>
            <a:off x="2741953" y="4558513"/>
            <a:ext cx="2378" cy="4703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094539" y="2888883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94539" y="3650011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94539" y="5010828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8" name="직선 화살표 연결선 47"/>
          <p:cNvCxnSpPr>
            <a:stCxn id="37" idx="2"/>
            <a:endCxn id="44" idx="0"/>
          </p:cNvCxnSpPr>
          <p:nvPr/>
        </p:nvCxnSpPr>
        <p:spPr>
          <a:xfrm>
            <a:off x="5526539" y="2906883"/>
            <a:ext cx="0" cy="7431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5526539" y="3668011"/>
            <a:ext cx="0" cy="134281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094539" y="5298828"/>
            <a:ext cx="864000" cy="18000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5" name="직선 화살표 연결선 54"/>
          <p:cNvCxnSpPr>
            <a:stCxn id="45" idx="2"/>
            <a:endCxn id="54" idx="0"/>
          </p:cNvCxnSpPr>
          <p:nvPr/>
        </p:nvCxnSpPr>
        <p:spPr>
          <a:xfrm>
            <a:off x="5526539" y="5028828"/>
            <a:ext cx="0" cy="2700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26539" y="3162929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Push Image (About</a:t>
            </a:r>
            <a:r>
              <a:rPr kumimoji="0" lang="ko-KR" alt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kumimoji="0" 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 min. 10 sec.)</a:t>
            </a:r>
            <a:endParaRPr 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526539" y="4291402"/>
            <a:ext cx="23711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Transfer Image (About 23 min 20 sec.)</a:t>
            </a:r>
            <a:endParaRPr 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26539" y="5041262"/>
            <a:ext cx="17620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Install Image (About 2 min.)</a:t>
            </a:r>
            <a:endParaRPr lang="en-US" dirty="0"/>
          </a:p>
        </p:txBody>
      </p:sp>
      <p:sp>
        <p:nvSpPr>
          <p:cNvPr id="4097" name="모서리가 둥근 직사각형 4096"/>
          <p:cNvSpPr/>
          <p:nvPr/>
        </p:nvSpPr>
        <p:spPr>
          <a:xfrm>
            <a:off x="479375" y="3920011"/>
            <a:ext cx="7492709" cy="989002"/>
          </a:xfrm>
          <a:prstGeom prst="roundRect">
            <a:avLst/>
          </a:prstGeom>
          <a:noFill/>
          <a:ln>
            <a:solidFill>
              <a:srgbClr val="FFC000"/>
            </a:solidFill>
            <a:prstDash val="sysDash"/>
          </a:ln>
        </p:spPr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074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4270513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직사각형 4099"/>
          <p:cNvSpPr/>
          <p:nvPr/>
        </p:nvSpPr>
        <p:spPr>
          <a:xfrm>
            <a:off x="8113475" y="4214457"/>
            <a:ext cx="2590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증가 시 추가 소요 예상</a:t>
            </a:r>
            <a:r>
              <a:rPr lang="en-US" altLang="ko-KR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en-US" altLang="ko-KR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</a:t>
            </a:r>
            <a:r>
              <a:rPr lang="ko-KR" altLang="en-US" sz="10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</a:t>
            </a:r>
            <a:r>
              <a:rPr lang="ko-KR" altLang="en-US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시간 개선 포인트로 결정</a:t>
            </a:r>
            <a:endParaRPr lang="en-US" altLang="ko-KR" sz="1000" dirty="0" smtClean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4102" name="그룹 4101"/>
          <p:cNvGrpSpPr/>
          <p:nvPr/>
        </p:nvGrpSpPr>
        <p:grpSpPr>
          <a:xfrm>
            <a:off x="734074" y="5593980"/>
            <a:ext cx="6200086" cy="972108"/>
            <a:chOff x="1918693" y="5292249"/>
            <a:chExt cx="6200086" cy="972108"/>
          </a:xfrm>
        </p:grpSpPr>
        <p:sp>
          <p:nvSpPr>
            <p:cNvPr id="92" name="직사각형 91"/>
            <p:cNvSpPr/>
            <p:nvPr/>
          </p:nvSpPr>
          <p:spPr>
            <a:xfrm>
              <a:off x="1918693" y="5292249"/>
              <a:ext cx="6200086" cy="97210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Key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034411" y="5580329"/>
              <a:ext cx="2334721" cy="246221"/>
              <a:chOff x="2918701" y="5593504"/>
              <a:chExt cx="2334721" cy="24622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918701" y="5639267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lumMod val="110000"/>
                      <a:satMod val="105000"/>
                      <a:tint val="67000"/>
                    </a:srgbClr>
                  </a:gs>
                  <a:gs pos="50000">
                    <a:srgbClr val="70AD47">
                      <a:lumMod val="105000"/>
                      <a:satMod val="103000"/>
                      <a:tint val="73000"/>
                    </a:srgbClr>
                  </a:gs>
                  <a:gs pos="100000">
                    <a:srgbClr val="70AD47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283011" y="5593504"/>
                <a:ext cx="197041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AUTOSAR Adaptive Application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028760" y="5580329"/>
              <a:ext cx="2639292" cy="246221"/>
              <a:chOff x="5722550" y="5593504"/>
              <a:chExt cx="2639292" cy="24622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5722550" y="5639267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086860" y="5593504"/>
                <a:ext cx="22749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AUTOSAR Adaptive Platform module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2030101" y="5903596"/>
              <a:ext cx="1433834" cy="246221"/>
              <a:chOff x="2914391" y="5887268"/>
              <a:chExt cx="1433834" cy="24622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914391" y="5933031"/>
                <a:ext cx="360000" cy="144000"/>
              </a:xfrm>
              <a:prstGeom prst="rect">
                <a:avLst/>
              </a:prstGeom>
              <a:gradFill rotWithShape="1">
                <a:gsLst>
                  <a:gs pos="0">
                    <a:srgbClr val="FFC000">
                      <a:lumMod val="110000"/>
                      <a:satMod val="105000"/>
                      <a:tint val="67000"/>
                    </a:srgbClr>
                  </a:gs>
                  <a:gs pos="50000">
                    <a:srgbClr val="FFC000">
                      <a:lumMod val="105000"/>
                      <a:satMod val="103000"/>
                      <a:tint val="73000"/>
                    </a:srgbClr>
                  </a:gs>
                  <a:gs pos="100000">
                    <a:srgbClr val="FFC000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278701" y="5887268"/>
                <a:ext cx="106952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External Entity</a:t>
                </a:r>
              </a:p>
            </p:txBody>
          </p:sp>
        </p:grpSp>
        <p:grpSp>
          <p:nvGrpSpPr>
            <p:cNvPr id="4101" name="그룹 4100"/>
            <p:cNvGrpSpPr/>
            <p:nvPr/>
          </p:nvGrpSpPr>
          <p:grpSpPr>
            <a:xfrm>
              <a:off x="5028760" y="5898248"/>
              <a:ext cx="1095600" cy="246221"/>
              <a:chOff x="351684" y="6492571"/>
              <a:chExt cx="1095600" cy="246221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715994" y="6492571"/>
                <a:ext cx="7312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Data flow</a:t>
                </a:r>
              </a:p>
            </p:txBody>
          </p:sp>
          <p:cxnSp>
            <p:nvCxnSpPr>
              <p:cNvPr id="99" name="직선 화살표 연결선 98"/>
              <p:cNvCxnSpPr/>
              <p:nvPr/>
            </p:nvCxnSpPr>
            <p:spPr>
              <a:xfrm>
                <a:off x="351684" y="6610334"/>
                <a:ext cx="36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직사각형 62"/>
          <p:cNvSpPr/>
          <p:nvPr/>
        </p:nvSpPr>
        <p:spPr>
          <a:xfrm>
            <a:off x="747376" y="5028828"/>
            <a:ext cx="3993909" cy="28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UCM Subordinate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34074" y="2348880"/>
            <a:ext cx="2751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With UCM </a:t>
            </a:r>
            <a:r>
              <a:rPr kumimoji="0" lang="en-US" sz="1000" b="0" kern="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Master, Wireless </a:t>
            </a:r>
            <a:r>
              <a:rPr kumimoji="0" lang="en-US" sz="1000" b="0" kern="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Software </a:t>
            </a:r>
            <a:r>
              <a:rPr kumimoji="0" lang="en-US" sz="1000" b="0" kern="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Update</a:t>
            </a:r>
          </a:p>
          <a:p>
            <a:r>
              <a:rPr kumimoji="0" lang="en-US" sz="1000" b="0" kern="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(Software Package 1</a:t>
            </a:r>
            <a:r>
              <a:rPr kumimoji="0" lang="ko-KR" altLang="en-US" sz="1000" b="0" kern="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 전송</a:t>
            </a:r>
            <a:r>
              <a:rPr kumimoji="0" lang="en-US" sz="1000" b="0" kern="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endParaRPr kumimoji="0" lang="en-US" sz="1000" b="0" kern="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695400" y="983546"/>
          <a:ext cx="8784976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742711338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255147564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시간은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size 1MB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초를 넘지 않아야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1232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REQ-QA-UCM-04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진행 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점유율이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30%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초과할 수 없다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74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1418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 개선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Strategy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Manage resources (Increase concurrency) VS Control resource demand (Limit event response)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Thread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Increase concurrency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4.2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63208" y="6993396"/>
            <a:ext cx="7128792" cy="396044"/>
            <a:chOff x="4247244" y="5877272"/>
            <a:chExt cx="7128792" cy="39604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247244" y="5877272"/>
              <a:ext cx="31323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Manage resources (Increase concurrency)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788188" y="5877272"/>
              <a:ext cx="35878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resource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demand (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Limit event response)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79592" y="5921405"/>
              <a:ext cx="399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VS</a:t>
              </a:r>
              <a:endParaRPr lang="en-US" dirty="0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0" y="1888258"/>
            <a:ext cx="4708800" cy="4189679"/>
          </a:xfrm>
          <a:prstGeom prst="rect">
            <a:avLst/>
          </a:prstGeom>
        </p:spPr>
      </p:pic>
      <p:sp>
        <p:nvSpPr>
          <p:cNvPr id="73" name="텍스트 개체 틀 3"/>
          <p:cNvSpPr txBox="1">
            <a:spLocks/>
          </p:cNvSpPr>
          <p:nvPr/>
        </p:nvSpPr>
        <p:spPr>
          <a:xfrm>
            <a:off x="5674997" y="1882522"/>
            <a:ext cx="5440586" cy="35763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다수의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보내야 할 경우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순차적으로 전송하지 않고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이용하여 각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개수가 증가하더라도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전송이 가능하므로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시간은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하나의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전송하는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시간에 수렴함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전송해야 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개수가 증가함에 따라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/ Memory usage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증가함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목차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438485" y="672117"/>
            <a:ext cx="11418155" cy="4890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Overview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Context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Drivers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Decision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Security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Performance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Availability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Extensibility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Verification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Architectural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Representation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Static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Dynamic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Interface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Project </a:t>
            </a:r>
            <a:r>
              <a:rPr lang="en-US" altLang="ko-KR" sz="1400" dirty="0" err="1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Restrospection</a:t>
            </a:r>
            <a:endParaRPr lang="en-US" altLang="ko-KR" sz="1400" dirty="0" smtClean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Appendix.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Thread Pool &amp; Worker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Limit event response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4.2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Performance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63208" y="6993396"/>
            <a:ext cx="7128792" cy="396044"/>
            <a:chOff x="4247244" y="5877272"/>
            <a:chExt cx="7128792" cy="396044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4247244" y="5877272"/>
              <a:ext cx="31323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Manage resources (Increase concurrency)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7788188" y="5877272"/>
              <a:ext cx="3587848" cy="39604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resource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demand (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Limit event response)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79592" y="5921405"/>
              <a:ext cx="399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VS</a:t>
              </a:r>
              <a:endParaRPr lang="en-US" dirty="0"/>
            </a:p>
          </p:txBody>
        </p:sp>
      </p:grpSp>
      <p:sp>
        <p:nvSpPr>
          <p:cNvPr id="73" name="텍스트 개체 틀 3"/>
          <p:cNvSpPr txBox="1">
            <a:spLocks/>
          </p:cNvSpPr>
          <p:nvPr/>
        </p:nvSpPr>
        <p:spPr>
          <a:xfrm>
            <a:off x="5674997" y="1070051"/>
            <a:ext cx="5440586" cy="38348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다수의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보내야 할 경우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순차적으로 전송하지 않고 동시에 전송하되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Pool &amp; Thread Worker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동시에 전송할 수 있는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조절함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Worker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설정함으로써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동시 전송할 수 있는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개수를 조절할 수 있으며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이에 따라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Memory Usage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컨트롤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수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기법을 이용한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전송에 비해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소요 시간이 증가함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70051"/>
            <a:ext cx="4708227" cy="5677087"/>
          </a:xfrm>
          <a:prstGeom prst="rect">
            <a:avLst/>
          </a:prstGeom>
        </p:spPr>
      </p:pic>
      <p:pic>
        <p:nvPicPr>
          <p:cNvPr id="13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80" y="656741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9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2837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Attribute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방지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복구를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Strategy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Detect Faults(Heartbeat), Recover from Faults(Cold spare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VS Recover from faults (Active Redundancy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LARA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복구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메커니즘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활용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&amp; State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저장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4.3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Availability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61" name="텍스트 개체 틀 3"/>
          <p:cNvSpPr txBox="1">
            <a:spLocks/>
          </p:cNvSpPr>
          <p:nvPr/>
        </p:nvSpPr>
        <p:spPr>
          <a:xfrm>
            <a:off x="6312024" y="3045961"/>
            <a:ext cx="5440586" cy="25422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Functional Cluster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Heartbeat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통신을 통하여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Alive Check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Timeout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주기 내에 응답이 없는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시 중단 없는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위하여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Storage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구현이 쉽고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복구를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위한 방법 중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사용량이 가장 적음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탐지 후 </a:t>
            </a:r>
            <a:r>
              <a:rPr lang="ko-KR" altLang="en-US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재시작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시 까지 일정 시간 소요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(Max. 4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초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8" y="3160209"/>
            <a:ext cx="5474682" cy="1469263"/>
          </a:xfrm>
          <a:prstGeom prst="rect">
            <a:avLst/>
          </a:prstGeom>
        </p:spPr>
      </p:pic>
      <p:pic>
        <p:nvPicPr>
          <p:cNvPr id="63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940" y="2666536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20053"/>
              </p:ext>
            </p:extLst>
          </p:nvPr>
        </p:nvGraphicFramePr>
        <p:xfrm>
          <a:off x="695400" y="982721"/>
          <a:ext cx="8784976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3549804782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5449154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중지되어서는 안된다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8004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REQ-QA-UCM-06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도중 전원이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Off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되더라도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전원이 다시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재개되어야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06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LARA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복구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메커니즘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활용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&amp; State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저장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4.3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Availability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7" y="1304764"/>
            <a:ext cx="5474682" cy="2597121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/>
          </p:cNvSpPr>
          <p:nvPr/>
        </p:nvSpPr>
        <p:spPr>
          <a:xfrm>
            <a:off x="6312024" y="1135039"/>
            <a:ext cx="5440586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Process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 운용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OTA Client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각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Ping / Echo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통신하면서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Primary 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Termination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된 경우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Secondary 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계속 진행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Primary 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Termination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되더라도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중단없이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Secondary 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On-going 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진행할 수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여부와 관계없이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항상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process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실행되고 있어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배로 필요함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7954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Related Quality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Attribute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분석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기존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존재하지 않던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Diagnostic Tester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의해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설치한 경우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ECU B (Old version)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물리적 손상으로 새로운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 (The latest version)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교체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B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이미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포함된 이미지가 인스톨됨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551384" y="2334240"/>
            <a:ext cx="11053228" cy="3507028"/>
            <a:chOff x="551384" y="2204864"/>
            <a:chExt cx="11053228" cy="3507028"/>
          </a:xfrm>
        </p:grpSpPr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384" y="2204864"/>
              <a:ext cx="6051109" cy="3507028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134" y="2976188"/>
              <a:ext cx="4735478" cy="2373684"/>
            </a:xfrm>
            <a:prstGeom prst="rect">
              <a:avLst/>
            </a:prstGeom>
          </p:spPr>
        </p:pic>
        <p:sp>
          <p:nvSpPr>
            <p:cNvPr id="116" name="오른쪽 화살표 115"/>
            <p:cNvSpPr/>
            <p:nvPr/>
          </p:nvSpPr>
          <p:spPr>
            <a:xfrm>
              <a:off x="5949540" y="3965008"/>
              <a:ext cx="396044" cy="3960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txBody>
            <a:bodyPr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pic>
        <p:nvPicPr>
          <p:cNvPr id="124" name="그림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856" y="2214552"/>
            <a:ext cx="2014756" cy="90869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01433"/>
              </p:ext>
            </p:extLst>
          </p:nvPr>
        </p:nvGraphicFramePr>
        <p:xfrm>
          <a:off x="695400" y="982721"/>
          <a:ext cx="8784976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747">
                  <a:extLst>
                    <a:ext uri="{9D8B030D-6E8A-4147-A177-3AD203B41FA5}">
                      <a16:colId xmlns:a16="http://schemas.microsoft.com/office/drawing/2014/main" val="1957302077"/>
                    </a:ext>
                  </a:extLst>
                </a:gridCol>
                <a:gridCol w="7380229">
                  <a:extLst>
                    <a:ext uri="{9D8B030D-6E8A-4147-A177-3AD203B41FA5}">
                      <a16:colId xmlns:a16="http://schemas.microsoft.com/office/drawing/2014/main" val="50875977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이 새로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Install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된 경우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Recompile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없이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할 수 있고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새로운 버전으로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업데이트 시킬 수 있어야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5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9121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 존재하는 모든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각각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하기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Master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각 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설치된 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정보를 수집하므로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Runtime </a:t>
            </a:r>
            <a:r>
              <a:rPr lang="ko-KR" altLang="en-US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 </a:t>
            </a:r>
            <a:r>
              <a:rPr lang="en-US" altLang="ko-KR" sz="1400" noProof="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중요한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Responsibility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 하나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또한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현재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여러 가지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각 회사에서 개발 진행하고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현재 존재하는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R19-11, R20-11, R21-11, R22-11 4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가지로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제공하는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일부 차이가 있음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Runtime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 추가된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와의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 동적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생성을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Solution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비교 필요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690381" y="1052736"/>
            <a:ext cx="8996277" cy="2455094"/>
            <a:chOff x="690381" y="1103241"/>
            <a:chExt cx="8996277" cy="2455094"/>
          </a:xfrm>
        </p:grpSpPr>
        <p:sp>
          <p:nvSpPr>
            <p:cNvPr id="64" name="직사각형 63"/>
            <p:cNvSpPr/>
            <p:nvPr/>
          </p:nvSpPr>
          <p:spPr>
            <a:xfrm>
              <a:off x="690381" y="1103241"/>
              <a:ext cx="5422184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O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0382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A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437433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563907" y="2485621"/>
              <a:ext cx="1675132" cy="107271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ECU B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4626999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2748686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4C3E2E0-E370-51E2-45FE-DE90FEC251E9}"/>
                </a:ext>
              </a:extLst>
            </p:cNvPr>
            <p:cNvSpPr/>
            <p:nvPr/>
          </p:nvSpPr>
          <p:spPr>
            <a:xfrm>
              <a:off x="879948" y="2805978"/>
              <a:ext cx="1296000" cy="4320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Subordinate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07154" y="1306881"/>
              <a:ext cx="5188638" cy="773995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Master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79948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A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48686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B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626999" y="1547307"/>
              <a:ext cx="1296000" cy="4320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 Subordinate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Instance C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1461148" y="1979307"/>
              <a:ext cx="133600" cy="826671"/>
              <a:chOff x="1461148" y="1979307"/>
              <a:chExt cx="133600" cy="826671"/>
            </a:xfrm>
          </p:grpSpPr>
          <p:cxnSp>
            <p:nvCxnSpPr>
              <p:cNvPr id="88" name="직선 화살표 연결선 87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9" name="직선 화살표 연결선 88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6" name="그룹 75"/>
            <p:cNvGrpSpPr/>
            <p:nvPr/>
          </p:nvGrpSpPr>
          <p:grpSpPr>
            <a:xfrm>
              <a:off x="3329886" y="1979306"/>
              <a:ext cx="133600" cy="826671"/>
              <a:chOff x="1461148" y="1979307"/>
              <a:chExt cx="133600" cy="826671"/>
            </a:xfrm>
          </p:grpSpPr>
          <p:cxnSp>
            <p:nvCxnSpPr>
              <p:cNvPr id="86" name="직선 화살표 연결선 85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7" name="그룹 76"/>
            <p:cNvGrpSpPr/>
            <p:nvPr/>
          </p:nvGrpSpPr>
          <p:grpSpPr>
            <a:xfrm>
              <a:off x="5208199" y="1979305"/>
              <a:ext cx="133600" cy="826671"/>
              <a:chOff x="1461148" y="1979307"/>
              <a:chExt cx="133600" cy="826671"/>
            </a:xfrm>
          </p:grpSpPr>
          <p:cxnSp>
            <p:nvCxnSpPr>
              <p:cNvPr id="84" name="직선 화살표 연결선 83"/>
              <p:cNvCxnSpPr/>
              <p:nvPr/>
            </p:nvCxnSpPr>
            <p:spPr>
              <a:xfrm>
                <a:off x="14611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5" name="직선 화살표 연결선 84"/>
              <p:cNvCxnSpPr/>
              <p:nvPr/>
            </p:nvCxnSpPr>
            <p:spPr>
              <a:xfrm>
                <a:off x="1594748" y="1979307"/>
                <a:ext cx="0" cy="82667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</p:grpSp>
        <p:grpSp>
          <p:nvGrpSpPr>
            <p:cNvPr id="78" name="그룹 77"/>
            <p:cNvGrpSpPr/>
            <p:nvPr/>
          </p:nvGrpSpPr>
          <p:grpSpPr>
            <a:xfrm>
              <a:off x="6427410" y="2218390"/>
              <a:ext cx="3259248" cy="1339945"/>
              <a:chOff x="3141552" y="3789611"/>
              <a:chExt cx="3259248" cy="1339945"/>
            </a:xfrm>
          </p:grpSpPr>
          <p:cxnSp>
            <p:nvCxnSpPr>
              <p:cNvPr id="79" name="직선 화살표 연결선 78"/>
              <p:cNvCxnSpPr/>
              <p:nvPr/>
            </p:nvCxnSpPr>
            <p:spPr>
              <a:xfrm rot="16200000">
                <a:off x="3396686" y="4779443"/>
                <a:ext cx="0" cy="34562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80" name="직선 화살표 연결선 79"/>
              <p:cNvCxnSpPr/>
              <p:nvPr/>
            </p:nvCxnSpPr>
            <p:spPr>
              <a:xfrm rot="16200000">
                <a:off x="3396686" y="4537287"/>
                <a:ext cx="0" cy="345621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F0000"/>
                </a:solidFill>
                <a:prstDash val="solid"/>
                <a:miter lim="800000"/>
                <a:headEnd type="stealth"/>
                <a:tailEnd type="none"/>
              </a:ln>
              <a:effectLst/>
            </p:spPr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63D3819-47AB-AFDA-3922-6AFCE3C612DA}"/>
                  </a:ext>
                </a:extLst>
              </p:cNvPr>
              <p:cNvSpPr/>
              <p:nvPr/>
            </p:nvSpPr>
            <p:spPr>
              <a:xfrm>
                <a:off x="3141552" y="3789611"/>
                <a:ext cx="3259248" cy="13399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Adaptive AUTOSAR Functional Cluster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UCM Subordinate </a:t>
                </a: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관리를 위한 </a:t>
                </a: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Class </a:t>
                </a:r>
                <a:r>
                  <a: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의 </a:t>
                </a: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Object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SWCL Info, History, and so on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Transfer Software Package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3B2E71E-3EAC-8284-B9F9-C8DA06C9F8F4}"/>
                  </a:ext>
                </a:extLst>
              </p:cNvPr>
              <p:cNvSpPr/>
              <p:nvPr/>
            </p:nvSpPr>
            <p:spPr>
              <a:xfrm>
                <a:off x="3223875" y="4139011"/>
                <a:ext cx="345621" cy="157066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3223875" y="4389409"/>
                <a:ext cx="345621" cy="1570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01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43372" y="656692"/>
            <a:ext cx="5709600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Simple Factory pattern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4.4 Architectural Decision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Extensibility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1" y="1052736"/>
            <a:ext cx="5401219" cy="2413311"/>
          </a:xfrm>
          <a:prstGeom prst="rect">
            <a:avLst/>
          </a:prstGeom>
        </p:spPr>
      </p:pic>
      <p:sp>
        <p:nvSpPr>
          <p:cNvPr id="290" name="텍스트 개체 틀 3"/>
          <p:cNvSpPr txBox="1">
            <a:spLocks/>
          </p:cNvSpPr>
          <p:nvPr/>
        </p:nvSpPr>
        <p:spPr>
          <a:xfrm>
            <a:off x="6152449" y="656692"/>
            <a:ext cx="5709600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Prototype pattern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1" name="그림 2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73" y="1247107"/>
            <a:ext cx="5401219" cy="2219136"/>
          </a:xfrm>
          <a:prstGeom prst="rect">
            <a:avLst/>
          </a:prstGeom>
        </p:spPr>
      </p:pic>
      <p:sp>
        <p:nvSpPr>
          <p:cNvPr id="292" name="텍스트 개체 틀 3"/>
          <p:cNvSpPr txBox="1">
            <a:spLocks/>
          </p:cNvSpPr>
          <p:nvPr/>
        </p:nvSpPr>
        <p:spPr>
          <a:xfrm>
            <a:off x="442849" y="3605741"/>
            <a:ext cx="5440586" cy="2025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대응하는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concrete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클래스 생성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Sub(s).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따라 적절한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Transfer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Process,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Activate,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Finish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동작 제어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UCMSubRxx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class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추가로 새로운 버전 확장에 대해 쉽게 대응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새로운 버전 추가 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(e.g. R23-11) Factory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코드 변경 필요</a:t>
            </a: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3" name="텍스트 개체 틀 3"/>
          <p:cNvSpPr txBox="1">
            <a:spLocks/>
          </p:cNvSpPr>
          <p:nvPr/>
        </p:nvSpPr>
        <p:spPr>
          <a:xfrm>
            <a:off x="6152449" y="3605741"/>
            <a:ext cx="5440586" cy="2025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별 객체 생성 후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PrototypeRegistry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등록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Sub.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검색되면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따라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Registry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기 생성된 객체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Clone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하여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장점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 빠름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초기화 코드 제거 가능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단점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복잡한 객체 복제는 다소 어려움</a:t>
            </a:r>
            <a:endParaRPr lang="en-US" altLang="ko-KR" sz="1400" dirty="0" smtClean="0">
              <a:solidFill>
                <a:srgbClr val="FF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4" name="텍스트 개체 틀 3"/>
          <p:cNvSpPr txBox="1">
            <a:spLocks/>
          </p:cNvSpPr>
          <p:nvPr/>
        </p:nvSpPr>
        <p:spPr>
          <a:xfrm>
            <a:off x="443894" y="5978780"/>
            <a:ext cx="11418155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Decision : Simple Factory pattern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Sub. version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가지 종류로 존재하기 때문에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concrete class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대응이 가능하다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Simple Factory pattern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속도와 </a:t>
            </a:r>
            <a:r>
              <a:rPr lang="en-US" altLang="ko-KR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 pattern </a:t>
            </a:r>
            <a:r>
              <a:rPr lang="ko-KR" alt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Clone </a:t>
            </a:r>
            <a:r>
              <a:rPr lang="ko-KR" alt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으로</a:t>
            </a:r>
            <a:r>
              <a:rPr lang="en-US" altLang="ko-KR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Instance </a:t>
            </a:r>
            <a:r>
              <a:rPr lang="ko-KR" alt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생성 속도는 큰 차이가 없음도 확인함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95" name="Picture 2" descr="체크 표시 클립 아트. 무료 다운로드. | Creazil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86" y="642060"/>
            <a:ext cx="289283" cy="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16348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marL="0" lvl="0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Key QA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대한 설계 검증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5. Verification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8485" y="620688"/>
            <a:ext cx="11300618" cy="828092"/>
            <a:chOff x="731404" y="1160748"/>
            <a:chExt cx="11300618" cy="82809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31404" y="1304763"/>
              <a:ext cx="11300618" cy="684077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216000" rIns="144000" bIns="144000" rtlCol="0" anchor="t"/>
            <a:lstStyle/>
            <a:p>
              <a:pPr marL="171450" lvl="0" indent="-1714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LARA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Platform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의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build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target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중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QEMU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x86-64 (</a:t>
              </a:r>
              <a:r>
                <a:rPr lang="en-US" sz="1200" dirty="0" err="1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Yocto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Linux) </a:t>
              </a: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에서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검증</a:t>
              </a:r>
              <a:endParaRPr lang="en-US" altLang="ko-KR" sz="12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171450" lvl="0" indent="-17145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Prototype 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executable </a:t>
              </a: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</a:t>
              </a:r>
              <a:r>
                <a:rPr 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++14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기반 구현</a:t>
              </a:r>
              <a:endParaRPr lang="en-US" altLang="ko-KR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75420" y="1160748"/>
              <a:ext cx="914400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dirty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검증 </a:t>
              </a:r>
              <a:r>
                <a:rPr lang="ko-KR" alt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  <a:cs typeface="Arial" panose="020B0604020202020204" pitchFamily="34" charset="0"/>
                </a:rPr>
                <a:t>환경</a:t>
              </a:r>
              <a:endParaRPr lang="en-US" sz="1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36598"/>
              </p:ext>
            </p:extLst>
          </p:nvPr>
        </p:nvGraphicFramePr>
        <p:xfrm>
          <a:off x="721879" y="1880828"/>
          <a:ext cx="11017224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3233048647"/>
                    </a:ext>
                  </a:extLst>
                </a:gridCol>
                <a:gridCol w="4041973">
                  <a:extLst>
                    <a:ext uri="{9D8B030D-6E8A-4147-A177-3AD203B41FA5}">
                      <a16:colId xmlns:a16="http://schemas.microsoft.com/office/drawing/2014/main" val="901065036"/>
                    </a:ext>
                  </a:extLst>
                </a:gridCol>
                <a:gridCol w="5571095">
                  <a:extLst>
                    <a:ext uri="{9D8B030D-6E8A-4147-A177-3AD203B41FA5}">
                      <a16:colId xmlns:a16="http://schemas.microsoft.com/office/drawing/2014/main" val="35970887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ID</a:t>
                      </a:r>
                      <a:b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(QA Category)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Verification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8205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(Security)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및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무결성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Crypto Daemon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Pre-Installed Key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무결성 확인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Daemon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의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Pre-Installed Key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이용해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Signature Verification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수행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정상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정상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AUTHENTICATION TAG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 Verification Pass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정상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Vehicle Package / AUTHENTICATION TAG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변조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  Verification Fail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- Vehicle Package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변조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정상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sym typeface="Wingdings" panose="05000000000000000000" pitchFamily="2" charset="2"/>
                        </a:rPr>
                        <a:t>AUTHENTICATION TAG  Verification Fail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0795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(Performance)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Update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소요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시간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Thread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Worker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를 이용한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동시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전송해야 하는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 4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개에 대하여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Thread Worker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개수 제한 없이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Package(s)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 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  3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 동시 전송 시부터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Load 30%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초과 확인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- Thread Worker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개수를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개로 제한 후 전송 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CPU Load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27%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점유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  Software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전송 및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Process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까지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1MB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당 약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*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실제 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Target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에서 추가 확인 필요</a:t>
                      </a:r>
                      <a:endParaRPr lang="en-US" sz="1200" dirty="0">
                        <a:solidFill>
                          <a:srgbClr val="00B050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23078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(Availability)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탐지 및 복구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PHM Module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을 이용한 결함 탐지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(Heartbeat)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및 복구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재시작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PlatformHealthManagerImpl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interface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Heartbeat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통신 확인 완료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SIGTERM, SIGKILL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Termination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초 이내 복구 완료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76867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(Extensibility)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between newly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installed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UCM Subordinate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(Without recompiling or reconfiguration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of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Decision : Simple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Factory Pattern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적용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검증 내용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설치되지 않은 다른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QEMU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시작 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가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버전에 따라 객체 생성 및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확인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23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6.1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Static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94451"/>
              </p:ext>
            </p:extLst>
          </p:nvPr>
        </p:nvGraphicFramePr>
        <p:xfrm>
          <a:off x="695400" y="3465004"/>
          <a:ext cx="1101722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Module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Related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SRS ID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VehiclePackage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/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ManagerApp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각종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Interface implementation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VehiclePackageManagement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VDAI, VSM, PHM)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core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기능 수행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REQ-FR-UCM-01/02/05/06/07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FSM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Master state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관리 및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Notify to OTA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Client, Vehicle Driver App, Vehicle State Manager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REQ-FR-UCM-07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REQ-QA-UCM-05/06 (availability)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877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Subordinates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내 존재하는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Subordinate(s)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와의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Interaction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REQ-FR-UCM-01/02/03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REQ-QA-UCM-07 (extensibility)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033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Parsing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Package / Software Package MANIFEST Parsing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REQ-FR-UCM-08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20822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CampaignSteps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MANIFEST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parsing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결과에 따라 전체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Vehicle Software Update orchestration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REQ-FR-UCM-05/08</a:t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REQ-QA-UCM-03/04 (performance)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5285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UCMLibs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 Interface, Package Extractor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제공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REQ-FR-UCM-04</a:t>
                      </a:r>
                      <a:b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</a:b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REQ-QA-UCM-01/02 (security)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6110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696224" y="980728"/>
            <a:ext cx="10656360" cy="2193891"/>
            <a:chOff x="0" y="1855028"/>
            <a:chExt cx="10922000" cy="2248579"/>
          </a:xfrm>
        </p:grpSpPr>
        <p:grpSp>
          <p:nvGrpSpPr>
            <p:cNvPr id="38" name="그룹 37"/>
            <p:cNvGrpSpPr/>
            <p:nvPr/>
          </p:nvGrpSpPr>
          <p:grpSpPr>
            <a:xfrm>
              <a:off x="0" y="1855028"/>
              <a:ext cx="8605732" cy="2244837"/>
              <a:chOff x="0" y="1855028"/>
              <a:chExt cx="8605732" cy="224483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0" y="1855028"/>
                <a:ext cx="1800000" cy="216000"/>
              </a:xfrm>
              <a:prstGeom prst="rect">
                <a:avLst/>
              </a:prstGeom>
              <a:solidFill>
                <a:srgbClr val="F7ECE1"/>
              </a:solidFill>
              <a:ln w="12700">
                <a:solidFill>
                  <a:srgbClr val="AD98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 err="1" smtClean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UCMMaster</a:t>
                </a:r>
                <a:endParaRPr lang="en-US" sz="100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0" y="2066051"/>
                <a:ext cx="8605732" cy="2033814"/>
              </a:xfrm>
              <a:prstGeom prst="rect">
                <a:avLst/>
              </a:prstGeom>
              <a:solidFill>
                <a:srgbClr val="F7ECE1"/>
              </a:solidFill>
              <a:ln w="12700">
                <a:solidFill>
                  <a:srgbClr val="AD98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76903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 smtClean="0">
                      <a:solidFill>
                        <a:schemeClr val="tx1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CampaignSteps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178635" y="2286067"/>
                <a:ext cx="2313459" cy="643024"/>
                <a:chOff x="268756" y="3877563"/>
                <a:chExt cx="2313459" cy="643024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VehiclePackageManagerApp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6113639" y="2286068"/>
                <a:ext cx="2313459" cy="643023"/>
                <a:chOff x="6205492" y="1884013"/>
                <a:chExt cx="2313459" cy="643023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6205492" y="188401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Subordinates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6205493" y="2100012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3146137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smtClean="0">
                      <a:solidFill>
                        <a:schemeClr val="tx1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FSM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3146137" y="228606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UCMLibs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6115371" y="3279127"/>
                <a:ext cx="2313459" cy="643024"/>
                <a:chOff x="268756" y="3877563"/>
                <a:chExt cx="2313459" cy="643024"/>
              </a:xfrm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268756" y="3877563"/>
                  <a:ext cx="1800000" cy="216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solidFill>
                        <a:prstClr val="black"/>
                      </a:solidFill>
                      <a:latin typeface="LG Smart UI SemiBold" panose="020B0700000101010101" pitchFamily="50" charset="-127"/>
                      <a:ea typeface="LG Smart UI SemiBold" panose="020B0700000101010101" pitchFamily="50" charset="-127"/>
                    </a:rPr>
                    <a:t>Parsing</a:t>
                  </a:r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68757" y="4093563"/>
                  <a:ext cx="2313458" cy="427024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8782635" y="3226045"/>
              <a:ext cx="2139365" cy="877562"/>
              <a:chOff x="8782635" y="3222154"/>
              <a:chExt cx="2139365" cy="88599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63D3819-47AB-AFDA-3922-6AFCE3C612DA}"/>
                  </a:ext>
                </a:extLst>
              </p:cNvPr>
              <p:cNvSpPr/>
              <p:nvPr/>
            </p:nvSpPr>
            <p:spPr>
              <a:xfrm>
                <a:off x="8782635" y="3222154"/>
                <a:ext cx="2139365" cy="87147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1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625424" y="3554154"/>
                <a:ext cx="128913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kern="0" dirty="0" smtClean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Package</a:t>
                </a:r>
                <a:br>
                  <a:rPr lang="en-US" altLang="ko-KR" sz="1000" kern="0" dirty="0" smtClean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</a:br>
                <a:r>
                  <a:rPr lang="en-US" altLang="ko-KR" sz="1000" kern="0" dirty="0" smtClean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Set of Modules or</a:t>
                </a:r>
                <a:br>
                  <a:rPr lang="en-US" altLang="ko-KR" sz="1000" kern="0" dirty="0" smtClean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</a:br>
                <a:r>
                  <a:rPr lang="en-US" altLang="ko-KR" sz="1000" kern="0" dirty="0" smtClean="0">
                    <a:solidFill>
                      <a:prstClr val="black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Packages</a:t>
                </a:r>
                <a:endParaRPr lang="en-US" dirty="0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8905424" y="3651165"/>
                <a:ext cx="720000" cy="360001"/>
                <a:chOff x="9986081" y="1587961"/>
                <a:chExt cx="720000" cy="360001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9986081" y="1587961"/>
                  <a:ext cx="360000" cy="180000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9986081" y="1767961"/>
                  <a:ext cx="720000" cy="180001"/>
                </a:xfrm>
                <a:prstGeom prst="rect">
                  <a:avLst/>
                </a:prstGeom>
                <a:solidFill>
                  <a:srgbClr val="F7ECE1"/>
                </a:solidFill>
                <a:ln w="12700">
                  <a:solidFill>
                    <a:srgbClr val="AD98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36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Decomposition of Static View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65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6.1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Static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View (Decomposition)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944724"/>
            <a:ext cx="8244916" cy="57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4291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Backend Server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무선으로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-&gt;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일반적인 소프트웨어 업데이트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정비소에서 </a:t>
            </a:r>
            <a:r>
              <a:rPr lang="ko-KR" altLang="en-US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진단기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(Diagnostic Tester Tool)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통하여 유선으로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-&gt;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정기 검진 또는 자동차 고장에 의한 소프트웨어 업데이트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.2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F831844-F404-542E-4E3D-372E41EA44E3}"/>
              </a:ext>
            </a:extLst>
          </p:cNvPr>
          <p:cNvGrpSpPr/>
          <p:nvPr/>
        </p:nvGrpSpPr>
        <p:grpSpPr>
          <a:xfrm>
            <a:off x="8849743" y="4400693"/>
            <a:ext cx="2970893" cy="1339945"/>
            <a:chOff x="432707" y="5172335"/>
            <a:chExt cx="2970893" cy="13399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D0266C-7BF1-04E7-6E17-C87CE3B5157A}"/>
                </a:ext>
              </a:extLst>
            </p:cNvPr>
            <p:cNvSpPr/>
            <p:nvPr/>
          </p:nvSpPr>
          <p:spPr>
            <a:xfrm>
              <a:off x="432707" y="5172335"/>
              <a:ext cx="2970893" cy="1339945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Key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Adaptive AUTOSAR Functional Cluster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Adaptive AUTOSAR Application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Vehicle communication channel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             Data flow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549729" y="5505033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C133DC-B6ED-23B2-A848-72A04A0DD806}"/>
                </a:ext>
              </a:extLst>
            </p:cNvPr>
            <p:cNvCxnSpPr>
              <a:cxnSpLocks/>
            </p:cNvCxnSpPr>
            <p:nvPr/>
          </p:nvCxnSpPr>
          <p:spPr>
            <a:xfrm>
              <a:off x="547289" y="6327852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2F3B4E0-87BF-47F7-462E-6B168BF2BA16}"/>
                </a:ext>
              </a:extLst>
            </p:cNvPr>
            <p:cNvSpPr/>
            <p:nvPr/>
          </p:nvSpPr>
          <p:spPr>
            <a:xfrm>
              <a:off x="549729" y="5759148"/>
              <a:ext cx="345621" cy="15306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692314E-2B78-609F-5B44-E093101FB1A7}"/>
                </a:ext>
              </a:extLst>
            </p:cNvPr>
            <p:cNvSpPr/>
            <p:nvPr/>
          </p:nvSpPr>
          <p:spPr>
            <a:xfrm>
              <a:off x="697119" y="6009262"/>
              <a:ext cx="198231" cy="16439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5" y="980729"/>
            <a:ext cx="5517968" cy="3345775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668" y="980729"/>
            <a:ext cx="5517968" cy="33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438485" y="672117"/>
            <a:ext cx="11418155" cy="20682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학생 시절 나의 고민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교수님께서 강의실 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소프트웨어 업데이트를 하라고 시키셨는데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언제 다 하고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집에 갈 수 있을까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?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PC 1EA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업데이트 시 소요시간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5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교실 내 모든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개수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50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예상 소요 시간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250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492044" y="584684"/>
            <a:ext cx="4908216" cy="2584191"/>
            <a:chOff x="5004208" y="584684"/>
            <a:chExt cx="4908216" cy="2584191"/>
          </a:xfrm>
        </p:grpSpPr>
        <p:pic>
          <p:nvPicPr>
            <p:cNvPr id="3090" name="Picture 18" descr="90+ Free Memory Stick &amp; Usb Images - Pixaba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100" y="1889470"/>
              <a:ext cx="369359" cy="25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1,700+ Man Sitting In Chair In Suit Illustrations, Royalty-Free Vector  Graphics &amp; Clip Art - iSt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5" t="8577" r="22181" b="3719"/>
            <a:stretch/>
          </p:blipFill>
          <p:spPr bwMode="auto">
            <a:xfrm>
              <a:off x="5810960" y="1124745"/>
              <a:ext cx="1194810" cy="204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8" name="Picture 26" descr="Premium Vector | Vintage clock black and white illustration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208" y="584684"/>
              <a:ext cx="762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7755561" y="1797853"/>
              <a:ext cx="2156863" cy="440574"/>
            </a:xfrm>
            <a:prstGeom prst="roundRect">
              <a:avLst>
                <a:gd name="adj" fmla="val 6007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2000-12-25 Internal Patch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5" name="직선 연결선 14"/>
            <p:cNvCxnSpPr>
              <a:stCxn id="30" idx="1"/>
              <a:endCxn id="3090" idx="3"/>
            </p:cNvCxnSpPr>
            <p:nvPr/>
          </p:nvCxnSpPr>
          <p:spPr>
            <a:xfrm flipH="1">
              <a:off x="7365459" y="2018140"/>
              <a:ext cx="390102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587387" y="3281873"/>
            <a:ext cx="3132349" cy="3360729"/>
            <a:chOff x="587387" y="3317157"/>
            <a:chExt cx="3132349" cy="3360729"/>
          </a:xfrm>
        </p:grpSpPr>
        <p:pic>
          <p:nvPicPr>
            <p:cNvPr id="20" name="Picture 12" descr="Isometric computer lab. Computer education in classroom. Computer classroom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r="12246"/>
            <a:stretch/>
          </p:blipFill>
          <p:spPr bwMode="auto">
            <a:xfrm>
              <a:off x="587387" y="3317157"/>
              <a:ext cx="3132349" cy="265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709800" y="6237312"/>
              <a:ext cx="300993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A : Requirement Engineering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52957" y="3281873"/>
            <a:ext cx="3798086" cy="3360729"/>
            <a:chOff x="4313949" y="3317157"/>
            <a:chExt cx="3798086" cy="3360729"/>
          </a:xfrm>
        </p:grpSpPr>
        <p:pic>
          <p:nvPicPr>
            <p:cNvPr id="23" name="Picture 10" descr="Vector isometric computer lab classroo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385" y="3317157"/>
              <a:ext cx="3381214" cy="273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4313949" y="6237312"/>
              <a:ext cx="379808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B : Object-Oriented Analysis and Design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384265" y="3281873"/>
            <a:ext cx="2958656" cy="3389705"/>
            <a:chOff x="8578516" y="3288181"/>
            <a:chExt cx="2958656" cy="3389705"/>
          </a:xfrm>
        </p:grpSpPr>
        <p:pic>
          <p:nvPicPr>
            <p:cNvPr id="29" name="Picture 14" descr="Modern technology class room with desks, chair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16" y="3288181"/>
              <a:ext cx="2958656" cy="295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모서리가 둥근 직사각형 30"/>
            <p:cNvSpPr/>
            <p:nvPr/>
          </p:nvSpPr>
          <p:spPr>
            <a:xfrm>
              <a:off x="9267160" y="6237312"/>
              <a:ext cx="1581368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C : C++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7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1706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Component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6" y="944724"/>
            <a:ext cx="7886469" cy="41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marL="0" lvl="0" indent="0" defTabSz="91442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QA REQ-QA-UCM-03, 04 Performance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항목 충족을 위하여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Pool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Worker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0" y="1083722"/>
            <a:ext cx="9047248" cy="36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136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Component &amp; Connector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REQ-QA-UCM-07 Extensibility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항목 충족을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위하여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Simple Factory pattern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수 있는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Instance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동적 생성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6.2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Dynamic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83722"/>
            <a:ext cx="9256969" cy="305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5709600" cy="492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Provided Interface - Static View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6.3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Architectural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Representation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Interface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02540"/>
            <a:ext cx="3423285" cy="254825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088214"/>
            <a:ext cx="3124200" cy="243713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52" y="5182954"/>
            <a:ext cx="2407920" cy="134239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25" y="1064611"/>
            <a:ext cx="6048015" cy="4457431"/>
          </a:xfrm>
          <a:prstGeom prst="rect">
            <a:avLst/>
          </a:prstGeom>
          <a:noFill/>
        </p:spPr>
      </p:pic>
      <p:sp>
        <p:nvSpPr>
          <p:cNvPr id="9" name="텍스트 개체 틀 3"/>
          <p:cNvSpPr txBox="1">
            <a:spLocks/>
          </p:cNvSpPr>
          <p:nvPr/>
        </p:nvSpPr>
        <p:spPr>
          <a:xfrm>
            <a:off x="5555940" y="672117"/>
            <a:ext cx="5709600" cy="234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Provided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Interface - Dynamic View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392" y="956319"/>
            <a:ext cx="29562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VehiclePackageManagement</a:t>
            </a:r>
            <a:r>
              <a:rPr lang="en-US" altLang="ko-KR" sz="10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OTA Client)</a:t>
            </a:r>
            <a:endParaRPr 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23392" y="3841993"/>
            <a:ext cx="28969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VehicleDriverApplicationInterface</a:t>
            </a:r>
            <a:r>
              <a:rPr lang="en-US" altLang="ko-KR" sz="10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VDA)</a:t>
            </a:r>
            <a:endParaRPr 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829582" y="4939436"/>
            <a:ext cx="27254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VehicleStateManagerInterface</a:t>
            </a:r>
            <a:r>
              <a:rPr lang="en-US" altLang="ko-KR" sz="10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(Proxy : VSM)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83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9031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사업 기여 효과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향후 계획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- 1</a:t>
            </a:r>
            <a:r>
              <a:rPr lang="en-US" altLang="ko-KR" sz="1400" baseline="300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st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Iteration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검출된 이슈 수정 및 개선 및 검증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검토할 항목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Resource Monitor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Data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 </a:t>
            </a:r>
            <a:r>
              <a:rPr lang="en-US" sz="1400" dirty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hlinkClick r:id="rId2" action="ppaction://hlinksldjump"/>
              </a:rPr>
              <a:t>Appendix </a:t>
            </a:r>
            <a:r>
              <a:rPr 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hlinkClick r:id="rId2" action="ppaction://hlinksldjump"/>
              </a:rPr>
              <a:t>7. </a:t>
            </a:r>
            <a:r>
              <a:rPr lang="ko-KR" altLang="en-US" sz="14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hlinkClick r:id="rId2" action="ppaction://hlinksldjump"/>
              </a:rPr>
              <a:t>참고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프로세스에 따라 이슈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Fix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Testcase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통해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오류 분석 및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WG-UCM Requirement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Contribution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Lesson &amp; Learn</a:t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선정의 중요성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Alternative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작성의 중요성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설계 검증의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중요성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7.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Project </a:t>
            </a:r>
            <a:r>
              <a:rPr kumimoji="1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Restrospection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38602"/>
              </p:ext>
            </p:extLst>
          </p:nvPr>
        </p:nvGraphicFramePr>
        <p:xfrm>
          <a:off x="695400" y="976692"/>
          <a:ext cx="1101722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197659203"/>
                    </a:ext>
                  </a:extLst>
                </a:gridCol>
                <a:gridCol w="4806534">
                  <a:extLst>
                    <a:ext uri="{9D8B030D-6E8A-4147-A177-3AD203B41FA5}">
                      <a16:colId xmlns:a16="http://schemas.microsoft.com/office/drawing/2014/main" val="2602705436"/>
                    </a:ext>
                  </a:extLst>
                </a:gridCol>
                <a:gridCol w="4806534">
                  <a:extLst>
                    <a:ext uri="{9D8B030D-6E8A-4147-A177-3AD203B41FA5}">
                      <a16:colId xmlns:a16="http://schemas.microsoft.com/office/drawing/2014/main" val="162954847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솔루션 종류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LARA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자사 솔루션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Vector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독일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</a:t>
                      </a:r>
                      <a:r>
                        <a:rPr lang="en-US" sz="1200" baseline="300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rd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Party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솔루션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4025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포함모듈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::com, LG SOME/IP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Execution Manager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Platform Health Management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Diagnostics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(UCM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Cryptography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Identify Access Management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Persistency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ara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::com, Vector SOME/IP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Execution Manager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Diagnostics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UCM (UCM Master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제외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Cryptography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Persistency</a:t>
                      </a:r>
                    </a:p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Log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716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비용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12</a:t>
                      </a:r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약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33</a:t>
                      </a:r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 </a:t>
                      </a: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모듈당</a:t>
                      </a:r>
                      <a:r>
                        <a:rPr lang="ko-KR" altLang="en-US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 가격은 정확하지 않으나</a:t>
                      </a:r>
                      <a:r>
                        <a:rPr lang="en-US" altLang="ko-KR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UCM Master </a:t>
                      </a:r>
                      <a:r>
                        <a:rPr lang="ko-KR" altLang="en-US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 시 </a:t>
                      </a:r>
                      <a:r>
                        <a:rPr lang="en-US" altLang="ko-KR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40</a:t>
                      </a:r>
                      <a:r>
                        <a:rPr lang="ko-KR" altLang="en-US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억 예상</a:t>
                      </a:r>
                      <a:r>
                        <a:rPr lang="en-US" altLang="ko-KR" sz="1200" baseline="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)</a:t>
                      </a:r>
                      <a:endParaRPr lang="en-US" sz="1200" dirty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6421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비고</a:t>
                      </a:r>
                      <a:endParaRPr lang="en-US" sz="1200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Engineering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서비스 비용 </a:t>
                      </a:r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포함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Software Engineering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서비스 비용 </a:t>
                      </a:r>
                      <a:r>
                        <a:rPr lang="ko-KR" altLang="en-US" sz="1200" dirty="0" smtClean="0">
                          <a:solidFill>
                            <a:srgbClr val="0000FF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불 포함</a:t>
                      </a:r>
                      <a:endParaRPr lang="en-US" sz="1200" dirty="0" smtClean="0">
                        <a:solidFill>
                          <a:srgbClr val="0000FF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47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6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Non AUTOSAR Adaptive </a:t>
            </a: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영역의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Software Update</a:t>
            </a:r>
            <a:endParaRPr lang="en-US" altLang="ko-KR" sz="18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10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Non AUTOSAR Adaptive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영역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Platform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Classic Platform &amp; AUTOSAR Adaptive Platform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통칭하는 표현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Classic Platform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하기 위해서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CAN(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구리선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 Protocol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Flashing Adapter App.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이 별도로 필요함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Adaptive UCM Requirement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에는 이러한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Scenario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소개되어 있지만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Usecase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없어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Scope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제외함</a:t>
            </a: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803412" y="1808820"/>
            <a:ext cx="6747827" cy="4793033"/>
            <a:chOff x="1883221" y="1628754"/>
            <a:chExt cx="6747827" cy="4793033"/>
          </a:xfrm>
        </p:grpSpPr>
        <p:grpSp>
          <p:nvGrpSpPr>
            <p:cNvPr id="89" name="그룹 88"/>
            <p:cNvGrpSpPr/>
            <p:nvPr/>
          </p:nvGrpSpPr>
          <p:grpSpPr>
            <a:xfrm>
              <a:off x="1883221" y="1628754"/>
              <a:ext cx="6747827" cy="2840120"/>
              <a:chOff x="1883221" y="1628754"/>
              <a:chExt cx="6747827" cy="2840120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D948584-70D2-9812-97BF-C67F561CC423}"/>
                  </a:ext>
                </a:extLst>
              </p:cNvPr>
              <p:cNvSpPr/>
              <p:nvPr/>
            </p:nvSpPr>
            <p:spPr>
              <a:xfrm>
                <a:off x="3876612" y="2241722"/>
                <a:ext cx="1240971" cy="4191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OTA Client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3876612" y="3040973"/>
                <a:ext cx="1240971" cy="4191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Master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4C3E2E0-E370-51E2-45FE-DE90FEC251E9}"/>
                  </a:ext>
                </a:extLst>
              </p:cNvPr>
              <p:cNvSpPr/>
              <p:nvPr/>
            </p:nvSpPr>
            <p:spPr>
              <a:xfrm>
                <a:off x="3876612" y="3840224"/>
                <a:ext cx="1240971" cy="4191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Subordinate</a:t>
                </a: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1C279AC-B23D-C7EE-899B-C47E5BC19118}"/>
                  </a:ext>
                </a:extLst>
              </p:cNvPr>
              <p:cNvCxnSpPr>
                <a:stCxn id="97" idx="2"/>
                <a:endCxn id="98" idx="0"/>
              </p:cNvCxnSpPr>
              <p:nvPr/>
            </p:nvCxnSpPr>
            <p:spPr>
              <a:xfrm>
                <a:off x="4497098" y="2660822"/>
                <a:ext cx="0" cy="3801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F7510B22-F7CB-4800-FD8A-E124B4FABF2B}"/>
                  </a:ext>
                </a:extLst>
              </p:cNvPr>
              <p:cNvCxnSpPr>
                <a:cxnSpLocks/>
                <a:stCxn id="98" idx="2"/>
                <a:endCxn id="99" idx="0"/>
              </p:cNvCxnSpPr>
              <p:nvPr/>
            </p:nvCxnSpPr>
            <p:spPr>
              <a:xfrm>
                <a:off x="4497098" y="3460073"/>
                <a:ext cx="0" cy="3801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2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98" idx="3"/>
                <a:endCxn id="111" idx="1"/>
              </p:cNvCxnSpPr>
              <p:nvPr/>
            </p:nvCxnSpPr>
            <p:spPr>
              <a:xfrm flipV="1">
                <a:off x="5117583" y="2449050"/>
                <a:ext cx="1826389" cy="801473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0DE0A92-E57D-C040-1A63-875B659BBBE3}"/>
                  </a:ext>
                </a:extLst>
              </p:cNvPr>
              <p:cNvSpPr/>
              <p:nvPr/>
            </p:nvSpPr>
            <p:spPr>
              <a:xfrm>
                <a:off x="1883221" y="1628754"/>
                <a:ext cx="3680466" cy="284012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ECU A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(Adaptive AUTOSAR Machine)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grpSp>
            <p:nvGrpSpPr>
              <p:cNvPr id="104" name="그룹 103"/>
              <p:cNvGrpSpPr/>
              <p:nvPr/>
            </p:nvGrpSpPr>
            <p:grpSpPr>
              <a:xfrm>
                <a:off x="6497868" y="1628754"/>
                <a:ext cx="2133180" cy="1239395"/>
                <a:chOff x="6469298" y="3229478"/>
                <a:chExt cx="2133180" cy="1239395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31F5B99-00D3-2E97-5CF1-ADF8A47416B8}"/>
                    </a:ext>
                  </a:extLst>
                </p:cNvPr>
                <p:cNvSpPr/>
                <p:nvPr/>
              </p:nvSpPr>
              <p:spPr>
                <a:xfrm>
                  <a:off x="6915402" y="3840224"/>
                  <a:ext cx="1240971" cy="419100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UCM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Subordinate</a:t>
                  </a:r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97BD113A-AB65-5393-B5D5-EC597016D970}"/>
                    </a:ext>
                  </a:extLst>
                </p:cNvPr>
                <p:cNvSpPr/>
                <p:nvPr/>
              </p:nvSpPr>
              <p:spPr>
                <a:xfrm>
                  <a:off x="6469298" y="3229478"/>
                  <a:ext cx="2133180" cy="123939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ECU B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(Adaptive AUTOSAR Machine)</a:t>
                  </a: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endParaRPr>
                </a:p>
              </p:txBody>
            </p:sp>
          </p:grp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AD948584-70D2-9812-97BF-C67F561CC423}"/>
                  </a:ext>
                </a:extLst>
              </p:cNvPr>
              <p:cNvSpPr/>
              <p:nvPr/>
            </p:nvSpPr>
            <p:spPr>
              <a:xfrm>
                <a:off x="2330098" y="2231952"/>
                <a:ext cx="1240971" cy="4191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Flashing App.</a:t>
                </a: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grpSp>
            <p:nvGrpSpPr>
              <p:cNvPr id="106" name="그룹 105"/>
              <p:cNvGrpSpPr/>
              <p:nvPr/>
            </p:nvGrpSpPr>
            <p:grpSpPr>
              <a:xfrm>
                <a:off x="6497868" y="3229479"/>
                <a:ext cx="2133180" cy="1239395"/>
                <a:chOff x="6469298" y="3229478"/>
                <a:chExt cx="2133180" cy="1239395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B31F5B99-00D3-2E97-5CF1-ADF8A47416B8}"/>
                    </a:ext>
                  </a:extLst>
                </p:cNvPr>
                <p:cNvSpPr/>
                <p:nvPr/>
              </p:nvSpPr>
              <p:spPr>
                <a:xfrm>
                  <a:off x="6915402" y="3840224"/>
                  <a:ext cx="1240971" cy="419100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4472C4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4472C4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Update App.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97BD113A-AB65-5393-B5D5-EC597016D970}"/>
                    </a:ext>
                  </a:extLst>
                </p:cNvPr>
                <p:cNvSpPr/>
                <p:nvPr/>
              </p:nvSpPr>
              <p:spPr>
                <a:xfrm>
                  <a:off x="6469298" y="3229478"/>
                  <a:ext cx="2133180" cy="1239395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ECU C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G Smart UI SemiBold" panose="020B0700000101010101" pitchFamily="50" charset="-127"/>
                      <a:ea typeface="LG Smart UI SemiBold" panose="020B0700000101010101" pitchFamily="50" charset="-127"/>
                      <a:cs typeface="+mn-cs"/>
                    </a:rPr>
                    <a:t>(Classic AUTOSAR Machine)</a:t>
                  </a:r>
                  <a:endParaRPr kumimoji="0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endParaRPr>
                </a:p>
              </p:txBody>
            </p:sp>
          </p:grpSp>
          <p:cxnSp>
            <p:nvCxnSpPr>
              <p:cNvPr id="107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98" idx="1"/>
                <a:endCxn id="105" idx="3"/>
              </p:cNvCxnSpPr>
              <p:nvPr/>
            </p:nvCxnSpPr>
            <p:spPr>
              <a:xfrm rot="10800000">
                <a:off x="3571070" y="2441503"/>
                <a:ext cx="305543" cy="809021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cxnSp>
            <p:nvCxnSpPr>
              <p:cNvPr id="108" name="연결선: 꺾임 1054">
                <a:extLst>
                  <a:ext uri="{FF2B5EF4-FFF2-40B4-BE49-F238E27FC236}">
                    <a16:creationId xmlns:a16="http://schemas.microsoft.com/office/drawing/2014/main" id="{9010E296-6010-21BB-CCA1-B1315093C8C8}"/>
                  </a:ext>
                </a:extLst>
              </p:cNvPr>
              <p:cNvCxnSpPr>
                <a:cxnSpLocks/>
                <a:stCxn id="105" idx="2"/>
                <a:endCxn id="109" idx="2"/>
              </p:cNvCxnSpPr>
              <p:nvPr/>
            </p:nvCxnSpPr>
            <p:spPr>
              <a:xfrm rot="16200000" flipH="1">
                <a:off x="4453385" y="1148251"/>
                <a:ext cx="1608273" cy="4613874"/>
              </a:xfrm>
              <a:prstGeom prst="bentConnector3">
                <a:avLst>
                  <a:gd name="adj1" fmla="val 129769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</p:grpSp>
        <p:grpSp>
          <p:nvGrpSpPr>
            <p:cNvPr id="90" name="그룹 89"/>
            <p:cNvGrpSpPr/>
            <p:nvPr/>
          </p:nvGrpSpPr>
          <p:grpSpPr>
            <a:xfrm>
              <a:off x="1883221" y="5081842"/>
              <a:ext cx="6747827" cy="1339945"/>
              <a:chOff x="1883221" y="5081842"/>
              <a:chExt cx="6747827" cy="133994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4D0266C-7BF1-04E7-6E17-C87CE3B5157A}"/>
                  </a:ext>
                </a:extLst>
              </p:cNvPr>
              <p:cNvSpPr/>
              <p:nvPr/>
            </p:nvSpPr>
            <p:spPr>
              <a:xfrm>
                <a:off x="1883221" y="5081842"/>
                <a:ext cx="6747827" cy="13399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Key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Adaptive AUTOSAR Functional Cluster                     Adaptive AUTOSAR Application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Classic AUTOSAR Application                                   Physical Boundary</a:t>
                </a:r>
              </a:p>
              <a:p>
                <a:pPr marL="0" marR="0" lvl="0" indent="0" defTabSz="914400" eaLnBrk="1" fontAlgn="auto" latinLnBrk="0" hangingPunct="1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             Data flow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1CF295E-6B3F-2766-45CA-F09B50CFCE7C}"/>
                  </a:ext>
                </a:extLst>
              </p:cNvPr>
              <p:cNvSpPr/>
              <p:nvPr/>
            </p:nvSpPr>
            <p:spPr>
              <a:xfrm>
                <a:off x="1997803" y="5501351"/>
                <a:ext cx="360000" cy="180000"/>
              </a:xfrm>
              <a:prstGeom prst="rect">
                <a:avLst/>
              </a:prstGeom>
              <a:gradFill rotWithShape="1">
                <a:gsLst>
                  <a:gs pos="0">
                    <a:srgbClr val="ED7D31">
                      <a:lumMod val="110000"/>
                      <a:satMod val="105000"/>
                      <a:tint val="67000"/>
                    </a:srgbClr>
                  </a:gs>
                  <a:gs pos="50000">
                    <a:srgbClr val="ED7D31">
                      <a:lumMod val="105000"/>
                      <a:satMod val="103000"/>
                      <a:tint val="73000"/>
                    </a:srgbClr>
                  </a:gs>
                  <a:gs pos="100000">
                    <a:srgbClr val="ED7D31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AC133DC-B6ED-23B2-A848-72A04A0DD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7803" y="6173859"/>
                <a:ext cx="34806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ysDash"/>
                <a:miter lim="800000"/>
                <a:tailEnd type="stealth"/>
              </a:ln>
              <a:effectLst/>
            </p:spPr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2F3B4E0-87BF-47F7-462E-6B168BF2BA16}"/>
                  </a:ext>
                </a:extLst>
              </p:cNvPr>
              <p:cNvSpPr/>
              <p:nvPr/>
            </p:nvSpPr>
            <p:spPr>
              <a:xfrm>
                <a:off x="5452203" y="5501351"/>
                <a:ext cx="360000" cy="18000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452203" y="5804478"/>
                <a:ext cx="360000" cy="1800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31F5B99-00D3-2E97-5CF1-ADF8A47416B8}"/>
                  </a:ext>
                </a:extLst>
              </p:cNvPr>
              <p:cNvSpPr/>
              <p:nvPr/>
            </p:nvSpPr>
            <p:spPr>
              <a:xfrm>
                <a:off x="1997803" y="5804478"/>
                <a:ext cx="360000" cy="180000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lumMod val="110000"/>
                      <a:satMod val="105000"/>
                      <a:tint val="67000"/>
                    </a:srgbClr>
                  </a:gs>
                  <a:gs pos="50000">
                    <a:srgbClr val="4472C4">
                      <a:lumMod val="105000"/>
                      <a:satMod val="103000"/>
                      <a:tint val="73000"/>
                    </a:srgbClr>
                  </a:gs>
                  <a:gs pos="100000">
                    <a:srgbClr val="4472C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" name="오른쪽 화살표 1"/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2. System Context View </a:t>
            </a: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기반 조직간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R&amp;R</a:t>
            </a:r>
            <a:endParaRPr lang="en-US" altLang="ko-KR" sz="18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각 모듈의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Responsibility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31813" y="978978"/>
            <a:ext cx="8208503" cy="5690382"/>
            <a:chOff x="1758459" y="914400"/>
            <a:chExt cx="8208503" cy="5690382"/>
          </a:xfrm>
        </p:grpSpPr>
        <p:sp>
          <p:nvSpPr>
            <p:cNvPr id="58" name="직사각형 57"/>
            <p:cNvSpPr/>
            <p:nvPr/>
          </p:nvSpPr>
          <p:spPr>
            <a:xfrm>
              <a:off x="1758459" y="914400"/>
              <a:ext cx="8208502" cy="412183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LG</a:t>
              </a:r>
              <a:r>
                <a: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전자 수주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ECU : </a:t>
              </a:r>
              <a:r>
                <a:rPr kumimoji="0" lang="en-US" altLang="ko-K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Telemetics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64957" y="4579764"/>
              <a:ext cx="3595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CTO Automotive Platform Task)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77754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178391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772708" y="383632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78391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772708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367025" y="2140967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767090" y="416547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367314" y="4165473"/>
              <a:ext cx="180000" cy="180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cxnSp>
          <p:nvCxnSpPr>
            <p:cNvPr id="68" name="직선 연결선 67"/>
            <p:cNvCxnSpPr>
              <a:stCxn id="61" idx="0"/>
              <a:endCxn id="63" idx="2"/>
            </p:cNvCxnSpPr>
            <p:nvPr/>
          </p:nvCxnSpPr>
          <p:spPr>
            <a:xfrm flipV="1">
              <a:off x="3268391" y="2320967"/>
              <a:ext cx="0" cy="151535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9" name="직선 연결선 68"/>
            <p:cNvCxnSpPr>
              <a:stCxn id="66" idx="3"/>
              <a:endCxn id="67" idx="1"/>
            </p:cNvCxnSpPr>
            <p:nvPr/>
          </p:nvCxnSpPr>
          <p:spPr>
            <a:xfrm>
              <a:off x="6947090" y="4255473"/>
              <a:ext cx="42022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0" name="꺾인 연결선 69"/>
            <p:cNvCxnSpPr>
              <a:stCxn id="60" idx="0"/>
              <a:endCxn id="65" idx="2"/>
            </p:cNvCxnSpPr>
            <p:nvPr/>
          </p:nvCxnSpPr>
          <p:spPr>
            <a:xfrm rot="5400000" flipH="1" flipV="1">
              <a:off x="5754711" y="1134010"/>
              <a:ext cx="1515356" cy="388927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1" name="직사각형 70"/>
            <p:cNvSpPr/>
            <p:nvPr/>
          </p:nvSpPr>
          <p:spPr>
            <a:xfrm>
              <a:off x="7058244" y="4579764"/>
              <a:ext cx="2797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VS Core Framework)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cxnSp>
          <p:nvCxnSpPr>
            <p:cNvPr id="72" name="직선 연결선 71"/>
            <p:cNvCxnSpPr>
              <a:stCxn id="62" idx="0"/>
              <a:endCxn id="64" idx="2"/>
            </p:cNvCxnSpPr>
            <p:nvPr/>
          </p:nvCxnSpPr>
          <p:spPr>
            <a:xfrm flipV="1">
              <a:off x="5862708" y="2320967"/>
              <a:ext cx="0" cy="151535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3" name="직사각형 72"/>
            <p:cNvSpPr/>
            <p:nvPr/>
          </p:nvSpPr>
          <p:spPr>
            <a:xfrm>
              <a:off x="4369354" y="1314593"/>
              <a:ext cx="29867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(Responsibility : VS OTA &amp; Update Unit)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63D3819-47AB-AFDA-3922-6AFCE3C612DA}"/>
                </a:ext>
              </a:extLst>
            </p:cNvPr>
            <p:cNvSpPr/>
            <p:nvPr/>
          </p:nvSpPr>
          <p:spPr>
            <a:xfrm>
              <a:off x="1758460" y="5121375"/>
              <a:ext cx="8208502" cy="1483407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Key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Functional Cluster, Responsibility :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CTO / Automotive Platform Task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Functional Cluster, Responsibility : VS / Core Framework Unit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Adaptive AUTOSAR Application, Responsibility : VS / OTA &amp; Update Unit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communication port 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ara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::com)</a:t>
              </a:r>
            </a:p>
            <a:p>
              <a:pPr marL="0" marR="0" lvl="0" indent="0" defTabSz="914400" eaLnBrk="1" fontAlgn="auto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Daytona" panose="020B0604020202020204" pitchFamily="34" charset="0"/>
                  <a:ea typeface="맑은 고딕" panose="020B0503020000020004" pitchFamily="50" charset="-127"/>
                  <a:cs typeface="+mn-cs"/>
                </a:rPr>
                <a:t>             Data flow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3B2E71E-3EAC-8284-B9F9-C8DA06C9F8F4}"/>
                </a:ext>
              </a:extLst>
            </p:cNvPr>
            <p:cNvSpPr/>
            <p:nvPr/>
          </p:nvSpPr>
          <p:spPr>
            <a:xfrm>
              <a:off x="1858805" y="5482209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 panose="020B0604030500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98E82D6-9B8E-C4F4-9A8A-D7AEAD3521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93" y="6530110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FCF43DF-4C4E-90D6-3E6F-EA1C10E82F20}"/>
                </a:ext>
              </a:extLst>
            </p:cNvPr>
            <p:cNvSpPr/>
            <p:nvPr/>
          </p:nvSpPr>
          <p:spPr>
            <a:xfrm>
              <a:off x="1858804" y="5977136"/>
              <a:ext cx="345621" cy="1584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ytona" panose="020B0604030500040204" pitchFamily="34" charset="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358680" y="4016323"/>
              <a:ext cx="4408410" cy="478300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UCM Master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58680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OTA Client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52997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Vehicle Driver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547314" y="1662667"/>
              <a:ext cx="1819423" cy="4783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Vehicle State 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Daytona" panose="020B0604030500040204" pitchFamily="34" charset="0"/>
                  <a:ea typeface="맑은 고딕" panose="020B0503020000020004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547314" y="4016323"/>
              <a:ext cx="1819423" cy="4783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2.0 SemiBold" panose="020B0600000101010101" pitchFamily="50" charset="-127"/>
                  <a:ea typeface="LG스마트체2.0 SemiBold" panose="020B0600000101010101" pitchFamily="50" charset="-127"/>
                  <a:cs typeface="+mn-cs"/>
                </a:rPr>
                <a:t>UCM Subordinate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858804" y="5731098"/>
              <a:ext cx="345600" cy="158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52623" y="6227359"/>
              <a:ext cx="144000" cy="1440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n-cs"/>
              </a:endParaRPr>
            </a:p>
          </p:txBody>
        </p:sp>
      </p:grpSp>
      <p:sp>
        <p:nvSpPr>
          <p:cNvPr id="32" name="오른쪽 화살표 31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5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637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3. Project </a:t>
            </a: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참여 인원 구성</a:t>
            </a:r>
            <a:endParaRPr lang="en-US" altLang="ko-KR" sz="18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인원 구성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17242"/>
              </p:ext>
            </p:extLst>
          </p:nvPr>
        </p:nvGraphicFramePr>
        <p:xfrm>
          <a:off x="695400" y="1016732"/>
          <a:ext cx="882098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1950470">
                  <a:extLst>
                    <a:ext uri="{9D8B030D-6E8A-4147-A177-3AD203B41FA5}">
                      <a16:colId xmlns:a16="http://schemas.microsoft.com/office/drawing/2014/main" val="3713388902"/>
                    </a:ext>
                  </a:extLst>
                </a:gridCol>
                <a:gridCol w="6870510">
                  <a:extLst>
                    <a:ext uri="{9D8B030D-6E8A-4147-A177-3AD203B41FA5}">
                      <a16:colId xmlns:a16="http://schemas.microsoft.com/office/drawing/2014/main" val="244577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조직명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CTO Division</a:t>
                      </a:r>
                      <a:r>
                        <a:rPr 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/ Software Center /</a:t>
                      </a:r>
                      <a:br>
                        <a:rPr 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Software Platform (</a:t>
                      </a:r>
                      <a:r>
                        <a:rPr lang="ko-KR" alt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연구소</a:t>
                      </a:r>
                      <a:r>
                        <a:rPr lang="en-US" altLang="ko-KR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 / Automotive Platform Task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8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Task Leader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민성욱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1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Project</a:t>
                      </a:r>
                      <a:r>
                        <a:rPr lang="en-US" sz="1400" b="1" kern="100" baseline="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Leader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kern="100" dirty="0" err="1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류성근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Architect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400" kern="100" dirty="0" err="1" smtClean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박창훈</a:t>
                      </a:r>
                      <a:r>
                        <a:rPr lang="ko-KR" altLang="en-US" sz="1400" kern="100" dirty="0" smtClean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책임연구원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(Function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Owner(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대외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Communication),</a:t>
                      </a:r>
                      <a:r>
                        <a:rPr lang="en-US" altLang="ko-KR" sz="1400" kern="100" baseline="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Requirement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분석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SAD </a:t>
                      </a:r>
                      <a:r>
                        <a:rPr lang="ko-KR" altLang="en-US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작성</a:t>
                      </a:r>
                      <a:r>
                        <a:rPr lang="en-US" altLang="ko-KR" sz="14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576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Developer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박창훈</a:t>
                      </a:r>
                      <a:r>
                        <a:rPr lang="ko-KR" altLang="en-US" sz="1400" dirty="0" smtClean="0">
                          <a:solidFill>
                            <a:srgbClr val="00B05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</a:t>
                      </a:r>
                      <a:r>
                        <a:rPr lang="en-US" altLang="ko-KR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UCM Master Interface 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86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구본강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 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 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 UCM Master Feature 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 smtClean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771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ko-KR" altLang="en-US" sz="1400" dirty="0" err="1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명혁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책임연구원 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(SDD 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작성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, UCM Master Feature 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구현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en-US" sz="1400" dirty="0" smtClean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Tester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협력업체 직원 </a:t>
                      </a:r>
                      <a:r>
                        <a:rPr lang="en-US" altLang="ko-KR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명</a:t>
                      </a:r>
                      <a:endParaRPr lang="en-US" sz="14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25433"/>
                  </a:ext>
                </a:extLst>
              </a:tr>
            </a:tbl>
          </a:graphicData>
        </a:graphic>
      </p:graphicFrame>
      <p:sp>
        <p:nvSpPr>
          <p:cNvPr id="5" name="오른쪽 화살표 4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4. Utility Tree</a:t>
            </a:r>
            <a:endParaRPr lang="en-US" altLang="ko-KR" sz="1800" dirty="0">
              <a:solidFill>
                <a:prstClr val="black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4431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Utility Tree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000" dirty="0">
              <a:solidFill>
                <a:srgbClr val="00B05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630540" y="450380"/>
            <a:ext cx="8777828" cy="6347756"/>
            <a:chOff x="302078" y="57171"/>
            <a:chExt cx="8777828" cy="6347756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302078" y="2878744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Utility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1074428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Availability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2695957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Performance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5085778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Security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3882006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Extensibility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grpSp>
          <p:nvGrpSpPr>
            <p:cNvPr id="188" name="그룹 187"/>
            <p:cNvGrpSpPr/>
            <p:nvPr/>
          </p:nvGrpSpPr>
          <p:grpSpPr>
            <a:xfrm>
              <a:off x="4755968" y="671825"/>
              <a:ext cx="1629592" cy="1221616"/>
              <a:chOff x="5517968" y="1231278"/>
              <a:chExt cx="1629592" cy="1221616"/>
            </a:xfrm>
          </p:grpSpPr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1231278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REQ-QA-UCM-05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UCM Master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결함 방지</a:t>
                </a:r>
                <a:endPara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2033794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REQ-QA-UCM-06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지속성</a:t>
                </a:r>
                <a:endPara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755968" y="4684520"/>
              <a:ext cx="1629592" cy="1221616"/>
              <a:chOff x="5517968" y="3638826"/>
              <a:chExt cx="1629592" cy="1221616"/>
            </a:xfrm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3638826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REQ-QA-UCM-01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Vehicle Software Package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Integrity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5517968" y="4441342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REQ-QA-UCM-02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데이터 전송 보안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4755968" y="3882006"/>
              <a:ext cx="162959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REQ-QA-UCM-07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UCM(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가변적</a:t>
              </a: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) </a:t>
              </a:r>
              <a:r>
                <a: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관리 용이성</a:t>
              </a:r>
              <a:endPara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67182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147436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L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227689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468450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H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5487036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H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3881965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M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197" name="직선 화살표 연결선 196"/>
            <p:cNvCxnSpPr>
              <a:stCxn id="184" idx="3"/>
              <a:endCxn id="239" idx="1"/>
            </p:cNvCxnSpPr>
            <p:nvPr/>
          </p:nvCxnSpPr>
          <p:spPr>
            <a:xfrm flipV="1">
              <a:off x="4191000" y="881375"/>
              <a:ext cx="564968" cy="40260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8" name="직선 화살표 연결선 197"/>
            <p:cNvCxnSpPr>
              <a:stCxn id="184" idx="3"/>
              <a:endCxn id="240" idx="1"/>
            </p:cNvCxnSpPr>
            <p:nvPr/>
          </p:nvCxnSpPr>
          <p:spPr>
            <a:xfrm>
              <a:off x="4191000" y="1283978"/>
              <a:ext cx="564968" cy="39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99" name="직선 화살표 연결선 198"/>
            <p:cNvCxnSpPr>
              <a:stCxn id="185" idx="3"/>
              <a:endCxn id="235" idx="1"/>
            </p:cNvCxnSpPr>
            <p:nvPr/>
          </p:nvCxnSpPr>
          <p:spPr>
            <a:xfrm flipV="1">
              <a:off x="4191000" y="2486407"/>
              <a:ext cx="564968" cy="4191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0" name="직선 화살표 연결선 199"/>
            <p:cNvCxnSpPr>
              <a:stCxn id="186" idx="3"/>
              <a:endCxn id="237" idx="1"/>
            </p:cNvCxnSpPr>
            <p:nvPr/>
          </p:nvCxnSpPr>
          <p:spPr>
            <a:xfrm flipV="1">
              <a:off x="4191000" y="4894070"/>
              <a:ext cx="564968" cy="4012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1" name="직선 화살표 연결선 200"/>
            <p:cNvCxnSpPr>
              <a:stCxn id="186" idx="3"/>
              <a:endCxn id="238" idx="1"/>
            </p:cNvCxnSpPr>
            <p:nvPr/>
          </p:nvCxnSpPr>
          <p:spPr>
            <a:xfrm>
              <a:off x="4191000" y="5295328"/>
              <a:ext cx="564968" cy="4012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2" name="직선 화살표 연결선 201"/>
            <p:cNvCxnSpPr>
              <a:stCxn id="183" idx="3"/>
              <a:endCxn id="184" idx="1"/>
            </p:cNvCxnSpPr>
            <p:nvPr/>
          </p:nvCxnSpPr>
          <p:spPr>
            <a:xfrm flipV="1">
              <a:off x="1809750" y="1283978"/>
              <a:ext cx="873578" cy="180431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03" name="직선 화살표 연결선 202"/>
            <p:cNvCxnSpPr>
              <a:stCxn id="239" idx="3"/>
              <a:endCxn id="191" idx="1"/>
            </p:cNvCxnSpPr>
            <p:nvPr/>
          </p:nvCxnSpPr>
          <p:spPr>
            <a:xfrm>
              <a:off x="6385560" y="881375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stCxn id="240" idx="3"/>
              <a:endCxn id="192" idx="1"/>
            </p:cNvCxnSpPr>
            <p:nvPr/>
          </p:nvCxnSpPr>
          <p:spPr>
            <a:xfrm>
              <a:off x="6385560" y="1683891"/>
              <a:ext cx="564968" cy="1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204"/>
            <p:cNvCxnSpPr>
              <a:stCxn id="235" idx="3"/>
              <a:endCxn id="193" idx="1"/>
            </p:cNvCxnSpPr>
            <p:nvPr/>
          </p:nvCxnSpPr>
          <p:spPr>
            <a:xfrm>
              <a:off x="6385560" y="2486407"/>
              <a:ext cx="564968" cy="3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화살표 연결선 205"/>
            <p:cNvCxnSpPr>
              <a:stCxn id="237" idx="3"/>
              <a:endCxn id="194" idx="1"/>
            </p:cNvCxnSpPr>
            <p:nvPr/>
          </p:nvCxnSpPr>
          <p:spPr>
            <a:xfrm flipV="1">
              <a:off x="6385560" y="4894050"/>
              <a:ext cx="564968" cy="2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화살표 연결선 206"/>
            <p:cNvCxnSpPr>
              <a:stCxn id="238" idx="3"/>
              <a:endCxn id="195" idx="1"/>
            </p:cNvCxnSpPr>
            <p:nvPr/>
          </p:nvCxnSpPr>
          <p:spPr>
            <a:xfrm>
              <a:off x="6385560" y="5696586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직선 화살표 연결선 207"/>
            <p:cNvCxnSpPr>
              <a:stCxn id="190" idx="3"/>
              <a:endCxn id="196" idx="1"/>
            </p:cNvCxnSpPr>
            <p:nvPr/>
          </p:nvCxnSpPr>
          <p:spPr>
            <a:xfrm flipV="1">
              <a:off x="6385560" y="4091515"/>
              <a:ext cx="564968" cy="4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화살표 연결선 208"/>
            <p:cNvCxnSpPr>
              <a:stCxn id="187" idx="3"/>
              <a:endCxn id="190" idx="1"/>
            </p:cNvCxnSpPr>
            <p:nvPr/>
          </p:nvCxnSpPr>
          <p:spPr>
            <a:xfrm>
              <a:off x="4191000" y="4091556"/>
              <a:ext cx="564968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0" name="직선 화살표 연결선 209"/>
            <p:cNvCxnSpPr>
              <a:stCxn id="183" idx="3"/>
              <a:endCxn id="185" idx="1"/>
            </p:cNvCxnSpPr>
            <p:nvPr/>
          </p:nvCxnSpPr>
          <p:spPr>
            <a:xfrm flipV="1">
              <a:off x="1809750" y="2905507"/>
              <a:ext cx="873578" cy="18278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1" name="직선 화살표 연결선 210"/>
            <p:cNvCxnSpPr>
              <a:stCxn id="183" idx="3"/>
              <a:endCxn id="186" idx="1"/>
            </p:cNvCxnSpPr>
            <p:nvPr/>
          </p:nvCxnSpPr>
          <p:spPr>
            <a:xfrm>
              <a:off x="1809750" y="3088294"/>
              <a:ext cx="873578" cy="220703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212" name="직선 화살표 연결선 211"/>
            <p:cNvCxnSpPr>
              <a:stCxn id="183" idx="3"/>
              <a:endCxn id="187" idx="1"/>
            </p:cNvCxnSpPr>
            <p:nvPr/>
          </p:nvCxnSpPr>
          <p:spPr>
            <a:xfrm>
              <a:off x="1809750" y="3088294"/>
              <a:ext cx="873578" cy="10032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grpSp>
          <p:nvGrpSpPr>
            <p:cNvPr id="213" name="그룹 212"/>
            <p:cNvGrpSpPr/>
            <p:nvPr/>
          </p:nvGrpSpPr>
          <p:grpSpPr>
            <a:xfrm>
              <a:off x="4755968" y="2276857"/>
              <a:ext cx="1629592" cy="1221614"/>
              <a:chOff x="4755968" y="1852060"/>
              <a:chExt cx="1629592" cy="1221614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4755968" y="1852060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REQ-QA-UCM-03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소요 시간</a:t>
                </a:r>
                <a:endPara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4755968" y="2654574"/>
                <a:ext cx="1629592" cy="419100"/>
              </a:xfrm>
              <a:prstGeom prst="rect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REQ-QA-UCM-04</a:t>
                </a: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SW </a:t>
                </a:r>
                <a:r>
                  <a:rPr kumimoji="0" lang="ko-KR" alt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  <a:cs typeface="+mn-cs"/>
                  </a:rPr>
                  <a:t>업데이트 리소스 관리</a:t>
                </a:r>
                <a:endPara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3079430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Business : 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Technical Impact : L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15" name="직선 화살표 연결선 214"/>
            <p:cNvCxnSpPr>
              <a:stCxn id="236" idx="3"/>
              <a:endCxn id="214" idx="1"/>
            </p:cNvCxnSpPr>
            <p:nvPr/>
          </p:nvCxnSpPr>
          <p:spPr>
            <a:xfrm>
              <a:off x="6385560" y="3288921"/>
              <a:ext cx="564968" cy="5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화살표 연결선 215"/>
            <p:cNvCxnSpPr>
              <a:stCxn id="185" idx="3"/>
              <a:endCxn id="236" idx="1"/>
            </p:cNvCxnSpPr>
            <p:nvPr/>
          </p:nvCxnSpPr>
          <p:spPr>
            <a:xfrm>
              <a:off x="4191000" y="2905507"/>
              <a:ext cx="564968" cy="3834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grpSp>
          <p:nvGrpSpPr>
            <p:cNvPr id="217" name="그룹 216"/>
            <p:cNvGrpSpPr/>
            <p:nvPr/>
          </p:nvGrpSpPr>
          <p:grpSpPr>
            <a:xfrm>
              <a:off x="7092016" y="6174095"/>
              <a:ext cx="1987890" cy="230832"/>
              <a:chOff x="7015816" y="6174095"/>
              <a:chExt cx="1987890" cy="230832"/>
            </a:xfrm>
          </p:grpSpPr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69494F0D-3897-5D97-3F60-8C229CD90D11}"/>
                  </a:ext>
                </a:extLst>
              </p:cNvPr>
              <p:cNvSpPr/>
              <p:nvPr/>
            </p:nvSpPr>
            <p:spPr>
              <a:xfrm>
                <a:off x="7015816" y="6188332"/>
                <a:ext cx="577850" cy="202358"/>
              </a:xfrm>
              <a:prstGeom prst="rect">
                <a:avLst/>
              </a:prstGeom>
              <a:noFill/>
              <a:ln w="6350" cap="flat" cmpd="sng" algn="ctr">
                <a:solidFill>
                  <a:srgbClr val="00B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7693732" y="6174095"/>
                <a:ext cx="1309974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Key Quality Attribute</a:t>
                </a: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683328" y="57171"/>
              <a:ext cx="1507672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Quality Attribute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4755968" y="57171"/>
              <a:ext cx="1629592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QA ID &amp; Description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6950528" y="57171"/>
              <a:ext cx="2024150" cy="419100"/>
            </a:xfrm>
            <a:prstGeom prst="rect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Priority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>
            <a:xfrm>
              <a:off x="2683328" y="483899"/>
              <a:ext cx="15084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4" name="직선 연결선 223"/>
            <p:cNvCxnSpPr/>
            <p:nvPr/>
          </p:nvCxnSpPr>
          <p:spPr>
            <a:xfrm>
              <a:off x="6950528" y="483899"/>
              <a:ext cx="202512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671825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3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2276857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2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4684500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1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5487036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5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828" y="3881965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4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3079371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6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557078" y="1474242"/>
              <a:ext cx="417600" cy="419100"/>
            </a:xfrm>
            <a:prstGeom prst="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7</a:t>
              </a:r>
              <a:endPara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>
            <a:xfrm>
              <a:off x="4755968" y="483899"/>
              <a:ext cx="16308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41" name="직사각형 240"/>
          <p:cNvSpPr/>
          <p:nvPr/>
        </p:nvSpPr>
        <p:spPr>
          <a:xfrm>
            <a:off x="3683732" y="6574924"/>
            <a:ext cx="36663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* Priority Number : 1 </a:t>
            </a:r>
            <a:r>
              <a:rPr lang="ko-KR" altLang="en-US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가장 높은 </a:t>
            </a:r>
            <a:r>
              <a:rPr lang="en-US" altLang="ko-KR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Priority, 7 </a:t>
            </a:r>
            <a:r>
              <a:rPr lang="ko-KR" altLang="en-US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가장 낮은 </a:t>
            </a:r>
            <a:r>
              <a:rPr lang="en-US" altLang="ko-KR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Priority </a:t>
            </a:r>
            <a:r>
              <a:rPr lang="ko-KR" altLang="en-US" sz="9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의미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2" name="오른쪽 화살표 61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2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5. Quality Attribute Scenario (1/2)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Attribute Scenario (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REQ-QA-UCM-01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~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REQ-QA-UCM-03)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50757"/>
              </p:ext>
            </p:extLst>
          </p:nvPr>
        </p:nvGraphicFramePr>
        <p:xfrm>
          <a:off x="665729" y="3517988"/>
          <a:ext cx="5490845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1742465990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5917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REQ-QA-UCM-02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2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악의적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Attacker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Driver, Vehicle Identity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정보 유출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36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3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통신상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정보가 노출되어도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Vehichle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Drvier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와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Identity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 대한 정보가 노출되지 않아야 한다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3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Packet Capture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시 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Driver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와 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Identity </a:t>
                      </a:r>
                      <a:r>
                        <a:rPr lang="ko-KR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에 대한 정보가 노출되지 않아야 한다</a:t>
                      </a:r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87061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97670"/>
              </p:ext>
            </p:extLst>
          </p:nvPr>
        </p:nvGraphicFramePr>
        <p:xfrm>
          <a:off x="665729" y="1088740"/>
          <a:ext cx="5490845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713388902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4457704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REQ-QA-UCM-01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81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Security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2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악의적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Attacker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Attacker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임의로 생성한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package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4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7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2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Software 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 원인 기록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(Logging))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Vehicle Software 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중단되는지 확인한다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</a:b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(Update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중단에 대한 원인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/Description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기록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(Log)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확인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33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57138"/>
              </p:ext>
            </p:extLst>
          </p:nvPr>
        </p:nvGraphicFramePr>
        <p:xfrm>
          <a:off x="6348028" y="1088740"/>
          <a:ext cx="5490845" cy="3810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667199034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881525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REQ-QA-UCM-03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28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Performance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5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7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</a:t>
                      </a:r>
                      <a:r>
                        <a:rPr 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시도</a:t>
                      </a: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60MB Vehicle Software Package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테스트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3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45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총 소요시간을 측정한다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9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 size 60MB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 업데이트 시도 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업데이트가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5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(300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초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이내에 완료되는지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* Vehicle Software Package size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 따라 달라질 수 있으므로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1MB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당 처리 시간을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Response Measure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단위로 하고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1MB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처리 시간은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초를 넘지 않아야 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*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소요 시간 측정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- 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사용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Wi-Fi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연결된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Software Package(s)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전송한 시점부터 업데이트 완료 시점까지 소요된 시간 측정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- 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사용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자동차와 연결된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을 이용하여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Package(s)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전송한 시점부터 업데이트 완료 시점까지 소요된 시간 측정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3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>
            <a:stCxn id="22" idx="2"/>
            <a:endCxn id="32" idx="0"/>
          </p:cNvCxnSpPr>
          <p:nvPr/>
        </p:nvCxnSpPr>
        <p:spPr>
          <a:xfrm rot="5400000">
            <a:off x="5717837" y="-863882"/>
            <a:ext cx="581481" cy="77100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22" idx="2"/>
            <a:endCxn id="38" idx="0"/>
          </p:cNvCxnSpPr>
          <p:nvPr/>
        </p:nvCxnSpPr>
        <p:spPr>
          <a:xfrm>
            <a:off x="9863591" y="2700392"/>
            <a:ext cx="2" cy="581481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2" idx="2"/>
            <a:endCxn id="35" idx="0"/>
          </p:cNvCxnSpPr>
          <p:nvPr/>
        </p:nvCxnSpPr>
        <p:spPr>
          <a:xfrm rot="5400000">
            <a:off x="7667056" y="1085337"/>
            <a:ext cx="581481" cy="381159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87387" y="3281873"/>
            <a:ext cx="3132349" cy="3360729"/>
            <a:chOff x="587387" y="3317157"/>
            <a:chExt cx="3132349" cy="3360729"/>
          </a:xfrm>
        </p:grpSpPr>
        <p:pic>
          <p:nvPicPr>
            <p:cNvPr id="32" name="Picture 12" descr="Isometric computer lab. Computer education in classroom. Computer classroo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r="12246"/>
            <a:stretch/>
          </p:blipFill>
          <p:spPr bwMode="auto">
            <a:xfrm>
              <a:off x="587387" y="3317157"/>
              <a:ext cx="3132349" cy="265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709800" y="6237312"/>
              <a:ext cx="300993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A : Requirement Engineering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152957" y="3281873"/>
            <a:ext cx="3798086" cy="3360729"/>
            <a:chOff x="4313949" y="3317157"/>
            <a:chExt cx="3798086" cy="3360729"/>
          </a:xfrm>
        </p:grpSpPr>
        <p:pic>
          <p:nvPicPr>
            <p:cNvPr id="35" name="Picture 10" descr="Vector isometric computer lab classroo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385" y="3317157"/>
              <a:ext cx="3381214" cy="2732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모서리가 둥근 직사각형 35"/>
            <p:cNvSpPr/>
            <p:nvPr/>
          </p:nvSpPr>
          <p:spPr>
            <a:xfrm>
              <a:off x="4313949" y="6237312"/>
              <a:ext cx="3798086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B : Object-Oriented Analysis and Design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384265" y="3281873"/>
            <a:ext cx="2958656" cy="3389705"/>
            <a:chOff x="8578516" y="3288181"/>
            <a:chExt cx="2958656" cy="3389705"/>
          </a:xfrm>
        </p:grpSpPr>
        <p:pic>
          <p:nvPicPr>
            <p:cNvPr id="38" name="Picture 14" descr="Modern technology class room with desks, chair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516" y="3288181"/>
              <a:ext cx="2958656" cy="2958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9267160" y="6237312"/>
              <a:ext cx="1581368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Classroom C : C++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43" name="텍스트 개체 틀 3"/>
          <p:cNvSpPr txBox="1">
            <a:spLocks/>
          </p:cNvSpPr>
          <p:nvPr/>
        </p:nvSpPr>
        <p:spPr>
          <a:xfrm>
            <a:off x="438485" y="672117"/>
            <a:ext cx="11418155" cy="15511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나의 졸업 이후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…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Backend Server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구축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Windows OS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Agent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의한 자동 업데이트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PC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소프트웨어 동시 업데이트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총 예상 소요 시간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Patch 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건 당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미만</a:t>
            </a: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132855" y="964214"/>
            <a:ext cx="1461470" cy="1736178"/>
            <a:chOff x="5662465" y="576698"/>
            <a:chExt cx="1461470" cy="1736178"/>
          </a:xfrm>
        </p:grpSpPr>
        <p:pic>
          <p:nvPicPr>
            <p:cNvPr id="22" name="Picture 2" descr="Flat isometric 3d illustration of database concept with cloud server  16716622 Vector Art at Vecteez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3" t="9414" r="13699" b="8223"/>
            <a:stretch/>
          </p:blipFill>
          <p:spPr bwMode="auto">
            <a:xfrm>
              <a:off x="5745128" y="1052736"/>
              <a:ext cx="1296145" cy="126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5662465" y="576698"/>
              <a:ext cx="1461470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Backend Server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2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Quality Attribute Scenario (REQ-QA-UCM-04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~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REQ-QA-UCM-07)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68097" y="108874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1824506547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712065337"/>
                    </a:ext>
                  </a:extLst>
                </a:gridCol>
              </a:tblGrid>
              <a:tr h="244836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REQ-QA-UCM-04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4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Performance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96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7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2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69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AUTOSAR Adaptive platform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모듈들이 정상적으로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1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점유율을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7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중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점유율이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30%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를 초과하는지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8224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68097" y="342900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886288798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640005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REQ-QA-UCM-05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89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Availability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9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40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Backend Server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Diagnostic Tool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6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4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 (e.g. ECU)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전원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상태에서 오류로 인하여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UCM Master </a:t>
                      </a:r>
                      <a:r>
                        <a:rPr 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</a:t>
                      </a: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Running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되고 있지 않는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정상적으로 진행되는지 확인한다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20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회 시도 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20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회 모두 정상적으로 진행되는지 확인한다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5464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348027" y="1088740"/>
          <a:ext cx="5490845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349878174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471940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REQ-QA-UCM-06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52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Availability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9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Human Vehicle Driver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또는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Tester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56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중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Reboot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753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3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에서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 진행 중인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2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후에도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Update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54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</a:t>
                      </a:r>
                      <a:r>
                        <a:rPr lang="ko-KR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후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Vehicle Software Update </a:t>
                      </a:r>
                      <a:r>
                        <a:rPr 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가정상적으로</a:t>
                      </a:r>
                      <a: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altLang="ko-KR" sz="1000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ko-KR" sz="1000" kern="100" dirty="0" err="1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재시작하고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Software Update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완료 후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Vehicle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정상동작 하는지 확인한다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030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348026" y="3429000"/>
          <a:ext cx="5490845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1214120">
                  <a:extLst>
                    <a:ext uri="{9D8B030D-6E8A-4147-A177-3AD203B41FA5}">
                      <a16:colId xmlns:a16="http://schemas.microsoft.com/office/drawing/2014/main" val="3883666747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647481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ID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REQ-QA-UCM-07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7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Type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Extensibility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26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Source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Tester (Diagnostic Tool)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47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Stimulus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신규로 설치된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업데이트 시도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5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Artifact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Master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0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Environment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Target System(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e.g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 ECU) Power on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</a:t>
                      </a:r>
                      <a:b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이 신규로 설치된 상태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새로 설치된 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UCM </a:t>
                      </a:r>
                      <a:r>
                        <a:rPr lang="ko-KR" sz="1000" kern="1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의 업데이트가 준비된 상태</a:t>
                      </a:r>
                      <a:endParaRPr lang="en-US" sz="10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04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신규로 설치된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에 대한 업데이트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업데이트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9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Response Measure</a:t>
                      </a:r>
                      <a:endParaRPr lang="en-US" sz="100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Master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의 변경사항 없이 새로운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UCM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의 업데이트가 정상적으로 이루어지는지 확인한다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endParaRPr lang="en-US" sz="9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873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6. Quality Attribute Scenario (2/2)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오른쪽 화살표 9">
            <a:hlinkClick r:id="rId2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771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Resource Monitor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Block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65K Block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CRC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추가하여 수신 측에서 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변조 또는 손상 여부 확인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7. 2</a:t>
            </a:r>
            <a:r>
              <a:rPr lang="en-US" altLang="ko-KR" sz="1800" baseline="300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nd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Iteration </a:t>
            </a: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검토 항목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52736"/>
            <a:ext cx="8858256" cy="3633531"/>
          </a:xfrm>
          <a:prstGeom prst="rect">
            <a:avLst/>
          </a:prstGeom>
        </p:spPr>
      </p:pic>
      <p:sp>
        <p:nvSpPr>
          <p:cNvPr id="5" name="오른쪽 화살표 4">
            <a:hlinkClick r:id="rId3" action="ppaction://hlinksldjump"/>
          </p:cNvPr>
          <p:cNvSpPr/>
          <p:nvPr/>
        </p:nvSpPr>
        <p:spPr>
          <a:xfrm rot="10800000">
            <a:off x="11622614" y="6412474"/>
            <a:ext cx="468052" cy="387443"/>
          </a:xfrm>
          <a:prstGeom prst="rightArrow">
            <a:avLst/>
          </a:prstGeom>
          <a:solidFill>
            <a:srgbClr val="B2B2B2"/>
          </a:solidFill>
        </p:spPr>
        <p:txBody>
          <a:bodyPr rtlCol="0" anchor="ctr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3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60108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TLS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적용 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간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전송 시간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1 Block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 약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186.2ms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시간 증가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300MB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크기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약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15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분 정도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시간 증가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Signature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Verification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수행 시간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측정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- 300MB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기준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평균 약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250ms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소요 확인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Thread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 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Worker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개수에 따른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Load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측정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LARA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Platform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전체가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로드 된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상태에서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Process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Package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전송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측정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PHM Heartbeat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오버헤드 측정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- 1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회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Heartbeat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통신 시 사용되는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Packet size : 8Byte(s)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공인연비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10Km/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최대 수용 연료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80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리터 자동차 시속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100Km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운행 기준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연속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주행 가능 시간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8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(28,800 sec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주행 중 약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CPU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0.1%, Memory 112.5KB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사용 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8. </a:t>
            </a:r>
            <a:r>
              <a:rPr lang="ko-KR" altLang="en-US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실험결과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34355"/>
              </p:ext>
            </p:extLst>
          </p:nvPr>
        </p:nvGraphicFramePr>
        <p:xfrm>
          <a:off x="721879" y="1010434"/>
          <a:ext cx="11017225" cy="834390"/>
        </p:xfrm>
        <a:graphic>
          <a:graphicData uri="http://schemas.openxmlformats.org/drawingml/2006/table">
            <a:tbl>
              <a:tblPr firstRow="1" firstCol="1" bandRow="1"/>
              <a:tblGrid>
                <a:gridCol w="2277777">
                  <a:extLst>
                    <a:ext uri="{9D8B030D-6E8A-4147-A177-3AD203B41FA5}">
                      <a16:colId xmlns:a16="http://schemas.microsoft.com/office/drawing/2014/main" val="76113737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361059347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309941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측정 조건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TLS </a:t>
                      </a:r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적용 전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TLS </a:t>
                      </a:r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적용 후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2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CPU Load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19~21%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25 ~ 27%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24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Software Package </a:t>
                      </a:r>
                      <a:r>
                        <a:rPr lang="ko-KR" alt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전송 시간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 Block (65KB) </a:t>
                      </a:r>
                      <a:r>
                        <a:rPr lang="ko-KR" alt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당 평균 </a:t>
                      </a:r>
                      <a:r>
                        <a:rPr lang="en-US" altLang="ko-KR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42.5ms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 Block</a:t>
                      </a:r>
                      <a:r>
                        <a:rPr lang="en-US" sz="12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(65KB) </a:t>
                      </a:r>
                      <a:r>
                        <a:rPr lang="ko-KR" altLang="en-US" sz="12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당 평균</a:t>
                      </a:r>
                      <a:r>
                        <a:rPr lang="en-US" altLang="ko-KR" sz="1200" baseline="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 228.7ms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188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5512"/>
              </p:ext>
            </p:extLst>
          </p:nvPr>
        </p:nvGraphicFramePr>
        <p:xfrm>
          <a:off x="720949" y="4005064"/>
          <a:ext cx="6647501" cy="1112520"/>
        </p:xfrm>
        <a:graphic>
          <a:graphicData uri="http://schemas.openxmlformats.org/drawingml/2006/table">
            <a:tbl>
              <a:tblPr firstRow="1" firstCol="1" bandRow="1"/>
              <a:tblGrid>
                <a:gridCol w="2277777">
                  <a:extLst>
                    <a:ext uri="{9D8B030D-6E8A-4147-A177-3AD203B41FA5}">
                      <a16:colId xmlns:a16="http://schemas.microsoft.com/office/drawing/2014/main" val="2262881813"/>
                    </a:ext>
                  </a:extLst>
                </a:gridCol>
                <a:gridCol w="4369724">
                  <a:extLst>
                    <a:ext uri="{9D8B030D-6E8A-4147-A177-3AD203B41FA5}">
                      <a16:colId xmlns:a16="http://schemas.microsoft.com/office/drawing/2014/main" val="4139739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동시 전송 </a:t>
                      </a:r>
                      <a:r>
                        <a:rPr lang="en-US" altLang="ko-KR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Software Package(s)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00" dirty="0" smtClean="0">
                          <a:solidFill>
                            <a:srgbClr val="0000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Arial" panose="020B0604020202020204" pitchFamily="34" charset="0"/>
                        </a:rPr>
                        <a:t>CPU Load</a:t>
                      </a:r>
                      <a:endParaRPr lang="en-US" sz="1200" b="1" kern="100" dirty="0">
                        <a:solidFill>
                          <a:srgbClr val="000000"/>
                        </a:solidFill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9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22~23%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7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25~27%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개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  <a:cs typeface="굴림" panose="020B0600000101010101" pitchFamily="50" charset="-127"/>
                        </a:rPr>
                        <a:t>29~33%</a:t>
                      </a:r>
                      <a:endParaRPr lang="en-US" sz="1200" dirty="0">
                        <a:effectLst/>
                        <a:latin typeface="LG Smart UI SemiBold" panose="020B0700000101010101" pitchFamily="50" charset="-127"/>
                        <a:ea typeface="LG Smart UI SemiBold" panose="020B07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2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Deployment View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Appendix </a:t>
            </a:r>
            <a:r>
              <a:rPr lang="en-US" altLang="ko-KR" sz="180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9</a:t>
            </a:r>
            <a:r>
              <a:rPr lang="en-US" altLang="ko-KR" sz="1800" dirty="0" smtClean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Deployment View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67" y="1016731"/>
            <a:ext cx="8732601" cy="5698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49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1,506 Parking Isometric View Images, Stock Photos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 b="8201"/>
          <a:stretch/>
        </p:blipFill>
        <p:spPr bwMode="auto">
          <a:xfrm>
            <a:off x="191344" y="3708506"/>
            <a:ext cx="4104456" cy="262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649484" y="3709863"/>
            <a:ext cx="2700300" cy="2700300"/>
            <a:chOff x="5123892" y="1700808"/>
            <a:chExt cx="4784812" cy="4784812"/>
          </a:xfrm>
        </p:grpSpPr>
        <p:pic>
          <p:nvPicPr>
            <p:cNvPr id="5126" name="Picture 6" descr="자동차 쇼룸. 자동 비즈니스 쇼룸 또는 자동차 판매 살롱 3d 평면 아이소 메트릭 그림 | 무료 벡터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892" y="1700808"/>
              <a:ext cx="4784812" cy="478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123892" y="5121188"/>
              <a:ext cx="1944216" cy="1364432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23892" y="5985892"/>
              <a:ext cx="2484276" cy="499728"/>
            </a:xfrm>
            <a:prstGeom prst="rect">
              <a:avLst/>
            </a:prstGeom>
            <a:solidFill>
              <a:schemeClr val="bg1"/>
            </a:solidFill>
          </p:spPr>
          <p:txBody>
            <a:bodyPr rtlCol="0" anchor="ctr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pic>
        <p:nvPicPr>
          <p:cNvPr id="5128" name="Picture 8" descr="Isometric Car Factory Images – Browse 3,272 Stock Photos, Vectors, and  Video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68" y="3708506"/>
            <a:ext cx="4320245" cy="25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889820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Parking Lot</a:t>
            </a:r>
            <a:endParaRPr lang="en-US" sz="1200" dirty="0">
              <a:solidFill>
                <a:srgbClr val="0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4686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Showroom</a:t>
            </a:r>
            <a:endParaRPr lang="en-US" sz="1200" dirty="0">
              <a:solidFill>
                <a:srgbClr val="0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38642" y="6228786"/>
            <a:ext cx="2649896" cy="440574"/>
          </a:xfrm>
          <a:prstGeom prst="roundRect">
            <a:avLst>
              <a:gd name="adj" fmla="val 6007"/>
            </a:avLst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Vehicle Factory</a:t>
            </a:r>
            <a:endParaRPr lang="en-US" sz="1200" dirty="0">
              <a:solidFill>
                <a:srgbClr val="0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cxnSp>
        <p:nvCxnSpPr>
          <p:cNvPr id="15" name="꺾인 연결선 14"/>
          <p:cNvCxnSpPr>
            <a:stCxn id="20" idx="2"/>
            <a:endCxn id="5124" idx="0"/>
          </p:cNvCxnSpPr>
          <p:nvPr/>
        </p:nvCxnSpPr>
        <p:spPr>
          <a:xfrm rot="5400000">
            <a:off x="5549525" y="-605560"/>
            <a:ext cx="1008114" cy="7620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20" idx="2"/>
            <a:endCxn id="5126" idx="0"/>
          </p:cNvCxnSpPr>
          <p:nvPr/>
        </p:nvCxnSpPr>
        <p:spPr>
          <a:xfrm rot="5400000">
            <a:off x="7426878" y="1273149"/>
            <a:ext cx="1009471" cy="3863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" idx="2"/>
            <a:endCxn id="5128" idx="0"/>
          </p:cNvCxnSpPr>
          <p:nvPr/>
        </p:nvCxnSpPr>
        <p:spPr>
          <a:xfrm>
            <a:off x="9863591" y="2700392"/>
            <a:ext cx="0" cy="100811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/>
          <p:cNvSpPr txBox="1">
            <a:spLocks/>
          </p:cNvSpPr>
          <p:nvPr/>
        </p:nvSpPr>
        <p:spPr>
          <a:xfrm>
            <a:off x="438485" y="672117"/>
            <a:ext cx="11418155" cy="21759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제조업체의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Pain-point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판매 후 운행중인 차량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판매점 내의 차량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판매 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3)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출하 전 조립 완료된 차량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어떻게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할 것인가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?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Backend Server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필요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&amp; UCM Subordinate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- Ideation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9132855" y="964214"/>
            <a:ext cx="1461470" cy="1736178"/>
            <a:chOff x="5662465" y="576698"/>
            <a:chExt cx="1461470" cy="1736178"/>
          </a:xfrm>
        </p:grpSpPr>
        <p:pic>
          <p:nvPicPr>
            <p:cNvPr id="20" name="Picture 2" descr="Flat isometric 3d illustration of database concept with cloud server  16716622 Vector Art at Vecteez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3" t="9414" r="13699" b="8223"/>
            <a:stretch/>
          </p:blipFill>
          <p:spPr bwMode="auto">
            <a:xfrm>
              <a:off x="5745128" y="1052736"/>
              <a:ext cx="1296145" cy="126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5662465" y="576698"/>
              <a:ext cx="1461470" cy="440574"/>
            </a:xfrm>
            <a:prstGeom prst="roundRect">
              <a:avLst>
                <a:gd name="adj" fmla="val 6007"/>
              </a:avLst>
            </a:prstGeom>
            <a:noFill/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Backend Server</a:t>
              </a:r>
              <a:endParaRPr lang="en-US" sz="1200" dirty="0">
                <a:solidFill>
                  <a:srgbClr val="0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3755740" y="1696642"/>
            <a:ext cx="31902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기존 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Volkswagen ECU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경우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출하 전에 한하여 생산 담당자가 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필요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USB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 자동차 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Update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 중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8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3"/>
          <p:cNvSpPr txBox="1">
            <a:spLocks/>
          </p:cNvSpPr>
          <p:nvPr/>
        </p:nvSpPr>
        <p:spPr>
          <a:xfrm>
            <a:off x="438485" y="672117"/>
            <a:ext cx="11418155" cy="60539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제조업체의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Built-in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스마트 디바이스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(Digital Cockpit, IVI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Software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결함 수정 또는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Security Patch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환경 변화에 따라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최근 자동차 제조업체의 요구 사항에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&amp; 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포함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(LG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전자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VS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사업본부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2022. 10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Toyota telematics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 smtClean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LARA (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G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UTOSA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daptive) Platform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준비 상황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최근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년 수주한 차량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경우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시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준수에 대한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요구사항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증가 추세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Volkswagen(2018~), BMW(2019~2021), Toyota(2022~)</a:t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CTO Division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은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준수하는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Platform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내재화 업무 진행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많은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가 존재하고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단일 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업데이트 하기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모듈은 내재화가 되어 있었지만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여러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Software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업데이트 하기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모듈은 준비되어 있지 않아 과제를 진행하기로 결정함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(22. 10)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</a:t>
            </a:r>
            <a:r>
              <a:rPr kumimoji="1" lang="en-US" altLang="ko-KR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 – </a:t>
            </a:r>
            <a:r>
              <a:rPr kumimoji="1" lang="ko-KR" alt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과제의 배경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19" name="그림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12" y="3392996"/>
            <a:ext cx="7164796" cy="2592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7954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과제 계획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- 2022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년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10</a:t>
            </a:r>
            <a:r>
              <a:rPr kumimoji="1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월 경 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Toyota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Telematics ECU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 결정 후</a:t>
            </a:r>
            <a:r>
              <a:rPr kumimoji="1" lang="en-US" altLang="ko-KR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UCM Master </a:t>
            </a:r>
            <a:r>
              <a:rPr kumimoji="1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내재화 의사 결정 완료</a:t>
            </a: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br>
              <a:rPr kumimoji="1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~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2023 1Q 1st Iteration: SAD / SDD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작성 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Prototype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완료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~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2023 2Q 2nd Iteration</a:t>
            </a:r>
            <a:r>
              <a:rPr lang="en-US" altLang="ko-KR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SAD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 SDD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수정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Feature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 및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Unit </a:t>
            </a:r>
            <a:r>
              <a:rPr lang="en-US" altLang="ko-KR" sz="140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Test </a:t>
            </a:r>
            <a:r>
              <a:rPr lang="ko-KR" altLang="en-US" sz="140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완료</a:t>
            </a:r>
            <a:r>
              <a:rPr lang="en-US" altLang="ko-KR" sz="140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설계 검증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- 2023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3Q ~: Integration (to main repository) &amp;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Vendor ECU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연동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검증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과제 목표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Manufacturer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요구사항 분석 및 설계 활동을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통해 아래 사항이 반영된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설계 및 개발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양산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일정에 맞추어 안정적인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모듈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제공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추후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다른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로부터 추가 수주 대응 또는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PoC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(Proof of concept)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등의 요청에 빠르게 대응할 수 있는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확장성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있고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유연성 있는 구조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설계</a:t>
            </a:r>
            <a:endParaRPr kumimoji="1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1. Project Overview - </a:t>
            </a:r>
            <a:r>
              <a:rPr kumimoji="1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과제 계획 및 목표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128408"/>
            <a:ext cx="7740860" cy="32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36194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Stakeholder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Manufacturer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.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Toyota :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Aymeric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Rateau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타사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ECU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(e.g. Denso : Florian Frank)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Adaptive Platform </a:t>
            </a:r>
            <a:r>
              <a:rPr lang="ko-KR" altLang="en-US" sz="1400" dirty="0" err="1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수주팀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Adaptive Platform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e.g.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CTO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Automotive Platform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Task)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AUTOSAR 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Adaptive Application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개발팀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(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e.g. VS </a:t>
            </a:r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Coreframework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Unit, OTA &amp; Update Unit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)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2. Project Context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2733" y="6489340"/>
            <a:ext cx="8257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* Toyota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Aymeric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Rateau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Denso</a:t>
            </a:r>
            <a:r>
              <a:rPr kumimoji="1" lang="en-US" altLang="ko-KR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</a:t>
            </a:r>
            <a:r>
              <a:rPr kumimoji="1" lang="en-US" altLang="ko-KR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Florian Flank </a:t>
            </a:r>
            <a:r>
              <a:rPr kumimoji="1" lang="ko-KR" altLang="en-US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는 </a:t>
            </a:r>
            <a:r>
              <a:rPr kumimoji="1" lang="en-US" altLang="ko-KR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LG</a:t>
            </a:r>
            <a:r>
              <a:rPr kumimoji="1" lang="ko-KR" altLang="en-US" sz="1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전자 본인과 함께 </a:t>
            </a:r>
            <a:r>
              <a:rPr lang="en-US" altLang="ko-KR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WG-UCM </a:t>
            </a:r>
            <a:r>
              <a:rPr lang="ko-KR" altLang="en-US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그룹에서 함께 </a:t>
            </a:r>
            <a:r>
              <a:rPr lang="en-US" altLang="ko-KR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Requirement </a:t>
            </a:r>
            <a:r>
              <a:rPr lang="ko-KR" altLang="en-US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개발에 </a:t>
            </a:r>
            <a:r>
              <a:rPr lang="en-US" altLang="ko-KR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Contribution </a:t>
            </a:r>
            <a:r>
              <a:rPr lang="ko-KR" altLang="en-US" sz="1000" dirty="0" smtClean="0">
                <a:solidFill>
                  <a:srgbClr val="00B05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진행</a:t>
            </a:r>
            <a:endParaRPr kumimoji="1" lang="en-US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 pitchFamily="34" charset="0"/>
              <a:ea typeface="돋움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System Context Diagram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자동차 내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대상이 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Subordinate(s)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그리고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Vehicle Software Update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 필요한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Process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간의 관계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360" y="98395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2. Project Context – System Context Diagram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62733" y="1198848"/>
            <a:ext cx="7003618" cy="3612745"/>
            <a:chOff x="2742363" y="512143"/>
            <a:chExt cx="7003618" cy="361274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5529443" y="787578"/>
              <a:ext cx="1240971" cy="3216885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UCM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Master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8" y="787579"/>
              <a:ext cx="1240971" cy="831027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OTA Client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Application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8415556" y="3585364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ara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::crypto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415556" y="78511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324115" y="87655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8232674" y="994666"/>
              <a:ext cx="1240971" cy="419100"/>
            </a:xfrm>
            <a:prstGeom prst="rect">
              <a:avLst/>
            </a:prstGeom>
            <a:solidFill>
              <a:srgbClr val="FFFF99"/>
            </a:solidFill>
            <a:ln w="1270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000" b="0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UCM Subordinate</a:t>
              </a:r>
              <a:endParaRPr kumimoji="0" lang="ko-KR" altLang="en-US" sz="1000" b="0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7" y="2850930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Vehicle</a:t>
              </a:r>
              <a:b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</a:b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State Manager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16766" y="3585364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Vehicle</a:t>
              </a:r>
              <a:b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</a:b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Driver Application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3951733-A893-9CEF-99DA-3B41F4385094}"/>
                </a:ext>
              </a:extLst>
            </p:cNvPr>
            <p:cNvSpPr/>
            <p:nvPr/>
          </p:nvSpPr>
          <p:spPr>
            <a:xfrm>
              <a:off x="2821490" y="2116496"/>
              <a:ext cx="1240971" cy="419100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Diagnostic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Application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cxnSp>
          <p:nvCxnSpPr>
            <p:cNvPr id="98" name="직선 화살표 연결선 97"/>
            <p:cNvCxnSpPr/>
            <p:nvPr/>
          </p:nvCxnSpPr>
          <p:spPr>
            <a:xfrm flipV="1">
              <a:off x="4054319" y="114213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99" name="직사각형 98"/>
            <p:cNvSpPr/>
            <p:nvPr/>
          </p:nvSpPr>
          <p:spPr>
            <a:xfrm>
              <a:off x="4063885" y="680691"/>
              <a:ext cx="1462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Vehicle Software Package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0" name="직선 화살표 연결선 99"/>
            <p:cNvCxnSpPr/>
            <p:nvPr/>
          </p:nvCxnSpPr>
          <p:spPr>
            <a:xfrm flipV="1">
              <a:off x="4075325" y="232582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1" name="직사각형 100"/>
            <p:cNvSpPr/>
            <p:nvPr/>
          </p:nvSpPr>
          <p:spPr>
            <a:xfrm>
              <a:off x="4063885" y="1864381"/>
              <a:ext cx="14622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Vehicle Software Package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 flipV="1">
              <a:off x="6783278" y="114213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3" name="직사각형 102"/>
            <p:cNvSpPr/>
            <p:nvPr/>
          </p:nvSpPr>
          <p:spPr>
            <a:xfrm>
              <a:off x="6783278" y="794991"/>
              <a:ext cx="10999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Transfer</a:t>
              </a:r>
              <a:b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</a:b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- Software Package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 flipV="1">
              <a:off x="4075325" y="3060367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063885" y="2715351"/>
              <a:ext cx="13773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Vehicle State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정보 전송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e.g. Parking, Door close …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H="1">
              <a:off x="4054319" y="1261683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7" name="직사각형 106"/>
            <p:cNvSpPr/>
            <p:nvPr/>
          </p:nvSpPr>
          <p:spPr>
            <a:xfrm>
              <a:off x="4054319" y="1257223"/>
              <a:ext cx="13997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Installed Software version</a:t>
              </a:r>
            </a:p>
          </p:txBody>
        </p:sp>
        <p:cxnSp>
          <p:nvCxnSpPr>
            <p:cNvPr id="108" name="직선 화살표 연결선 107"/>
            <p:cNvCxnSpPr/>
            <p:nvPr/>
          </p:nvCxnSpPr>
          <p:spPr>
            <a:xfrm flipV="1">
              <a:off x="4070601" y="3756582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09" name="직사각형 108"/>
            <p:cNvSpPr/>
            <p:nvPr/>
          </p:nvSpPr>
          <p:spPr>
            <a:xfrm>
              <a:off x="4061035" y="3414108"/>
              <a:ext cx="13596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Software Update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동의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/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거부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응답 전송</a:t>
              </a:r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4049595" y="3830305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1" name="직사각형 110"/>
            <p:cNvSpPr/>
            <p:nvPr/>
          </p:nvSpPr>
          <p:spPr>
            <a:xfrm>
              <a:off x="4049595" y="3825845"/>
              <a:ext cx="13420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Software Update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동의 요청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H="1">
              <a:off x="6764389" y="1266960"/>
              <a:ext cx="146226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3" name="직사각형 112"/>
            <p:cNvSpPr/>
            <p:nvPr/>
          </p:nvSpPr>
          <p:spPr>
            <a:xfrm>
              <a:off x="6764389" y="1262500"/>
              <a:ext cx="139974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Installed Software version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Result of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Transfer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Activation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Finish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Rollback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 - Cancel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History of UCM</a:t>
              </a:r>
            </a:p>
          </p:txBody>
        </p:sp>
        <p:cxnSp>
          <p:nvCxnSpPr>
            <p:cNvPr id="114" name="직선 화살표 연결선 113"/>
            <p:cNvCxnSpPr/>
            <p:nvPr/>
          </p:nvCxnSpPr>
          <p:spPr>
            <a:xfrm flipV="1">
              <a:off x="6769091" y="3717071"/>
              <a:ext cx="163800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5" name="직사각형 114"/>
            <p:cNvSpPr/>
            <p:nvPr/>
          </p:nvSpPr>
          <p:spPr>
            <a:xfrm>
              <a:off x="6780531" y="3374597"/>
              <a:ext cx="14590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Encryption / Decryption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요청</a:t>
              </a: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Signature Verification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요청</a:t>
              </a:r>
              <a:endPara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6769091" y="3790794"/>
              <a:ext cx="1638000" cy="22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117" name="직사각형 116"/>
            <p:cNvSpPr/>
            <p:nvPr/>
          </p:nvSpPr>
          <p:spPr>
            <a:xfrm>
              <a:off x="6769091" y="3786334"/>
              <a:ext cx="15648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Encrypted / Decrypted 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Signature Verification </a:t>
              </a:r>
              <a:r>
                <a:rPr kumimoji="0" lang="ko-KR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결과 반환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9494F0D-3897-5D97-3F60-8C229CD90D11}"/>
                </a:ext>
              </a:extLst>
            </p:cNvPr>
            <p:cNvSpPr/>
            <p:nvPr/>
          </p:nvSpPr>
          <p:spPr>
            <a:xfrm>
              <a:off x="2742363" y="512143"/>
              <a:ext cx="7003618" cy="3612745"/>
            </a:xfrm>
            <a:prstGeom prst="rect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  <a:cs typeface="+mn-cs"/>
                </a:rPr>
                <a:t>In Vehicle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D0266C-7BF1-04E7-6E17-C87CE3B5157A}"/>
              </a:ext>
            </a:extLst>
          </p:cNvPr>
          <p:cNvSpPr/>
          <p:nvPr/>
        </p:nvSpPr>
        <p:spPr>
          <a:xfrm>
            <a:off x="662734" y="4856713"/>
            <a:ext cx="7003618" cy="8024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rPr>
              <a:t>Key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742879" y="5095006"/>
            <a:ext cx="2716095" cy="246221"/>
            <a:chOff x="2816766" y="5676854"/>
            <a:chExt cx="2716095" cy="246221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2816766" y="5727020"/>
              <a:ext cx="345621" cy="15706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166508" y="5676854"/>
              <a:ext cx="23663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Functional Cluster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675947" y="5101628"/>
            <a:ext cx="2320153" cy="246221"/>
            <a:chOff x="2816766" y="6073772"/>
            <a:chExt cx="2320153" cy="24622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2F3B4E0-87BF-47F7-462E-6B168BF2BA16}"/>
                </a:ext>
              </a:extLst>
            </p:cNvPr>
            <p:cNvSpPr/>
            <p:nvPr/>
          </p:nvSpPr>
          <p:spPr>
            <a:xfrm>
              <a:off x="2816766" y="6120349"/>
              <a:ext cx="345621" cy="153065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66508" y="6073772"/>
              <a:ext cx="19704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Application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37135" y="5385951"/>
            <a:ext cx="3755529" cy="246221"/>
            <a:chOff x="2816765" y="6465099"/>
            <a:chExt cx="3755529" cy="246221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1CF295E-6B3F-2766-45CA-F09B50CFCE7C}"/>
                </a:ext>
              </a:extLst>
            </p:cNvPr>
            <p:cNvSpPr/>
            <p:nvPr/>
          </p:nvSpPr>
          <p:spPr>
            <a:xfrm>
              <a:off x="2816765" y="6509677"/>
              <a:ext cx="345621" cy="157066"/>
            </a:xfrm>
            <a:prstGeom prst="rect">
              <a:avLst/>
            </a:prstGeom>
            <a:solidFill>
              <a:srgbClr val="FFFF99"/>
            </a:solidFill>
            <a:ln w="6350" cap="flat" cmpd="sng" algn="ctr">
              <a:solidFill>
                <a:srgbClr val="AFA70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+mn-cs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162386" y="6465099"/>
              <a:ext cx="3409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Adaptive AUTOSAR Functional Cluster (Project</a:t>
              </a:r>
              <a:r>
                <a:rPr kumimoji="0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scope </a:t>
              </a:r>
              <a:r>
                <a:rPr kumimoji="0" lang="ko-KR" altLang="en-US" sz="1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외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)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4675947" y="5382095"/>
            <a:ext cx="1076911" cy="246221"/>
            <a:chOff x="2816765" y="6738906"/>
            <a:chExt cx="1076911" cy="246221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AC133DC-B6ED-23B2-A848-72A04A0DD80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765" y="6855436"/>
              <a:ext cx="34806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ash"/>
              <a:miter lim="800000"/>
              <a:tailEnd type="stealth"/>
            </a:ln>
            <a:effectLst/>
          </p:spPr>
        </p:cxnSp>
        <p:sp>
          <p:nvSpPr>
            <p:cNvPr id="82" name="직사각형 81"/>
            <p:cNvSpPr/>
            <p:nvPr/>
          </p:nvSpPr>
          <p:spPr>
            <a:xfrm>
              <a:off x="3162386" y="6738906"/>
              <a:ext cx="7312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Data flow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</a:endParaRPr>
            </a:p>
          </p:txBody>
        </p:sp>
      </p:grpSp>
      <p:sp>
        <p:nvSpPr>
          <p:cNvPr id="51" name="텍스트 개체 틀 3"/>
          <p:cNvSpPr txBox="1">
            <a:spLocks/>
          </p:cNvSpPr>
          <p:nvPr/>
        </p:nvSpPr>
        <p:spPr>
          <a:xfrm>
            <a:off x="438485" y="5767352"/>
            <a:ext cx="11418155" cy="1010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Project Scope</a:t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Toyota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및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Standard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준수하는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UCM Master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기능 설계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구현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Adaptive AUTOSAR Application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과의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Interaction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을 위한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Interface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를 제공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AUTOSAR Adaptive Functional Cluster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의 기능을 사용하기 위하여 타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Functional Cluster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에서 제공하는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Lib / Interface </a:t>
            </a:r>
            <a:r>
              <a:rPr lang="ko-KR" altLang="en-US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포함 </a:t>
            </a:r>
            <a:r>
              <a:rPr lang="en-US" altLang="ko-KR" sz="14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(Use)</a:t>
            </a: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>
        <a:spAutoFit/>
      </a:bodyPr>
      <a:lstStyle>
        <a:defPPr marL="0" marR="0">
          <a:spcBef>
            <a:spcPts val="0"/>
          </a:spcBef>
          <a:spcAft>
            <a:spcPts val="0"/>
          </a:spcAft>
          <a:defRPr sz="1000" dirty="0">
            <a:solidFill>
              <a:srgbClr val="000000"/>
            </a:solidFill>
            <a:latin typeface="Malgun Gothic" panose="020B0503020000020004" pitchFamily="50" charset="-127"/>
            <a:ea typeface="Malgun Gothic" panose="020B0503020000020004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5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none" lIns="0" tIns="0" rIns="0" bIns="0" anchor="t">
        <a:spAutoFit/>
      </a:bodyPr>
      <a:lstStyle>
        <a:defPPr>
          <a:buFont typeface="Wingdings" pitchFamily="2" charset="2"/>
          <a:buChar char="§"/>
          <a:defRPr sz="1200" b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내문서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1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Blank">
  <a:themeElements>
    <a:clrScheme name="7_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7_Blank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spcBef>
            <a:spcPct val="0"/>
          </a:spcBef>
          <a:spcAft>
            <a:spcPct val="0"/>
          </a:spcAft>
          <a:buClrTx/>
          <a:buSzTx/>
          <a:tabLst/>
          <a:defRPr kumimoji="1" sz="1200" b="1" dirty="0" smtClean="0">
            <a:latin typeface="Arial" charset="0"/>
            <a:ea typeface="돋움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2" tIns="45715" rIns="91432" bIns="45715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  <a:cs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algn="ctr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wrap="none" lIns="0" tIns="0" rIns="0" bIns="0">
        <a:spAutoFit/>
      </a:bodyPr>
      <a:lstStyle>
        <a:defPPr marL="263525" indent="-263525" eaLnBrk="1" hangingPunct="1">
          <a:lnSpc>
            <a:spcPts val="1900"/>
          </a:lnSpc>
          <a:spcBef>
            <a:spcPts val="600"/>
          </a:spcBef>
          <a:buFont typeface="Wingdings" pitchFamily="2" charset="2"/>
          <a:buChar char="q"/>
          <a:defRPr sz="1400"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3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F8DFF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557FE7"/>
        </a:accent6>
        <a:hlink>
          <a:srgbClr val="96C5F8"/>
        </a:hlink>
        <a:folHlink>
          <a:srgbClr val="D8E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4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2960"/>
        </a:accent1>
        <a:accent2>
          <a:srgbClr val="0066CC"/>
        </a:accent2>
        <a:accent3>
          <a:srgbClr val="AAAAAA"/>
        </a:accent3>
        <a:accent4>
          <a:srgbClr val="DADADA"/>
        </a:accent4>
        <a:accent5>
          <a:srgbClr val="AAACB6"/>
        </a:accent5>
        <a:accent6>
          <a:srgbClr val="005CB9"/>
        </a:accent6>
        <a:hlink>
          <a:srgbClr val="91B0FF"/>
        </a:hlink>
        <a:folHlink>
          <a:srgbClr val="C7E0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E7B95C"/>
        </a:accent6>
        <a:hlink>
          <a:srgbClr val="4F8636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6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7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0066CC"/>
        </a:accent1>
        <a:accent2>
          <a:srgbClr val="4F8636"/>
        </a:accent2>
        <a:accent3>
          <a:srgbClr val="AAAAAA"/>
        </a:accent3>
        <a:accent4>
          <a:srgbClr val="DADADA"/>
        </a:accent4>
        <a:accent5>
          <a:srgbClr val="AAB8E2"/>
        </a:accent5>
        <a:accent6>
          <a:srgbClr val="477930"/>
        </a:accent6>
        <a:hlink>
          <a:srgbClr val="FF9900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8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9">
        <a:dk1>
          <a:srgbClr val="002960"/>
        </a:dk1>
        <a:lt1>
          <a:srgbClr val="FFFFFF"/>
        </a:lt1>
        <a:dk2>
          <a:srgbClr val="002960"/>
        </a:dk2>
        <a:lt2>
          <a:srgbClr val="FFBE3D"/>
        </a:lt2>
        <a:accent1>
          <a:srgbClr val="0066CC"/>
        </a:accent1>
        <a:accent2>
          <a:srgbClr val="50A2A0"/>
        </a:accent2>
        <a:accent3>
          <a:srgbClr val="AAACB6"/>
        </a:accent3>
        <a:accent4>
          <a:srgbClr val="DADADA"/>
        </a:accent4>
        <a:accent5>
          <a:srgbClr val="AAB8E2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0">
        <a:dk1>
          <a:srgbClr val="000000"/>
        </a:dk1>
        <a:lt1>
          <a:srgbClr val="FFFFFF"/>
        </a:lt1>
        <a:dk2>
          <a:srgbClr val="000000"/>
        </a:dk2>
        <a:lt2>
          <a:srgbClr val="FFBE3D"/>
        </a:lt2>
        <a:accent1>
          <a:srgbClr val="174A7C"/>
        </a:accent1>
        <a:accent2>
          <a:srgbClr val="50A2A0"/>
        </a:accent2>
        <a:accent3>
          <a:srgbClr val="AAAAAA"/>
        </a:accent3>
        <a:accent4>
          <a:srgbClr val="DADADA"/>
        </a:accent4>
        <a:accent5>
          <a:srgbClr val="ABB1BF"/>
        </a:accent5>
        <a:accent6>
          <a:srgbClr val="489291"/>
        </a:accent6>
        <a:hlink>
          <a:srgbClr val="C7C293"/>
        </a:hlink>
        <a:folHlink>
          <a:srgbClr val="FFBE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SmartReg-ArialNarrow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27000"/>
          </a:schemeClr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00" b="1" dirty="0" err="1" smtClean="0">
            <a:solidFill>
              <a:schemeClr val="tx1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ct val="120000"/>
          </a:lnSpc>
          <a:spcBef>
            <a:spcPts val="600"/>
          </a:spcBef>
          <a:defRPr sz="1300" b="1" dirty="0" err="1" smtClean="0"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33E8DD9D-36A9-45EB-88C4-085946D60B2F}" vid="{451BD2D1-5066-477E-94DE-E39D457C8750}"/>
    </a:ext>
  </a:extLst>
</a:theme>
</file>

<file path=ppt/theme/theme1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양식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회사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smtClean="0">
            <a:latin typeface="+mn-lt"/>
            <a:ea typeface="+mn-ea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공유_Vision1.0 전사 보고서 양식_국문 [읽기 전용]" id="{DCEB7387-A6D3-4FA2-98D3-15C610A3D6D2}" vid="{F26EEE4C-17B5-41BB-AE1D-9BFDD3EEED93}"/>
    </a:ext>
  </a:extLst>
</a:theme>
</file>

<file path=ppt/theme/theme19.xml><?xml version="1.0" encoding="utf-8"?>
<a:theme xmlns:a="http://schemas.openxmlformats.org/drawingml/2006/main" name="7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>
        <a:spAutoFit/>
      </a:bodyPr>
      <a:lstStyle>
        <a:defPPr marL="0" marR="0">
          <a:spcBef>
            <a:spcPts val="0"/>
          </a:spcBef>
          <a:spcAft>
            <a:spcPts val="0"/>
          </a:spcAft>
          <a:defRPr sz="1000" dirty="0">
            <a:solidFill>
              <a:srgbClr val="000000"/>
            </a:solidFill>
            <a:latin typeface="Malgun Gothic" panose="020B0503020000020004" pitchFamily="50" charset="-127"/>
            <a:ea typeface="Malgun Gothic" panose="020B0503020000020004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9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wrap="square" rtlCol="0" anchor="ctr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8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100" b="0" dirty="0" smtClean="0">
            <a:latin typeface="LG스마트체 Regular" panose="020B0600000101010101" pitchFamily="50" charset="-127"/>
            <a:ea typeface="LG스마트체 Regular" panose="020B0600000101010101" pitchFamily="50" charset="-127"/>
            <a:cs typeface="Arial" pitchFamily="34" charset="0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Arial Narrow"/>
        <a:ea typeface="LG스마트체 Bold"/>
        <a:cs typeface=""/>
      </a:majorFont>
      <a:minorFont>
        <a:latin typeface="Arial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2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</a:spPr>
      <a:bodyPr wrap="square" rtlCol="0" anchor="ctr">
        <a:spAutoFit/>
      </a:bodyPr>
      <a:lstStyle>
        <a:defPPr algn="ctr" fontAlgn="auto">
          <a:spcBef>
            <a:spcPts val="0"/>
          </a:spcBef>
          <a:spcAft>
            <a:spcPts val="0"/>
          </a:spcAft>
          <a:defRPr sz="8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C00000"/>
            </a:solidFill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디자인 사용자 지정">
  <a:themeElements>
    <a:clrScheme name="사용자 지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LG format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600" b="1" i="0" u="none" strike="noStrike" cap="none" normalizeH="0" baseline="0" dirty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461464</TotalTime>
  <Words>2802</Words>
  <Application>Microsoft Office PowerPoint</Application>
  <PresentationFormat>와이드스크린</PresentationFormat>
  <Paragraphs>695</Paragraphs>
  <Slides>43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80" baseType="lpstr">
      <vt:lpstr>Daytona</vt:lpstr>
      <vt:lpstr>LG Smart UI SemiBold</vt:lpstr>
      <vt:lpstr>LG스마트체 Regular</vt:lpstr>
      <vt:lpstr>LG스마트체2.0 SemiBold</vt:lpstr>
      <vt:lpstr>굴림</vt:lpstr>
      <vt:lpstr>돋움</vt:lpstr>
      <vt:lpstr>맑은 고딕</vt:lpstr>
      <vt:lpstr>맑은 고딕</vt:lpstr>
      <vt:lpstr>함초롬돋움</vt:lpstr>
      <vt:lpstr>Arial</vt:lpstr>
      <vt:lpstr>Arial Narrow</vt:lpstr>
      <vt:lpstr>Segoe UI</vt:lpstr>
      <vt:lpstr>Times New Roman</vt:lpstr>
      <vt:lpstr>Trebuchet MS</vt:lpstr>
      <vt:lpstr>Wingdings</vt:lpstr>
      <vt:lpstr>11_디자인 사용자 지정</vt:lpstr>
      <vt:lpstr>디자인 사용자 지정</vt:lpstr>
      <vt:lpstr>3_디자인 사용자 지정</vt:lpstr>
      <vt:lpstr>11_기본 디자인</vt:lpstr>
      <vt:lpstr>1_디자인 사용자 지정</vt:lpstr>
      <vt:lpstr>2_디자인 사용자 지정</vt:lpstr>
      <vt:lpstr>4_디자인 사용자 지정</vt:lpstr>
      <vt:lpstr>12_기본 디자인</vt:lpstr>
      <vt:lpstr>5_디자인 사용자 지정</vt:lpstr>
      <vt:lpstr>5_기본 디자인</vt:lpstr>
      <vt:lpstr>3_기본 디자인</vt:lpstr>
      <vt:lpstr>10_Blank</vt:lpstr>
      <vt:lpstr>11_Blank</vt:lpstr>
      <vt:lpstr>12_Blank</vt:lpstr>
      <vt:lpstr>8_디자인 사용자 지정</vt:lpstr>
      <vt:lpstr>Office 테마</vt:lpstr>
      <vt:lpstr>6_디자인 사용자 지정</vt:lpstr>
      <vt:lpstr>양식</vt:lpstr>
      <vt:lpstr>7_디자인 사용자 지정</vt:lpstr>
      <vt:lpstr>9_디자인 사용자 지정</vt:lpstr>
      <vt:lpstr>10_디자인 사용자 지정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</dc:title>
  <dc:creator>김희수/책임연구원/iLab Incubation Cluster(heesoo.kim@lge.com)</dc:creator>
  <cp:lastModifiedBy>admin</cp:lastModifiedBy>
  <cp:revision>8485</cp:revision>
  <cp:lastPrinted>2023-02-24T10:43:39Z</cp:lastPrinted>
  <dcterms:created xsi:type="dcterms:W3CDTF">2005-12-07T09:50:28Z</dcterms:created>
  <dcterms:modified xsi:type="dcterms:W3CDTF">2023-04-17T13:28:13Z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-10883658</vt:i4>
  </property>
  <property fmtid="{D5CDD505-2E9C-101B-9397-08002B2CF9AE}" pid="3" name="_NewReviewCycle">
    <vt:lpwstr/>
  </property>
  <property fmtid="{D5CDD505-2E9C-101B-9397-08002B2CF9AE}" pid="4" name="_EmailSubject">
    <vt:lpwstr>과제제안서 공유</vt:lpwstr>
  </property>
  <property fmtid="{D5CDD505-2E9C-101B-9397-08002B2CF9AE}" pid="5" name="_AuthorEmail">
    <vt:lpwstr>jeewoong.yang@lge.com</vt:lpwstr>
  </property>
  <property fmtid="{D5CDD505-2E9C-101B-9397-08002B2CF9AE}" pid="6" name="_AuthorEmailDisplayName">
    <vt:lpwstr>양지웅</vt:lpwstr>
  </property>
</Properties>
</file>