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4"/>
  </p:notesMasterIdLst>
  <p:handoutMasterIdLst>
    <p:handoutMasterId r:id="rId15"/>
  </p:handoutMasterIdLst>
  <p:sldIdLst>
    <p:sldId id="401" r:id="rId2"/>
    <p:sldId id="476" r:id="rId3"/>
    <p:sldId id="477" r:id="rId4"/>
    <p:sldId id="478" r:id="rId5"/>
    <p:sldId id="507" r:id="rId6"/>
    <p:sldId id="512" r:id="rId7"/>
    <p:sldId id="515" r:id="rId8"/>
    <p:sldId id="508" r:id="rId9"/>
    <p:sldId id="509" r:id="rId10"/>
    <p:sldId id="513" r:id="rId11"/>
    <p:sldId id="510" r:id="rId12"/>
    <p:sldId id="514" r:id="rId13"/>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15:clr>
            <a:srgbClr val="A4A3A4"/>
          </p15:clr>
        </p15:guide>
        <p15:guide id="2" pos="3120">
          <p15:clr>
            <a:srgbClr val="A4A3A4"/>
          </p15:clr>
        </p15:guide>
        <p15:guide id="3">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99"/>
    <a:srgbClr val="EB3946"/>
    <a:srgbClr val="CC0000"/>
    <a:srgbClr val="DDDDDD"/>
    <a:srgbClr val="0000CC"/>
    <a:srgbClr val="FFFF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9" autoAdjust="0"/>
    <p:restoredTop sz="84227" autoAdjust="0"/>
  </p:normalViewPr>
  <p:slideViewPr>
    <p:cSldViewPr>
      <p:cViewPr varScale="1">
        <p:scale>
          <a:sx n="112" d="100"/>
          <a:sy n="112" d="100"/>
        </p:scale>
        <p:origin x="132" y="300"/>
      </p:cViewPr>
      <p:guideLst>
        <p:guide orient="horz"/>
        <p:guide pos="312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36"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eaLnBrk="1" latinLnBrk="1" hangingPunct="1">
              <a:defRPr sz="1200">
                <a:latin typeface="굴림" pitchFamily="50" charset="-127"/>
                <a:ea typeface="굴림" pitchFamily="50" charset="-127"/>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eaLnBrk="1" latinLnBrk="1" hangingPunct="1">
              <a:defRPr sz="1200">
                <a:latin typeface="굴림" pitchFamily="50" charset="-127"/>
                <a:ea typeface="굴림" pitchFamily="50" charset="-127"/>
              </a:defRPr>
            </a:lvl1pPr>
          </a:lstStyle>
          <a:p>
            <a:pPr>
              <a:defRPr/>
            </a:pPr>
            <a:fld id="{51CA5B69-DCCD-498C-89E7-00C80C67CC4D}" type="datetimeFigureOut">
              <a:rPr lang="ko-KR" altLang="en-US"/>
              <a:pPr>
                <a:defRPr/>
              </a:pPr>
              <a:t>2022-08-10</a:t>
            </a:fld>
            <a:endParaRPr lang="ko-KR" altLang="en-US" dirty="0"/>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eaLnBrk="1" latinLnBrk="1" hangingPunct="1">
              <a:defRPr sz="1200">
                <a:latin typeface="굴림" pitchFamily="50" charset="-127"/>
                <a:ea typeface="굴림" pitchFamily="50"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49A6E2F3-8FDF-4543-8566-1E3EDD0CB02A}" type="slidenum">
              <a:rPr lang="ko-KR" altLang="en-US"/>
              <a:pPr>
                <a:defRPr/>
              </a:pPr>
              <a:t>‹#›</a:t>
            </a:fld>
            <a:endParaRPr lang="ko-KR" altLang="en-US" dirty="0"/>
          </a:p>
        </p:txBody>
      </p:sp>
    </p:spTree>
    <p:extLst>
      <p:ext uri="{BB962C8B-B14F-4D97-AF65-F5344CB8AC3E}">
        <p14:creationId xmlns:p14="http://schemas.microsoft.com/office/powerpoint/2010/main" val="17434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87"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dirty="0"/>
          </a:p>
        </p:txBody>
      </p:sp>
      <p:sp>
        <p:nvSpPr>
          <p:cNvPr id="5124" name="Rectangle 4"/>
          <p:cNvSpPr>
            <a:spLocks noGrp="1" noRot="1" noChangeAspect="1" noChangeArrowheads="1" noTextEdit="1"/>
          </p:cNvSpPr>
          <p:nvPr>
            <p:ph type="sldImg" idx="2"/>
          </p:nvPr>
        </p:nvSpPr>
        <p:spPr bwMode="auto">
          <a:xfrm>
            <a:off x="712788" y="746125"/>
            <a:ext cx="5381625"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9" name="Rectangle 5"/>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93190"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91"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8D3AF13A-DB62-491C-AA36-BB3FE85CD520}" type="slidenum">
              <a:rPr lang="en-US" altLang="ko-KR"/>
              <a:pPr>
                <a:defRPr/>
              </a:pPr>
              <a:t>‹#›</a:t>
            </a:fld>
            <a:endParaRPr lang="en-US" altLang="ko-KR" dirty="0"/>
          </a:p>
        </p:txBody>
      </p:sp>
    </p:spTree>
    <p:extLst>
      <p:ext uri="{BB962C8B-B14F-4D97-AF65-F5344CB8AC3E}">
        <p14:creationId xmlns:p14="http://schemas.microsoft.com/office/powerpoint/2010/main" val="74742177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grpSp>
        <p:nvGrpSpPr>
          <p:cNvPr id="7" name="Group 20"/>
          <p:cNvGrpSpPr>
            <a:grpSpLocks/>
          </p:cNvGrpSpPr>
          <p:nvPr userDrawn="1"/>
        </p:nvGrpSpPr>
        <p:grpSpPr bwMode="auto">
          <a:xfrm>
            <a:off x="209550" y="134938"/>
            <a:ext cx="2320925" cy="450850"/>
            <a:chOff x="36" y="73"/>
            <a:chExt cx="1462" cy="284"/>
          </a:xfrm>
        </p:grpSpPr>
        <p:pic>
          <p:nvPicPr>
            <p:cNvPr id="8" name="Picture 10" descr="반드시일등합시다_일반서체_LG Red"/>
            <p:cNvPicPr>
              <a:picLocks noChangeAspect="1" noChangeArrowheads="1"/>
            </p:cNvPicPr>
            <p:nvPr/>
          </p:nvPicPr>
          <p:blipFill>
            <a:blip r:embed="rId2">
              <a:extLst>
                <a:ext uri="{28A0092B-C50C-407E-A947-70E740481C1C}">
                  <a14:useLocalDpi xmlns:a14="http://schemas.microsoft.com/office/drawing/2010/main" val="0"/>
                </a:ext>
              </a:extLst>
            </a:blip>
            <a:srcRect t="22536"/>
            <a:stretch>
              <a:fillRect/>
            </a:stretch>
          </p:blipFill>
          <p:spPr bwMode="auto">
            <a:xfrm>
              <a:off x="36" y="137"/>
              <a:ext cx="14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18"/>
            <p:cNvSpPr>
              <a:spLocks noChangeArrowheads="1"/>
            </p:cNvSpPr>
            <p:nvPr/>
          </p:nvSpPr>
          <p:spPr bwMode="auto">
            <a:xfrm>
              <a:off x="671"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sp>
          <p:nvSpPr>
            <p:cNvPr id="10" name="Oval 19"/>
            <p:cNvSpPr>
              <a:spLocks noChangeArrowheads="1"/>
            </p:cNvSpPr>
            <p:nvPr/>
          </p:nvSpPr>
          <p:spPr bwMode="auto">
            <a:xfrm>
              <a:off x="804"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grpSp>
      <p:pic>
        <p:nvPicPr>
          <p:cNvPr id="11" name="Picture 2"/>
          <p:cNvPicPr>
            <a:picLocks noChangeAspect="1" noChangeArrowheads="1"/>
          </p:cNvPicPr>
          <p:nvPr userDrawn="1"/>
        </p:nvPicPr>
        <p:blipFill>
          <a:blip r:embed="rId3" cstate="print"/>
          <a:stretch>
            <a:fillRect/>
          </a:stretch>
        </p:blipFill>
        <p:spPr bwMode="auto">
          <a:xfrm>
            <a:off x="8265368" y="5805264"/>
            <a:ext cx="1533772" cy="852096"/>
          </a:xfrm>
          <a:prstGeom prst="rect">
            <a:avLst/>
          </a:prstGeom>
          <a:noFill/>
          <a:ln w="9525">
            <a:noFill/>
            <a:miter lim="800000"/>
            <a:headEnd/>
            <a:tailEnd/>
          </a:ln>
        </p:spPr>
      </p:pic>
    </p:spTree>
    <p:extLst>
      <p:ext uri="{BB962C8B-B14F-4D97-AF65-F5344CB8AC3E}">
        <p14:creationId xmlns:p14="http://schemas.microsoft.com/office/powerpoint/2010/main" val="98956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79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128464" y="84965"/>
            <a:ext cx="8915400" cy="391707"/>
          </a:xfrm>
          <a:prstGeom prst="rect">
            <a:avLst/>
          </a:prstGeom>
        </p:spPr>
        <p:txBody>
          <a:bodyPr anchor="ctr"/>
          <a:lstStyle>
            <a:lvl1pPr algn="l">
              <a:defRPr sz="20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4" name="텍스트 개체 틀 3"/>
          <p:cNvSpPr>
            <a:spLocks noGrp="1"/>
          </p:cNvSpPr>
          <p:nvPr>
            <p:ph type="body" sz="quarter" idx="10"/>
          </p:nvPr>
        </p:nvSpPr>
        <p:spPr>
          <a:xfrm>
            <a:off x="200472" y="692150"/>
            <a:ext cx="9217025" cy="4537075"/>
          </a:xfrm>
          <a:prstGeom prst="rect">
            <a:avLst/>
          </a:prstGeom>
        </p:spPr>
        <p:txBody>
          <a:bodyPr/>
          <a:lstStyle>
            <a:lvl1pPr marL="0" indent="0">
              <a:buFont typeface="Arial" pitchFamily="34" charset="0"/>
              <a:buNone/>
              <a:defRPr sz="1400" b="1">
                <a:latin typeface="맑은 고딕" pitchFamily="50" charset="-127"/>
                <a:ea typeface="맑은 고딕" pitchFamily="50" charset="-127"/>
              </a:defRPr>
            </a:lvl1pPr>
            <a:lvl2pPr marL="357188" indent="-174625">
              <a:buFont typeface="Wingdings" pitchFamily="2" charset="2"/>
              <a:buChar char="§"/>
              <a:defRPr sz="1200" b="0">
                <a:latin typeface="맑은 고딕" pitchFamily="50" charset="-127"/>
                <a:ea typeface="맑은 고딕" pitchFamily="50" charset="-127"/>
              </a:defRPr>
            </a:lvl2pPr>
            <a:lvl3pPr marL="541338" indent="-180975">
              <a:buFont typeface="Wingdings" pitchFamily="2" charset="2"/>
              <a:buChar char="ü"/>
              <a:defRPr sz="1100">
                <a:latin typeface="맑은 고딕" pitchFamily="50" charset="-127"/>
                <a:ea typeface="맑은 고딕" pitchFamily="50" charset="-127"/>
              </a:defRPr>
            </a:lvl3pPr>
            <a:lvl4pPr marL="719138" indent="-177800">
              <a:defRPr sz="1100">
                <a:latin typeface="맑은 고딕" pitchFamily="50" charset="-127"/>
                <a:ea typeface="맑은 고딕" pitchFamily="50" charset="-127"/>
              </a:defRPr>
            </a:lvl4pPr>
            <a:lvl5pPr marL="631825" indent="-228600">
              <a:buFont typeface="맑은 고딕" pitchFamily="50" charset="-127"/>
              <a:buChar char="－"/>
              <a:defRPr sz="1100">
                <a:latin typeface="맑은 고딕" pitchFamily="50" charset="-127"/>
                <a:ea typeface="맑은 고딕"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p:txBody>
      </p:sp>
      <p:sp>
        <p:nvSpPr>
          <p:cNvPr id="5" name="슬라이드 번호 개체 틀 5"/>
          <p:cNvSpPr>
            <a:spLocks noGrp="1"/>
          </p:cNvSpPr>
          <p:nvPr>
            <p:ph type="sldNum" sz="quarter" idx="11"/>
          </p:nvPr>
        </p:nvSpPr>
        <p:spPr>
          <a:xfrm>
            <a:off x="7178675" y="6524625"/>
            <a:ext cx="2311400" cy="268288"/>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rgbClr val="7F7F7F"/>
                </a:solidFill>
                <a:latin typeface="Malgun Gothic" panose="020B0503020000020004" pitchFamily="50" charset="-127"/>
                <a:ea typeface="Malgun Gothic" panose="020B0503020000020004" pitchFamily="50" charset="-127"/>
              </a:defRPr>
            </a:lvl1pPr>
          </a:lstStyle>
          <a:p>
            <a:pPr>
              <a:defRPr/>
            </a:pPr>
            <a:fld id="{EF530C47-E279-4A4F-BB7B-1F2D0869C680}" type="slidenum">
              <a:rPr lang="ko-KR" altLang="en-US"/>
              <a:pPr>
                <a:defRPr/>
              </a:pPr>
              <a:t>‹#›</a:t>
            </a:fld>
            <a:endParaRPr lang="ko-KR" altLang="en-US"/>
          </a:p>
        </p:txBody>
      </p:sp>
    </p:spTree>
    <p:extLst>
      <p:ext uri="{BB962C8B-B14F-4D97-AF65-F5344CB8AC3E}">
        <p14:creationId xmlns:p14="http://schemas.microsoft.com/office/powerpoint/2010/main" val="104166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166654" y="642918"/>
            <a:ext cx="9572692" cy="5483251"/>
          </a:xfrm>
          <a:prstGeom prst="rect">
            <a:avLst/>
          </a:prstGeom>
        </p:spPr>
        <p:txBody>
          <a:bodyPr/>
          <a:lstStyle>
            <a:lvl1pPr marL="177800" indent="-177800">
              <a:defRPr sz="1800">
                <a:latin typeface="HY헤드라인M" pitchFamily="18" charset="-127"/>
                <a:ea typeface="HY헤드라인M" pitchFamily="18" charset="-127"/>
              </a:defRPr>
            </a:lvl1pPr>
            <a:lvl2pPr marL="444500" indent="-266700">
              <a:defRPr sz="1600">
                <a:latin typeface="HY헤드라인M" pitchFamily="18" charset="-127"/>
                <a:ea typeface="HY헤드라인M" pitchFamily="18" charset="-127"/>
              </a:defRPr>
            </a:lvl2pPr>
            <a:lvl3pPr marL="723900" indent="-279400">
              <a:buFont typeface="Wingdings" pitchFamily="2" charset="2"/>
              <a:buChar char="ü"/>
              <a:defRPr sz="1400">
                <a:latin typeface="HY헤드라인M" pitchFamily="18" charset="-127"/>
                <a:ea typeface="HY헤드라인M" pitchFamily="18" charset="-127"/>
              </a:defRPr>
            </a:lvl3pPr>
            <a:lvl4pPr marL="901700" indent="-279400">
              <a:buFont typeface="Wingdings" pitchFamily="2" charset="2"/>
              <a:buChar char="ü"/>
              <a:defRPr sz="1400">
                <a:latin typeface="HY헤드라인M" pitchFamily="18" charset="-127"/>
                <a:ea typeface="HY헤드라인M" pitchFamily="18" charset="-127"/>
              </a:defRPr>
            </a:lvl4pPr>
            <a:lvl5pPr marL="1079500" indent="-266700">
              <a:buFont typeface="Wingdings" pitchFamily="2" charset="2"/>
              <a:buChar char="ü"/>
              <a:defRPr sz="1400">
                <a:latin typeface="HY헤드라인M" pitchFamily="18" charset="-127"/>
                <a:ea typeface="HY헤드라인M" pitchFamily="18"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3"/>
          <p:cNvSpPr>
            <a:spLocks noGrp="1"/>
          </p:cNvSpPr>
          <p:nvPr>
            <p:ph type="title"/>
          </p:nvPr>
        </p:nvSpPr>
        <p:spPr>
          <a:xfrm>
            <a:off x="0" y="63500"/>
            <a:ext cx="8915400" cy="385742"/>
          </a:xfrm>
          <a:prstGeom prst="rect">
            <a:avLst/>
          </a:prstGeom>
        </p:spPr>
        <p:txBody>
          <a:bodyPr/>
          <a:lstStyle>
            <a:lvl1pPr algn="l">
              <a:defRPr/>
            </a:lvl1pPr>
          </a:lstStyle>
          <a:p>
            <a:r>
              <a:rPr lang="ko-KR" altLang="en-US" dirty="0" smtClean="0"/>
              <a:t>마스터 제목 스타일 편집</a:t>
            </a:r>
            <a:endParaRPr lang="ko-KR" altLang="en-US" dirty="0"/>
          </a:p>
        </p:txBody>
      </p:sp>
      <p:sp>
        <p:nvSpPr>
          <p:cNvPr id="5" name="슬라이드 번호 개체 틀 7"/>
          <p:cNvSpPr>
            <a:spLocks noGrp="1"/>
          </p:cNvSpPr>
          <p:nvPr>
            <p:ph type="sldNum" sz="quarter" idx="10"/>
          </p:nvPr>
        </p:nvSpPr>
        <p:spPr>
          <a:xfrm>
            <a:off x="3738563" y="6492875"/>
            <a:ext cx="23114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vl1pPr>
          </a:lstStyle>
          <a:p>
            <a:pPr>
              <a:defRPr/>
            </a:pPr>
            <a:r>
              <a:rPr lang="en-US" altLang="ko-KR" dirty="0"/>
              <a:t>Page </a:t>
            </a:r>
            <a:fld id="{15DAC317-93A1-49A5-AEFC-8F1F58F83CD0}" type="slidenum">
              <a:rPr lang="en-US" altLang="ko-KR"/>
              <a:pPr>
                <a:defRPr/>
              </a:pPr>
              <a:t>‹#›</a:t>
            </a:fld>
            <a:endParaRPr lang="en-US" altLang="ko-KR" dirty="0"/>
          </a:p>
        </p:txBody>
      </p:sp>
    </p:spTree>
    <p:extLst>
      <p:ext uri="{BB962C8B-B14F-4D97-AF65-F5344CB8AC3E}">
        <p14:creationId xmlns:p14="http://schemas.microsoft.com/office/powerpoint/2010/main" val="269100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5089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2164702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1"/>
          <p:cNvSpPr>
            <a:spLocks noChangeShapeType="1"/>
          </p:cNvSpPr>
          <p:nvPr userDrawn="1"/>
        </p:nvSpPr>
        <p:spPr bwMode="auto">
          <a:xfrm>
            <a:off x="0" y="64531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27" name="Line 14"/>
          <p:cNvSpPr>
            <a:spLocks noChangeShapeType="1"/>
          </p:cNvSpPr>
          <p:nvPr userDrawn="1"/>
        </p:nvSpPr>
        <p:spPr bwMode="auto">
          <a:xfrm>
            <a:off x="0" y="5349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p>
        </p:txBody>
      </p:sp>
      <p:sp>
        <p:nvSpPr>
          <p:cNvPr id="1030"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1" hangingPunct="1">
              <a:defRPr/>
            </a:pPr>
            <a:r>
              <a:rPr lang="en-US" altLang="ko-KR" sz="1200" dirty="0" smtClean="0">
                <a:solidFill>
                  <a:srgbClr val="C0C0C0"/>
                </a:solidFill>
                <a:latin typeface="Arial"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797" r:id="rId1"/>
    <p:sldLayoutId id="2147483794" r:id="rId2"/>
    <p:sldLayoutId id="2147483798" r:id="rId3"/>
    <p:sldLayoutId id="2147483799" r:id="rId4"/>
    <p:sldLayoutId id="2147483795" r:id="rId5"/>
    <p:sldLayoutId id="2147483796" r:id="rId6"/>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0"/>
          <p:cNvSpPr>
            <a:spLocks noChangeArrowheads="1"/>
          </p:cNvSpPr>
          <p:nvPr/>
        </p:nvSpPr>
        <p:spPr bwMode="auto">
          <a:xfrm>
            <a:off x="1276350" y="1252538"/>
            <a:ext cx="7353300" cy="1712912"/>
          </a:xfrm>
          <a:prstGeom prst="rect">
            <a:avLst/>
          </a:prstGeom>
          <a:solidFill>
            <a:srgbClr val="EAEAEA"/>
          </a:solidFill>
          <a:ln w="9525">
            <a:solidFill>
              <a:srgbClr val="C0C0C0"/>
            </a:solidFill>
            <a:miter lim="800000"/>
            <a:headEnd/>
            <a:tailEnd/>
          </a:ln>
        </p:spPr>
        <p:txBody>
          <a:bodyPr wrap="none"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800" b="1" dirty="0">
                <a:latin typeface="Malgun Gothic" panose="020B0503020000020004" pitchFamily="50" charset="-127"/>
                <a:ea typeface="Malgun Gothic" panose="020B0503020000020004" pitchFamily="50" charset="-127"/>
              </a:rPr>
              <a:t>System Analysis Guide</a:t>
            </a:r>
            <a:endParaRPr lang="en-US" altLang="ko-KR" sz="2800" b="1" dirty="0">
              <a:latin typeface="Malgun Gothic" panose="020B0503020000020004" pitchFamily="50" charset="-127"/>
              <a:ea typeface="Malgun Gothic" panose="020B0503020000020004" pitchFamily="50" charset="-127"/>
            </a:endParaRPr>
          </a:p>
        </p:txBody>
      </p:sp>
      <p:sp>
        <p:nvSpPr>
          <p:cNvPr id="7173" name="Text Box 6"/>
          <p:cNvSpPr txBox="1">
            <a:spLocks noChangeArrowheads="1"/>
          </p:cNvSpPr>
          <p:nvPr/>
        </p:nvSpPr>
        <p:spPr bwMode="auto">
          <a:xfrm>
            <a:off x="3650945" y="4810125"/>
            <a:ext cx="26041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VS</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SW</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LG Electronics Inc.</a:t>
            </a:r>
            <a:endParaRPr lang="en-US" altLang="ko-KR" sz="2000" b="1"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4. </a:t>
            </a:r>
            <a:r>
              <a:rPr lang="en-US" altLang="ko-KR" dirty="0">
                <a:solidFill>
                  <a:srgbClr val="000000"/>
                </a:solidFill>
                <a:latin typeface="Malgun Gothic" panose="020B0503020000020004" pitchFamily="50" charset="-127"/>
                <a:ea typeface="Malgun Gothic" panose="020B0503020000020004" pitchFamily="50" charset="-127"/>
              </a:rPr>
              <a:t>Review system requirements </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30723" name="텍스트 개체 틀 2"/>
          <p:cNvSpPr>
            <a:spLocks noGrp="1"/>
          </p:cNvSpPr>
          <p:nvPr>
            <p:ph type="body" sz="quarter" idx="10"/>
          </p:nvPr>
        </p:nvSpPr>
        <p:spPr bwMode="auto">
          <a:xfrm>
            <a:off x="200025" y="692150"/>
            <a:ext cx="9217025" cy="54006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4.2 </a:t>
            </a:r>
            <a:r>
              <a:rPr lang="en-US" altLang="ko-KR" sz="1100" b="1" dirty="0">
                <a:latin typeface="Malgun Gothic" panose="020B0503020000020004" pitchFamily="50" charset="-127"/>
                <a:ea typeface="Malgun Gothic" panose="020B0503020000020004" pitchFamily="50" charset="-127"/>
              </a:rPr>
              <a:t>Conducting review </a:t>
            </a:r>
            <a:r>
              <a:rPr lang="en-US" altLang="ko-KR" sz="1100" b="1" dirty="0" smtClean="0">
                <a:latin typeface="Malgun Gothic" panose="020B0503020000020004" pitchFamily="50" charset="-127"/>
                <a:ea typeface="Malgun Gothic" panose="020B0503020000020004" pitchFamily="50" charset="-127"/>
              </a:rPr>
              <a:t>meetings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PL conducts a review meeting based on the review </a:t>
            </a:r>
            <a:r>
              <a:rPr lang="en-US" altLang="ko-KR" sz="1100" dirty="0" smtClean="0">
                <a:latin typeface="Malgun Gothic" panose="020B0503020000020004" pitchFamily="50" charset="-127"/>
                <a:ea typeface="Malgun Gothic" panose="020B0503020000020004" pitchFamily="50" charset="-127"/>
              </a:rPr>
              <a:t>checklist.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The review should focus on the following: (Refer to ‘Review Checklist’ for detailed check items</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Compliance: Has everything been faithfully completed according to standard forms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Correctness</a:t>
            </a:r>
            <a:r>
              <a:rPr lang="en-US" altLang="ko-KR" sz="1100" dirty="0">
                <a:latin typeface="Malgun Gothic" panose="020B0503020000020004" pitchFamily="50" charset="-127"/>
                <a:ea typeface="Malgun Gothic" panose="020B0503020000020004" pitchFamily="50" charset="-127"/>
              </a:rPr>
              <a:t>: Is the written content accurately described</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Technical </a:t>
            </a:r>
            <a:r>
              <a:rPr lang="en-US" altLang="ko-KR" sz="1100" dirty="0">
                <a:latin typeface="Malgun Gothic" panose="020B0503020000020004" pitchFamily="50" charset="-127"/>
                <a:ea typeface="Malgun Gothic" panose="020B0503020000020004" pitchFamily="50" charset="-127"/>
              </a:rPr>
              <a:t>Feasibility: Is the requirement technically feasible</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Verifiability</a:t>
            </a:r>
            <a:r>
              <a:rPr lang="en-US" altLang="ko-KR" sz="1100" dirty="0">
                <a:latin typeface="Malgun Gothic" panose="020B0503020000020004" pitchFamily="50" charset="-127"/>
                <a:ea typeface="Malgun Gothic" panose="020B0503020000020004" pitchFamily="50" charset="-127"/>
              </a:rPr>
              <a:t>: Are the requirements clearly stated so that they can be verified</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Traceability</a:t>
            </a:r>
            <a:r>
              <a:rPr lang="en-US" altLang="ko-KR" sz="1100" dirty="0">
                <a:latin typeface="Malgun Gothic" panose="020B0503020000020004" pitchFamily="50" charset="-127"/>
                <a:ea typeface="Malgun Gothic" panose="020B0503020000020004" pitchFamily="50" charset="-127"/>
              </a:rPr>
              <a:t>: Does it meet all customer requirements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Consistency</a:t>
            </a:r>
            <a:r>
              <a:rPr lang="en-US" altLang="ko-KR" sz="1100" dirty="0">
                <a:latin typeface="Malgun Gothic" panose="020B0503020000020004" pitchFamily="50" charset="-127"/>
                <a:ea typeface="Malgun Gothic" panose="020B0503020000020004" pitchFamily="50" charset="-127"/>
              </a:rPr>
              <a:t>: Are there any conflicts or inconsistencies between requirements</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The review results are written in the VR Report, and any defects found are handled according to the issue management process..</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4.3 </a:t>
            </a:r>
            <a:r>
              <a:rPr lang="en-US" altLang="ko-KR" sz="1100" b="1" dirty="0">
                <a:latin typeface="Malgun Gothic" panose="020B0503020000020004" pitchFamily="50" charset="-127"/>
                <a:ea typeface="Malgun Gothic" panose="020B0503020000020004" pitchFamily="50" charset="-127"/>
              </a:rPr>
              <a:t>Supplement to the system requirements specification (if applicable</a:t>
            </a:r>
            <a:r>
              <a:rPr lang="en-US" altLang="ko-KR" sz="1100" b="1" dirty="0" smtClean="0">
                <a:latin typeface="Malgun Gothic" panose="020B0503020000020004" pitchFamily="50" charset="-127"/>
                <a:ea typeface="Malgun Gothic" panose="020B0503020000020004" pitchFamily="50" charset="-127"/>
              </a:rPr>
              <a:t>)</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Sys ENG. supplements the system requirements specification based on the results of the review. VR can be performed again if necessary</a:t>
            </a: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a:t>
            </a:r>
            <a:endPar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endParaRPr>
          </a:p>
          <a:p>
            <a:pPr marL="271463" lvl="2" indent="0" eaLnBrk="1" hangingPunct="1">
              <a:buFont typeface="Wingdings" panose="05000000000000000000" pitchFamily="2" charset="2"/>
              <a:buNone/>
              <a:defRPr/>
            </a:pPr>
            <a:endParaRPr lang="en-US" altLang="ko-KR" sz="1100" dirty="0">
              <a:latin typeface="Malgun Gothic" panose="020B0503020000020004" pitchFamily="50" charset="-127"/>
              <a:ea typeface="Malgun Gothic" panose="020B0503020000020004" pitchFamily="50" charset="-127"/>
              <a:cs typeface="Times New Roman" panose="02020603050405020304" pitchFamily="18" charset="0"/>
            </a:endParaRPr>
          </a:p>
          <a:p>
            <a:pPr marL="0" lvl="2" indent="0" eaLnBrk="1" hangingPunct="1">
              <a:buFont typeface="Wingdings" panose="05000000000000000000" pitchFamily="2" charset="2"/>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 The detailed review procedure follows the ‘review process’.</a:t>
            </a:r>
            <a:endPar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5. </a:t>
            </a:r>
            <a:r>
              <a:rPr lang="en-US" altLang="ko-KR" dirty="0">
                <a:solidFill>
                  <a:srgbClr val="000000"/>
                </a:solidFill>
                <a:latin typeface="Malgun Gothic" panose="020B0503020000020004" pitchFamily="50" charset="-127"/>
                <a:ea typeface="Malgun Gothic" panose="020B0503020000020004" pitchFamily="50" charset="-127"/>
              </a:rPr>
              <a:t>Give the system requirements specification version</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6387" name="텍스트 개체 틀 2"/>
          <p:cNvSpPr>
            <a:spLocks noGrp="1"/>
          </p:cNvSpPr>
          <p:nvPr>
            <p:ph type="body" sz="quarter" idx="10"/>
          </p:nvPr>
        </p:nvSpPr>
        <p:spPr bwMode="auto">
          <a:xfrm>
            <a:off x="323850" y="2205038"/>
            <a:ext cx="9093200"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5.1 </a:t>
            </a:r>
            <a:r>
              <a:rPr lang="en-US" altLang="ko-KR" sz="1100" b="1" dirty="0">
                <a:latin typeface="Malgun Gothic" panose="020B0503020000020004" pitchFamily="50" charset="-127"/>
                <a:ea typeface="Malgun Gothic" panose="020B0503020000020004" pitchFamily="50" charset="-127"/>
              </a:rPr>
              <a:t>Product </a:t>
            </a:r>
            <a:r>
              <a:rPr lang="en-US" altLang="ko-KR" sz="1100" b="1" dirty="0" smtClean="0">
                <a:latin typeface="Malgun Gothic" panose="020B0503020000020004" pitchFamily="50" charset="-127"/>
                <a:ea typeface="Malgun Gothic" panose="020B0503020000020004" pitchFamily="50" charset="-127"/>
              </a:rPr>
              <a:t>registration</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registers the reviewed system requirements specification, FRP and RTM (if applicable) in the project repository. Product registration follows the CM plan</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5.2 </a:t>
            </a:r>
            <a:r>
              <a:rPr lang="ko-KR" altLang="en-US" sz="1100" b="1" smtClean="0">
                <a:latin typeface="Malgun Gothic" panose="020B0503020000020004" pitchFamily="50" charset="-127"/>
                <a:ea typeface="Malgun Gothic" panose="020B0503020000020004" pitchFamily="50" charset="-127"/>
              </a:rPr>
              <a:t>시스</a:t>
            </a:r>
            <a:r>
              <a:rPr lang="en-US" altLang="ko-KR" sz="1100" b="1" dirty="0">
                <a:latin typeface="Malgun Gothic" panose="020B0503020000020004" pitchFamily="50" charset="-127"/>
                <a:ea typeface="Malgun Gothic" panose="020B0503020000020004" pitchFamily="50" charset="-127"/>
              </a:rPr>
              <a:t>System Requirements Specification </a:t>
            </a:r>
            <a:r>
              <a:rPr lang="en-US" altLang="ko-KR" sz="1100" b="1" dirty="0" smtClean="0">
                <a:latin typeface="Malgun Gothic" panose="020B0503020000020004" pitchFamily="50" charset="-127"/>
                <a:ea typeface="Malgun Gothic" panose="020B0503020000020004" pitchFamily="50" charset="-127"/>
              </a:rPr>
              <a:t>Versioning</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The CM checks whether the conditions for granting the version, such as the change history of the output and the review result, are satisfied</a:t>
            </a:r>
            <a:r>
              <a:rPr lang="en-US" altLang="ko-KR" sz="1100">
                <a:latin typeface="Malgun Gothic" panose="020B0503020000020004" pitchFamily="50" charset="-127"/>
                <a:ea typeface="Malgun Gothic" panose="020B0503020000020004" pitchFamily="50" charset="-127"/>
              </a:rPr>
              <a:t>. </a:t>
            </a:r>
            <a:endParaRPr lang="en-US" altLang="ko-KR" sz="110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smtClean="0">
                <a:latin typeface="Malgun Gothic" panose="020B0503020000020004" pitchFamily="50" charset="-127"/>
                <a:ea typeface="Malgun Gothic" panose="020B0503020000020004" pitchFamily="50" charset="-127"/>
              </a:rPr>
              <a:t>If </a:t>
            </a:r>
            <a:r>
              <a:rPr lang="en-US" altLang="ko-KR" sz="1100" dirty="0">
                <a:latin typeface="Malgun Gothic" panose="020B0503020000020004" pitchFamily="50" charset="-127"/>
                <a:ea typeface="Malgun Gothic" panose="020B0503020000020004" pitchFamily="50" charset="-127"/>
              </a:rPr>
              <a:t>there is no abnormality after confirmation, a version is assigned according to the naming convention of the CM plan</a:t>
            </a:r>
            <a:r>
              <a:rPr lang="en-US" altLang="ko-KR" sz="1100">
                <a:latin typeface="Malgun Gothic" panose="020B0503020000020004" pitchFamily="50" charset="-127"/>
                <a:ea typeface="Malgun Gothic" panose="020B0503020000020004" pitchFamily="50" charset="-127"/>
              </a:rPr>
              <a:t>. </a:t>
            </a:r>
            <a:endParaRPr lang="en-US" altLang="ko-KR" sz="110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After </a:t>
            </a:r>
            <a:r>
              <a:rPr lang="en-US" altLang="ko-KR" sz="1100" dirty="0">
                <a:latin typeface="Malgun Gothic" panose="020B0503020000020004" pitchFamily="50" charset="-127"/>
                <a:ea typeface="Malgun Gothic" panose="020B0503020000020004" pitchFamily="50" charset="-127"/>
              </a:rPr>
              <a:t>granting a version, access should be restricted so that unauthorized modifications cannot be made.</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777378195"/>
              </p:ext>
            </p:extLst>
          </p:nvPr>
        </p:nvGraphicFramePr>
        <p:xfrm>
          <a:off x="328613" y="908050"/>
          <a:ext cx="9172575" cy="1188540"/>
        </p:xfrm>
        <a:graphic>
          <a:graphicData uri="http://schemas.openxmlformats.org/drawingml/2006/table">
            <a:tbl>
              <a:tblPr/>
              <a:tblGrid>
                <a:gridCol w="3057525"/>
                <a:gridCol w="3057525"/>
                <a:gridCol w="3057525"/>
              </a:tblGrid>
              <a:tr h="258963">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761800">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 ENG. registers the reviewed system requirements specification, FRP and RTM (if applicable) in the project repository. CM assigns a version according to the naming convention.</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5.1 Product Registration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5.2 System Requirements Specification Versioning [CM]</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Requirements Statement (Version)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FRP (version)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Traceability Matrix (RTM) (version, if applicable)</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57"/>
          <p:cNvSpPr txBox="1">
            <a:spLocks noChangeArrowheads="1"/>
          </p:cNvSpPr>
          <p:nvPr/>
        </p:nvSpPr>
        <p:spPr bwMode="auto">
          <a:xfrm>
            <a:off x="2525713" y="2803525"/>
            <a:ext cx="4856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4400" b="1" dirty="0">
                <a:latin typeface="Arial" panose="020B0604020202020204" pitchFamily="34" charset="0"/>
                <a:ea typeface="돋움" panose="020B0600000101010101" pitchFamily="50" charset="-127"/>
              </a:rPr>
              <a:t>End of Document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제목 1"/>
          <p:cNvSpPr txBox="1">
            <a:spLocks/>
          </p:cNvSpPr>
          <p:nvPr/>
        </p:nvSpPr>
        <p:spPr bwMode="auto">
          <a:xfrm>
            <a:off x="128588" y="115888"/>
            <a:ext cx="5184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r>
              <a:rPr lang="en-US" altLang="ko-KR" sz="2400" b="1" dirty="0">
                <a:solidFill>
                  <a:srgbClr val="000000"/>
                </a:solidFill>
                <a:latin typeface="Malgun Gothic" panose="020B0503020000020004" pitchFamily="50" charset="-127"/>
                <a:ea typeface="Malgun Gothic" panose="020B0503020000020004" pitchFamily="50" charset="-127"/>
                <a:cs typeface="Arial" panose="020B0604020202020204" pitchFamily="34" charset="0"/>
              </a:rPr>
              <a:t>Document Info</a:t>
            </a:r>
            <a:endParaRPr lang="ko-KR" altLang="en-US" sz="2400" b="1">
              <a:solidFill>
                <a:srgbClr val="000000"/>
              </a:solidFill>
              <a:latin typeface="Malgun Gothic" panose="020B0503020000020004" pitchFamily="50" charset="-127"/>
              <a:ea typeface="Malgun Gothic" panose="020B0503020000020004" pitchFamily="50" charset="-127"/>
              <a:cs typeface="Arial" panose="020B0604020202020204" pitchFamily="34" charset="0"/>
            </a:endParaRPr>
          </a:p>
        </p:txBody>
      </p:sp>
      <p:graphicFrame>
        <p:nvGraphicFramePr>
          <p:cNvPr id="3" name="내용 개체 틀 4"/>
          <p:cNvGraphicFramePr>
            <a:graphicFrameLocks noGrp="1"/>
          </p:cNvGraphicFramePr>
          <p:nvPr>
            <p:extLst>
              <p:ext uri="{D42A27DB-BD31-4B8C-83A1-F6EECF244321}">
                <p14:modId xmlns:p14="http://schemas.microsoft.com/office/powerpoint/2010/main" val="2858248669"/>
              </p:ext>
            </p:extLst>
          </p:nvPr>
        </p:nvGraphicFramePr>
        <p:xfrm>
          <a:off x="344488" y="2449513"/>
          <a:ext cx="9217025" cy="3710230"/>
        </p:xfrm>
        <a:graphic>
          <a:graphicData uri="http://schemas.openxmlformats.org/drawingml/2006/table">
            <a:tbl>
              <a:tblPr/>
              <a:tblGrid>
                <a:gridCol w="1003300"/>
                <a:gridCol w="1387475"/>
                <a:gridCol w="4545012"/>
                <a:gridCol w="1057101"/>
                <a:gridCol w="1224137"/>
              </a:tblGrid>
              <a:tr h="3651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Version</a:t>
                      </a:r>
                      <a:endParaRPr kumimoji="0" lang="ko-KR"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Date</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Comment</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Author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Approver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1.0</a:t>
                      </a:r>
                      <a:endParaRPr kumimoji="0" lang="ko-KR" altLang="ko-KR" sz="11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2016-08-19</a:t>
                      </a:r>
                      <a:endParaRPr kumimoji="0" lang="ko-KR" altLang="ko-KR" sz="11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sz="1000" b="0" i="0" kern="100" dirty="0" smtClean="0">
                          <a:solidFill>
                            <a:schemeClr val="accent4"/>
                          </a:solidFill>
                          <a:latin typeface="맑은 고딕" pitchFamily="50" charset="-127"/>
                          <a:ea typeface="맑은 고딕" pitchFamily="50" charset="-127"/>
                          <a:cs typeface="Arial" pitchFamily="34" charset="0"/>
                        </a:rPr>
                        <a:t>Initial Release</a:t>
                      </a:r>
                      <a:endParaRPr lang="ko-KR"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EPG</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VC Dev. Engineering FD</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2018-01-31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Rename role abbreviations to role names as defined in the Process Architecture Guide</a:t>
                      </a:r>
                      <a:endParaRPr kumimoji="0" 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2019-02-12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l" hangingPunct="0">
                        <a:spcAft>
                          <a:spcPts val="0"/>
                        </a:spcAft>
                      </a:pPr>
                      <a:r>
                        <a:rPr lang="en-US" altLang="ko-KR" sz="1000" b="0" i="0" kern="100" dirty="0" smtClean="0">
                          <a:solidFill>
                            <a:schemeClr val="accent4"/>
                          </a:solidFill>
                          <a:latin typeface="맑은 고딕" pitchFamily="50" charset="-127"/>
                          <a:ea typeface="맑은 고딕" pitchFamily="50" charset="-127"/>
                          <a:cs typeface="Arial" pitchFamily="34" charset="0"/>
                        </a:rPr>
                        <a:t>Update due to annual organization restructuring (VC --&gt; VS)</a:t>
                      </a:r>
                      <a:endParaRPr lang="en-US"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444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1.3</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2019-09-04</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According to System Design Technique Guide v2.01) Addition of ‘Evaluation of impact on system operating environment’</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1.4</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2020-08-07</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lang="en-US" altLang="ko-KR" sz="1100" b="0" i="0" kern="100" dirty="0" smtClean="0">
                          <a:solidFill>
                            <a:schemeClr val="accent4"/>
                          </a:solidFill>
                          <a:latin typeface="맑은 고딕" pitchFamily="50" charset="-127"/>
                          <a:ea typeface="맑은 고딕" pitchFamily="50" charset="-127"/>
                          <a:cs typeface="Arial" pitchFamily="34" charset="0"/>
                        </a:rPr>
                        <a:t>Delete document security level footer (LGE Confidential)</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graphicFrame>
        <p:nvGraphicFramePr>
          <p:cNvPr id="4" name="내용 개체 틀 4"/>
          <p:cNvGraphicFramePr>
            <a:graphicFrameLocks noGrp="1"/>
          </p:cNvGraphicFramePr>
          <p:nvPr>
            <p:extLst>
              <p:ext uri="{D42A27DB-BD31-4B8C-83A1-F6EECF244321}">
                <p14:modId xmlns:p14="http://schemas.microsoft.com/office/powerpoint/2010/main" val="1776586231"/>
              </p:ext>
            </p:extLst>
          </p:nvPr>
        </p:nvGraphicFramePr>
        <p:xfrm>
          <a:off x="346075" y="996950"/>
          <a:ext cx="9242425" cy="912813"/>
        </p:xfrm>
        <a:graphic>
          <a:graphicData uri="http://schemas.openxmlformats.org/drawingml/2006/table">
            <a:tbl>
              <a:tblPr/>
              <a:tblGrid>
                <a:gridCol w="2397125"/>
                <a:gridCol w="6845300"/>
              </a:tblGrid>
              <a:tr h="304271">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Issuing authority</a:t>
                      </a:r>
                      <a:endParaRPr kumimoji="0" lang="ko-KR"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VS </a:t>
                      </a:r>
                      <a:r>
                        <a:rPr lang="en-US" altLang="ko-KR" sz="1200" b="0" kern="100" dirty="0" smtClean="0">
                          <a:latin typeface="맑은 고딕" pitchFamily="50" charset="-127"/>
                          <a:ea typeface="맑은 고딕" pitchFamily="50" charset="-127"/>
                          <a:cs typeface="Arial" pitchFamily="34" charset="0"/>
                        </a:rPr>
                        <a:t>SW</a:t>
                      </a:r>
                      <a:r>
                        <a:rPr lang="ko-KR" altLang="en-US" sz="1200" b="0" kern="100" smtClean="0">
                          <a:latin typeface="맑은 고딕" pitchFamily="50" charset="-127"/>
                          <a:ea typeface="맑은 고딕" pitchFamily="50" charset="-127"/>
                          <a:cs typeface="Arial" pitchFamily="34" charset="0"/>
                        </a:rPr>
                        <a:t> </a:t>
                      </a:r>
                      <a:r>
                        <a:rPr lang="en-US" altLang="ko-KR" sz="1200" b="0" kern="100" dirty="0" smtClean="0">
                          <a:latin typeface="맑은 고딕" pitchFamily="50" charset="-127"/>
                          <a:ea typeface="맑은 고딕" pitchFamily="50" charset="-127"/>
                          <a:cs typeface="Arial" pitchFamily="34" charset="0"/>
                        </a:rPr>
                        <a:t>Process Unit</a:t>
                      </a:r>
                      <a:endParaRPr lang="ko-KR" altLang="ko-KR" sz="1200" b="0" kern="100" smtClean="0">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304271">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Configuration ID</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NA</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04271">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Status of document</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
        <p:nvSpPr>
          <p:cNvPr id="8283" name="TextBox 4"/>
          <p:cNvSpPr txBox="1">
            <a:spLocks noChangeArrowheads="1"/>
          </p:cNvSpPr>
          <p:nvPr/>
        </p:nvSpPr>
        <p:spPr bwMode="auto">
          <a:xfrm>
            <a:off x="239713" y="2078038"/>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Revision History</a:t>
            </a:r>
            <a:endParaRPr lang="ko-KR" altLang="en-US" sz="1600" b="1">
              <a:latin typeface="Malgun Gothic" panose="020B0503020000020004" pitchFamily="50" charset="-127"/>
              <a:ea typeface="Malgun Gothic" panose="020B0503020000020004" pitchFamily="50" charset="-127"/>
            </a:endParaRPr>
          </a:p>
        </p:txBody>
      </p:sp>
      <p:sp>
        <p:nvSpPr>
          <p:cNvPr id="8284" name="TextBox 6"/>
          <p:cNvSpPr txBox="1">
            <a:spLocks noChangeArrowheads="1"/>
          </p:cNvSpPr>
          <p:nvPr/>
        </p:nvSpPr>
        <p:spPr bwMode="auto">
          <a:xfrm>
            <a:off x="239713" y="658813"/>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Document Information</a:t>
            </a:r>
            <a:endParaRPr lang="ko-KR" altLang="en-US" sz="1600" b="1">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그룹 2"/>
          <p:cNvGrpSpPr>
            <a:grpSpLocks/>
          </p:cNvGrpSpPr>
          <p:nvPr/>
        </p:nvGrpSpPr>
        <p:grpSpPr bwMode="auto">
          <a:xfrm>
            <a:off x="1064568" y="1484784"/>
            <a:ext cx="7488832" cy="3875087"/>
            <a:chOff x="1714016" y="1553031"/>
            <a:chExt cx="6448209" cy="3875315"/>
          </a:xfrm>
        </p:grpSpPr>
        <p:sp>
          <p:nvSpPr>
            <p:cNvPr id="10243" name="Rectangle 11"/>
            <p:cNvSpPr>
              <a:spLocks noChangeArrowheads="1"/>
            </p:cNvSpPr>
            <p:nvPr>
              <p:custDataLst>
                <p:tags r:id="rId1"/>
              </p:custDataLst>
            </p:nvPr>
          </p:nvSpPr>
          <p:spPr bwMode="auto">
            <a:xfrm>
              <a:off x="1714016" y="1553031"/>
              <a:ext cx="6448209" cy="471515"/>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lvl1pPr defTabSz="684213">
                <a:defRPr kumimoji="1">
                  <a:solidFill>
                    <a:schemeClr val="tx1"/>
                  </a:solidFill>
                  <a:latin typeface="굴림" panose="020B0600000101010101" pitchFamily="50" charset="-127"/>
                  <a:ea typeface="굴림" panose="020B0600000101010101" pitchFamily="50" charset="-127"/>
                </a:defRPr>
              </a:lvl1pPr>
              <a:lvl2pPr marL="742950" indent="-285750" defTabSz="684213">
                <a:defRPr kumimoji="1">
                  <a:solidFill>
                    <a:schemeClr val="tx1"/>
                  </a:solidFill>
                  <a:latin typeface="굴림" panose="020B0600000101010101" pitchFamily="50" charset="-127"/>
                  <a:ea typeface="굴림" panose="020B0600000101010101" pitchFamily="50" charset="-127"/>
                </a:defRPr>
              </a:lvl2pPr>
              <a:lvl3pPr marL="1143000" indent="-228600" defTabSz="684213">
                <a:defRPr kumimoji="1">
                  <a:solidFill>
                    <a:schemeClr val="tx1"/>
                  </a:solidFill>
                  <a:latin typeface="굴림" panose="020B0600000101010101" pitchFamily="50" charset="-127"/>
                  <a:ea typeface="굴림" panose="020B0600000101010101" pitchFamily="50" charset="-127"/>
                </a:defRPr>
              </a:lvl3pPr>
              <a:lvl4pPr marL="1600200" indent="-228600" defTabSz="684213">
                <a:defRPr kumimoji="1">
                  <a:solidFill>
                    <a:schemeClr val="tx1"/>
                  </a:solidFill>
                  <a:latin typeface="굴림" panose="020B0600000101010101" pitchFamily="50" charset="-127"/>
                  <a:ea typeface="굴림" panose="020B0600000101010101" pitchFamily="50" charset="-127"/>
                </a:defRPr>
              </a:lvl4pPr>
              <a:lvl5pPr marL="2057400" indent="-228600" defTabSz="684213">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defRPr/>
              </a:pPr>
              <a:r>
                <a:rPr kumimoji="0" lang="en-US" altLang="ko-KR" sz="2400" b="1" dirty="0" smtClean="0">
                  <a:latin typeface="Malgun Gothic" panose="020B0503020000020004" pitchFamily="50" charset="-127"/>
                  <a:ea typeface="Malgun Gothic" panose="020B0503020000020004" pitchFamily="50" charset="-127"/>
                </a:rPr>
                <a:t>Contents</a:t>
              </a:r>
              <a:endParaRPr kumimoji="0" lang="ko-KR" altLang="en-US" sz="2400" b="1" smtClean="0">
                <a:latin typeface="Malgun Gothic" panose="020B0503020000020004" pitchFamily="50" charset="-127"/>
                <a:ea typeface="Malgun Gothic" panose="020B0503020000020004" pitchFamily="50" charset="-127"/>
              </a:endParaRPr>
            </a:p>
          </p:txBody>
        </p:sp>
        <p:sp>
          <p:nvSpPr>
            <p:cNvPr id="9220" name="Rectangle 12"/>
            <p:cNvSpPr>
              <a:spLocks noChangeArrowheads="1"/>
            </p:cNvSpPr>
            <p:nvPr>
              <p:custDataLst>
                <p:tags r:id="rId2"/>
              </p:custDataLst>
            </p:nvPr>
          </p:nvSpPr>
          <p:spPr bwMode="auto">
            <a:xfrm>
              <a:off x="1714016" y="2023380"/>
              <a:ext cx="6448209" cy="3404966"/>
            </a:xfrm>
            <a:prstGeom prst="rect">
              <a:avLst/>
            </a:prstGeom>
            <a:solidFill>
              <a:srgbClr val="FFFFFF"/>
            </a:solidFill>
            <a:ln w="3175">
              <a:solidFill>
                <a:srgbClr val="808080"/>
              </a:solidFill>
              <a:miter lim="800000"/>
              <a:headEnd/>
              <a:tailEnd/>
            </a:ln>
          </p:spPr>
          <p:txBody>
            <a:bodyPr lIns="68416" tIns="34208" rIns="68416" bIns="34208" anchor="ctr"/>
            <a:lstStyle>
              <a:lvl1pPr marL="1160463" indent="-454025" defTabSz="684213">
                <a:tabLst>
                  <a:tab pos="736600" algn="l"/>
                </a:tabLst>
                <a:defRPr kumimoji="1">
                  <a:solidFill>
                    <a:schemeClr val="tx1"/>
                  </a:solidFill>
                  <a:latin typeface="굴림" panose="020B0600000101010101" pitchFamily="50" charset="-127"/>
                  <a:ea typeface="굴림" panose="020B0600000101010101" pitchFamily="50" charset="-127"/>
                </a:defRPr>
              </a:lvl1pPr>
              <a:lvl2pPr marL="742950" indent="-285750" defTabSz="684213">
                <a:tabLst>
                  <a:tab pos="736600" algn="l"/>
                </a:tabLst>
                <a:defRPr kumimoji="1">
                  <a:solidFill>
                    <a:schemeClr val="tx1"/>
                  </a:solidFill>
                  <a:latin typeface="굴림" panose="020B0600000101010101" pitchFamily="50" charset="-127"/>
                  <a:ea typeface="굴림" panose="020B0600000101010101" pitchFamily="50" charset="-127"/>
                </a:defRPr>
              </a:lvl2pPr>
              <a:lvl3pPr marL="11430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3pPr>
              <a:lvl4pPr marL="16002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4pPr>
              <a:lvl5pPr marL="20574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9pPr>
            </a:lstStyle>
            <a:p>
              <a:pPr marL="1076325" indent="-369888"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Analysis and review of customer </a:t>
              </a:r>
              <a:r>
                <a:rPr lang="en-US" altLang="ko-KR" sz="1700" b="1" dirty="0" smtClean="0">
                  <a:solidFill>
                    <a:srgbClr val="000000"/>
                  </a:solidFill>
                  <a:latin typeface="Malgun Gothic" panose="020B0503020000020004" pitchFamily="50" charset="-127"/>
                  <a:ea typeface="Malgun Gothic" panose="020B0503020000020004" pitchFamily="50" charset="-127"/>
                </a:rPr>
                <a:t>requirements</a:t>
              </a:r>
              <a:endParaRPr lang="en-US" altLang="ko-KR" sz="1700" b="1" dirty="0" smtClean="0">
                <a:solidFill>
                  <a:srgbClr val="000000"/>
                </a:solidFill>
                <a:latin typeface="Malgun Gothic" panose="020B0503020000020004" pitchFamily="50" charset="-127"/>
                <a:ea typeface="Malgun Gothic" panose="020B0503020000020004" pitchFamily="50" charset="-127"/>
              </a:endParaRPr>
            </a:p>
            <a:p>
              <a:pPr marL="1076325" indent="-369888"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Defining system </a:t>
              </a:r>
              <a:r>
                <a:rPr lang="en-US" altLang="ko-KR" sz="1700" b="1" dirty="0" smtClean="0">
                  <a:solidFill>
                    <a:srgbClr val="000000"/>
                  </a:solidFill>
                  <a:latin typeface="Malgun Gothic" panose="020B0503020000020004" pitchFamily="50" charset="-127"/>
                  <a:ea typeface="Malgun Gothic" panose="020B0503020000020004" pitchFamily="50" charset="-127"/>
                </a:rPr>
                <a:t>requirements</a:t>
              </a:r>
              <a:endParaRPr lang="en-US" altLang="ko-KR" sz="1700" b="1" dirty="0" smtClean="0">
                <a:solidFill>
                  <a:srgbClr val="000000"/>
                </a:solidFill>
                <a:latin typeface="Malgun Gothic" panose="020B0503020000020004" pitchFamily="50" charset="-127"/>
                <a:ea typeface="Malgun Gothic" panose="020B0503020000020004" pitchFamily="50" charset="-127"/>
              </a:endParaRPr>
            </a:p>
            <a:p>
              <a:pPr marL="1146175" lvl="3" indent="0" eaLnBrk="1" hangingPunct="1">
                <a:lnSpc>
                  <a:spcPts val="2800"/>
                </a:lnSpc>
              </a:pPr>
              <a:r>
                <a:rPr lang="en-US" altLang="ko-KR" sz="1700" b="1" dirty="0">
                  <a:latin typeface="Malgun Gothic" panose="020B0503020000020004" pitchFamily="50" charset="-127"/>
                  <a:ea typeface="Malgun Gothic" panose="020B0503020000020004" pitchFamily="50" charset="-127"/>
                </a:rPr>
                <a:t>2-1 Evaluating the impact on the operating environment of the </a:t>
              </a:r>
              <a:r>
                <a:rPr lang="en-US" altLang="ko-KR" sz="1700" b="1" dirty="0" smtClean="0">
                  <a:latin typeface="Malgun Gothic" panose="020B0503020000020004" pitchFamily="50" charset="-127"/>
                  <a:ea typeface="Malgun Gothic" panose="020B0503020000020004" pitchFamily="50" charset="-127"/>
                </a:rPr>
                <a:t>system</a:t>
              </a:r>
              <a:endParaRPr lang="en-US" altLang="ko-KR" sz="1700" b="1" dirty="0">
                <a:latin typeface="Malgun Gothic" panose="020B0503020000020004" pitchFamily="50" charset="-127"/>
                <a:ea typeface="Malgun Gothic" panose="020B0503020000020004" pitchFamily="50" charset="-127"/>
              </a:endParaRPr>
            </a:p>
            <a:p>
              <a:pPr marL="706438" indent="0" eaLnBrk="1" hangingPunct="1">
                <a:lnSpc>
                  <a:spcPts val="2800"/>
                </a:lnSpc>
              </a:pPr>
              <a:r>
                <a:rPr lang="en-US" altLang="ko-KR" sz="1700" b="1" dirty="0" smtClean="0">
                  <a:solidFill>
                    <a:srgbClr val="000000"/>
                  </a:solidFill>
                  <a:latin typeface="Malgun Gothic" panose="020B0503020000020004" pitchFamily="50" charset="-127"/>
                  <a:ea typeface="Malgun Gothic" panose="020B0503020000020004" pitchFamily="50" charset="-127"/>
                </a:rPr>
                <a:t>3. </a:t>
              </a:r>
              <a:r>
                <a:rPr lang="en-US" altLang="ko-KR" sz="1700" b="1" dirty="0">
                  <a:solidFill>
                    <a:srgbClr val="000000"/>
                  </a:solidFill>
                  <a:latin typeface="Malgun Gothic" panose="020B0503020000020004" pitchFamily="50" charset="-127"/>
                  <a:ea typeface="Malgun Gothic" panose="020B0503020000020004" pitchFamily="50" charset="-127"/>
                </a:rPr>
                <a:t>Requirements </a:t>
              </a:r>
              <a:r>
                <a:rPr lang="en-US" altLang="ko-KR" sz="1700" b="1" dirty="0" smtClean="0">
                  <a:solidFill>
                    <a:srgbClr val="000000"/>
                  </a:solidFill>
                  <a:latin typeface="Malgun Gothic" panose="020B0503020000020004" pitchFamily="50" charset="-127"/>
                  <a:ea typeface="Malgun Gothic" panose="020B0503020000020004" pitchFamily="50" charset="-127"/>
                </a:rPr>
                <a:t>traceability management</a:t>
              </a:r>
              <a:endParaRPr lang="en-US" altLang="ko-KR" sz="1700" b="1" dirty="0">
                <a:solidFill>
                  <a:srgbClr val="000000"/>
                </a:solidFill>
                <a:latin typeface="Malgun Gothic" panose="020B0503020000020004" pitchFamily="50" charset="-127"/>
                <a:ea typeface="Malgun Gothic" panose="020B0503020000020004" pitchFamily="50" charset="-127"/>
              </a:endParaRPr>
            </a:p>
            <a:p>
              <a:pPr marL="706438" indent="0" eaLnBrk="1" hangingPunct="1">
                <a:lnSpc>
                  <a:spcPts val="2800"/>
                </a:lnSpc>
              </a:pPr>
              <a:r>
                <a:rPr lang="en-US" altLang="ko-KR" sz="1700" b="1" dirty="0" smtClean="0">
                  <a:solidFill>
                    <a:srgbClr val="000000"/>
                  </a:solidFill>
                  <a:latin typeface="Malgun Gothic" panose="020B0503020000020004" pitchFamily="50" charset="-127"/>
                  <a:ea typeface="Malgun Gothic" panose="020B0503020000020004" pitchFamily="50" charset="-127"/>
                </a:rPr>
                <a:t>4. </a:t>
              </a:r>
              <a:r>
                <a:rPr lang="en-US" altLang="ko-KR" sz="1700" b="1" dirty="0">
                  <a:solidFill>
                    <a:srgbClr val="000000"/>
                  </a:solidFill>
                  <a:latin typeface="Malgun Gothic" panose="020B0503020000020004" pitchFamily="50" charset="-127"/>
                  <a:ea typeface="Malgun Gothic" panose="020B0503020000020004" pitchFamily="50" charset="-127"/>
                </a:rPr>
                <a:t>Review system </a:t>
              </a:r>
              <a:r>
                <a:rPr lang="en-US" altLang="ko-KR" sz="1700" b="1" dirty="0" smtClean="0">
                  <a:solidFill>
                    <a:srgbClr val="000000"/>
                  </a:solidFill>
                  <a:latin typeface="Malgun Gothic" panose="020B0503020000020004" pitchFamily="50" charset="-127"/>
                  <a:ea typeface="Malgun Gothic" panose="020B0503020000020004" pitchFamily="50" charset="-127"/>
                </a:rPr>
                <a:t>requirements</a:t>
              </a:r>
              <a:endParaRPr lang="en-US" altLang="ko-KR" sz="1700" b="1" dirty="0">
                <a:solidFill>
                  <a:srgbClr val="000000"/>
                </a:solidFill>
                <a:latin typeface="Malgun Gothic" panose="020B0503020000020004" pitchFamily="50" charset="-127"/>
                <a:ea typeface="Malgun Gothic" panose="020B0503020000020004" pitchFamily="50" charset="-127"/>
              </a:endParaRPr>
            </a:p>
            <a:p>
              <a:pPr marL="706438" indent="0" eaLnBrk="1" hangingPunct="1">
                <a:lnSpc>
                  <a:spcPts val="2800"/>
                </a:lnSpc>
              </a:pPr>
              <a:r>
                <a:rPr lang="en-US" altLang="ko-KR" sz="1700" b="1" dirty="0" smtClean="0">
                  <a:solidFill>
                    <a:srgbClr val="000000"/>
                  </a:solidFill>
                  <a:latin typeface="Malgun Gothic" panose="020B0503020000020004" pitchFamily="50" charset="-127"/>
                  <a:ea typeface="Malgun Gothic" panose="020B0503020000020004" pitchFamily="50" charset="-127"/>
                </a:rPr>
                <a:t>5. </a:t>
              </a:r>
              <a:r>
                <a:rPr lang="en-US" altLang="ko-KR" sz="1700" b="1" dirty="0">
                  <a:solidFill>
                    <a:srgbClr val="000000"/>
                  </a:solidFill>
                  <a:latin typeface="Malgun Gothic" panose="020B0503020000020004" pitchFamily="50" charset="-127"/>
                  <a:ea typeface="Malgun Gothic" panose="020B0503020000020004" pitchFamily="50" charset="-127"/>
                </a:rPr>
                <a:t>Give the system requirements specification version</a:t>
              </a:r>
              <a:endParaRPr lang="en-US" altLang="ko-KR" sz="1700" b="1" dirty="0">
                <a:solidFill>
                  <a:srgbClr val="000000"/>
                </a:solidFill>
                <a:latin typeface="Malgun Gothic" panose="020B0503020000020004" pitchFamily="50" charset="-127"/>
                <a:ea typeface="Malgun Gothic" panose="020B0503020000020004" pitchFamily="50" charset="-127"/>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1. </a:t>
            </a:r>
            <a:r>
              <a:rPr lang="en-US" altLang="ko-KR" dirty="0">
                <a:solidFill>
                  <a:srgbClr val="000000"/>
                </a:solidFill>
                <a:latin typeface="Malgun Gothic" panose="020B0503020000020004" pitchFamily="50" charset="-127"/>
                <a:ea typeface="Malgun Gothic" panose="020B0503020000020004" pitchFamily="50" charset="-127"/>
              </a:rPr>
              <a:t>Analysis and review of customer </a:t>
            </a:r>
            <a:r>
              <a:rPr lang="en-US" altLang="ko-KR" dirty="0" smtClean="0">
                <a:solidFill>
                  <a:srgbClr val="000000"/>
                </a:solidFill>
                <a:latin typeface="Malgun Gothic" panose="020B0503020000020004" pitchFamily="50" charset="-127"/>
                <a:ea typeface="Malgun Gothic" panose="020B0503020000020004" pitchFamily="50" charset="-127"/>
              </a:rPr>
              <a:t>requirements</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0243" name="텍스트 개체 틀 2"/>
          <p:cNvSpPr>
            <a:spLocks noGrp="1"/>
          </p:cNvSpPr>
          <p:nvPr>
            <p:ph type="body" sz="quarter" idx="10"/>
          </p:nvPr>
        </p:nvSpPr>
        <p:spPr bwMode="auto">
          <a:xfrm>
            <a:off x="323850" y="1844824"/>
            <a:ext cx="9093200" cy="46805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1.1 </a:t>
            </a:r>
            <a:r>
              <a:rPr lang="en-US" altLang="ko-KR" sz="1100" b="1" dirty="0">
                <a:latin typeface="Malgun Gothic" panose="020B0503020000020004" pitchFamily="50" charset="-127"/>
                <a:ea typeface="Malgun Gothic" panose="020B0503020000020004" pitchFamily="50" charset="-127"/>
              </a:rPr>
              <a:t>Identification of customer requirements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receives customer requirements for system development by requesting from customers. If customer requirements are not clearly defined, define customer requirements together with the </a:t>
            </a:r>
            <a:r>
              <a:rPr lang="en-US" altLang="ko-KR" sz="1100" dirty="0" smtClean="0">
                <a:latin typeface="Malgun Gothic" panose="020B0503020000020004" pitchFamily="50" charset="-127"/>
                <a:ea typeface="Malgun Gothic" panose="020B0503020000020004" pitchFamily="50" charset="-127"/>
              </a:rPr>
              <a:t>customer.</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Customer requirements can be derived from</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solidFill>
                  <a:srgbClr val="000000"/>
                </a:solidFill>
                <a:latin typeface="Malgun Gothic" panose="020B0503020000020004" pitchFamily="50" charset="-127"/>
                <a:ea typeface="Malgun Gothic" panose="020B0503020000020004" pitchFamily="50" charset="-127"/>
              </a:rPr>
              <a:t>RFQ/SR (Sourcing Request</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solidFill>
                  <a:srgbClr val="000000"/>
                </a:solidFill>
                <a:latin typeface="Malgun Gothic" panose="020B0503020000020004" pitchFamily="50" charset="-127"/>
                <a:ea typeface="Malgun Gothic" panose="020B0503020000020004" pitchFamily="50" charset="-127"/>
              </a:rPr>
              <a:t>Product </a:t>
            </a:r>
            <a:r>
              <a:rPr lang="en-US" altLang="ko-KR" sz="1100" dirty="0">
                <a:solidFill>
                  <a:srgbClr val="000000"/>
                </a:solidFill>
                <a:latin typeface="Malgun Gothic" panose="020B0503020000020004" pitchFamily="50" charset="-127"/>
                <a:ea typeface="Malgun Gothic" panose="020B0503020000020004" pitchFamily="50" charset="-127"/>
              </a:rPr>
              <a:t>plan / commercialization review </a:t>
            </a:r>
            <a:r>
              <a:rPr lang="en-US" altLang="ko-KR" sz="1100" dirty="0" smtClean="0">
                <a:solidFill>
                  <a:srgbClr val="000000"/>
                </a:solidFill>
                <a:latin typeface="Malgun Gothic" panose="020B0503020000020004" pitchFamily="50" charset="-127"/>
                <a:ea typeface="Malgun Gothic" panose="020B0503020000020004" pitchFamily="50" charset="-127"/>
              </a:rPr>
              <a:t>report</a:t>
            </a:r>
          </a:p>
          <a:p>
            <a:pPr marL="541338" lvl="4" indent="-177800">
              <a:buFontTx/>
              <a:buChar char="-"/>
            </a:pPr>
            <a:r>
              <a:rPr lang="en-US" altLang="ko-KR" sz="1100" dirty="0" smtClean="0">
                <a:solidFill>
                  <a:srgbClr val="000000"/>
                </a:solidFill>
                <a:latin typeface="Malgun Gothic" panose="020B0503020000020004" pitchFamily="50" charset="-127"/>
                <a:ea typeface="Malgun Gothic" panose="020B0503020000020004" pitchFamily="50" charset="-127"/>
              </a:rPr>
              <a:t>Other </a:t>
            </a:r>
            <a:r>
              <a:rPr lang="en-US" altLang="ko-KR" sz="1100" dirty="0">
                <a:solidFill>
                  <a:srgbClr val="000000"/>
                </a:solidFill>
                <a:latin typeface="Malgun Gothic" panose="020B0503020000020004" pitchFamily="50" charset="-127"/>
                <a:ea typeface="Malgun Gothic" panose="020B0503020000020004" pitchFamily="50" charset="-127"/>
              </a:rPr>
              <a:t>data provided by customers, etc</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solidFill>
                  <a:srgbClr val="000000"/>
                </a:solidFill>
                <a:latin typeface="Malgun Gothic" panose="020B0503020000020004" pitchFamily="50" charset="-127"/>
                <a:ea typeface="Malgun Gothic" panose="020B0503020000020004" pitchFamily="50" charset="-127"/>
              </a:rPr>
              <a:t>Stakeholder </a:t>
            </a:r>
            <a:r>
              <a:rPr lang="en-US" altLang="ko-KR" sz="1100" dirty="0">
                <a:solidFill>
                  <a:srgbClr val="000000"/>
                </a:solidFill>
                <a:latin typeface="Malgun Gothic" panose="020B0503020000020004" pitchFamily="50" charset="-127"/>
                <a:ea typeface="Malgun Gothic" panose="020B0503020000020004" pitchFamily="50" charset="-127"/>
              </a:rPr>
              <a:t>requirements (</a:t>
            </a:r>
            <a:r>
              <a:rPr lang="en-US" altLang="ko-KR" sz="1100" dirty="0" err="1">
                <a:solidFill>
                  <a:srgbClr val="000000"/>
                </a:solidFill>
                <a:latin typeface="Malgun Gothic" panose="020B0503020000020004" pitchFamily="50" charset="-127"/>
                <a:ea typeface="Malgun Gothic" panose="020B0503020000020004" pitchFamily="50" charset="-127"/>
              </a:rPr>
              <a:t>e.g</a:t>
            </a:r>
            <a:r>
              <a:rPr lang="en-US" altLang="ko-KR" sz="1100" dirty="0">
                <a:solidFill>
                  <a:srgbClr val="000000"/>
                </a:solidFill>
                <a:latin typeface="Malgun Gothic" panose="020B0503020000020004" pitchFamily="50" charset="-127"/>
                <a:ea typeface="Malgun Gothic" panose="020B0503020000020004" pitchFamily="50" charset="-127"/>
              </a:rPr>
              <a:t> National regulations, Patents, Internal requirements </a:t>
            </a:r>
            <a:r>
              <a:rPr lang="en-US" altLang="ko-KR" sz="1100" dirty="0" err="1">
                <a:solidFill>
                  <a:srgbClr val="000000"/>
                </a:solidFill>
                <a:latin typeface="Malgun Gothic" panose="020B0503020000020004" pitchFamily="50" charset="-127"/>
                <a:ea typeface="Malgun Gothic" panose="020B0503020000020004" pitchFamily="50" charset="-127"/>
              </a:rPr>
              <a:t>etc</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marL="541338" lvl="4" indent="-177800">
              <a:buFontTx/>
              <a:buChar char="-"/>
            </a:pP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Customer requirements </a:t>
            </a:r>
            <a:r>
              <a:rPr lang="en-US" altLang="ko-KR" sz="1100" dirty="0" smtClean="0">
                <a:latin typeface="Malgun Gothic" panose="020B0503020000020004" pitchFamily="50" charset="-127"/>
                <a:ea typeface="Malgun Gothic" panose="020B0503020000020004" pitchFamily="50" charset="-127"/>
              </a:rPr>
              <a:t>include.</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latin typeface="Malgun Gothic" panose="020B0503020000020004" pitchFamily="50" charset="-127"/>
                <a:ea typeface="Malgun Gothic" panose="020B0503020000020004" pitchFamily="50" charset="-127"/>
              </a:rPr>
              <a:t>Functional requirements based on system operating </a:t>
            </a:r>
            <a:r>
              <a:rPr lang="en-US" altLang="ko-KR" sz="1100" dirty="0" smtClean="0">
                <a:latin typeface="Malgun Gothic" panose="020B0503020000020004" pitchFamily="50" charset="-127"/>
                <a:ea typeface="Malgun Gothic" panose="020B0503020000020004" pitchFamily="50" charset="-127"/>
              </a:rPr>
              <a:t>scenarios</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Constraints </a:t>
            </a:r>
            <a:r>
              <a:rPr lang="en-US" altLang="ko-KR" sz="1100" dirty="0">
                <a:latin typeface="Malgun Gothic" panose="020B0503020000020004" pitchFamily="50" charset="-127"/>
                <a:ea typeface="Malgun Gothic" panose="020B0503020000020004" pitchFamily="50" charset="-127"/>
              </a:rPr>
              <a:t>that must be applied to system </a:t>
            </a:r>
            <a:r>
              <a:rPr lang="en-US" altLang="ko-KR" sz="1100" dirty="0" smtClean="0">
                <a:latin typeface="Malgun Gothic" panose="020B0503020000020004" pitchFamily="50" charset="-127"/>
                <a:ea typeface="Malgun Gothic" panose="020B0503020000020004" pitchFamily="50" charset="-127"/>
              </a:rPr>
              <a:t>development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Quality </a:t>
            </a:r>
            <a:r>
              <a:rPr lang="en-US" altLang="ko-KR" sz="1100" dirty="0">
                <a:latin typeface="Malgun Gothic" panose="020B0503020000020004" pitchFamily="50" charset="-127"/>
                <a:ea typeface="Malgun Gothic" panose="020B0503020000020004" pitchFamily="50" charset="-127"/>
              </a:rPr>
              <a:t>requirements related to the operation and maintenance of the system, etc</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1.2 </a:t>
            </a:r>
            <a:r>
              <a:rPr lang="en-US" altLang="ko-KR" sz="1100" b="1" dirty="0">
                <a:latin typeface="Malgun Gothic" panose="020B0503020000020004" pitchFamily="50" charset="-127"/>
                <a:ea typeface="Malgun Gothic" panose="020B0503020000020004" pitchFamily="50" charset="-127"/>
              </a:rPr>
              <a:t>Review of customer </a:t>
            </a:r>
            <a:r>
              <a:rPr lang="en-US" altLang="ko-KR" sz="1100" b="1" dirty="0" smtClean="0">
                <a:latin typeface="Malgun Gothic" panose="020B0503020000020004" pitchFamily="50" charset="-127"/>
                <a:ea typeface="Malgun Gothic" panose="020B0503020000020004" pitchFamily="50" charset="-127"/>
              </a:rPr>
              <a:t>requirements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reviews the identified customer requirements. The review considers</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latin typeface="Malgun Gothic" panose="020B0503020000020004" pitchFamily="50" charset="-127"/>
                <a:ea typeface="Malgun Gothic" panose="020B0503020000020004" pitchFamily="50" charset="-127"/>
              </a:rPr>
              <a:t>Technology feasibility (refer to the “Risk Management Guide” for the expected risk management method</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Acceptability </a:t>
            </a:r>
            <a:r>
              <a:rPr lang="en-US" altLang="ko-KR" sz="1100" dirty="0">
                <a:latin typeface="Malgun Gothic" panose="020B0503020000020004" pitchFamily="50" charset="-127"/>
                <a:ea typeface="Malgun Gothic" panose="020B0503020000020004" pitchFamily="50" charset="-127"/>
              </a:rPr>
              <a:t>in terms of project scope/schedule/cost (the risks expected from this are managed in accordance with the project monitoring control process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Requirements </a:t>
            </a:r>
            <a:r>
              <a:rPr lang="en-US" altLang="ko-KR" sz="1100" dirty="0">
                <a:latin typeface="Malgun Gothic" panose="020B0503020000020004" pitchFamily="50" charset="-127"/>
                <a:ea typeface="Malgun Gothic" panose="020B0503020000020004" pitchFamily="50" charset="-127"/>
              </a:rPr>
              <a:t>verification criteria (refer to ‘Requirements Analysis Technique Guide</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Define the requirements agreed with the customer. Customer requirements serve as a starting point for subsequent development phases. The anticipated risks derived from the review and agreement of customer requirements are managed according to the project monitoring control process.</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797703783"/>
              </p:ext>
            </p:extLst>
          </p:nvPr>
        </p:nvGraphicFramePr>
        <p:xfrm>
          <a:off x="323850" y="764704"/>
          <a:ext cx="9172575" cy="1021112"/>
        </p:xfrm>
        <a:graphic>
          <a:graphicData uri="http://schemas.openxmlformats.org/drawingml/2006/table">
            <a:tbl>
              <a:tblPr/>
              <a:tblGrid>
                <a:gridCol w="3057525"/>
                <a:gridCol w="3057525"/>
                <a:gridCol w="3057525"/>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 ENG. receives or defines customer requirements and reviews them. Define the requirements agreed with the customer</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1.1 Identification of customer requirements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1.2 Review of customer requirements [Sys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customer requirements</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Results of customer requirements review</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2. </a:t>
            </a:r>
            <a:r>
              <a:rPr lang="en-US" altLang="ko-KR" dirty="0">
                <a:solidFill>
                  <a:srgbClr val="000000"/>
                </a:solidFill>
                <a:latin typeface="Malgun Gothic" panose="020B0503020000020004" pitchFamily="50" charset="-127"/>
                <a:ea typeface="Malgun Gothic" panose="020B0503020000020004" pitchFamily="50" charset="-127"/>
              </a:rPr>
              <a:t>Defining system </a:t>
            </a:r>
            <a:r>
              <a:rPr lang="en-US" altLang="ko-KR" dirty="0" smtClean="0">
                <a:solidFill>
                  <a:srgbClr val="000000"/>
                </a:solidFill>
                <a:latin typeface="Malgun Gothic" panose="020B0503020000020004" pitchFamily="50" charset="-127"/>
                <a:ea typeface="Malgun Gothic" panose="020B0503020000020004" pitchFamily="50" charset="-127"/>
              </a:rPr>
              <a:t>requirements</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1267" name="텍스트 개체 틀 2"/>
          <p:cNvSpPr>
            <a:spLocks noGrp="1"/>
          </p:cNvSpPr>
          <p:nvPr>
            <p:ph type="body" sz="quarter" idx="10"/>
          </p:nvPr>
        </p:nvSpPr>
        <p:spPr bwMode="auto">
          <a:xfrm>
            <a:off x="323850" y="2781300"/>
            <a:ext cx="9093200" cy="331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2.1 </a:t>
            </a:r>
            <a:r>
              <a:rPr kumimoji="0" lang="en-US" altLang="ko-KR" sz="1100" dirty="0">
                <a:latin typeface="Malgun Gothic" panose="020B0503020000020004" pitchFamily="50" charset="-127"/>
                <a:ea typeface="Malgun Gothic" panose="020B0503020000020004" pitchFamily="50" charset="-127"/>
              </a:rPr>
              <a:t>Defining system scope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identifies the boundaries of the system and identifies the objects that interact with the system. It also defines the role of the system and defines the input/output content and means for interacting with external objects</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2.2 </a:t>
            </a:r>
            <a:r>
              <a:rPr kumimoji="0" lang="en-US" altLang="ko-KR" sz="1100" dirty="0">
                <a:latin typeface="Malgun Gothic" panose="020B0503020000020004" pitchFamily="50" charset="-127"/>
                <a:ea typeface="Malgun Gothic" panose="020B0503020000020004" pitchFamily="50" charset="-127"/>
              </a:rPr>
              <a:t>Defining system functions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analyzes the operating mode and operating scenario of the system. Based on this, system functional requirements are defined</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2.3 </a:t>
            </a:r>
            <a:r>
              <a:rPr kumimoji="0" lang="en-US" altLang="ko-KR" sz="1100" dirty="0">
                <a:latin typeface="Malgun Gothic" panose="020B0503020000020004" pitchFamily="50" charset="-127"/>
                <a:ea typeface="Malgun Gothic" panose="020B0503020000020004" pitchFamily="50" charset="-127"/>
              </a:rPr>
              <a:t>Defining system interface requirements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defines input/output information and means for interfaces with external systems</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2.4 </a:t>
            </a:r>
            <a:r>
              <a:rPr kumimoji="0" lang="en-US" altLang="ko-KR" sz="1100" dirty="0">
                <a:latin typeface="Malgun Gothic" panose="020B0503020000020004" pitchFamily="50" charset="-127"/>
                <a:ea typeface="Malgun Gothic" panose="020B0503020000020004" pitchFamily="50" charset="-127"/>
              </a:rPr>
              <a:t>Defining system safety requirements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derives the safety mechanism to be performed by the system and describes the safety requirements based on it</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2.5 </a:t>
            </a:r>
            <a:r>
              <a:rPr kumimoji="0" lang="en-US" altLang="ko-KR" sz="1100" dirty="0">
                <a:latin typeface="Malgun Gothic" panose="020B0503020000020004" pitchFamily="50" charset="-127"/>
                <a:ea typeface="Malgun Gothic" panose="020B0503020000020004" pitchFamily="50" charset="-127"/>
              </a:rPr>
              <a:t>Defining system quality attributes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describes quality attributes such as efficiency, reliability, maintainability, and compatibility.</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641903981"/>
              </p:ext>
            </p:extLst>
          </p:nvPr>
        </p:nvGraphicFramePr>
        <p:xfrm>
          <a:off x="328613" y="908050"/>
          <a:ext cx="9172575" cy="1859344"/>
        </p:xfrm>
        <a:graphic>
          <a:graphicData uri="http://schemas.openxmlformats.org/drawingml/2006/table">
            <a:tbl>
              <a:tblPr/>
              <a:tblGrid>
                <a:gridCol w="2608163"/>
                <a:gridCol w="3672408"/>
                <a:gridCol w="2892004"/>
              </a:tblGrid>
              <a:tr h="259104">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12648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 ENG. defines requirements such as system scope, function, interface, safety, quality attributes, and constraints. Classify system requirements by type and define necessary attributes such as priorities.</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2.1 Defining system scope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2.2 Defining system functions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2.3 Defining system interface requirements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2.4 Defining system safety requirements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2.5 Defining system quality attributes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2.6 Defining System Constraints, Standards and Laws [Sys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2.7 Structure and refinement of system requirements [Sys ENG.]</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Requirements Specification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FRP</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2. </a:t>
            </a:r>
            <a:r>
              <a:rPr lang="en-US" altLang="ko-KR" dirty="0">
                <a:solidFill>
                  <a:srgbClr val="000000"/>
                </a:solidFill>
                <a:latin typeface="Malgun Gothic" panose="020B0503020000020004" pitchFamily="50" charset="-127"/>
                <a:ea typeface="Malgun Gothic" panose="020B0503020000020004" pitchFamily="50" charset="-127"/>
              </a:rPr>
              <a:t>Defining system </a:t>
            </a:r>
            <a:r>
              <a:rPr lang="en-US" altLang="ko-KR" dirty="0" smtClean="0">
                <a:solidFill>
                  <a:srgbClr val="000000"/>
                </a:solidFill>
                <a:latin typeface="Malgun Gothic" panose="020B0503020000020004" pitchFamily="50" charset="-127"/>
                <a:ea typeface="Malgun Gothic" panose="020B0503020000020004" pitchFamily="50" charset="-127"/>
              </a:rPr>
              <a:t>requirements</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7411" name="텍스트 개체 틀 2"/>
          <p:cNvSpPr>
            <a:spLocks noGrp="1"/>
          </p:cNvSpPr>
          <p:nvPr>
            <p:ph type="body" sz="quarter" idx="10"/>
          </p:nvPr>
        </p:nvSpPr>
        <p:spPr bwMode="auto">
          <a:xfrm>
            <a:off x="200025" y="692150"/>
            <a:ext cx="9217025" cy="54006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2.6 </a:t>
            </a:r>
            <a:r>
              <a:rPr lang="en-US" altLang="ko-KR" sz="1100" b="1" dirty="0">
                <a:latin typeface="Malgun Gothic" panose="020B0503020000020004" pitchFamily="50" charset="-127"/>
                <a:ea typeface="Malgun Gothic" panose="020B0503020000020004" pitchFamily="50" charset="-127"/>
              </a:rPr>
              <a:t>Defining System Constraints, Standards and </a:t>
            </a:r>
            <a:r>
              <a:rPr lang="en-US" altLang="ko-KR" sz="1100" b="1" dirty="0" smtClean="0">
                <a:latin typeface="Malgun Gothic" panose="020B0503020000020004" pitchFamily="50" charset="-127"/>
                <a:ea typeface="Malgun Gothic" panose="020B0503020000020004" pitchFamily="50" charset="-127"/>
              </a:rPr>
              <a:t>Laws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 ENG. defines the constraints that must be observed to perform the design and implementation of the system/software</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2.7 </a:t>
            </a:r>
            <a:r>
              <a:rPr lang="en-US" altLang="ko-KR" sz="1100" b="1" dirty="0">
                <a:latin typeface="Malgun Gothic" panose="020B0503020000020004" pitchFamily="50" charset="-127"/>
                <a:ea typeface="Malgun Gothic" panose="020B0503020000020004" pitchFamily="50" charset="-127"/>
              </a:rPr>
              <a:t>Structure and refine system </a:t>
            </a:r>
            <a:r>
              <a:rPr lang="en-US" altLang="ko-KR" sz="1100" b="1" dirty="0" smtClean="0">
                <a:latin typeface="Malgun Gothic" panose="020B0503020000020004" pitchFamily="50" charset="-127"/>
                <a:ea typeface="Malgun Gothic" panose="020B0503020000020004" pitchFamily="50" charset="-127"/>
              </a:rPr>
              <a:t>requirements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 ENG. categorizes system requirements according to types and defines required attributes. Implementation priorities of system requirements can be defined as separate artifacts such as FRP</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0"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 For detailed techniques for defining system requirements, refer to the 'Requirement Analysis Technique Guide'.</a:t>
            </a:r>
            <a:endParaRPr lang="en-US" altLang="ko-KR" sz="1100" dirty="0" smtClean="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latin typeface="Malgun Gothic" panose="020B0503020000020004" pitchFamily="50" charset="-127"/>
                <a:ea typeface="Malgun Gothic" panose="020B0503020000020004" pitchFamily="50" charset="-127"/>
              </a:rPr>
              <a:t>2-1. </a:t>
            </a:r>
            <a:r>
              <a:rPr lang="en-US" altLang="ko-KR" sz="2000" dirty="0">
                <a:latin typeface="Malgun Gothic" panose="020B0503020000020004" pitchFamily="50" charset="-127"/>
                <a:ea typeface="Malgun Gothic" panose="020B0503020000020004" pitchFamily="50" charset="-127"/>
              </a:rPr>
              <a:t>Evaluating the impact on the operating environment of the system</a:t>
            </a:r>
            <a:br>
              <a:rPr lang="en-US" altLang="ko-KR" sz="2000" dirty="0">
                <a:latin typeface="Malgun Gothic" panose="020B0503020000020004" pitchFamily="50" charset="-127"/>
                <a:ea typeface="Malgun Gothic" panose="020B0503020000020004" pitchFamily="50" charset="-127"/>
              </a:rPr>
            </a:br>
            <a:endParaRPr lang="ko-KR" altLang="en-US" sz="2000" smtClean="0">
              <a:solidFill>
                <a:schemeClr val="tx1"/>
              </a:solidFill>
              <a:latin typeface="Malgun Gothic" panose="020B0503020000020004" pitchFamily="50" charset="-127"/>
              <a:ea typeface="Malgun Gothic" panose="020B0503020000020004" pitchFamily="50" charset="-127"/>
            </a:endParaRPr>
          </a:p>
        </p:txBody>
      </p:sp>
      <p:sp>
        <p:nvSpPr>
          <p:cNvPr id="13315"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2-1 </a:t>
            </a:r>
            <a:r>
              <a:rPr lang="en-US" altLang="ko-KR" sz="1100" b="1" dirty="0">
                <a:latin typeface="Malgun Gothic" panose="020B0503020000020004" pitchFamily="50" charset="-127"/>
                <a:ea typeface="Malgun Gothic" panose="020B0503020000020004" pitchFamily="50" charset="-127"/>
              </a:rPr>
              <a:t>Evaluating the impact on the operating environment of the </a:t>
            </a:r>
            <a:r>
              <a:rPr lang="en-US" altLang="ko-KR" sz="1100" b="1" dirty="0" smtClean="0">
                <a:latin typeface="Malgun Gothic" panose="020B0503020000020004" pitchFamily="50" charset="-127"/>
                <a:ea typeface="Malgun Gothic" panose="020B0503020000020004" pitchFamily="50" charset="-127"/>
              </a:rPr>
              <a:t>system</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evaluates the external interface of the system and the impact on the system operating environment, and if necessary, updates the system requirements to respond to the discovered risk factors. Evaluate what is necessary among the following items, and the subject of evaluation is not limited thereto</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latin typeface="Malgun Gothic" panose="020B0503020000020004" pitchFamily="50" charset="-127"/>
                <a:ea typeface="Malgun Gothic" panose="020B0503020000020004" pitchFamily="50" charset="-127"/>
              </a:rPr>
              <a:t>System external interface (including communication and power): Error type and detection method by system external </a:t>
            </a:r>
            <a:r>
              <a:rPr lang="en-US" altLang="ko-KR" sz="1100" dirty="0" smtClean="0">
                <a:latin typeface="Malgun Gothic" panose="020B0503020000020004" pitchFamily="50" charset="-127"/>
                <a:ea typeface="Malgun Gothic" panose="020B0503020000020004" pitchFamily="50" charset="-127"/>
              </a:rPr>
              <a:t>interface</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System </a:t>
            </a:r>
            <a:r>
              <a:rPr lang="en-US" altLang="ko-KR" sz="1100" dirty="0">
                <a:latin typeface="Malgun Gothic" panose="020B0503020000020004" pitchFamily="50" charset="-127"/>
                <a:ea typeface="Malgun Gothic" panose="020B0503020000020004" pitchFamily="50" charset="-127"/>
              </a:rPr>
              <a:t>operating environment: temperature, humidity, moisture-proof (waterproof), EMC/EMI, noise/vibration/shock, detachment (entrapping/spraying)</a:t>
            </a:r>
            <a:endParaRPr lang="en-US" altLang="ko-KR" sz="1100" dirty="0">
              <a:latin typeface="Malgun Gothic" panose="020B0503020000020004" pitchFamily="50" charset="-127"/>
              <a:ea typeface="Malgun Gothic" panose="020B0503020000020004" pitchFamily="50" charset="-127"/>
            </a:endParaRPr>
          </a:p>
          <a:p>
            <a:pPr marL="363538" lvl="4" indent="0">
              <a:buNone/>
            </a:pPr>
            <a:r>
              <a:rPr lang="en-US" altLang="ko-KR" sz="1100" dirty="0">
                <a:latin typeface="Malgun Gothic" panose="020B0503020000020004" pitchFamily="50" charset="-127"/>
                <a:ea typeface="Malgun Gothic" panose="020B0503020000020004" pitchFamily="50" charset="-127"/>
              </a:rPr>
              <a:t>As a result of the evaluation, the system requirements are updated for the contents to be added to the system requirements for system stability, and the reflected system requirements ID is recorded.</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533272685"/>
              </p:ext>
            </p:extLst>
          </p:nvPr>
        </p:nvGraphicFramePr>
        <p:xfrm>
          <a:off x="328613" y="908050"/>
          <a:ext cx="9172575" cy="1021112"/>
        </p:xfrm>
        <a:graphic>
          <a:graphicData uri="http://schemas.openxmlformats.org/drawingml/2006/table">
            <a:tbl>
              <a:tblPr/>
              <a:tblGrid>
                <a:gridCol w="3057525"/>
                <a:gridCol w="3057525"/>
                <a:gridCol w="3057525"/>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 ENG. conducts an impact assessment on the system external interface and operating environment.</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3.1 Assessment of impact on system operating environment [Sys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Impact Statement on System Operating Environment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(Updated) System Requirements Specification</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98597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3. </a:t>
            </a:r>
            <a:r>
              <a:rPr lang="en-US" altLang="ko-KR" dirty="0">
                <a:solidFill>
                  <a:srgbClr val="000000"/>
                </a:solidFill>
                <a:latin typeface="Malgun Gothic" panose="020B0503020000020004" pitchFamily="50" charset="-127"/>
                <a:ea typeface="Malgun Gothic" panose="020B0503020000020004" pitchFamily="50" charset="-127"/>
              </a:rPr>
              <a:t>Requirements traceability management </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3315"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3.1 </a:t>
            </a:r>
            <a:r>
              <a:rPr lang="en-US" altLang="ko-KR" sz="1100" b="1" dirty="0">
                <a:latin typeface="Malgun Gothic" panose="020B0503020000020004" pitchFamily="50" charset="-127"/>
                <a:ea typeface="Malgun Gothic" panose="020B0503020000020004" pitchFamily="50" charset="-127"/>
              </a:rPr>
              <a:t>Defining customer requirements and tracking relationships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 ENG. defines traceability between system requirements and customer requirements. The following should be considered when tracking requirements</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latin typeface="Malgun Gothic" panose="020B0503020000020004" pitchFamily="50" charset="-127"/>
                <a:ea typeface="Malgun Gothic" panose="020B0503020000020004" pitchFamily="50" charset="-127"/>
              </a:rPr>
              <a:t>In principle, tracing is reflected in the output of 100% development stage without omission of requirements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principle of requirements tracking follows the structure and scope of tracking management of deliverables defined in the 'Requirements Tracking Guide</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Requirements </a:t>
            </a:r>
            <a:r>
              <a:rPr lang="en-US" altLang="ko-KR" sz="1100" dirty="0">
                <a:latin typeface="Malgun Gothic" panose="020B0503020000020004" pitchFamily="50" charset="-127"/>
                <a:ea typeface="Malgun Gothic" panose="020B0503020000020004" pitchFamily="50" charset="-127"/>
              </a:rPr>
              <a:t>tracking manages the tracking relationship by selecting either DOORS or RTM as a tracking management tool</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Trace </a:t>
            </a:r>
            <a:r>
              <a:rPr lang="en-US" altLang="ko-KR" sz="1100" dirty="0">
                <a:latin typeface="Malgun Gothic" panose="020B0503020000020004" pitchFamily="50" charset="-127"/>
                <a:ea typeface="Malgun Gothic" panose="020B0503020000020004" pitchFamily="50" charset="-127"/>
              </a:rPr>
              <a:t>relationships can be defined during the creation or completion of the requirements or traceable artifacts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When </a:t>
            </a:r>
            <a:r>
              <a:rPr lang="en-US" altLang="ko-KR" sz="1100" dirty="0">
                <a:latin typeface="Malgun Gothic" panose="020B0503020000020004" pitchFamily="50" charset="-127"/>
                <a:ea typeface="Malgun Gothic" panose="020B0503020000020004" pitchFamily="50" charset="-127"/>
              </a:rPr>
              <a:t>requirements or traceable artifacts change, review whether the change should adjust the traceability relationship and reset the traceability relationship</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structure and scope of tracking management and tracking management tools can be adjusted and used according to project characteristics (</a:t>
            </a:r>
            <a:r>
              <a:rPr lang="en-US" altLang="ko-KR" sz="1100" dirty="0" err="1" smtClean="0">
                <a:latin typeface="Malgun Gothic" panose="020B0503020000020004" pitchFamily="50" charset="-127"/>
                <a:ea typeface="Malgun Gothic" panose="020B0503020000020004" pitchFamily="50" charset="-127"/>
              </a:rPr>
              <a:t>e.g</a:t>
            </a:r>
            <a:r>
              <a:rPr lang="en-US" altLang="ko-KR" sz="1100" dirty="0">
                <a:latin typeface="Malgun Gothic" panose="020B0503020000020004" pitchFamily="50" charset="-127"/>
                <a:ea typeface="Malgun Gothic" panose="020B0503020000020004" pitchFamily="50" charset="-127"/>
              </a:rPr>
              <a:t>, customer needs).</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1488624166"/>
              </p:ext>
            </p:extLst>
          </p:nvPr>
        </p:nvGraphicFramePr>
        <p:xfrm>
          <a:off x="328613" y="908050"/>
          <a:ext cx="9172575" cy="854075"/>
        </p:xfrm>
        <a:graphic>
          <a:graphicData uri="http://schemas.openxmlformats.org/drawingml/2006/table">
            <a:tbl>
              <a:tblPr/>
              <a:tblGrid>
                <a:gridCol w="3057525"/>
                <a:gridCol w="3057525"/>
                <a:gridCol w="3057525"/>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 ENG. defines traceability between system requirements and customer requirements.</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3.1 Defining customer requirements and tracking relationships [Sys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requirements specification (including traceability)</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Traceability Matrix (RTM)</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4. </a:t>
            </a:r>
            <a:r>
              <a:rPr lang="en-US" altLang="ko-KR" dirty="0">
                <a:solidFill>
                  <a:srgbClr val="000000"/>
                </a:solidFill>
                <a:latin typeface="Malgun Gothic" panose="020B0503020000020004" pitchFamily="50" charset="-127"/>
                <a:ea typeface="Malgun Gothic" panose="020B0503020000020004" pitchFamily="50" charset="-127"/>
              </a:rPr>
              <a:t>Review system requirements </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0243" name="텍스트 개체 틀 2"/>
          <p:cNvSpPr>
            <a:spLocks noGrp="1"/>
          </p:cNvSpPr>
          <p:nvPr>
            <p:ph type="body" sz="quarter" idx="10"/>
          </p:nvPr>
        </p:nvSpPr>
        <p:spPr bwMode="auto">
          <a:xfrm>
            <a:off x="323850" y="2060575"/>
            <a:ext cx="9093200" cy="4032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4.1 </a:t>
            </a:r>
            <a:r>
              <a:rPr lang="en-US" altLang="ko-KR" sz="1100" b="1" dirty="0">
                <a:latin typeface="Malgun Gothic" panose="020B0503020000020004" pitchFamily="50" charset="-127"/>
                <a:ea typeface="Malgun Gothic" panose="020B0503020000020004" pitchFamily="50" charset="-127"/>
              </a:rPr>
              <a:t>Preparing for a review </a:t>
            </a:r>
            <a:r>
              <a:rPr lang="en-US" altLang="ko-KR" sz="1100" b="1" dirty="0" smtClean="0">
                <a:latin typeface="Malgun Gothic" panose="020B0503020000020004" pitchFamily="50" charset="-127"/>
                <a:ea typeface="Malgun Gothic" panose="020B0503020000020004" pitchFamily="50" charset="-127"/>
              </a:rPr>
              <a:t>meeting</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The PL identifies review participants and convenes a review meeting</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Ensure that the deliverables under review are ready</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The subject of review may be a system requirements specification, FRP, or RTM (if applicable</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solidFill>
                  <a:srgbClr val="000000"/>
                </a:solidFill>
                <a:latin typeface="Malgun Gothic" panose="020B0503020000020004" pitchFamily="50" charset="-127"/>
                <a:ea typeface="Malgun Gothic" panose="020B0503020000020004" pitchFamily="50" charset="-127"/>
              </a:rPr>
              <a:t>Prepare a review checklist.</a:t>
            </a:r>
            <a:endParaRPr lang="en-US" altLang="ko-KR" sz="1100" dirty="0">
              <a:solidFill>
                <a:srgbClr val="000000"/>
              </a:solidFill>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Items to be reviewed can be selected from the standard checklist, and items to be reviewed can be added if necessary..</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Schedule with review participants</a:t>
            </a:r>
            <a:r>
              <a:rPr lang="en-US" altLang="ko-KR" sz="1100" dirty="0" smtClean="0">
                <a:latin typeface="Malgun Gothic" panose="020B0503020000020004" pitchFamily="50" charset="-127"/>
                <a:ea typeface="Malgun Gothic" panose="020B0503020000020004" pitchFamily="50" charset="-127"/>
              </a:rPr>
              <a:t>.</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Required Review Contributors: Sys ENG., PL, QA, SW PL, HW PL, SW ARCH., System Test </a:t>
            </a:r>
            <a:r>
              <a:rPr lang="en-US" altLang="ko-KR" sz="1100" dirty="0" smtClean="0">
                <a:latin typeface="Malgun Gothic" panose="020B0503020000020004" pitchFamily="50" charset="-127"/>
                <a:ea typeface="Malgun Gothic" panose="020B0503020000020004" pitchFamily="50" charset="-127"/>
              </a:rPr>
              <a:t>Engineer</a:t>
            </a:r>
          </a:p>
          <a:p>
            <a:pPr marL="712788" lvl="4" indent="-177800">
              <a:buFont typeface="Malgun Gothic" panose="020B0503020000020004" pitchFamily="50" charset="-127"/>
              <a:buChar char="."/>
              <a:defRPr/>
            </a:pPr>
            <a:r>
              <a:rPr lang="en-US" altLang="ko-KR" sz="1100" dirty="0" smtClean="0">
                <a:latin typeface="Malgun Gothic" panose="020B0503020000020004" pitchFamily="50" charset="-127"/>
                <a:ea typeface="Malgun Gothic" panose="020B0503020000020004" pitchFamily="50" charset="-127"/>
              </a:rPr>
              <a:t>Additional </a:t>
            </a:r>
            <a:r>
              <a:rPr lang="en-US" altLang="ko-KR" sz="1100" dirty="0">
                <a:latin typeface="Malgun Gothic" panose="020B0503020000020004" pitchFamily="50" charset="-127"/>
                <a:ea typeface="Malgun Gothic" panose="020B0503020000020004" pitchFamily="50" charset="-127"/>
              </a:rPr>
              <a:t>review participants may be selected as needed..</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Distribute review materials in advance and convene review meetings.</a:t>
            </a:r>
            <a:endParaRPr lang="en-US" altLang="ko-KR" sz="1100" dirty="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793783783"/>
              </p:ext>
            </p:extLst>
          </p:nvPr>
        </p:nvGraphicFramePr>
        <p:xfrm>
          <a:off x="328613" y="908050"/>
          <a:ext cx="9172575" cy="1021112"/>
        </p:xfrm>
        <a:graphic>
          <a:graphicData uri="http://schemas.openxmlformats.org/drawingml/2006/table">
            <a:tbl>
              <a:tblPr/>
              <a:tblGrid>
                <a:gridCol w="3057525"/>
                <a:gridCol w="3151038"/>
                <a:gridCol w="2964012"/>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The PL reviews the system requirements specification and related artifacts with stakeholders.</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4.1 Preparing for a review meeting [PL]</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4.2 Conducting a review meeting [PL</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]4.3 System Requirements Specification Supplement [Sys ENG.]</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VR Report</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1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cap="flat" cmpd="sng" algn="ctr">
          <a:solidFill>
            <a:schemeClr val="tx1">
              <a:lumMod val="50000"/>
              <a:lumOff val="50000"/>
            </a:schemeClr>
          </a:solidFill>
          <a:prstDash val="solid"/>
          <a:round/>
          <a:headEnd type="none" w="med" len="med"/>
          <a:tailEnd type="none" w="med" len="med"/>
        </a:ln>
        <a:effectLst/>
      </a:spPr>
      <a:bodyPr anchor="ctr"/>
      <a:lstStyle>
        <a:defPPr algn="ctr" latinLnBrk="0">
          <a:defRPr kumimoji="0" sz="1200" b="1" dirty="0">
            <a:latin typeface="맑은 고딕" pitchFamily="50" charset="-127"/>
            <a:ea typeface="맑은 고딕" pitchFamily="50" charset="-127"/>
          </a:defRPr>
        </a:defPPr>
      </a:lstStyle>
    </a:spDef>
    <a:lnDef>
      <a:spPr bwMode="auto">
        <a:noFill/>
        <a:ln w="9525" algn="ctr">
          <a:solidFill>
            <a:schemeClr val="tx1"/>
          </a:solidFill>
          <a:round/>
          <a:headEnd/>
          <a:tailEnd type="triangle" w="med" len="med"/>
        </a:ln>
        <a:extLst>
          <a:ext uri="{909E8E84-426E-40DD-AFC4-6F175D3DCCD1}">
            <a14:hiddenFill xmlns:a14="http://schemas.microsoft.com/office/drawing/2010/main">
              <a:noFill/>
            </a14:hiddenFill>
          </a:ext>
        </a:extLst>
      </a:spPr>
      <a:bodyPr/>
      <a:lstStyle/>
    </a:ln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14853</TotalTime>
  <Words>1722</Words>
  <Application>Microsoft Office PowerPoint</Application>
  <PresentationFormat>A4 용지(210x297mm)</PresentationFormat>
  <Paragraphs>200</Paragraphs>
  <Slides>12</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12</vt:i4>
      </vt:variant>
    </vt:vector>
  </HeadingPairs>
  <TitlesOfParts>
    <vt:vector size="21" baseType="lpstr">
      <vt:lpstr>HY헤드라인M</vt:lpstr>
      <vt:lpstr>굴림</vt:lpstr>
      <vt:lpstr>돋움</vt:lpstr>
      <vt:lpstr>Malgun Gothic</vt:lpstr>
      <vt:lpstr>Malgun Gothic</vt:lpstr>
      <vt:lpstr>Arial</vt:lpstr>
      <vt:lpstr>Times New Roman</vt:lpstr>
      <vt:lpstr>Wingdings</vt:lpstr>
      <vt:lpstr>1_기본 디자인</vt:lpstr>
      <vt:lpstr>PowerPoint 프레젠테이션</vt:lpstr>
      <vt:lpstr>PowerPoint 프레젠테이션</vt:lpstr>
      <vt:lpstr>PowerPoint 프레젠테이션</vt:lpstr>
      <vt:lpstr>1. Analysis and review of customer requirements</vt:lpstr>
      <vt:lpstr>2. Defining system requirements</vt:lpstr>
      <vt:lpstr>2. Defining system requirements</vt:lpstr>
      <vt:lpstr>2-1. Evaluating the impact on the operating environment of the system </vt:lpstr>
      <vt:lpstr>3. Requirements traceability management </vt:lpstr>
      <vt:lpstr>4. Review system requirements </vt:lpstr>
      <vt:lpstr>4. Review system requirements </vt:lpstr>
      <vt:lpstr>5. Give the system requirements specification version</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시스템 분석 가이드</dc:title>
  <dc:subject>스마트사업부 SW개발 표준 프로세스</dc:subject>
  <dc:creator>VC스마트SW프로세스팀</dc:creator>
  <cp:lastModifiedBy>송민영/책임연구원/SW Process Unit(minyoung.song@lge.com)</cp:lastModifiedBy>
  <cp:revision>1157</cp:revision>
  <dcterms:created xsi:type="dcterms:W3CDTF">2008-11-26T05:44:28Z</dcterms:created>
  <dcterms:modified xsi:type="dcterms:W3CDTF">2022-08-10T13:15:05Z</dcterms:modified>
</cp:coreProperties>
</file>