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
  </p:notesMasterIdLst>
  <p:handoutMasterIdLst>
    <p:handoutMasterId r:id="rId14"/>
  </p:handoutMasterIdLst>
  <p:sldIdLst>
    <p:sldId id="401" r:id="rId2"/>
    <p:sldId id="476" r:id="rId3"/>
    <p:sldId id="477" r:id="rId4"/>
    <p:sldId id="516" r:id="rId5"/>
    <p:sldId id="512" r:id="rId6"/>
    <p:sldId id="515" r:id="rId7"/>
    <p:sldId id="508" r:id="rId8"/>
    <p:sldId id="509" r:id="rId9"/>
    <p:sldId id="513" r:id="rId10"/>
    <p:sldId id="510" r:id="rId11"/>
    <p:sldId id="514" r:id="rId12"/>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15:clr>
            <a:srgbClr val="A4A3A4"/>
          </p15:clr>
        </p15:guide>
        <p15:guide id="2" pos="3120">
          <p15:clr>
            <a:srgbClr val="A4A3A4"/>
          </p15:clr>
        </p15:guide>
        <p15:guide id="3" pos="420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EB3946"/>
    <a:srgbClr val="CC0000"/>
    <a:srgbClr val="DDDDDD"/>
    <a:srgbClr val="0000CC"/>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9" autoAdjust="0"/>
    <p:restoredTop sz="84227" autoAdjust="0"/>
  </p:normalViewPr>
  <p:slideViewPr>
    <p:cSldViewPr>
      <p:cViewPr varScale="1">
        <p:scale>
          <a:sx n="111" d="100"/>
          <a:sy n="111" d="100"/>
        </p:scale>
        <p:origin x="114" y="324"/>
      </p:cViewPr>
      <p:guideLst>
        <p:guide orient="horz"/>
        <p:guide pos="3120"/>
        <p:guide pos="42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3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1B33C23B-E822-4FD6-8789-CC3DE4C9A3BC}" type="datetimeFigureOut">
              <a:rPr lang="ko-KR" altLang="en-US"/>
              <a:pPr>
                <a:defRPr/>
              </a:pPr>
              <a:t>2022-08-12</a:t>
            </a:fld>
            <a:endParaRPr lang="ko-KR" altLang="en-US" dirty="0"/>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55E7C004-77BD-4AD5-8D4A-E552256EF01D}" type="slidenum">
              <a:rPr lang="ko-KR" altLang="en-US"/>
              <a:pPr>
                <a:defRPr/>
              </a:pPr>
              <a:t>‹#›</a:t>
            </a:fld>
            <a:endParaRPr lang="ko-KR" altLang="en-US" dirty="0"/>
          </a:p>
        </p:txBody>
      </p:sp>
    </p:spTree>
    <p:extLst>
      <p:ext uri="{BB962C8B-B14F-4D97-AF65-F5344CB8AC3E}">
        <p14:creationId xmlns:p14="http://schemas.microsoft.com/office/powerpoint/2010/main" val="381971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dirty="0"/>
          </a:p>
        </p:txBody>
      </p:sp>
      <p:sp>
        <p:nvSpPr>
          <p:cNvPr id="512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0EA7276B-392C-4F12-9C2D-2B5159699A66}" type="slidenum">
              <a:rPr lang="en-US" altLang="ko-KR"/>
              <a:pPr>
                <a:defRPr/>
              </a:pPr>
              <a:t>‹#›</a:t>
            </a:fld>
            <a:endParaRPr lang="en-US" altLang="ko-KR" dirty="0"/>
          </a:p>
        </p:txBody>
      </p:sp>
    </p:spTree>
    <p:extLst>
      <p:ext uri="{BB962C8B-B14F-4D97-AF65-F5344CB8AC3E}">
        <p14:creationId xmlns:p14="http://schemas.microsoft.com/office/powerpoint/2010/main" val="3876580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7" name="Group 20"/>
          <p:cNvGrpSpPr>
            <a:grpSpLocks/>
          </p:cNvGrpSpPr>
          <p:nvPr userDrawn="1"/>
        </p:nvGrpSpPr>
        <p:grpSpPr bwMode="auto">
          <a:xfrm>
            <a:off x="209550" y="134938"/>
            <a:ext cx="2320925" cy="450850"/>
            <a:chOff x="36" y="73"/>
            <a:chExt cx="1462" cy="284"/>
          </a:xfrm>
        </p:grpSpPr>
        <p:pic>
          <p:nvPicPr>
            <p:cNvPr id="8"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10"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11"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extLst>
      <p:ext uri="{BB962C8B-B14F-4D97-AF65-F5344CB8AC3E}">
        <p14:creationId xmlns:p14="http://schemas.microsoft.com/office/powerpoint/2010/main" val="356797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내용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58176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073188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1"/>
          <p:cNvSpPr>
            <a:spLocks noChangeShapeType="1"/>
          </p:cNvSpPr>
          <p:nvPr userDrawn="1"/>
        </p:nvSpPr>
        <p:spPr bwMode="auto">
          <a:xfrm>
            <a:off x="0" y="64531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1027" name="Picture 2" descr="D:\●2012\업무계획수립\과제별\슬로건 변경안\신규 Visual파일들\LGE Slogan 2012_Text_PPT용.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73050" y="6600825"/>
            <a:ext cx="287972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14"/>
          <p:cNvSpPr>
            <a:spLocks noChangeShapeType="1"/>
          </p:cNvSpPr>
          <p:nvPr userDrawn="1"/>
        </p:nvSpPr>
        <p:spPr bwMode="auto">
          <a:xfrm>
            <a:off x="0" y="5349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p>
        </p:txBody>
      </p:sp>
      <p:sp>
        <p:nvSpPr>
          <p:cNvPr id="1030"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defRPr/>
            </a:pPr>
            <a:r>
              <a:rPr lang="en-US" altLang="ko-KR" sz="1200" dirty="0" smtClean="0">
                <a:solidFill>
                  <a:srgbClr val="C0C0C0"/>
                </a:solidFill>
                <a:latin typeface="Arial"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51" r:id="rId1"/>
    <p:sldLayoutId id="2147483850" r:id="rId2"/>
    <p:sldLayoutId id="2147483852" r:id="rId3"/>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68"/>
          <p:cNvSpPr txBox="1">
            <a:spLocks noChangeArrowheads="1"/>
          </p:cNvSpPr>
          <p:nvPr/>
        </p:nvSpPr>
        <p:spPr bwMode="auto">
          <a:xfrm>
            <a:off x="7905750" y="265113"/>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200" dirty="0">
                <a:solidFill>
                  <a:srgbClr val="C0C0C0"/>
                </a:solidFill>
                <a:latin typeface="Arial" panose="020B0604020202020204" pitchFamily="34" charset="0"/>
                <a:ea typeface="돋움" panose="020B0600000101010101" pitchFamily="50" charset="-127"/>
              </a:rPr>
              <a:t>LGE Internal Use Only</a:t>
            </a:r>
          </a:p>
        </p:txBody>
      </p:sp>
      <p:sp>
        <p:nvSpPr>
          <p:cNvPr id="7171" name="Rectangle 30"/>
          <p:cNvSpPr>
            <a:spLocks noChangeArrowheads="1"/>
          </p:cNvSpPr>
          <p:nvPr/>
        </p:nvSpPr>
        <p:spPr bwMode="auto">
          <a:xfrm>
            <a:off x="1276350" y="1252538"/>
            <a:ext cx="7353300" cy="17129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a:latin typeface="Malgun Gothic" panose="020B0503020000020004" pitchFamily="50" charset="-127"/>
                <a:ea typeface="Malgun Gothic" panose="020B0503020000020004" pitchFamily="50" charset="-127"/>
              </a:rPr>
              <a:t>SW </a:t>
            </a:r>
            <a:r>
              <a:rPr lang="en-US" altLang="ko-KR" sz="2800" b="1" dirty="0">
                <a:latin typeface="Malgun Gothic" panose="020B0503020000020004" pitchFamily="50" charset="-127"/>
                <a:ea typeface="Malgun Gothic" panose="020B0503020000020004" pitchFamily="50" charset="-127"/>
              </a:rPr>
              <a:t>Requirements Analysis Guide</a:t>
            </a:r>
            <a:endParaRPr lang="en-US" altLang="ko-KR" sz="2800" b="1" dirty="0">
              <a:latin typeface="Malgun Gothic" panose="020B0503020000020004" pitchFamily="50" charset="-127"/>
              <a:ea typeface="Malgun Gothic" panose="020B0503020000020004" pitchFamily="50" charset="-127"/>
            </a:endParaRPr>
          </a:p>
        </p:txBody>
      </p:sp>
      <p:sp>
        <p:nvSpPr>
          <p:cNvPr id="7173" name="Text Box 6"/>
          <p:cNvSpPr txBox="1">
            <a:spLocks noChangeArrowheads="1"/>
          </p:cNvSpPr>
          <p:nvPr/>
        </p:nvSpPr>
        <p:spPr bwMode="auto">
          <a:xfrm>
            <a:off x="3650945" y="4810125"/>
            <a:ext cx="26041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chemeClr val="tx1"/>
                </a:solidFill>
                <a:latin typeface="Malgun Gothic" panose="020B0503020000020004" pitchFamily="50" charset="-127"/>
                <a:ea typeface="Malgun Gothic" panose="020B0503020000020004" pitchFamily="50" charset="-127"/>
              </a:rPr>
              <a:t>SW Requirements Specification Version</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5363" name="텍스트 개체 틀 2"/>
          <p:cNvSpPr>
            <a:spLocks noGrp="1"/>
          </p:cNvSpPr>
          <p:nvPr>
            <p:ph type="body" sz="quarter" idx="10"/>
          </p:nvPr>
        </p:nvSpPr>
        <p:spPr bwMode="auto">
          <a:xfrm>
            <a:off x="323850" y="2348879"/>
            <a:ext cx="9093200" cy="37439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4.1 </a:t>
            </a:r>
            <a:r>
              <a:rPr lang="en-US" altLang="ko-KR" sz="1100" b="1" dirty="0">
                <a:latin typeface="Malgun Gothic" panose="020B0503020000020004" pitchFamily="50" charset="-127"/>
                <a:ea typeface="Malgun Gothic" panose="020B0503020000020004" pitchFamily="50" charset="-127"/>
              </a:rPr>
              <a:t>Product registration</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ENG. registers the reviewed SW requirements specification and requirements tracking table (if applicable) in the project repository</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Product </a:t>
            </a:r>
            <a:r>
              <a:rPr lang="en-US" altLang="ko-KR" sz="1100" dirty="0">
                <a:latin typeface="Malgun Gothic" panose="020B0503020000020004" pitchFamily="50" charset="-127"/>
                <a:ea typeface="Malgun Gothic" panose="020B0503020000020004" pitchFamily="50" charset="-127"/>
              </a:rPr>
              <a:t>registration follows the CM plan</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4.2 </a:t>
            </a:r>
            <a:r>
              <a:rPr lang="en-US" altLang="ko-KR" sz="1100" b="1" dirty="0">
                <a:latin typeface="Malgun Gothic" panose="020B0503020000020004" pitchFamily="50" charset="-127"/>
                <a:ea typeface="Malgun Gothic" panose="020B0503020000020004" pitchFamily="50" charset="-127"/>
              </a:rPr>
              <a:t>System Requirements Specification </a:t>
            </a:r>
            <a:r>
              <a:rPr lang="en-US" altLang="ko-KR" sz="1100" b="1" dirty="0" smtClean="0">
                <a:latin typeface="Malgun Gothic" panose="020B0503020000020004" pitchFamily="50" charset="-127"/>
                <a:ea typeface="Malgun Gothic" panose="020B0503020000020004" pitchFamily="50" charset="-127"/>
              </a:rPr>
              <a:t>Versioning</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The CM checks whether the conditions for granting the version, such as the change history of the output and the review result, are satisfied</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If </a:t>
            </a:r>
            <a:r>
              <a:rPr lang="en-US" altLang="ko-KR" sz="1100" dirty="0">
                <a:latin typeface="Malgun Gothic" panose="020B0503020000020004" pitchFamily="50" charset="-127"/>
                <a:ea typeface="Malgun Gothic" panose="020B0503020000020004" pitchFamily="50" charset="-127"/>
              </a:rPr>
              <a:t>there is no abnormality after confirmation, a version is assigned according to the naming convention of the CM plan. After granting a version, access should be restricted so that unauthorized modifications cannot be made.</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39480847"/>
              </p:ext>
            </p:extLst>
          </p:nvPr>
        </p:nvGraphicFramePr>
        <p:xfrm>
          <a:off x="328613" y="908050"/>
          <a:ext cx="9172575" cy="1356128"/>
        </p:xfrm>
        <a:graphic>
          <a:graphicData uri="http://schemas.openxmlformats.org/drawingml/2006/table">
            <a:tbl>
              <a:tblPr/>
              <a:tblGrid>
                <a:gridCol w="3057525"/>
                <a:gridCol w="3295054"/>
                <a:gridCol w="2819996"/>
              </a:tblGrid>
              <a:tr h="258947">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81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 registers the reviewed SW requirements specification, HSI specification, FRP and requirements tracking table (if applicable) in the project repository. CM assigns versions according to a naming convention.</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4.1 </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산출물 등록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4.2 SW</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요구사항 명세서 버전 부여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[CM]</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Requirements Specification (Version)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Tracking Table (version, if applicable)</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57"/>
          <p:cNvSpPr txBox="1">
            <a:spLocks noChangeArrowheads="1"/>
          </p:cNvSpPr>
          <p:nvPr/>
        </p:nvSpPr>
        <p:spPr bwMode="auto">
          <a:xfrm>
            <a:off x="2525713" y="2803525"/>
            <a:ext cx="4856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dirty="0">
                <a:latin typeface="Arial" panose="020B0604020202020204" pitchFamily="34" charset="0"/>
                <a:ea typeface="돋움" panose="020B0600000101010101" pitchFamily="50" charset="-127"/>
              </a:rPr>
              <a:t>End of Document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내용 개체 틀 4"/>
          <p:cNvGraphicFramePr>
            <a:graphicFrameLocks noGrp="1"/>
          </p:cNvGraphicFramePr>
          <p:nvPr>
            <p:extLst>
              <p:ext uri="{D42A27DB-BD31-4B8C-83A1-F6EECF244321}">
                <p14:modId xmlns:p14="http://schemas.microsoft.com/office/powerpoint/2010/main" val="2733541878"/>
              </p:ext>
            </p:extLst>
          </p:nvPr>
        </p:nvGraphicFramePr>
        <p:xfrm>
          <a:off x="344488" y="2449513"/>
          <a:ext cx="9217025" cy="3761283"/>
        </p:xfrm>
        <a:graphic>
          <a:graphicData uri="http://schemas.openxmlformats.org/drawingml/2006/table">
            <a:tbl>
              <a:tblPr/>
              <a:tblGrid>
                <a:gridCol w="1003300"/>
                <a:gridCol w="1387475"/>
                <a:gridCol w="4545012"/>
                <a:gridCol w="913085"/>
                <a:gridCol w="1368153"/>
              </a:tblGrid>
              <a:tr h="3651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p>
                      <a:pPr algn="ctr" hangingPunct="0">
                        <a:spcAft>
                          <a:spcPts val="0"/>
                        </a:spcAft>
                      </a:pPr>
                      <a:r>
                        <a:rPr lang="en-US" altLang="ko-KR" sz="1000" b="0" i="0" kern="100" dirty="0" smtClean="0">
                          <a:solidFill>
                            <a:schemeClr val="tx1"/>
                          </a:solidFill>
                          <a:latin typeface="맑은 고딕" pitchFamily="50" charset="-127"/>
                          <a:ea typeface="맑은 고딕" pitchFamily="50" charset="-127"/>
                          <a:cs typeface="Arial" pitchFamily="34" charset="0"/>
                        </a:rPr>
                        <a:t>1.0</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000" b="0" i="0" kern="100" dirty="0" smtClean="0">
                          <a:solidFill>
                            <a:schemeClr val="tx1"/>
                          </a:solidFill>
                          <a:latin typeface="맑은 고딕" pitchFamily="50" charset="-127"/>
                          <a:ea typeface="맑은 고딕" pitchFamily="50" charset="-127"/>
                          <a:cs typeface="Arial" pitchFamily="34" charset="0"/>
                        </a:rPr>
                        <a:t>2016-08-30</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2018-04-06</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Currentization</a:t>
                      </a: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in accordance with the revision of the SW requirements analysis process definition</a:t>
                      </a:r>
                      <a:endPar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502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51643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2019-09-04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According to SW Requirements Analysis Technique Guide v2.01)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Addition of impact assessment on SW operating environment</a:t>
                      </a:r>
                      <a:endPar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2020-07-06</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kern="1200"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Added content on technical feasibility and risk</a:t>
                      </a:r>
                      <a:endParaRPr kumimoji="0" lang="en-US" altLang="ko-KR" sz="1000" b="0" i="0" u="none" strike="noStrike" kern="1200"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1.5</a:t>
                      </a: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2021-06-14</a:t>
                      </a: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1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graphicFrame>
        <p:nvGraphicFramePr>
          <p:cNvPr id="4" name="내용 개체 틀 4"/>
          <p:cNvGraphicFramePr>
            <a:graphicFrameLocks noGrp="1"/>
          </p:cNvGraphicFramePr>
          <p:nvPr>
            <p:extLst>
              <p:ext uri="{D42A27DB-BD31-4B8C-83A1-F6EECF244321}">
                <p14:modId xmlns:p14="http://schemas.microsoft.com/office/powerpoint/2010/main" val="1365870791"/>
              </p:ext>
            </p:extLst>
          </p:nvPr>
        </p:nvGraphicFramePr>
        <p:xfrm>
          <a:off x="346075" y="996950"/>
          <a:ext cx="9242425" cy="912813"/>
        </p:xfrm>
        <a:graphic>
          <a:graphicData uri="http://schemas.openxmlformats.org/drawingml/2006/table">
            <a:tbl>
              <a:tblPr/>
              <a:tblGrid>
                <a:gridCol w="2397125"/>
                <a:gridCol w="6845300"/>
              </a:tblGrid>
              <a:tr h="27146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Issuing authority</a:t>
                      </a:r>
                      <a:endParaRPr kumimoji="0" lang="ko-KR"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Configuration ID</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NA</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Status of document</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8283" name="TextBox 4"/>
          <p:cNvSpPr txBox="1">
            <a:spLocks noChangeArrowheads="1"/>
          </p:cNvSpPr>
          <p:nvPr/>
        </p:nvSpPr>
        <p:spPr bwMode="auto">
          <a:xfrm>
            <a:off x="239713" y="2078038"/>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Revision History</a:t>
            </a:r>
            <a:endParaRPr lang="ko-KR" altLang="en-US" sz="1600" b="1">
              <a:latin typeface="Malgun Gothic" panose="020B0503020000020004" pitchFamily="50" charset="-127"/>
              <a:ea typeface="Malgun Gothic" panose="020B0503020000020004" pitchFamily="50" charset="-127"/>
            </a:endParaRPr>
          </a:p>
        </p:txBody>
      </p:sp>
      <p:sp>
        <p:nvSpPr>
          <p:cNvPr id="8284" name="TextBox 6"/>
          <p:cNvSpPr txBox="1">
            <a:spLocks noChangeArrowheads="1"/>
          </p:cNvSpPr>
          <p:nvPr/>
        </p:nvSpPr>
        <p:spPr bwMode="auto">
          <a:xfrm>
            <a:off x="239713" y="658813"/>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Document Information</a:t>
            </a:r>
            <a:endParaRPr lang="ko-KR" altLang="en-US" sz="1600" b="1">
              <a:latin typeface="Malgun Gothic" panose="020B0503020000020004" pitchFamily="50" charset="-127"/>
              <a:ea typeface="Malgun Gothic" panose="020B0503020000020004" pitchFamily="50" charset="-127"/>
            </a:endParaRPr>
          </a:p>
        </p:txBody>
      </p:sp>
      <p:sp>
        <p:nvSpPr>
          <p:cNvPr id="2" name="제목 1"/>
          <p:cNvSpPr>
            <a:spLocks noGrp="1"/>
          </p:cNvSpPr>
          <p:nvPr>
            <p:ph type="title"/>
          </p:nvPr>
        </p:nvSpPr>
        <p:spPr/>
        <p:txBody>
          <a:bodyPr/>
          <a:lstStyle/>
          <a:p>
            <a:r>
              <a:rPr lang="en-US" altLang="ko-KR" dirty="0">
                <a:solidFill>
                  <a:srgbClr val="000000"/>
                </a:solidFill>
                <a:latin typeface="Malgun Gothic" panose="020B0503020000020004" pitchFamily="50" charset="-127"/>
                <a:ea typeface="Malgun Gothic" panose="020B0503020000020004" pitchFamily="50" charset="-127"/>
                <a:cs typeface="Arial" panose="020B0604020202020204" pitchFamily="34" charset="0"/>
              </a:rPr>
              <a:t>Document </a:t>
            </a:r>
            <a:r>
              <a:rPr lang="en-US" altLang="ko-KR" dirty="0" smtClean="0">
                <a:solidFill>
                  <a:srgbClr val="000000"/>
                </a:solidFill>
                <a:latin typeface="Malgun Gothic" panose="020B0503020000020004" pitchFamily="50" charset="-127"/>
                <a:ea typeface="Malgun Gothic" panose="020B0503020000020004" pitchFamily="50" charset="-127"/>
                <a:cs typeface="Arial" panose="020B0604020202020204" pitchFamily="34" charset="0"/>
              </a:rPr>
              <a:t>Info</a:t>
            </a:r>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그룹 2"/>
          <p:cNvGrpSpPr>
            <a:grpSpLocks/>
          </p:cNvGrpSpPr>
          <p:nvPr/>
        </p:nvGrpSpPr>
        <p:grpSpPr bwMode="auto">
          <a:xfrm>
            <a:off x="1728788" y="1198563"/>
            <a:ext cx="6448425" cy="3875087"/>
            <a:chOff x="1714016" y="1553031"/>
            <a:chExt cx="6448209" cy="3875315"/>
          </a:xfrm>
        </p:grpSpPr>
        <p:sp>
          <p:nvSpPr>
            <p:cNvPr id="10243" name="Rectangle 11"/>
            <p:cNvSpPr>
              <a:spLocks noChangeArrowheads="1"/>
            </p:cNvSpPr>
            <p:nvPr>
              <p:custDataLst>
                <p:tags r:id="rId1"/>
              </p:custDataLst>
            </p:nvPr>
          </p:nvSpPr>
          <p:spPr bwMode="auto">
            <a:xfrm>
              <a:off x="1714016" y="1553031"/>
              <a:ext cx="6448209"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dirty="0" smtClean="0">
                  <a:solidFill>
                    <a:srgbClr val="FFFFFF"/>
                  </a:solidFill>
                  <a:latin typeface="Malgun Gothic" panose="020B0503020000020004" pitchFamily="50" charset="-127"/>
                  <a:ea typeface="Malgun Gothic" panose="020B0503020000020004" pitchFamily="50" charset="-127"/>
                </a:rPr>
                <a:t>Contents</a:t>
              </a:r>
              <a:endParaRPr kumimoji="0" lang="ko-KR" altLang="en-US" sz="2400" b="1" smtClean="0">
                <a:solidFill>
                  <a:srgbClr val="FFFFFF"/>
                </a:solidFill>
                <a:latin typeface="Malgun Gothic" panose="020B0503020000020004" pitchFamily="50" charset="-127"/>
                <a:ea typeface="Malgun Gothic" panose="020B0503020000020004" pitchFamily="50" charset="-127"/>
              </a:endParaRPr>
            </a:p>
          </p:txBody>
        </p:sp>
        <p:sp>
          <p:nvSpPr>
            <p:cNvPr id="9220" name="Rectangle 12"/>
            <p:cNvSpPr>
              <a:spLocks noChangeArrowheads="1"/>
            </p:cNvSpPr>
            <p:nvPr>
              <p:custDataLst>
                <p:tags r:id="rId2"/>
              </p:custDataLst>
            </p:nvPr>
          </p:nvSpPr>
          <p:spPr bwMode="auto">
            <a:xfrm>
              <a:off x="1714016" y="2023380"/>
              <a:ext cx="6448209"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marL="1079500" indent="-373063"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Requirements </a:t>
              </a:r>
              <a:r>
                <a:rPr lang="en-US" altLang="ko-KR" sz="1700" b="1" dirty="0" smtClean="0">
                  <a:solidFill>
                    <a:srgbClr val="000000"/>
                  </a:solidFill>
                  <a:latin typeface="Malgun Gothic" panose="020B0503020000020004" pitchFamily="50" charset="-127"/>
                  <a:ea typeface="Malgun Gothic" panose="020B0503020000020004" pitchFamily="50" charset="-127"/>
                </a:rPr>
                <a:t>Definition</a:t>
              </a:r>
              <a:endParaRPr lang="en-US" altLang="ko-KR" sz="1700" b="1" dirty="0" smtClean="0">
                <a:solidFill>
                  <a:srgbClr val="000000"/>
                </a:solidFill>
                <a:latin typeface="Malgun Gothic" panose="020B0503020000020004" pitchFamily="50" charset="-127"/>
                <a:ea typeface="Malgun Gothic" panose="020B0503020000020004" pitchFamily="50" charset="-127"/>
              </a:endParaRPr>
            </a:p>
            <a:p>
              <a:pPr marL="1146175" lvl="3" indent="0" eaLnBrk="1" hangingPunct="1">
                <a:lnSpc>
                  <a:spcPts val="2800"/>
                </a:lnSpc>
              </a:pPr>
              <a:r>
                <a:rPr lang="en-US" altLang="ko-KR" sz="1700" b="1" dirty="0" smtClean="0">
                  <a:latin typeface="Malgun Gothic" panose="020B0503020000020004" pitchFamily="50" charset="-127"/>
                  <a:ea typeface="Malgun Gothic" panose="020B0503020000020004" pitchFamily="50" charset="-127"/>
                </a:rPr>
                <a:t>1-1 </a:t>
              </a:r>
              <a:r>
                <a:rPr lang="en-US" altLang="ko-KR" sz="1700" b="1" dirty="0">
                  <a:latin typeface="Malgun Gothic" panose="020B0503020000020004" pitchFamily="50" charset="-127"/>
                  <a:ea typeface="Malgun Gothic" panose="020B0503020000020004" pitchFamily="50" charset="-127"/>
                </a:rPr>
                <a:t>Evaluation of impact on SW operating </a:t>
              </a:r>
              <a:r>
                <a:rPr lang="en-US" altLang="ko-KR" sz="1700" b="1" dirty="0" smtClean="0">
                  <a:latin typeface="Malgun Gothic" panose="020B0503020000020004" pitchFamily="50" charset="-127"/>
                  <a:ea typeface="Malgun Gothic" panose="020B0503020000020004" pitchFamily="50" charset="-127"/>
                </a:rPr>
                <a:t>environment</a:t>
              </a:r>
              <a:endParaRPr lang="en-US" altLang="ko-KR" sz="1700" b="1" dirty="0">
                <a:latin typeface="Malgun Gothic" panose="020B0503020000020004" pitchFamily="50" charset="-127"/>
                <a:ea typeface="Malgun Gothic" panose="020B0503020000020004" pitchFamily="50" charset="-127"/>
              </a:endParaRP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2. </a:t>
              </a:r>
              <a:r>
                <a:rPr lang="en-US" altLang="ko-KR" sz="1700" b="1" dirty="0">
                  <a:solidFill>
                    <a:srgbClr val="000000"/>
                  </a:solidFill>
                  <a:latin typeface="Malgun Gothic" panose="020B0503020000020004" pitchFamily="50" charset="-127"/>
                  <a:ea typeface="Malgun Gothic" panose="020B0503020000020004" pitchFamily="50" charset="-127"/>
                </a:rPr>
                <a:t>Track SW </a:t>
              </a:r>
              <a:r>
                <a:rPr lang="en-US" altLang="ko-KR" sz="1700" b="1" dirty="0" smtClean="0">
                  <a:solidFill>
                    <a:srgbClr val="000000"/>
                  </a:solidFill>
                  <a:latin typeface="Malgun Gothic" panose="020B0503020000020004" pitchFamily="50" charset="-127"/>
                  <a:ea typeface="Malgun Gothic" panose="020B0503020000020004" pitchFamily="50" charset="-127"/>
                </a:rPr>
                <a:t>Requirements</a:t>
              </a: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3</a:t>
              </a:r>
              <a:r>
                <a:rPr lang="en-US" altLang="ko-KR" sz="1700" b="1" dirty="0">
                  <a:solidFill>
                    <a:srgbClr val="000000"/>
                  </a:solidFill>
                  <a:latin typeface="Malgun Gothic" panose="020B0503020000020004" pitchFamily="50" charset="-127"/>
                  <a:ea typeface="Malgun Gothic" panose="020B0503020000020004" pitchFamily="50" charset="-127"/>
                </a:rPr>
                <a:t>. Review SW </a:t>
              </a:r>
              <a:r>
                <a:rPr lang="en-US" altLang="ko-KR" sz="1700" b="1" dirty="0" smtClean="0">
                  <a:solidFill>
                    <a:srgbClr val="000000"/>
                  </a:solidFill>
                  <a:latin typeface="Malgun Gothic" panose="020B0503020000020004" pitchFamily="50" charset="-127"/>
                  <a:ea typeface="Malgun Gothic" panose="020B0503020000020004" pitchFamily="50" charset="-127"/>
                </a:rPr>
                <a:t>requirements</a:t>
              </a:r>
            </a:p>
            <a:p>
              <a:pPr marL="706438" indent="0" eaLnBrk="1" hangingPunct="1">
                <a:lnSpc>
                  <a:spcPts val="2800"/>
                </a:lnSpc>
              </a:pPr>
              <a:r>
                <a:rPr lang="en-US" altLang="ko-KR" sz="1700" b="1" dirty="0" smtClean="0">
                  <a:solidFill>
                    <a:srgbClr val="000000"/>
                  </a:solidFill>
                  <a:latin typeface="Malgun Gothic" panose="020B0503020000020004" pitchFamily="50" charset="-127"/>
                  <a:ea typeface="Malgun Gothic" panose="020B0503020000020004" pitchFamily="50" charset="-127"/>
                </a:rPr>
                <a:t>4</a:t>
              </a:r>
              <a:r>
                <a:rPr lang="en-US" altLang="ko-KR" sz="1700" b="1" dirty="0">
                  <a:solidFill>
                    <a:srgbClr val="000000"/>
                  </a:solidFill>
                  <a:latin typeface="Malgun Gothic" panose="020B0503020000020004" pitchFamily="50" charset="-127"/>
                  <a:ea typeface="Malgun Gothic" panose="020B0503020000020004" pitchFamily="50" charset="-127"/>
                </a:rPr>
                <a:t>. Give SW Requirements Specification Version</a:t>
              </a:r>
              <a:endParaRPr lang="en-US" altLang="ko-KR" sz="1700" b="1" dirty="0">
                <a:solidFill>
                  <a:srgbClr val="000000"/>
                </a:solidFill>
                <a:latin typeface="Malgun Gothic" panose="020B0503020000020004" pitchFamily="50" charset="-127"/>
                <a:ea typeface="Malgun Gothic" panose="020B0503020000020004" pitchFamily="50" charset="-127"/>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1. </a:t>
            </a:r>
            <a:r>
              <a:rPr lang="en-US" altLang="ko-KR" dirty="0">
                <a:solidFill>
                  <a:schemeClr val="tx1"/>
                </a:solidFill>
                <a:latin typeface="Malgun Gothic" panose="020B0503020000020004" pitchFamily="50" charset="-127"/>
                <a:ea typeface="Malgun Gothic" panose="020B0503020000020004" pitchFamily="50" charset="-127"/>
              </a:rPr>
              <a:t>SW Requirements </a:t>
            </a:r>
            <a:r>
              <a:rPr lang="en-US" altLang="ko-KR" dirty="0" smtClean="0">
                <a:solidFill>
                  <a:schemeClr val="tx1"/>
                </a:solidFill>
                <a:latin typeface="Malgun Gothic" panose="020B0503020000020004" pitchFamily="50" charset="-127"/>
                <a:ea typeface="Malgun Gothic" panose="020B0503020000020004" pitchFamily="50" charset="-127"/>
              </a:rPr>
              <a:t>Definition</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23850" y="2628524"/>
            <a:ext cx="9381678" cy="36426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1</a:t>
            </a:r>
            <a:r>
              <a:rPr lang="en-US" altLang="ko-KR" sz="1100" b="1" dirty="0" smtClean="0">
                <a:latin typeface="Malgun Gothic" panose="020B0503020000020004" pitchFamily="50" charset="-127"/>
                <a:ea typeface="Malgun Gothic" panose="020B0503020000020004" pitchFamily="50" charset="-127"/>
              </a:rPr>
              <a:t>.1 </a:t>
            </a:r>
            <a:r>
              <a:rPr lang="en-US" altLang="ko-KR" sz="1100" b="1" dirty="0">
                <a:latin typeface="Malgun Gothic" panose="020B0503020000020004" pitchFamily="50" charset="-127"/>
                <a:ea typeface="Malgun Gothic" panose="020B0503020000020004" pitchFamily="50" charset="-127"/>
              </a:rPr>
              <a:t>SW Development Scope Definition</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defines SW function based on the requirements assigned to SW among system requirements. Based on the system design, the environment that interacts with the SW is identified, and the contents and means of input/output with the SW external system elements that interact with the SW are </a:t>
            </a:r>
            <a:r>
              <a:rPr lang="en-US" altLang="ko-KR" sz="1100" dirty="0" smtClean="0">
                <a:latin typeface="Malgun Gothic" panose="020B0503020000020004" pitchFamily="50" charset="-127"/>
                <a:ea typeface="Malgun Gothic" panose="020B0503020000020004" pitchFamily="50" charset="-127"/>
              </a:rPr>
              <a:t>defined.</a:t>
            </a:r>
            <a:endParaRPr lang="en-US" altLang="ko-KR" sz="1100" dirty="0" smtClean="0">
              <a:latin typeface="Malgun Gothic" panose="020B0503020000020004" pitchFamily="50" charset="-127"/>
              <a:ea typeface="Malgun Gothic" panose="020B0503020000020004" pitchFamily="50" charset="-127"/>
            </a:endParaRPr>
          </a:p>
          <a:p>
            <a:pPr marL="442913" lvl="2" indent="-171450" eaLnBrk="1" hangingPunct="1">
              <a:buFontTx/>
              <a:buChar char="-"/>
              <a:defRPr/>
            </a:pPr>
            <a:r>
              <a:rPr lang="en-US" altLang="ko-KR" sz="1100" dirty="0">
                <a:latin typeface="Malgun Gothic" panose="020B0503020000020004" pitchFamily="50" charset="-127"/>
                <a:ea typeface="Malgun Gothic" panose="020B0503020000020004" pitchFamily="50" charset="-127"/>
              </a:rPr>
              <a:t>After defining the SW development scope, the detailed activities of defining the SW requirements can be divided and assigned to several SW ENG. according to the SW development scope. In this case, SW ENG. is responsible for the collection and management of SW requirements</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After </a:t>
            </a:r>
            <a:r>
              <a:rPr lang="en-US" altLang="ko-KR" sz="1100" dirty="0">
                <a:latin typeface="Malgun Gothic" panose="020B0503020000020004" pitchFamily="50" charset="-127"/>
                <a:ea typeface="Malgun Gothic" panose="020B0503020000020004" pitchFamily="50" charset="-127"/>
              </a:rPr>
              <a:t>defining the SW development scope, the detailed activities of defining SW requirements are specified so that the results of analyzing the feasibility of the requirements can be verified</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schedule, cost, resource, and risk related to review and implementation found in the SW requirements analysis process are managed through the ‘risk management process’.. </a:t>
            </a: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1.2 </a:t>
            </a:r>
            <a:r>
              <a:rPr lang="en-US" altLang="ko-KR" sz="1100" b="1" dirty="0">
                <a:latin typeface="Malgun Gothic" panose="020B0503020000020004" pitchFamily="50" charset="-127"/>
                <a:ea typeface="Malgun Gothic" panose="020B0503020000020004" pitchFamily="50" charset="-127"/>
              </a:rPr>
              <a:t>Defining SW functional requirements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smtClean="0">
                <a:latin typeface="Malgun Gothic" panose="020B0503020000020004" pitchFamily="50" charset="-127"/>
                <a:ea typeface="Malgun Gothic" panose="020B0503020000020004" pitchFamily="50" charset="-127"/>
              </a:rPr>
              <a:t>SW ENG. analyzes the requirements assigned to SW among system requirements, and defines SW functional requirements based on this </a:t>
            </a: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1.3 </a:t>
            </a:r>
            <a:r>
              <a:rPr lang="en-US" altLang="ko-KR" sz="1100" b="1" dirty="0">
                <a:latin typeface="Malgun Gothic" panose="020B0503020000020004" pitchFamily="50" charset="-127"/>
                <a:ea typeface="Malgun Gothic" panose="020B0503020000020004" pitchFamily="50" charset="-127"/>
              </a:rPr>
              <a:t>Defining SW Interface </a:t>
            </a:r>
            <a:r>
              <a:rPr lang="en-US" altLang="ko-KR" sz="1100" b="1" dirty="0" smtClean="0">
                <a:latin typeface="Malgun Gothic" panose="020B0503020000020004" pitchFamily="50" charset="-127"/>
                <a:ea typeface="Malgun Gothic" panose="020B0503020000020004" pitchFamily="50" charset="-127"/>
              </a:rPr>
              <a:t>Requirements</a:t>
            </a:r>
            <a:endParaRPr lang="en-US" altLang="ko-KR" sz="1100" b="1" dirty="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SW ENG. analyzes the requirements assigned to SW among system requirements, and defines SW functional requirements based on </a:t>
            </a:r>
            <a:r>
              <a:rPr lang="en-US" altLang="ko-KR" sz="1100" dirty="0" smtClean="0">
                <a:latin typeface="Malgun Gothic" panose="020B0503020000020004" pitchFamily="50" charset="-127"/>
                <a:ea typeface="Malgun Gothic" panose="020B0503020000020004" pitchFamily="50" charset="-127"/>
              </a:rPr>
              <a:t>this.</a:t>
            </a: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a:t>
            </a:r>
            <a:r>
              <a:rPr lang="en-US" altLang="ko-KR" sz="1100" b="1" dirty="0" smtClean="0">
                <a:latin typeface="Malgun Gothic" panose="020B0503020000020004" pitchFamily="50" charset="-127"/>
                <a:ea typeface="Malgun Gothic" panose="020B0503020000020004" pitchFamily="50" charset="-127"/>
              </a:rPr>
              <a:t>.4 </a:t>
            </a:r>
            <a:r>
              <a:rPr lang="en-US" altLang="ko-KR" sz="1100" b="1" dirty="0">
                <a:latin typeface="Malgun Gothic" panose="020B0503020000020004" pitchFamily="50" charset="-127"/>
                <a:ea typeface="Malgun Gothic" panose="020B0503020000020004" pitchFamily="50" charset="-127"/>
              </a:rPr>
              <a:t>Defining SW Safety </a:t>
            </a:r>
            <a:r>
              <a:rPr lang="en-US" altLang="ko-KR" sz="1100" b="1" dirty="0" smtClean="0">
                <a:latin typeface="Malgun Gothic" panose="020B0503020000020004" pitchFamily="50" charset="-127"/>
                <a:ea typeface="Malgun Gothic" panose="020B0503020000020004" pitchFamily="50" charset="-127"/>
              </a:rPr>
              <a:t>Requirements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smtClean="0">
                <a:latin typeface="Malgun Gothic" panose="020B0503020000020004" pitchFamily="50" charset="-127"/>
                <a:ea typeface="Malgun Gothic" panose="020B0503020000020004" pitchFamily="50" charset="-127"/>
              </a:rPr>
              <a:t>SW </a:t>
            </a:r>
            <a:r>
              <a:rPr lang="en-US" altLang="ko-KR" sz="1100" dirty="0">
                <a:latin typeface="Malgun Gothic" panose="020B0503020000020004" pitchFamily="50" charset="-127"/>
                <a:ea typeface="Malgun Gothic" panose="020B0503020000020004" pitchFamily="50" charset="-127"/>
              </a:rPr>
              <a:t>ENG. analyzes and details the safety mechanism assigned to SW among the system requirements, and describes the SW safety requirements based on this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398331566"/>
              </p:ext>
            </p:extLst>
          </p:nvPr>
        </p:nvGraphicFramePr>
        <p:xfrm>
          <a:off x="328613" y="908050"/>
          <a:ext cx="9172575" cy="1524040"/>
        </p:xfrm>
        <a:graphic>
          <a:graphicData uri="http://schemas.openxmlformats.org/drawingml/2006/table">
            <a:tbl>
              <a:tblPr/>
              <a:tblGrid>
                <a:gridCol w="3057525"/>
                <a:gridCol w="4159150"/>
                <a:gridCol w="1955900"/>
              </a:tblGrid>
              <a:tr h="25909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126490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kern="1200"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mn-cs"/>
                        </a:rPr>
                        <a:t>SW ENG. analyzes the requirements assigned to SW among system requirements, system design, HSI specification, HMI design (if applicable), etc. together with SW ARCH. Define the requirements, </a:t>
                      </a:r>
                      <a:r>
                        <a:rPr kumimoji="0" lang="en-US" altLang="ko-KR" sz="1100" b="0" i="0" u="none" strike="noStrike" kern="1200"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mn-cs"/>
                        </a:rPr>
                        <a:t>etc.Classify</a:t>
                      </a:r>
                      <a:r>
                        <a:rPr kumimoji="0" lang="en-US" altLang="ko-KR" sz="1100" b="0" i="0" u="none" strike="noStrike" kern="1200"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mn-cs"/>
                        </a:rPr>
                        <a:t> SW requirements by type and define necessary attributes such as priority.</a:t>
                      </a:r>
                      <a:endParaRPr kumimoji="0" lang="en-US" altLang="ko-KR" sz="1100" b="0" i="0" u="none" strike="noStrike" kern="1200"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mn-cs"/>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1.1 Definition of SW Development Scope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1.2 Defining SW Functional Requirements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1.3 Defining SW Interface Requirements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1.4 Defining SW Safety Requirements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1.5 SW Quality Attribute Definition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1.6 SW Constraints, Standards and Legal Definitions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1.7 Structure and refinement of SW requirements [SW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Requirements Specification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HSI</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FRP</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7309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1. </a:t>
            </a:r>
            <a:r>
              <a:rPr lang="en-US" altLang="ko-KR" dirty="0">
                <a:solidFill>
                  <a:schemeClr val="tx1"/>
                </a:solidFill>
                <a:latin typeface="Malgun Gothic" panose="020B0503020000020004" pitchFamily="50" charset="-127"/>
                <a:ea typeface="Malgun Gothic" panose="020B0503020000020004" pitchFamily="50" charset="-127"/>
              </a:rPr>
              <a:t>SW Requirements Definition</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1267" name="텍스트 개체 틀 2"/>
          <p:cNvSpPr>
            <a:spLocks noGrp="1"/>
          </p:cNvSpPr>
          <p:nvPr>
            <p:ph type="body" sz="quarter" idx="10"/>
          </p:nvPr>
        </p:nvSpPr>
        <p:spPr bwMode="auto">
          <a:xfrm>
            <a:off x="344488" y="714375"/>
            <a:ext cx="8894762"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1</a:t>
            </a:r>
            <a:r>
              <a:rPr lang="en-US" altLang="ko-KR" sz="1100" b="1" dirty="0" smtClean="0">
                <a:latin typeface="Malgun Gothic" panose="020B0503020000020004" pitchFamily="50" charset="-127"/>
                <a:ea typeface="Malgun Gothic" panose="020B0503020000020004" pitchFamily="50" charset="-127"/>
              </a:rPr>
              <a:t>.5 </a:t>
            </a:r>
            <a:r>
              <a:rPr lang="en-US" altLang="ko-KR" sz="1100" b="1" dirty="0">
                <a:latin typeface="Malgun Gothic" panose="020B0503020000020004" pitchFamily="50" charset="-127"/>
                <a:ea typeface="Malgun Gothic" panose="020B0503020000020004" pitchFamily="50" charset="-127"/>
              </a:rPr>
              <a:t>SW Quality Attribute </a:t>
            </a:r>
            <a:r>
              <a:rPr lang="en-US" altLang="ko-KR" sz="1100" b="1" dirty="0" smtClean="0">
                <a:latin typeface="Malgun Gothic" panose="020B0503020000020004" pitchFamily="50" charset="-127"/>
                <a:ea typeface="Malgun Gothic" panose="020B0503020000020004" pitchFamily="50" charset="-127"/>
              </a:rPr>
              <a:t>Definition</a:t>
            </a:r>
            <a:endParaRPr lang="en-US" altLang="ko-KR" sz="1100" b="1"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describes quality attributes such as efficiency, reliability, maintainability, and compatibility. If there is a quality attribute assigned to SW among system requirements, it should be described in detail in terms of SW. </a:t>
            </a: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a:t>
            </a:r>
            <a:r>
              <a:rPr lang="en-US" altLang="ko-KR" sz="1100" b="1" dirty="0" smtClean="0">
                <a:latin typeface="Malgun Gothic" panose="020B0503020000020004" pitchFamily="50" charset="-127"/>
                <a:ea typeface="Malgun Gothic" panose="020B0503020000020004" pitchFamily="50" charset="-127"/>
              </a:rPr>
              <a:t>.6 </a:t>
            </a:r>
            <a:r>
              <a:rPr lang="en-US" altLang="ko-KR" sz="1100" b="1" dirty="0">
                <a:latin typeface="Malgun Gothic" panose="020B0503020000020004" pitchFamily="50" charset="-127"/>
                <a:ea typeface="Malgun Gothic" panose="020B0503020000020004" pitchFamily="50" charset="-127"/>
              </a:rPr>
              <a:t>Defining SW Constraints, Standards and </a:t>
            </a:r>
            <a:r>
              <a:rPr lang="en-US" altLang="ko-KR" sz="1100" b="1" dirty="0" smtClean="0">
                <a:latin typeface="Malgun Gothic" panose="020B0503020000020004" pitchFamily="50" charset="-127"/>
                <a:ea typeface="Malgun Gothic" panose="020B0503020000020004" pitchFamily="50" charset="-127"/>
              </a:rPr>
              <a:t>Laws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defines constraints that must be observed to design and implement SW. Among the system requirements, if there are restrictions, standards, and laws related to SW design and implementation, they should be defined in consideration of </a:t>
            </a:r>
            <a:r>
              <a:rPr lang="en-US" altLang="ko-KR" sz="1100" dirty="0" smtClean="0">
                <a:latin typeface="Malgun Gothic" panose="020B0503020000020004" pitchFamily="50" charset="-127"/>
                <a:ea typeface="Malgun Gothic" panose="020B0503020000020004" pitchFamily="50" charset="-127"/>
              </a:rPr>
              <a:t>them</a:t>
            </a:r>
            <a:r>
              <a:rPr lang="en-US" altLang="ko-KR" sz="1100" dirty="0" smtClean="0">
                <a:solidFill>
                  <a:srgbClr val="000000"/>
                </a:solidFill>
                <a:latin typeface="Malgun Gothic" panose="020B0503020000020004" pitchFamily="50" charset="-127"/>
                <a:ea typeface="Malgun Gothic" panose="020B0503020000020004" pitchFamily="50" charset="-127"/>
              </a:rPr>
              <a:t>.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1.7 </a:t>
            </a:r>
            <a:r>
              <a:rPr lang="en-US" altLang="ko-KR" sz="1100" b="1" dirty="0">
                <a:latin typeface="Malgun Gothic" panose="020B0503020000020004" pitchFamily="50" charset="-127"/>
                <a:ea typeface="Malgun Gothic" panose="020B0503020000020004" pitchFamily="50" charset="-127"/>
              </a:rPr>
              <a:t>Structure and refinement of SW </a:t>
            </a:r>
            <a:r>
              <a:rPr lang="en-US" altLang="ko-KR" sz="1100" b="1" dirty="0" smtClean="0">
                <a:latin typeface="Malgun Gothic" panose="020B0503020000020004" pitchFamily="50" charset="-127"/>
                <a:ea typeface="Malgun Gothic" panose="020B0503020000020004" pitchFamily="50" charset="-127"/>
              </a:rPr>
              <a:t>requirements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classifies SW requirements according to types and defines necessary attributes. If there is a change in implementation priority according to the result of structuring and refining the SW requirements, update the FRP</a:t>
            </a:r>
            <a:r>
              <a:rPr lang="en-US" altLang="ko-KR" sz="1100" dirty="0" smtClean="0">
                <a:latin typeface="Malgun Gothic" panose="020B0503020000020004" pitchFamily="50" charset="-127"/>
                <a:ea typeface="Malgun Gothic" panose="020B0503020000020004" pitchFamily="50" charset="-127"/>
              </a:rPr>
              <a:t>. </a:t>
            </a:r>
            <a:endParaRPr lang="en-US" altLang="ko-KR" sz="1100" dirty="0" smtClean="0">
              <a:latin typeface="Malgun Gothic" panose="020B0503020000020004" pitchFamily="50" charset="-127"/>
              <a:ea typeface="Malgun Gothic" panose="020B0503020000020004" pitchFamily="50" charset="-127"/>
            </a:endParaRPr>
          </a:p>
          <a:p>
            <a:pPr marL="0"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0"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 For detailed techniques for defining SW requirements, refer to the 'Requirement Analysis Technique Guide'.</a:t>
            </a:r>
            <a:endParaRPr lang="en-US" altLang="ko-KR" sz="1100" dirty="0" smtClean="0">
              <a:latin typeface="Malgun Gothic" panose="020B0503020000020004" pitchFamily="50" charset="-127"/>
              <a:ea typeface="Malgun Gothic" panose="020B0503020000020004" pitchFamily="50"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latin typeface="Malgun Gothic" panose="020B0503020000020004" pitchFamily="50" charset="-127"/>
                <a:ea typeface="Malgun Gothic" panose="020B0503020000020004" pitchFamily="50" charset="-127"/>
              </a:rPr>
              <a:t>1</a:t>
            </a:r>
            <a:r>
              <a:rPr lang="en-US" altLang="ko-KR" dirty="0" smtClean="0">
                <a:solidFill>
                  <a:schemeClr val="tx1"/>
                </a:solidFill>
                <a:latin typeface="Malgun Gothic" panose="020B0503020000020004" pitchFamily="50" charset="-127"/>
                <a:ea typeface="Malgun Gothic" panose="020B0503020000020004" pitchFamily="50" charset="-127"/>
              </a:rPr>
              <a:t>-1. </a:t>
            </a:r>
            <a:r>
              <a:rPr lang="en-US" altLang="ko-KR" dirty="0">
                <a:solidFill>
                  <a:schemeClr val="tx1"/>
                </a:solidFill>
                <a:latin typeface="Malgun Gothic" panose="020B0503020000020004" pitchFamily="50" charset="-127"/>
                <a:ea typeface="Malgun Gothic" panose="020B0503020000020004" pitchFamily="50" charset="-127"/>
              </a:rPr>
              <a:t>Evaluation of impact on SW operating environment</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1-1-1 </a:t>
            </a:r>
            <a:r>
              <a:rPr lang="en-US" altLang="ko-KR" sz="1100" b="1" dirty="0">
                <a:latin typeface="Malgun Gothic" panose="020B0503020000020004" pitchFamily="50" charset="-127"/>
                <a:ea typeface="Malgun Gothic" panose="020B0503020000020004" pitchFamily="50" charset="-127"/>
              </a:rPr>
              <a:t>1-1 Assessment of impact on SW operating environment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ENG. evaluates the impact on the external interface of SW and the SW operating environment, and updates SW requirements to respond to the discovered risk factors if necessary. Evaluate what is necessary among the following items, and the subject of evaluation is not limited thereto</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SW external interface (including communication and power): Error type and detection method for each SW external interface, </a:t>
            </a:r>
            <a:r>
              <a:rPr lang="en-US" altLang="ko-KR" sz="1100" dirty="0" smtClean="0">
                <a:latin typeface="Malgun Gothic" panose="020B0503020000020004" pitchFamily="50" charset="-127"/>
                <a:ea typeface="Malgun Gothic" panose="020B0503020000020004" pitchFamily="50" charset="-127"/>
              </a:rPr>
              <a:t>performance/quality</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SW </a:t>
            </a:r>
            <a:r>
              <a:rPr lang="en-US" altLang="ko-KR" sz="1100" dirty="0">
                <a:latin typeface="Malgun Gothic" panose="020B0503020000020004" pitchFamily="50" charset="-127"/>
                <a:ea typeface="Malgun Gothic" panose="020B0503020000020004" pitchFamily="50" charset="-127"/>
              </a:rPr>
              <a:t>operating environment: OS, reuse/external development/acquisition/provided module, RAM/ROM usage rate, CPU </a:t>
            </a:r>
            <a:r>
              <a:rPr lang="en-US" altLang="ko-KR" sz="1100" dirty="0" smtClean="0">
                <a:latin typeface="Malgun Gothic" panose="020B0503020000020004" pitchFamily="50" charset="-127"/>
                <a:ea typeface="Malgun Gothic" panose="020B0503020000020004" pitchFamily="50" charset="-127"/>
              </a:rPr>
              <a:t>performance</a:t>
            </a:r>
          </a:p>
          <a:p>
            <a:pPr marL="541338" lvl="4" indent="-177800">
              <a:buFontTx/>
              <a:buChar char="-"/>
            </a:pPr>
            <a:endParaRPr lang="en-US" altLang="ko-KR" sz="1100" dirty="0">
              <a:latin typeface="Malgun Gothic" panose="020B0503020000020004" pitchFamily="50" charset="-127"/>
              <a:ea typeface="Malgun Gothic" panose="020B0503020000020004" pitchFamily="50" charset="-127"/>
            </a:endParaRPr>
          </a:p>
          <a:p>
            <a:pPr marL="363538" lvl="4" indent="0">
              <a:buNone/>
            </a:pPr>
            <a:r>
              <a:rPr lang="en-US" altLang="ko-KR" sz="1100" dirty="0">
                <a:latin typeface="Malgun Gothic" panose="020B0503020000020004" pitchFamily="50" charset="-127"/>
                <a:ea typeface="Malgun Gothic" panose="020B0503020000020004" pitchFamily="50" charset="-127"/>
              </a:rPr>
              <a:t>For the contents to be added to the SW requirements for SW stability as a result of evaluation, update the SW requirements and record the reflected SW requirements ID.</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592113317"/>
              </p:ext>
            </p:extLst>
          </p:nvPr>
        </p:nvGraphicFramePr>
        <p:xfrm>
          <a:off x="328613" y="908050"/>
          <a:ext cx="9172575" cy="854075"/>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 conducts an impact assessment on the system external interface and operating environment.</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1-1 Assessment of impact on SW operating environment [SW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Impact assessment report on SW operating environment(Updated) </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Requirements Specification</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764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2. </a:t>
            </a:r>
            <a:r>
              <a:rPr lang="en-US" altLang="ko-KR" dirty="0" smtClean="0">
                <a:solidFill>
                  <a:schemeClr val="tx1"/>
                </a:solidFill>
                <a:latin typeface="Malgun Gothic" panose="020B0503020000020004" pitchFamily="50" charset="-127"/>
                <a:ea typeface="Malgun Gothic" panose="020B0503020000020004" pitchFamily="50" charset="-127"/>
              </a:rPr>
              <a:t>SW Requirements Traceability</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a:t>
            </a:r>
            <a:r>
              <a:rPr lang="en-US" altLang="ko-KR" sz="1100" b="1" dirty="0">
                <a:latin typeface="Malgun Gothic" panose="020B0503020000020004" pitchFamily="50" charset="-127"/>
                <a:ea typeface="Malgun Gothic" panose="020B0503020000020004" pitchFamily="50" charset="-127"/>
              </a:rPr>
              <a:t>Defining system requirements and </a:t>
            </a:r>
            <a:r>
              <a:rPr lang="en-US" altLang="ko-KR" sz="1100" b="1" dirty="0" smtClean="0">
                <a:latin typeface="Malgun Gothic" panose="020B0503020000020004" pitchFamily="50" charset="-127"/>
                <a:ea typeface="Malgun Gothic" panose="020B0503020000020004" pitchFamily="50" charset="-127"/>
              </a:rPr>
              <a:t>traceability</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ENG. defines the trace relationship between SW requirements and system requirements. The following should be considered when tracking requirements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In principle, tracing is reflected in the output of 100% development stage without omission of requirements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principle of tracing requirements follows the structure and scope of traceability of deliverables defined in the 'Requirements Traceability Guide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Select </a:t>
            </a:r>
            <a:r>
              <a:rPr lang="en-US" altLang="ko-KR" sz="1100" dirty="0">
                <a:latin typeface="Malgun Gothic" panose="020B0503020000020004" pitchFamily="50" charset="-127"/>
                <a:ea typeface="Malgun Gothic" panose="020B0503020000020004" pitchFamily="50" charset="-127"/>
              </a:rPr>
              <a:t>the requirements tracking management tool (</a:t>
            </a:r>
            <a:r>
              <a:rPr lang="en-US" altLang="ko-KR" sz="1100" dirty="0" err="1">
                <a:latin typeface="Malgun Gothic" panose="020B0503020000020004" pitchFamily="50" charset="-127"/>
                <a:ea typeface="Malgun Gothic" panose="020B0503020000020004" pitchFamily="50" charset="-127"/>
              </a:rPr>
              <a:t>codeBeamer</a:t>
            </a:r>
            <a:r>
              <a:rPr lang="en-US" altLang="ko-KR" sz="1100" dirty="0">
                <a:latin typeface="Malgun Gothic" panose="020B0503020000020004" pitchFamily="50" charset="-127"/>
                <a:ea typeface="Malgun Gothic" panose="020B0503020000020004" pitchFamily="50" charset="-127"/>
              </a:rPr>
              <a:t>, DOORS, Excel, etc.) to manage the tracking relationship</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Trace </a:t>
            </a:r>
            <a:r>
              <a:rPr lang="en-US" altLang="ko-KR" sz="1100" dirty="0">
                <a:latin typeface="Malgun Gothic" panose="020B0503020000020004" pitchFamily="50" charset="-127"/>
                <a:ea typeface="Malgun Gothic" panose="020B0503020000020004" pitchFamily="50" charset="-127"/>
              </a:rPr>
              <a:t>relationships can be defined during the creation or completion of the requirements or traceable artifacts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requirements or traceable artifacts change, review whether the change should adjust the traceability relationship and reset the traceability relationship</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structure and scope of tracking management and tracking management tools can be adjusted and used according to project characteristics (</a:t>
            </a:r>
            <a:r>
              <a:rPr lang="en-US" altLang="ko-KR" sz="1100" dirty="0" err="1">
                <a:latin typeface="Malgun Gothic" panose="020B0503020000020004" pitchFamily="50" charset="-127"/>
                <a:ea typeface="Malgun Gothic" panose="020B0503020000020004" pitchFamily="50" charset="-127"/>
              </a:rPr>
              <a:t>eg</a:t>
            </a:r>
            <a:r>
              <a:rPr lang="en-US" altLang="ko-KR" sz="1100" dirty="0">
                <a:latin typeface="Malgun Gothic" panose="020B0503020000020004" pitchFamily="50" charset="-127"/>
                <a:ea typeface="Malgun Gothic" panose="020B0503020000020004" pitchFamily="50" charset="-127"/>
              </a:rPr>
              <a:t>, customer needs)..</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2.2 </a:t>
            </a:r>
            <a:r>
              <a:rPr lang="en-US" altLang="ko-KR" sz="1100" b="1" dirty="0">
                <a:latin typeface="Malgun Gothic" panose="020B0503020000020004" pitchFamily="50" charset="-127"/>
                <a:ea typeface="Malgun Gothic" panose="020B0503020000020004" pitchFamily="50" charset="-127"/>
              </a:rPr>
              <a:t>System Design and Trace Relationship </a:t>
            </a:r>
            <a:r>
              <a:rPr lang="en-US" altLang="ko-KR" sz="1100" b="1" dirty="0" smtClean="0">
                <a:latin typeface="Malgun Gothic" panose="020B0503020000020004" pitchFamily="50" charset="-127"/>
                <a:ea typeface="Malgun Gothic" panose="020B0503020000020004" pitchFamily="50" charset="-127"/>
              </a:rPr>
              <a:t>Definition</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ENG. defines the traceability between SW requirements and system design. Refer to 2.1 for considerations when tracing requirements.</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984547413"/>
              </p:ext>
            </p:extLst>
          </p:nvPr>
        </p:nvGraphicFramePr>
        <p:xfrm>
          <a:off x="416496" y="764704"/>
          <a:ext cx="9172575" cy="1188488"/>
        </p:xfrm>
        <a:graphic>
          <a:graphicData uri="http://schemas.openxmlformats.org/drawingml/2006/table">
            <a:tbl>
              <a:tblPr/>
              <a:tblGrid>
                <a:gridCol w="3057525"/>
                <a:gridCol w="3295054"/>
                <a:gridCol w="2819996"/>
              </a:tblGrid>
              <a:tr h="258947">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81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 defines the trace relationship between SW requirements and system requirements. SW ENG. defines the traceability relationship between SW requirements and system design.</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2.1 Defining system requirements and traceability [SW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2.2 System design and tracking relationship definition [SW ENG.]</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requirements specification (including traceability)</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a:solidFill>
                  <a:schemeClr val="tx1"/>
                </a:solidFill>
                <a:latin typeface="Malgun Gothic" panose="020B0503020000020004" pitchFamily="50" charset="-127"/>
                <a:ea typeface="Malgun Gothic" panose="020B0503020000020004" pitchFamily="50" charset="-127"/>
              </a:rPr>
              <a:t>Review SW requirements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3.1 </a:t>
            </a:r>
            <a:r>
              <a:rPr lang="en-US" altLang="ko-KR" sz="1100" b="1" dirty="0">
                <a:latin typeface="Malgun Gothic" panose="020B0503020000020004" pitchFamily="50" charset="-127"/>
                <a:ea typeface="Malgun Gothic" panose="020B0503020000020004" pitchFamily="50" charset="-127"/>
              </a:rPr>
              <a:t>Preparing for a review </a:t>
            </a:r>
            <a:r>
              <a:rPr lang="en-US" altLang="ko-KR" sz="1100" b="1" dirty="0" smtClean="0">
                <a:latin typeface="Malgun Gothic" panose="020B0503020000020004" pitchFamily="50" charset="-127"/>
                <a:ea typeface="Malgun Gothic" panose="020B0503020000020004" pitchFamily="50" charset="-127"/>
              </a:rPr>
              <a:t>meeting</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identifies the review participants and convenes a review meeting</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Ensure that the deliverables under review are ready</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The subject of review may be the SW requirements specification.</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solidFill>
                  <a:srgbClr val="000000"/>
                </a:solidFill>
                <a:latin typeface="Malgun Gothic" panose="020B0503020000020004" pitchFamily="50" charset="-127"/>
                <a:ea typeface="Malgun Gothic" panose="020B0503020000020004" pitchFamily="50" charset="-127"/>
              </a:rPr>
              <a:t>Prepare a review checklist.</a:t>
            </a:r>
            <a:endParaRPr lang="en-US" altLang="ko-KR" sz="1100" dirty="0" smtClean="0">
              <a:solidFill>
                <a:srgbClr val="000000"/>
              </a:solidFill>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Items to be reviewed can be selected from the standard checklist, and items to be reviewed can be added if necessary.</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Schedule with review participants.</a:t>
            </a:r>
            <a:endParaRPr lang="en-US" altLang="ko-KR" sz="1100" dirty="0" smtClean="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Required review participants: SW ARCH., System ENG., SW ENG., QA, SW PL, SW test </a:t>
            </a:r>
            <a:r>
              <a:rPr lang="en-US" altLang="ko-KR" sz="1100" dirty="0" smtClean="0">
                <a:latin typeface="Malgun Gothic" panose="020B0503020000020004" pitchFamily="50" charset="-127"/>
                <a:ea typeface="Malgun Gothic" panose="020B0503020000020004" pitchFamily="50" charset="-127"/>
              </a:rPr>
              <a:t>person</a:t>
            </a: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Additional review participants may be selected as </a:t>
            </a:r>
            <a:r>
              <a:rPr lang="en-US" altLang="ko-KR" sz="1100" dirty="0" smtClean="0">
                <a:latin typeface="Malgun Gothic" panose="020B0503020000020004" pitchFamily="50" charset="-127"/>
                <a:ea typeface="Malgun Gothic" panose="020B0503020000020004" pitchFamily="50" charset="-127"/>
              </a:rPr>
              <a:t>needed</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Distribute review materials in advance and convene review meetings.</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928400072"/>
              </p:ext>
            </p:extLst>
          </p:nvPr>
        </p:nvGraphicFramePr>
        <p:xfrm>
          <a:off x="328613" y="908050"/>
          <a:ext cx="9172575" cy="1021112"/>
        </p:xfrm>
        <a:graphic>
          <a:graphicData uri="http://schemas.openxmlformats.org/drawingml/2006/table">
            <a:tbl>
              <a:tblPr/>
              <a:tblGrid>
                <a:gridCol w="3057525"/>
                <a:gridCol w="3295054"/>
                <a:gridCol w="2819996"/>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 reviews the SW requirements specification and related artifacts with stakeholders.</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Preparing for a review meeting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3.2 Conducting a review meeting [SW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3.3 Supplementing SW requirements specification [SW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VR Report</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a:solidFill>
                  <a:schemeClr val="tx1"/>
                </a:solidFill>
                <a:latin typeface="Malgun Gothic" panose="020B0503020000020004" pitchFamily="50" charset="-127"/>
                <a:ea typeface="Malgun Gothic" panose="020B0503020000020004" pitchFamily="50" charset="-127"/>
              </a:rPr>
              <a:t>Review SW requirements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4339" name="텍스트 개체 틀 2"/>
          <p:cNvSpPr>
            <a:spLocks noGrp="1"/>
          </p:cNvSpPr>
          <p:nvPr>
            <p:ph type="body" sz="quarter" idx="10"/>
          </p:nvPr>
        </p:nvSpPr>
        <p:spPr bwMode="auto">
          <a:xfrm>
            <a:off x="344488" y="714375"/>
            <a:ext cx="8894762"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3</a:t>
            </a:r>
            <a:r>
              <a:rPr lang="en-US" altLang="ko-KR" sz="1100" b="1" dirty="0" smtClean="0">
                <a:latin typeface="Malgun Gothic" panose="020B0503020000020004" pitchFamily="50" charset="-127"/>
                <a:ea typeface="Malgun Gothic" panose="020B0503020000020004" pitchFamily="50" charset="-127"/>
              </a:rPr>
              <a:t>.2 </a:t>
            </a:r>
            <a:r>
              <a:rPr lang="en-US" altLang="ko-KR" sz="1100" b="1" dirty="0">
                <a:latin typeface="Malgun Gothic" panose="020B0503020000020004" pitchFamily="50" charset="-127"/>
                <a:ea typeface="Malgun Gothic" panose="020B0503020000020004" pitchFamily="50" charset="-127"/>
              </a:rPr>
              <a:t>Conducting a review </a:t>
            </a:r>
            <a:r>
              <a:rPr lang="en-US" altLang="ko-KR" sz="1100" b="1" dirty="0" smtClean="0">
                <a:latin typeface="Malgun Gothic" panose="020B0503020000020004" pitchFamily="50" charset="-127"/>
                <a:ea typeface="Malgun Gothic" panose="020B0503020000020004" pitchFamily="50" charset="-127"/>
              </a:rPr>
              <a:t>meeting</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 conducts a review meeting based on the review checklist</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should focus on the following: (For detailed checklist, refer to ‘Review Checklist</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Compliance: Are all contents faithfully filled out according to the standard form</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Correctness</a:t>
            </a:r>
            <a:r>
              <a:rPr lang="en-US" altLang="ko-KR" sz="1100" dirty="0">
                <a:latin typeface="Malgun Gothic" panose="020B0503020000020004" pitchFamily="50" charset="-127"/>
                <a:ea typeface="Malgun Gothic" panose="020B0503020000020004" pitchFamily="50" charset="-127"/>
              </a:rPr>
              <a:t>: Is the written content accurately described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Technical </a:t>
            </a:r>
            <a:r>
              <a:rPr lang="en-US" altLang="ko-KR" sz="1100" dirty="0">
                <a:latin typeface="Malgun Gothic" panose="020B0503020000020004" pitchFamily="50" charset="-127"/>
                <a:ea typeface="Malgun Gothic" panose="020B0503020000020004" pitchFamily="50" charset="-127"/>
              </a:rPr>
              <a:t>Feasibility: Is the requirement technically feasible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Verifiability</a:t>
            </a:r>
            <a:r>
              <a:rPr lang="en-US" altLang="ko-KR" sz="1100" dirty="0">
                <a:latin typeface="Malgun Gothic" panose="020B0503020000020004" pitchFamily="50" charset="-127"/>
                <a:ea typeface="Malgun Gothic" panose="020B0503020000020004" pitchFamily="50" charset="-127"/>
              </a:rPr>
              <a:t>: Are the requirements clearly stated so that they can be verified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Traceability</a:t>
            </a:r>
            <a:r>
              <a:rPr lang="en-US" altLang="ko-KR" sz="1100" dirty="0">
                <a:latin typeface="Malgun Gothic" panose="020B0503020000020004" pitchFamily="50" charset="-127"/>
                <a:ea typeface="Malgun Gothic" panose="020B0503020000020004" pitchFamily="50" charset="-127"/>
              </a:rPr>
              <a:t>: Does it meet all system requirements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Consistency</a:t>
            </a:r>
            <a:r>
              <a:rPr lang="en-US" altLang="ko-KR" sz="1100" dirty="0">
                <a:latin typeface="Malgun Gothic" panose="020B0503020000020004" pitchFamily="50" charset="-127"/>
                <a:ea typeface="Malgun Gothic" panose="020B0503020000020004" pitchFamily="50" charset="-127"/>
              </a:rPr>
              <a:t>: Are there any conflicts or inconsistencies between requirements?</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results are written in the VR Report, and any defects found are handled according to the ‘Issue Management Process</a:t>
            </a:r>
            <a:r>
              <a:rPr lang="en-US" altLang="ko-KR" sz="1100" dirty="0" smtClean="0">
                <a:latin typeface="Malgun Gothic" panose="020B0503020000020004" pitchFamily="50" charset="-127"/>
                <a:ea typeface="Malgun Gothic" panose="020B0503020000020004" pitchFamily="50" charset="-127"/>
              </a:rPr>
              <a:t>’.</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3</a:t>
            </a:r>
            <a:r>
              <a:rPr lang="en-US" altLang="ko-KR" sz="1100" b="1" dirty="0" smtClean="0">
                <a:latin typeface="Malgun Gothic" panose="020B0503020000020004" pitchFamily="50" charset="-127"/>
                <a:ea typeface="Malgun Gothic" panose="020B0503020000020004" pitchFamily="50" charset="-127"/>
              </a:rPr>
              <a:t>.3 </a:t>
            </a:r>
            <a:r>
              <a:rPr lang="en-US" altLang="ko-KR" sz="1100" b="1" dirty="0">
                <a:latin typeface="Malgun Gothic" panose="020B0503020000020004" pitchFamily="50" charset="-127"/>
                <a:ea typeface="Malgun Gothic" panose="020B0503020000020004" pitchFamily="50" charset="-127"/>
              </a:rPr>
              <a:t>Supplementing SW requirements specification (if applicable</a:t>
            </a:r>
            <a:r>
              <a:rPr lang="en-US" altLang="ko-KR" sz="1100" b="1" dirty="0" smtClean="0">
                <a:latin typeface="Malgun Gothic" panose="020B0503020000020004" pitchFamily="50" charset="-127"/>
                <a:ea typeface="Malgun Gothic" panose="020B0503020000020004" pitchFamily="50" charset="-127"/>
              </a:rPr>
              <a:t>)</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SW ENG. supplements the SW requirements specification based on the review results. VR can be performed again if necessary.</a:t>
            </a:r>
            <a:endPar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0" lvl="2" indent="0" eaLnBrk="1" hangingPunct="1">
              <a:buFontTx/>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 The detailed review procedure follows the ‘review process’.</a:t>
            </a:r>
            <a:endPar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tx1">
              <a:lumMod val="50000"/>
              <a:lumOff val="50000"/>
            </a:schemeClr>
          </a:solidFill>
          <a:prstDash val="solid"/>
          <a:round/>
          <a:headEnd type="none" w="med" len="med"/>
          <a:tailEnd type="none" w="med" len="med"/>
        </a:ln>
        <a:effectLst/>
      </a:spPr>
      <a:bodyPr anchor="ctr"/>
      <a:lstStyle>
        <a:defPPr algn="ctr" latinLnBrk="0">
          <a:defRPr kumimoji="0" sz="1200" b="1" dirty="0">
            <a:latin typeface="맑은 고딕" pitchFamily="50" charset="-127"/>
            <a:ea typeface="맑은 고딕" pitchFamily="50" charset="-127"/>
          </a:defRPr>
        </a:defPPr>
      </a:lstStyle>
    </a:spDef>
    <a:lnDef>
      <a:spPr bwMode="auto">
        <a:noFill/>
        <a:ln w="9525" algn="ctr">
          <a:solidFill>
            <a:schemeClr val="tx1"/>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14427</TotalTime>
  <Words>1702</Words>
  <Application>Microsoft Office PowerPoint</Application>
  <PresentationFormat>A4 용지(210x297mm)</PresentationFormat>
  <Paragraphs>182</Paragraphs>
  <Slides>11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굴림</vt:lpstr>
      <vt:lpstr>돋움</vt:lpstr>
      <vt:lpstr>Malgun Gothic</vt:lpstr>
      <vt:lpstr>Malgun Gothic</vt:lpstr>
      <vt:lpstr>Arial</vt:lpstr>
      <vt:lpstr>Times New Roman</vt:lpstr>
      <vt:lpstr>Wingdings</vt:lpstr>
      <vt:lpstr>1_기본 디자인</vt:lpstr>
      <vt:lpstr>PowerPoint 프레젠테이션</vt:lpstr>
      <vt:lpstr>Document Info</vt:lpstr>
      <vt:lpstr>PowerPoint 프레젠테이션</vt:lpstr>
      <vt:lpstr>1. SW Requirements Definition</vt:lpstr>
      <vt:lpstr>1. SW Requirements Definition</vt:lpstr>
      <vt:lpstr>1-1. Evaluation of impact on SW operating environment</vt:lpstr>
      <vt:lpstr>2. SW Requirements Traceability</vt:lpstr>
      <vt:lpstr>3. Review SW requirements</vt:lpstr>
      <vt:lpstr>3. Review SW requirements</vt:lpstr>
      <vt:lpstr>4. SW Requirements Specification Version</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요구사항 분석 가이드</dc:title>
  <dc:subject>스마트사업부 SW개발 표준 프로세스</dc:subject>
  <dc:creator>VC스마트SW프로세스팀</dc:creator>
  <cp:lastModifiedBy>송민영/책임연구원/SW Process Unit(minyoung.song@lge.com)</cp:lastModifiedBy>
  <cp:revision>1186</cp:revision>
  <dcterms:created xsi:type="dcterms:W3CDTF">2008-11-26T05:44:28Z</dcterms:created>
  <dcterms:modified xsi:type="dcterms:W3CDTF">2022-08-12T07:54:17Z</dcterms:modified>
</cp:coreProperties>
</file>