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28" r:id="rId1"/>
  </p:sldMasterIdLst>
  <p:notesMasterIdLst>
    <p:notesMasterId r:id="rId43"/>
  </p:notesMasterIdLst>
  <p:handoutMasterIdLst>
    <p:handoutMasterId r:id="rId44"/>
  </p:handoutMasterIdLst>
  <p:sldIdLst>
    <p:sldId id="375" r:id="rId2"/>
    <p:sldId id="1215" r:id="rId3"/>
    <p:sldId id="1057" r:id="rId4"/>
    <p:sldId id="1264" r:id="rId5"/>
    <p:sldId id="1265" r:id="rId6"/>
    <p:sldId id="1286" r:id="rId7"/>
    <p:sldId id="1266" r:id="rId8"/>
    <p:sldId id="1267" r:id="rId9"/>
    <p:sldId id="1309" r:id="rId10"/>
    <p:sldId id="1268" r:id="rId11"/>
    <p:sldId id="1269" r:id="rId12"/>
    <p:sldId id="1270" r:id="rId13"/>
    <p:sldId id="1271" r:id="rId14"/>
    <p:sldId id="1272" r:id="rId15"/>
    <p:sldId id="1273" r:id="rId16"/>
    <p:sldId id="1274" r:id="rId17"/>
    <p:sldId id="1275" r:id="rId18"/>
    <p:sldId id="1276" r:id="rId19"/>
    <p:sldId id="1277" r:id="rId20"/>
    <p:sldId id="1278" r:id="rId21"/>
    <p:sldId id="1279" r:id="rId22"/>
    <p:sldId id="1280" r:id="rId23"/>
    <p:sldId id="1281" r:id="rId24"/>
    <p:sldId id="1308" r:id="rId25"/>
    <p:sldId id="1283" r:id="rId26"/>
    <p:sldId id="1299" r:id="rId27"/>
    <p:sldId id="1284" r:id="rId28"/>
    <p:sldId id="1300" r:id="rId29"/>
    <p:sldId id="1301" r:id="rId30"/>
    <p:sldId id="1287" r:id="rId31"/>
    <p:sldId id="1288" r:id="rId32"/>
    <p:sldId id="1289" r:id="rId33"/>
    <p:sldId id="1290" r:id="rId34"/>
    <p:sldId id="1291" r:id="rId35"/>
    <p:sldId id="1302" r:id="rId36"/>
    <p:sldId id="1303" r:id="rId37"/>
    <p:sldId id="1304" r:id="rId38"/>
    <p:sldId id="1305" r:id="rId39"/>
    <p:sldId id="1306" r:id="rId40"/>
    <p:sldId id="1307" r:id="rId41"/>
    <p:sldId id="1216" r:id="rId42"/>
  </p:sldIdLst>
  <p:sldSz cx="9906000" cy="6858000" type="A4"/>
  <p:notesSz cx="6797675" cy="9874250"/>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FF"/>
    <a:srgbClr val="FFFFCC"/>
    <a:srgbClr val="FF99CC"/>
    <a:srgbClr val="0000CC"/>
    <a:srgbClr val="808080"/>
    <a:srgbClr val="800080"/>
    <a:srgbClr val="FCD0FA"/>
    <a:srgbClr val="FFCC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보통 스타일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29" autoAdjust="0"/>
    <p:restoredTop sz="96739" autoAdjust="0"/>
  </p:normalViewPr>
  <p:slideViewPr>
    <p:cSldViewPr snapToGrid="0">
      <p:cViewPr varScale="1">
        <p:scale>
          <a:sx n="110" d="100"/>
          <a:sy n="110" d="100"/>
        </p:scale>
        <p:origin x="114" y="348"/>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7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1" y="0"/>
            <a:ext cx="2946135" cy="495211"/>
          </a:xfrm>
          <a:prstGeom prst="rect">
            <a:avLst/>
          </a:prstGeom>
        </p:spPr>
        <p:txBody>
          <a:bodyPr vert="horz" lIns="91330" tIns="45665" rIns="91330" bIns="45665" rtlCol="0"/>
          <a:lstStyle>
            <a:lvl1pPr algn="l">
              <a:defRPr sz="1200"/>
            </a:lvl1pPr>
          </a:lstStyle>
          <a:p>
            <a:endParaRPr lang="ko-KR" altLang="en-US"/>
          </a:p>
        </p:txBody>
      </p:sp>
      <p:sp>
        <p:nvSpPr>
          <p:cNvPr id="3" name="날짜 개체 틀 2"/>
          <p:cNvSpPr>
            <a:spLocks noGrp="1"/>
          </p:cNvSpPr>
          <p:nvPr>
            <p:ph type="dt" sz="quarter" idx="1"/>
          </p:nvPr>
        </p:nvSpPr>
        <p:spPr>
          <a:xfrm>
            <a:off x="3849956" y="0"/>
            <a:ext cx="2946135" cy="495211"/>
          </a:xfrm>
          <a:prstGeom prst="rect">
            <a:avLst/>
          </a:prstGeom>
        </p:spPr>
        <p:txBody>
          <a:bodyPr vert="horz" lIns="91330" tIns="45665" rIns="91330" bIns="45665" rtlCol="0"/>
          <a:lstStyle>
            <a:lvl1pPr algn="r">
              <a:defRPr sz="1200"/>
            </a:lvl1pPr>
          </a:lstStyle>
          <a:p>
            <a:fld id="{2C2044AA-95F8-42B3-8056-651DAA86DAF2}" type="datetimeFigureOut">
              <a:rPr lang="ko-KR" altLang="en-US" smtClean="0"/>
              <a:t>2022-08-12</a:t>
            </a:fld>
            <a:endParaRPr lang="ko-KR" altLang="en-US" dirty="0"/>
          </a:p>
        </p:txBody>
      </p:sp>
      <p:sp>
        <p:nvSpPr>
          <p:cNvPr id="4" name="바닥글 개체 틀 3"/>
          <p:cNvSpPr>
            <a:spLocks noGrp="1"/>
          </p:cNvSpPr>
          <p:nvPr>
            <p:ph type="ftr" sz="quarter" idx="2"/>
          </p:nvPr>
        </p:nvSpPr>
        <p:spPr>
          <a:xfrm>
            <a:off x="1" y="9379040"/>
            <a:ext cx="2946135" cy="495211"/>
          </a:xfrm>
          <a:prstGeom prst="rect">
            <a:avLst/>
          </a:prstGeom>
        </p:spPr>
        <p:txBody>
          <a:bodyPr vert="horz" lIns="91330" tIns="45665" rIns="91330" bIns="45665" rtlCol="0" anchor="b"/>
          <a:lstStyle>
            <a:lvl1pPr algn="l">
              <a:defRPr sz="1200"/>
            </a:lvl1pPr>
          </a:lstStyle>
          <a:p>
            <a:endParaRPr lang="ko-KR" altLang="en-US" dirty="0"/>
          </a:p>
        </p:txBody>
      </p:sp>
      <p:sp>
        <p:nvSpPr>
          <p:cNvPr id="5" name="슬라이드 번호 개체 틀 4"/>
          <p:cNvSpPr>
            <a:spLocks noGrp="1"/>
          </p:cNvSpPr>
          <p:nvPr>
            <p:ph type="sldNum" sz="quarter" idx="3"/>
          </p:nvPr>
        </p:nvSpPr>
        <p:spPr>
          <a:xfrm>
            <a:off x="3849956" y="9379040"/>
            <a:ext cx="2946135" cy="495211"/>
          </a:xfrm>
          <a:prstGeom prst="rect">
            <a:avLst/>
          </a:prstGeom>
        </p:spPr>
        <p:txBody>
          <a:bodyPr vert="horz" lIns="91330" tIns="45665" rIns="91330" bIns="45665" rtlCol="0" anchor="b"/>
          <a:lstStyle>
            <a:lvl1pPr algn="r">
              <a:defRPr sz="1200"/>
            </a:lvl1pPr>
          </a:lstStyle>
          <a:p>
            <a:fld id="{0E30C947-F5B8-48A8-AAC0-18B60B9ACCFA}" type="slidenum">
              <a:rPr lang="ko-KR" altLang="en-US" smtClean="0"/>
              <a:t>‹#›</a:t>
            </a:fld>
            <a:endParaRPr lang="ko-KR" altLang="en-US" dirty="0"/>
          </a:p>
        </p:txBody>
      </p:sp>
    </p:spTree>
    <p:extLst>
      <p:ext uri="{BB962C8B-B14F-4D97-AF65-F5344CB8AC3E}">
        <p14:creationId xmlns:p14="http://schemas.microsoft.com/office/powerpoint/2010/main" val="1015860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1" y="4"/>
            <a:ext cx="2945862" cy="493176"/>
          </a:xfrm>
          <a:prstGeom prst="rect">
            <a:avLst/>
          </a:prstGeom>
          <a:noFill/>
          <a:ln w="9525">
            <a:noFill/>
            <a:miter lim="800000"/>
            <a:headEnd/>
            <a:tailEnd/>
          </a:ln>
          <a:effectLst/>
        </p:spPr>
        <p:txBody>
          <a:bodyPr vert="horz" wrap="square" lIns="91306" tIns="45651" rIns="91306" bIns="45651" numCol="1" anchor="t" anchorCtr="0" compatLnSpc="1">
            <a:prstTxWarp prst="textNoShape">
              <a:avLst/>
            </a:prstTxWarp>
          </a:bodyPr>
          <a:lstStyle>
            <a:lvl1pPr algn="l" defTabSz="912815">
              <a:defRPr sz="1200">
                <a:latin typeface="굴림" pitchFamily="50" charset="-127"/>
                <a:ea typeface="굴림" pitchFamily="50" charset="-127"/>
              </a:defRPr>
            </a:lvl1pPr>
          </a:lstStyle>
          <a:p>
            <a:pPr>
              <a:defRPr/>
            </a:pPr>
            <a:endParaRPr lang="en-US" altLang="ko-KR" dirty="0"/>
          </a:p>
        </p:txBody>
      </p:sp>
      <p:sp>
        <p:nvSpPr>
          <p:cNvPr id="17411" name="Rectangle 3"/>
          <p:cNvSpPr>
            <a:spLocks noGrp="1" noChangeArrowheads="1"/>
          </p:cNvSpPr>
          <p:nvPr>
            <p:ph type="dt" idx="1"/>
          </p:nvPr>
        </p:nvSpPr>
        <p:spPr bwMode="auto">
          <a:xfrm>
            <a:off x="3850295" y="4"/>
            <a:ext cx="2945862" cy="493176"/>
          </a:xfrm>
          <a:prstGeom prst="rect">
            <a:avLst/>
          </a:prstGeom>
          <a:noFill/>
          <a:ln w="9525">
            <a:noFill/>
            <a:miter lim="800000"/>
            <a:headEnd/>
            <a:tailEnd/>
          </a:ln>
          <a:effectLst/>
        </p:spPr>
        <p:txBody>
          <a:bodyPr vert="horz" wrap="square" lIns="91306" tIns="45651" rIns="91306" bIns="45651" numCol="1" anchor="t" anchorCtr="0" compatLnSpc="1">
            <a:prstTxWarp prst="textNoShape">
              <a:avLst/>
            </a:prstTxWarp>
          </a:bodyPr>
          <a:lstStyle>
            <a:lvl1pPr algn="r" defTabSz="912815">
              <a:defRPr sz="1200">
                <a:latin typeface="굴림" pitchFamily="50" charset="-127"/>
                <a:ea typeface="굴림" pitchFamily="50" charset="-127"/>
              </a:defRPr>
            </a:lvl1pPr>
          </a:lstStyle>
          <a:p>
            <a:pPr>
              <a:defRPr/>
            </a:pPr>
            <a:endParaRPr lang="en-US" altLang="ko-KR" dirty="0"/>
          </a:p>
        </p:txBody>
      </p:sp>
      <p:sp>
        <p:nvSpPr>
          <p:cNvPr id="31748" name="Rectangle 4"/>
          <p:cNvSpPr>
            <a:spLocks noGrp="1" noRot="1" noChangeAspect="1" noChangeArrowheads="1" noTextEdit="1"/>
          </p:cNvSpPr>
          <p:nvPr>
            <p:ph type="sldImg" idx="2"/>
          </p:nvPr>
        </p:nvSpPr>
        <p:spPr bwMode="auto">
          <a:xfrm>
            <a:off x="723900" y="739775"/>
            <a:ext cx="5349875" cy="3703638"/>
          </a:xfrm>
          <a:prstGeom prst="rect">
            <a:avLst/>
          </a:prstGeom>
          <a:noFill/>
          <a:ln w="9525">
            <a:solidFill>
              <a:srgbClr val="000000"/>
            </a:solidFill>
            <a:miter lim="800000"/>
            <a:headEnd/>
            <a:tailEnd/>
          </a:ln>
        </p:spPr>
      </p:sp>
      <p:sp>
        <p:nvSpPr>
          <p:cNvPr id="17413" name="Rectangle 5"/>
          <p:cNvSpPr>
            <a:spLocks noGrp="1" noChangeArrowheads="1"/>
          </p:cNvSpPr>
          <p:nvPr>
            <p:ph type="body" sz="quarter" idx="3"/>
          </p:nvPr>
        </p:nvSpPr>
        <p:spPr bwMode="auto">
          <a:xfrm>
            <a:off x="679468" y="4689771"/>
            <a:ext cx="5438748" cy="4443183"/>
          </a:xfrm>
          <a:prstGeom prst="rect">
            <a:avLst/>
          </a:prstGeom>
          <a:noFill/>
          <a:ln w="9525">
            <a:noFill/>
            <a:miter lim="800000"/>
            <a:headEnd/>
            <a:tailEnd/>
          </a:ln>
          <a:effectLst/>
        </p:spPr>
        <p:txBody>
          <a:bodyPr vert="horz" wrap="square" lIns="91306" tIns="45651" rIns="91306" bIns="45651"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17414" name="Rectangle 6"/>
          <p:cNvSpPr>
            <a:spLocks noGrp="1" noChangeArrowheads="1"/>
          </p:cNvSpPr>
          <p:nvPr>
            <p:ph type="ftr" sz="quarter" idx="4"/>
          </p:nvPr>
        </p:nvSpPr>
        <p:spPr bwMode="auto">
          <a:xfrm>
            <a:off x="1" y="9379545"/>
            <a:ext cx="2945862" cy="493176"/>
          </a:xfrm>
          <a:prstGeom prst="rect">
            <a:avLst/>
          </a:prstGeom>
          <a:noFill/>
          <a:ln w="9525">
            <a:noFill/>
            <a:miter lim="800000"/>
            <a:headEnd/>
            <a:tailEnd/>
          </a:ln>
          <a:effectLst/>
        </p:spPr>
        <p:txBody>
          <a:bodyPr vert="horz" wrap="square" lIns="91306" tIns="45651" rIns="91306" bIns="45651" numCol="1" anchor="b" anchorCtr="0" compatLnSpc="1">
            <a:prstTxWarp prst="textNoShape">
              <a:avLst/>
            </a:prstTxWarp>
          </a:bodyPr>
          <a:lstStyle>
            <a:lvl1pPr algn="l" defTabSz="912815">
              <a:defRPr sz="1200">
                <a:latin typeface="굴림" pitchFamily="50" charset="-127"/>
                <a:ea typeface="굴림" pitchFamily="50" charset="-127"/>
              </a:defRPr>
            </a:lvl1pPr>
          </a:lstStyle>
          <a:p>
            <a:pPr>
              <a:defRPr/>
            </a:pPr>
            <a:endParaRPr lang="en-US" altLang="ko-KR" dirty="0"/>
          </a:p>
        </p:txBody>
      </p:sp>
      <p:sp>
        <p:nvSpPr>
          <p:cNvPr id="17415" name="Rectangle 7"/>
          <p:cNvSpPr>
            <a:spLocks noGrp="1" noChangeArrowheads="1"/>
          </p:cNvSpPr>
          <p:nvPr>
            <p:ph type="sldNum" sz="quarter" idx="5"/>
          </p:nvPr>
        </p:nvSpPr>
        <p:spPr bwMode="auto">
          <a:xfrm>
            <a:off x="3850295" y="9379545"/>
            <a:ext cx="2945862" cy="493176"/>
          </a:xfrm>
          <a:prstGeom prst="rect">
            <a:avLst/>
          </a:prstGeom>
          <a:noFill/>
          <a:ln w="9525">
            <a:noFill/>
            <a:miter lim="800000"/>
            <a:headEnd/>
            <a:tailEnd/>
          </a:ln>
          <a:effectLst/>
        </p:spPr>
        <p:txBody>
          <a:bodyPr vert="horz" wrap="square" lIns="91306" tIns="45651" rIns="91306" bIns="45651" numCol="1" anchor="b" anchorCtr="0" compatLnSpc="1">
            <a:prstTxWarp prst="textNoShape">
              <a:avLst/>
            </a:prstTxWarp>
          </a:bodyPr>
          <a:lstStyle>
            <a:lvl1pPr algn="r" defTabSz="912815">
              <a:defRPr sz="1200">
                <a:latin typeface="굴림" pitchFamily="50" charset="-127"/>
                <a:ea typeface="굴림" pitchFamily="50" charset="-127"/>
              </a:defRPr>
            </a:lvl1pPr>
          </a:lstStyle>
          <a:p>
            <a:pPr>
              <a:defRPr/>
            </a:pPr>
            <a:fld id="{3368B5A0-8609-4214-B00D-2C1F37217580}" type="slidenum">
              <a:rPr lang="en-US" altLang="ko-KR"/>
              <a:pPr>
                <a:defRPr/>
              </a:pPr>
              <a:t>‹#›</a:t>
            </a:fld>
            <a:endParaRPr lang="en-US" altLang="ko-KR" dirty="0"/>
          </a:p>
        </p:txBody>
      </p:sp>
    </p:spTree>
    <p:extLst>
      <p:ext uri="{BB962C8B-B14F-4D97-AF65-F5344CB8AC3E}">
        <p14:creationId xmlns:p14="http://schemas.microsoft.com/office/powerpoint/2010/main" val="3122100473"/>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슬라이드 이미지 개체 틀 1"/>
          <p:cNvSpPr>
            <a:spLocks noGrp="1" noRot="1" noChangeAspect="1" noTextEdit="1"/>
          </p:cNvSpPr>
          <p:nvPr>
            <p:ph type="sldImg"/>
          </p:nvPr>
        </p:nvSpPr>
        <p:spPr>
          <a:ln/>
        </p:spPr>
      </p:sp>
      <p:sp>
        <p:nvSpPr>
          <p:cNvPr id="32771" name="슬라이드 노트 개체 틀 2"/>
          <p:cNvSpPr>
            <a:spLocks noGrp="1"/>
          </p:cNvSpPr>
          <p:nvPr>
            <p:ph type="body" idx="1"/>
          </p:nvPr>
        </p:nvSpPr>
        <p:spPr>
          <a:noFill/>
          <a:ln/>
        </p:spPr>
        <p:txBody>
          <a:bodyPr/>
          <a:lstStyle/>
          <a:p>
            <a:endParaRPr lang="en-US" altLang="ko-KR" dirty="0" smtClean="0"/>
          </a:p>
        </p:txBody>
      </p:sp>
      <p:sp>
        <p:nvSpPr>
          <p:cNvPr id="32772" name="슬라이드 번호 개체 틀 3"/>
          <p:cNvSpPr>
            <a:spLocks noGrp="1"/>
          </p:cNvSpPr>
          <p:nvPr>
            <p:ph type="sldNum" sz="quarter" idx="5"/>
          </p:nvPr>
        </p:nvSpPr>
        <p:spPr>
          <a:noFill/>
        </p:spPr>
        <p:txBody>
          <a:bodyPr/>
          <a:lstStyle/>
          <a:p>
            <a:pPr defTabSz="911359"/>
            <a:fld id="{96F02722-8986-4F43-810C-1274F0C84B42}" type="slidenum">
              <a:rPr lang="en-US" altLang="ko-KR" smtClean="0"/>
              <a:pPr defTabSz="911359"/>
              <a:t>0</a:t>
            </a:fld>
            <a:endParaRPr lang="en-US" altLang="ko-KR" dirty="0" smtClean="0"/>
          </a:p>
        </p:txBody>
      </p:sp>
    </p:spTree>
    <p:extLst>
      <p:ext uri="{BB962C8B-B14F-4D97-AF65-F5344CB8AC3E}">
        <p14:creationId xmlns:p14="http://schemas.microsoft.com/office/powerpoint/2010/main" val="35361849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제목 슬라이드">
    <p:spTree>
      <p:nvGrpSpPr>
        <p:cNvPr id="1" name=""/>
        <p:cNvGrpSpPr/>
        <p:nvPr/>
      </p:nvGrpSpPr>
      <p:grpSpPr>
        <a:xfrm>
          <a:off x="0" y="0"/>
          <a:ext cx="0" cy="0"/>
          <a:chOff x="0" y="0"/>
          <a:chExt cx="0" cy="0"/>
        </a:xfrm>
      </p:grpSpPr>
      <p:grpSp>
        <p:nvGrpSpPr>
          <p:cNvPr id="5" name="Group 20"/>
          <p:cNvGrpSpPr>
            <a:grpSpLocks/>
          </p:cNvGrpSpPr>
          <p:nvPr userDrawn="1"/>
        </p:nvGrpSpPr>
        <p:grpSpPr bwMode="auto">
          <a:xfrm>
            <a:off x="209550" y="134938"/>
            <a:ext cx="2320925" cy="450850"/>
            <a:chOff x="36" y="73"/>
            <a:chExt cx="1462" cy="284"/>
          </a:xfrm>
        </p:grpSpPr>
        <p:pic>
          <p:nvPicPr>
            <p:cNvPr id="6" name="Picture 10" descr="반드시일등합시다_일반서체_LG Red"/>
            <p:cNvPicPr>
              <a:picLocks noChangeAspect="1" noChangeArrowheads="1"/>
            </p:cNvPicPr>
            <p:nvPr/>
          </p:nvPicPr>
          <p:blipFill>
            <a:blip r:embed="rId2">
              <a:extLst>
                <a:ext uri="{28A0092B-C50C-407E-A947-70E740481C1C}">
                  <a14:useLocalDpi xmlns:a14="http://schemas.microsoft.com/office/drawing/2010/main" val="0"/>
                </a:ext>
              </a:extLst>
            </a:blip>
            <a:srcRect t="22536"/>
            <a:stretch>
              <a:fillRect/>
            </a:stretch>
          </p:blipFill>
          <p:spPr bwMode="auto">
            <a:xfrm>
              <a:off x="36" y="137"/>
              <a:ext cx="1462"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18"/>
            <p:cNvSpPr>
              <a:spLocks noChangeArrowheads="1"/>
            </p:cNvSpPr>
            <p:nvPr/>
          </p:nvSpPr>
          <p:spPr bwMode="auto">
            <a:xfrm>
              <a:off x="671" y="73"/>
              <a:ext cx="45" cy="46"/>
            </a:xfrm>
            <a:prstGeom prst="ellipse">
              <a:avLst/>
            </a:prstGeom>
            <a:solidFill>
              <a:srgbClr val="C500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ko-KR" altLang="en-US" dirty="0"/>
            </a:p>
          </p:txBody>
        </p:sp>
        <p:sp>
          <p:nvSpPr>
            <p:cNvPr id="8" name="Oval 19"/>
            <p:cNvSpPr>
              <a:spLocks noChangeArrowheads="1"/>
            </p:cNvSpPr>
            <p:nvPr/>
          </p:nvSpPr>
          <p:spPr bwMode="auto">
            <a:xfrm>
              <a:off x="804" y="73"/>
              <a:ext cx="45" cy="46"/>
            </a:xfrm>
            <a:prstGeom prst="ellipse">
              <a:avLst/>
            </a:prstGeom>
            <a:solidFill>
              <a:srgbClr val="C5003D"/>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ko-KR" altLang="en-US" dirty="0"/>
            </a:p>
          </p:txBody>
        </p:sp>
      </p:grpSp>
      <p:pic>
        <p:nvPicPr>
          <p:cNvPr id="9" name="Picture 2"/>
          <p:cNvPicPr>
            <a:picLocks noChangeAspect="1" noChangeArrowheads="1"/>
          </p:cNvPicPr>
          <p:nvPr userDrawn="1"/>
        </p:nvPicPr>
        <p:blipFill>
          <a:blip r:embed="rId3" cstate="print"/>
          <a:stretch>
            <a:fillRect/>
          </a:stretch>
        </p:blipFill>
        <p:spPr bwMode="auto">
          <a:xfrm>
            <a:off x="8265368" y="5805264"/>
            <a:ext cx="1533772" cy="852096"/>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4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빈 화면">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4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빈 화면">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4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23905755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3" name="Line 6"/>
          <p:cNvSpPr>
            <a:spLocks noChangeShapeType="1"/>
          </p:cNvSpPr>
          <p:nvPr userDrawn="1"/>
        </p:nvSpPr>
        <p:spPr bwMode="auto">
          <a:xfrm>
            <a:off x="0" y="549275"/>
            <a:ext cx="9906000" cy="0"/>
          </a:xfrm>
          <a:prstGeom prst="line">
            <a:avLst/>
          </a:prstGeom>
          <a:noFill/>
          <a:ln w="9525">
            <a:solidFill>
              <a:schemeClr val="tx1"/>
            </a:solidFill>
            <a:round/>
            <a:headEnd/>
            <a:tailEnd/>
          </a:ln>
          <a:effectLst/>
        </p:spPr>
        <p:txBody>
          <a:bodyPr/>
          <a:lstStyle/>
          <a:p>
            <a:pPr algn="r">
              <a:defRPr/>
            </a:pPr>
            <a:endParaRPr lang="ko-KR" altLang="en-US" sz="1700">
              <a:solidFill>
                <a:srgbClr val="000000"/>
              </a:solidFill>
            </a:endParaRPr>
          </a:p>
        </p:txBody>
      </p:sp>
      <p:sp>
        <p:nvSpPr>
          <p:cNvPr id="86022" name="Line 21"/>
          <p:cNvSpPr>
            <a:spLocks noChangeShapeType="1"/>
          </p:cNvSpPr>
          <p:nvPr userDrawn="1"/>
        </p:nvSpPr>
        <p:spPr bwMode="auto">
          <a:xfrm>
            <a:off x="0" y="6419850"/>
            <a:ext cx="9906000" cy="0"/>
          </a:xfrm>
          <a:prstGeom prst="line">
            <a:avLst/>
          </a:prstGeom>
          <a:noFill/>
          <a:ln w="9525">
            <a:solidFill>
              <a:schemeClr val="tx1"/>
            </a:solidFill>
            <a:round/>
            <a:headEnd/>
            <a:tailEnd/>
          </a:ln>
        </p:spPr>
        <p:txBody>
          <a:bodyPr/>
          <a:lstStyle/>
          <a:p>
            <a:pPr algn="r">
              <a:defRPr/>
            </a:pPr>
            <a:endParaRPr lang="ko-KR" altLang="en-US" dirty="0">
              <a:solidFill>
                <a:srgbClr val="000000"/>
              </a:solidFill>
            </a:endParaRPr>
          </a:p>
        </p:txBody>
      </p:sp>
      <p:sp>
        <p:nvSpPr>
          <p:cNvPr id="64520" name="Text Box 8"/>
          <p:cNvSpPr txBox="1">
            <a:spLocks noChangeArrowheads="1"/>
          </p:cNvSpPr>
          <p:nvPr userDrawn="1"/>
        </p:nvSpPr>
        <p:spPr bwMode="auto">
          <a:xfrm>
            <a:off x="3971925" y="6461125"/>
            <a:ext cx="1927225" cy="330200"/>
          </a:xfrm>
          <a:prstGeom prst="rect">
            <a:avLst/>
          </a:prstGeom>
          <a:noFill/>
          <a:ln w="9525" algn="ctr">
            <a:noFill/>
            <a:miter lim="800000"/>
            <a:headEnd/>
            <a:tailEnd/>
          </a:ln>
          <a:effectLst/>
        </p:spPr>
        <p:txBody>
          <a:bodyPr>
            <a:spAutoFit/>
          </a:bodyPr>
          <a:lstStyle/>
          <a:p>
            <a:pPr marL="363538" indent="-363538" algn="ctr">
              <a:lnSpc>
                <a:spcPct val="130000"/>
              </a:lnSpc>
              <a:spcBef>
                <a:spcPct val="50000"/>
              </a:spcBef>
              <a:buFont typeface="Wingdings" pitchFamily="2" charset="2"/>
              <a:buNone/>
              <a:defRPr/>
            </a:pPr>
            <a:r>
              <a:rPr lang="en-US" altLang="ko-KR" sz="1200" dirty="0">
                <a:solidFill>
                  <a:srgbClr val="000000"/>
                </a:solidFill>
                <a:latin typeface="Arial" pitchFamily="34" charset="0"/>
                <a:sym typeface="Wingdings" pitchFamily="2" charset="2"/>
              </a:rPr>
              <a:t>- </a:t>
            </a:r>
            <a:fld id="{05F015C3-0CE9-4846-A537-679B4B533404}" type="slidenum">
              <a:rPr lang="en-US" altLang="ko-KR" sz="1200">
                <a:solidFill>
                  <a:srgbClr val="000000"/>
                </a:solidFill>
                <a:latin typeface="Arial" pitchFamily="34" charset="0"/>
                <a:sym typeface="Wingdings" pitchFamily="2" charset="2"/>
              </a:rPr>
              <a:pPr marL="363538" indent="-363538" algn="ctr">
                <a:lnSpc>
                  <a:spcPct val="130000"/>
                </a:lnSpc>
                <a:spcBef>
                  <a:spcPct val="50000"/>
                </a:spcBef>
                <a:buFont typeface="Wingdings" pitchFamily="2" charset="2"/>
                <a:buNone/>
                <a:defRPr/>
              </a:pPr>
              <a:t>‹#›</a:t>
            </a:fld>
            <a:r>
              <a:rPr lang="en-US" altLang="ko-KR" sz="1200" dirty="0">
                <a:solidFill>
                  <a:srgbClr val="000000"/>
                </a:solidFill>
                <a:latin typeface="Arial" pitchFamily="34" charset="0"/>
                <a:sym typeface="Wingdings" pitchFamily="2" charset="2"/>
              </a:rPr>
              <a:t> </a:t>
            </a:r>
            <a:r>
              <a:rPr lang="en-US" altLang="ko-KR" sz="1200" dirty="0" smtClean="0">
                <a:solidFill>
                  <a:srgbClr val="000000"/>
                </a:solidFill>
                <a:latin typeface="Arial" pitchFamily="34" charset="0"/>
                <a:sym typeface="Wingdings" pitchFamily="2" charset="2"/>
              </a:rPr>
              <a:t> </a:t>
            </a:r>
            <a:r>
              <a:rPr lang="en-US" altLang="ko-KR" sz="1200" dirty="0">
                <a:solidFill>
                  <a:srgbClr val="000000"/>
                </a:solidFill>
                <a:latin typeface="Arial" pitchFamily="34" charset="0"/>
                <a:sym typeface="Wingdings" pitchFamily="2" charset="2"/>
              </a:rPr>
              <a:t>-</a:t>
            </a:r>
          </a:p>
        </p:txBody>
      </p:sp>
      <p:sp>
        <p:nvSpPr>
          <p:cNvPr id="7" name="Text Box 168"/>
          <p:cNvSpPr txBox="1">
            <a:spLocks noChangeArrowheads="1"/>
          </p:cNvSpPr>
          <p:nvPr userDrawn="1"/>
        </p:nvSpPr>
        <p:spPr bwMode="auto">
          <a:xfrm>
            <a:off x="4089400" y="153988"/>
            <a:ext cx="1716088" cy="284162"/>
          </a:xfrm>
          <a:prstGeom prst="rect">
            <a:avLst/>
          </a:prstGeom>
          <a:noFill/>
          <a:ln w="9525">
            <a:solidFill>
              <a:srgbClr val="C0C0C0"/>
            </a:solidFill>
            <a:miter lim="800000"/>
            <a:headEnd/>
            <a:tailEnd/>
          </a:ln>
        </p:spPr>
        <p:txBody>
          <a:bodyPr wrap="none">
            <a:spAutoFit/>
          </a:bodyPr>
          <a:lstStyle/>
          <a:p>
            <a:pPr>
              <a:defRPr/>
            </a:pPr>
            <a:r>
              <a:rPr lang="en-US" altLang="ko-KR" sz="1200" dirty="0">
                <a:solidFill>
                  <a:srgbClr val="C0C0C0"/>
                </a:solidFill>
                <a:latin typeface="Arial" pitchFamily="34" charset="0"/>
                <a:ea typeface="맑은 고딕" pitchFamily="50" charset="-127"/>
              </a:rPr>
              <a:t>LGE Internal Use Only</a:t>
            </a:r>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Lst>
  <p:timing>
    <p:tnLst>
      <p:par>
        <p:cTn id="1" dur="indefinite" restart="never" nodeType="tmRoot"/>
      </p:par>
    </p:tnLst>
  </p:timing>
  <p:hf hdr="0" ftr="0" dt="0"/>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5pPr>
      <a:lvl6pPr marL="457200" algn="ctr" rtl="0" fontAlgn="base" latinLnBrk="1">
        <a:spcBef>
          <a:spcPct val="0"/>
        </a:spcBef>
        <a:spcAft>
          <a:spcPct val="0"/>
        </a:spcAft>
        <a:defRPr kumimoji="1" sz="4400">
          <a:solidFill>
            <a:schemeClr val="tx2"/>
          </a:solidFill>
          <a:latin typeface="굴림" pitchFamily="50" charset="-127"/>
          <a:ea typeface="굴림" pitchFamily="50" charset="-127"/>
        </a:defRPr>
      </a:lvl6pPr>
      <a:lvl7pPr marL="914400" algn="ctr" rtl="0" fontAlgn="base" latinLnBrk="1">
        <a:spcBef>
          <a:spcPct val="0"/>
        </a:spcBef>
        <a:spcAft>
          <a:spcPct val="0"/>
        </a:spcAft>
        <a:defRPr kumimoji="1" sz="4400">
          <a:solidFill>
            <a:schemeClr val="tx2"/>
          </a:solidFill>
          <a:latin typeface="굴림" pitchFamily="50" charset="-127"/>
          <a:ea typeface="굴림" pitchFamily="50" charset="-127"/>
        </a:defRPr>
      </a:lvl7pPr>
      <a:lvl8pPr marL="1371600" algn="ctr" rtl="0" fontAlgn="base" latinLnBrk="1">
        <a:spcBef>
          <a:spcPct val="0"/>
        </a:spcBef>
        <a:spcAft>
          <a:spcPct val="0"/>
        </a:spcAft>
        <a:defRPr kumimoji="1" sz="4400">
          <a:solidFill>
            <a:schemeClr val="tx2"/>
          </a:solidFill>
          <a:latin typeface="굴림" pitchFamily="50" charset="-127"/>
          <a:ea typeface="굴림" pitchFamily="50" charset="-127"/>
        </a:defRPr>
      </a:lvl8pPr>
      <a:lvl9pPr marL="1828800" algn="ctr" rtl="0" fontAlgn="base" latinLnBrk="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4163"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598613" indent="-225425"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0"/>
          <p:cNvSpPr>
            <a:spLocks noChangeArrowheads="1"/>
          </p:cNvSpPr>
          <p:nvPr/>
        </p:nvSpPr>
        <p:spPr bwMode="auto">
          <a:xfrm>
            <a:off x="1276385" y="1251752"/>
            <a:ext cx="7353230" cy="1713390"/>
          </a:xfrm>
          <a:prstGeom prst="rect">
            <a:avLst/>
          </a:prstGeom>
          <a:solidFill>
            <a:srgbClr val="EAEAEA"/>
          </a:solidFill>
          <a:ln w="9525">
            <a:solidFill>
              <a:srgbClr val="C0C0C0"/>
            </a:solidFill>
            <a:miter lim="800000"/>
            <a:headEnd/>
            <a:tailEnd/>
          </a:ln>
        </p:spPr>
        <p:txBody>
          <a:bodyPr wrap="none" anchor="ctr"/>
          <a:lstStyle/>
          <a:p>
            <a:pPr algn="ctr" eaLnBrk="1" hangingPunct="1"/>
            <a:r>
              <a:rPr lang="en-US" altLang="ko-KR" sz="2800" b="1" dirty="0" smtClean="0">
                <a:latin typeface="맑은 고딕" pitchFamily="50" charset="-127"/>
                <a:ea typeface="맑은 고딕" pitchFamily="50" charset="-127"/>
              </a:rPr>
              <a:t>Requirement Analysis Technique Guide</a:t>
            </a:r>
            <a:endParaRPr lang="en-US" altLang="ko-KR" sz="2800" b="1" dirty="0">
              <a:latin typeface="맑은 고딕" pitchFamily="50" charset="-127"/>
              <a:ea typeface="맑은 고딕" pitchFamily="50" charset="-127"/>
            </a:endParaRPr>
          </a:p>
        </p:txBody>
      </p:sp>
      <p:sp>
        <p:nvSpPr>
          <p:cNvPr id="9221" name="Text Box 6"/>
          <p:cNvSpPr txBox="1">
            <a:spLocks noChangeArrowheads="1"/>
          </p:cNvSpPr>
          <p:nvPr/>
        </p:nvSpPr>
        <p:spPr bwMode="auto">
          <a:xfrm>
            <a:off x="3650945" y="4810581"/>
            <a:ext cx="2604110" cy="707886"/>
          </a:xfrm>
          <a:prstGeom prst="rect">
            <a:avLst/>
          </a:prstGeom>
          <a:noFill/>
          <a:ln w="9525" algn="ctr">
            <a:noFill/>
            <a:miter lim="800000"/>
            <a:headEnd/>
            <a:tailEnd/>
          </a:ln>
        </p:spPr>
        <p:txBody>
          <a:bodyPr wrap="none">
            <a:spAutoFit/>
          </a:bodyPr>
          <a:lstStyle/>
          <a:p>
            <a:pPr algn="ctr" eaLnBrk="1" hangingPunct="1"/>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VS</a:t>
            </a:r>
            <a:r>
              <a:rPr lang="ko-KR" altLang="en-US" sz="2000" b="1">
                <a:latin typeface="맑은 고딕" panose="020B0503020000020004" pitchFamily="50" charset="-127"/>
                <a:ea typeface="맑은 고딕" panose="020B0503020000020004" pitchFamily="50" charset="-127"/>
                <a:cs typeface="Arial" panose="020B0604020202020204" pitchFamily="34" charset="0"/>
              </a:rPr>
              <a:t> </a:t>
            </a:r>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SW</a:t>
            </a:r>
            <a:r>
              <a:rPr lang="ko-KR" altLang="en-US" sz="2000" b="1">
                <a:latin typeface="맑은 고딕" panose="020B0503020000020004" pitchFamily="50" charset="-127"/>
                <a:ea typeface="맑은 고딕" panose="020B0503020000020004" pitchFamily="50" charset="-127"/>
                <a:cs typeface="Arial" panose="020B0604020202020204" pitchFamily="34" charset="0"/>
              </a:rPr>
              <a:t> </a:t>
            </a:r>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Process Unit</a:t>
            </a:r>
          </a:p>
          <a:p>
            <a:pPr algn="ctr" eaLnBrk="1" hangingPunct="1"/>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LG Electronics Inc.</a:t>
            </a:r>
            <a:endParaRPr lang="en-US" altLang="ko-KR" sz="2000" b="1" dirty="0">
              <a:latin typeface="맑은 고딕" panose="020B0503020000020004" pitchFamily="50" charset="-127"/>
              <a:ea typeface="맑은 고딕" panose="020B0503020000020004" pitchFamily="50" charset="-127"/>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2) Functional Requirements Definition</a:t>
            </a:r>
            <a:endParaRPr lang="ko-KR" altLang="en-US" sz="2000" smtClean="0">
              <a:solidFill>
                <a:schemeClr val="tx1"/>
              </a:solidFill>
            </a:endParaRPr>
          </a:p>
        </p:txBody>
      </p:sp>
      <p:sp>
        <p:nvSpPr>
          <p:cNvPr id="10243" name="텍스트 개체 틀 2"/>
          <p:cNvSpPr>
            <a:spLocks noGrp="1"/>
          </p:cNvSpPr>
          <p:nvPr>
            <p:ph type="body" sz="quarter" idx="10"/>
          </p:nvPr>
        </p:nvSpPr>
        <p:spPr bwMode="auto">
          <a:xfrm>
            <a:off x="323850" y="893380"/>
            <a:ext cx="9093200" cy="12021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Defining system/software functional </a:t>
            </a:r>
            <a:r>
              <a:rPr lang="en-US" altLang="ko-KR" sz="1100" b="1" dirty="0" smtClean="0"/>
              <a:t>requirements</a:t>
            </a:r>
            <a:r>
              <a:rPr lang="en-US" altLang="ko-KR" sz="1100" b="1" dirty="0" smtClean="0"/>
              <a:t> </a:t>
            </a:r>
            <a:endParaRPr lang="en-US" altLang="ko-KR" sz="1100" b="1" dirty="0"/>
          </a:p>
          <a:p>
            <a:pPr marL="271463" lvl="2" indent="0" eaLnBrk="1" hangingPunct="1">
              <a:buFont typeface="Wingdings" panose="05000000000000000000" pitchFamily="2" charset="2"/>
              <a:buNone/>
            </a:pPr>
            <a:r>
              <a:rPr lang="en-US" altLang="ko-KR" sz="1100" dirty="0"/>
              <a:t>The functional definition of the system/software to be implemented includes the following</a:t>
            </a:r>
            <a:r>
              <a:rPr lang="en-US" altLang="ko-KR" sz="1100" dirty="0" smtClean="0"/>
              <a:t>.</a:t>
            </a:r>
            <a:endParaRPr lang="en-US" altLang="ko-KR" sz="1100" dirty="0" smtClean="0"/>
          </a:p>
          <a:p>
            <a:pPr marL="442913" lvl="2" indent="-171450" eaLnBrk="1" hangingPunct="1">
              <a:buFontTx/>
              <a:buChar char="-"/>
            </a:pPr>
            <a:r>
              <a:rPr lang="en-US" altLang="ko-KR" sz="1100" dirty="0"/>
              <a:t>[Analyze Operation Mode] Analyze operation mode and transition condition of </a:t>
            </a:r>
            <a:r>
              <a:rPr lang="en-US" altLang="ko-KR" sz="1100" dirty="0" smtClean="0"/>
              <a:t>system/software</a:t>
            </a:r>
          </a:p>
          <a:p>
            <a:pPr marL="442913" lvl="2" indent="-171450" eaLnBrk="1" hangingPunct="1">
              <a:buFontTx/>
              <a:buChar char="-"/>
            </a:pPr>
            <a:r>
              <a:rPr lang="en-US" altLang="ko-KR" sz="1100" dirty="0" smtClean="0"/>
              <a:t>[Analyze </a:t>
            </a:r>
            <a:r>
              <a:rPr lang="en-US" altLang="ko-KR" sz="1100" dirty="0"/>
              <a:t>Operation Scenario] Analyze major operation scenarios by operation </a:t>
            </a:r>
            <a:r>
              <a:rPr lang="en-US" altLang="ko-KR" sz="1100" dirty="0" smtClean="0"/>
              <a:t>mode</a:t>
            </a:r>
          </a:p>
          <a:p>
            <a:pPr marL="442913" lvl="2" indent="-171450" eaLnBrk="1" hangingPunct="1">
              <a:buFontTx/>
              <a:buChar char="-"/>
            </a:pPr>
            <a:r>
              <a:rPr lang="en-US" altLang="ko-KR" sz="1100" dirty="0" smtClean="0"/>
              <a:t>[</a:t>
            </a:r>
            <a:r>
              <a:rPr lang="en-US" altLang="ko-KR" sz="1100" dirty="0"/>
              <a:t>Define &amp; Quantify Functional Requirements] Define functional requirements of system/software</a:t>
            </a:r>
            <a:endParaRPr lang="en-US" altLang="ko-KR" sz="1100" dirty="0" smtClean="0"/>
          </a:p>
        </p:txBody>
      </p:sp>
      <p:sp>
        <p:nvSpPr>
          <p:cNvPr id="5" name="텍스트 개체 틀 2"/>
          <p:cNvSpPr txBox="1">
            <a:spLocks/>
          </p:cNvSpPr>
          <p:nvPr/>
        </p:nvSpPr>
        <p:spPr bwMode="auto">
          <a:xfrm>
            <a:off x="323850" y="2236404"/>
            <a:ext cx="9093200" cy="16664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[Analyze Operation Mode]</a:t>
            </a:r>
          </a:p>
          <a:p>
            <a:pPr marL="271463" lvl="2" indent="0" eaLnBrk="1" hangingPunct="1">
              <a:buFont typeface="Wingdings" panose="05000000000000000000" pitchFamily="2" charset="2"/>
              <a:buNone/>
            </a:pPr>
            <a:r>
              <a:rPr lang="en-US" altLang="ko-KR" sz="1100" kern="0" dirty="0"/>
              <a:t>It defines the operating modes that the system/software can have, and analyzes the operating mode transition conditions and functions performed in each operating mode. This can be expressed through a state machine..</a:t>
            </a:r>
            <a:endParaRPr lang="en-US" altLang="ko-KR" sz="1100" kern="0" dirty="0" smtClean="0"/>
          </a:p>
          <a:p>
            <a:pPr marL="442913" lvl="2" indent="-171450" eaLnBrk="1" hangingPunct="1">
              <a:buFontTx/>
              <a:buChar char="-"/>
            </a:pPr>
            <a:r>
              <a:rPr lang="en-US" altLang="ko-KR" sz="1100" kern="0" dirty="0"/>
              <a:t>Operation mode (or state): Defines operation modes such as On/Off, Standby, Run, Sleep, and Maintenance</a:t>
            </a:r>
            <a:r>
              <a:rPr lang="en-US" altLang="ko-KR" sz="1100" kern="0" dirty="0" smtClean="0"/>
              <a:t>.</a:t>
            </a:r>
          </a:p>
          <a:p>
            <a:pPr marL="442913" lvl="2" indent="-171450" eaLnBrk="1" hangingPunct="1">
              <a:buFontTx/>
              <a:buChar char="-"/>
            </a:pPr>
            <a:r>
              <a:rPr lang="en-US" altLang="ko-KR" sz="1100" kern="0" dirty="0" smtClean="0"/>
              <a:t>Functions </a:t>
            </a:r>
            <a:r>
              <a:rPr lang="en-US" altLang="ko-KR" sz="1100" kern="0" dirty="0"/>
              <a:t>performed in the operating mode (or state): Describes the functions performed in the operating mode</a:t>
            </a:r>
            <a:r>
              <a:rPr lang="en-US" altLang="ko-KR" sz="1100" kern="0" dirty="0" smtClean="0"/>
              <a:t>.</a:t>
            </a:r>
          </a:p>
          <a:p>
            <a:pPr marL="442913" lvl="2" indent="-171450" eaLnBrk="1" hangingPunct="1">
              <a:buFontTx/>
              <a:buChar char="-"/>
            </a:pPr>
            <a:r>
              <a:rPr lang="en-US" altLang="ko-KR" sz="1100" kern="0" dirty="0" smtClean="0"/>
              <a:t>Transition </a:t>
            </a:r>
            <a:r>
              <a:rPr lang="en-US" altLang="ko-KR" sz="1100" kern="0" dirty="0"/>
              <a:t>between operating modes: Defines an event that causes transition between operating modes..</a:t>
            </a:r>
            <a:endParaRPr lang="en-US" altLang="ko-KR" sz="1100" kern="0" dirty="0" smtClean="0"/>
          </a:p>
          <a:p>
            <a:pPr marL="442913" lvl="2" indent="-171450" eaLnBrk="1" hangingPunct="1">
              <a:buFontTx/>
              <a:buChar char="-"/>
            </a:pPr>
            <a:endParaRPr lang="en-US" altLang="ko-KR" sz="1100" kern="0" dirty="0"/>
          </a:p>
          <a:p>
            <a:pPr marL="271463" lvl="2" indent="0" eaLnBrk="1" hangingPunct="1">
              <a:buNone/>
            </a:pPr>
            <a:r>
              <a:rPr lang="en-US" altLang="ko-KR" sz="1100" kern="0" dirty="0"/>
              <a:t>An operation mode may have one or more Operation Scenarios.</a:t>
            </a:r>
            <a:endParaRPr lang="en-US" altLang="ko-KR" sz="1100" kern="0" dirty="0"/>
          </a:p>
        </p:txBody>
      </p:sp>
      <p:sp>
        <p:nvSpPr>
          <p:cNvPr id="37" name="직사각형 36"/>
          <p:cNvSpPr/>
          <p:nvPr/>
        </p:nvSpPr>
        <p:spPr bwMode="auto">
          <a:xfrm>
            <a:off x="781050" y="4263409"/>
            <a:ext cx="4000500" cy="1756391"/>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180975" lvl="2" indent="-171450">
              <a:buFontTx/>
              <a:buChar char="-"/>
            </a:pPr>
            <a:r>
              <a:rPr lang="en-US" altLang="ko-KR" sz="1100" kern="0" dirty="0">
                <a:solidFill>
                  <a:srgbClr val="000000"/>
                </a:solidFill>
                <a:latin typeface="맑은 고딕" panose="020B0503020000020004" pitchFamily="50" charset="-127"/>
                <a:ea typeface="맑은 고딕" panose="020B0503020000020004" pitchFamily="50" charset="-127"/>
              </a:rPr>
              <a:t>System X includes eight operational modes; transitions between modes are specified in diagram D</a:t>
            </a:r>
          </a:p>
          <a:p>
            <a:pPr marL="180975" lvl="2" indent="-171450">
              <a:buFontTx/>
              <a:buChar char="-"/>
            </a:pPr>
            <a:r>
              <a:rPr lang="en-US" altLang="ko-KR" sz="1100" kern="0" dirty="0">
                <a:solidFill>
                  <a:srgbClr val="000000"/>
                </a:solidFill>
                <a:latin typeface="맑은 고딕" panose="020B0503020000020004" pitchFamily="50" charset="-127"/>
                <a:ea typeface="맑은 고딕" panose="020B0503020000020004" pitchFamily="50" charset="-127"/>
              </a:rPr>
              <a:t>System X transits from “Off-mode” to “Standby-mode” by the switch-on </a:t>
            </a:r>
            <a:r>
              <a:rPr lang="en-US" altLang="ko-KR" sz="1100" kern="0" dirty="0" smtClean="0">
                <a:solidFill>
                  <a:srgbClr val="000000"/>
                </a:solidFill>
                <a:latin typeface="맑은 고딕" panose="020B0503020000020004" pitchFamily="50" charset="-127"/>
                <a:ea typeface="맑은 고딕" panose="020B0503020000020004" pitchFamily="50" charset="-127"/>
              </a:rPr>
              <a:t>event</a:t>
            </a:r>
          </a:p>
          <a:p>
            <a:pPr marL="180975" lvl="2" indent="-171450">
              <a:buFontTx/>
              <a:buChar char="-"/>
            </a:pPr>
            <a:r>
              <a:rPr lang="en-US" altLang="ko-KR" sz="1100" kern="0" dirty="0" smtClean="0">
                <a:solidFill>
                  <a:srgbClr val="000000"/>
                </a:solidFill>
                <a:latin typeface="맑은 고딕" panose="020B0503020000020004" pitchFamily="50" charset="-127"/>
                <a:ea typeface="맑은 고딕" panose="020B0503020000020004" pitchFamily="50" charset="-127"/>
              </a:rPr>
              <a:t>Every operational mode can be interrupted by the switch-off command; then system X transits to the “Off-mode”</a:t>
            </a: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r>
              <a:rPr lang="en-US" altLang="ko-KR" sz="1100" kern="0" dirty="0">
                <a:solidFill>
                  <a:srgbClr val="000000"/>
                </a:solidFill>
                <a:latin typeface="맑은 고딕" panose="020B0503020000020004" pitchFamily="50" charset="-127"/>
                <a:ea typeface="맑은 고딕" panose="020B0503020000020004" pitchFamily="50" charset="-127"/>
              </a:rPr>
              <a:t>In “M-mode” system X satisfies functional requirements of section S of document D</a:t>
            </a:r>
          </a:p>
        </p:txBody>
      </p:sp>
      <p:sp>
        <p:nvSpPr>
          <p:cNvPr id="41" name="TextBox 40"/>
          <p:cNvSpPr txBox="1"/>
          <p:nvPr/>
        </p:nvSpPr>
        <p:spPr>
          <a:xfrm>
            <a:off x="1910958" y="3969563"/>
            <a:ext cx="1752404" cy="246221"/>
          </a:xfrm>
          <a:prstGeom prst="rect">
            <a:avLst/>
          </a:prstGeom>
          <a:noFill/>
        </p:spPr>
        <p:txBody>
          <a:bodyPr wrap="none" rtlCol="0">
            <a:spAutoFit/>
          </a:bodyPr>
          <a:lstStyle/>
          <a:p>
            <a:pPr algn="ctr"/>
            <a:r>
              <a:rPr lang="en-US" altLang="ko-KR" sz="1000" b="1" u="sng" dirty="0" smtClean="0">
                <a:latin typeface="맑은 고딕" pitchFamily="50" charset="-127"/>
                <a:ea typeface="맑은 고딕" pitchFamily="50" charset="-127"/>
              </a:rPr>
              <a:t>Operation Mode </a:t>
            </a:r>
            <a:r>
              <a:rPr lang="en-US" altLang="ko-KR" sz="1000" b="1" u="sng" dirty="0" smtClean="0">
                <a:latin typeface="맑은 고딕" pitchFamily="50" charset="-127"/>
                <a:ea typeface="맑은 고딕" pitchFamily="50" charset="-127"/>
              </a:rPr>
              <a:t>Example</a:t>
            </a:r>
            <a:endParaRPr lang="ko-KR" altLang="en-US" sz="1000" b="1" u="sng" dirty="0" smtClean="0">
              <a:latin typeface="맑은 고딕" pitchFamily="50" charset="-127"/>
              <a:ea typeface="맑은 고딕" pitchFamily="50" charset="-127"/>
            </a:endParaRPr>
          </a:p>
        </p:txBody>
      </p:sp>
      <p:sp>
        <p:nvSpPr>
          <p:cNvPr id="42" name="TextBox 41"/>
          <p:cNvSpPr txBox="1"/>
          <p:nvPr/>
        </p:nvSpPr>
        <p:spPr>
          <a:xfrm>
            <a:off x="5996343" y="3969563"/>
            <a:ext cx="2177199" cy="246221"/>
          </a:xfrm>
          <a:prstGeom prst="rect">
            <a:avLst/>
          </a:prstGeom>
          <a:noFill/>
        </p:spPr>
        <p:txBody>
          <a:bodyPr wrap="none" rtlCol="0">
            <a:spAutoFit/>
          </a:bodyPr>
          <a:lstStyle/>
          <a:p>
            <a:pPr algn="ctr"/>
            <a:r>
              <a:rPr lang="en-US" altLang="ko-KR" sz="1000" b="1" u="sng" dirty="0" smtClean="0">
                <a:latin typeface="맑은 고딕" pitchFamily="50" charset="-127"/>
                <a:ea typeface="맑은 고딕" pitchFamily="50" charset="-127"/>
              </a:rPr>
              <a:t>State Machine Diagram </a:t>
            </a:r>
            <a:r>
              <a:rPr lang="en-US" altLang="ko-KR" sz="1000" b="1" u="sng" dirty="0">
                <a:latin typeface="맑은 고딕" pitchFamily="50" charset="-127"/>
                <a:ea typeface="맑은 고딕" pitchFamily="50" charset="-127"/>
              </a:rPr>
              <a:t>Example</a:t>
            </a:r>
            <a:endParaRPr lang="ko-KR" altLang="en-US" sz="1000" b="1" u="sng" dirty="0" smtClean="0">
              <a:latin typeface="맑은 고딕" pitchFamily="50" charset="-127"/>
              <a:ea typeface="맑은 고딕" pitchFamily="50" charset="-127"/>
            </a:endParaRPr>
          </a:p>
        </p:txBody>
      </p:sp>
      <p:pic>
        <p:nvPicPr>
          <p:cNvPr id="43"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1013" y="4263409"/>
            <a:ext cx="3387861" cy="175639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0347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2) Functional Requirements Definition</a:t>
            </a:r>
            <a:endParaRPr lang="ko-KR" altLang="en-US" sz="2000" smtClean="0">
              <a:solidFill>
                <a:schemeClr val="tx1"/>
              </a:solidFill>
            </a:endParaRPr>
          </a:p>
        </p:txBody>
      </p:sp>
      <p:sp>
        <p:nvSpPr>
          <p:cNvPr id="10243" name="텍스트 개체 틀 2"/>
          <p:cNvSpPr>
            <a:spLocks noGrp="1"/>
          </p:cNvSpPr>
          <p:nvPr>
            <p:ph type="body" sz="quarter" idx="10"/>
          </p:nvPr>
        </p:nvSpPr>
        <p:spPr bwMode="auto">
          <a:xfrm>
            <a:off x="323850" y="893380"/>
            <a:ext cx="9093200" cy="12021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t>[Analyze Operation Scenario]</a:t>
            </a:r>
            <a:endParaRPr lang="en-US" altLang="ko-KR" sz="1100" b="1" dirty="0"/>
          </a:p>
          <a:p>
            <a:pPr marL="271463" lvl="2" indent="0" eaLnBrk="1" hangingPunct="1">
              <a:buFont typeface="Wingdings" panose="05000000000000000000" pitchFamily="2" charset="2"/>
              <a:buNone/>
            </a:pPr>
            <a:r>
              <a:rPr lang="en-US" altLang="ko-KR" sz="1100" dirty="0"/>
              <a:t>Analyze key operational scenarios, including interactions between target systems/software and external objects. An operational scenario can be described as a series of or parallel system functions/operations. The operation scenario may be expressed in text form or in the form of a diagram (activity diagram, sequence diagram, etc.).</a:t>
            </a:r>
            <a:endParaRPr lang="en-US" altLang="ko-KR" sz="1100" dirty="0"/>
          </a:p>
        </p:txBody>
      </p:sp>
      <p:sp>
        <p:nvSpPr>
          <p:cNvPr id="5" name="텍스트 개체 틀 2"/>
          <p:cNvSpPr txBox="1">
            <a:spLocks/>
          </p:cNvSpPr>
          <p:nvPr/>
        </p:nvSpPr>
        <p:spPr bwMode="auto">
          <a:xfrm>
            <a:off x="323850" y="3206723"/>
            <a:ext cx="9093200" cy="12021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[Define &amp; Quantify Functional Requirements]</a:t>
            </a:r>
          </a:p>
          <a:p>
            <a:pPr marL="271463" lvl="2" indent="0" eaLnBrk="1" hangingPunct="1">
              <a:buFont typeface="Wingdings" panose="05000000000000000000" pitchFamily="2" charset="2"/>
              <a:buNone/>
            </a:pPr>
            <a:r>
              <a:rPr lang="en-US" altLang="ko-KR" sz="1100" dirty="0">
                <a:solidFill>
                  <a:srgbClr val="000000"/>
                </a:solidFill>
              </a:rPr>
              <a:t>Describes the functions or actions that the system/software must perform to accomplish a given task</a:t>
            </a:r>
            <a:r>
              <a:rPr lang="en-US" altLang="ko-KR" sz="1100" dirty="0" smtClean="0">
                <a:solidFill>
                  <a:srgbClr val="000000"/>
                </a:solidFill>
              </a:rPr>
              <a:t>. </a:t>
            </a:r>
            <a:endParaRPr lang="en-US" altLang="ko-KR" sz="1100" dirty="0" smtClean="0">
              <a:solidFill>
                <a:srgbClr val="000000"/>
              </a:solidFill>
            </a:endParaRPr>
          </a:p>
          <a:p>
            <a:pPr marL="442913" lvl="2" indent="-171450" eaLnBrk="1" hangingPunct="1">
              <a:buFontTx/>
              <a:buChar char="-"/>
            </a:pPr>
            <a:r>
              <a:rPr lang="en-US" altLang="ko-KR" sz="1100" dirty="0">
                <a:solidFill>
                  <a:srgbClr val="000000"/>
                </a:solidFill>
              </a:rPr>
              <a:t>It can be derived through mission and operational scenario </a:t>
            </a:r>
            <a:r>
              <a:rPr lang="en-US" altLang="ko-KR" sz="1100" dirty="0" smtClean="0">
                <a:solidFill>
                  <a:srgbClr val="000000"/>
                </a:solidFill>
              </a:rPr>
              <a:t>analysis.</a:t>
            </a:r>
          </a:p>
          <a:p>
            <a:pPr marL="442913" lvl="2" indent="-171450" eaLnBrk="1" hangingPunct="1">
              <a:buFontTx/>
              <a:buChar char="-"/>
            </a:pPr>
            <a:r>
              <a:rPr lang="en-US" altLang="ko-KR" sz="1100" dirty="0" smtClean="0">
                <a:solidFill>
                  <a:srgbClr val="000000"/>
                </a:solidFill>
              </a:rPr>
              <a:t>In </a:t>
            </a:r>
            <a:r>
              <a:rPr lang="en-US" altLang="ko-KR" sz="1100" dirty="0">
                <a:solidFill>
                  <a:srgbClr val="000000"/>
                </a:solidFill>
              </a:rPr>
              <a:t>addition, the performance conditions that must be satisfied when performing a function or action are expressed as quantitatively as possible</a:t>
            </a:r>
            <a:r>
              <a:rPr lang="en-US" altLang="ko-KR" sz="1100" dirty="0" smtClean="0">
                <a:solidFill>
                  <a:srgbClr val="000000"/>
                </a:solidFill>
              </a:rPr>
              <a:t>.</a:t>
            </a:r>
          </a:p>
          <a:p>
            <a:pPr marL="442913" lvl="2" indent="-171450" eaLnBrk="1" hangingPunct="1">
              <a:buFontTx/>
              <a:buChar char="-"/>
            </a:pPr>
            <a:r>
              <a:rPr lang="en-US" altLang="ko-KR" sz="1100" dirty="0" smtClean="0">
                <a:solidFill>
                  <a:srgbClr val="000000"/>
                </a:solidFill>
              </a:rPr>
              <a:t>For </a:t>
            </a:r>
            <a:r>
              <a:rPr lang="en-US" altLang="ko-KR" sz="1100" dirty="0">
                <a:solidFill>
                  <a:srgbClr val="000000"/>
                </a:solidFill>
              </a:rPr>
              <a:t>the consistency of the specification, the terms used should be defined and used as much as possible in the glossary</a:t>
            </a:r>
            <a:r>
              <a:rPr lang="en-US" altLang="ko-KR" sz="1100" dirty="0" smtClean="0">
                <a:solidFill>
                  <a:srgbClr val="000000"/>
                </a:solidFill>
              </a:rPr>
              <a:t>.</a:t>
            </a:r>
          </a:p>
          <a:p>
            <a:pPr marL="442913" lvl="2" indent="-171450" eaLnBrk="1" hangingPunct="1">
              <a:buFontTx/>
              <a:buChar char="-"/>
            </a:pPr>
            <a:endParaRPr lang="en-US" altLang="ko-KR" sz="1100" kern="0" dirty="0">
              <a:solidFill>
                <a:srgbClr val="000000"/>
              </a:solidFill>
            </a:endParaRPr>
          </a:p>
          <a:p>
            <a:pPr marL="271463" lvl="2" indent="0" eaLnBrk="1" hangingPunct="1">
              <a:buNone/>
            </a:pPr>
            <a:r>
              <a:rPr lang="en-US" altLang="ko-KR" sz="1100" kern="0" dirty="0">
                <a:solidFill>
                  <a:srgbClr val="000000"/>
                </a:solidFill>
              </a:rPr>
              <a:t>Requirements can be expressed in a number of ways..</a:t>
            </a:r>
            <a:endParaRPr lang="en-US" altLang="ko-KR" sz="1100" kern="0" dirty="0" smtClean="0">
              <a:solidFill>
                <a:srgbClr val="000000"/>
              </a:solidFill>
            </a:endParaRPr>
          </a:p>
          <a:p>
            <a:pPr marL="442913" lvl="2" indent="-171450" eaLnBrk="1" hangingPunct="1">
              <a:buFontTx/>
              <a:buChar char="-"/>
            </a:pPr>
            <a:r>
              <a:rPr lang="en-US" altLang="ko-KR" sz="1100" kern="0" dirty="0">
                <a:solidFill>
                  <a:srgbClr val="000000"/>
                </a:solidFill>
              </a:rPr>
              <a:t>Natural language: Has advantages in readability, expressiveness, scalability, and traceability, but has a disadvantage in terms of </a:t>
            </a:r>
            <a:r>
              <a:rPr lang="en-US" altLang="ko-KR" sz="1100" kern="0" dirty="0" smtClean="0">
                <a:solidFill>
                  <a:srgbClr val="000000"/>
                </a:solidFill>
              </a:rPr>
              <a:t>accuracy</a:t>
            </a:r>
          </a:p>
          <a:p>
            <a:pPr marL="442913" lvl="2" indent="-171450" eaLnBrk="1" hangingPunct="1">
              <a:buFontTx/>
              <a:buChar char="-"/>
            </a:pPr>
            <a:r>
              <a:rPr lang="en-US" altLang="ko-KR" sz="1100" kern="0" dirty="0" smtClean="0">
                <a:solidFill>
                  <a:srgbClr val="000000"/>
                </a:solidFill>
              </a:rPr>
              <a:t>Formal </a:t>
            </a:r>
            <a:r>
              <a:rPr lang="en-US" altLang="ko-KR" sz="1100" kern="0" dirty="0">
                <a:solidFill>
                  <a:srgbClr val="000000"/>
                </a:solidFill>
              </a:rPr>
              <a:t>and Structural: High accuracy and easy to verify, but poor readability and requires a lot of effort to </a:t>
            </a:r>
            <a:r>
              <a:rPr lang="en-US" altLang="ko-KR" sz="1100" kern="0" dirty="0" smtClean="0">
                <a:solidFill>
                  <a:srgbClr val="000000"/>
                </a:solidFill>
              </a:rPr>
              <a:t>write</a:t>
            </a:r>
          </a:p>
          <a:p>
            <a:pPr marL="442913" lvl="2" indent="-171450" eaLnBrk="1" hangingPunct="1">
              <a:buFontTx/>
              <a:buChar char="-"/>
            </a:pPr>
            <a:r>
              <a:rPr lang="en-US" altLang="ko-KR" sz="1100" kern="0" dirty="0" smtClean="0">
                <a:solidFill>
                  <a:srgbClr val="000000"/>
                </a:solidFill>
              </a:rPr>
              <a:t>Schematic</a:t>
            </a:r>
            <a:r>
              <a:rPr lang="en-US" altLang="ko-KR" sz="1100" kern="0" dirty="0">
                <a:solidFill>
                  <a:srgbClr val="000000"/>
                </a:solidFill>
              </a:rPr>
              <a:t>: It is possible to organize various data in an integrated manner, but it is inconvenient to manage a large number of </a:t>
            </a:r>
            <a:r>
              <a:rPr lang="en-US" altLang="ko-KR" sz="1100" kern="0" dirty="0" smtClean="0">
                <a:solidFill>
                  <a:srgbClr val="000000"/>
                </a:solidFill>
              </a:rPr>
              <a:t>requirements</a:t>
            </a:r>
          </a:p>
          <a:p>
            <a:pPr marL="442913" lvl="2" indent="-171450" eaLnBrk="1" hangingPunct="1">
              <a:buFontTx/>
              <a:buChar char="-"/>
            </a:pPr>
            <a:endParaRPr lang="en-US" altLang="ko-KR" sz="1100" kern="0" dirty="0">
              <a:solidFill>
                <a:srgbClr val="000000"/>
              </a:solidFill>
            </a:endParaRPr>
          </a:p>
          <a:p>
            <a:pPr marL="271463" lvl="2" indent="0" eaLnBrk="1" hangingPunct="1">
              <a:buNone/>
            </a:pPr>
            <a:r>
              <a:rPr lang="en-US" altLang="ko-KR" sz="1100" kern="0" dirty="0">
                <a:solidFill>
                  <a:srgbClr val="000000"/>
                </a:solidFill>
              </a:rPr>
              <a:t>In many cases, natural language is used, and the following standard text is used to compensate for the shortcomings.</a:t>
            </a:r>
            <a:endParaRPr lang="en-US" altLang="ko-KR" sz="1100" kern="0" dirty="0" smtClean="0">
              <a:solidFill>
                <a:srgbClr val="000000"/>
              </a:solidFill>
            </a:endParaRPr>
          </a:p>
        </p:txBody>
      </p:sp>
      <p:sp>
        <p:nvSpPr>
          <p:cNvPr id="37" name="직사각형 36"/>
          <p:cNvSpPr/>
          <p:nvPr/>
        </p:nvSpPr>
        <p:spPr bwMode="auto">
          <a:xfrm>
            <a:off x="781049" y="2142434"/>
            <a:ext cx="8543925" cy="670541"/>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180975" lvl="2" indent="-171450">
              <a:buFontTx/>
              <a:buChar char="-"/>
            </a:pPr>
            <a:r>
              <a:rPr lang="en-US" altLang="ko-KR" sz="1100" kern="0" dirty="0" smtClean="0">
                <a:solidFill>
                  <a:srgbClr val="000000"/>
                </a:solidFill>
                <a:latin typeface="맑은 고딕" panose="020B0503020000020004" pitchFamily="50" charset="-127"/>
                <a:ea typeface="맑은 고딕" panose="020B0503020000020004" pitchFamily="50" charset="-127"/>
              </a:rPr>
              <a:t>In “Run-mode” system X performs following main actions: initiate preparation, select appropriate protocol, analysis samples, bind NA, purify NA, Elute NA, close the run. In parallel, wastes are processed and tracking of inputs are managed.</a:t>
            </a:r>
            <a:endParaRPr lang="en-US" altLang="ko-KR" sz="1100" kern="0" dirty="0">
              <a:solidFill>
                <a:srgbClr val="000000"/>
              </a:solidFill>
              <a:latin typeface="맑은 고딕" panose="020B0503020000020004" pitchFamily="50" charset="-127"/>
              <a:ea typeface="맑은 고딕" panose="020B0503020000020004" pitchFamily="50" charset="-127"/>
            </a:endParaRPr>
          </a:p>
        </p:txBody>
      </p:sp>
      <p:sp>
        <p:nvSpPr>
          <p:cNvPr id="41" name="TextBox 40"/>
          <p:cNvSpPr txBox="1"/>
          <p:nvPr/>
        </p:nvSpPr>
        <p:spPr>
          <a:xfrm>
            <a:off x="3768845" y="1840034"/>
            <a:ext cx="2568332"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Operation Scenario Definition Example</a:t>
            </a:r>
            <a:endParaRPr lang="ko-KR" altLang="en-US" sz="1000" b="1" u="sng" dirty="0" smtClean="0">
              <a:latin typeface="맑은 고딕" pitchFamily="50" charset="-127"/>
              <a:ea typeface="맑은 고딕" pitchFamily="50" charset="-127"/>
            </a:endParaRPr>
          </a:p>
        </p:txBody>
      </p:sp>
    </p:spTree>
    <p:extLst>
      <p:ext uri="{BB962C8B-B14F-4D97-AF65-F5344CB8AC3E}">
        <p14:creationId xmlns:p14="http://schemas.microsoft.com/office/powerpoint/2010/main" val="1302337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2021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Basic form</a:t>
            </a:r>
            <a:r>
              <a:rPr lang="en-US" altLang="ko-KR" sz="1100" b="1" dirty="0" smtClean="0"/>
              <a:t>: </a:t>
            </a:r>
            <a:r>
              <a:rPr lang="en-US" altLang="ko-KR" sz="1100" b="1" dirty="0" smtClean="0"/>
              <a:t>[Subject] + [Action] + [Object]</a:t>
            </a:r>
            <a:endParaRPr lang="en-US" altLang="ko-KR" sz="1100" b="1" dirty="0"/>
          </a:p>
          <a:p>
            <a:pPr marL="271463" lvl="2" indent="0" eaLnBrk="1" hangingPunct="1">
              <a:buFont typeface="Wingdings" panose="05000000000000000000" pitchFamily="2" charset="2"/>
              <a:buNone/>
            </a:pPr>
            <a:endParaRPr lang="en-US" altLang="ko-KR" sz="1100" dirty="0" smtClean="0"/>
          </a:p>
          <a:p>
            <a:pPr marL="442913" lvl="2" indent="-171450" eaLnBrk="1" hangingPunct="1">
              <a:buFontTx/>
              <a:buChar char="-"/>
            </a:pPr>
            <a:r>
              <a:rPr lang="en-US" altLang="ko-KR" sz="1100" dirty="0"/>
              <a:t>Subject is the target </a:t>
            </a:r>
            <a:r>
              <a:rPr lang="en-US" altLang="ko-KR" sz="1100" dirty="0" smtClean="0"/>
              <a:t>system/software</a:t>
            </a:r>
          </a:p>
          <a:p>
            <a:pPr marL="442913" lvl="2" indent="-171450" eaLnBrk="1" hangingPunct="1">
              <a:buFontTx/>
              <a:buChar char="-"/>
            </a:pPr>
            <a:endParaRPr lang="en-US" altLang="ko-KR" sz="1100" dirty="0"/>
          </a:p>
          <a:p>
            <a:pPr marL="442913" lvl="2" indent="-171450" eaLnBrk="1" hangingPunct="1">
              <a:buFontTx/>
              <a:buChar char="-"/>
            </a:pPr>
            <a:r>
              <a:rPr lang="en-US" altLang="ko-KR" sz="1100" dirty="0" smtClean="0"/>
              <a:t>Function-related action</a:t>
            </a:r>
          </a:p>
          <a:p>
            <a:pPr marL="628650" lvl="3" indent="-171450" eaLnBrk="1" hangingPunct="1">
              <a:buFont typeface="맑은 고딕" panose="020B0503020000020004" pitchFamily="50" charset="-127"/>
              <a:buChar char="."/>
            </a:pPr>
            <a:r>
              <a:rPr lang="en-US" altLang="ko-KR" sz="1100" dirty="0"/>
              <a:t>When Object is information-type: process, send, receive, store/record, update, </a:t>
            </a:r>
            <a:r>
              <a:rPr lang="en-US" altLang="ko-KR" sz="1100" dirty="0" smtClean="0"/>
              <a:t>retrieve</a:t>
            </a:r>
          </a:p>
          <a:p>
            <a:pPr marL="628650" lvl="3" indent="-171450" eaLnBrk="1" hangingPunct="1">
              <a:buFont typeface="맑은 고딕" panose="020B0503020000020004" pitchFamily="50" charset="-127"/>
              <a:buChar char="."/>
            </a:pPr>
            <a:r>
              <a:rPr lang="en-US" altLang="ko-KR" sz="1100" dirty="0" smtClean="0"/>
              <a:t>When </a:t>
            </a:r>
            <a:r>
              <a:rPr lang="en-US" altLang="ko-KR" sz="1100" dirty="0"/>
              <a:t>Object is energy-type: transform, power-up, power-down, transport, accumulate, </a:t>
            </a:r>
            <a:r>
              <a:rPr lang="en-US" altLang="ko-KR" sz="1100" dirty="0" smtClean="0"/>
              <a:t>liberate</a:t>
            </a:r>
            <a:endParaRPr lang="en-US" altLang="ko-KR" sz="1100" dirty="0" smtClean="0"/>
          </a:p>
          <a:p>
            <a:pPr marL="442913" lvl="2" indent="-171450" eaLnBrk="1" hangingPunct="1">
              <a:buFontTx/>
              <a:buChar char="-"/>
            </a:pPr>
            <a:r>
              <a:rPr lang="en-US" altLang="ko-KR" sz="1100" dirty="0" smtClean="0"/>
              <a:t>Control action</a:t>
            </a:r>
            <a:endParaRPr lang="en-US" altLang="ko-KR" sz="1100" dirty="0"/>
          </a:p>
          <a:p>
            <a:pPr marL="628650" lvl="3" indent="-171450" eaLnBrk="1" hangingPunct="1">
              <a:buFont typeface="맑은 고딕" panose="020B0503020000020004" pitchFamily="50" charset="-127"/>
              <a:buChar char="."/>
            </a:pPr>
            <a:r>
              <a:rPr lang="en-US" altLang="ko-KR" sz="1100" dirty="0" smtClean="0"/>
              <a:t>start, stop, resume, enable, disable</a:t>
            </a:r>
            <a:endParaRPr lang="en-US" altLang="ko-KR" sz="1100" dirty="0"/>
          </a:p>
          <a:p>
            <a:pPr marL="271463" lvl="2" indent="0" eaLnBrk="1" hangingPunct="1">
              <a:buFont typeface="Wingdings" panose="05000000000000000000" pitchFamily="2" charset="2"/>
              <a:buNone/>
            </a:pPr>
            <a:endParaRPr lang="en-US" altLang="ko-KR" sz="1100" dirty="0" smtClean="0"/>
          </a:p>
          <a:p>
            <a:pPr marL="442913" lvl="2" indent="-171450" eaLnBrk="1" hangingPunct="1">
              <a:buFontTx/>
              <a:buChar char="-"/>
            </a:pPr>
            <a:r>
              <a:rPr lang="en-US" altLang="ko-KR" sz="1100" dirty="0"/>
              <a:t>Object is input/output that interacts with external </a:t>
            </a:r>
            <a:r>
              <a:rPr lang="en-US" altLang="ko-KR" sz="1100" dirty="0" smtClean="0"/>
              <a:t>objects</a:t>
            </a:r>
            <a:endParaRPr lang="en-US" altLang="ko-KR" sz="1100" dirty="0" smtClean="0"/>
          </a:p>
          <a:p>
            <a:pPr marL="628650" lvl="3" indent="-171450" eaLnBrk="1" hangingPunct="1">
              <a:buFont typeface="맑은 고딕" panose="020B0503020000020004" pitchFamily="50" charset="-127"/>
              <a:buChar char="."/>
            </a:pPr>
            <a:r>
              <a:rPr lang="en-US" altLang="ko-KR" sz="1100" dirty="0"/>
              <a:t>Input/output to interact with external objects: in/out from Sensor, Actuator, Communication, …I/O between internal functions</a:t>
            </a:r>
            <a:endParaRPr lang="en-US" altLang="ko-KR" sz="1100" dirty="0">
              <a:solidFill>
                <a:srgbClr val="000000"/>
              </a:solidFill>
            </a:endParaRPr>
          </a:p>
        </p:txBody>
      </p:sp>
      <p:sp>
        <p:nvSpPr>
          <p:cNvPr id="7" name="직사각형 6"/>
          <p:cNvSpPr/>
          <p:nvPr/>
        </p:nvSpPr>
        <p:spPr bwMode="auto">
          <a:xfrm>
            <a:off x="781049" y="4054812"/>
            <a:ext cx="8543925" cy="670541"/>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180975" lvl="2" indent="-171450">
              <a:buFontTx/>
              <a:buChar char="-"/>
            </a:pPr>
            <a:r>
              <a:rPr lang="en-US" altLang="ko-KR" sz="1100" kern="0" dirty="0" smtClean="0">
                <a:solidFill>
                  <a:srgbClr val="000000"/>
                </a:solidFill>
                <a:latin typeface="맑은 고딕" panose="020B0503020000020004" pitchFamily="50" charset="-127"/>
                <a:ea typeface="맑은 고딕" panose="020B0503020000020004" pitchFamily="50" charset="-127"/>
              </a:rPr>
              <a:t>The system </a:t>
            </a:r>
            <a:r>
              <a:rPr lang="en-US" altLang="ko-KR" sz="1100" kern="0" dirty="0">
                <a:solidFill>
                  <a:srgbClr val="000000"/>
                </a:solidFill>
                <a:latin typeface="맑은 고딕" panose="020B0503020000020004" pitchFamily="50" charset="-127"/>
                <a:ea typeface="맑은 고딕" panose="020B0503020000020004" pitchFamily="50" charset="-127"/>
              </a:rPr>
              <a:t>shall </a:t>
            </a:r>
            <a:r>
              <a:rPr lang="en-US" altLang="ko-KR" sz="1100" kern="0" dirty="0" smtClean="0">
                <a:solidFill>
                  <a:srgbClr val="000000"/>
                </a:solidFill>
                <a:latin typeface="맑은 고딕" panose="020B0503020000020004" pitchFamily="50" charset="-127"/>
                <a:ea typeface="맑은 고딕" panose="020B0503020000020004" pitchFamily="50" charset="-127"/>
              </a:rPr>
              <a:t>deserialize </a:t>
            </a:r>
            <a:r>
              <a:rPr lang="en-US" altLang="ko-KR" sz="1100" kern="0" dirty="0">
                <a:solidFill>
                  <a:srgbClr val="000000"/>
                </a:solidFill>
                <a:latin typeface="맑은 고딕" panose="020B0503020000020004" pitchFamily="50" charset="-127"/>
                <a:ea typeface="맑은 고딕" panose="020B0503020000020004" pitchFamily="50" charset="-127"/>
              </a:rPr>
              <a:t>received </a:t>
            </a:r>
            <a:r>
              <a:rPr lang="en-US" altLang="ko-KR" sz="1100" kern="0" dirty="0" smtClean="0">
                <a:solidFill>
                  <a:srgbClr val="000000"/>
                </a:solidFill>
                <a:latin typeface="맑은 고딕" panose="020B0503020000020004" pitchFamily="50" charset="-127"/>
                <a:ea typeface="맑은 고딕" panose="020B0503020000020004" pitchFamily="50" charset="-127"/>
              </a:rPr>
              <a:t>video data</a:t>
            </a:r>
          </a:p>
          <a:p>
            <a:pPr marL="180975" lvl="2" indent="-171450">
              <a:buFontTx/>
              <a:buChar char="-"/>
            </a:pPr>
            <a:r>
              <a:rPr lang="en-US" altLang="ko-KR" sz="1100" kern="0" dirty="0">
                <a:solidFill>
                  <a:srgbClr val="000000"/>
                </a:solidFill>
                <a:latin typeface="맑은 고딕" panose="020B0503020000020004" pitchFamily="50" charset="-127"/>
                <a:ea typeface="맑은 고딕" panose="020B0503020000020004" pitchFamily="50" charset="-127"/>
              </a:rPr>
              <a:t>The system shall display pending customer invoices in </a:t>
            </a:r>
            <a:r>
              <a:rPr lang="en-US" altLang="ko-KR" sz="1100" kern="0" dirty="0" smtClean="0">
                <a:solidFill>
                  <a:srgbClr val="000000"/>
                </a:solidFill>
                <a:latin typeface="맑은 고딕" panose="020B0503020000020004" pitchFamily="50" charset="-127"/>
                <a:ea typeface="맑은 고딕" panose="020B0503020000020004" pitchFamily="50" charset="-127"/>
              </a:rPr>
              <a:t>ascending order</a:t>
            </a: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endParaRPr lang="en-US" altLang="ko-KR" sz="1100" kern="0" dirty="0">
              <a:solidFill>
                <a:srgbClr val="000000"/>
              </a:solidFill>
              <a:latin typeface="맑은 고딕" panose="020B0503020000020004" pitchFamily="50" charset="-127"/>
              <a:ea typeface="맑은 고딕" panose="020B0503020000020004" pitchFamily="50" charset="-127"/>
            </a:endParaRPr>
          </a:p>
        </p:txBody>
      </p:sp>
      <p:sp>
        <p:nvSpPr>
          <p:cNvPr id="8" name="TextBox 7"/>
          <p:cNvSpPr txBox="1"/>
          <p:nvPr/>
        </p:nvSpPr>
        <p:spPr>
          <a:xfrm>
            <a:off x="3434622" y="3752412"/>
            <a:ext cx="3236784"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Example of functional requirements in basic form</a:t>
            </a:r>
            <a:endParaRPr lang="ko-KR" altLang="en-US" sz="1000" b="1" u="sng" dirty="0" smtClean="0">
              <a:latin typeface="맑은 고딕" pitchFamily="50" charset="-127"/>
              <a:ea typeface="맑은 고딕" pitchFamily="50" charset="-127"/>
            </a:endParaRPr>
          </a:p>
        </p:txBody>
      </p:sp>
      <p:sp>
        <p:nvSpPr>
          <p:cNvPr id="9"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2) Functional Requirements Definition</a:t>
            </a:r>
            <a:endParaRPr lang="ko-KR" altLang="en-US" sz="2000" smtClean="0">
              <a:solidFill>
                <a:schemeClr val="tx1"/>
              </a:solidFill>
            </a:endParaRPr>
          </a:p>
        </p:txBody>
      </p:sp>
    </p:spTree>
    <p:extLst>
      <p:ext uri="{BB962C8B-B14F-4D97-AF65-F5344CB8AC3E}">
        <p14:creationId xmlns:p14="http://schemas.microsoft.com/office/powerpoint/2010/main" val="35954136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2021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Complex form: </a:t>
            </a:r>
            <a:r>
              <a:rPr lang="en-US" altLang="ko-KR" sz="1100" b="1" dirty="0" smtClean="0"/>
              <a:t>[Trigger event] + [Pre-condition], [Subject] + [Action] + [Object] + [Performance condition]</a:t>
            </a:r>
            <a:endParaRPr lang="en-US" altLang="ko-KR" sz="1100" b="1" dirty="0"/>
          </a:p>
          <a:p>
            <a:pPr marL="271463" lvl="2" indent="0" eaLnBrk="1" hangingPunct="1">
              <a:buFont typeface="Wingdings" panose="05000000000000000000" pitchFamily="2" charset="2"/>
              <a:buNone/>
            </a:pPr>
            <a:endParaRPr lang="en-US" altLang="ko-KR" sz="1100" dirty="0" smtClean="0"/>
          </a:p>
          <a:p>
            <a:pPr marL="442913" lvl="2" indent="-171450" eaLnBrk="1" hangingPunct="1">
              <a:buFontTx/>
              <a:buChar char="-"/>
            </a:pPr>
            <a:r>
              <a:rPr lang="en-US" altLang="ko-KR" sz="1100" dirty="0"/>
              <a:t>Subject, Action, and Object follow the content of the basic </a:t>
            </a:r>
            <a:r>
              <a:rPr lang="en-US" altLang="ko-KR" sz="1100" dirty="0" smtClean="0"/>
              <a:t>form</a:t>
            </a: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r>
              <a:rPr lang="en-US" altLang="ko-KR" sz="1100" dirty="0"/>
              <a:t>Trigger event: A condition that triggers an </a:t>
            </a:r>
            <a:r>
              <a:rPr lang="en-US" altLang="ko-KR" sz="1100" dirty="0" smtClean="0"/>
              <a:t>action</a:t>
            </a:r>
            <a:endParaRPr lang="en-US" altLang="ko-KR" sz="1100" dirty="0" smtClean="0"/>
          </a:p>
          <a:p>
            <a:pPr marL="628650" lvl="3" indent="-171450" eaLnBrk="1" hangingPunct="1">
              <a:buFont typeface="맑은 고딕" panose="020B0503020000020004" pitchFamily="50" charset="-127"/>
              <a:buChar char="."/>
            </a:pPr>
            <a:r>
              <a:rPr lang="en-US" altLang="ko-KR" sz="1100" dirty="0"/>
              <a:t>Events such as the occurrence of an </a:t>
            </a:r>
            <a:r>
              <a:rPr lang="en-US" altLang="ko-KR" sz="1100" dirty="0" smtClean="0"/>
              <a:t>interrupt execution </a:t>
            </a:r>
            <a:r>
              <a:rPr lang="en-US" altLang="ko-KR" sz="1100" dirty="0"/>
              <a:t>cycle</a:t>
            </a:r>
            <a:endParaRPr lang="en-US" altLang="ko-KR" sz="1100" dirty="0" smtClean="0"/>
          </a:p>
          <a:p>
            <a:pPr marL="442913" lvl="2" indent="-171450" eaLnBrk="1" hangingPunct="1">
              <a:buFontTx/>
              <a:buChar char="-"/>
            </a:pPr>
            <a:r>
              <a:rPr lang="en-US" altLang="ko-KR" sz="1100" dirty="0"/>
              <a:t>Pre-condition: A condition that must be supplemented when a trigger condition </a:t>
            </a:r>
            <a:r>
              <a:rPr lang="en-US" altLang="ko-KR" sz="1100" dirty="0" smtClean="0"/>
              <a:t>occurs</a:t>
            </a:r>
            <a:endParaRPr lang="en-US" altLang="ko-KR" sz="1100" dirty="0" smtClean="0"/>
          </a:p>
          <a:p>
            <a:pPr marL="628650" lvl="3" indent="-171450" eaLnBrk="1" hangingPunct="1">
              <a:buFont typeface="맑은 고딕" panose="020B0503020000020004" pitchFamily="50" charset="-127"/>
              <a:buChar char="."/>
            </a:pPr>
            <a:r>
              <a:rPr lang="en-US" altLang="ko-KR" sz="1100" dirty="0">
                <a:solidFill>
                  <a:srgbClr val="000000"/>
                </a:solidFill>
                <a:sym typeface="Wingdings" panose="05000000000000000000" pitchFamily="2" charset="2"/>
              </a:rPr>
              <a:t>System/software status, etc</a:t>
            </a:r>
            <a:r>
              <a:rPr lang="en-US" altLang="ko-KR" sz="1100" dirty="0" smtClean="0">
                <a:solidFill>
                  <a:srgbClr val="000000"/>
                </a:solidFill>
                <a:sym typeface="Wingdings" panose="05000000000000000000" pitchFamily="2" charset="2"/>
              </a:rPr>
              <a:t>.</a:t>
            </a:r>
            <a:endParaRPr lang="en-US" altLang="ko-KR" sz="1100" dirty="0" smtClean="0"/>
          </a:p>
          <a:p>
            <a:pPr marL="442913" lvl="2" indent="-171450" eaLnBrk="1" hangingPunct="1">
              <a:buFontTx/>
              <a:buChar char="-"/>
            </a:pPr>
            <a:endParaRPr lang="en-US" altLang="ko-KR" sz="1100" dirty="0" smtClean="0"/>
          </a:p>
          <a:p>
            <a:pPr marL="442913" lvl="2" indent="-171450" eaLnBrk="1" hangingPunct="1">
              <a:buFontTx/>
              <a:buChar char="-"/>
            </a:pPr>
            <a:r>
              <a:rPr lang="en-US" altLang="ko-KR" sz="1100" dirty="0"/>
              <a:t>Performance condition: Quantitative performance condition that must be satisfied when performing an action</a:t>
            </a:r>
            <a:endParaRPr lang="en-US" altLang="ko-KR" sz="1100" dirty="0" smtClean="0"/>
          </a:p>
          <a:p>
            <a:pPr marL="628650" lvl="3" indent="-171450" eaLnBrk="1" hangingPunct="1">
              <a:buFont typeface="맑은 고딕" panose="020B0503020000020004" pitchFamily="50" charset="-127"/>
              <a:buChar char="."/>
            </a:pPr>
            <a:r>
              <a:rPr lang="en-US" altLang="ko-KR" sz="1100" dirty="0">
                <a:solidFill>
                  <a:srgbClr val="000000"/>
                </a:solidFill>
              </a:rPr>
              <a:t>Rates, Velocities, Resolution, Distance, etc.</a:t>
            </a:r>
            <a:endParaRPr lang="en-US" altLang="ko-KR" sz="1100" dirty="0">
              <a:solidFill>
                <a:srgbClr val="000000"/>
              </a:solidFill>
            </a:endParaRPr>
          </a:p>
        </p:txBody>
      </p:sp>
      <p:sp>
        <p:nvSpPr>
          <p:cNvPr id="4" name="직사각형 3"/>
          <p:cNvSpPr/>
          <p:nvPr/>
        </p:nvSpPr>
        <p:spPr bwMode="auto">
          <a:xfrm>
            <a:off x="781049" y="4323659"/>
            <a:ext cx="8543925" cy="670541"/>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180975" lvl="2" indent="-171450">
              <a:buFontTx/>
              <a:buChar char="-"/>
            </a:pPr>
            <a:r>
              <a:rPr lang="en-US" altLang="ko-KR" sz="1100" kern="0" dirty="0" smtClean="0">
                <a:solidFill>
                  <a:srgbClr val="000000"/>
                </a:solidFill>
                <a:latin typeface="맑은 고딕" panose="020B0503020000020004" pitchFamily="50" charset="-127"/>
                <a:ea typeface="맑은 고딕" panose="020B0503020000020004" pitchFamily="50" charset="-127"/>
              </a:rPr>
              <a:t>When </a:t>
            </a:r>
            <a:r>
              <a:rPr lang="en-US" altLang="ko-KR" sz="1100" kern="0" dirty="0">
                <a:solidFill>
                  <a:srgbClr val="000000"/>
                </a:solidFill>
                <a:latin typeface="맑은 고딕" panose="020B0503020000020004" pitchFamily="50" charset="-127"/>
                <a:ea typeface="맑은 고딕" panose="020B0503020000020004" pitchFamily="50" charset="-127"/>
              </a:rPr>
              <a:t>signal x is </a:t>
            </a:r>
            <a:r>
              <a:rPr lang="en-US" altLang="ko-KR" sz="1100" kern="0" dirty="0" smtClean="0">
                <a:solidFill>
                  <a:srgbClr val="000000"/>
                </a:solidFill>
                <a:latin typeface="맑은 고딕" panose="020B0503020000020004" pitchFamily="50" charset="-127"/>
                <a:ea typeface="맑은 고딕" panose="020B0503020000020004" pitchFamily="50" charset="-127"/>
              </a:rPr>
              <a:t>received, </a:t>
            </a:r>
            <a:r>
              <a:rPr lang="en-US" altLang="ko-KR" sz="1100" kern="0" dirty="0">
                <a:solidFill>
                  <a:srgbClr val="000000"/>
                </a:solidFill>
                <a:latin typeface="맑은 고딕" panose="020B0503020000020004" pitchFamily="50" charset="-127"/>
                <a:ea typeface="맑은 고딕" panose="020B0503020000020004" pitchFamily="50" charset="-127"/>
              </a:rPr>
              <a:t>the system </a:t>
            </a:r>
            <a:r>
              <a:rPr lang="en-US" altLang="ko-KR" sz="1100" kern="0" dirty="0" smtClean="0">
                <a:solidFill>
                  <a:srgbClr val="000000"/>
                </a:solidFill>
                <a:latin typeface="맑은 고딕" panose="020B0503020000020004" pitchFamily="50" charset="-127"/>
                <a:ea typeface="맑은 고딕" panose="020B0503020000020004" pitchFamily="50" charset="-127"/>
              </a:rPr>
              <a:t>shall </a:t>
            </a:r>
            <a:r>
              <a:rPr lang="en-US" altLang="ko-KR" sz="1100" kern="0" dirty="0">
                <a:solidFill>
                  <a:srgbClr val="000000"/>
                </a:solidFill>
                <a:latin typeface="맑은 고딕" panose="020B0503020000020004" pitchFamily="50" charset="-127"/>
                <a:ea typeface="맑은 고딕" panose="020B0503020000020004" pitchFamily="50" charset="-127"/>
              </a:rPr>
              <a:t>set </a:t>
            </a:r>
            <a:r>
              <a:rPr lang="en-US" altLang="ko-KR" sz="1100" kern="0" dirty="0" smtClean="0">
                <a:solidFill>
                  <a:srgbClr val="000000"/>
                </a:solidFill>
                <a:latin typeface="맑은 고딕" panose="020B0503020000020004" pitchFamily="50" charset="-127"/>
                <a:ea typeface="맑은 고딕" panose="020B0503020000020004" pitchFamily="50" charset="-127"/>
              </a:rPr>
              <a:t>the </a:t>
            </a:r>
            <a:r>
              <a:rPr lang="en-US" altLang="ko-KR" sz="1100" kern="0" dirty="0">
                <a:solidFill>
                  <a:srgbClr val="000000"/>
                </a:solidFill>
                <a:latin typeface="맑은 고딕" panose="020B0503020000020004" pitchFamily="50" charset="-127"/>
                <a:ea typeface="맑은 고딕" panose="020B0503020000020004" pitchFamily="50" charset="-127"/>
              </a:rPr>
              <a:t>signal </a:t>
            </a:r>
            <a:r>
              <a:rPr lang="en-US" altLang="ko-KR" sz="1100" kern="0" dirty="0" smtClean="0">
                <a:solidFill>
                  <a:srgbClr val="000000"/>
                </a:solidFill>
                <a:latin typeface="맑은 고딕" panose="020B0503020000020004" pitchFamily="50" charset="-127"/>
                <a:ea typeface="맑은 고딕" panose="020B0503020000020004" pitchFamily="50" charset="-127"/>
              </a:rPr>
              <a:t>x received </a:t>
            </a:r>
            <a:r>
              <a:rPr lang="en-US" altLang="ko-KR" sz="1100" kern="0" dirty="0">
                <a:solidFill>
                  <a:srgbClr val="000000"/>
                </a:solidFill>
                <a:latin typeface="맑은 고딕" panose="020B0503020000020004" pitchFamily="50" charset="-127"/>
                <a:ea typeface="맑은 고딕" panose="020B0503020000020004" pitchFamily="50" charset="-127"/>
              </a:rPr>
              <a:t>bit </a:t>
            </a:r>
            <a:r>
              <a:rPr lang="en-US" altLang="ko-KR" sz="1100" kern="0" dirty="0" smtClean="0">
                <a:solidFill>
                  <a:srgbClr val="000000"/>
                </a:solidFill>
                <a:latin typeface="맑은 고딕" panose="020B0503020000020004" pitchFamily="50" charset="-127"/>
                <a:ea typeface="맑은 고딕" panose="020B0503020000020004" pitchFamily="50" charset="-127"/>
              </a:rPr>
              <a:t>within </a:t>
            </a:r>
            <a:r>
              <a:rPr lang="en-US" altLang="ko-KR" sz="1100" kern="0" dirty="0">
                <a:solidFill>
                  <a:srgbClr val="000000"/>
                </a:solidFill>
                <a:latin typeface="맑은 고딕" panose="020B0503020000020004" pitchFamily="50" charset="-127"/>
                <a:ea typeface="맑은 고딕" panose="020B0503020000020004" pitchFamily="50" charset="-127"/>
              </a:rPr>
              <a:t>2 </a:t>
            </a:r>
            <a:r>
              <a:rPr lang="en-US" altLang="ko-KR" sz="1100" kern="0" dirty="0" smtClean="0">
                <a:solidFill>
                  <a:srgbClr val="000000"/>
                </a:solidFill>
                <a:latin typeface="맑은 고딕" panose="020B0503020000020004" pitchFamily="50" charset="-127"/>
                <a:ea typeface="맑은 고딕" panose="020B0503020000020004" pitchFamily="50" charset="-127"/>
              </a:rPr>
              <a:t>seconds</a:t>
            </a:r>
          </a:p>
          <a:p>
            <a:pPr marL="180975" lvl="2" indent="-171450">
              <a:buFontTx/>
              <a:buChar char="-"/>
            </a:pPr>
            <a:r>
              <a:rPr lang="en-US" altLang="ko-KR" sz="1100" kern="0" dirty="0">
                <a:solidFill>
                  <a:srgbClr val="000000"/>
                </a:solidFill>
                <a:latin typeface="맑은 고딕" panose="020B0503020000020004" pitchFamily="50" charset="-127"/>
                <a:ea typeface="맑은 고딕" panose="020B0503020000020004" pitchFamily="50" charset="-127"/>
              </a:rPr>
              <a:t>At sea state </a:t>
            </a:r>
            <a:r>
              <a:rPr lang="en-US" altLang="ko-KR" sz="1100" kern="0" dirty="0" smtClean="0">
                <a:solidFill>
                  <a:srgbClr val="000000"/>
                </a:solidFill>
                <a:latin typeface="맑은 고딕" panose="020B0503020000020004" pitchFamily="50" charset="-127"/>
                <a:ea typeface="맑은 고딕" panose="020B0503020000020004" pitchFamily="50" charset="-127"/>
              </a:rPr>
              <a:t>1, </a:t>
            </a:r>
            <a:r>
              <a:rPr lang="en-US" altLang="ko-KR" sz="1100" kern="0" dirty="0">
                <a:solidFill>
                  <a:srgbClr val="000000"/>
                </a:solidFill>
                <a:latin typeface="맑은 고딕" panose="020B0503020000020004" pitchFamily="50" charset="-127"/>
                <a:ea typeface="맑은 고딕" panose="020B0503020000020004" pitchFamily="50" charset="-127"/>
              </a:rPr>
              <a:t>the Radar System shall detect targets at ranges out </a:t>
            </a:r>
            <a:r>
              <a:rPr lang="en-US" altLang="ko-KR" sz="1100" kern="0" dirty="0" smtClean="0">
                <a:solidFill>
                  <a:srgbClr val="000000"/>
                </a:solidFill>
                <a:latin typeface="맑은 고딕" panose="020B0503020000020004" pitchFamily="50" charset="-127"/>
                <a:ea typeface="맑은 고딕" panose="020B0503020000020004" pitchFamily="50" charset="-127"/>
              </a:rPr>
              <a:t>to 100 </a:t>
            </a:r>
            <a:r>
              <a:rPr lang="en-US" altLang="ko-KR" sz="1100" kern="0" dirty="0">
                <a:solidFill>
                  <a:srgbClr val="000000"/>
                </a:solidFill>
                <a:latin typeface="맑은 고딕" panose="020B0503020000020004" pitchFamily="50" charset="-127"/>
                <a:ea typeface="맑은 고딕" panose="020B0503020000020004" pitchFamily="50" charset="-127"/>
              </a:rPr>
              <a:t>nautical miles</a:t>
            </a:r>
          </a:p>
        </p:txBody>
      </p:sp>
      <p:sp>
        <p:nvSpPr>
          <p:cNvPr id="5" name="TextBox 4"/>
          <p:cNvSpPr txBox="1"/>
          <p:nvPr/>
        </p:nvSpPr>
        <p:spPr>
          <a:xfrm>
            <a:off x="3299971" y="4021259"/>
            <a:ext cx="3506088"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Examples of functional requirements in complex form</a:t>
            </a:r>
            <a:endParaRPr lang="ko-KR" altLang="en-US" sz="1000" b="1" u="sng" dirty="0" smtClean="0">
              <a:latin typeface="맑은 고딕" pitchFamily="50" charset="-127"/>
              <a:ea typeface="맑은 고딕" pitchFamily="50" charset="-127"/>
            </a:endParaRPr>
          </a:p>
        </p:txBody>
      </p:sp>
      <p:sp>
        <p:nvSpPr>
          <p:cNvPr id="7"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2) Functional Requirements Definition</a:t>
            </a:r>
            <a:endParaRPr lang="ko-KR" altLang="en-US" sz="2000" smtClean="0">
              <a:solidFill>
                <a:schemeClr val="tx1"/>
              </a:solidFill>
            </a:endParaRPr>
          </a:p>
        </p:txBody>
      </p:sp>
    </p:spTree>
    <p:extLst>
      <p:ext uri="{BB962C8B-B14F-4D97-AF65-F5344CB8AC3E}">
        <p14:creationId xmlns:p14="http://schemas.microsoft.com/office/powerpoint/2010/main" val="31697853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2021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Define interface </a:t>
            </a:r>
            <a:r>
              <a:rPr lang="en-US" altLang="ko-KR" sz="1100" b="1" dirty="0" smtClean="0"/>
              <a:t>requirements</a:t>
            </a:r>
            <a:r>
              <a:rPr lang="en-US" altLang="ko-KR" sz="1100" b="1" dirty="0" smtClean="0"/>
              <a:t> </a:t>
            </a:r>
            <a:endParaRPr lang="en-US" altLang="ko-KR" sz="1100" b="1" dirty="0"/>
          </a:p>
          <a:p>
            <a:pPr marL="271463" lvl="2" indent="0" eaLnBrk="1" hangingPunct="1">
              <a:buFont typeface="Wingdings" panose="05000000000000000000" pitchFamily="2" charset="2"/>
              <a:buNone/>
            </a:pPr>
            <a:r>
              <a:rPr lang="en-US" altLang="ko-KR" sz="1100" dirty="0"/>
              <a:t>The definition of the interface requirements of the system/software to be implemented includes the following</a:t>
            </a:r>
            <a:r>
              <a:rPr lang="en-US" altLang="ko-KR" sz="1100" dirty="0" smtClean="0"/>
              <a:t>. </a:t>
            </a:r>
            <a:endParaRPr lang="en-US" altLang="ko-KR" sz="1100" dirty="0" smtClean="0"/>
          </a:p>
          <a:p>
            <a:pPr marL="442913" lvl="2" indent="-171450" eaLnBrk="1" hangingPunct="1">
              <a:buFontTx/>
              <a:buChar char="-"/>
            </a:pPr>
            <a:r>
              <a:rPr lang="en-US" altLang="ko-KR" sz="1100" dirty="0"/>
              <a:t>[Define Functional Interface Requirements] Define input/output information and means for interface with external </a:t>
            </a:r>
            <a:r>
              <a:rPr lang="en-US" altLang="ko-KR" sz="1100" dirty="0" smtClean="0"/>
              <a:t>system</a:t>
            </a:r>
          </a:p>
          <a:p>
            <a:pPr marL="442913" lvl="2" indent="-171450" eaLnBrk="1" hangingPunct="1">
              <a:buFontTx/>
              <a:buChar char="-"/>
            </a:pPr>
            <a:r>
              <a:rPr lang="en-US" altLang="ko-KR" sz="1100" dirty="0" smtClean="0"/>
              <a:t>[</a:t>
            </a:r>
            <a:r>
              <a:rPr lang="en-US" altLang="ko-KR" sz="1100" dirty="0"/>
              <a:t>Define Communication Interface Requirements] Detailed specification of communication </a:t>
            </a:r>
            <a:r>
              <a:rPr lang="en-US" altLang="ko-KR" sz="1100" dirty="0" smtClean="0"/>
              <a:t>protocol</a:t>
            </a:r>
          </a:p>
          <a:p>
            <a:pPr marL="442913" lvl="2" indent="-171450" eaLnBrk="1" hangingPunct="1">
              <a:buFontTx/>
              <a:buChar char="-"/>
            </a:pPr>
            <a:r>
              <a:rPr lang="en-US" altLang="ko-KR" sz="1100" dirty="0" smtClean="0"/>
              <a:t>[</a:t>
            </a:r>
            <a:r>
              <a:rPr lang="en-US" altLang="ko-KR" sz="1100" dirty="0"/>
              <a:t>Define HMI Requirements] Detailed specification of complex user interfaces</a:t>
            </a:r>
            <a:endParaRPr lang="en-US" altLang="ko-KR" sz="1100" dirty="0" smtClean="0"/>
          </a:p>
        </p:txBody>
      </p:sp>
      <p:sp>
        <p:nvSpPr>
          <p:cNvPr id="9" name="텍스트 개체 틀 2"/>
          <p:cNvSpPr txBox="1">
            <a:spLocks/>
          </p:cNvSpPr>
          <p:nvPr/>
        </p:nvSpPr>
        <p:spPr bwMode="auto">
          <a:xfrm>
            <a:off x="323850" y="2236404"/>
            <a:ext cx="9093200" cy="16664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[Define Functional Interface Requirements]</a:t>
            </a:r>
          </a:p>
          <a:p>
            <a:pPr marL="271463" lvl="2" indent="0" eaLnBrk="1" hangingPunct="1">
              <a:buFont typeface="Wingdings" panose="05000000000000000000" pitchFamily="2" charset="2"/>
              <a:buNone/>
            </a:pPr>
            <a:r>
              <a:rPr lang="en-US" altLang="ko-KR" sz="1100" dirty="0"/>
              <a:t>It defines how the system/software interacts with related external systems. It defines an interface with an external system that requires interaction, and defines input/output information and interface means sent and received through the interface</a:t>
            </a:r>
            <a:r>
              <a:rPr lang="en-US" altLang="ko-KR" sz="1100" dirty="0" smtClean="0"/>
              <a:t>.</a:t>
            </a:r>
            <a:endParaRPr lang="en-US" altLang="ko-KR" sz="1100" dirty="0" smtClean="0"/>
          </a:p>
          <a:p>
            <a:pPr marL="271463" lvl="2" indent="0" eaLnBrk="1" hangingPunct="1">
              <a:buFont typeface="Wingdings" panose="05000000000000000000" pitchFamily="2" charset="2"/>
              <a:buNone/>
            </a:pPr>
            <a:endParaRPr lang="en-US" altLang="ko-KR" sz="1100" kern="0" dirty="0" smtClean="0"/>
          </a:p>
          <a:p>
            <a:pPr marL="442913" lvl="2" indent="-171450" eaLnBrk="1" hangingPunct="1">
              <a:buFontTx/>
              <a:buChar char="-"/>
            </a:pPr>
            <a:r>
              <a:rPr lang="en-US" altLang="ko-KR" sz="1100" dirty="0"/>
              <a:t>system </a:t>
            </a:r>
            <a:r>
              <a:rPr lang="en-US" altLang="ko-KR" sz="1100" dirty="0" smtClean="0"/>
              <a:t>interface</a:t>
            </a:r>
            <a:endParaRPr lang="en-US" altLang="ko-KR" sz="1100" dirty="0" smtClean="0"/>
          </a:p>
          <a:p>
            <a:pPr marL="628650" lvl="3" indent="-171450" eaLnBrk="1" hangingPunct="1">
              <a:buFont typeface="맑은 고딕" panose="020B0503020000020004" pitchFamily="50" charset="-127"/>
              <a:buChar char="."/>
            </a:pPr>
            <a:r>
              <a:rPr lang="en-US" altLang="ko-KR" sz="1100" kern="0" dirty="0">
                <a:solidFill>
                  <a:srgbClr val="000000"/>
                </a:solidFill>
              </a:rPr>
              <a:t>Input information: power, information collected from sensors, information from other systems, etc</a:t>
            </a:r>
            <a:r>
              <a:rPr lang="en-US" altLang="ko-KR" sz="1100" kern="0" dirty="0" smtClean="0">
                <a:solidFill>
                  <a:srgbClr val="000000"/>
                </a:solidFill>
              </a:rPr>
              <a:t>.</a:t>
            </a:r>
          </a:p>
          <a:p>
            <a:pPr marL="628650" lvl="3" indent="-171450" eaLnBrk="1" hangingPunct="1">
              <a:buFont typeface="맑은 고딕" panose="020B0503020000020004" pitchFamily="50" charset="-127"/>
              <a:buChar char="."/>
            </a:pPr>
            <a:r>
              <a:rPr lang="en-US" altLang="ko-KR" sz="1100" kern="0" dirty="0" smtClean="0">
                <a:solidFill>
                  <a:srgbClr val="000000"/>
                </a:solidFill>
              </a:rPr>
              <a:t>Output </a:t>
            </a:r>
            <a:r>
              <a:rPr lang="en-US" altLang="ko-KR" sz="1100" kern="0" dirty="0">
                <a:solidFill>
                  <a:srgbClr val="000000"/>
                </a:solidFill>
              </a:rPr>
              <a:t>information: dynamometer control information, power provided by the dynamometer, information provided to other systems, etc</a:t>
            </a:r>
            <a:r>
              <a:rPr lang="en-US" altLang="ko-KR" sz="1100" kern="0" dirty="0" smtClean="0">
                <a:solidFill>
                  <a:srgbClr val="000000"/>
                </a:solidFill>
              </a:rPr>
              <a:t>.</a:t>
            </a:r>
          </a:p>
          <a:p>
            <a:pPr marL="628650" lvl="3" indent="-171450" eaLnBrk="1" hangingPunct="1">
              <a:buFont typeface="맑은 고딕" panose="020B0503020000020004" pitchFamily="50" charset="-127"/>
              <a:buChar char="."/>
            </a:pPr>
            <a:r>
              <a:rPr lang="en-US" altLang="ko-KR" sz="1100" kern="0" dirty="0" smtClean="0">
                <a:solidFill>
                  <a:srgbClr val="000000"/>
                </a:solidFill>
              </a:rPr>
              <a:t>Interface </a:t>
            </a:r>
            <a:r>
              <a:rPr lang="en-US" altLang="ko-KR" sz="1100" kern="0" dirty="0">
                <a:solidFill>
                  <a:srgbClr val="000000"/>
                </a:solidFill>
              </a:rPr>
              <a:t>means: Hard-wired interface, vehicle network communication (CAN, MOST, LIN, </a:t>
            </a:r>
            <a:r>
              <a:rPr lang="en-US" altLang="ko-KR" sz="1100" kern="0" dirty="0" err="1">
                <a:solidFill>
                  <a:srgbClr val="000000"/>
                </a:solidFill>
              </a:rPr>
              <a:t>FlexRay</a:t>
            </a:r>
            <a:r>
              <a:rPr lang="en-US" altLang="ko-KR" sz="1100" kern="0" dirty="0">
                <a:solidFill>
                  <a:srgbClr val="000000"/>
                </a:solidFill>
              </a:rPr>
              <a:t>, etc</a:t>
            </a:r>
            <a:r>
              <a:rPr lang="en-US" altLang="ko-KR" sz="1100" kern="0" dirty="0" smtClean="0">
                <a:solidFill>
                  <a:srgbClr val="000000"/>
                </a:solidFill>
              </a:rPr>
              <a:t>.)</a:t>
            </a:r>
          </a:p>
          <a:p>
            <a:pPr marL="628650" lvl="3" indent="-171450" eaLnBrk="1" hangingPunct="1">
              <a:buFont typeface="맑은 고딕" panose="020B0503020000020004" pitchFamily="50" charset="-127"/>
              <a:buChar char="."/>
            </a:pPr>
            <a:endParaRPr lang="en-US" altLang="ko-KR" sz="1100" dirty="0" smtClean="0"/>
          </a:p>
          <a:p>
            <a:pPr marL="442913" lvl="2" indent="-171450" eaLnBrk="1" hangingPunct="1">
              <a:buFontTx/>
              <a:buChar char="-"/>
            </a:pPr>
            <a:r>
              <a:rPr lang="en-US" altLang="ko-KR" sz="1100" dirty="0"/>
              <a:t>software </a:t>
            </a:r>
            <a:r>
              <a:rPr lang="en-US" altLang="ko-KR" sz="1100" dirty="0" smtClean="0"/>
              <a:t>interface</a:t>
            </a:r>
            <a:endParaRPr lang="en-US" altLang="ko-KR" sz="1100" dirty="0"/>
          </a:p>
          <a:p>
            <a:pPr marL="628650" lvl="3" indent="-171450" eaLnBrk="1" hangingPunct="1">
              <a:spcBef>
                <a:spcPct val="0"/>
              </a:spcBef>
              <a:buFont typeface="맑은 고딕" panose="020B0503020000020004" pitchFamily="50" charset="-127"/>
              <a:buChar char="."/>
            </a:pPr>
            <a:r>
              <a:rPr lang="en-US" altLang="ko-KR" sz="1100" kern="0" dirty="0">
                <a:solidFill>
                  <a:srgbClr val="000000"/>
                </a:solidFill>
              </a:rPr>
              <a:t>Input information: information collected from sensors, information from other systems, hardware control information, etc</a:t>
            </a:r>
            <a:r>
              <a:rPr lang="en-US" altLang="ko-KR" sz="1100" kern="0" dirty="0" smtClean="0">
                <a:solidFill>
                  <a:srgbClr val="000000"/>
                </a:solidFill>
              </a:rPr>
              <a:t>.</a:t>
            </a:r>
          </a:p>
          <a:p>
            <a:pPr marL="628650" lvl="3" indent="-171450" eaLnBrk="1" hangingPunct="1">
              <a:spcBef>
                <a:spcPct val="0"/>
              </a:spcBef>
              <a:buFont typeface="맑은 고딕" panose="020B0503020000020004" pitchFamily="50" charset="-127"/>
              <a:buChar char="."/>
            </a:pPr>
            <a:r>
              <a:rPr lang="en-US" altLang="ko-KR" sz="1100" kern="0" dirty="0" smtClean="0">
                <a:solidFill>
                  <a:srgbClr val="000000"/>
                </a:solidFill>
              </a:rPr>
              <a:t>Output </a:t>
            </a:r>
            <a:r>
              <a:rPr lang="en-US" altLang="ko-KR" sz="1100" kern="0" dirty="0">
                <a:solidFill>
                  <a:srgbClr val="000000"/>
                </a:solidFill>
              </a:rPr>
              <a:t>information: dynamometer control information, information provided to other systems, hardware control information, etc</a:t>
            </a:r>
            <a:r>
              <a:rPr lang="en-US" altLang="ko-KR" sz="1100" kern="0" dirty="0" smtClean="0">
                <a:solidFill>
                  <a:srgbClr val="000000"/>
                </a:solidFill>
              </a:rPr>
              <a:t>.</a:t>
            </a:r>
          </a:p>
          <a:p>
            <a:pPr marL="628650" lvl="3" indent="-171450" eaLnBrk="1" hangingPunct="1">
              <a:spcBef>
                <a:spcPct val="0"/>
              </a:spcBef>
              <a:buFont typeface="맑은 고딕" panose="020B0503020000020004" pitchFamily="50" charset="-127"/>
              <a:buChar char="."/>
            </a:pPr>
            <a:r>
              <a:rPr lang="en-US" altLang="ko-KR" sz="1100" kern="0" dirty="0" smtClean="0">
                <a:solidFill>
                  <a:srgbClr val="000000"/>
                </a:solidFill>
              </a:rPr>
              <a:t>Interface </a:t>
            </a:r>
            <a:r>
              <a:rPr lang="en-US" altLang="ko-KR" sz="1100" kern="0" dirty="0">
                <a:solidFill>
                  <a:srgbClr val="000000"/>
                </a:solidFill>
              </a:rPr>
              <a:t>means: Register, ADC, PWM, etc</a:t>
            </a:r>
            <a:r>
              <a:rPr lang="en-US" altLang="ko-KR" sz="1100" kern="0" dirty="0" smtClean="0">
                <a:solidFill>
                  <a:srgbClr val="000000"/>
                </a:solidFill>
              </a:rPr>
              <a:t>.</a:t>
            </a:r>
          </a:p>
          <a:p>
            <a:pPr marL="628650" lvl="3" indent="-171450" eaLnBrk="1" hangingPunct="1">
              <a:spcBef>
                <a:spcPct val="0"/>
              </a:spcBef>
              <a:buFont typeface="맑은 고딕" panose="020B0503020000020004" pitchFamily="50" charset="-127"/>
              <a:buChar char="."/>
            </a:pPr>
            <a:endParaRPr lang="en-US" altLang="ko-KR" sz="1100" dirty="0" smtClean="0"/>
          </a:p>
          <a:p>
            <a:pPr marL="271463" lvl="2" indent="0" eaLnBrk="1" hangingPunct="1">
              <a:buNone/>
            </a:pPr>
            <a:r>
              <a:rPr lang="en-US" altLang="ko-KR" sz="1100" dirty="0"/>
              <a:t>It also defines transmission/reception functions for input/output information</a:t>
            </a:r>
            <a:r>
              <a:rPr lang="en-US" altLang="ko-KR" sz="1100" dirty="0" smtClean="0"/>
              <a:t>.</a:t>
            </a:r>
          </a:p>
          <a:p>
            <a:pPr marL="271463" lvl="2" indent="0" eaLnBrk="1" hangingPunct="1">
              <a:buNone/>
            </a:pPr>
            <a:endParaRPr lang="en-US" altLang="ko-KR" sz="1100" dirty="0"/>
          </a:p>
          <a:p>
            <a:pPr marL="271463" lvl="2" indent="0" eaLnBrk="1" hangingPunct="1">
              <a:buNone/>
            </a:pPr>
            <a:r>
              <a:rPr lang="en-US" altLang="ko-KR" sz="1100" dirty="0" smtClean="0"/>
              <a:t>The </a:t>
            </a:r>
            <a:r>
              <a:rPr lang="en-US" altLang="ko-KR" sz="1100" dirty="0"/>
              <a:t>detailed protocol related to the communication interface and the detailed screen requirements related to the user interface are defined separately.</a:t>
            </a:r>
            <a:endParaRPr lang="en-US" altLang="ko-KR" sz="1100" kern="0" dirty="0"/>
          </a:p>
        </p:txBody>
      </p:sp>
      <p:sp>
        <p:nvSpPr>
          <p:cNvPr id="6"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3) Interface Requirements Definition</a:t>
            </a:r>
            <a:endParaRPr lang="ko-KR" altLang="en-US" sz="2000" smtClean="0">
              <a:solidFill>
                <a:schemeClr val="tx1"/>
              </a:solidFill>
            </a:endParaRPr>
          </a:p>
        </p:txBody>
      </p:sp>
    </p:spTree>
    <p:extLst>
      <p:ext uri="{BB962C8B-B14F-4D97-AF65-F5344CB8AC3E}">
        <p14:creationId xmlns:p14="http://schemas.microsoft.com/office/powerpoint/2010/main" val="2112304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2021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[Define Communication Interface Requirements</a:t>
            </a:r>
            <a:r>
              <a:rPr lang="en-US" altLang="ko-KR" sz="1100" b="1" dirty="0" smtClean="0"/>
              <a:t>] </a:t>
            </a:r>
            <a:endParaRPr lang="en-US" altLang="ko-KR" sz="1100" b="1" dirty="0"/>
          </a:p>
          <a:p>
            <a:pPr marL="271463" lvl="2" indent="0" eaLnBrk="1" hangingPunct="1">
              <a:buFont typeface="Wingdings" panose="05000000000000000000" pitchFamily="2" charset="2"/>
              <a:buNone/>
            </a:pPr>
            <a:r>
              <a:rPr lang="en-US" altLang="ko-KR" sz="1100" dirty="0"/>
              <a:t>A detailed specification is defined separately for the protocol related to the communication interface. If a separate specification exists, it may be referred to</a:t>
            </a:r>
            <a:r>
              <a:rPr lang="en-US" altLang="ko-KR" sz="1100" dirty="0" smtClean="0"/>
              <a:t>.</a:t>
            </a:r>
            <a:endParaRPr lang="en-US" altLang="ko-KR" sz="1100" dirty="0" smtClean="0"/>
          </a:p>
          <a:p>
            <a:pPr marL="271463" lvl="2" indent="0" eaLnBrk="1" hangingPunct="1">
              <a:buFont typeface="Wingdings" panose="05000000000000000000" pitchFamily="2" charset="2"/>
              <a:buNone/>
            </a:pPr>
            <a:endParaRPr lang="en-US" altLang="ko-KR" sz="1100" dirty="0" smtClean="0"/>
          </a:p>
          <a:p>
            <a:pPr marL="442913" lvl="2" indent="-171450" eaLnBrk="1" hangingPunct="1">
              <a:buFontTx/>
              <a:buChar char="-"/>
            </a:pPr>
            <a:r>
              <a:rPr lang="en-US" altLang="ko-KR" sz="1100" dirty="0"/>
              <a:t>Network Communication Protocol: Specification technology for message composition used in communication through CAN, LIN, MOST, </a:t>
            </a:r>
            <a:r>
              <a:rPr lang="en-US" altLang="ko-KR" sz="1100" dirty="0" err="1"/>
              <a:t>FlexRay</a:t>
            </a:r>
            <a:r>
              <a:rPr lang="en-US" altLang="ko-KR" sz="1100" dirty="0"/>
              <a:t>, etc.</a:t>
            </a: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r>
              <a:rPr lang="en-US" altLang="ko-KR" sz="1100" dirty="0"/>
              <a:t>Serial Communication Protocol: Specification technology for register configuration for communication through SPI, I2C, etc.</a:t>
            </a:r>
            <a:endParaRPr lang="en-US" altLang="ko-KR" sz="1100" dirty="0" smtClean="0"/>
          </a:p>
        </p:txBody>
      </p:sp>
      <p:graphicFrame>
        <p:nvGraphicFramePr>
          <p:cNvPr id="5" name="표 4"/>
          <p:cNvGraphicFramePr>
            <a:graphicFrameLocks noGrp="1"/>
          </p:cNvGraphicFramePr>
          <p:nvPr>
            <p:extLst>
              <p:ext uri="{D42A27DB-BD31-4B8C-83A1-F6EECF244321}">
                <p14:modId xmlns:p14="http://schemas.microsoft.com/office/powerpoint/2010/main" val="1726458968"/>
              </p:ext>
            </p:extLst>
          </p:nvPr>
        </p:nvGraphicFramePr>
        <p:xfrm>
          <a:off x="1326831" y="2353469"/>
          <a:ext cx="7083744" cy="1676400"/>
        </p:xfrm>
        <a:graphic>
          <a:graphicData uri="http://schemas.openxmlformats.org/drawingml/2006/table">
            <a:tbl>
              <a:tblPr firstRow="1" firstCol="1" lastRow="1" lastCol="1" bandRow="1" bandCol="1"/>
              <a:tblGrid>
                <a:gridCol w="437142"/>
                <a:gridCol w="1427798"/>
                <a:gridCol w="1929448"/>
                <a:gridCol w="822339"/>
                <a:gridCol w="822339"/>
                <a:gridCol w="822339"/>
                <a:gridCol w="822339"/>
              </a:tblGrid>
              <a:tr h="142840">
                <a:tc>
                  <a:txBody>
                    <a:bodyPr/>
                    <a:lstStyle/>
                    <a:p>
                      <a:pPr algn="ctr">
                        <a:spcBef>
                          <a:spcPts val="400"/>
                        </a:spcBef>
                        <a:spcAft>
                          <a:spcPts val="400"/>
                        </a:spcAft>
                      </a:pPr>
                      <a:r>
                        <a:rPr lang="x-none"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No</a:t>
                      </a:r>
                      <a:endParaRPr lang="ko-KR"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400"/>
                        </a:spcBef>
                        <a:spcAft>
                          <a:spcPts val="400"/>
                        </a:spcAft>
                      </a:pPr>
                      <a:r>
                        <a:rPr lang="en-US" sz="1000" b="0" dirty="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Signal Name</a:t>
                      </a:r>
                      <a:endParaRPr lang="ko-KR" sz="1000" b="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400"/>
                        </a:spcBef>
                        <a:spcAft>
                          <a:spcPts val="400"/>
                        </a:spcAft>
                      </a:pPr>
                      <a:r>
                        <a:rPr lang="en-US" sz="1000" b="0" dirty="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Signal Description</a:t>
                      </a:r>
                      <a:endParaRPr lang="ko-KR" sz="1000" b="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400"/>
                        </a:spcBef>
                        <a:spcAft>
                          <a:spcPts val="400"/>
                        </a:spcAft>
                      </a:pPr>
                      <a:r>
                        <a:rPr lang="x-none" sz="1000" b="0" dirty="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Signal Byte No.</a:t>
                      </a:r>
                      <a:endParaRPr lang="ko-KR"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400"/>
                        </a:spcBef>
                        <a:spcAft>
                          <a:spcPts val="400"/>
                        </a:spcAft>
                      </a:pPr>
                      <a:r>
                        <a:rPr lang="x-none" sz="1000" b="0" dirty="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Signal Bit </a:t>
                      </a:r>
                      <a:r>
                        <a:rPr lang="en-US" sz="1000" b="0" dirty="0" smtClean="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
                      </a:r>
                      <a:br>
                        <a:rPr lang="en-US" sz="1000" b="0" dirty="0" smtClean="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br>
                      <a:r>
                        <a:rPr lang="x-none" sz="1000" b="0" dirty="0" smtClean="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No</a:t>
                      </a:r>
                      <a:r>
                        <a:rPr lang="x-none" sz="1000" b="0" dirty="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a:t>
                      </a:r>
                      <a:endParaRPr lang="ko-KR"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400"/>
                        </a:spcBef>
                        <a:spcAft>
                          <a:spcPts val="400"/>
                        </a:spcAft>
                      </a:pPr>
                      <a:r>
                        <a:rPr lang="x-none" sz="1000" b="0" dirty="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Signal  </a:t>
                      </a:r>
                      <a:r>
                        <a:rPr lang="en-US" sz="1000" b="0" dirty="0" smtClean="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
                      </a:r>
                      <a:br>
                        <a:rPr lang="en-US" sz="1000" b="0" dirty="0" smtClean="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br>
                      <a:r>
                        <a:rPr lang="x-none" sz="1000" b="0" dirty="0" smtClean="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Length</a:t>
                      </a:r>
                      <a:endParaRPr lang="ko-KR"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400"/>
                        </a:spcBef>
                        <a:spcAft>
                          <a:spcPts val="400"/>
                        </a:spcAft>
                      </a:pPr>
                      <a:r>
                        <a:rPr lang="x-none" sz="1000" b="0" dirty="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Signal  </a:t>
                      </a:r>
                      <a:r>
                        <a:rPr lang="en-US" sz="1000" b="0" dirty="0" smtClean="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
                      </a:r>
                      <a:br>
                        <a:rPr lang="en-US" sz="1000" b="0" dirty="0" smtClean="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br>
                      <a:r>
                        <a:rPr lang="x-none" sz="1000" b="0" dirty="0" smtClean="0">
                          <a:solidFill>
                            <a:srgbClr val="000000"/>
                          </a:solidFill>
                          <a:effectLst/>
                          <a:latin typeface="맑은 고딕" panose="020B0503020000020004" pitchFamily="50" charset="-127"/>
                          <a:ea typeface="굴림" panose="020B0600000101010101" pitchFamily="50" charset="-127"/>
                          <a:cs typeface="Times New Roman" panose="02020603050405020304" pitchFamily="18" charset="0"/>
                        </a:rPr>
                        <a:t>Default</a:t>
                      </a:r>
                      <a:endParaRPr lang="ko-KR"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34507">
                <a:tc>
                  <a:txBody>
                    <a:bodyPr/>
                    <a:lstStyle/>
                    <a:p>
                      <a:pPr algn="ct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1</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ISw_Stat</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Ignition switch state</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2</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4</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3</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07H</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331">
                <a:tc>
                  <a:txBody>
                    <a:bodyPr/>
                    <a:lstStyle/>
                    <a:p>
                      <a:pPr algn="ct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2</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DidA_ExtTest_Pres</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DidA external tester present </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5</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0</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1</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00H</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331">
                <a:tc>
                  <a:txBody>
                    <a:bodyPr/>
                    <a:lstStyle/>
                    <a:p>
                      <a:pPr algn="ct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3</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TGW_Rout_Stat</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TGW routing status</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1</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0</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2</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00H</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9331">
                <a:tc>
                  <a:txBody>
                    <a:bodyPr/>
                    <a:lstStyle/>
                    <a:p>
                      <a:pPr algn="ct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4</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PN14_SupBat_Volt</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Supply battery voltage</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1</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0</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8</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FFH</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4985">
                <a:tc>
                  <a:txBody>
                    <a:bodyPr/>
                    <a:lstStyle/>
                    <a:p>
                      <a:pPr algn="ct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ahoma" panose="020B0604030504040204" pitchFamily="34" charset="0"/>
                        </a:rPr>
                        <a:t>5</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PN14_SupBat_Curr</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Supply battery current</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2</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0</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11</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7FFH</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840">
                <a:tc>
                  <a:txBody>
                    <a:bodyPr/>
                    <a:lstStyle/>
                    <a:p>
                      <a:pPr algn="ct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6</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PN14_SupBatCutSw_Stat</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Supply battery cutoff switch state</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3</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3</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2</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00H</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2840">
                <a:tc>
                  <a:txBody>
                    <a:bodyPr/>
                    <a:lstStyle/>
                    <a:p>
                      <a:pPr algn="ct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7</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PN14_TransMd_Stat</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Powernet transport mode status</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4</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4</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2</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000" b="0" dirty="0">
                          <a:solidFill>
                            <a:srgbClr val="000000"/>
                          </a:solidFill>
                          <a:effectLst/>
                          <a:latin typeface="Trebuchet MS" panose="020B0603020202020204" pitchFamily="34" charset="0"/>
                          <a:ea typeface="굴림체" panose="020B0609000101010101" pitchFamily="49" charset="-127"/>
                          <a:cs typeface="Times New Roman" panose="02020603050405020304" pitchFamily="18" charset="0"/>
                        </a:rPr>
                        <a:t>03H</a:t>
                      </a:r>
                      <a:endParaRPr lang="ko-KR" sz="1000" b="0">
                        <a:effectLst/>
                        <a:latin typeface="Trebuchet MS" panose="020B0603020202020204" pitchFamily="34" charset="0"/>
                        <a:ea typeface="굴림체" panose="020B0609000101010101" pitchFamily="49"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TextBox 9"/>
          <p:cNvSpPr txBox="1"/>
          <p:nvPr/>
        </p:nvSpPr>
        <p:spPr>
          <a:xfrm>
            <a:off x="3622571" y="2057161"/>
            <a:ext cx="2611612"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CAN RX message specification example</a:t>
            </a:r>
            <a:endParaRPr lang="ko-KR" altLang="en-US" sz="1000" b="1" u="sng" dirty="0" smtClean="0">
              <a:latin typeface="맑은 고딕" pitchFamily="50" charset="-127"/>
              <a:ea typeface="맑은 고딕"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3028944753"/>
              </p:ext>
            </p:extLst>
          </p:nvPr>
        </p:nvGraphicFramePr>
        <p:xfrm>
          <a:off x="1326833" y="4775994"/>
          <a:ext cx="7083742" cy="1066800"/>
        </p:xfrm>
        <a:graphic>
          <a:graphicData uri="http://schemas.openxmlformats.org/drawingml/2006/table">
            <a:tbl>
              <a:tblPr firstRow="1" firstCol="1" lastRow="1" lastCol="1" bandRow="1" bandCol="1"/>
              <a:tblGrid>
                <a:gridCol w="456845"/>
                <a:gridCol w="1362984"/>
                <a:gridCol w="2889828"/>
                <a:gridCol w="643359"/>
                <a:gridCol w="1069244"/>
                <a:gridCol w="661482"/>
              </a:tblGrid>
              <a:tr h="125981">
                <a:tc>
                  <a:txBody>
                    <a:bodyPr/>
                    <a:lstStyle/>
                    <a:p>
                      <a:pPr algn="ctr">
                        <a:spcBef>
                          <a:spcPts val="400"/>
                        </a:spcBef>
                        <a:spcAft>
                          <a:spcPts val="400"/>
                        </a:spcAft>
                      </a:pPr>
                      <a:r>
                        <a:rPr lang="x-none"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No</a:t>
                      </a:r>
                      <a:endParaRPr lang="ko-KR"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400"/>
                        </a:spcBef>
                        <a:spcAft>
                          <a:spcPts val="400"/>
                        </a:spcAft>
                      </a:pPr>
                      <a:r>
                        <a:rPr lang="x-none" sz="1000" b="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Register Name</a:t>
                      </a:r>
                      <a:endParaRPr lang="ko-KR"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400"/>
                        </a:spcBef>
                        <a:spcAft>
                          <a:spcPts val="400"/>
                        </a:spcAft>
                      </a:pPr>
                      <a:r>
                        <a:rPr lang="x-none" sz="1000" b="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Description</a:t>
                      </a:r>
                      <a:endParaRPr lang="ko-KR"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400"/>
                        </a:spcBef>
                        <a:spcAft>
                          <a:spcPts val="400"/>
                        </a:spcAft>
                      </a:pPr>
                      <a:r>
                        <a:rPr lang="x-none" sz="1000" b="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offset</a:t>
                      </a:r>
                      <a:endParaRPr lang="ko-KR"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400"/>
                        </a:spcBef>
                        <a:spcAft>
                          <a:spcPts val="400"/>
                        </a:spcAft>
                      </a:pPr>
                      <a:r>
                        <a:rPr lang="x-none" sz="1000" b="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Initial Value</a:t>
                      </a:r>
                      <a:endParaRPr lang="ko-KR"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a:spcBef>
                          <a:spcPts val="400"/>
                        </a:spcBef>
                        <a:spcAft>
                          <a:spcPts val="400"/>
                        </a:spcAft>
                      </a:pPr>
                      <a:r>
                        <a:rPr lang="x-none" sz="1000" b="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rPr>
                        <a:t>R/W</a:t>
                      </a:r>
                      <a:endParaRPr lang="ko-KR" sz="1000" b="0" dirty="0">
                        <a:solidFill>
                          <a:srgbClr val="000000"/>
                        </a:solidFill>
                        <a:effectLst/>
                        <a:latin typeface="Trebuchet MS" panose="020B0603020202020204" pitchFamily="34" charset="0"/>
                        <a:ea typeface="굴림" panose="020B0600000101010101" pitchFamily="50" charset="-127"/>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r>
              <a:tr h="128540">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1</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fpgaID0</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FPGA image ID0</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0x0000</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TBD</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RO</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037">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2</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fpgaID1</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FPGA image ID1</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0x0002</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TBD</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RO</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037">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3</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lockStatus</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Signal Lock Status</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0x0004</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0xXXXX</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RO</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037">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4</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blockEnable</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HUS/ICS Block Enable</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0x0006</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0x0000</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RW</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037">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6</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interruptEnable</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Interrupt Enable</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0x000a</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0x0000</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RW</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14037">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7</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interruptStatus</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Interrupt Status</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0x000c</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0x0000</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Bef>
                          <a:spcPts val="200"/>
                        </a:spcBef>
                        <a:spcAft>
                          <a:spcPts val="200"/>
                        </a:spcAft>
                      </a:pPr>
                      <a:r>
                        <a:rPr lang="en-US" sz="1000" b="0" dirty="0">
                          <a:solidFill>
                            <a:srgbClr val="000000"/>
                          </a:solidFill>
                          <a:effectLst/>
                          <a:latin typeface="Trebuchet MS" panose="020B0603020202020204" pitchFamily="34" charset="0"/>
                          <a:ea typeface="굴림" panose="020B0600000101010101" pitchFamily="50" charset="-127"/>
                          <a:cs typeface="Courier New" panose="02070309020205020404" pitchFamily="49" charset="0"/>
                        </a:rPr>
                        <a:t>RO</a:t>
                      </a:r>
                      <a:endParaRPr lang="ko-KR" sz="1000" b="0">
                        <a:solidFill>
                          <a:srgbClr val="000000"/>
                        </a:solidFill>
                        <a:effectLst/>
                        <a:latin typeface="Trebuchet MS" panose="020B0603020202020204" pitchFamily="34" charset="0"/>
                        <a:ea typeface="굴림" panose="020B0600000101010101" pitchFamily="50" charset="-127"/>
                        <a:cs typeface="Courier New" panose="02070309020205020404" pitchFamily="49"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TextBox 11"/>
          <p:cNvSpPr txBox="1"/>
          <p:nvPr/>
        </p:nvSpPr>
        <p:spPr>
          <a:xfrm>
            <a:off x="3756567" y="4477464"/>
            <a:ext cx="2347117"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SPI Register configuration example</a:t>
            </a:r>
            <a:endParaRPr lang="ko-KR" altLang="en-US" sz="1000" b="1" u="sng" dirty="0" smtClean="0">
              <a:latin typeface="맑은 고딕" pitchFamily="50" charset="-127"/>
              <a:ea typeface="맑은 고딕" pitchFamily="50" charset="-127"/>
            </a:endParaRPr>
          </a:p>
        </p:txBody>
      </p:sp>
      <p:sp>
        <p:nvSpPr>
          <p:cNvPr id="9"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3) Interface Requirements Definition</a:t>
            </a:r>
            <a:endParaRPr lang="ko-KR" altLang="en-US" sz="2000" smtClean="0">
              <a:solidFill>
                <a:schemeClr val="tx1"/>
              </a:solidFill>
            </a:endParaRPr>
          </a:p>
        </p:txBody>
      </p:sp>
    </p:spTree>
    <p:extLst>
      <p:ext uri="{BB962C8B-B14F-4D97-AF65-F5344CB8AC3E}">
        <p14:creationId xmlns:p14="http://schemas.microsoft.com/office/powerpoint/2010/main" val="37582484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2021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[Define </a:t>
            </a:r>
            <a:r>
              <a:rPr lang="en-US" altLang="ko-KR" sz="1100" b="1" dirty="0" smtClean="0"/>
              <a:t>HMI </a:t>
            </a:r>
            <a:r>
              <a:rPr lang="en-US" altLang="ko-KR" sz="1100" b="1" dirty="0"/>
              <a:t>Requirements</a:t>
            </a:r>
            <a:r>
              <a:rPr lang="en-US" altLang="ko-KR" sz="1100" b="1" dirty="0" smtClean="0"/>
              <a:t>] </a:t>
            </a:r>
            <a:endParaRPr lang="en-US" altLang="ko-KR" sz="1100" b="1" dirty="0"/>
          </a:p>
          <a:p>
            <a:pPr marL="271463" lvl="2" indent="0" eaLnBrk="1" hangingPunct="1">
              <a:buFont typeface="Wingdings" panose="05000000000000000000" pitchFamily="2" charset="2"/>
              <a:buNone/>
            </a:pPr>
            <a:r>
              <a:rPr lang="en-US" altLang="ko-KR" sz="1100" dirty="0"/>
              <a:t>Define detailed specifications for complex user interfaces, such as screens that interact with users. If a separate specification exists, it may be referred to.</a:t>
            </a:r>
            <a:endParaRPr lang="en-US" altLang="ko-KR" sz="1100" dirty="0" smtClean="0"/>
          </a:p>
        </p:txBody>
      </p:sp>
      <p:pic>
        <p:nvPicPr>
          <p:cNvPr id="2" name="그림 1"/>
          <p:cNvPicPr>
            <a:picLocks noChangeAspect="1"/>
          </p:cNvPicPr>
          <p:nvPr/>
        </p:nvPicPr>
        <p:blipFill>
          <a:blip r:embed="rId2"/>
          <a:stretch>
            <a:fillRect/>
          </a:stretch>
        </p:blipFill>
        <p:spPr>
          <a:xfrm>
            <a:off x="914400" y="1961730"/>
            <a:ext cx="7605712" cy="3886619"/>
          </a:xfrm>
          <a:prstGeom prst="rect">
            <a:avLst/>
          </a:prstGeom>
          <a:ln>
            <a:solidFill>
              <a:schemeClr val="tx1"/>
            </a:solidFill>
          </a:ln>
        </p:spPr>
      </p:pic>
      <p:sp>
        <p:nvSpPr>
          <p:cNvPr id="9" name="TextBox 8"/>
          <p:cNvSpPr txBox="1"/>
          <p:nvPr/>
        </p:nvSpPr>
        <p:spPr>
          <a:xfrm>
            <a:off x="4016254" y="1647517"/>
            <a:ext cx="1827744"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HMI Specification Example</a:t>
            </a:r>
            <a:endParaRPr lang="ko-KR" altLang="en-US" sz="1000" b="1" u="sng" dirty="0" smtClean="0">
              <a:latin typeface="맑은 고딕" pitchFamily="50" charset="-127"/>
              <a:ea typeface="맑은 고딕" pitchFamily="50" charset="-127"/>
            </a:endParaRPr>
          </a:p>
        </p:txBody>
      </p:sp>
      <p:sp>
        <p:nvSpPr>
          <p:cNvPr id="7"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3) Interface Requirements Definition</a:t>
            </a:r>
            <a:endParaRPr lang="ko-KR" altLang="en-US" sz="2000" smtClean="0">
              <a:solidFill>
                <a:schemeClr val="tx1"/>
              </a:solidFill>
            </a:endParaRPr>
          </a:p>
        </p:txBody>
      </p:sp>
    </p:spTree>
    <p:extLst>
      <p:ext uri="{BB962C8B-B14F-4D97-AF65-F5344CB8AC3E}">
        <p14:creationId xmlns:p14="http://schemas.microsoft.com/office/powerpoint/2010/main" val="8779027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0306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ko-KR" altLang="en-US" sz="1100" b="1" dirty="0" smtClean="0"/>
              <a:t>안전 요구사항 정의</a:t>
            </a:r>
            <a:r>
              <a:rPr lang="en-US" altLang="ko-KR" sz="1100" b="1" dirty="0" smtClean="0"/>
              <a:t> </a:t>
            </a:r>
            <a:endParaRPr lang="en-US" altLang="ko-KR" sz="1100" b="1" dirty="0"/>
          </a:p>
          <a:p>
            <a:pPr marL="271463" lvl="2" indent="0" eaLnBrk="1" hangingPunct="1">
              <a:buNone/>
            </a:pPr>
            <a:r>
              <a:rPr lang="ko-KR" altLang="en-US" sz="1100" dirty="0" smtClean="0"/>
              <a:t>안전 요구사항은 대상 </a:t>
            </a:r>
            <a:r>
              <a:rPr lang="ko-KR" altLang="en-US" sz="1100" dirty="0" smtClean="0">
                <a:solidFill>
                  <a:srgbClr val="000000"/>
                </a:solidFill>
              </a:rPr>
              <a:t>시스템</a:t>
            </a:r>
            <a:r>
              <a:rPr lang="en-US" altLang="ko-KR" sz="1100" dirty="0">
                <a:solidFill>
                  <a:srgbClr val="000000"/>
                </a:solidFill>
              </a:rPr>
              <a:t>/</a:t>
            </a:r>
            <a:r>
              <a:rPr lang="ko-KR" altLang="en-US" sz="1100" smtClean="0">
                <a:solidFill>
                  <a:srgbClr val="000000"/>
                </a:solidFill>
              </a:rPr>
              <a:t>소프트웨어 </a:t>
            </a:r>
            <a:r>
              <a:rPr lang="ko-KR" altLang="en-US" sz="1100">
                <a:solidFill>
                  <a:srgbClr val="000000"/>
                </a:solidFill>
              </a:rPr>
              <a:t>기능의 오동작으로 인해 발생할 수 있는 위험을 예방하거나 감소시키는 </a:t>
            </a:r>
            <a:r>
              <a:rPr lang="ko-KR" altLang="en-US" sz="1100" smtClean="0">
                <a:solidFill>
                  <a:srgbClr val="000000"/>
                </a:solidFill>
              </a:rPr>
              <a:t>방안에 대한 것으로 </a:t>
            </a:r>
            <a:r>
              <a:rPr lang="ko-KR" altLang="en-US" sz="1100" smtClean="0"/>
              <a:t>다음 </a:t>
            </a:r>
            <a:r>
              <a:rPr lang="ko-KR" altLang="en-US" sz="1100"/>
              <a:t>사항을 포함한다</a:t>
            </a:r>
            <a:r>
              <a:rPr lang="en-US" altLang="ko-KR" sz="1100" dirty="0"/>
              <a:t>. </a:t>
            </a:r>
            <a:endParaRPr lang="en-US" altLang="ko-KR" sz="1100" dirty="0" smtClean="0"/>
          </a:p>
          <a:p>
            <a:pPr marL="442913" lvl="2" indent="-171450" eaLnBrk="1" hangingPunct="1">
              <a:buFontTx/>
              <a:buChar char="-"/>
            </a:pPr>
            <a:r>
              <a:rPr lang="en-US" altLang="ko-KR" sz="1100" dirty="0" smtClean="0"/>
              <a:t>[Devise Safety Mechanisms] </a:t>
            </a:r>
            <a:r>
              <a:rPr lang="ko-KR" altLang="en-US" sz="1100" smtClean="0"/>
              <a:t>시스템</a:t>
            </a:r>
            <a:r>
              <a:rPr lang="en-US" altLang="ko-KR" sz="1100" dirty="0" smtClean="0"/>
              <a:t>/</a:t>
            </a:r>
            <a:r>
              <a:rPr lang="ko-KR" altLang="en-US" sz="1100" smtClean="0"/>
              <a:t>소프트웨어가 수행할 안전 메커니즘 도출</a:t>
            </a:r>
            <a:endParaRPr lang="en-US" altLang="ko-KR" sz="1100" dirty="0" smtClean="0"/>
          </a:p>
          <a:p>
            <a:pPr marL="442913" lvl="2" indent="-171450" eaLnBrk="1" hangingPunct="1">
              <a:buFontTx/>
              <a:buChar char="-"/>
            </a:pPr>
            <a:r>
              <a:rPr lang="en-US" altLang="ko-KR" sz="1100" dirty="0" smtClean="0"/>
              <a:t>[Define Safety Requirements] </a:t>
            </a:r>
            <a:r>
              <a:rPr lang="ko-KR" altLang="en-US" sz="1100"/>
              <a:t>도출된 안전 메커니즘을 기반으로 안전 </a:t>
            </a:r>
            <a:r>
              <a:rPr lang="ko-KR" altLang="en-US" sz="1100" smtClean="0"/>
              <a:t>요구사항 기술</a:t>
            </a:r>
            <a:endParaRPr lang="en-US" altLang="ko-KR" sz="1100" dirty="0" smtClean="0"/>
          </a:p>
        </p:txBody>
      </p:sp>
      <p:sp>
        <p:nvSpPr>
          <p:cNvPr id="9" name="텍스트 개체 틀 2"/>
          <p:cNvSpPr txBox="1">
            <a:spLocks/>
          </p:cNvSpPr>
          <p:nvPr/>
        </p:nvSpPr>
        <p:spPr bwMode="auto">
          <a:xfrm>
            <a:off x="323850" y="2160204"/>
            <a:ext cx="9093200" cy="16664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[Devise Safety Mechanisms]</a:t>
            </a:r>
          </a:p>
          <a:p>
            <a:pPr marL="271463" lvl="2" indent="0" eaLnBrk="1" hangingPunct="1">
              <a:buFont typeface="Wingdings" panose="05000000000000000000" pitchFamily="2" charset="2"/>
              <a:buNone/>
            </a:pPr>
            <a:r>
              <a:rPr lang="ko-KR" altLang="en-US" sz="1100" dirty="0" smtClean="0"/>
              <a:t>안전 메커니즘</a:t>
            </a:r>
            <a:r>
              <a:rPr lang="en-US" altLang="ko-KR" sz="1100" dirty="0" smtClean="0"/>
              <a:t>(safety mechanisms)</a:t>
            </a:r>
            <a:r>
              <a:rPr lang="ko-KR" altLang="en-US" sz="1100" smtClean="0"/>
              <a:t>은 시스템</a:t>
            </a:r>
            <a:r>
              <a:rPr lang="en-US" altLang="ko-KR" sz="1100" dirty="0" smtClean="0"/>
              <a:t>/</a:t>
            </a:r>
            <a:r>
              <a:rPr lang="ko-KR" altLang="en-US" sz="1100" smtClean="0"/>
              <a:t>소프트웨어가 안전 상태에 유지하거나 도달하기 위해 관련 결함을 검출하고</a:t>
            </a:r>
            <a:r>
              <a:rPr lang="en-US" altLang="ko-KR" sz="1100" dirty="0" smtClean="0"/>
              <a:t>, </a:t>
            </a:r>
            <a:r>
              <a:rPr lang="ko-KR" altLang="en-US" sz="1100" smtClean="0"/>
              <a:t>사람에게 위해가 가지 않도록 조치하는 구체적 방안을 말한다</a:t>
            </a:r>
            <a:r>
              <a:rPr lang="en-US" altLang="ko-KR" sz="1100" dirty="0" smtClean="0"/>
              <a:t>. </a:t>
            </a:r>
            <a:r>
              <a:rPr lang="ko-KR" altLang="en-US" sz="1100" smtClean="0"/>
              <a:t>안전 메커니즘 도출을 위해서는 다음을 고려해야 한다</a:t>
            </a:r>
            <a:r>
              <a:rPr lang="en-US" altLang="ko-KR" sz="1100" dirty="0" smtClean="0"/>
              <a:t>. </a:t>
            </a:r>
          </a:p>
          <a:p>
            <a:pPr marL="271463" lvl="2" indent="0" eaLnBrk="1" hangingPunct="1">
              <a:buFont typeface="Wingdings" panose="05000000000000000000" pitchFamily="2" charset="2"/>
              <a:buNone/>
            </a:pPr>
            <a:endParaRPr lang="en-US" altLang="ko-KR" sz="1100" kern="0" dirty="0" smtClean="0"/>
          </a:p>
          <a:p>
            <a:pPr marL="442913" lvl="2" indent="-171450" eaLnBrk="1" hangingPunct="1">
              <a:buFontTx/>
              <a:buChar char="-"/>
            </a:pPr>
            <a:r>
              <a:rPr lang="ko-KR" altLang="en-US" sz="1100" dirty="0"/>
              <a:t>시스템 자체에서 발생한 고장의 감지 및 표시</a:t>
            </a:r>
            <a:r>
              <a:rPr lang="en-US" altLang="ko-KR" sz="1100" dirty="0"/>
              <a:t>, </a:t>
            </a:r>
            <a:r>
              <a:rPr lang="ko-KR" altLang="en-US" sz="1100"/>
              <a:t>제어하기 </a:t>
            </a:r>
            <a:r>
              <a:rPr lang="ko-KR" altLang="en-US" sz="1100" smtClean="0"/>
              <a:t>위한 안전 메커니즘</a:t>
            </a:r>
            <a:endParaRPr lang="en-US" altLang="ko-KR" sz="1100" dirty="0" smtClean="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smtClean="0"/>
          </a:p>
          <a:p>
            <a:pPr marL="442913" lvl="2" indent="-171450" eaLnBrk="1" hangingPunct="1">
              <a:buFontTx/>
              <a:buChar char="-"/>
            </a:pPr>
            <a:r>
              <a:rPr lang="ko-KR" altLang="en-US" sz="1100" dirty="0" smtClean="0"/>
              <a:t>시스템과 </a:t>
            </a:r>
            <a:r>
              <a:rPr lang="ko-KR" altLang="en-US" sz="1100" dirty="0"/>
              <a:t>관련된 외부 장치에서 발생한 고장의 감지 및 표시</a:t>
            </a:r>
            <a:r>
              <a:rPr lang="en-US" altLang="ko-KR" sz="1100" dirty="0"/>
              <a:t>, </a:t>
            </a:r>
            <a:r>
              <a:rPr lang="ko-KR" altLang="en-US" sz="1100"/>
              <a:t>제어하기 </a:t>
            </a:r>
            <a:r>
              <a:rPr lang="ko-KR" altLang="en-US" sz="1100" smtClean="0"/>
              <a:t>위한 안전 메커니즘</a:t>
            </a:r>
            <a:endParaRPr lang="en-US" altLang="ko-KR" sz="1100" dirty="0" smtClean="0"/>
          </a:p>
        </p:txBody>
      </p:sp>
      <p:sp>
        <p:nvSpPr>
          <p:cNvPr id="5" name="직사각형 4"/>
          <p:cNvSpPr/>
          <p:nvPr/>
        </p:nvSpPr>
        <p:spPr bwMode="auto">
          <a:xfrm>
            <a:off x="781049" y="3259604"/>
            <a:ext cx="8543925" cy="1293346"/>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1) Random HW Failure</a:t>
            </a:r>
            <a:r>
              <a:rPr lang="ko-KR" altLang="en-US" sz="1100" kern="0">
                <a:solidFill>
                  <a:srgbClr val="000000"/>
                </a:solidFill>
                <a:latin typeface="맑은 고딕" panose="020B0503020000020004" pitchFamily="50" charset="-127"/>
                <a:ea typeface="맑은 고딕" panose="020B0503020000020004" pitchFamily="50" charset="-127"/>
              </a:rPr>
              <a:t>를 감지하기 위한 </a:t>
            </a:r>
            <a:r>
              <a:rPr lang="ko-KR" altLang="en-US" sz="1100" kern="0" smtClean="0">
                <a:solidFill>
                  <a:srgbClr val="000000"/>
                </a:solidFill>
                <a:latin typeface="맑은 고딕" panose="020B0503020000020004" pitchFamily="50" charset="-127"/>
                <a:ea typeface="맑은 고딕" panose="020B0503020000020004" pitchFamily="50" charset="-127"/>
              </a:rPr>
              <a:t>안전</a:t>
            </a:r>
            <a:r>
              <a:rPr lang="en-US" altLang="ko-KR" sz="1100" kern="0" dirty="0" smtClean="0">
                <a:solidFill>
                  <a:srgbClr val="000000"/>
                </a:solidFill>
                <a:latin typeface="맑은 고딕" panose="020B0503020000020004" pitchFamily="50" charset="-127"/>
                <a:ea typeface="맑은 고딕" panose="020B0503020000020004" pitchFamily="50" charset="-127"/>
              </a:rPr>
              <a:t> </a:t>
            </a:r>
            <a:r>
              <a:rPr lang="ko-KR" altLang="en-US" sz="1100" kern="0" smtClean="0">
                <a:solidFill>
                  <a:srgbClr val="000000"/>
                </a:solidFill>
                <a:latin typeface="맑은 고딕" panose="020B0503020000020004" pitchFamily="50" charset="-127"/>
                <a:ea typeface="맑은 고딕" panose="020B0503020000020004" pitchFamily="50" charset="-127"/>
              </a:rPr>
              <a:t>메커니즘</a:t>
            </a: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9525" lvl="2"/>
            <a:r>
              <a:rPr lang="en-US" altLang="ko-KR" sz="1100" i="1" kern="0" dirty="0" smtClean="0">
                <a:solidFill>
                  <a:srgbClr val="000000"/>
                </a:solidFill>
                <a:latin typeface="맑은 고딕" panose="020B0503020000020004" pitchFamily="50" charset="-127"/>
                <a:ea typeface="맑은 고딕" panose="020B0503020000020004" pitchFamily="50" charset="-127"/>
              </a:rPr>
              <a:t>       </a:t>
            </a:r>
            <a:r>
              <a:rPr lang="en-US" altLang="ko-KR" sz="1100" i="1" kern="0" dirty="0">
                <a:solidFill>
                  <a:srgbClr val="000000"/>
                </a:solidFill>
                <a:latin typeface="맑은 고딕" panose="020B0503020000020004" pitchFamily="50" charset="-127"/>
                <a:ea typeface="맑은 고딕" panose="020B0503020000020004" pitchFamily="50" charset="-127"/>
              </a:rPr>
              <a:t>“System element</a:t>
            </a:r>
            <a:r>
              <a:rPr lang="ko-KR" altLang="en-US" sz="1100" i="1" kern="0">
                <a:solidFill>
                  <a:srgbClr val="000000"/>
                </a:solidFill>
                <a:latin typeface="맑은 고딕" panose="020B0503020000020004" pitchFamily="50" charset="-127"/>
                <a:ea typeface="맑은 고딕" panose="020B0503020000020004" pitchFamily="50" charset="-127"/>
              </a:rPr>
              <a:t>는 </a:t>
            </a:r>
            <a:r>
              <a:rPr lang="en-US" altLang="ko-KR" sz="1100" i="1" kern="0" dirty="0">
                <a:solidFill>
                  <a:srgbClr val="000000"/>
                </a:solidFill>
                <a:latin typeface="맑은 고딕" panose="020B0503020000020004" pitchFamily="50" charset="-127"/>
                <a:ea typeface="맑은 고딕" panose="020B0503020000020004" pitchFamily="50" charset="-127"/>
              </a:rPr>
              <a:t>A/D </a:t>
            </a:r>
            <a:r>
              <a:rPr lang="ko-KR" altLang="en-US" sz="1100" i="1" kern="0">
                <a:solidFill>
                  <a:srgbClr val="000000"/>
                </a:solidFill>
                <a:latin typeface="맑은 고딕" panose="020B0503020000020004" pitchFamily="50" charset="-127"/>
                <a:ea typeface="맑은 고딕" panose="020B0503020000020004" pitchFamily="50" charset="-127"/>
              </a:rPr>
              <a:t>컨버터에서 고장이 발생 되었을 때 </a:t>
            </a:r>
            <a:r>
              <a:rPr lang="en-US" altLang="ko-KR" sz="1100" i="1" kern="0" dirty="0">
                <a:solidFill>
                  <a:srgbClr val="000000"/>
                </a:solidFill>
                <a:latin typeface="맑은 고딕" panose="020B0503020000020004" pitchFamily="50" charset="-127"/>
                <a:ea typeface="맑은 고딕" panose="020B0503020000020004" pitchFamily="50" charset="-127"/>
              </a:rPr>
              <a:t>self-monitoring</a:t>
            </a:r>
            <a:r>
              <a:rPr lang="ko-KR" altLang="en-US" sz="1100" i="1" kern="0">
                <a:solidFill>
                  <a:srgbClr val="000000"/>
                </a:solidFill>
                <a:latin typeface="맑은 고딕" panose="020B0503020000020004" pitchFamily="50" charset="-127"/>
                <a:ea typeface="맑은 고딕" panose="020B0503020000020004" pitchFamily="50" charset="-127"/>
              </a:rPr>
              <a:t>을 통해 감지되어야 한다</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p>
          <a:p>
            <a:pPr marL="9525" lvl="2"/>
            <a:r>
              <a:rPr lang="en-US" altLang="ko-KR" sz="1100" i="1" kern="0" dirty="0" smtClean="0">
                <a:solidFill>
                  <a:srgbClr val="000000"/>
                </a:solidFill>
                <a:latin typeface="맑은 고딕" panose="020B0503020000020004" pitchFamily="50" charset="-127"/>
                <a:ea typeface="맑은 고딕" panose="020B0503020000020004" pitchFamily="50" charset="-127"/>
              </a:rPr>
              <a:t>        </a:t>
            </a:r>
            <a:r>
              <a:rPr lang="en-US" altLang="ko-KR" sz="1100" i="1" kern="0" dirty="0">
                <a:solidFill>
                  <a:srgbClr val="000000"/>
                </a:solidFill>
                <a:latin typeface="맑은 고딕" panose="020B0503020000020004" pitchFamily="50" charset="-127"/>
                <a:ea typeface="맑은 고딕" panose="020B0503020000020004" pitchFamily="50" charset="-127"/>
              </a:rPr>
              <a:t>(self monitoring</a:t>
            </a:r>
            <a:r>
              <a:rPr lang="ko-KR" altLang="en-US" sz="1100" i="1" kern="0">
                <a:solidFill>
                  <a:srgbClr val="000000"/>
                </a:solidFill>
                <a:latin typeface="맑은 고딕" panose="020B0503020000020004" pitchFamily="50" charset="-127"/>
                <a:ea typeface="맑은 고딕" panose="020B0503020000020004" pitchFamily="50" charset="-127"/>
              </a:rPr>
              <a:t>은 </a:t>
            </a:r>
            <a:r>
              <a:rPr lang="en-US" altLang="ko-KR" sz="1100" i="1" kern="0" dirty="0">
                <a:solidFill>
                  <a:srgbClr val="000000"/>
                </a:solidFill>
                <a:latin typeface="맑은 고딕" panose="020B0503020000020004" pitchFamily="50" charset="-127"/>
                <a:ea typeface="맑은 고딕" panose="020B0503020000020004" pitchFamily="50" charset="-127"/>
              </a:rPr>
              <a:t>Test Pattern </a:t>
            </a:r>
            <a:r>
              <a:rPr lang="ko-KR" altLang="en-US" sz="1100" i="1" kern="0">
                <a:solidFill>
                  <a:srgbClr val="000000"/>
                </a:solidFill>
                <a:latin typeface="맑은 고딕" panose="020B0503020000020004" pitchFamily="50" charset="-127"/>
                <a:ea typeface="맑은 고딕" panose="020B0503020000020004" pitchFamily="50" charset="-127"/>
              </a:rPr>
              <a:t>기법 적용</a:t>
            </a:r>
            <a:r>
              <a:rPr lang="en-US" altLang="ko-KR" sz="1100" i="1" kern="0" dirty="0">
                <a:solidFill>
                  <a:srgbClr val="000000"/>
                </a:solidFill>
                <a:latin typeface="맑은 고딕" panose="020B0503020000020004" pitchFamily="50" charset="-127"/>
                <a:ea typeface="맑은 고딕" panose="020B0503020000020004" pitchFamily="50" charset="-127"/>
              </a:rPr>
              <a:t>)</a:t>
            </a:r>
          </a:p>
          <a:p>
            <a:pPr marL="9525" lvl="2"/>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2) Communication channel</a:t>
            </a:r>
            <a:r>
              <a:rPr lang="ko-KR" altLang="en-US" sz="1100" kern="0">
                <a:solidFill>
                  <a:srgbClr val="000000"/>
                </a:solidFill>
                <a:latin typeface="맑은 고딕" panose="020B0503020000020004" pitchFamily="50" charset="-127"/>
                <a:ea typeface="맑은 고딕" panose="020B0503020000020004" pitchFamily="50" charset="-127"/>
              </a:rPr>
              <a:t>의 고장을 감지하기 위한 </a:t>
            </a:r>
            <a:r>
              <a:rPr lang="en-US" altLang="ko-KR" sz="1100" kern="0" dirty="0">
                <a:solidFill>
                  <a:srgbClr val="000000"/>
                </a:solidFill>
                <a:latin typeface="맑은 고딕" panose="020B0503020000020004" pitchFamily="50" charset="-127"/>
                <a:ea typeface="맑은 고딕" panose="020B0503020000020004" pitchFamily="50" charset="-127"/>
              </a:rPr>
              <a:t>TSR </a:t>
            </a:r>
          </a:p>
          <a:p>
            <a:pPr marL="9525" lvl="2"/>
            <a:r>
              <a:rPr lang="en-US" altLang="ko-KR" sz="1100" i="1" kern="0" dirty="0" smtClean="0">
                <a:solidFill>
                  <a:srgbClr val="000000"/>
                </a:solidFill>
                <a:latin typeface="맑은 고딕" panose="020B0503020000020004" pitchFamily="50" charset="-127"/>
                <a:ea typeface="맑은 고딕" panose="020B0503020000020004" pitchFamily="50" charset="-127"/>
              </a:rPr>
              <a:t>      </a:t>
            </a:r>
            <a:r>
              <a:rPr lang="en-US" altLang="ko-KR" sz="1100" i="1" kern="0" dirty="0">
                <a:solidFill>
                  <a:srgbClr val="000000"/>
                </a:solidFill>
                <a:latin typeface="맑은 고딕" panose="020B0503020000020004" pitchFamily="50" charset="-127"/>
                <a:ea typeface="맑은 고딕" panose="020B0503020000020004" pitchFamily="50" charset="-127"/>
              </a:rPr>
              <a:t>“System element</a:t>
            </a:r>
            <a:r>
              <a:rPr lang="ko-KR" altLang="en-US" sz="1100" i="1" kern="0">
                <a:solidFill>
                  <a:srgbClr val="000000"/>
                </a:solidFill>
                <a:latin typeface="맑은 고딕" panose="020B0503020000020004" pitchFamily="50" charset="-127"/>
                <a:ea typeface="맑은 고딕" panose="020B0503020000020004" pitchFamily="50" charset="-127"/>
              </a:rPr>
              <a:t>는 안테나에서 </a:t>
            </a:r>
            <a:r>
              <a:rPr lang="en-US" altLang="ko-KR" sz="1100" i="1" kern="0" dirty="0">
                <a:solidFill>
                  <a:srgbClr val="000000"/>
                </a:solidFill>
                <a:latin typeface="맑은 고딕" panose="020B0503020000020004" pitchFamily="50" charset="-127"/>
                <a:ea typeface="맑은 고딕" panose="020B0503020000020004" pitchFamily="50" charset="-127"/>
              </a:rPr>
              <a:t>wireless data</a:t>
            </a:r>
            <a:r>
              <a:rPr lang="ko-KR" altLang="en-US" sz="1100" i="1" kern="0">
                <a:solidFill>
                  <a:srgbClr val="000000"/>
                </a:solidFill>
                <a:latin typeface="맑은 고딕" panose="020B0503020000020004" pitchFamily="50" charset="-127"/>
                <a:ea typeface="맑은 고딕" panose="020B0503020000020004" pitchFamily="50" charset="-127"/>
              </a:rPr>
              <a:t>를 수신하지 못하는 경우</a:t>
            </a:r>
            <a:r>
              <a:rPr lang="en-US" altLang="ko-KR" sz="1100" i="1" kern="0" dirty="0">
                <a:solidFill>
                  <a:srgbClr val="000000"/>
                </a:solidFill>
                <a:latin typeface="맑은 고딕" panose="020B0503020000020004" pitchFamily="50" charset="-127"/>
                <a:ea typeface="맑은 고딕" panose="020B0503020000020004" pitchFamily="50" charset="-127"/>
              </a:rPr>
              <a:t>, </a:t>
            </a:r>
            <a:r>
              <a:rPr lang="ko-KR" altLang="en-US" sz="1100" i="1" kern="0">
                <a:solidFill>
                  <a:srgbClr val="000000"/>
                </a:solidFill>
                <a:latin typeface="맑은 고딕" panose="020B0503020000020004" pitchFamily="50" charset="-127"/>
                <a:ea typeface="맑은 고딕" panose="020B0503020000020004" pitchFamily="50" charset="-127"/>
              </a:rPr>
              <a:t>내부 안테나로 전환 할 수 있어야 한다</a:t>
            </a:r>
            <a:r>
              <a:rPr lang="en-US" altLang="ko-KR" sz="1100" i="1" kern="0" dirty="0">
                <a:solidFill>
                  <a:srgbClr val="000000"/>
                </a:solidFill>
                <a:latin typeface="맑은 고딕" panose="020B0503020000020004" pitchFamily="50" charset="-127"/>
                <a:ea typeface="맑은 고딕" panose="020B0503020000020004" pitchFamily="50" charset="-127"/>
              </a:rPr>
              <a:t>.”</a:t>
            </a:r>
          </a:p>
        </p:txBody>
      </p:sp>
      <p:sp>
        <p:nvSpPr>
          <p:cNvPr id="7" name="직사각형 6"/>
          <p:cNvSpPr/>
          <p:nvPr/>
        </p:nvSpPr>
        <p:spPr bwMode="auto">
          <a:xfrm>
            <a:off x="781049" y="5059437"/>
            <a:ext cx="8543925" cy="779388"/>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9525" lvl="2"/>
            <a:r>
              <a:rPr lang="ko-KR" altLang="en-US"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1) Actuator</a:t>
            </a:r>
            <a:r>
              <a:rPr lang="ko-KR" altLang="en-US" sz="1100" kern="0">
                <a:solidFill>
                  <a:srgbClr val="000000"/>
                </a:solidFill>
                <a:latin typeface="맑은 고딕" panose="020B0503020000020004" pitchFamily="50" charset="-127"/>
                <a:ea typeface="맑은 고딕" panose="020B0503020000020004" pitchFamily="50" charset="-127"/>
              </a:rPr>
              <a:t>의 고장을 감지하기 위한 안전</a:t>
            </a:r>
            <a:r>
              <a:rPr lang="en-US" altLang="ko-KR" sz="1100" kern="0" dirty="0">
                <a:solidFill>
                  <a:srgbClr val="000000"/>
                </a:solidFill>
                <a:latin typeface="맑은 고딕" panose="020B0503020000020004" pitchFamily="50" charset="-127"/>
                <a:ea typeface="맑은 고딕" panose="020B0503020000020004" pitchFamily="50" charset="-127"/>
              </a:rPr>
              <a:t> </a:t>
            </a:r>
            <a:r>
              <a:rPr lang="ko-KR" altLang="en-US" sz="1100" kern="0">
                <a:solidFill>
                  <a:srgbClr val="000000"/>
                </a:solidFill>
                <a:latin typeface="맑은 고딕" panose="020B0503020000020004" pitchFamily="50" charset="-127"/>
                <a:ea typeface="맑은 고딕" panose="020B0503020000020004" pitchFamily="50" charset="-127"/>
              </a:rPr>
              <a:t>메커니즘</a:t>
            </a: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9525" lvl="2"/>
            <a:r>
              <a:rPr lang="en-US" altLang="ko-KR" sz="1100" i="1" kern="0" dirty="0">
                <a:solidFill>
                  <a:srgbClr val="000000"/>
                </a:solidFill>
                <a:latin typeface="맑은 고딕" panose="020B0503020000020004" pitchFamily="50" charset="-127"/>
                <a:ea typeface="맑은 고딕" panose="020B0503020000020004" pitchFamily="50" charset="-127"/>
              </a:rPr>
              <a:t>       </a:t>
            </a:r>
            <a:r>
              <a:rPr lang="en-US" altLang="ko-KR" sz="1100" i="1" kern="0" dirty="0" smtClean="0">
                <a:solidFill>
                  <a:srgbClr val="000000"/>
                </a:solidFill>
                <a:latin typeface="맑은 고딕" panose="020B0503020000020004" pitchFamily="50" charset="-127"/>
                <a:ea typeface="맑은 고딕" panose="020B0503020000020004" pitchFamily="50" charset="-127"/>
              </a:rPr>
              <a:t> </a:t>
            </a:r>
            <a:r>
              <a:rPr lang="en-US" altLang="ko-KR" sz="1100" i="1" kern="0" dirty="0">
                <a:solidFill>
                  <a:srgbClr val="000000"/>
                </a:solidFill>
                <a:latin typeface="맑은 고딕" panose="020B0503020000020004" pitchFamily="50" charset="-127"/>
                <a:ea typeface="맑은 고딕" panose="020B0503020000020004" pitchFamily="50" charset="-127"/>
              </a:rPr>
              <a:t>“System element</a:t>
            </a:r>
            <a:r>
              <a:rPr lang="ko-KR" altLang="en-US" sz="1100" i="1" kern="0">
                <a:solidFill>
                  <a:srgbClr val="000000"/>
                </a:solidFill>
                <a:latin typeface="맑은 고딕" panose="020B0503020000020004" pitchFamily="50" charset="-127"/>
                <a:ea typeface="맑은 고딕" panose="020B0503020000020004" pitchFamily="50" charset="-127"/>
              </a:rPr>
              <a:t>는 </a:t>
            </a:r>
            <a:r>
              <a:rPr lang="en-US" altLang="ko-KR" sz="1100" i="1" kern="0" dirty="0">
                <a:solidFill>
                  <a:srgbClr val="000000"/>
                </a:solidFill>
                <a:latin typeface="맑은 고딕" panose="020B0503020000020004" pitchFamily="50" charset="-127"/>
                <a:ea typeface="맑은 고딕" panose="020B0503020000020004" pitchFamily="50" charset="-127"/>
              </a:rPr>
              <a:t>contactor</a:t>
            </a:r>
            <a:r>
              <a:rPr lang="ko-KR" altLang="en-US" sz="1100" i="1" kern="0">
                <a:solidFill>
                  <a:srgbClr val="000000"/>
                </a:solidFill>
                <a:latin typeface="맑은 고딕" panose="020B0503020000020004" pitchFamily="50" charset="-127"/>
                <a:ea typeface="맑은 고딕" panose="020B0503020000020004" pitchFamily="50" charset="-127"/>
              </a:rPr>
              <a:t>에서 고장이 발생 되었을 경우</a:t>
            </a:r>
            <a:r>
              <a:rPr lang="en-US" altLang="ko-KR" sz="1100" i="1" kern="0" dirty="0">
                <a:solidFill>
                  <a:srgbClr val="000000"/>
                </a:solidFill>
                <a:latin typeface="맑은 고딕" panose="020B0503020000020004" pitchFamily="50" charset="-127"/>
                <a:ea typeface="맑은 고딕" panose="020B0503020000020004" pitchFamily="50" charset="-127"/>
              </a:rPr>
              <a:t>, output </a:t>
            </a:r>
            <a:r>
              <a:rPr lang="ko-KR" altLang="en-US" sz="1100" i="1" kern="0">
                <a:solidFill>
                  <a:srgbClr val="000000"/>
                </a:solidFill>
                <a:latin typeface="맑은 고딕" panose="020B0503020000020004" pitchFamily="50" charset="-127"/>
                <a:ea typeface="맑은 고딕" panose="020B0503020000020004" pitchFamily="50" charset="-127"/>
              </a:rPr>
              <a:t>출력의 모니터링</a:t>
            </a:r>
            <a:r>
              <a:rPr lang="en-US" altLang="ko-KR" sz="1100" i="1" kern="0" dirty="0">
                <a:solidFill>
                  <a:srgbClr val="000000"/>
                </a:solidFill>
                <a:latin typeface="맑은 고딕" panose="020B0503020000020004" pitchFamily="50" charset="-127"/>
                <a:ea typeface="맑은 고딕" panose="020B0503020000020004" pitchFamily="50" charset="-127"/>
              </a:rPr>
              <a:t>(Contactor feedback status)</a:t>
            </a:r>
            <a:r>
              <a:rPr lang="ko-KR" altLang="en-US" sz="1100" i="1" kern="0">
                <a:solidFill>
                  <a:srgbClr val="000000"/>
                </a:solidFill>
                <a:latin typeface="맑은 고딕" panose="020B0503020000020004" pitchFamily="50" charset="-127"/>
                <a:ea typeface="맑은 고딕" panose="020B0503020000020004" pitchFamily="50" charset="-127"/>
              </a:rPr>
              <a:t>을 통해 </a:t>
            </a:r>
          </a:p>
          <a:p>
            <a:pPr marL="9525" lvl="2"/>
            <a:r>
              <a:rPr lang="ko-KR" altLang="en-US" sz="1100" i="1" kern="0" dirty="0">
                <a:solidFill>
                  <a:srgbClr val="000000"/>
                </a:solidFill>
                <a:latin typeface="맑은 고딕" panose="020B0503020000020004" pitchFamily="50" charset="-127"/>
                <a:ea typeface="맑은 고딕" panose="020B0503020000020004" pitchFamily="50" charset="-127"/>
              </a:rPr>
              <a:t>       </a:t>
            </a:r>
            <a:r>
              <a:rPr lang="ko-KR" altLang="en-US" sz="1100" i="1" kern="0" dirty="0" smtClean="0">
                <a:solidFill>
                  <a:srgbClr val="000000"/>
                </a:solidFill>
                <a:latin typeface="맑은 고딕" panose="020B0503020000020004" pitchFamily="50" charset="-127"/>
                <a:ea typeface="맑은 고딕" panose="020B0503020000020004" pitchFamily="50" charset="-127"/>
              </a:rPr>
              <a:t>  </a:t>
            </a:r>
            <a:r>
              <a:rPr lang="ko-KR" altLang="en-US" sz="1100" i="1" kern="0" dirty="0">
                <a:solidFill>
                  <a:srgbClr val="000000"/>
                </a:solidFill>
                <a:latin typeface="맑은 고딕" panose="020B0503020000020004" pitchFamily="50" charset="-127"/>
                <a:ea typeface="맑은 고딕" panose="020B0503020000020004" pitchFamily="50" charset="-127"/>
              </a:rPr>
              <a:t>감지 되어야 한다</a:t>
            </a:r>
            <a:r>
              <a:rPr lang="en-US" altLang="ko-KR" sz="1100" i="1" kern="0" dirty="0">
                <a:solidFill>
                  <a:srgbClr val="000000"/>
                </a:solidFill>
                <a:latin typeface="맑은 고딕" panose="020B0503020000020004" pitchFamily="50" charset="-127"/>
                <a:ea typeface="맑은 고딕" panose="020B0503020000020004" pitchFamily="50" charset="-127"/>
              </a:rPr>
              <a:t>.”</a:t>
            </a:r>
          </a:p>
        </p:txBody>
      </p:sp>
      <p:sp>
        <p:nvSpPr>
          <p:cNvPr id="8"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4) Safety Requirements Definition</a:t>
            </a:r>
            <a:endParaRPr lang="ko-KR" altLang="en-US" sz="2000" smtClean="0">
              <a:solidFill>
                <a:schemeClr val="tx1"/>
              </a:solidFill>
            </a:endParaRPr>
          </a:p>
        </p:txBody>
      </p:sp>
    </p:spTree>
    <p:extLst>
      <p:ext uri="{BB962C8B-B14F-4D97-AF65-F5344CB8AC3E}">
        <p14:creationId xmlns:p14="http://schemas.microsoft.com/office/powerpoint/2010/main" val="37457812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0306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42913" lvl="2" indent="-171450" eaLnBrk="1" hangingPunct="1">
              <a:buFontTx/>
              <a:buChar char="-"/>
            </a:pPr>
            <a:r>
              <a:rPr lang="en-US" altLang="ko-KR" sz="1100" dirty="0"/>
              <a:t>A safety mechanism for maintaining or achieving a safe state of a </a:t>
            </a:r>
            <a:r>
              <a:rPr lang="en-US" altLang="ko-KR" sz="1100" dirty="0" smtClean="0"/>
              <a:t>system</a:t>
            </a:r>
            <a:endParaRPr lang="en-US" altLang="ko-KR" sz="1100" dirty="0" smtClean="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r>
              <a:rPr lang="en-US" altLang="ko-KR" sz="1100" dirty="0"/>
              <a:t>Safety mechanism to provide warning and degradation to the </a:t>
            </a:r>
            <a:r>
              <a:rPr lang="en-US" altLang="ko-KR" sz="1100" dirty="0" smtClean="0"/>
              <a:t>driver</a:t>
            </a: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a:p>
            <a:pPr marL="442913" lvl="2" indent="-171450" eaLnBrk="1" hangingPunct="1">
              <a:buFontTx/>
              <a:buChar char="-"/>
            </a:pPr>
            <a:r>
              <a:rPr lang="en-US" altLang="ko-KR" sz="1100" dirty="0"/>
              <a:t>Safety mechanisms to prevent latent faults</a:t>
            </a:r>
            <a:endParaRPr lang="en-US" altLang="ko-KR" sz="1100" dirty="0"/>
          </a:p>
        </p:txBody>
      </p:sp>
      <p:sp>
        <p:nvSpPr>
          <p:cNvPr id="5" name="직사각형 4"/>
          <p:cNvSpPr/>
          <p:nvPr/>
        </p:nvSpPr>
        <p:spPr bwMode="auto">
          <a:xfrm>
            <a:off x="781049" y="1172089"/>
            <a:ext cx="8543925" cy="1134166"/>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1) </a:t>
            </a:r>
            <a:r>
              <a:rPr lang="en-US" altLang="ko-KR" sz="1100" kern="0" dirty="0">
                <a:solidFill>
                  <a:srgbClr val="000000"/>
                </a:solidFill>
                <a:latin typeface="맑은 고딕" panose="020B0503020000020004" pitchFamily="50" charset="-127"/>
                <a:ea typeface="맑은 고딕" panose="020B0503020000020004" pitchFamily="50" charset="-127"/>
              </a:rPr>
              <a:t>Safety mechanism for transition to safe state (including safe state, fault tolerance time interval</a:t>
            </a:r>
            <a:r>
              <a:rPr lang="en-US" altLang="ko-KR" sz="1100" kern="0" dirty="0" smtClean="0">
                <a:solidFill>
                  <a:srgbClr val="000000"/>
                </a:solidFill>
                <a:latin typeface="맑은 고딕" panose="020B0503020000020004" pitchFamily="50" charset="-127"/>
                <a:ea typeface="맑은 고딕" panose="020B0503020000020004" pitchFamily="50" charset="-127"/>
              </a:rPr>
              <a:t>)</a:t>
            </a: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9525" lvl="2"/>
            <a:r>
              <a:rPr lang="en-US" altLang="ko-KR" sz="1100" i="1" kern="0" dirty="0">
                <a:solidFill>
                  <a:srgbClr val="000000"/>
                </a:solidFill>
                <a:latin typeface="맑은 고딕" panose="020B0503020000020004" pitchFamily="50" charset="-127"/>
                <a:ea typeface="맑은 고딕" panose="020B0503020000020004" pitchFamily="50" charset="-127"/>
              </a:rPr>
              <a:t>          </a:t>
            </a:r>
            <a:r>
              <a:rPr lang="en-US" altLang="ko-KR" sz="1100" i="1" kern="0" dirty="0">
                <a:solidFill>
                  <a:srgbClr val="000000"/>
                </a:solidFill>
                <a:latin typeface="맑은 고딕" panose="020B0503020000020004" pitchFamily="50" charset="-127"/>
                <a:ea typeface="맑은 고딕" panose="020B0503020000020004" pitchFamily="50" charset="-127"/>
              </a:rPr>
              <a:t>“The System element must provide a warning message to the cluster within XXX </a:t>
            </a:r>
            <a:r>
              <a:rPr lang="en-US" altLang="ko-KR" sz="1100" i="1" kern="0" dirty="0" err="1">
                <a:solidFill>
                  <a:srgbClr val="000000"/>
                </a:solidFill>
                <a:latin typeface="맑은 고딕" panose="020B0503020000020004" pitchFamily="50" charset="-127"/>
                <a:ea typeface="맑은 고딕" panose="020B0503020000020004" pitchFamily="50" charset="-127"/>
              </a:rPr>
              <a:t>ms</a:t>
            </a:r>
            <a:r>
              <a:rPr lang="en-US" altLang="ko-KR" sz="1100" i="1" kern="0" dirty="0">
                <a:solidFill>
                  <a:srgbClr val="000000"/>
                </a:solidFill>
                <a:latin typeface="맑은 고딕" panose="020B0503020000020004" pitchFamily="50" charset="-127"/>
                <a:ea typeface="맑은 고딕" panose="020B0503020000020004" pitchFamily="50" charset="-127"/>
              </a:rPr>
              <a:t> when the system temperature is above XX.”</a:t>
            </a:r>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2) </a:t>
            </a:r>
            <a:r>
              <a:rPr lang="en-US" altLang="ko-KR" sz="1100" kern="0" dirty="0">
                <a:solidFill>
                  <a:srgbClr val="000000"/>
                </a:solidFill>
                <a:latin typeface="맑은 고딕" panose="020B0503020000020004" pitchFamily="50" charset="-127"/>
                <a:ea typeface="맑은 고딕" panose="020B0503020000020004" pitchFamily="50" charset="-127"/>
              </a:rPr>
              <a:t>Safety mechanisms to maintain a safe state</a:t>
            </a:r>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r>
              <a:rPr lang="en-US" altLang="ko-KR" sz="1100" i="1" kern="0" dirty="0" smtClean="0">
                <a:solidFill>
                  <a:srgbClr val="000000"/>
                </a:solidFill>
                <a:latin typeface="맑은 고딕" panose="020B0503020000020004" pitchFamily="50" charset="-127"/>
                <a:ea typeface="맑은 고딕" panose="020B0503020000020004" pitchFamily="50" charset="-127"/>
              </a:rPr>
              <a:t>          </a:t>
            </a:r>
            <a:r>
              <a:rPr lang="en-US" altLang="ko-KR" sz="1100" i="1" kern="0" dirty="0">
                <a:solidFill>
                  <a:srgbClr val="000000"/>
                </a:solidFill>
                <a:latin typeface="맑은 고딕" panose="020B0503020000020004" pitchFamily="50" charset="-127"/>
                <a:ea typeface="맑은 고딕" panose="020B0503020000020004" pitchFamily="50" charset="-127"/>
              </a:rPr>
              <a:t>“The system element must be able to provide auxiliary power for XX when the power supply is interrupted.”</a:t>
            </a:r>
            <a:endParaRPr lang="en-US" altLang="ko-KR" sz="1100" i="1" kern="0" dirty="0">
              <a:solidFill>
                <a:srgbClr val="000000"/>
              </a:solidFill>
              <a:latin typeface="맑은 고딕" panose="020B0503020000020004" pitchFamily="50" charset="-127"/>
              <a:ea typeface="맑은 고딕" panose="020B0503020000020004" pitchFamily="50" charset="-127"/>
            </a:endParaRPr>
          </a:p>
        </p:txBody>
      </p:sp>
      <p:sp>
        <p:nvSpPr>
          <p:cNvPr id="6" name="직사각형 5"/>
          <p:cNvSpPr/>
          <p:nvPr/>
        </p:nvSpPr>
        <p:spPr bwMode="auto">
          <a:xfrm>
            <a:off x="781049" y="2781813"/>
            <a:ext cx="8543925" cy="1132962"/>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TSR with Warning &amp; </a:t>
            </a:r>
            <a:r>
              <a:rPr lang="en-US" altLang="ko-KR" sz="1100" kern="0" dirty="0" smtClean="0">
                <a:solidFill>
                  <a:srgbClr val="000000"/>
                </a:solidFill>
                <a:latin typeface="맑은 고딕" panose="020B0503020000020004" pitchFamily="50" charset="-127"/>
                <a:ea typeface="맑은 고딕" panose="020B0503020000020004" pitchFamily="50" charset="-127"/>
              </a:rPr>
              <a:t>Degradation</a:t>
            </a: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9525" lvl="2"/>
            <a:r>
              <a:rPr lang="en-US" altLang="ko-KR" sz="1100" i="1" kern="0" dirty="0">
                <a:solidFill>
                  <a:srgbClr val="000000"/>
                </a:solidFill>
                <a:latin typeface="맑은 고딕" panose="020B0503020000020004" pitchFamily="50" charset="-127"/>
                <a:ea typeface="맑은 고딕" panose="020B0503020000020004" pitchFamily="50" charset="-127"/>
              </a:rPr>
              <a:t>     </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r>
              <a:rPr lang="en-US" altLang="ko-KR" sz="1100" i="1" kern="0" dirty="0">
                <a:solidFill>
                  <a:srgbClr val="000000"/>
                </a:solidFill>
                <a:latin typeface="맑은 고딕" panose="020B0503020000020004" pitchFamily="50" charset="-127"/>
                <a:ea typeface="맑은 고딕" panose="020B0503020000020004" pitchFamily="50" charset="-127"/>
              </a:rPr>
              <a:t>In the event of an engine failure while driving, the system limits the vehicle speed to less than XXX Km, provides a warning alarm to the driver and a warning message to the cluster, and records the failure information in the DTC. </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endParaRPr lang="en-US" altLang="ko-KR" sz="1100" i="1" kern="0" dirty="0" smtClean="0">
              <a:solidFill>
                <a:srgbClr val="000000"/>
              </a:solidFill>
              <a:latin typeface="맑은 고딕" panose="020B0503020000020004" pitchFamily="50" charset="-127"/>
              <a:ea typeface="맑은 고딕" panose="020B0503020000020004" pitchFamily="50" charset="-127"/>
            </a:endParaRPr>
          </a:p>
          <a:p>
            <a:pPr marL="9525" lvl="2"/>
            <a:endParaRPr lang="en-US" altLang="ko-KR" sz="1100" i="1" kern="0" dirty="0">
              <a:solidFill>
                <a:srgbClr val="000000"/>
              </a:solidFill>
              <a:latin typeface="맑은 고딕" panose="020B0503020000020004" pitchFamily="50" charset="-127"/>
              <a:ea typeface="맑은 고딕" panose="020B0503020000020004" pitchFamily="50" charset="-127"/>
            </a:endParaRPr>
          </a:p>
          <a:p>
            <a:pPr marL="9525" lvl="2"/>
            <a:r>
              <a:rPr lang="en-US" altLang="ko-KR" sz="1100" dirty="0" smtClean="0">
                <a:latin typeface="맑은 고딕" pitchFamily="50" charset="-127"/>
                <a:ea typeface="맑은 고딕" pitchFamily="50" charset="-127"/>
              </a:rPr>
              <a:t>      </a:t>
            </a:r>
            <a:r>
              <a:rPr lang="en-US" altLang="ko-KR" sz="1100" dirty="0">
                <a:latin typeface="맑은 고딕" pitchFamily="50" charset="-127"/>
                <a:ea typeface="맑은 고딕" pitchFamily="50" charset="-127"/>
              </a:rPr>
              <a:t>※ Degradation: Restricting the function or limiting the performance</a:t>
            </a:r>
            <a:endParaRPr lang="en-US" altLang="ko-KR" sz="1100" i="1" kern="0" dirty="0">
              <a:solidFill>
                <a:srgbClr val="000000"/>
              </a:solidFill>
              <a:latin typeface="맑은 고딕" panose="020B0503020000020004" pitchFamily="50" charset="-127"/>
              <a:ea typeface="맑은 고딕" panose="020B0503020000020004" pitchFamily="50" charset="-127"/>
            </a:endParaRPr>
          </a:p>
        </p:txBody>
      </p:sp>
      <p:sp>
        <p:nvSpPr>
          <p:cNvPr id="7" name="직사각형 6"/>
          <p:cNvSpPr/>
          <p:nvPr/>
        </p:nvSpPr>
        <p:spPr bwMode="auto">
          <a:xfrm>
            <a:off x="781049" y="4429638"/>
            <a:ext cx="8543925" cy="1190111"/>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9525" lvl="2"/>
            <a:r>
              <a:rPr lang="en-US" altLang="ko-KR" sz="1100" kern="0" dirty="0">
                <a:solidFill>
                  <a:srgbClr val="000000"/>
                </a:solidFill>
                <a:latin typeface="맑은 고딕" panose="020B0503020000020004" pitchFamily="50" charset="-127"/>
                <a:ea typeface="맑은 고딕" panose="020B0503020000020004" pitchFamily="50" charset="-127"/>
              </a:rPr>
              <a:t> </a:t>
            </a:r>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TSR for Dual Point Fault </a:t>
            </a:r>
            <a:r>
              <a:rPr lang="en-US" altLang="ko-KR" sz="1100" kern="0" dirty="0" smtClean="0">
                <a:solidFill>
                  <a:srgbClr val="000000"/>
                </a:solidFill>
                <a:latin typeface="맑은 고딕" panose="020B0503020000020004" pitchFamily="50" charset="-127"/>
                <a:ea typeface="맑은 고딕" panose="020B0503020000020004" pitchFamily="50" charset="-127"/>
              </a:rPr>
              <a:t>Prevention</a:t>
            </a: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9525" lvl="2"/>
            <a:r>
              <a:rPr lang="en-US" altLang="ko-KR" sz="1100" i="1" kern="0" dirty="0">
                <a:solidFill>
                  <a:srgbClr val="000000"/>
                </a:solidFill>
                <a:latin typeface="맑은 고딕" panose="020B0503020000020004" pitchFamily="50" charset="-127"/>
                <a:ea typeface="맑은 고딕" panose="020B0503020000020004" pitchFamily="50" charset="-127"/>
              </a:rPr>
              <a:t>     </a:t>
            </a:r>
            <a:r>
              <a:rPr lang="en-US" altLang="ko-KR" sz="1100" i="1" kern="0" dirty="0" smtClean="0">
                <a:solidFill>
                  <a:srgbClr val="000000"/>
                </a:solidFill>
                <a:latin typeface="맑은 고딕" panose="020B0503020000020004" pitchFamily="50" charset="-127"/>
                <a:ea typeface="맑은 고딕" panose="020B0503020000020004" pitchFamily="50" charset="-127"/>
              </a:rPr>
              <a:t>“The </a:t>
            </a:r>
            <a:r>
              <a:rPr lang="en-US" altLang="ko-KR" sz="1100" i="1" kern="0" dirty="0">
                <a:solidFill>
                  <a:srgbClr val="000000"/>
                </a:solidFill>
                <a:latin typeface="맑은 고딕" panose="020B0503020000020004" pitchFamily="50" charset="-127"/>
                <a:ea typeface="맑은 고딕" panose="020B0503020000020004" pitchFamily="50" charset="-127"/>
              </a:rPr>
              <a:t>system must perform a self-test to detect ROM/RAM faults during power up. “      </a:t>
            </a:r>
            <a:endParaRPr lang="en-US" altLang="ko-KR" sz="1100" i="1" kern="0" dirty="0" smtClean="0">
              <a:solidFill>
                <a:srgbClr val="000000"/>
              </a:solidFill>
              <a:latin typeface="맑은 고딕" panose="020B0503020000020004" pitchFamily="50" charset="-127"/>
              <a:ea typeface="맑은 고딕" panose="020B0503020000020004" pitchFamily="50" charset="-127"/>
            </a:endParaRPr>
          </a:p>
          <a:p>
            <a:pPr marL="9525" lvl="2"/>
            <a:r>
              <a:rPr lang="en-US" altLang="ko-KR" sz="1100" i="1" kern="0" dirty="0">
                <a:solidFill>
                  <a:srgbClr val="000000"/>
                </a:solidFill>
                <a:latin typeface="맑은 고딕" panose="020B0503020000020004" pitchFamily="50" charset="-127"/>
                <a:ea typeface="맑은 고딕" panose="020B0503020000020004" pitchFamily="50" charset="-127"/>
              </a:rPr>
              <a:t> </a:t>
            </a:r>
            <a:r>
              <a:rPr lang="en-US" altLang="ko-KR" sz="1100" i="1" kern="0" dirty="0" smtClean="0">
                <a:solidFill>
                  <a:srgbClr val="000000"/>
                </a:solidFill>
                <a:latin typeface="맑은 고딕" panose="020B0503020000020004" pitchFamily="50" charset="-127"/>
                <a:ea typeface="맑은 고딕" panose="020B0503020000020004" pitchFamily="50" charset="-127"/>
              </a:rPr>
              <a:t>    “</a:t>
            </a:r>
            <a:r>
              <a:rPr lang="en-US" altLang="ko-KR" sz="1100" i="1" kern="0" dirty="0">
                <a:solidFill>
                  <a:srgbClr val="000000"/>
                </a:solidFill>
                <a:latin typeface="맑은 고딕" panose="020B0503020000020004" pitchFamily="50" charset="-127"/>
                <a:ea typeface="맑은 고딕" panose="020B0503020000020004" pitchFamily="50" charset="-127"/>
              </a:rPr>
              <a:t>When a failure occurs in EDC (Error Detection and Correction) logic, the SM of the flash memory must detect an error through a test (pre-drive check</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p>
          <a:p>
            <a:pPr marL="9525" lvl="2"/>
            <a:endParaRPr lang="en-US" altLang="ko-KR" sz="1100" i="1" kern="0" dirty="0">
              <a:solidFill>
                <a:srgbClr val="000000"/>
              </a:solidFill>
              <a:latin typeface="맑은 고딕" panose="020B0503020000020004" pitchFamily="50" charset="-127"/>
              <a:ea typeface="맑은 고딕" panose="020B0503020000020004" pitchFamily="50" charset="-127"/>
            </a:endParaRPr>
          </a:p>
          <a:p>
            <a:pPr marL="9525" lvl="2"/>
            <a:r>
              <a:rPr lang="en-US" altLang="ko-KR" sz="1100" dirty="0" smtClean="0">
                <a:latin typeface="맑은 고딕" pitchFamily="50" charset="-127"/>
                <a:ea typeface="맑은 고딕" pitchFamily="50" charset="-127"/>
              </a:rPr>
              <a:t>      </a:t>
            </a:r>
            <a:r>
              <a:rPr lang="en-US" altLang="ko-KR" sz="1100" dirty="0">
                <a:latin typeface="맑은 고딕" pitchFamily="50" charset="-127"/>
                <a:ea typeface="맑은 고딕" pitchFamily="50" charset="-127"/>
              </a:rPr>
              <a:t>※ In general, multiple-point fault mainly means dual-point fault.</a:t>
            </a:r>
            <a:endParaRPr lang="en-US" altLang="ko-KR" sz="1100" dirty="0">
              <a:latin typeface="맑은 고딕" pitchFamily="50" charset="-127"/>
              <a:ea typeface="맑은 고딕" pitchFamily="50" charset="-127"/>
            </a:endParaRPr>
          </a:p>
        </p:txBody>
      </p:sp>
      <p:sp>
        <p:nvSpPr>
          <p:cNvPr id="8"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4) Safety Requirements Definition</a:t>
            </a:r>
            <a:endParaRPr lang="ko-KR" altLang="en-US" sz="2000" smtClean="0">
              <a:solidFill>
                <a:schemeClr val="tx1"/>
              </a:solidFill>
            </a:endParaRPr>
          </a:p>
        </p:txBody>
      </p:sp>
    </p:spTree>
    <p:extLst>
      <p:ext uri="{BB962C8B-B14F-4D97-AF65-F5344CB8AC3E}">
        <p14:creationId xmlns:p14="http://schemas.microsoft.com/office/powerpoint/2010/main" val="154866275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6877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[Define Safety Requirements]</a:t>
            </a:r>
          </a:p>
          <a:p>
            <a:pPr marL="271463" lvl="2" indent="0" eaLnBrk="1" hangingPunct="1">
              <a:buNone/>
            </a:pPr>
            <a:r>
              <a:rPr lang="en-US" altLang="ko-KR" sz="1100" dirty="0"/>
              <a:t>Describe the safety requirements based on the derived safety mechanism. Safety requirements are described in natural language, and the following standard text is used to compensate for the shortcomings.</a:t>
            </a:r>
            <a:endParaRPr lang="en-US" altLang="ko-KR" sz="1100" dirty="0"/>
          </a:p>
        </p:txBody>
      </p:sp>
      <p:sp>
        <p:nvSpPr>
          <p:cNvPr id="9" name="텍스트 개체 틀 2"/>
          <p:cNvSpPr txBox="1">
            <a:spLocks/>
          </p:cNvSpPr>
          <p:nvPr/>
        </p:nvSpPr>
        <p:spPr bwMode="auto">
          <a:xfrm>
            <a:off x="323850" y="1664904"/>
            <a:ext cx="9093200" cy="77546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Fault Detection &amp; Monitoring </a:t>
            </a:r>
            <a:r>
              <a:rPr lang="en-US" altLang="ko-KR" sz="1100" b="1" kern="0" dirty="0" smtClean="0"/>
              <a:t>Safety Requirements</a:t>
            </a:r>
            <a:endParaRPr lang="en-US" altLang="ko-KR" sz="1100" b="1" kern="0" dirty="0" smtClean="0"/>
          </a:p>
          <a:p>
            <a:pPr marL="442913" lvl="2" indent="-171450" eaLnBrk="1" hangingPunct="1">
              <a:buFontTx/>
              <a:buChar char="-"/>
            </a:pPr>
            <a:r>
              <a:rPr lang="en-US" altLang="ko-KR" sz="1100" b="1" dirty="0" smtClean="0"/>
              <a:t>[subject] shall detect [detected target] [time constraint]</a:t>
            </a:r>
          </a:p>
          <a:p>
            <a:pPr marL="442913" lvl="2" indent="-171450" eaLnBrk="1" hangingPunct="1">
              <a:buFontTx/>
              <a:buChar char="-"/>
            </a:pPr>
            <a:r>
              <a:rPr lang="en-US" altLang="ko-KR" sz="1100" b="1" dirty="0" smtClean="0"/>
              <a:t>[</a:t>
            </a:r>
            <a:r>
              <a:rPr lang="en-US" altLang="ko-KR" sz="1100" b="1" dirty="0"/>
              <a:t>subject] shall </a:t>
            </a:r>
            <a:r>
              <a:rPr lang="en-US" altLang="ko-KR" sz="1100" b="1" dirty="0" smtClean="0"/>
              <a:t>monitor [monitored </a:t>
            </a:r>
            <a:r>
              <a:rPr lang="en-US" altLang="ko-KR" sz="1100" b="1" dirty="0"/>
              <a:t>target] </a:t>
            </a:r>
            <a:r>
              <a:rPr lang="en-US" altLang="ko-KR" sz="1100" b="1" dirty="0" smtClean="0"/>
              <a:t>[time constraint]</a:t>
            </a:r>
            <a:endParaRPr lang="en-US" altLang="ko-KR" sz="1100" b="1" dirty="0"/>
          </a:p>
        </p:txBody>
      </p:sp>
      <p:sp>
        <p:nvSpPr>
          <p:cNvPr id="7" name="직사각형 6"/>
          <p:cNvSpPr/>
          <p:nvPr/>
        </p:nvSpPr>
        <p:spPr bwMode="auto">
          <a:xfrm>
            <a:off x="781049" y="2440371"/>
            <a:ext cx="8543925" cy="1104900"/>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1) </a:t>
            </a:r>
            <a:r>
              <a:rPr lang="en-US" altLang="ko-KR" sz="1100" kern="0" dirty="0">
                <a:solidFill>
                  <a:srgbClr val="000000"/>
                </a:solidFill>
                <a:latin typeface="맑은 고딕" panose="020B0503020000020004" pitchFamily="50" charset="-127"/>
                <a:ea typeface="맑은 고딕" panose="020B0503020000020004" pitchFamily="50" charset="-127"/>
              </a:rPr>
              <a:t>Fault Detection focus</a:t>
            </a:r>
          </a:p>
          <a:p>
            <a:pPr marL="9525" lvl="2"/>
            <a:r>
              <a:rPr lang="en-US" altLang="ko-KR" sz="1100" i="1" kern="0" dirty="0" smtClean="0">
                <a:solidFill>
                  <a:srgbClr val="000000"/>
                </a:solidFill>
                <a:latin typeface="맑은 고딕" panose="020B0503020000020004" pitchFamily="50" charset="-127"/>
                <a:ea typeface="맑은 고딕" panose="020B0503020000020004" pitchFamily="50" charset="-127"/>
              </a:rPr>
              <a:t>        “The </a:t>
            </a:r>
            <a:r>
              <a:rPr lang="en-US" altLang="ko-KR" sz="1100" i="1" kern="0" dirty="0">
                <a:solidFill>
                  <a:srgbClr val="000000"/>
                </a:solidFill>
                <a:latin typeface="맑은 고딕" panose="020B0503020000020004" pitchFamily="50" charset="-127"/>
                <a:ea typeface="맑은 고딕" panose="020B0503020000020004" pitchFamily="50" charset="-127"/>
              </a:rPr>
              <a:t>engine control unit shall detect short-circuits and open-circuits at the throttle valve drive within xx </a:t>
            </a:r>
            <a:r>
              <a:rPr lang="en-US" altLang="ko-KR" sz="1100" i="1" kern="0" dirty="0" smtClean="0">
                <a:solidFill>
                  <a:srgbClr val="000000"/>
                </a:solidFill>
                <a:latin typeface="맑은 고딕" panose="020B0503020000020004" pitchFamily="50" charset="-127"/>
                <a:ea typeface="맑은 고딕" panose="020B0503020000020004" pitchFamily="50" charset="-127"/>
              </a:rPr>
              <a:t>ms”</a:t>
            </a:r>
            <a:endParaRPr lang="en-US" altLang="ko-KR" sz="1100" i="1" kern="0" dirty="0">
              <a:solidFill>
                <a:srgbClr val="000000"/>
              </a:solidFill>
              <a:latin typeface="맑은 고딕" panose="020B0503020000020004" pitchFamily="50" charset="-127"/>
              <a:ea typeface="맑은 고딕" panose="020B0503020000020004" pitchFamily="50" charset="-127"/>
            </a:endParaRPr>
          </a:p>
          <a:p>
            <a:pPr marL="9525" lvl="2"/>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2) Fault </a:t>
            </a:r>
            <a:r>
              <a:rPr lang="en-US" altLang="ko-KR" sz="1100" kern="0" dirty="0">
                <a:solidFill>
                  <a:srgbClr val="000000"/>
                </a:solidFill>
                <a:latin typeface="맑은 고딕" panose="020B0503020000020004" pitchFamily="50" charset="-127"/>
                <a:ea typeface="맑은 고딕" panose="020B0503020000020004" pitchFamily="50" charset="-127"/>
              </a:rPr>
              <a:t>Monitoring focus</a:t>
            </a:r>
          </a:p>
          <a:p>
            <a:pPr marL="9525" lvl="2"/>
            <a:r>
              <a:rPr lang="en-US" altLang="ko-KR" sz="1100" i="1" kern="0" dirty="0" smtClean="0">
                <a:solidFill>
                  <a:srgbClr val="000000"/>
                </a:solidFill>
                <a:latin typeface="맑은 고딕" panose="020B0503020000020004" pitchFamily="50" charset="-127"/>
                <a:ea typeface="맑은 고딕" panose="020B0503020000020004" pitchFamily="50" charset="-127"/>
              </a:rPr>
              <a:t>       “ XXX </a:t>
            </a:r>
            <a:r>
              <a:rPr lang="en-US" altLang="ko-KR" sz="1100" i="1" kern="0" dirty="0">
                <a:solidFill>
                  <a:srgbClr val="000000"/>
                </a:solidFill>
                <a:latin typeface="맑은 고딕" panose="020B0503020000020004" pitchFamily="50" charset="-127"/>
                <a:ea typeface="맑은 고딕" panose="020B0503020000020004" pitchFamily="50" charset="-127"/>
              </a:rPr>
              <a:t>block shall monitor the XXX control output variables using plausibility of the values against min. and max. limits</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endParaRPr lang="en-US" altLang="ko-KR" sz="1100" i="1" kern="0" dirty="0">
              <a:solidFill>
                <a:srgbClr val="000000"/>
              </a:solidFill>
              <a:latin typeface="맑은 고딕" panose="020B0503020000020004" pitchFamily="50" charset="-127"/>
              <a:ea typeface="맑은 고딕" panose="020B0503020000020004" pitchFamily="50" charset="-127"/>
            </a:endParaRPr>
          </a:p>
        </p:txBody>
      </p:sp>
      <p:sp>
        <p:nvSpPr>
          <p:cNvPr id="10" name="텍스트 개체 틀 2"/>
          <p:cNvSpPr txBox="1">
            <a:spLocks/>
          </p:cNvSpPr>
          <p:nvPr/>
        </p:nvSpPr>
        <p:spPr bwMode="auto">
          <a:xfrm>
            <a:off x="323850" y="3903280"/>
            <a:ext cx="9093200" cy="73539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Fault Reaction </a:t>
            </a:r>
            <a:r>
              <a:rPr lang="en-US" altLang="ko-KR" sz="1100" b="1" kern="0" dirty="0"/>
              <a:t>Safety </a:t>
            </a:r>
            <a:r>
              <a:rPr lang="en-US" altLang="ko-KR" sz="1100" b="1" kern="0" dirty="0" smtClean="0"/>
              <a:t>Requirements</a:t>
            </a:r>
            <a:endParaRPr lang="en-US" altLang="ko-KR" sz="1100" b="1" kern="0" dirty="0" smtClean="0"/>
          </a:p>
          <a:p>
            <a:pPr marL="442913" lvl="2" indent="-171450" eaLnBrk="1" hangingPunct="1">
              <a:buFontTx/>
              <a:buChar char="-"/>
            </a:pPr>
            <a:r>
              <a:rPr lang="en-US" altLang="ko-KR" sz="1100" b="1" dirty="0" smtClean="0"/>
              <a:t>[Trigger event], [subject] shall perform [reacted action] [time constraint]</a:t>
            </a:r>
            <a:endParaRPr lang="en-US" altLang="ko-KR" sz="1100" b="1" dirty="0"/>
          </a:p>
        </p:txBody>
      </p:sp>
      <p:sp>
        <p:nvSpPr>
          <p:cNvPr id="11" name="직사각형 10"/>
          <p:cNvSpPr/>
          <p:nvPr/>
        </p:nvSpPr>
        <p:spPr bwMode="auto">
          <a:xfrm>
            <a:off x="781049" y="4476751"/>
            <a:ext cx="8543925" cy="981074"/>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ctr"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Fault </a:t>
            </a:r>
            <a:r>
              <a:rPr lang="en-US" altLang="ko-KR" sz="1100" kern="0" dirty="0" smtClean="0">
                <a:solidFill>
                  <a:srgbClr val="000000"/>
                </a:solidFill>
                <a:latin typeface="맑은 고딕" panose="020B0503020000020004" pitchFamily="50" charset="-127"/>
                <a:ea typeface="맑은 고딕" panose="020B0503020000020004" pitchFamily="50" charset="-127"/>
              </a:rPr>
              <a:t>reaction</a:t>
            </a:r>
            <a:endParaRPr lang="en-US" altLang="ko-KR" sz="1100" kern="0" dirty="0">
              <a:solidFill>
                <a:srgbClr val="000000"/>
              </a:solidFill>
              <a:latin typeface="맑은 고딕" panose="020B0503020000020004" pitchFamily="50" charset="-127"/>
              <a:ea typeface="맑은 고딕" panose="020B0503020000020004" pitchFamily="50" charset="-127"/>
            </a:endParaRPr>
          </a:p>
          <a:p>
            <a:pPr marL="9525" lvl="2"/>
            <a:r>
              <a:rPr lang="en-US" altLang="ko-KR" sz="1100" i="1" kern="0" dirty="0">
                <a:solidFill>
                  <a:srgbClr val="000000"/>
                </a:solidFill>
                <a:latin typeface="맑은 고딕" panose="020B0503020000020004" pitchFamily="50" charset="-127"/>
                <a:ea typeface="맑은 고딕" panose="020B0503020000020004" pitchFamily="50" charset="-127"/>
              </a:rPr>
              <a:t>        “If there is non-plausibility between nominal value 1 and nominal value 2 of the pedal valve sensor, then the system </a:t>
            </a:r>
            <a:r>
              <a:rPr lang="en-US" altLang="ko-KR" sz="1100" i="1" kern="0" dirty="0" smtClean="0">
                <a:solidFill>
                  <a:srgbClr val="000000"/>
                </a:solidFill>
                <a:latin typeface="맑은 고딕" panose="020B0503020000020004" pitchFamily="50" charset="-127"/>
                <a:ea typeface="맑은 고딕" panose="020B0503020000020004" pitchFamily="50" charset="-127"/>
              </a:rPr>
              <a:t>shall</a:t>
            </a:r>
          </a:p>
          <a:p>
            <a:pPr marL="9525" lvl="2"/>
            <a:r>
              <a:rPr lang="en-US" altLang="ko-KR" sz="1100" i="1" kern="0" dirty="0">
                <a:solidFill>
                  <a:srgbClr val="000000"/>
                </a:solidFill>
                <a:latin typeface="맑은 고딕" panose="020B0503020000020004" pitchFamily="50" charset="-127"/>
                <a:ea typeface="맑은 고딕" panose="020B0503020000020004" pitchFamily="50" charset="-127"/>
              </a:rPr>
              <a:t> </a:t>
            </a:r>
            <a:r>
              <a:rPr lang="en-US" altLang="ko-KR" sz="1100" i="1" kern="0" dirty="0" smtClean="0">
                <a:solidFill>
                  <a:srgbClr val="000000"/>
                </a:solidFill>
                <a:latin typeface="맑은 고딕" panose="020B0503020000020004" pitchFamily="50" charset="-127"/>
                <a:ea typeface="맑은 고딕" panose="020B0503020000020004" pitchFamily="50" charset="-127"/>
              </a:rPr>
              <a:t>        </a:t>
            </a:r>
            <a:r>
              <a:rPr lang="en-US" altLang="ko-KR" sz="1100" i="1" kern="0" dirty="0">
                <a:solidFill>
                  <a:srgbClr val="000000"/>
                </a:solidFill>
                <a:latin typeface="맑은 고딕" panose="020B0503020000020004" pitchFamily="50" charset="-127"/>
                <a:ea typeface="맑은 고딕" panose="020B0503020000020004" pitchFamily="50" charset="-127"/>
              </a:rPr>
              <a:t>be switched to Limp Home Mode with minimum value of PVS1 and PVS2</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endParaRPr lang="en-US" altLang="ko-KR" sz="1100" i="1" kern="0" dirty="0">
              <a:solidFill>
                <a:srgbClr val="000000"/>
              </a:solidFill>
              <a:latin typeface="맑은 고딕" panose="020B0503020000020004" pitchFamily="50" charset="-127"/>
              <a:ea typeface="맑은 고딕" panose="020B0503020000020004" pitchFamily="50" charset="-127"/>
            </a:endParaRPr>
          </a:p>
          <a:p>
            <a:pPr marL="9525" lvl="2"/>
            <a:r>
              <a:rPr lang="en-US" altLang="ko-KR" sz="1100" i="1" kern="0" dirty="0" smtClean="0">
                <a:solidFill>
                  <a:srgbClr val="000000"/>
                </a:solidFill>
                <a:latin typeface="맑은 고딕" panose="020B0503020000020004" pitchFamily="50" charset="-127"/>
                <a:ea typeface="맑은 고딕" panose="020B0503020000020004" pitchFamily="50" charset="-127"/>
              </a:rPr>
              <a:t>        “In </a:t>
            </a:r>
            <a:r>
              <a:rPr lang="en-US" altLang="ko-KR" sz="1100" i="1" kern="0" dirty="0">
                <a:solidFill>
                  <a:srgbClr val="000000"/>
                </a:solidFill>
                <a:latin typeface="맑은 고딕" panose="020B0503020000020004" pitchFamily="50" charset="-127"/>
                <a:ea typeface="맑은 고딕" panose="020B0503020000020004" pitchFamily="50" charset="-127"/>
              </a:rPr>
              <a:t>case of negative matching between both sensor, the initiator will be not be </a:t>
            </a:r>
            <a:r>
              <a:rPr lang="en-US" altLang="ko-KR" sz="1100" i="1" kern="0" dirty="0" smtClean="0">
                <a:solidFill>
                  <a:srgbClr val="000000"/>
                </a:solidFill>
                <a:latin typeface="맑은 고딕" panose="020B0503020000020004" pitchFamily="50" charset="-127"/>
                <a:ea typeface="맑은 고딕" panose="020B0503020000020004" pitchFamily="50" charset="-127"/>
              </a:rPr>
              <a:t>activated”</a:t>
            </a:r>
            <a:endParaRPr lang="en-US" altLang="ko-KR" sz="1100" i="1" kern="0" dirty="0">
              <a:solidFill>
                <a:srgbClr val="000000"/>
              </a:solidFill>
              <a:latin typeface="맑은 고딕" panose="020B0503020000020004" pitchFamily="50" charset="-127"/>
              <a:ea typeface="맑은 고딕" panose="020B0503020000020004" pitchFamily="50" charset="-127"/>
            </a:endParaRPr>
          </a:p>
        </p:txBody>
      </p:sp>
      <p:sp>
        <p:nvSpPr>
          <p:cNvPr id="1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4) Safety Requirements Definition</a:t>
            </a:r>
            <a:endParaRPr lang="ko-KR" altLang="en-US" sz="2000" smtClean="0">
              <a:solidFill>
                <a:schemeClr val="tx1"/>
              </a:solidFill>
            </a:endParaRPr>
          </a:p>
        </p:txBody>
      </p:sp>
    </p:spTree>
    <p:extLst>
      <p:ext uri="{BB962C8B-B14F-4D97-AF65-F5344CB8AC3E}">
        <p14:creationId xmlns:p14="http://schemas.microsoft.com/office/powerpoint/2010/main" val="24446024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p:cNvSpPr>
          <p:nvPr/>
        </p:nvSpPr>
        <p:spPr bwMode="auto">
          <a:xfrm>
            <a:off x="128588" y="115888"/>
            <a:ext cx="5184775" cy="360362"/>
          </a:xfrm>
          <a:prstGeom prst="rect">
            <a:avLst/>
          </a:prstGeom>
          <a:noFill/>
          <a:ln>
            <a:miter lim="800000"/>
            <a:headEnd/>
            <a:tailEnd/>
          </a:ln>
        </p:spPr>
        <p:txBody>
          <a:bodyPr anchor="ctr"/>
          <a:lstStyle/>
          <a:p>
            <a:pPr eaLnBrk="0" hangingPunct="0">
              <a:defRPr/>
            </a:pPr>
            <a:r>
              <a:rPr lang="en-US" altLang="ko-KR" sz="2400" b="1" kern="0" dirty="0" smtClean="0">
                <a:solidFill>
                  <a:srgbClr val="000000"/>
                </a:solidFill>
                <a:latin typeface="맑은 고딕" pitchFamily="50" charset="-127"/>
                <a:ea typeface="맑은 고딕" pitchFamily="50" charset="-127"/>
                <a:cs typeface="Arial" pitchFamily="34" charset="0"/>
              </a:rPr>
              <a:t>Document Info</a:t>
            </a:r>
            <a:endParaRPr lang="ko-KR" altLang="en-US" sz="2400" b="1" kern="0" dirty="0">
              <a:solidFill>
                <a:srgbClr val="000000"/>
              </a:solidFill>
              <a:latin typeface="맑은 고딕" pitchFamily="50" charset="-127"/>
              <a:ea typeface="맑은 고딕" pitchFamily="50" charset="-127"/>
              <a:cs typeface="Arial" pitchFamily="34" charset="0"/>
            </a:endParaRPr>
          </a:p>
        </p:txBody>
      </p:sp>
      <p:graphicFrame>
        <p:nvGraphicFramePr>
          <p:cNvPr id="3" name="내용 개체 틀 4"/>
          <p:cNvGraphicFramePr>
            <a:graphicFrameLocks/>
          </p:cNvGraphicFramePr>
          <p:nvPr>
            <p:extLst>
              <p:ext uri="{D42A27DB-BD31-4B8C-83A1-F6EECF244321}">
                <p14:modId xmlns:p14="http://schemas.microsoft.com/office/powerpoint/2010/main" val="881775192"/>
              </p:ext>
            </p:extLst>
          </p:nvPr>
        </p:nvGraphicFramePr>
        <p:xfrm>
          <a:off x="344488" y="2448773"/>
          <a:ext cx="9217024" cy="3747861"/>
        </p:xfrm>
        <a:graphic>
          <a:graphicData uri="http://schemas.openxmlformats.org/drawingml/2006/table">
            <a:tbl>
              <a:tblPr/>
              <a:tblGrid>
                <a:gridCol w="893593"/>
                <a:gridCol w="987229"/>
                <a:gridCol w="5154626"/>
                <a:gridCol w="807719"/>
                <a:gridCol w="1373857"/>
              </a:tblGrid>
              <a:tr h="365445">
                <a:tc>
                  <a:txBody>
                    <a:bodyPr/>
                    <a:lstStyle/>
                    <a:p>
                      <a:pPr algn="ctr" hangingPunct="0">
                        <a:spcAft>
                          <a:spcPts val="0"/>
                        </a:spcAft>
                      </a:pPr>
                      <a:r>
                        <a:rPr lang="en-US" altLang="ko-KR" sz="1400" b="1" kern="100" dirty="0" smtClean="0">
                          <a:latin typeface="맑은 고딕" pitchFamily="50" charset="-127"/>
                          <a:ea typeface="맑은 고딕" pitchFamily="50" charset="-127"/>
                          <a:cs typeface="Arial" pitchFamily="34" charset="0"/>
                        </a:rPr>
                        <a:t>Version</a:t>
                      </a:r>
                      <a:endParaRPr lang="ko-KR" sz="14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algn="ctr" hangingPunct="0">
                        <a:spcAft>
                          <a:spcPts val="0"/>
                        </a:spcAft>
                      </a:pPr>
                      <a:r>
                        <a:rPr lang="en-US" altLang="ko-KR" sz="1400" b="1" kern="100" dirty="0" smtClean="0">
                          <a:latin typeface="맑은 고딕" pitchFamily="50" charset="-127"/>
                          <a:ea typeface="맑은 고딕" pitchFamily="50" charset="-127"/>
                          <a:cs typeface="Arial" pitchFamily="34" charset="0"/>
                        </a:rPr>
                        <a:t>Date</a:t>
                      </a:r>
                      <a:endParaRPr lang="ko-KR" sz="14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algn="ctr" hangingPunct="0">
                        <a:spcAft>
                          <a:spcPts val="0"/>
                        </a:spcAft>
                      </a:pPr>
                      <a:r>
                        <a:rPr lang="en-US" altLang="ko-KR" sz="1400" b="1" kern="100" dirty="0" smtClean="0">
                          <a:latin typeface="맑은 고딕" pitchFamily="50" charset="-127"/>
                          <a:ea typeface="맑은 고딕" pitchFamily="50" charset="-127"/>
                          <a:cs typeface="Arial" pitchFamily="34" charset="0"/>
                        </a:rPr>
                        <a:t>Comment</a:t>
                      </a:r>
                      <a:endParaRPr lang="ko-KR" sz="14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algn="ctr" hangingPunct="0">
                        <a:spcAft>
                          <a:spcPts val="0"/>
                        </a:spcAft>
                      </a:pPr>
                      <a:r>
                        <a:rPr lang="en-US" altLang="ko-KR" sz="1400" b="1" kern="100" dirty="0" smtClean="0">
                          <a:latin typeface="맑은 고딕" pitchFamily="50" charset="-127"/>
                          <a:ea typeface="맑은 고딕" pitchFamily="50" charset="-127"/>
                          <a:cs typeface="Arial" pitchFamily="34" charset="0"/>
                        </a:rPr>
                        <a:t>Author</a:t>
                      </a:r>
                      <a:endParaRPr lang="ko-KR" sz="14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algn="ctr" hangingPunct="0">
                        <a:spcAft>
                          <a:spcPts val="0"/>
                        </a:spcAft>
                      </a:pPr>
                      <a:r>
                        <a:rPr lang="en-US" altLang="ko-KR" sz="1400" b="1" kern="100" dirty="0" smtClean="0">
                          <a:latin typeface="맑은 고딕" pitchFamily="50" charset="-127"/>
                          <a:ea typeface="맑은 고딕" pitchFamily="50" charset="-127"/>
                          <a:cs typeface="Arial" pitchFamily="34" charset="0"/>
                        </a:rPr>
                        <a:t>Approver</a:t>
                      </a:r>
                      <a:endParaRPr lang="ko-KR" sz="14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r>
              <a:tr h="319896">
                <a:tc>
                  <a:txBody>
                    <a:bodyPr/>
                    <a:lstStyle/>
                    <a:p>
                      <a:pPr algn="ctr" hangingPunct="0">
                        <a:spcAft>
                          <a:spcPts val="0"/>
                        </a:spcAft>
                      </a:pPr>
                      <a:r>
                        <a:rPr lang="en-US" altLang="ko-KR" sz="1200" b="0" i="0" kern="100" dirty="0" smtClean="0">
                          <a:solidFill>
                            <a:schemeClr val="tx1"/>
                          </a:solidFill>
                          <a:latin typeface="맑은 고딕" pitchFamily="50" charset="-127"/>
                          <a:ea typeface="맑은 고딕" pitchFamily="50" charset="-127"/>
                          <a:cs typeface="Arial" pitchFamily="34" charset="0"/>
                        </a:rPr>
                        <a:t>1.0</a:t>
                      </a:r>
                      <a:endParaRPr lang="ko-KR" sz="1200" b="0" i="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r>
                        <a:rPr lang="en-US" altLang="ko-KR" sz="1200" b="0" i="0" kern="100" dirty="0" smtClean="0">
                          <a:solidFill>
                            <a:schemeClr val="tx1"/>
                          </a:solidFill>
                          <a:latin typeface="맑은 고딕" pitchFamily="50" charset="-127"/>
                          <a:ea typeface="맑은 고딕" pitchFamily="50" charset="-127"/>
                          <a:cs typeface="Arial" pitchFamily="34" charset="0"/>
                        </a:rPr>
                        <a:t>2016-08-30</a:t>
                      </a:r>
                      <a:endParaRPr lang="ko-KR" sz="1200" b="0" i="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indent="0" algn="l" defTabSz="914400" rtl="0" eaLnBrk="1" fontAlgn="auto" latinLnBrk="1" hangingPunct="0">
                        <a:lnSpc>
                          <a:spcPct val="100000"/>
                        </a:lnSpc>
                        <a:spcBef>
                          <a:spcPts val="0"/>
                        </a:spcBef>
                        <a:spcAft>
                          <a:spcPts val="0"/>
                        </a:spcAft>
                        <a:buClrTx/>
                        <a:buSzTx/>
                        <a:buFontTx/>
                        <a:buNone/>
                        <a:tabLst/>
                        <a:defRPr/>
                      </a:pPr>
                      <a:r>
                        <a:rPr lang="en-US" sz="1000" b="0" i="0" kern="100" dirty="0" smtClean="0">
                          <a:solidFill>
                            <a:schemeClr val="accent4"/>
                          </a:solidFill>
                          <a:latin typeface="맑은 고딕" pitchFamily="50" charset="-127"/>
                          <a:ea typeface="맑은 고딕" pitchFamily="50" charset="-127"/>
                          <a:cs typeface="Arial" pitchFamily="34" charset="0"/>
                        </a:rPr>
                        <a:t>Initial Release</a:t>
                      </a:r>
                      <a:endParaRPr lang="ko-KR" sz="1000" b="0" i="0" kern="100" dirty="0">
                        <a:solidFill>
                          <a:schemeClr val="accent4"/>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EPG</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VC Dev. Engineering FD</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9896">
                <a:tc>
                  <a:txBody>
                    <a:bodyPr/>
                    <a:lstStyle/>
                    <a:p>
                      <a:pPr algn="ctr" hangingPunct="0">
                        <a:spcAft>
                          <a:spcPts val="0"/>
                        </a:spcAft>
                      </a:pPr>
                      <a:r>
                        <a:rPr lang="en-US" sz="1200" b="0" kern="100" dirty="0" smtClean="0">
                          <a:latin typeface="맑은 고딕" pitchFamily="50" charset="-127"/>
                          <a:ea typeface="맑은 고딕" pitchFamily="50" charset="-127"/>
                          <a:cs typeface="Arial" pitchFamily="34" charset="0"/>
                        </a:rPr>
                        <a:t>1.1</a:t>
                      </a: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r>
                        <a:rPr lang="en-US" sz="1200" b="0" kern="100" dirty="0" smtClean="0">
                          <a:latin typeface="맑은 고딕" pitchFamily="50" charset="-127"/>
                          <a:ea typeface="맑은 고딕" pitchFamily="50" charset="-127"/>
                          <a:cs typeface="Arial" pitchFamily="34" charset="0"/>
                        </a:rPr>
                        <a:t>2019-02-12</a:t>
                      </a: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hangingPunct="0">
                        <a:spcAft>
                          <a:spcPts val="0"/>
                        </a:spcAft>
                      </a:pPr>
                      <a:r>
                        <a:rPr lang="en-US" altLang="ko-KR" sz="1000" b="0" i="0" kern="100" dirty="0" smtClean="0">
                          <a:solidFill>
                            <a:schemeClr val="accent4"/>
                          </a:solidFill>
                          <a:latin typeface="맑은 고딕" pitchFamily="50" charset="-127"/>
                          <a:ea typeface="맑은 고딕" pitchFamily="50" charset="-127"/>
                          <a:cs typeface="Arial" pitchFamily="34" charset="0"/>
                        </a:rPr>
                        <a:t>Update due to annual organization restructuring (VC --&gt; VS)</a:t>
                      </a:r>
                      <a:endParaRPr lang="en-US" sz="1000" b="0" i="0" kern="100" dirty="0">
                        <a:solidFill>
                          <a:schemeClr val="accent4"/>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a:t>
                      </a:r>
                      <a:r>
                        <a:rPr lang="en-US" sz="1000" b="0" i="0" u="none" strike="noStrike" dirty="0" smtClean="0">
                          <a:solidFill>
                            <a:srgbClr val="000000"/>
                          </a:solidFill>
                          <a:effectLst/>
                          <a:latin typeface="맑은 고딕" panose="020B0503020000020004" pitchFamily="50" charset="-127"/>
                          <a:ea typeface="맑은 고딕" panose="020B0503020000020004" pitchFamily="50" charset="-127"/>
                        </a:rPr>
                        <a:t>Unit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Unit leader</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1368843">
                <a:tc>
                  <a:txBody>
                    <a:bodyPr/>
                    <a:lstStyle/>
                    <a:p>
                      <a:pPr algn="ctr" hangingPunct="0">
                        <a:spcAft>
                          <a:spcPts val="0"/>
                        </a:spcAft>
                      </a:pPr>
                      <a:r>
                        <a:rPr lang="en-US" sz="1200" b="0" kern="100" dirty="0" smtClean="0">
                          <a:latin typeface="맑은 고딕" pitchFamily="50" charset="-127"/>
                          <a:ea typeface="맑은 고딕" pitchFamily="50" charset="-127"/>
                          <a:cs typeface="Arial" pitchFamily="34" charset="0"/>
                        </a:rPr>
                        <a:t>1.2</a:t>
                      </a: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r>
                        <a:rPr lang="en-US" sz="1200" b="0" kern="100" dirty="0" smtClean="0">
                          <a:solidFill>
                            <a:schemeClr val="tx1"/>
                          </a:solidFill>
                          <a:latin typeface="맑은 고딕" pitchFamily="50" charset="-127"/>
                          <a:ea typeface="맑은 고딕" pitchFamily="50" charset="-127"/>
                          <a:cs typeface="Arial" pitchFamily="34" charset="0"/>
                        </a:rPr>
                        <a:t>2019-08-26</a:t>
                      </a:r>
                      <a:endParaRPr lang="en-US" sz="1200" b="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hangingPunct="0">
                        <a:spcAft>
                          <a:spcPts val="0"/>
                        </a:spcAft>
                      </a:pPr>
                      <a:r>
                        <a:rPr lang="en-US" sz="1200" b="0" kern="100" dirty="0" smtClean="0">
                          <a:solidFill>
                            <a:schemeClr val="tx1"/>
                          </a:solidFill>
                          <a:latin typeface="맑은 고딕" pitchFamily="50" charset="-127"/>
                          <a:ea typeface="맑은 고딕" pitchFamily="50" charset="-127"/>
                          <a:cs typeface="Arial" pitchFamily="34" charset="0"/>
                        </a:rPr>
                        <a:t>Update SRS template v2.0 and update according to ASPICE review opinion</a:t>
                      </a:r>
                      <a:endParaRPr lang="en-US" sz="1200" b="0" kern="100" dirty="0" smtClean="0">
                        <a:solidFill>
                          <a:schemeClr val="tx1"/>
                        </a:solidFill>
                        <a:latin typeface="맑은 고딕" pitchFamily="50" charset="-127"/>
                        <a:ea typeface="맑은 고딕" pitchFamily="50" charset="-127"/>
                        <a:cs typeface="Arial" pitchFamily="34" charset="0"/>
                      </a:endParaRPr>
                    </a:p>
                    <a:p>
                      <a:pPr marL="228600" indent="-228600" algn="l" hangingPunct="0">
                        <a:spcAft>
                          <a:spcPts val="0"/>
                        </a:spcAft>
                        <a:buAutoNum type="arabicParenR"/>
                      </a:pPr>
                      <a:r>
                        <a:rPr lang="en-US" sz="1200" b="0" kern="100" dirty="0" smtClean="0">
                          <a:solidFill>
                            <a:schemeClr val="tx1"/>
                          </a:solidFill>
                          <a:latin typeface="맑은 고딕" pitchFamily="50" charset="-127"/>
                          <a:ea typeface="맑은 고딕" pitchFamily="50" charset="-127"/>
                          <a:cs typeface="Arial" pitchFamily="34" charset="0"/>
                        </a:rPr>
                        <a:t>P.5: Addition of ‘9) Impact assessment on operating environment’</a:t>
                      </a:r>
                    </a:p>
                    <a:p>
                      <a:pPr marL="228600" indent="-228600" algn="l" hangingPunct="0">
                        <a:spcAft>
                          <a:spcPts val="0"/>
                        </a:spcAft>
                        <a:buAutoNum type="arabicParenR"/>
                      </a:pPr>
                      <a:r>
                        <a:rPr lang="en-US" sz="1200" b="0" kern="100" dirty="0" smtClean="0">
                          <a:solidFill>
                            <a:schemeClr val="tx1"/>
                          </a:solidFill>
                          <a:latin typeface="맑은 고딕" pitchFamily="50" charset="-127"/>
                          <a:ea typeface="맑은 고딕" pitchFamily="50" charset="-127"/>
                          <a:cs typeface="Arial" pitchFamily="34" charset="0"/>
                        </a:rPr>
                        <a:t>Page 7 : ‘System </a:t>
                      </a:r>
                      <a:r>
                        <a:rPr lang="en-US" sz="1200" b="0" kern="100" dirty="0" err="1" smtClean="0">
                          <a:solidFill>
                            <a:schemeClr val="tx1"/>
                          </a:solidFill>
                          <a:latin typeface="맑은 고딕" pitchFamily="50" charset="-127"/>
                          <a:ea typeface="맑은 고딕" pitchFamily="50" charset="-127"/>
                          <a:cs typeface="Arial" pitchFamily="34" charset="0"/>
                        </a:rPr>
                        <a:t>rq</a:t>
                      </a:r>
                      <a:r>
                        <a:rPr lang="en-US" sz="1200" b="0" kern="100" dirty="0" smtClean="0">
                          <a:solidFill>
                            <a:schemeClr val="tx1"/>
                          </a:solidFill>
                          <a:latin typeface="맑은 고딕" pitchFamily="50" charset="-127"/>
                          <a:ea typeface="맑은 고딕" pitchFamily="50" charset="-127"/>
                          <a:cs typeface="Arial" pitchFamily="34" charset="0"/>
                        </a:rPr>
                        <a:t>. vs SW </a:t>
                      </a:r>
                      <a:r>
                        <a:rPr lang="en-US" sz="1200" b="0" kern="100" dirty="0" err="1" smtClean="0">
                          <a:solidFill>
                            <a:schemeClr val="tx1"/>
                          </a:solidFill>
                          <a:latin typeface="맑은 고딕" pitchFamily="50" charset="-127"/>
                          <a:ea typeface="맑은 고딕" pitchFamily="50" charset="-127"/>
                          <a:cs typeface="Arial" pitchFamily="34" charset="0"/>
                        </a:rPr>
                        <a:t>rq</a:t>
                      </a:r>
                      <a:r>
                        <a:rPr lang="en-US" sz="1200" b="0" kern="100" dirty="0" smtClean="0">
                          <a:solidFill>
                            <a:schemeClr val="tx1"/>
                          </a:solidFill>
                          <a:latin typeface="맑은 고딕" pitchFamily="50" charset="-127"/>
                          <a:ea typeface="맑은 고딕" pitchFamily="50" charset="-127"/>
                          <a:cs typeface="Arial" pitchFamily="34" charset="0"/>
                        </a:rPr>
                        <a:t>.’ content added</a:t>
                      </a:r>
                    </a:p>
                    <a:p>
                      <a:pPr marL="228600" indent="-228600" algn="l" hangingPunct="0">
                        <a:spcAft>
                          <a:spcPts val="0"/>
                        </a:spcAft>
                        <a:buAutoNum type="arabicParenR"/>
                      </a:pPr>
                      <a:r>
                        <a:rPr lang="en-US" sz="1200" b="0" kern="100" dirty="0" smtClean="0">
                          <a:solidFill>
                            <a:schemeClr val="tx1"/>
                          </a:solidFill>
                          <a:latin typeface="맑은 고딕" pitchFamily="50" charset="-127"/>
                          <a:ea typeface="맑은 고딕" pitchFamily="50" charset="-127"/>
                          <a:cs typeface="Arial" pitchFamily="34" charset="0"/>
                        </a:rPr>
                        <a:t>P18: Addition of ‘usability, security, portability</a:t>
                      </a:r>
                      <a:r>
                        <a:rPr lang="en-US" sz="1200" b="0" kern="100" baseline="0" dirty="0" smtClean="0">
                          <a:solidFill>
                            <a:schemeClr val="tx1"/>
                          </a:solidFill>
                          <a:latin typeface="맑은 고딕" pitchFamily="50" charset="-127"/>
                          <a:ea typeface="맑은 고딕" pitchFamily="50" charset="-127"/>
                          <a:cs typeface="Arial" pitchFamily="34" charset="0"/>
                        </a:rPr>
                        <a:t> </a:t>
                      </a:r>
                      <a:r>
                        <a:rPr lang="en-US" sz="1200" b="0" kern="100" dirty="0" smtClean="0">
                          <a:solidFill>
                            <a:schemeClr val="tx1"/>
                          </a:solidFill>
                          <a:latin typeface="맑은 고딕" pitchFamily="50" charset="-127"/>
                          <a:ea typeface="맑은 고딕" pitchFamily="50" charset="-127"/>
                          <a:cs typeface="Arial" pitchFamily="34" charset="0"/>
                        </a:rPr>
                        <a:t>’3.7: Addition of ‘Application Criteria for Requirement Attributes’ Addition of ‘3.9 Assessment of Impact on Operating Environment’ (for ASPICE)</a:t>
                      </a:r>
                    </a:p>
                    <a:p>
                      <a:pPr marL="228600" indent="-228600" algn="l" hangingPunct="0">
                        <a:spcAft>
                          <a:spcPts val="0"/>
                        </a:spcAft>
                        <a:buAutoNum type="arabicParenR"/>
                      </a:pPr>
                      <a:r>
                        <a:rPr lang="en-US" sz="1200" b="0" kern="100" dirty="0" smtClean="0">
                          <a:solidFill>
                            <a:schemeClr val="tx1"/>
                          </a:solidFill>
                          <a:latin typeface="맑은 고딕" pitchFamily="50" charset="-127"/>
                          <a:ea typeface="맑은 고딕" pitchFamily="50" charset="-127"/>
                          <a:cs typeface="Arial" pitchFamily="34" charset="0"/>
                        </a:rPr>
                        <a:t>‘#Ref.2. Addition of ‘Use case analysis method’</a:t>
                      </a:r>
                      <a:endParaRPr lang="en-US" altLang="ko-KR" sz="1200" b="0" kern="100" dirty="0" smtClean="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a:t>
                      </a:r>
                      <a:r>
                        <a:rPr lang="en-US" sz="1000" b="0" i="0" u="none" strike="noStrike" dirty="0" smtClean="0">
                          <a:solidFill>
                            <a:srgbClr val="000000"/>
                          </a:solidFill>
                          <a:effectLst/>
                          <a:latin typeface="맑은 고딕" panose="020B0503020000020004" pitchFamily="50" charset="-127"/>
                          <a:ea typeface="맑은 고딕" panose="020B0503020000020004" pitchFamily="50" charset="-127"/>
                        </a:rPr>
                        <a:t>Unit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Unit leader</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9896">
                <a:tc>
                  <a:txBody>
                    <a:bodyPr/>
                    <a:lstStyle/>
                    <a:p>
                      <a:pPr algn="ctr" hangingPunct="0">
                        <a:spcAft>
                          <a:spcPts val="0"/>
                        </a:spcAft>
                      </a:pPr>
                      <a:r>
                        <a:rPr lang="en-US" sz="1200" b="0" kern="100" dirty="0" smtClean="0">
                          <a:latin typeface="맑은 고딕" pitchFamily="50" charset="-127"/>
                          <a:ea typeface="맑은 고딕" pitchFamily="50" charset="-127"/>
                          <a:cs typeface="Arial" pitchFamily="34" charset="0"/>
                        </a:rPr>
                        <a:t>1.3</a:t>
                      </a: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2020-07-06</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lang="en-US" altLang="ko-KR" sz="1100" b="0" i="0" kern="100" dirty="0" smtClean="0">
                          <a:solidFill>
                            <a:schemeClr val="accent4"/>
                          </a:solidFill>
                          <a:latin typeface="맑은 고딕" pitchFamily="50" charset="-127"/>
                          <a:ea typeface="맑은 고딕" pitchFamily="50" charset="-127"/>
                          <a:cs typeface="Arial" pitchFamily="34" charset="0"/>
                        </a:rPr>
                        <a:t>Delete document security level footer (LGE Confidential)</a:t>
                      </a: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a:t>
                      </a:r>
                      <a:r>
                        <a:rPr lang="en-US" sz="1000" b="0" i="0" u="none" strike="noStrike" dirty="0" smtClean="0">
                          <a:solidFill>
                            <a:srgbClr val="000000"/>
                          </a:solidFill>
                          <a:effectLst/>
                          <a:latin typeface="맑은 고딕" panose="020B0503020000020004" pitchFamily="50" charset="-127"/>
                          <a:ea typeface="맑은 고딕" panose="020B0503020000020004" pitchFamily="50" charset="-127"/>
                        </a:rPr>
                        <a:t>Unit</a:t>
                      </a:r>
                      <a:endParaRPr lang="en-US" sz="1000" b="0" i="0" u="none" strike="noStrike" dirty="0">
                        <a:solidFill>
                          <a:srgbClr val="000000"/>
                        </a:solidFill>
                        <a:effectLst/>
                        <a:latin typeface="맑은 고딕" panose="020B0503020000020004" pitchFamily="50" charset="-127"/>
                        <a:ea typeface="맑은 고딕" panose="020B0503020000020004" pitchFamily="50" charset="-127"/>
                      </a:endParaRP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fontAlgn="ctr"/>
                      <a:r>
                        <a:rPr lang="en-US" sz="1000" b="0" i="0" u="none" strike="noStrike" dirty="0">
                          <a:solidFill>
                            <a:srgbClr val="000000"/>
                          </a:solidFill>
                          <a:effectLst/>
                          <a:latin typeface="맑은 고딕" panose="020B0503020000020004" pitchFamily="50" charset="-127"/>
                          <a:ea typeface="맑은 고딕" panose="020B0503020000020004" pitchFamily="50" charset="-127"/>
                        </a:rPr>
                        <a:t>VS SW Process Unit leader</a:t>
                      </a: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9896">
                <a:tc>
                  <a:txBody>
                    <a:bodyPr/>
                    <a:lstStyle/>
                    <a:p>
                      <a:pPr algn="ctr" hangingPunct="0">
                        <a:spcAft>
                          <a:spcPts val="0"/>
                        </a:spcAft>
                      </a:pP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hangingPunct="0">
                        <a:spcAft>
                          <a:spcPts val="0"/>
                        </a:spcAft>
                      </a:pPr>
                      <a:endParaRPr lang="en-US" sz="12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9896">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9896">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hangingPunct="0">
                        <a:spcAft>
                          <a:spcPts val="0"/>
                        </a:spcAft>
                      </a:pPr>
                      <a:endParaRPr lang="en-US" sz="1400" b="0"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graphicFrame>
        <p:nvGraphicFramePr>
          <p:cNvPr id="4" name="내용 개체 틀 4"/>
          <p:cNvGraphicFramePr>
            <a:graphicFrameLocks/>
          </p:cNvGraphicFramePr>
          <p:nvPr>
            <p:extLst>
              <p:ext uri="{D42A27DB-BD31-4B8C-83A1-F6EECF244321}">
                <p14:modId xmlns:p14="http://schemas.microsoft.com/office/powerpoint/2010/main" val="2552142774"/>
              </p:ext>
            </p:extLst>
          </p:nvPr>
        </p:nvGraphicFramePr>
        <p:xfrm>
          <a:off x="346226" y="996987"/>
          <a:ext cx="9241656" cy="918000"/>
        </p:xfrm>
        <a:graphic>
          <a:graphicData uri="http://schemas.openxmlformats.org/drawingml/2006/table">
            <a:tbl>
              <a:tblPr/>
              <a:tblGrid>
                <a:gridCol w="2396974"/>
                <a:gridCol w="6844682"/>
              </a:tblGrid>
              <a:tr h="306000">
                <a:tc>
                  <a:txBody>
                    <a:bodyPr/>
                    <a:lstStyle/>
                    <a:p>
                      <a:pPr algn="l" hangingPunct="0">
                        <a:spcAft>
                          <a:spcPts val="0"/>
                        </a:spcAft>
                      </a:pPr>
                      <a:r>
                        <a:rPr lang="en-US" altLang="ko-KR" sz="1200" b="1" kern="100" dirty="0" smtClean="0">
                          <a:latin typeface="맑은 고딕" pitchFamily="50" charset="-127"/>
                          <a:ea typeface="맑은 고딕" pitchFamily="50" charset="-127"/>
                          <a:cs typeface="Arial" pitchFamily="34" charset="0"/>
                        </a:rPr>
                        <a:t>Issuing authority</a:t>
                      </a:r>
                      <a:endParaRPr lang="ko-KR" sz="1200" b="1" kern="100" dirty="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marL="0" marR="0" lvl="0" indent="0" algn="l" defTabSz="914400" rtl="0" eaLnBrk="1" fontAlgn="auto" latinLnBrk="1" hangingPunct="0">
                        <a:lnSpc>
                          <a:spcPct val="100000"/>
                        </a:lnSpc>
                        <a:spcBef>
                          <a:spcPts val="0"/>
                        </a:spcBef>
                        <a:spcAft>
                          <a:spcPts val="0"/>
                        </a:spcAft>
                        <a:buClrTx/>
                        <a:buSzTx/>
                        <a:buFontTx/>
                        <a:buNone/>
                        <a:tabLst/>
                        <a:defRPr/>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VS </a:t>
                      </a:r>
                      <a:r>
                        <a:rPr lang="en-US" altLang="ko-KR" sz="1200" b="0" kern="100" dirty="0" smtClean="0">
                          <a:latin typeface="맑은 고딕" pitchFamily="50" charset="-127"/>
                          <a:ea typeface="맑은 고딕" pitchFamily="50" charset="-127"/>
                          <a:cs typeface="Arial" pitchFamily="34" charset="0"/>
                        </a:rPr>
                        <a:t>SW</a:t>
                      </a:r>
                      <a:r>
                        <a:rPr lang="ko-KR" altLang="en-US" sz="1200" b="0" kern="100" smtClean="0">
                          <a:latin typeface="맑은 고딕" pitchFamily="50" charset="-127"/>
                          <a:ea typeface="맑은 고딕" pitchFamily="50" charset="-127"/>
                          <a:cs typeface="Arial" pitchFamily="34" charset="0"/>
                        </a:rPr>
                        <a:t> </a:t>
                      </a:r>
                      <a:r>
                        <a:rPr lang="en-US" altLang="ko-KR" sz="1200" b="0" kern="100" dirty="0" smtClean="0">
                          <a:latin typeface="맑은 고딕" pitchFamily="50" charset="-127"/>
                          <a:ea typeface="맑은 고딕" pitchFamily="50" charset="-127"/>
                          <a:cs typeface="Arial" pitchFamily="34" charset="0"/>
                        </a:rPr>
                        <a:t>Process Unit</a:t>
                      </a:r>
                      <a:endParaRPr lang="ko-KR" altLang="ko-KR" sz="1200" b="0" kern="100" smtClean="0">
                        <a:latin typeface="맑은 고딕" pitchFamily="50" charset="-127"/>
                        <a:ea typeface="맑은 고딕" pitchFamily="50" charset="-127"/>
                        <a:cs typeface="Arial" pitchFamily="34" charset="0"/>
                      </a:endParaRPr>
                    </a:p>
                  </a:txBody>
                  <a:tcPr marL="69944" marR="69944"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r>
              <a:tr h="306000">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Configuration ID</a:t>
                      </a:r>
                      <a:endParaRPr kumimoji="0" lang="ko-KR" altLang="ko-KR" sz="12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NA</a:t>
                      </a:r>
                      <a:endParaRPr kumimoji="0" lang="ko-KR" altLang="ko-KR" sz="1200" b="0" i="0" u="none" strike="noStrike" cap="none" normalizeH="0" baseline="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06000">
                <a:tc>
                  <a:txBody>
                    <a:bodyPr/>
                    <a:lstStyle/>
                    <a:p>
                      <a:pPr marL="0" marR="0" indent="0" algn="l" defTabSz="914400" rtl="0" eaLnBrk="1" fontAlgn="auto" latinLnBrk="1" hangingPunct="0">
                        <a:lnSpc>
                          <a:spcPct val="100000"/>
                        </a:lnSpc>
                        <a:spcBef>
                          <a:spcPts val="0"/>
                        </a:spcBef>
                        <a:spcAft>
                          <a:spcPts val="0"/>
                        </a:spcAft>
                        <a:buClrTx/>
                        <a:buSzTx/>
                        <a:buFontTx/>
                        <a:buNone/>
                        <a:tabLst/>
                        <a:defRPr/>
                      </a:pPr>
                      <a:r>
                        <a:rPr lang="en-US" altLang="ko-KR" sz="1200" b="1" kern="100" dirty="0" smtClean="0">
                          <a:latin typeface="맑은 고딕" pitchFamily="50" charset="-127"/>
                          <a:ea typeface="맑은 고딕" pitchFamily="50" charset="-127"/>
                          <a:cs typeface="Arial" pitchFamily="34" charset="0"/>
                        </a:rPr>
                        <a:t>Status of document</a:t>
                      </a:r>
                      <a:endParaRPr lang="ko-KR" altLang="ko-KR" sz="1200" b="1" kern="100" dirty="0" smtClean="0">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marL="0" marR="0" indent="0" algn="l" defTabSz="914400" rtl="0" eaLnBrk="1" fontAlgn="auto" latinLnBrk="1" hangingPunct="0">
                        <a:lnSpc>
                          <a:spcPct val="100000"/>
                        </a:lnSpc>
                        <a:spcBef>
                          <a:spcPts val="0"/>
                        </a:spcBef>
                        <a:spcAft>
                          <a:spcPts val="0"/>
                        </a:spcAft>
                        <a:buClrTx/>
                        <a:buSzTx/>
                        <a:buFontTx/>
                        <a:buNone/>
                        <a:tabLst/>
                        <a:defRPr/>
                      </a:pPr>
                      <a:r>
                        <a:rPr lang="en-US" altLang="ko-KR" sz="1200" b="0" i="0" kern="100" dirty="0" smtClean="0">
                          <a:solidFill>
                            <a:schemeClr val="accent4"/>
                          </a:solidFill>
                          <a:latin typeface="맑은 고딕" pitchFamily="50" charset="-127"/>
                          <a:ea typeface="맑은 고딕" pitchFamily="50" charset="-127"/>
                          <a:cs typeface="Arial" pitchFamily="34" charset="0"/>
                        </a:rPr>
                        <a:t>In Progress / Approved / Released</a:t>
                      </a:r>
                      <a:endParaRPr lang="ko-KR" altLang="ko-KR" sz="1200" b="0" i="0" kern="100" dirty="0" smtClean="0">
                        <a:solidFill>
                          <a:schemeClr val="accent4"/>
                        </a:solidFill>
                        <a:latin typeface="맑은 고딕" pitchFamily="50" charset="-127"/>
                        <a:ea typeface="맑은 고딕" pitchFamily="50" charset="-127"/>
                        <a:cs typeface="Arial" pitchFamily="34" charset="0"/>
                      </a:endParaRPr>
                    </a:p>
                  </a:txBody>
                  <a:tcPr marL="69944" marR="69944"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
        <p:nvSpPr>
          <p:cNvPr id="5" name="TextBox 4"/>
          <p:cNvSpPr txBox="1"/>
          <p:nvPr/>
        </p:nvSpPr>
        <p:spPr>
          <a:xfrm>
            <a:off x="239690" y="2077376"/>
            <a:ext cx="2734322" cy="338554"/>
          </a:xfrm>
          <a:prstGeom prst="rect">
            <a:avLst/>
          </a:prstGeom>
          <a:noFill/>
        </p:spPr>
        <p:txBody>
          <a:bodyPr wrap="square" rtlCol="0">
            <a:spAutoFit/>
          </a:bodyPr>
          <a:lstStyle/>
          <a:p>
            <a:r>
              <a:rPr lang="en-US" altLang="ko-KR" sz="1600" b="1" dirty="0" smtClean="0">
                <a:latin typeface="맑은 고딕" pitchFamily="50" charset="-127"/>
                <a:ea typeface="맑은 고딕" pitchFamily="50" charset="-127"/>
              </a:rPr>
              <a:t>Revision History</a:t>
            </a:r>
            <a:endParaRPr lang="ko-KR" altLang="en-US" sz="1600" b="1" dirty="0">
              <a:latin typeface="맑은 고딕" pitchFamily="50" charset="-127"/>
              <a:ea typeface="맑은 고딕" pitchFamily="50" charset="-127"/>
            </a:endParaRPr>
          </a:p>
        </p:txBody>
      </p:sp>
      <p:sp>
        <p:nvSpPr>
          <p:cNvPr id="7" name="TextBox 6"/>
          <p:cNvSpPr txBox="1"/>
          <p:nvPr/>
        </p:nvSpPr>
        <p:spPr>
          <a:xfrm>
            <a:off x="239690" y="658433"/>
            <a:ext cx="2734322" cy="338554"/>
          </a:xfrm>
          <a:prstGeom prst="rect">
            <a:avLst/>
          </a:prstGeom>
          <a:noFill/>
        </p:spPr>
        <p:txBody>
          <a:bodyPr wrap="square" rtlCol="0">
            <a:spAutoFit/>
          </a:bodyPr>
          <a:lstStyle/>
          <a:p>
            <a:r>
              <a:rPr lang="en-US" altLang="ko-KR" sz="1600" b="1" dirty="0" smtClean="0">
                <a:latin typeface="맑은 고딕" pitchFamily="50" charset="-127"/>
                <a:ea typeface="맑은 고딕" pitchFamily="50" charset="-127"/>
              </a:rPr>
              <a:t>Document Information</a:t>
            </a:r>
            <a:endParaRPr lang="ko-KR" altLang="en-US" sz="1600" b="1" dirty="0">
              <a:latin typeface="맑은 고딕" pitchFamily="50" charset="-127"/>
              <a:ea typeface="맑은 고딕" pitchFamily="50" charset="-127"/>
            </a:endParaRPr>
          </a:p>
        </p:txBody>
      </p:sp>
    </p:spTree>
    <p:extLst>
      <p:ext uri="{BB962C8B-B14F-4D97-AF65-F5344CB8AC3E}">
        <p14:creationId xmlns:p14="http://schemas.microsoft.com/office/powerpoint/2010/main" val="30512976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0306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Quality Attribute </a:t>
            </a:r>
            <a:r>
              <a:rPr lang="en-US" altLang="ko-KR" sz="1100" b="1" dirty="0" smtClean="0"/>
              <a:t>Definition</a:t>
            </a:r>
            <a:endParaRPr lang="en-US" altLang="ko-KR" sz="1100" b="1" dirty="0"/>
          </a:p>
          <a:p>
            <a:pPr marL="271463" lvl="2" indent="0" eaLnBrk="1" hangingPunct="1">
              <a:buNone/>
            </a:pPr>
            <a:r>
              <a:rPr lang="en-US" altLang="ko-KR" sz="1100" dirty="0"/>
              <a:t>Quality attributes are distinguished from the functional requirements described for specific operation of the target system/software, and present criteria for evaluating whether the operation of the system/software is satisfactory. Also called non-functional requirements, they are attributes related to the system/software as a whole or specific aspects rather than specific functions. (Performance conditions related to individual functions are described together when defining functional requirements</a:t>
            </a:r>
            <a:r>
              <a:rPr lang="en-US" altLang="ko-KR" sz="1100" dirty="0" smtClean="0"/>
              <a:t>.)</a:t>
            </a:r>
            <a:endParaRPr lang="en-US" altLang="ko-KR" sz="1100" dirty="0"/>
          </a:p>
          <a:p>
            <a:pPr marL="442913" lvl="2" indent="-171450" eaLnBrk="1" hangingPunct="1">
              <a:buFontTx/>
              <a:buChar char="-"/>
            </a:pPr>
            <a:r>
              <a:rPr lang="en-US" altLang="ko-KR" sz="1100" dirty="0"/>
              <a:t>Sentence form: “System shall be &lt;requirements&gt;” (vs. Functional requirements sentence form: “System shall do &lt;requirements</a:t>
            </a:r>
            <a:r>
              <a:rPr lang="en-US" altLang="ko-KR" sz="1100" dirty="0" smtClean="0"/>
              <a:t>&gt;”)</a:t>
            </a:r>
            <a:endParaRPr lang="en-US" altLang="ko-KR" sz="1100" dirty="0" smtClean="0"/>
          </a:p>
          <a:p>
            <a:pPr marL="271463" lvl="2" indent="0" eaLnBrk="1" hangingPunct="1">
              <a:buNone/>
            </a:pPr>
            <a:endParaRPr lang="en-US" altLang="ko-KR" sz="1100" dirty="0" smtClean="0"/>
          </a:p>
          <a:p>
            <a:pPr marL="271463" lvl="2" indent="0" eaLnBrk="1" hangingPunct="1">
              <a:buNone/>
            </a:pPr>
            <a:r>
              <a:rPr lang="en-US" altLang="ko-KR" sz="1100" dirty="0" smtClean="0"/>
              <a:t>The </a:t>
            </a:r>
            <a:r>
              <a:rPr lang="en-US" altLang="ko-KR" sz="1100" dirty="0"/>
              <a:t>main quality attributes are: (According to ISO/IEC 25010-2011 Quality Model</a:t>
            </a:r>
            <a:r>
              <a:rPr lang="en-US" altLang="ko-KR" sz="1100" dirty="0" smtClean="0"/>
              <a:t>)</a:t>
            </a:r>
            <a:endParaRPr lang="en-US" altLang="ko-KR" sz="1100" dirty="0" smtClean="0"/>
          </a:p>
          <a:p>
            <a:pPr marL="442913" lvl="2" indent="-171450" eaLnBrk="1" hangingPunct="1">
              <a:buFontTx/>
              <a:buChar char="-"/>
            </a:pPr>
            <a:r>
              <a:rPr lang="en-US" altLang="ko-KR" sz="1100" dirty="0"/>
              <a:t>performance </a:t>
            </a:r>
            <a:r>
              <a:rPr lang="en-US" altLang="ko-KR" sz="1100" dirty="0" smtClean="0"/>
              <a:t>efficiency</a:t>
            </a:r>
          </a:p>
          <a:p>
            <a:pPr marL="442913" lvl="2" indent="-171450" eaLnBrk="1" hangingPunct="1">
              <a:buFontTx/>
              <a:buChar char="-"/>
            </a:pPr>
            <a:r>
              <a:rPr lang="en-US" altLang="ko-KR" sz="1100" dirty="0" smtClean="0"/>
              <a:t>Reliability</a:t>
            </a:r>
          </a:p>
          <a:p>
            <a:pPr marL="442913" lvl="2" indent="-171450" eaLnBrk="1" hangingPunct="1">
              <a:buFontTx/>
              <a:buChar char="-"/>
            </a:pPr>
            <a:r>
              <a:rPr lang="en-US" altLang="ko-KR" sz="1100" dirty="0" smtClean="0"/>
              <a:t>Maintainability</a:t>
            </a:r>
          </a:p>
          <a:p>
            <a:pPr marL="442913" lvl="2" indent="-171450" eaLnBrk="1" hangingPunct="1">
              <a:buFontTx/>
              <a:buChar char="-"/>
            </a:pPr>
            <a:r>
              <a:rPr lang="en-US" altLang="ko-KR" sz="1100" dirty="0" smtClean="0"/>
              <a:t>Compatibility</a:t>
            </a:r>
          </a:p>
          <a:p>
            <a:pPr marL="442913" lvl="2" indent="-171450" eaLnBrk="1" hangingPunct="1">
              <a:buFontTx/>
              <a:buChar char="-"/>
            </a:pPr>
            <a:r>
              <a:rPr lang="en-US" altLang="ko-KR" sz="1100" dirty="0" smtClean="0"/>
              <a:t>Usability</a:t>
            </a:r>
            <a:r>
              <a:rPr lang="en-US" altLang="ko-KR" sz="1100" dirty="0"/>
              <a:t>, Security, </a:t>
            </a:r>
            <a:r>
              <a:rPr lang="en-US" altLang="ko-KR" sz="1100" dirty="0" smtClean="0"/>
              <a:t>Portability</a:t>
            </a:r>
          </a:p>
          <a:p>
            <a:pPr marL="442913" lvl="2" indent="-171450" eaLnBrk="1" hangingPunct="1">
              <a:buFontTx/>
              <a:buChar char="-"/>
            </a:pPr>
            <a:endParaRPr lang="en-US" altLang="ko-KR" sz="1100" dirty="0" smtClean="0"/>
          </a:p>
        </p:txBody>
      </p:sp>
      <p:sp>
        <p:nvSpPr>
          <p:cNvPr id="8" name="텍스트 개체 틀 2"/>
          <p:cNvSpPr txBox="1">
            <a:spLocks/>
          </p:cNvSpPr>
          <p:nvPr/>
        </p:nvSpPr>
        <p:spPr bwMode="auto">
          <a:xfrm>
            <a:off x="323850" y="3531805"/>
            <a:ext cx="9093200" cy="10306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[performance efficiency]</a:t>
            </a:r>
            <a:endParaRPr lang="en-US" altLang="ko-KR" sz="1100" b="1" kern="0" dirty="0" smtClean="0"/>
          </a:p>
          <a:p>
            <a:pPr marL="271463" lvl="2" indent="0" eaLnBrk="1" hangingPunct="1">
              <a:buFontTx/>
              <a:buNone/>
            </a:pPr>
            <a:r>
              <a:rPr lang="en-US" altLang="ko-KR" sz="1100" kern="0" dirty="0"/>
              <a:t>Appropriate use of resources and appropriate degree of reaction </a:t>
            </a:r>
            <a:r>
              <a:rPr lang="en-US" altLang="ko-KR" sz="1100" kern="0" dirty="0" smtClean="0"/>
              <a:t>time</a:t>
            </a:r>
            <a:endParaRPr lang="en-US" altLang="ko-KR" sz="1100" kern="0" dirty="0" smtClean="0"/>
          </a:p>
          <a:p>
            <a:pPr marL="442913" lvl="2" indent="-171450" eaLnBrk="1" hangingPunct="1">
              <a:buFontTx/>
              <a:buChar char="-"/>
            </a:pPr>
            <a:r>
              <a:rPr lang="en-US" altLang="ko-KR" sz="1100" kern="0" dirty="0"/>
              <a:t>Time Responsiveness: Response and processing time (speed) and throughput rate when performing a </a:t>
            </a:r>
            <a:r>
              <a:rPr lang="en-US" altLang="ko-KR" sz="1100" kern="0" dirty="0" smtClean="0"/>
              <a:t>function</a:t>
            </a:r>
          </a:p>
          <a:p>
            <a:pPr marL="442913" lvl="2" indent="-171450" eaLnBrk="1" hangingPunct="1">
              <a:buFontTx/>
              <a:buChar char="-"/>
            </a:pPr>
            <a:r>
              <a:rPr lang="en-US" altLang="ko-KR" sz="1100" kern="0" dirty="0" smtClean="0"/>
              <a:t>Resource </a:t>
            </a:r>
            <a:r>
              <a:rPr lang="en-US" altLang="ko-KR" sz="1100" kern="0" dirty="0"/>
              <a:t>Utilization: When performing a function, the type of resource used (memory, etc.) and the maximum allowable </a:t>
            </a:r>
            <a:r>
              <a:rPr lang="en-US" altLang="ko-KR" sz="1100" kern="0" dirty="0" smtClean="0"/>
              <a:t>amount</a:t>
            </a:r>
          </a:p>
          <a:p>
            <a:pPr marL="442913" lvl="2" indent="-171450" eaLnBrk="1" hangingPunct="1">
              <a:buFontTx/>
              <a:buChar char="-"/>
            </a:pPr>
            <a:r>
              <a:rPr lang="en-US" altLang="ko-KR" sz="1100" kern="0" dirty="0" smtClean="0"/>
              <a:t>Capacity</a:t>
            </a:r>
            <a:r>
              <a:rPr lang="en-US" altLang="ko-KR" sz="1100" kern="0" dirty="0"/>
              <a:t>: Maximum limit of product parameters (storable data capacity, backup capacity, communication bandwidth, number of simultaneous processing events, etc.)</a:t>
            </a:r>
            <a:endParaRPr lang="en-US" altLang="ko-KR" sz="1100" kern="0" dirty="0" smtClean="0"/>
          </a:p>
        </p:txBody>
      </p:sp>
      <p:sp>
        <p:nvSpPr>
          <p:cNvPr id="10" name="직사각형 9"/>
          <p:cNvSpPr/>
          <p:nvPr/>
        </p:nvSpPr>
        <p:spPr bwMode="auto">
          <a:xfrm>
            <a:off x="789766" y="4903197"/>
            <a:ext cx="8543925" cy="1371601"/>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t"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Efficiency-related quality </a:t>
            </a:r>
            <a:r>
              <a:rPr lang="en-US" altLang="ko-KR" sz="1100" kern="0" dirty="0" smtClean="0">
                <a:solidFill>
                  <a:srgbClr val="000000"/>
                </a:solidFill>
                <a:latin typeface="맑은 고딕" panose="020B0503020000020004" pitchFamily="50" charset="-127"/>
                <a:ea typeface="맑은 고딕" panose="020B0503020000020004" pitchFamily="50" charset="-127"/>
              </a:rPr>
              <a:t>attributes</a:t>
            </a:r>
          </a:p>
          <a:p>
            <a:pPr marL="9525" lvl="2"/>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r>
              <a:rPr lang="en-US" altLang="ko-KR" sz="1100" i="1" kern="0" dirty="0">
                <a:solidFill>
                  <a:srgbClr val="000000"/>
                </a:solidFill>
                <a:latin typeface="맑은 고딕" panose="020B0503020000020004" pitchFamily="50" charset="-127"/>
                <a:ea typeface="맑은 고딕" panose="020B0503020000020004" pitchFamily="50" charset="-127"/>
              </a:rPr>
              <a:t>Measurement error according to distance measurement accuracy should be within &lt;15% at 50~250m.The forward obstacle detection delay time should be at most 200 </a:t>
            </a:r>
            <a:r>
              <a:rPr lang="en-US" altLang="ko-KR" sz="1100" i="1" kern="0" dirty="0" err="1">
                <a:solidFill>
                  <a:srgbClr val="000000"/>
                </a:solidFill>
                <a:latin typeface="맑은 고딕" panose="020B0503020000020004" pitchFamily="50" charset="-127"/>
                <a:ea typeface="맑은 고딕" panose="020B0503020000020004" pitchFamily="50" charset="-127"/>
              </a:rPr>
              <a:t>ms</a:t>
            </a:r>
            <a:r>
              <a:rPr lang="en-US" altLang="ko-KR" sz="1100" i="1" kern="0" dirty="0">
                <a:solidFill>
                  <a:srgbClr val="000000"/>
                </a:solidFill>
                <a:latin typeface="맑은 고딕" panose="020B0503020000020004" pitchFamily="50" charset="-127"/>
                <a:ea typeface="맑은 고딕" panose="020B0503020000020004" pitchFamily="50" charset="-127"/>
              </a:rPr>
              <a:t> at 250-350 m</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When </a:t>
            </a:r>
            <a:r>
              <a:rPr lang="en-US" altLang="ko-KR" sz="1100" i="1" kern="0" dirty="0">
                <a:solidFill>
                  <a:srgbClr val="000000"/>
                </a:solidFill>
                <a:latin typeface="맑은 고딕" panose="020B0503020000020004" pitchFamily="50" charset="-127"/>
                <a:ea typeface="맑은 고딕" panose="020B0503020000020004" pitchFamily="50" charset="-127"/>
              </a:rPr>
              <a:t>data generated in system A is transmitted to system B through CAN communication, if system B does not receive a signal for 1000 </a:t>
            </a:r>
            <a:r>
              <a:rPr lang="en-US" altLang="ko-KR" sz="1100" i="1" kern="0" dirty="0" err="1">
                <a:solidFill>
                  <a:srgbClr val="000000"/>
                </a:solidFill>
                <a:latin typeface="맑은 고딕" panose="020B0503020000020004" pitchFamily="50" charset="-127"/>
                <a:ea typeface="맑은 고딕" panose="020B0503020000020004" pitchFamily="50" charset="-127"/>
              </a:rPr>
              <a:t>ms</a:t>
            </a:r>
            <a:r>
              <a:rPr lang="en-US" altLang="ko-KR" sz="1100" i="1" kern="0" dirty="0">
                <a:solidFill>
                  <a:srgbClr val="000000"/>
                </a:solidFill>
                <a:latin typeface="맑은 고딕" panose="020B0503020000020004" pitchFamily="50" charset="-127"/>
                <a:ea typeface="맑은 고딕" panose="020B0503020000020004" pitchFamily="50" charset="-127"/>
              </a:rPr>
              <a:t>, a transmission failure result must be generated</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The </a:t>
            </a:r>
            <a:r>
              <a:rPr lang="en-US" altLang="ko-KR" sz="1100" i="1" kern="0" dirty="0">
                <a:solidFill>
                  <a:srgbClr val="000000"/>
                </a:solidFill>
                <a:latin typeface="맑은 고딕" panose="020B0503020000020004" pitchFamily="50" charset="-127"/>
                <a:ea typeface="맑은 고딕" panose="020B0503020000020004" pitchFamily="50" charset="-127"/>
              </a:rPr>
              <a:t>processing speed of the system must be at least 30 FPS (Frames per second).</a:t>
            </a:r>
            <a:endParaRPr lang="en-US" altLang="ko-KR" sz="1100" i="1" kern="0" dirty="0" smtClean="0">
              <a:solidFill>
                <a:srgbClr val="000000"/>
              </a:solidFill>
              <a:latin typeface="맑은 고딕" panose="020B0503020000020004" pitchFamily="50" charset="-127"/>
              <a:ea typeface="맑은 고딕" panose="020B0503020000020004" pitchFamily="50" charset="-127"/>
            </a:endParaRPr>
          </a:p>
        </p:txBody>
      </p:sp>
      <p:sp>
        <p:nvSpPr>
          <p:cNvPr id="7"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5) Quality Attribute Definition</a:t>
            </a:r>
            <a:endParaRPr lang="ko-KR" altLang="en-US" sz="2000" smtClean="0">
              <a:solidFill>
                <a:schemeClr val="tx1"/>
              </a:solidFill>
            </a:endParaRPr>
          </a:p>
        </p:txBody>
      </p:sp>
    </p:spTree>
    <p:extLst>
      <p:ext uri="{BB962C8B-B14F-4D97-AF65-F5344CB8AC3E}">
        <p14:creationId xmlns:p14="http://schemas.microsoft.com/office/powerpoint/2010/main" val="20088451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0306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t>[reliability]</a:t>
            </a:r>
            <a:endParaRPr lang="en-US" altLang="ko-KR" sz="1100" b="1" dirty="0"/>
          </a:p>
          <a:p>
            <a:pPr marL="271463" lvl="2" indent="0" eaLnBrk="1" hangingPunct="1">
              <a:buFontTx/>
              <a:buNone/>
            </a:pPr>
            <a:r>
              <a:rPr lang="en-US" altLang="ko-KR" sz="1100" dirty="0"/>
              <a:t>The ability to perform its intended functions and tasks without defects in a prescribed environment</a:t>
            </a:r>
            <a:r>
              <a:rPr lang="en-US" altLang="ko-KR" sz="1100" dirty="0" smtClean="0"/>
              <a:t>.</a:t>
            </a:r>
            <a:endParaRPr lang="en-US" altLang="ko-KR" sz="1100" dirty="0"/>
          </a:p>
          <a:p>
            <a:pPr marL="271463" lvl="2" indent="0" eaLnBrk="1" hangingPunct="1">
              <a:buFontTx/>
              <a:buNone/>
            </a:pPr>
            <a:endParaRPr lang="en-US" altLang="ko-KR" sz="1100" dirty="0"/>
          </a:p>
          <a:p>
            <a:pPr marL="442913" lvl="2" indent="-171450" eaLnBrk="1" hangingPunct="1">
              <a:buFontTx/>
              <a:buChar char="-"/>
            </a:pPr>
            <a:r>
              <a:rPr lang="en-US" altLang="ko-KR" sz="1100" dirty="0"/>
              <a:t>Availability: The degree to which users can actually use and access at the desired time/time</a:t>
            </a:r>
            <a:r>
              <a:rPr lang="en-US" altLang="ko-KR" sz="1100" dirty="0" smtClean="0"/>
              <a:t>.</a:t>
            </a:r>
          </a:p>
          <a:p>
            <a:pPr marL="442913" lvl="2" indent="-171450" eaLnBrk="1" hangingPunct="1">
              <a:buFontTx/>
              <a:buChar char="-"/>
            </a:pPr>
            <a:r>
              <a:rPr lang="en-US" altLang="ko-KR" sz="1100" dirty="0" smtClean="0"/>
              <a:t>Fault </a:t>
            </a:r>
            <a:r>
              <a:rPr lang="en-US" altLang="ko-KR" sz="1100" dirty="0"/>
              <a:t>tolerance: the degree to which a person can overcome (endure) a failure and perform an intended </a:t>
            </a:r>
            <a:r>
              <a:rPr lang="en-US" altLang="ko-KR" sz="1100" dirty="0" smtClean="0"/>
              <a:t>operation</a:t>
            </a:r>
          </a:p>
          <a:p>
            <a:pPr marL="442913" lvl="2" indent="-171450" eaLnBrk="1" hangingPunct="1">
              <a:buFontTx/>
              <a:buChar char="-"/>
            </a:pPr>
            <a:r>
              <a:rPr lang="en-US" altLang="ko-KR" sz="1100" dirty="0" smtClean="0"/>
              <a:t>Recoverability</a:t>
            </a:r>
            <a:r>
              <a:rPr lang="en-US" altLang="ko-KR" sz="1100" dirty="0"/>
              <a:t>: The degree to which data can be recovered and returned to a normal state in the event of a failure</a:t>
            </a:r>
            <a:r>
              <a:rPr lang="en-US" altLang="ko-KR" sz="1100" dirty="0" smtClean="0"/>
              <a:t>.</a:t>
            </a:r>
          </a:p>
          <a:p>
            <a:pPr marL="442913" lvl="2" indent="-171450" eaLnBrk="1" hangingPunct="1">
              <a:buFontTx/>
              <a:buChar char="-"/>
            </a:pPr>
            <a:r>
              <a:rPr lang="en-US" altLang="ko-KR" sz="1100" dirty="0" smtClean="0"/>
              <a:t>MTFF </a:t>
            </a:r>
            <a:r>
              <a:rPr lang="en-US" altLang="ko-KR" sz="1100" dirty="0"/>
              <a:t>(mean time to first failure): time until first failure </a:t>
            </a:r>
            <a:r>
              <a:rPr lang="en-US" altLang="ko-KR" sz="1100" dirty="0" smtClean="0"/>
              <a:t>occurs</a:t>
            </a:r>
          </a:p>
          <a:p>
            <a:pPr marL="442913" lvl="2" indent="-171450" eaLnBrk="1" hangingPunct="1">
              <a:buFontTx/>
              <a:buChar char="-"/>
            </a:pPr>
            <a:r>
              <a:rPr lang="en-US" altLang="ko-KR" sz="1100" dirty="0" smtClean="0"/>
              <a:t>MTBF </a:t>
            </a:r>
            <a:r>
              <a:rPr lang="en-US" altLang="ko-KR" sz="1100" dirty="0"/>
              <a:t>(mean time between failure): The time until the next failure occurs after recovery from </a:t>
            </a:r>
            <a:r>
              <a:rPr lang="en-US" altLang="ko-KR" sz="1100" dirty="0" smtClean="0"/>
              <a:t>failure</a:t>
            </a:r>
          </a:p>
          <a:p>
            <a:pPr marL="442913" lvl="2" indent="-171450" eaLnBrk="1" hangingPunct="1">
              <a:buFontTx/>
              <a:buChar char="-"/>
            </a:pPr>
            <a:r>
              <a:rPr lang="en-US" altLang="ko-KR" sz="1100" dirty="0" smtClean="0"/>
              <a:t>Degree </a:t>
            </a:r>
            <a:r>
              <a:rPr lang="en-US" altLang="ko-KR" sz="1100" dirty="0"/>
              <a:t>of use and maintenance of essential functions in a state of disability</a:t>
            </a:r>
            <a:endParaRPr lang="en-US" altLang="ko-KR" sz="1100" dirty="0"/>
          </a:p>
        </p:txBody>
      </p:sp>
      <p:sp>
        <p:nvSpPr>
          <p:cNvPr id="10" name="직사각형 9"/>
          <p:cNvSpPr/>
          <p:nvPr/>
        </p:nvSpPr>
        <p:spPr bwMode="auto">
          <a:xfrm>
            <a:off x="781049" y="2952749"/>
            <a:ext cx="8543925" cy="2457451"/>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t"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Reliability-related quality attributes</a:t>
            </a:r>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r>
              <a:rPr lang="en-US" altLang="ko-KR" sz="1100" i="1" kern="0" dirty="0">
                <a:solidFill>
                  <a:srgbClr val="000000"/>
                </a:solidFill>
                <a:latin typeface="맑은 고딕" panose="020B0503020000020004" pitchFamily="50" charset="-127"/>
                <a:ea typeface="맑은 고딕" panose="020B0503020000020004" pitchFamily="50" charset="-127"/>
              </a:rPr>
              <a:t>The system should be running at 80% availability (the system is not down).If operation is impossible due to system O/S Kernel Panic, a restart such as system RESET should be performed, and this should be done with the WDT (Watch Dog Timer) function inside or outside the </a:t>
            </a:r>
            <a:r>
              <a:rPr lang="en-US" altLang="ko-KR" sz="1100" i="1" kern="0" dirty="0" smtClean="0">
                <a:solidFill>
                  <a:srgbClr val="000000"/>
                </a:solidFill>
                <a:latin typeface="맑은 고딕" panose="020B0503020000020004" pitchFamily="50" charset="-127"/>
                <a:ea typeface="맑은 고딕" panose="020B0503020000020004" pitchFamily="50" charset="-127"/>
              </a:rPr>
              <a:t>chip.</a:t>
            </a: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The </a:t>
            </a:r>
            <a:r>
              <a:rPr lang="en-US" altLang="ko-KR" sz="1100" i="1" kern="0" dirty="0">
                <a:solidFill>
                  <a:srgbClr val="000000"/>
                </a:solidFill>
                <a:latin typeface="맑은 고딕" panose="020B0503020000020004" pitchFamily="50" charset="-127"/>
                <a:ea typeface="맑은 고딕" panose="020B0503020000020004" pitchFamily="50" charset="-127"/>
              </a:rPr>
              <a:t>MTBF (Mean-Time-Between-Failures) of the brake system should be 50000h.The life of the part should be 10 years and 160,000 km. [Applies to all system parts]If the ECU input voltage is out of the normal range, the SOL power must be turned off</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Watch </a:t>
            </a:r>
            <a:r>
              <a:rPr lang="en-US" altLang="ko-KR" sz="1100" i="1" kern="0" dirty="0">
                <a:solidFill>
                  <a:srgbClr val="000000"/>
                </a:solidFill>
                <a:latin typeface="맑은 고딕" panose="020B0503020000020004" pitchFamily="50" charset="-127"/>
                <a:ea typeface="맑은 고딕" panose="020B0503020000020004" pitchFamily="50" charset="-127"/>
              </a:rPr>
              <a:t>Dog detects XXX every 100ms and restarts the thread when a fault occurs.</a:t>
            </a:r>
            <a:endParaRPr lang="en-US" altLang="ko-KR" sz="1100" i="1" kern="0" dirty="0">
              <a:solidFill>
                <a:srgbClr val="000000"/>
              </a:solidFill>
              <a:latin typeface="맑은 고딕" panose="020B0503020000020004" pitchFamily="50" charset="-127"/>
              <a:ea typeface="맑은 고딕" panose="020B0503020000020004" pitchFamily="50" charset="-127"/>
            </a:endParaRPr>
          </a:p>
          <a:p>
            <a:pPr marL="9525" lvl="2"/>
            <a:endParaRPr lang="en-US" altLang="ko-KR" sz="1100" i="1" kern="0" dirty="0" smtClean="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System X withstands sinusoidal vibrations as specified in the standard S.</a:t>
            </a: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System X withstands temperature between -60°C and +140°C; maximum temperature gradient is 4°C per second. The running of the system between 120°C and 140°C is limited to 8 minutes.</a:t>
            </a: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System X withstands electromagnetic fields as specified in standard S</a:t>
            </a:r>
          </a:p>
        </p:txBody>
      </p:sp>
      <p:sp>
        <p:nvSpPr>
          <p:cNvPr id="6"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5) Quality Attribute Definition</a:t>
            </a:r>
            <a:endParaRPr lang="ko-KR" altLang="en-US" sz="2000" smtClean="0">
              <a:solidFill>
                <a:schemeClr val="tx1"/>
              </a:solidFill>
            </a:endParaRPr>
          </a:p>
        </p:txBody>
      </p:sp>
    </p:spTree>
    <p:extLst>
      <p:ext uri="{BB962C8B-B14F-4D97-AF65-F5344CB8AC3E}">
        <p14:creationId xmlns:p14="http://schemas.microsoft.com/office/powerpoint/2010/main" val="29679557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0306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t>[maintainability]</a:t>
            </a:r>
            <a:endParaRPr lang="en-US" altLang="ko-KR" sz="1100" b="1" dirty="0"/>
          </a:p>
          <a:p>
            <a:pPr marL="271463" lvl="2" indent="0" eaLnBrk="1" hangingPunct="1">
              <a:buFontTx/>
              <a:buNone/>
            </a:pPr>
            <a:r>
              <a:rPr lang="en-US" altLang="ko-KR" sz="1100" dirty="0"/>
              <a:t>Ease of system/software modifications and </a:t>
            </a:r>
            <a:r>
              <a:rPr lang="en-US" altLang="ko-KR" sz="1100" dirty="0" smtClean="0"/>
              <a:t>changes</a:t>
            </a:r>
            <a:endParaRPr lang="en-US" altLang="ko-KR" sz="1100" dirty="0"/>
          </a:p>
          <a:p>
            <a:pPr marL="442913" lvl="2" indent="-171450" eaLnBrk="1" hangingPunct="1">
              <a:buFontTx/>
              <a:buChar char="-"/>
            </a:pPr>
            <a:r>
              <a:rPr lang="en-US" altLang="ko-KR" sz="1100" dirty="0"/>
              <a:t>Modularity: the degree to which individual components (components, modules) with minimal impact are composed, </a:t>
            </a:r>
            <a:r>
              <a:rPr lang="en-US" altLang="ko-KR" sz="1100" dirty="0" smtClean="0"/>
              <a:t>strategy</a:t>
            </a:r>
          </a:p>
          <a:p>
            <a:pPr marL="442913" lvl="2" indent="-171450" eaLnBrk="1" hangingPunct="1">
              <a:buFontTx/>
              <a:buChar char="-"/>
            </a:pPr>
            <a:r>
              <a:rPr lang="en-US" altLang="ko-KR" sz="1100" dirty="0" smtClean="0"/>
              <a:t>Reusability</a:t>
            </a:r>
            <a:r>
              <a:rPr lang="en-US" altLang="ko-KR" sz="1100" dirty="0"/>
              <a:t>: The degree and strategy of common code reuse and open source reuse so that it can be used for other projects and other models</a:t>
            </a:r>
            <a:r>
              <a:rPr lang="en-US" altLang="ko-KR" sz="1100" dirty="0" smtClean="0"/>
              <a:t>.</a:t>
            </a:r>
          </a:p>
          <a:p>
            <a:pPr marL="442913" lvl="2" indent="-171450" eaLnBrk="1" hangingPunct="1">
              <a:buFontTx/>
              <a:buChar char="-"/>
            </a:pPr>
            <a:r>
              <a:rPr lang="en-US" altLang="ko-KR" sz="1100" dirty="0" err="1" smtClean="0"/>
              <a:t>Correctability</a:t>
            </a:r>
            <a:r>
              <a:rPr lang="en-US" altLang="ko-KR" sz="1100" dirty="0"/>
              <a:t>: When a program change is required, it is easy to identify the cause and identify the corrective part and take action</a:t>
            </a:r>
            <a:r>
              <a:rPr lang="en-US" altLang="ko-KR" sz="1100" dirty="0" smtClean="0"/>
              <a:t>.</a:t>
            </a:r>
          </a:p>
          <a:p>
            <a:pPr marL="442913" lvl="2" indent="-171450" eaLnBrk="1" hangingPunct="1">
              <a:buFontTx/>
              <a:buChar char="-"/>
            </a:pPr>
            <a:r>
              <a:rPr lang="en-US" altLang="ko-KR" sz="1100" dirty="0" smtClean="0"/>
              <a:t>Testability</a:t>
            </a:r>
            <a:r>
              <a:rPr lang="en-US" altLang="ko-KR" sz="1100" dirty="0"/>
              <a:t>: The degree of functionality provided for testing.</a:t>
            </a:r>
            <a:endParaRPr lang="en-US" altLang="ko-KR" sz="1100" dirty="0"/>
          </a:p>
        </p:txBody>
      </p:sp>
      <p:sp>
        <p:nvSpPr>
          <p:cNvPr id="10" name="직사각형 9"/>
          <p:cNvSpPr/>
          <p:nvPr/>
        </p:nvSpPr>
        <p:spPr bwMode="auto">
          <a:xfrm>
            <a:off x="781048" y="2398260"/>
            <a:ext cx="8543925" cy="1219200"/>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t"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Quality attributes related to </a:t>
            </a:r>
            <a:r>
              <a:rPr lang="en-US" altLang="ko-KR" sz="1100" kern="0" dirty="0" smtClean="0">
                <a:solidFill>
                  <a:srgbClr val="000000"/>
                </a:solidFill>
                <a:latin typeface="맑은 고딕" panose="020B0503020000020004" pitchFamily="50" charset="-127"/>
                <a:ea typeface="맑은 고딕" panose="020B0503020000020004" pitchFamily="50" charset="-127"/>
              </a:rPr>
              <a:t>maintainability</a:t>
            </a:r>
          </a:p>
          <a:p>
            <a:pPr marL="9525" lvl="2"/>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r>
              <a:rPr lang="en-US" altLang="ko-KR" sz="1100" i="1" kern="0" dirty="0">
                <a:solidFill>
                  <a:srgbClr val="000000"/>
                </a:solidFill>
                <a:latin typeface="맑은 고딕" panose="020B0503020000020004" pitchFamily="50" charset="-127"/>
                <a:ea typeface="맑은 고딕" panose="020B0503020000020004" pitchFamily="50" charset="-127"/>
              </a:rPr>
              <a:t>System shall provide JTAG for S/W maintainability, as following function</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br>
              <a:rPr lang="en-US" altLang="ko-KR" sz="1100" i="1" kern="0" dirty="0" smtClean="0">
                <a:solidFill>
                  <a:srgbClr val="000000"/>
                </a:solidFill>
                <a:latin typeface="맑은 고딕" panose="020B0503020000020004" pitchFamily="50" charset="-127"/>
                <a:ea typeface="맑은 고딕" panose="020B0503020000020004" pitchFamily="50" charset="-127"/>
              </a:rPr>
            </a:br>
            <a:r>
              <a:rPr lang="en-US" altLang="ko-KR" sz="1100" i="1" kern="0" dirty="0" smtClean="0">
                <a:solidFill>
                  <a:srgbClr val="000000"/>
                </a:solidFill>
                <a:latin typeface="맑은 고딕" panose="020B0503020000020004" pitchFamily="50" charset="-127"/>
                <a:ea typeface="맑은 고딕" panose="020B0503020000020004" pitchFamily="50" charset="-127"/>
              </a:rPr>
              <a:t>. </a:t>
            </a:r>
            <a:r>
              <a:rPr lang="en-US" altLang="ko-KR" sz="1100" i="1" kern="0" dirty="0">
                <a:solidFill>
                  <a:srgbClr val="000000"/>
                </a:solidFill>
                <a:latin typeface="맑은 고딕" panose="020B0503020000020004" pitchFamily="50" charset="-127"/>
                <a:ea typeface="맑은 고딕" panose="020B0503020000020004" pitchFamily="50" charset="-127"/>
              </a:rPr>
              <a:t>Flash </a:t>
            </a:r>
            <a:r>
              <a:rPr lang="en-US" altLang="ko-KR" sz="1100" i="1" kern="0" dirty="0" smtClean="0">
                <a:solidFill>
                  <a:srgbClr val="000000"/>
                </a:solidFill>
                <a:latin typeface="맑은 고딕" panose="020B0503020000020004" pitchFamily="50" charset="-127"/>
                <a:ea typeface="맑은 고딕" panose="020B0503020000020004" pitchFamily="50" charset="-127"/>
              </a:rPr>
              <a:t>fusing, Memory reading,</a:t>
            </a:r>
            <a:endParaRPr lang="en-US" altLang="ko-KR" sz="1100" i="1" kern="0" dirty="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System </a:t>
            </a:r>
            <a:r>
              <a:rPr lang="en-US" altLang="ko-KR" sz="1100" i="1" kern="0" dirty="0">
                <a:solidFill>
                  <a:srgbClr val="000000"/>
                </a:solidFill>
                <a:latin typeface="맑은 고딕" panose="020B0503020000020004" pitchFamily="50" charset="-127"/>
                <a:ea typeface="맑은 고딕" panose="020B0503020000020004" pitchFamily="50" charset="-127"/>
              </a:rPr>
              <a:t>design shall exhibit all of the following properties by use of the principles </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br>
              <a:rPr lang="en-US" altLang="ko-KR" sz="1100" i="1" kern="0" dirty="0" smtClean="0">
                <a:solidFill>
                  <a:srgbClr val="000000"/>
                </a:solidFill>
                <a:latin typeface="맑은 고딕" panose="020B0503020000020004" pitchFamily="50" charset="-127"/>
                <a:ea typeface="맑은 고딕" panose="020B0503020000020004" pitchFamily="50" charset="-127"/>
              </a:rPr>
            </a:br>
            <a:r>
              <a:rPr lang="en-US" altLang="ko-KR" sz="1100" i="1" kern="0" dirty="0" smtClean="0">
                <a:solidFill>
                  <a:srgbClr val="000000"/>
                </a:solidFill>
                <a:latin typeface="맑은 고딕" panose="020B0503020000020004" pitchFamily="50" charset="-127"/>
                <a:ea typeface="맑은 고딕" panose="020B0503020000020004" pitchFamily="50" charset="-127"/>
              </a:rPr>
              <a:t>. </a:t>
            </a:r>
            <a:r>
              <a:rPr lang="en-US" altLang="ko-KR" sz="1100" i="1" kern="0" dirty="0">
                <a:solidFill>
                  <a:srgbClr val="000000"/>
                </a:solidFill>
                <a:latin typeface="맑은 고딕" panose="020B0503020000020004" pitchFamily="50" charset="-127"/>
                <a:ea typeface="맑은 고딕" panose="020B0503020000020004" pitchFamily="50" charset="-127"/>
              </a:rPr>
              <a:t>Hierarchical </a:t>
            </a:r>
            <a:r>
              <a:rPr lang="en-US" altLang="ko-KR" sz="1100" i="1" kern="0" dirty="0" smtClean="0">
                <a:solidFill>
                  <a:srgbClr val="000000"/>
                </a:solidFill>
                <a:latin typeface="맑은 고딕" panose="020B0503020000020004" pitchFamily="50" charset="-127"/>
                <a:ea typeface="맑은 고딕" panose="020B0503020000020004" pitchFamily="50" charset="-127"/>
              </a:rPr>
              <a:t>design, Modular Design</a:t>
            </a:r>
          </a:p>
        </p:txBody>
      </p:sp>
      <p:sp>
        <p:nvSpPr>
          <p:cNvPr id="5" name="텍스트 개체 틀 2"/>
          <p:cNvSpPr txBox="1">
            <a:spLocks/>
          </p:cNvSpPr>
          <p:nvPr/>
        </p:nvSpPr>
        <p:spPr bwMode="auto">
          <a:xfrm>
            <a:off x="323850" y="3912805"/>
            <a:ext cx="9093200" cy="10306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[compatibility]</a:t>
            </a:r>
            <a:endParaRPr lang="en-US" altLang="ko-KR" sz="1100" b="1" kern="0" dirty="0" smtClean="0"/>
          </a:p>
          <a:p>
            <a:pPr marL="271463" lvl="2" indent="0" eaLnBrk="1" hangingPunct="1">
              <a:buFontTx/>
              <a:buNone/>
            </a:pPr>
            <a:r>
              <a:rPr lang="en-US" altLang="ko-KR" sz="1100" kern="0" dirty="0"/>
              <a:t>Interoperability with other systems, interworking ability</a:t>
            </a:r>
            <a:endParaRPr lang="en-US" altLang="ko-KR" sz="1100" kern="0" dirty="0" smtClean="0"/>
          </a:p>
          <a:p>
            <a:pPr marL="442913" lvl="2" indent="-171450" eaLnBrk="1" hangingPunct="1">
              <a:buFontTx/>
              <a:buChar char="-"/>
            </a:pPr>
            <a:r>
              <a:rPr lang="en-US" altLang="ko-KR" sz="1100" kern="0" dirty="0"/>
              <a:t>Interoperability: The degree to which two or more systems, products, or components can exchange information or use the exchanged information without problems</a:t>
            </a:r>
            <a:r>
              <a:rPr lang="en-US" altLang="ko-KR" sz="1100" kern="0" dirty="0" smtClean="0"/>
              <a:t>.</a:t>
            </a:r>
          </a:p>
          <a:p>
            <a:pPr marL="442913" lvl="2" indent="-171450" eaLnBrk="1" hangingPunct="1">
              <a:buFontTx/>
              <a:buChar char="-"/>
            </a:pPr>
            <a:r>
              <a:rPr lang="en-US" altLang="ko-KR" sz="1100" kern="0" dirty="0" smtClean="0"/>
              <a:t>Coexistence</a:t>
            </a:r>
            <a:r>
              <a:rPr lang="en-US" altLang="ko-KR" sz="1100" kern="0" dirty="0"/>
              <a:t>: The degree to which the required function is effectively performed while sharing the environment and resources without adversely affecting other software.</a:t>
            </a:r>
            <a:endParaRPr lang="en-US" altLang="ko-KR" sz="1100" kern="0" dirty="0"/>
          </a:p>
        </p:txBody>
      </p:sp>
      <p:sp>
        <p:nvSpPr>
          <p:cNvPr id="6" name="직사각형 5"/>
          <p:cNvSpPr/>
          <p:nvPr/>
        </p:nvSpPr>
        <p:spPr bwMode="auto">
          <a:xfrm>
            <a:off x="781049" y="5108192"/>
            <a:ext cx="8543925" cy="1038225"/>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t"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a:t>
            </a:r>
            <a:r>
              <a:rPr lang="en-US" altLang="ko-KR" sz="1100" kern="0" dirty="0">
                <a:solidFill>
                  <a:srgbClr val="000000"/>
                </a:solidFill>
                <a:latin typeface="맑은 고딕" panose="020B0503020000020004" pitchFamily="50" charset="-127"/>
                <a:ea typeface="맑은 고딕" panose="020B0503020000020004" pitchFamily="50" charset="-127"/>
              </a:rPr>
              <a:t>Compatibility-related quality attributes</a:t>
            </a:r>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r>
              <a:rPr lang="en-US" altLang="ko-KR" sz="1100" i="1" kern="0" dirty="0">
                <a:solidFill>
                  <a:srgbClr val="000000"/>
                </a:solidFill>
                <a:latin typeface="맑은 고딕" panose="020B0503020000020004" pitchFamily="50" charset="-127"/>
                <a:ea typeface="맑은 고딕" panose="020B0503020000020004" pitchFamily="50" charset="-127"/>
              </a:rPr>
              <a:t>Data must be transmitted without loss through the communication protocol (RS233C</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Exported/imported </a:t>
            </a:r>
            <a:r>
              <a:rPr lang="en-US" altLang="ko-KR" sz="1100" i="1" kern="0" dirty="0">
                <a:solidFill>
                  <a:srgbClr val="000000"/>
                </a:solidFill>
                <a:latin typeface="맑은 고딕" panose="020B0503020000020004" pitchFamily="50" charset="-127"/>
                <a:ea typeface="맑은 고딕" panose="020B0503020000020004" pitchFamily="50" charset="-127"/>
              </a:rPr>
              <a:t>data should be delivered without loss</a:t>
            </a:r>
            <a:r>
              <a:rPr lang="en-US" altLang="ko-KR" sz="1100" i="1" kern="0" dirty="0" smtClean="0">
                <a:solidFill>
                  <a:srgbClr val="000000"/>
                </a:solidFill>
                <a:latin typeface="맑은 고딕" panose="020B0503020000020004" pitchFamily="50" charset="-127"/>
                <a:ea typeface="맑은 고딕" panose="020B0503020000020004" pitchFamily="50" charset="-127"/>
              </a:rPr>
              <a:t>.</a:t>
            </a: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Compatibility </a:t>
            </a:r>
            <a:r>
              <a:rPr lang="en-US" altLang="ko-KR" sz="1100" i="1" kern="0" dirty="0">
                <a:solidFill>
                  <a:srgbClr val="000000"/>
                </a:solidFill>
                <a:latin typeface="맑은 고딕" panose="020B0503020000020004" pitchFamily="50" charset="-127"/>
                <a:ea typeface="맑은 고딕" panose="020B0503020000020004" pitchFamily="50" charset="-127"/>
              </a:rPr>
              <a:t>with communication protocols, web browsers, USB standards, etc.</a:t>
            </a:r>
            <a:endParaRPr lang="en-US" altLang="ko-KR" sz="1100" i="1" kern="0" dirty="0" smtClean="0">
              <a:solidFill>
                <a:srgbClr val="000000"/>
              </a:solidFill>
              <a:latin typeface="맑은 고딕" panose="020B0503020000020004" pitchFamily="50" charset="-127"/>
              <a:ea typeface="맑은 고딕" panose="020B0503020000020004" pitchFamily="50" charset="-127"/>
            </a:endParaRPr>
          </a:p>
        </p:txBody>
      </p:sp>
      <p:sp>
        <p:nvSpPr>
          <p:cNvPr id="8"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5) Quality Attribute Definition</a:t>
            </a:r>
            <a:endParaRPr lang="ko-KR" altLang="en-US" sz="2000" smtClean="0">
              <a:solidFill>
                <a:schemeClr val="tx1"/>
              </a:solidFill>
            </a:endParaRPr>
          </a:p>
        </p:txBody>
      </p:sp>
    </p:spTree>
    <p:extLst>
      <p:ext uri="{BB962C8B-B14F-4D97-AF65-F5344CB8AC3E}">
        <p14:creationId xmlns:p14="http://schemas.microsoft.com/office/powerpoint/2010/main" val="38652306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674896"/>
            <a:ext cx="9093200" cy="10306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Constraints, standards and statutory </a:t>
            </a:r>
            <a:r>
              <a:rPr lang="en-US" altLang="ko-KR" sz="1100" b="1" dirty="0" smtClean="0"/>
              <a:t>definitions</a:t>
            </a:r>
            <a:r>
              <a:rPr lang="en-US" altLang="ko-KR" sz="1100" b="1" dirty="0" smtClean="0"/>
              <a:t> </a:t>
            </a:r>
            <a:endParaRPr lang="en-US" altLang="ko-KR" sz="1100" b="1" dirty="0"/>
          </a:p>
          <a:p>
            <a:pPr marL="271463" lvl="2" indent="0" eaLnBrk="1" hangingPunct="1">
              <a:buNone/>
            </a:pPr>
            <a:r>
              <a:rPr lang="en-US" altLang="ko-KR" sz="1100" dirty="0">
                <a:solidFill>
                  <a:srgbClr val="000000"/>
                </a:solidFill>
              </a:rPr>
              <a:t>Constraints are conditions that must be complied with to perform system/software design and implementation (solution), and are items that restrict the selection of development activities. Constraints are often imposed by compatibility, quality objectives, and standards and laws to be followed</a:t>
            </a:r>
            <a:r>
              <a:rPr lang="en-US" altLang="ko-KR" sz="1100" dirty="0" smtClean="0">
                <a:solidFill>
                  <a:srgbClr val="000000"/>
                </a:solidFill>
              </a:rPr>
              <a:t>.</a:t>
            </a:r>
            <a:r>
              <a:rPr lang="en-US" altLang="ko-KR" sz="400" dirty="0" smtClean="0">
                <a:solidFill>
                  <a:srgbClr val="000000"/>
                </a:solidFill>
              </a:rPr>
              <a:t> </a:t>
            </a:r>
            <a:endParaRPr lang="en-US" altLang="ko-KR" sz="400" dirty="0">
              <a:solidFill>
                <a:srgbClr val="000000"/>
              </a:solidFill>
            </a:endParaRPr>
          </a:p>
          <a:p>
            <a:pPr marL="442913" lvl="2" indent="-171450" eaLnBrk="1" hangingPunct="1">
              <a:buFontTx/>
              <a:buChar char="-"/>
            </a:pPr>
            <a:r>
              <a:rPr lang="en-US" altLang="ko-KR" sz="1100" dirty="0">
                <a:solidFill>
                  <a:srgbClr val="000000"/>
                </a:solidFill>
              </a:rPr>
              <a:t>Implementation constraints: Solutions that are stated to be used or not. Reusable components, the use of certain technologies or products, etc</a:t>
            </a:r>
            <a:r>
              <a:rPr lang="en-US" altLang="ko-KR" sz="1100" dirty="0" smtClean="0">
                <a:solidFill>
                  <a:srgbClr val="000000"/>
                </a:solidFill>
              </a:rPr>
              <a:t>.</a:t>
            </a:r>
          </a:p>
          <a:p>
            <a:pPr marL="442913" lvl="2" indent="-171450" eaLnBrk="1" hangingPunct="1">
              <a:buFontTx/>
              <a:buChar char="-"/>
            </a:pPr>
            <a:endParaRPr lang="en-US" altLang="ko-KR" sz="1100" dirty="0">
              <a:solidFill>
                <a:srgbClr val="000000"/>
              </a:solidFill>
            </a:endParaRPr>
          </a:p>
          <a:p>
            <a:pPr marL="442913" lvl="2" indent="-171450" eaLnBrk="1" hangingPunct="1">
              <a:buFontTx/>
              <a:buChar char="-"/>
            </a:pPr>
            <a:endParaRPr lang="en-US" altLang="ko-KR" sz="1100" dirty="0" smtClean="0">
              <a:solidFill>
                <a:srgbClr val="000000"/>
              </a:solidFill>
            </a:endParaRPr>
          </a:p>
          <a:p>
            <a:pPr marL="442913" lvl="2" indent="-171450" eaLnBrk="1" hangingPunct="1">
              <a:buFontTx/>
              <a:buChar char="-"/>
            </a:pPr>
            <a:endParaRPr lang="en-US" altLang="ko-KR" sz="1100" dirty="0">
              <a:solidFill>
                <a:srgbClr val="000000"/>
              </a:solidFill>
            </a:endParaRPr>
          </a:p>
          <a:p>
            <a:pPr marL="442913" lvl="2" indent="-171450" eaLnBrk="1" hangingPunct="1">
              <a:buFontTx/>
              <a:buChar char="-"/>
            </a:pPr>
            <a:endParaRPr lang="en-US" altLang="ko-KR" sz="1100" dirty="0" smtClean="0">
              <a:solidFill>
                <a:srgbClr val="000000"/>
              </a:solidFill>
            </a:endParaRPr>
          </a:p>
          <a:p>
            <a:pPr marL="442913" lvl="2" indent="-171450" eaLnBrk="1" hangingPunct="1">
              <a:buFontTx/>
              <a:buChar char="-"/>
            </a:pPr>
            <a:endParaRPr lang="en-US" altLang="ko-KR" sz="1100" dirty="0">
              <a:solidFill>
                <a:srgbClr val="000000"/>
              </a:solidFill>
            </a:endParaRPr>
          </a:p>
          <a:p>
            <a:pPr marL="442913" lvl="2" indent="-171450" eaLnBrk="1" hangingPunct="1">
              <a:buFontTx/>
              <a:buChar char="-"/>
            </a:pPr>
            <a:r>
              <a:rPr lang="en-US" altLang="ko-KR" sz="1100" dirty="0" smtClean="0">
                <a:solidFill>
                  <a:srgbClr val="000000"/>
                </a:solidFill>
              </a:rPr>
              <a:t>Physical constraints: </a:t>
            </a:r>
            <a:r>
              <a:rPr lang="en-US" altLang="ko-KR" sz="1100" dirty="0">
                <a:solidFill>
                  <a:srgbClr val="000000"/>
                </a:solidFill>
              </a:rPr>
              <a:t>Restrictions on size, weight, color, space, etc.</a:t>
            </a:r>
            <a:endParaRPr lang="en-US" altLang="ko-KR" sz="1100" dirty="0" smtClean="0">
              <a:solidFill>
                <a:srgbClr val="000000"/>
              </a:solidFill>
            </a:endParaRPr>
          </a:p>
          <a:p>
            <a:pPr marL="271463" lvl="2" indent="0" eaLnBrk="1" hangingPunct="1">
              <a:buNone/>
            </a:pPr>
            <a:endParaRPr lang="en-US" altLang="ko-KR" sz="1100" dirty="0" smtClean="0">
              <a:solidFill>
                <a:srgbClr val="000000"/>
              </a:solidFill>
            </a:endParaRPr>
          </a:p>
          <a:p>
            <a:pPr marL="271463" lvl="2" indent="0" eaLnBrk="1" hangingPunct="1">
              <a:buNone/>
            </a:pPr>
            <a:endParaRPr lang="en-US" altLang="ko-KR" sz="1100" dirty="0">
              <a:solidFill>
                <a:srgbClr val="000000"/>
              </a:solidFill>
            </a:endParaRPr>
          </a:p>
          <a:p>
            <a:pPr marL="271463" lvl="2" indent="0" eaLnBrk="1" hangingPunct="1">
              <a:buNone/>
            </a:pPr>
            <a:endParaRPr lang="en-US" altLang="ko-KR" sz="1100" dirty="0" smtClean="0">
              <a:solidFill>
                <a:srgbClr val="000000"/>
              </a:solidFill>
            </a:endParaRPr>
          </a:p>
          <a:p>
            <a:pPr marL="271463" lvl="2" indent="0" eaLnBrk="1" hangingPunct="1">
              <a:buNone/>
            </a:pPr>
            <a:endParaRPr lang="en-US" altLang="ko-KR" sz="1100" dirty="0">
              <a:solidFill>
                <a:srgbClr val="000000"/>
              </a:solidFill>
            </a:endParaRPr>
          </a:p>
          <a:p>
            <a:pPr marL="271463" lvl="2" indent="0" eaLnBrk="1" hangingPunct="1">
              <a:buNone/>
            </a:pPr>
            <a:endParaRPr lang="en-US" altLang="ko-KR" sz="1100" dirty="0" smtClean="0">
              <a:solidFill>
                <a:srgbClr val="000000"/>
              </a:solidFill>
            </a:endParaRPr>
          </a:p>
          <a:p>
            <a:pPr marL="271463" lvl="2" indent="0" eaLnBrk="1" hangingPunct="1">
              <a:buNone/>
            </a:pPr>
            <a:r>
              <a:rPr lang="en-US" altLang="ko-KR" sz="1100" dirty="0" smtClean="0">
                <a:solidFill>
                  <a:srgbClr val="000000"/>
                </a:solidFill>
              </a:rPr>
              <a:t>- Regulation constraints: </a:t>
            </a:r>
            <a:r>
              <a:rPr lang="en-US" altLang="ko-KR" sz="1100" dirty="0">
                <a:solidFill>
                  <a:srgbClr val="000000"/>
                </a:solidFill>
              </a:rPr>
              <a:t>Regulations or laws you must comply with</a:t>
            </a:r>
            <a:endParaRPr lang="en-US" altLang="ko-KR" sz="1100" dirty="0" smtClean="0">
              <a:solidFill>
                <a:srgbClr val="000000"/>
              </a:solidFill>
            </a:endParaRPr>
          </a:p>
        </p:txBody>
      </p:sp>
      <p:sp>
        <p:nvSpPr>
          <p:cNvPr id="6" name="직사각형 5"/>
          <p:cNvSpPr/>
          <p:nvPr/>
        </p:nvSpPr>
        <p:spPr bwMode="auto">
          <a:xfrm>
            <a:off x="781049" y="3018972"/>
            <a:ext cx="8543925" cy="857250"/>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t"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Physical constraints</a:t>
            </a:r>
            <a:r>
              <a:rPr lang="ko-KR" altLang="en-US" sz="1100" kern="0" smtClean="0">
                <a:solidFill>
                  <a:srgbClr val="000000"/>
                </a:solidFill>
                <a:latin typeface="맑은 고딕" panose="020B0503020000020004" pitchFamily="50" charset="-127"/>
                <a:ea typeface="맑은 고딕" panose="020B0503020000020004" pitchFamily="50" charset="-127"/>
              </a:rPr>
              <a:t> </a:t>
            </a:r>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The physical implemented system is a bench-top instrument which does not exceed a volume of X m</a:t>
            </a:r>
            <a:r>
              <a:rPr lang="en-US" altLang="ko-KR" sz="1100" i="1" kern="0" baseline="30000" dirty="0" smtClean="0">
                <a:solidFill>
                  <a:srgbClr val="000000"/>
                </a:solidFill>
                <a:latin typeface="맑은 고딕" panose="020B0503020000020004" pitchFamily="50" charset="-127"/>
                <a:ea typeface="맑은 고딕" panose="020B0503020000020004" pitchFamily="50" charset="-127"/>
              </a:rPr>
              <a:t>3</a:t>
            </a:r>
            <a:r>
              <a:rPr lang="en-US" altLang="ko-KR" sz="1100" i="1" kern="0" dirty="0" smtClean="0">
                <a:solidFill>
                  <a:srgbClr val="000000"/>
                </a:solidFill>
                <a:latin typeface="맑은 고딕" panose="020B0503020000020004" pitchFamily="50" charset="-127"/>
                <a:ea typeface="맑은 고딕" panose="020B0503020000020004" pitchFamily="50" charset="-127"/>
              </a:rPr>
              <a:t> and a surface of Y m</a:t>
            </a:r>
            <a:r>
              <a:rPr lang="en-US" altLang="ko-KR" sz="1100" i="1" kern="0" baseline="30000" dirty="0" smtClean="0">
                <a:solidFill>
                  <a:srgbClr val="000000"/>
                </a:solidFill>
                <a:latin typeface="맑은 고딕" panose="020B0503020000020004" pitchFamily="50" charset="-127"/>
                <a:ea typeface="맑은 고딕" panose="020B0503020000020004" pitchFamily="50" charset="-127"/>
              </a:rPr>
              <a:t>2</a:t>
            </a: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When mounted on the engine, the actuator has no external cavities that may retain liquids</a:t>
            </a:r>
          </a:p>
          <a:p>
            <a:pPr marL="180975" lvl="2" indent="-171450">
              <a:buFontTx/>
              <a:buChar char="-"/>
            </a:pPr>
            <a:endParaRPr lang="en-US" altLang="ko-KR" sz="1100" i="1" kern="0" dirty="0" smtClean="0">
              <a:solidFill>
                <a:srgbClr val="000000"/>
              </a:solidFill>
              <a:latin typeface="맑은 고딕" panose="020B0503020000020004" pitchFamily="50" charset="-127"/>
              <a:ea typeface="맑은 고딕" panose="020B0503020000020004" pitchFamily="50" charset="-127"/>
            </a:endParaRPr>
          </a:p>
        </p:txBody>
      </p:sp>
      <p:sp>
        <p:nvSpPr>
          <p:cNvPr id="7" name="직사각형 6"/>
          <p:cNvSpPr/>
          <p:nvPr/>
        </p:nvSpPr>
        <p:spPr bwMode="auto">
          <a:xfrm>
            <a:off x="781049" y="1830622"/>
            <a:ext cx="8543925" cy="721455"/>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t"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Implementation constraints</a:t>
            </a:r>
            <a:r>
              <a:rPr lang="ko-KR" altLang="en-US" sz="1100" kern="0" smtClean="0">
                <a:solidFill>
                  <a:srgbClr val="000000"/>
                </a:solidFill>
                <a:latin typeface="맑은 고딕" panose="020B0503020000020004" pitchFamily="50" charset="-127"/>
                <a:ea typeface="맑은 고딕" panose="020B0503020000020004" pitchFamily="50" charset="-127"/>
              </a:rPr>
              <a:t> </a:t>
            </a:r>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X technology is used to implement F function of the system</a:t>
            </a:r>
          </a:p>
        </p:txBody>
      </p:sp>
      <p:sp>
        <p:nvSpPr>
          <p:cNvPr id="9" name="직사각형 8"/>
          <p:cNvSpPr/>
          <p:nvPr/>
        </p:nvSpPr>
        <p:spPr bwMode="auto">
          <a:xfrm>
            <a:off x="781049" y="4457247"/>
            <a:ext cx="8543925" cy="740926"/>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t"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Regulation constraints</a:t>
            </a:r>
            <a:r>
              <a:rPr lang="ko-KR" altLang="en-US" sz="1100" kern="0" smtClean="0">
                <a:solidFill>
                  <a:srgbClr val="000000"/>
                </a:solidFill>
                <a:latin typeface="맑은 고딕" panose="020B0503020000020004" pitchFamily="50" charset="-127"/>
                <a:ea typeface="맑은 고딕" panose="020B0503020000020004" pitchFamily="50" charset="-127"/>
              </a:rPr>
              <a:t> </a:t>
            </a:r>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System X demonstrates electrical safety and </a:t>
            </a:r>
            <a:r>
              <a:rPr lang="en-US" altLang="ko-KR" sz="1100" i="1" kern="0" dirty="0">
                <a:solidFill>
                  <a:srgbClr val="000000"/>
                </a:solidFill>
                <a:latin typeface="맑은 고딕" panose="020B0503020000020004" pitchFamily="50" charset="-127"/>
                <a:ea typeface="맑은 고딕" panose="020B0503020000020004" pitchFamily="50" charset="-127"/>
              </a:rPr>
              <a:t> </a:t>
            </a:r>
            <a:r>
              <a:rPr lang="en-US" altLang="ko-KR" sz="1100" i="1" kern="0" dirty="0" smtClean="0">
                <a:solidFill>
                  <a:srgbClr val="000000"/>
                </a:solidFill>
                <a:latin typeface="맑은 고딕" panose="020B0503020000020004" pitchFamily="50" charset="-127"/>
                <a:ea typeface="맑은 고딕" panose="020B0503020000020004" pitchFamily="50" charset="-127"/>
              </a:rPr>
              <a:t>EMC with the approval of regulatory R</a:t>
            </a:r>
          </a:p>
        </p:txBody>
      </p:sp>
      <p:sp>
        <p:nvSpPr>
          <p:cNvPr id="8" name="텍스트 개체 틀 2"/>
          <p:cNvSpPr txBox="1">
            <a:spLocks/>
          </p:cNvSpPr>
          <p:nvPr/>
        </p:nvSpPr>
        <p:spPr bwMode="auto">
          <a:xfrm>
            <a:off x="323850" y="5246876"/>
            <a:ext cx="9093200" cy="34487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442913" lvl="2" indent="-171450" eaLnBrk="1" hangingPunct="1">
              <a:buFontTx/>
              <a:buChar char="-"/>
            </a:pPr>
            <a:r>
              <a:rPr lang="en-US" altLang="ko-KR" sz="1100" kern="0" dirty="0" smtClean="0">
                <a:solidFill>
                  <a:srgbClr val="000000"/>
                </a:solidFill>
              </a:rPr>
              <a:t>Standard constraints: </a:t>
            </a:r>
            <a:r>
              <a:rPr lang="en-US" altLang="ko-KR" sz="1100" kern="0" dirty="0">
                <a:solidFill>
                  <a:srgbClr val="000000"/>
                </a:solidFill>
              </a:rPr>
              <a:t>standards to be applied</a:t>
            </a:r>
            <a:endParaRPr lang="en-US" altLang="ko-KR" sz="1100" kern="0" dirty="0" smtClean="0">
              <a:solidFill>
                <a:srgbClr val="000000"/>
              </a:solidFill>
            </a:endParaRPr>
          </a:p>
        </p:txBody>
      </p:sp>
      <p:sp>
        <p:nvSpPr>
          <p:cNvPr id="10" name="직사각형 9"/>
          <p:cNvSpPr/>
          <p:nvPr/>
        </p:nvSpPr>
        <p:spPr bwMode="auto">
          <a:xfrm>
            <a:off x="781049" y="5612683"/>
            <a:ext cx="8543925" cy="694099"/>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t" anchorCtr="0" compatLnSpc="1">
            <a:prstTxWarp prst="textNoShape">
              <a:avLst/>
            </a:prstTxWarp>
            <a:noAutofit/>
          </a:bodyPr>
          <a:lstStyle/>
          <a:p>
            <a:pPr marL="9525" lvl="2"/>
            <a:r>
              <a:rPr lang="en-US" altLang="ko-KR" sz="1100" kern="0" dirty="0" smtClean="0">
                <a:solidFill>
                  <a:srgbClr val="000000"/>
                </a:solidFill>
                <a:latin typeface="맑은 고딕" panose="020B0503020000020004" pitchFamily="50" charset="-127"/>
                <a:ea typeface="맑은 고딕" panose="020B0503020000020004" pitchFamily="50" charset="-127"/>
              </a:rPr>
              <a:t>e.g.) Standard constraints</a:t>
            </a:r>
            <a:r>
              <a:rPr lang="ko-KR" altLang="en-US" sz="1100" kern="0" smtClean="0">
                <a:solidFill>
                  <a:srgbClr val="000000"/>
                </a:solidFill>
                <a:latin typeface="맑은 고딕" panose="020B0503020000020004" pitchFamily="50" charset="-127"/>
                <a:ea typeface="맑은 고딕" panose="020B0503020000020004" pitchFamily="50" charset="-127"/>
              </a:rPr>
              <a:t> </a:t>
            </a:r>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9525" lvl="2"/>
            <a:endParaRPr lang="en-US" altLang="ko-KR" sz="1100" kern="0" dirty="0" smtClean="0">
              <a:solidFill>
                <a:srgbClr val="000000"/>
              </a:solidFill>
              <a:latin typeface="맑은 고딕" panose="020B0503020000020004" pitchFamily="50" charset="-127"/>
              <a:ea typeface="맑은 고딕" panose="020B0503020000020004" pitchFamily="50" charset="-127"/>
            </a:endParaRPr>
          </a:p>
          <a:p>
            <a:pPr marL="180975" lvl="2" indent="-171450">
              <a:buFontTx/>
              <a:buChar char="-"/>
            </a:pPr>
            <a:r>
              <a:rPr lang="en-US" altLang="ko-KR" sz="1100" i="1" kern="0" dirty="0" smtClean="0">
                <a:solidFill>
                  <a:srgbClr val="000000"/>
                </a:solidFill>
                <a:latin typeface="맑은 고딕" panose="020B0503020000020004" pitchFamily="50" charset="-127"/>
                <a:ea typeface="맑은 고딕" panose="020B0503020000020004" pitchFamily="50" charset="-127"/>
              </a:rPr>
              <a:t>The connector of system X are compliant with S standard</a:t>
            </a:r>
          </a:p>
          <a:p>
            <a:pPr marL="180975" lvl="2" indent="-171450">
              <a:buFontTx/>
              <a:buChar char="-"/>
            </a:pPr>
            <a:endParaRPr lang="en-US" altLang="ko-KR" sz="1100" i="1" kern="0" dirty="0" smtClean="0">
              <a:solidFill>
                <a:srgbClr val="000000"/>
              </a:solidFill>
              <a:latin typeface="맑은 고딕" panose="020B0503020000020004" pitchFamily="50" charset="-127"/>
              <a:ea typeface="맑은 고딕" panose="020B0503020000020004" pitchFamily="50" charset="-127"/>
            </a:endParaRPr>
          </a:p>
        </p:txBody>
      </p:sp>
      <p:sp>
        <p:nvSpPr>
          <p:cNvPr id="11"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800" dirty="0" smtClean="0">
                <a:solidFill>
                  <a:schemeClr val="tx1"/>
                </a:solidFill>
              </a:rPr>
              <a:t>3. </a:t>
            </a:r>
            <a:r>
              <a:rPr lang="en-US" altLang="ko-KR" sz="1800" dirty="0">
                <a:solidFill>
                  <a:schemeClr val="tx1"/>
                </a:solidFill>
              </a:rPr>
              <a:t>Requirement Definition Details 6) Constraints, Laws and Standards Definition</a:t>
            </a:r>
            <a:endParaRPr lang="ko-KR" altLang="en-US" sz="1800" smtClean="0">
              <a:solidFill>
                <a:schemeClr val="tx1"/>
              </a:solidFill>
            </a:endParaRPr>
          </a:p>
        </p:txBody>
      </p:sp>
    </p:spTree>
    <p:extLst>
      <p:ext uri="{BB962C8B-B14F-4D97-AF65-F5344CB8AC3E}">
        <p14:creationId xmlns:p14="http://schemas.microsoft.com/office/powerpoint/2010/main" val="18443861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800" dirty="0">
                <a:solidFill>
                  <a:schemeClr val="tx1"/>
                </a:solidFill>
              </a:rPr>
              <a:t>3. Requirement Definition Details 7) Requirement Structure and Refinement</a:t>
            </a:r>
            <a:endParaRPr lang="ko-KR" altLang="en-US" sz="1800" smtClean="0">
              <a:solidFill>
                <a:schemeClr val="tx1"/>
              </a:solidFill>
            </a:endParaRPr>
          </a:p>
        </p:txBody>
      </p:sp>
      <p:sp>
        <p:nvSpPr>
          <p:cNvPr id="10243" name="텍스트 개체 틀 2"/>
          <p:cNvSpPr>
            <a:spLocks noGrp="1"/>
          </p:cNvSpPr>
          <p:nvPr>
            <p:ph type="body" sz="quarter" idx="10"/>
          </p:nvPr>
        </p:nvSpPr>
        <p:spPr bwMode="auto">
          <a:xfrm>
            <a:off x="323850" y="893380"/>
            <a:ext cx="9093200" cy="10306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Requirement structuring and </a:t>
            </a:r>
            <a:r>
              <a:rPr lang="en-US" altLang="ko-KR" sz="1100" b="1" dirty="0" smtClean="0"/>
              <a:t>refinement</a:t>
            </a:r>
            <a:r>
              <a:rPr lang="en-US" altLang="ko-KR" sz="1100" b="1" dirty="0" smtClean="0"/>
              <a:t> </a:t>
            </a:r>
            <a:endParaRPr lang="en-US" altLang="ko-KR" sz="1100" b="1" dirty="0"/>
          </a:p>
          <a:p>
            <a:pPr marL="271463" lvl="2" indent="0" eaLnBrk="1" hangingPunct="1">
              <a:buNone/>
            </a:pPr>
            <a:r>
              <a:rPr lang="en-US" altLang="ko-KR" sz="1100" dirty="0"/>
              <a:t>Requirements structuring and refinement activities include</a:t>
            </a:r>
            <a:r>
              <a:rPr lang="en-US" altLang="ko-KR" sz="1100" dirty="0" smtClean="0"/>
              <a:t>:</a:t>
            </a:r>
            <a:endParaRPr lang="en-US" altLang="ko-KR" sz="1100" dirty="0" smtClean="0">
              <a:solidFill>
                <a:srgbClr val="000000"/>
              </a:solidFill>
            </a:endParaRPr>
          </a:p>
          <a:p>
            <a:pPr marL="271463" lvl="2" indent="0" eaLnBrk="1" hangingPunct="1">
              <a:buNone/>
            </a:pPr>
            <a:endParaRPr lang="en-US" altLang="ko-KR" sz="1100" dirty="0" smtClean="0">
              <a:solidFill>
                <a:srgbClr val="000000"/>
              </a:solidFill>
            </a:endParaRPr>
          </a:p>
          <a:p>
            <a:pPr marL="442913" lvl="2" indent="-171450" eaLnBrk="1" hangingPunct="1">
              <a:buFontTx/>
              <a:buChar char="-"/>
            </a:pPr>
            <a:r>
              <a:rPr lang="en-US" altLang="ko-KR" sz="1100" dirty="0" smtClean="0">
                <a:solidFill>
                  <a:srgbClr val="000000"/>
                </a:solidFill>
              </a:rPr>
              <a:t>[Organize requirements]</a:t>
            </a:r>
          </a:p>
          <a:p>
            <a:pPr marL="628650" lvl="3" indent="-171450" eaLnBrk="1" hangingPunct="1">
              <a:buFont typeface="맑은 고딕" panose="020B0503020000020004" pitchFamily="50" charset="-127"/>
              <a:buChar char="."/>
            </a:pPr>
            <a:r>
              <a:rPr lang="en-US" altLang="ko-KR" sz="1100" dirty="0"/>
              <a:t>Divide the types of requirements and structure them accordingly</a:t>
            </a:r>
            <a:r>
              <a:rPr lang="en-US" altLang="ko-KR" sz="1100" dirty="0" smtClean="0"/>
              <a:t>.</a:t>
            </a:r>
            <a:r>
              <a:rPr lang="en-US" altLang="ko-KR" sz="1100" dirty="0" smtClean="0"/>
              <a:t/>
            </a:r>
            <a:br>
              <a:rPr lang="en-US" altLang="ko-KR" sz="1100" dirty="0" smtClean="0"/>
            </a:br>
            <a:r>
              <a:rPr lang="en-US" altLang="ko-KR" sz="1100" dirty="0" smtClean="0"/>
              <a:t>e.g.) </a:t>
            </a:r>
            <a:r>
              <a:rPr lang="en-US" altLang="ko-KR" sz="1100" dirty="0"/>
              <a:t>Examples of requirement types – functional classification, system/software structure (design/implementation module), </a:t>
            </a:r>
            <a:r>
              <a:rPr lang="en-US" altLang="ko-KR" sz="1100" dirty="0" err="1"/>
              <a:t>etc</a:t>
            </a:r>
            <a:r>
              <a:rPr lang="en-US" altLang="ko-KR" sz="1100" dirty="0"/>
              <a:t> </a:t>
            </a:r>
            <a:endParaRPr lang="en-US" altLang="ko-KR" sz="1100" dirty="0" smtClean="0"/>
          </a:p>
          <a:p>
            <a:pPr marL="628650" lvl="3" indent="-171450" eaLnBrk="1" hangingPunct="1">
              <a:buFont typeface="맑은 고딕" panose="020B0503020000020004" pitchFamily="50" charset="-127"/>
              <a:buChar char="."/>
            </a:pPr>
            <a:r>
              <a:rPr lang="en-US" altLang="ko-KR" sz="1100" dirty="0"/>
              <a:t>Prioritize requirements in consideration of stakeholder needs and dependencies between requirements</a:t>
            </a:r>
            <a:r>
              <a:rPr lang="en-US" altLang="ko-KR" sz="1100" dirty="0" smtClean="0"/>
              <a:t>.</a:t>
            </a:r>
          </a:p>
          <a:p>
            <a:pPr marL="628650" lvl="3" indent="-171450" eaLnBrk="1" hangingPunct="1">
              <a:buFont typeface="맑은 고딕" panose="020B0503020000020004" pitchFamily="50" charset="-127"/>
              <a:buChar char="."/>
            </a:pPr>
            <a:r>
              <a:rPr lang="en-US" altLang="ko-KR" sz="1100" dirty="0" smtClean="0"/>
              <a:t>In </a:t>
            </a:r>
            <a:r>
              <a:rPr lang="en-US" altLang="ko-KR" sz="1100" dirty="0"/>
              <a:t>this process, requirements are segmented and refined.</a:t>
            </a:r>
            <a:endParaRPr lang="en-US" altLang="ko-KR" sz="1100" dirty="0" smtClean="0">
              <a:solidFill>
                <a:srgbClr val="000000"/>
              </a:solidFill>
            </a:endParaRPr>
          </a:p>
        </p:txBody>
      </p:sp>
      <p:sp>
        <p:nvSpPr>
          <p:cNvPr id="9" name="TextBox 8"/>
          <p:cNvSpPr txBox="1"/>
          <p:nvPr/>
        </p:nvSpPr>
        <p:spPr>
          <a:xfrm>
            <a:off x="3641549" y="2765449"/>
            <a:ext cx="2441694"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Example of structuring requirements</a:t>
            </a:r>
            <a:endParaRPr lang="ko-KR" altLang="en-US" sz="1000" b="1" u="sng" dirty="0" smtClean="0">
              <a:latin typeface="맑은 고딕" pitchFamily="50" charset="-127"/>
              <a:ea typeface="맑은 고딕" pitchFamily="50" charset="-127"/>
            </a:endParaRPr>
          </a:p>
        </p:txBody>
      </p:sp>
      <p:sp>
        <p:nvSpPr>
          <p:cNvPr id="11" name="직사각형 10"/>
          <p:cNvSpPr/>
          <p:nvPr/>
        </p:nvSpPr>
        <p:spPr bwMode="auto">
          <a:xfrm>
            <a:off x="1170519" y="3109714"/>
            <a:ext cx="7702549" cy="2870200"/>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t" anchorCtr="0" compatLnSpc="1">
            <a:prstTxWarp prst="textNoShape">
              <a:avLst/>
            </a:prstTxWarp>
            <a:noAutofit/>
          </a:bodyPr>
          <a:lstStyle/>
          <a:p>
            <a:pPr marL="9525" lvl="2"/>
            <a:endParaRPr lang="en-US" altLang="ko-KR" sz="1100" i="1" kern="0" dirty="0" smtClean="0">
              <a:solidFill>
                <a:srgbClr val="000000"/>
              </a:solidFill>
              <a:latin typeface="맑은 고딕" panose="020B0503020000020004" pitchFamily="50" charset="-127"/>
              <a:ea typeface="맑은 고딕" panose="020B0503020000020004" pitchFamily="50" charset="-127"/>
            </a:endParaRPr>
          </a:p>
        </p:txBody>
      </p:sp>
      <p:grpSp>
        <p:nvGrpSpPr>
          <p:cNvPr id="12" name="그룹 11"/>
          <p:cNvGrpSpPr/>
          <p:nvPr/>
        </p:nvGrpSpPr>
        <p:grpSpPr>
          <a:xfrm>
            <a:off x="1456272" y="3663604"/>
            <a:ext cx="2548466" cy="2206246"/>
            <a:chOff x="415925" y="1790700"/>
            <a:chExt cx="4197350" cy="3216275"/>
          </a:xfrm>
        </p:grpSpPr>
        <p:sp>
          <p:nvSpPr>
            <p:cNvPr id="13" name="직사각형 12"/>
            <p:cNvSpPr/>
            <p:nvPr/>
          </p:nvSpPr>
          <p:spPr bwMode="auto">
            <a:xfrm>
              <a:off x="415925" y="2949575"/>
              <a:ext cx="1490663" cy="733425"/>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lIns="0" tIns="0" rIns="0" bIns="0" anchor="ctr"/>
            <a:lstStyle/>
            <a:p>
              <a:pPr algn="ctr" eaLnBrk="0" latinLnBrk="0" hangingPunct="0">
                <a:lnSpc>
                  <a:spcPct val="90000"/>
                </a:lnSpc>
                <a:spcBef>
                  <a:spcPct val="50000"/>
                </a:spcBef>
                <a:defRPr/>
              </a:pPr>
              <a:r>
                <a:rPr lang="en-US" altLang="ko-KR" sz="900" b="1" dirty="0">
                  <a:latin typeface="맑은 고딕" panose="020B0503020000020004" pitchFamily="50" charset="-127"/>
                  <a:ea typeface="맑은 고딕" panose="020B0503020000020004" pitchFamily="50" charset="-127"/>
                </a:rPr>
                <a:t>System</a:t>
              </a:r>
              <a:endParaRPr lang="ko-KR" altLang="en-US" sz="900" b="1" dirty="0">
                <a:latin typeface="맑은 고딕" panose="020B0503020000020004" pitchFamily="50" charset="-127"/>
                <a:ea typeface="맑은 고딕" panose="020B0503020000020004" pitchFamily="50" charset="-127"/>
              </a:endParaRPr>
            </a:p>
          </p:txBody>
        </p:sp>
        <p:sp>
          <p:nvSpPr>
            <p:cNvPr id="14" name="직사각형 7"/>
            <p:cNvSpPr>
              <a:spLocks noChangeArrowheads="1"/>
            </p:cNvSpPr>
            <p:nvPr/>
          </p:nvSpPr>
          <p:spPr bwMode="auto">
            <a:xfrm>
              <a:off x="415925" y="4378325"/>
              <a:ext cx="1490663"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Lst>
          </p:spPr>
          <p:txBody>
            <a:bodyPr lIns="0" tIns="0" rIns="0" bIns="0" anchor="ctr"/>
            <a:lstStyle>
              <a:lvl1pPr eaLnBrk="0" hangingPunct="0">
                <a:defRPr sz="1000" b="1">
                  <a:solidFill>
                    <a:srgbClr val="080808"/>
                  </a:solidFill>
                  <a:latin typeface="돋움" panose="020B0600000101010101" pitchFamily="50" charset="-127"/>
                  <a:ea typeface="돋움" panose="020B0600000101010101" pitchFamily="50" charset="-127"/>
                </a:defRPr>
              </a:lvl1pPr>
              <a:lvl2pPr marL="742950" indent="-285750" eaLnBrk="0" hangingPunct="0">
                <a:defRPr sz="1000" b="1">
                  <a:solidFill>
                    <a:srgbClr val="080808"/>
                  </a:solidFill>
                  <a:latin typeface="돋움" panose="020B0600000101010101" pitchFamily="50" charset="-127"/>
                  <a:ea typeface="돋움" panose="020B0600000101010101" pitchFamily="50" charset="-127"/>
                </a:defRPr>
              </a:lvl2pPr>
              <a:lvl3pPr marL="1143000" indent="-228600" eaLnBrk="0" hangingPunct="0">
                <a:defRPr sz="1000" b="1">
                  <a:solidFill>
                    <a:srgbClr val="080808"/>
                  </a:solidFill>
                  <a:latin typeface="돋움" panose="020B0600000101010101" pitchFamily="50" charset="-127"/>
                  <a:ea typeface="돋움" panose="020B0600000101010101" pitchFamily="50" charset="-127"/>
                </a:defRPr>
              </a:lvl3pPr>
              <a:lvl4pPr marL="1600200" indent="-228600" eaLnBrk="0" hangingPunct="0">
                <a:defRPr sz="1000" b="1">
                  <a:solidFill>
                    <a:srgbClr val="080808"/>
                  </a:solidFill>
                  <a:latin typeface="돋움" panose="020B0600000101010101" pitchFamily="50" charset="-127"/>
                  <a:ea typeface="돋움" panose="020B0600000101010101" pitchFamily="50" charset="-127"/>
                </a:defRPr>
              </a:lvl4pPr>
              <a:lvl5pPr marL="2057400" indent="-228600" eaLnBrk="0" hangingPunct="0">
                <a:defRPr sz="1000" b="1">
                  <a:solidFill>
                    <a:srgbClr val="080808"/>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sz="1000" b="1">
                  <a:solidFill>
                    <a:srgbClr val="080808"/>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sz="1000" b="1">
                  <a:solidFill>
                    <a:srgbClr val="080808"/>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sz="1000" b="1">
                  <a:solidFill>
                    <a:srgbClr val="080808"/>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sz="1000" b="1">
                  <a:solidFill>
                    <a:srgbClr val="080808"/>
                  </a:solidFill>
                  <a:latin typeface="돋움" panose="020B0600000101010101" pitchFamily="50" charset="-127"/>
                  <a:ea typeface="돋움" panose="020B0600000101010101" pitchFamily="50" charset="-127"/>
                </a:defRPr>
              </a:lvl9pPr>
            </a:lstStyle>
            <a:p>
              <a:pPr algn="ctr" latinLnBrk="0">
                <a:lnSpc>
                  <a:spcPct val="90000"/>
                </a:lnSpc>
                <a:spcBef>
                  <a:spcPct val="50000"/>
                </a:spcBef>
              </a:pPr>
              <a:r>
                <a:rPr lang="en-US" altLang="ko-KR" sz="900">
                  <a:latin typeface="맑은 고딕" panose="020B0503020000020004" pitchFamily="50" charset="-127"/>
                  <a:ea typeface="맑은 고딕" panose="020B0503020000020004" pitchFamily="50" charset="-127"/>
                </a:rPr>
                <a:t>Output</a:t>
              </a:r>
              <a:endParaRPr lang="ko-KR" altLang="en-US" sz="900">
                <a:latin typeface="맑은 고딕" panose="020B0503020000020004" pitchFamily="50" charset="-127"/>
                <a:ea typeface="맑은 고딕" panose="020B0503020000020004" pitchFamily="50" charset="-127"/>
              </a:endParaRPr>
            </a:p>
          </p:txBody>
        </p:sp>
        <p:sp>
          <p:nvSpPr>
            <p:cNvPr id="15" name="직사각형 8"/>
            <p:cNvSpPr>
              <a:spLocks noChangeArrowheads="1"/>
            </p:cNvSpPr>
            <p:nvPr/>
          </p:nvSpPr>
          <p:spPr bwMode="auto">
            <a:xfrm>
              <a:off x="415925" y="1790700"/>
              <a:ext cx="1490663" cy="56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a:tailEnd/>
                </a14:hiddenLine>
              </a:ext>
            </a:extLst>
          </p:spPr>
          <p:txBody>
            <a:bodyPr lIns="0" tIns="0" rIns="0" bIns="0" anchor="ctr"/>
            <a:lstStyle>
              <a:lvl1pPr eaLnBrk="0" hangingPunct="0">
                <a:defRPr sz="1000" b="1">
                  <a:solidFill>
                    <a:srgbClr val="080808"/>
                  </a:solidFill>
                  <a:latin typeface="돋움" panose="020B0600000101010101" pitchFamily="50" charset="-127"/>
                  <a:ea typeface="돋움" panose="020B0600000101010101" pitchFamily="50" charset="-127"/>
                </a:defRPr>
              </a:lvl1pPr>
              <a:lvl2pPr marL="742950" indent="-285750" eaLnBrk="0" hangingPunct="0">
                <a:defRPr sz="1000" b="1">
                  <a:solidFill>
                    <a:srgbClr val="080808"/>
                  </a:solidFill>
                  <a:latin typeface="돋움" panose="020B0600000101010101" pitchFamily="50" charset="-127"/>
                  <a:ea typeface="돋움" panose="020B0600000101010101" pitchFamily="50" charset="-127"/>
                </a:defRPr>
              </a:lvl2pPr>
              <a:lvl3pPr marL="1143000" indent="-228600" eaLnBrk="0" hangingPunct="0">
                <a:defRPr sz="1000" b="1">
                  <a:solidFill>
                    <a:srgbClr val="080808"/>
                  </a:solidFill>
                  <a:latin typeface="돋움" panose="020B0600000101010101" pitchFamily="50" charset="-127"/>
                  <a:ea typeface="돋움" panose="020B0600000101010101" pitchFamily="50" charset="-127"/>
                </a:defRPr>
              </a:lvl3pPr>
              <a:lvl4pPr marL="1600200" indent="-228600" eaLnBrk="0" hangingPunct="0">
                <a:defRPr sz="1000" b="1">
                  <a:solidFill>
                    <a:srgbClr val="080808"/>
                  </a:solidFill>
                  <a:latin typeface="돋움" panose="020B0600000101010101" pitchFamily="50" charset="-127"/>
                  <a:ea typeface="돋움" panose="020B0600000101010101" pitchFamily="50" charset="-127"/>
                </a:defRPr>
              </a:lvl4pPr>
              <a:lvl5pPr marL="2057400" indent="-228600" eaLnBrk="0" hangingPunct="0">
                <a:defRPr sz="1000" b="1">
                  <a:solidFill>
                    <a:srgbClr val="080808"/>
                  </a:solidFill>
                  <a:latin typeface="돋움" panose="020B0600000101010101" pitchFamily="50" charset="-127"/>
                  <a:ea typeface="돋움" panose="020B0600000101010101" pitchFamily="50" charset="-127"/>
                </a:defRPr>
              </a:lvl5pPr>
              <a:lvl6pPr marL="2514600" indent="-228600" eaLnBrk="0" fontAlgn="base" hangingPunct="0">
                <a:spcBef>
                  <a:spcPct val="0"/>
                </a:spcBef>
                <a:spcAft>
                  <a:spcPct val="0"/>
                </a:spcAft>
                <a:defRPr sz="1000" b="1">
                  <a:solidFill>
                    <a:srgbClr val="080808"/>
                  </a:solidFill>
                  <a:latin typeface="돋움" panose="020B0600000101010101" pitchFamily="50" charset="-127"/>
                  <a:ea typeface="돋움" panose="020B0600000101010101" pitchFamily="50" charset="-127"/>
                </a:defRPr>
              </a:lvl6pPr>
              <a:lvl7pPr marL="2971800" indent="-228600" eaLnBrk="0" fontAlgn="base" hangingPunct="0">
                <a:spcBef>
                  <a:spcPct val="0"/>
                </a:spcBef>
                <a:spcAft>
                  <a:spcPct val="0"/>
                </a:spcAft>
                <a:defRPr sz="1000" b="1">
                  <a:solidFill>
                    <a:srgbClr val="080808"/>
                  </a:solidFill>
                  <a:latin typeface="돋움" panose="020B0600000101010101" pitchFamily="50" charset="-127"/>
                  <a:ea typeface="돋움" panose="020B0600000101010101" pitchFamily="50" charset="-127"/>
                </a:defRPr>
              </a:lvl7pPr>
              <a:lvl8pPr marL="3429000" indent="-228600" eaLnBrk="0" fontAlgn="base" hangingPunct="0">
                <a:spcBef>
                  <a:spcPct val="0"/>
                </a:spcBef>
                <a:spcAft>
                  <a:spcPct val="0"/>
                </a:spcAft>
                <a:defRPr sz="1000" b="1">
                  <a:solidFill>
                    <a:srgbClr val="080808"/>
                  </a:solidFill>
                  <a:latin typeface="돋움" panose="020B0600000101010101" pitchFamily="50" charset="-127"/>
                  <a:ea typeface="돋움" panose="020B0600000101010101" pitchFamily="50" charset="-127"/>
                </a:defRPr>
              </a:lvl8pPr>
              <a:lvl9pPr marL="3886200" indent="-228600" eaLnBrk="0" fontAlgn="base" hangingPunct="0">
                <a:spcBef>
                  <a:spcPct val="0"/>
                </a:spcBef>
                <a:spcAft>
                  <a:spcPct val="0"/>
                </a:spcAft>
                <a:defRPr sz="1000" b="1">
                  <a:solidFill>
                    <a:srgbClr val="080808"/>
                  </a:solidFill>
                  <a:latin typeface="돋움" panose="020B0600000101010101" pitchFamily="50" charset="-127"/>
                  <a:ea typeface="돋움" panose="020B0600000101010101" pitchFamily="50" charset="-127"/>
                </a:defRPr>
              </a:lvl9pPr>
            </a:lstStyle>
            <a:p>
              <a:pPr algn="ctr" latinLnBrk="0">
                <a:lnSpc>
                  <a:spcPct val="90000"/>
                </a:lnSpc>
                <a:spcBef>
                  <a:spcPct val="50000"/>
                </a:spcBef>
              </a:pPr>
              <a:r>
                <a:rPr lang="en-US" altLang="ko-KR" sz="900">
                  <a:latin typeface="맑은 고딕" panose="020B0503020000020004" pitchFamily="50" charset="-127"/>
                  <a:ea typeface="맑은 고딕" panose="020B0503020000020004" pitchFamily="50" charset="-127"/>
                </a:rPr>
                <a:t>Input</a:t>
              </a:r>
              <a:endParaRPr lang="ko-KR" altLang="en-US" sz="900">
                <a:latin typeface="맑은 고딕" panose="020B0503020000020004" pitchFamily="50" charset="-127"/>
                <a:ea typeface="맑은 고딕" panose="020B0503020000020004" pitchFamily="50" charset="-127"/>
              </a:endParaRPr>
            </a:p>
          </p:txBody>
        </p:sp>
        <p:cxnSp>
          <p:nvCxnSpPr>
            <p:cNvPr id="16" name="직선 화살표 연결선 15"/>
            <p:cNvCxnSpPr>
              <a:stCxn id="15" idx="2"/>
              <a:endCxn id="13" idx="0"/>
            </p:cNvCxnSpPr>
            <p:nvPr/>
          </p:nvCxnSpPr>
          <p:spPr bwMode="auto">
            <a:xfrm rot="5400000">
              <a:off x="865188" y="2652713"/>
              <a:ext cx="592137" cy="1587"/>
            </a:xfrm>
            <a:prstGeom prst="straightConnector1">
              <a:avLst/>
            </a:prstGeom>
            <a:noFill/>
            <a:ln w="12700" cap="flat" cmpd="sng" algn="ctr">
              <a:solidFill>
                <a:schemeClr val="tx1">
                  <a:lumMod val="50000"/>
                  <a:lumOff val="50000"/>
                </a:schemeClr>
              </a:solidFill>
              <a:prstDash val="solid"/>
              <a:round/>
              <a:headEnd type="none" w="med" len="med"/>
              <a:tailEnd type="arrow"/>
            </a:ln>
            <a:effectLst/>
          </p:spPr>
        </p:cxnSp>
        <p:cxnSp>
          <p:nvCxnSpPr>
            <p:cNvPr id="17" name="직선 화살표 연결선 16"/>
            <p:cNvCxnSpPr>
              <a:stCxn id="13" idx="2"/>
              <a:endCxn id="14" idx="0"/>
            </p:cNvCxnSpPr>
            <p:nvPr/>
          </p:nvCxnSpPr>
          <p:spPr bwMode="auto">
            <a:xfrm rot="5400000">
              <a:off x="813594" y="4031457"/>
              <a:ext cx="695325" cy="1587"/>
            </a:xfrm>
            <a:prstGeom prst="straightConnector1">
              <a:avLst/>
            </a:prstGeom>
            <a:noFill/>
            <a:ln w="12700" cap="flat" cmpd="sng" algn="ctr">
              <a:solidFill>
                <a:schemeClr val="tx1">
                  <a:lumMod val="50000"/>
                  <a:lumOff val="50000"/>
                </a:schemeClr>
              </a:solidFill>
              <a:prstDash val="solid"/>
              <a:round/>
              <a:headEnd type="none" w="med" len="med"/>
              <a:tailEnd type="arrow"/>
            </a:ln>
            <a:effectLst/>
          </p:spPr>
        </p:cxnSp>
        <p:sp>
          <p:nvSpPr>
            <p:cNvPr id="18" name="사다리꼴 17"/>
            <p:cNvSpPr/>
            <p:nvPr/>
          </p:nvSpPr>
          <p:spPr bwMode="auto">
            <a:xfrm rot="16200000">
              <a:off x="1080295" y="2953544"/>
              <a:ext cx="2381251" cy="712788"/>
            </a:xfrm>
            <a:prstGeom prst="trapezoid">
              <a:avLst>
                <a:gd name="adj" fmla="val 130671"/>
              </a:avLst>
            </a:prstGeom>
            <a:noFill/>
            <a:ln w="12700" cap="flat" cmpd="sng" algn="ctr">
              <a:solidFill>
                <a:schemeClr val="bg1">
                  <a:lumMod val="85000"/>
                </a:schemeClr>
              </a:solidFill>
              <a:prstDash val="solid"/>
              <a:round/>
              <a:headEnd type="none" w="med" len="med"/>
              <a:tailEnd type="none" w="med" len="med"/>
            </a:ln>
            <a:effectLst/>
          </p:spPr>
          <p:txBody>
            <a:bodyPr lIns="0" tIns="0" rIns="0" bIns="0"/>
            <a:lstStyle/>
            <a:p>
              <a:pPr eaLnBrk="0" latinLnBrk="0" hangingPunct="0">
                <a:lnSpc>
                  <a:spcPct val="90000"/>
                </a:lnSpc>
                <a:spcBef>
                  <a:spcPct val="50000"/>
                </a:spcBef>
                <a:buFontTx/>
                <a:buChar char="•"/>
                <a:defRPr/>
              </a:pPr>
              <a:endParaRPr lang="ko-KR" altLang="en-US" sz="900" b="1">
                <a:latin typeface="맑은 고딕" panose="020B0503020000020004" pitchFamily="50" charset="-127"/>
                <a:ea typeface="맑은 고딕" panose="020B0503020000020004" pitchFamily="50" charset="-127"/>
              </a:endParaRPr>
            </a:p>
          </p:txBody>
        </p:sp>
        <p:sp>
          <p:nvSpPr>
            <p:cNvPr id="19" name="직사각형 18"/>
            <p:cNvSpPr/>
            <p:nvPr/>
          </p:nvSpPr>
          <p:spPr bwMode="auto">
            <a:xfrm>
              <a:off x="2628900" y="2122488"/>
              <a:ext cx="1984375" cy="2371725"/>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lIns="72000" tIns="72000" rIns="72000" bIns="72000" anchor="ctr"/>
            <a:lstStyle/>
            <a:p>
              <a:pPr eaLnBrk="0" latinLnBrk="0" hangingPunct="0">
                <a:lnSpc>
                  <a:spcPct val="90000"/>
                </a:lnSpc>
                <a:spcBef>
                  <a:spcPct val="50000"/>
                </a:spcBef>
                <a:buFont typeface="Arial" pitchFamily="34" charset="0"/>
                <a:buChar char="•"/>
                <a:defRPr/>
              </a:pPr>
              <a:r>
                <a:rPr lang="en-US" altLang="ko-KR" sz="900" b="1" dirty="0">
                  <a:latin typeface="맑은 고딕" panose="020B0503020000020004" pitchFamily="50" charset="-127"/>
                  <a:ea typeface="맑은 고딕" panose="020B0503020000020004" pitchFamily="50" charset="-127"/>
                </a:rPr>
                <a:t> </a:t>
              </a:r>
              <a:r>
                <a:rPr lang="en-US" altLang="ko-KR" sz="900" b="1" dirty="0">
                  <a:latin typeface="맑은 고딕" panose="020B0503020000020004" pitchFamily="50" charset="-127"/>
                  <a:ea typeface="맑은 고딕" panose="020B0503020000020004" pitchFamily="50" charset="-127"/>
                </a:rPr>
                <a:t>Input processing function  </a:t>
              </a:r>
              <a:endParaRPr lang="en-US" altLang="ko-KR" sz="900" b="1" dirty="0" smtClean="0">
                <a:latin typeface="맑은 고딕" panose="020B0503020000020004" pitchFamily="50" charset="-127"/>
                <a:ea typeface="맑은 고딕" panose="020B0503020000020004" pitchFamily="50" charset="-127"/>
              </a:endParaRPr>
            </a:p>
            <a:p>
              <a:pPr eaLnBrk="0" latinLnBrk="0" hangingPunct="0">
                <a:lnSpc>
                  <a:spcPct val="90000"/>
                </a:lnSpc>
                <a:spcBef>
                  <a:spcPct val="50000"/>
                </a:spcBef>
                <a:buFont typeface="Arial" pitchFamily="34" charset="0"/>
                <a:buChar char="•"/>
                <a:defRPr/>
              </a:pPr>
              <a:r>
                <a:rPr lang="en-US" altLang="ko-KR" sz="900" b="1" dirty="0">
                  <a:latin typeface="맑은 고딕" panose="020B0503020000020004" pitchFamily="50" charset="-127"/>
                  <a:ea typeface="맑은 고딕" panose="020B0503020000020004" pitchFamily="50" charset="-127"/>
                </a:rPr>
                <a:t> </a:t>
              </a:r>
              <a:r>
                <a:rPr lang="en-US" altLang="ko-KR" sz="900" b="1" dirty="0" smtClean="0">
                  <a:latin typeface="맑은 고딕" panose="020B0503020000020004" pitchFamily="50" charset="-127"/>
                  <a:ea typeface="맑은 고딕" panose="020B0503020000020004" pitchFamily="50" charset="-127"/>
                </a:rPr>
                <a:t>control </a:t>
              </a:r>
              <a:r>
                <a:rPr lang="en-US" altLang="ko-KR" sz="900" b="1" dirty="0">
                  <a:latin typeface="맑은 고딕" panose="020B0503020000020004" pitchFamily="50" charset="-127"/>
                  <a:ea typeface="맑은 고딕" panose="020B0503020000020004" pitchFamily="50" charset="-127"/>
                </a:rPr>
                <a:t>function  </a:t>
              </a:r>
              <a:endParaRPr lang="en-US" altLang="ko-KR" sz="900" b="1" dirty="0" smtClean="0">
                <a:latin typeface="맑은 고딕" panose="020B0503020000020004" pitchFamily="50" charset="-127"/>
                <a:ea typeface="맑은 고딕" panose="020B0503020000020004" pitchFamily="50" charset="-127"/>
              </a:endParaRPr>
            </a:p>
            <a:p>
              <a:pPr eaLnBrk="0" latinLnBrk="0" hangingPunct="0">
                <a:lnSpc>
                  <a:spcPct val="90000"/>
                </a:lnSpc>
                <a:spcBef>
                  <a:spcPct val="50000"/>
                </a:spcBef>
                <a:buFont typeface="Arial" pitchFamily="34" charset="0"/>
                <a:buChar char="•"/>
                <a:defRPr/>
              </a:pPr>
              <a:r>
                <a:rPr lang="en-US" altLang="ko-KR" sz="900" b="1" dirty="0">
                  <a:latin typeface="맑은 고딕" panose="020B0503020000020004" pitchFamily="50" charset="-127"/>
                  <a:ea typeface="맑은 고딕" panose="020B0503020000020004" pitchFamily="50" charset="-127"/>
                </a:rPr>
                <a:t> </a:t>
              </a:r>
              <a:r>
                <a:rPr lang="en-US" altLang="ko-KR" sz="900" b="1" dirty="0" smtClean="0">
                  <a:latin typeface="맑은 고딕" panose="020B0503020000020004" pitchFamily="50" charset="-127"/>
                  <a:ea typeface="맑은 고딕" panose="020B0503020000020004" pitchFamily="50" charset="-127"/>
                </a:rPr>
                <a:t>Output </a:t>
              </a:r>
              <a:r>
                <a:rPr lang="en-US" altLang="ko-KR" sz="900" b="1" dirty="0">
                  <a:latin typeface="맑은 고딕" panose="020B0503020000020004" pitchFamily="50" charset="-127"/>
                  <a:ea typeface="맑은 고딕" panose="020B0503020000020004" pitchFamily="50" charset="-127"/>
                </a:rPr>
                <a:t>processing function</a:t>
              </a:r>
              <a:endParaRPr lang="ko-KR" altLang="en-US" sz="900" b="1" dirty="0">
                <a:latin typeface="맑은 고딕" panose="020B0503020000020004" pitchFamily="50" charset="-127"/>
                <a:ea typeface="맑은 고딕" panose="020B0503020000020004" pitchFamily="50" charset="-127"/>
              </a:endParaRPr>
            </a:p>
          </p:txBody>
        </p:sp>
      </p:grpSp>
      <p:graphicFrame>
        <p:nvGraphicFramePr>
          <p:cNvPr id="20" name="표 19"/>
          <p:cNvGraphicFramePr>
            <a:graphicFrameLocks noGrp="1"/>
          </p:cNvGraphicFramePr>
          <p:nvPr>
            <p:extLst>
              <p:ext uri="{D42A27DB-BD31-4B8C-83A1-F6EECF244321}">
                <p14:modId xmlns:p14="http://schemas.microsoft.com/office/powerpoint/2010/main" val="1674722513"/>
              </p:ext>
            </p:extLst>
          </p:nvPr>
        </p:nvGraphicFramePr>
        <p:xfrm>
          <a:off x="4023726" y="4247356"/>
          <a:ext cx="1924138" cy="1188920"/>
        </p:xfrm>
        <a:graphic>
          <a:graphicData uri="http://schemas.openxmlformats.org/drawingml/2006/table">
            <a:tbl>
              <a:tblPr firstRow="1" bandRow="1">
                <a:tableStyleId>{5940675A-B579-460E-94D1-54222C63F5DA}</a:tableStyleId>
              </a:tblPr>
              <a:tblGrid>
                <a:gridCol w="426432"/>
                <a:gridCol w="1497706"/>
              </a:tblGrid>
              <a:tr h="182856">
                <a:tc>
                  <a:txBody>
                    <a:bodyPr/>
                    <a:lstStyle/>
                    <a:p>
                      <a:pPr latinLnBrk="1"/>
                      <a:r>
                        <a:rPr lang="en-US" altLang="ko-KR" sz="900" dirty="0" smtClean="0">
                          <a:latin typeface="맑은 고딕" panose="020B0503020000020004" pitchFamily="50" charset="-127"/>
                          <a:ea typeface="맑은 고딕" panose="020B0503020000020004" pitchFamily="50" charset="-127"/>
                        </a:rPr>
                        <a:t>e.g.)</a:t>
                      </a:r>
                      <a:endParaRPr lang="ko-KR" altLang="en-US" sz="900" dirty="0">
                        <a:latin typeface="맑은 고딕" panose="020B0503020000020004" pitchFamily="50" charset="-127"/>
                        <a:ea typeface="맑은 고딕" panose="020B0503020000020004" pitchFamily="50" charset="-127"/>
                      </a:endParaRPr>
                    </a:p>
                  </a:txBody>
                  <a:tcPr marL="84403" marR="84403" marT="45745" marB="45745">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atinLnBrk="1">
                        <a:buFontTx/>
                        <a:buChar char="-"/>
                      </a:pPr>
                      <a:r>
                        <a:rPr lang="ko-KR" altLang="en-US" sz="900" dirty="0" smtClean="0">
                          <a:latin typeface="맑은 고딕" panose="020B0503020000020004" pitchFamily="50" charset="-127"/>
                          <a:ea typeface="맑은 고딕" panose="020B0503020000020004" pitchFamily="50" charset="-127"/>
                        </a:rPr>
                        <a:t> </a:t>
                      </a:r>
                      <a:r>
                        <a:rPr lang="en-US" altLang="ko-KR" sz="900" dirty="0" smtClean="0">
                          <a:latin typeface="맑은 고딕" panose="020B0503020000020004" pitchFamily="50" charset="-127"/>
                          <a:ea typeface="맑은 고딕" panose="020B0503020000020004" pitchFamily="50" charset="-127"/>
                        </a:rPr>
                        <a:t>signal detection</a:t>
                      </a:r>
                      <a:endParaRPr lang="ko-KR" altLang="en-US" sz="900" dirty="0">
                        <a:latin typeface="맑은 고딕" panose="020B0503020000020004" pitchFamily="50" charset="-127"/>
                        <a:ea typeface="맑은 고딕" panose="020B0503020000020004" pitchFamily="50" charset="-127"/>
                      </a:endParaRPr>
                    </a:p>
                  </a:txBody>
                  <a:tcPr marL="84403" marR="84403" marT="45745" marB="45745">
                    <a:lnL w="12700" cmpd="sng">
                      <a:noFill/>
                    </a:lnL>
                    <a:lnR w="12700" cmpd="sng">
                      <a:noFill/>
                    </a:lnR>
                    <a:lnT w="12700" cmpd="sng">
                      <a:noFill/>
                    </a:lnT>
                    <a:lnB w="12700" cmpd="sng">
                      <a:noFill/>
                    </a:lnB>
                    <a:lnTlToBr w="12700" cmpd="sng">
                      <a:noFill/>
                      <a:prstDash val="solid"/>
                    </a:lnTlToBr>
                    <a:lnBlToTr w="12700" cmpd="sng">
                      <a:noFill/>
                      <a:prstDash val="solid"/>
                    </a:lnBlToTr>
                  </a:tcPr>
                </a:tc>
              </a:tr>
              <a:tr h="182856">
                <a:tc>
                  <a:txBody>
                    <a:bodyPr/>
                    <a:lstStyle/>
                    <a:p>
                      <a:pPr latinLnBrk="1"/>
                      <a:endParaRPr lang="ko-KR" altLang="en-US" sz="900" dirty="0">
                        <a:latin typeface="맑은 고딕" panose="020B0503020000020004" pitchFamily="50" charset="-127"/>
                        <a:ea typeface="맑은 고딕" panose="020B0503020000020004" pitchFamily="50" charset="-127"/>
                      </a:endParaRPr>
                    </a:p>
                  </a:txBody>
                  <a:tcPr marL="84403" marR="84403" marT="45745" marB="45745">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atinLnBrk="1">
                        <a:buFontTx/>
                        <a:buChar char="-"/>
                      </a:pPr>
                      <a:r>
                        <a:rPr lang="en-US" altLang="ko-KR" sz="900" baseline="0" dirty="0" smtClean="0">
                          <a:latin typeface="맑은 고딕" panose="020B0503020000020004" pitchFamily="50" charset="-127"/>
                          <a:ea typeface="맑은 고딕" panose="020B0503020000020004" pitchFamily="50" charset="-127"/>
                        </a:rPr>
                        <a:t> </a:t>
                      </a:r>
                      <a:r>
                        <a:rPr lang="en-US" altLang="ko-KR" sz="900" dirty="0" smtClean="0">
                          <a:latin typeface="맑은 고딕" panose="020B0503020000020004" pitchFamily="50" charset="-127"/>
                          <a:ea typeface="맑은 고딕" panose="020B0503020000020004" pitchFamily="50" charset="-127"/>
                        </a:rPr>
                        <a:t>signal detection (algorithm) </a:t>
                      </a:r>
                      <a:endParaRPr lang="ko-KR" altLang="en-US" sz="900" dirty="0">
                        <a:latin typeface="맑은 고딕" panose="020B0503020000020004" pitchFamily="50" charset="-127"/>
                        <a:ea typeface="맑은 고딕" panose="020B0503020000020004" pitchFamily="50" charset="-127"/>
                      </a:endParaRPr>
                    </a:p>
                  </a:txBody>
                  <a:tcPr marL="84403" marR="84403" marT="45745" marB="45745">
                    <a:lnL w="12700" cmpd="sng">
                      <a:noFill/>
                    </a:lnL>
                    <a:lnR w="12700" cmpd="sng">
                      <a:noFill/>
                    </a:lnR>
                    <a:lnT w="12700" cmpd="sng">
                      <a:noFill/>
                    </a:lnT>
                    <a:lnB w="12700" cmpd="sng">
                      <a:noFill/>
                    </a:lnB>
                    <a:lnTlToBr w="12700" cmpd="sng">
                      <a:noFill/>
                      <a:prstDash val="solid"/>
                    </a:lnTlToBr>
                    <a:lnBlToTr w="12700" cmpd="sng">
                      <a:noFill/>
                      <a:prstDash val="solid"/>
                    </a:lnBlToTr>
                  </a:tcPr>
                </a:tc>
              </a:tr>
              <a:tr h="182856">
                <a:tc>
                  <a:txBody>
                    <a:bodyPr/>
                    <a:lstStyle/>
                    <a:p>
                      <a:pPr latinLnBrk="1"/>
                      <a:endParaRPr lang="ko-KR" altLang="en-US" sz="900" dirty="0">
                        <a:latin typeface="맑은 고딕" panose="020B0503020000020004" pitchFamily="50" charset="-127"/>
                        <a:ea typeface="맑은 고딕" panose="020B0503020000020004" pitchFamily="50" charset="-127"/>
                      </a:endParaRPr>
                    </a:p>
                  </a:txBody>
                  <a:tcPr marL="84403" marR="84403" marT="45745" marB="45745">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atinLnBrk="1"/>
                      <a:r>
                        <a:rPr lang="en-US" altLang="ko-KR" sz="900" dirty="0" smtClean="0">
                          <a:latin typeface="맑은 고딕" panose="020B0503020000020004" pitchFamily="50" charset="-127"/>
                          <a:ea typeface="맑은 고딕" panose="020B0503020000020004" pitchFamily="50" charset="-127"/>
                        </a:rPr>
                        <a:t>- </a:t>
                      </a:r>
                      <a:r>
                        <a:rPr lang="en-US" altLang="ko-KR" sz="900" dirty="0" smtClean="0">
                          <a:latin typeface="맑은 고딕" panose="020B0503020000020004" pitchFamily="50" charset="-127"/>
                          <a:ea typeface="맑은 고딕" panose="020B0503020000020004" pitchFamily="50" charset="-127"/>
                        </a:rPr>
                        <a:t>operation mode judgment</a:t>
                      </a:r>
                      <a:endParaRPr lang="ko-KR" altLang="en-US" sz="900" dirty="0">
                        <a:latin typeface="맑은 고딕" panose="020B0503020000020004" pitchFamily="50" charset="-127"/>
                        <a:ea typeface="맑은 고딕" panose="020B0503020000020004" pitchFamily="50" charset="-127"/>
                      </a:endParaRPr>
                    </a:p>
                  </a:txBody>
                  <a:tcPr marL="84403" marR="84403" marT="45745" marB="45745">
                    <a:lnL w="12700" cmpd="sng">
                      <a:noFill/>
                    </a:lnL>
                    <a:lnR w="12700" cmpd="sng">
                      <a:noFill/>
                    </a:lnR>
                    <a:lnT w="12700" cmpd="sng">
                      <a:noFill/>
                    </a:lnT>
                    <a:lnB w="12700" cmpd="sng">
                      <a:noFill/>
                    </a:lnB>
                    <a:lnTlToBr w="12700" cmpd="sng">
                      <a:noFill/>
                      <a:prstDash val="solid"/>
                    </a:lnTlToBr>
                    <a:lnBlToTr w="12700" cmpd="sng">
                      <a:noFill/>
                      <a:prstDash val="solid"/>
                    </a:lnBlToTr>
                  </a:tcPr>
                </a:tc>
              </a:tr>
              <a:tr h="182856">
                <a:tc>
                  <a:txBody>
                    <a:bodyPr/>
                    <a:lstStyle/>
                    <a:p>
                      <a:pPr latinLnBrk="1"/>
                      <a:endParaRPr lang="ko-KR" altLang="en-US" sz="900" dirty="0">
                        <a:latin typeface="맑은 고딕" panose="020B0503020000020004" pitchFamily="50" charset="-127"/>
                        <a:ea typeface="맑은 고딕" panose="020B0503020000020004" pitchFamily="50" charset="-127"/>
                      </a:endParaRPr>
                    </a:p>
                  </a:txBody>
                  <a:tcPr marL="84403" marR="84403" marT="45745" marB="45745">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latinLnBrk="1"/>
                      <a:r>
                        <a:rPr lang="en-US" altLang="ko-KR" sz="900" dirty="0" smtClean="0">
                          <a:latin typeface="맑은 고딕" panose="020B0503020000020004" pitchFamily="50" charset="-127"/>
                          <a:ea typeface="맑은 고딕" panose="020B0503020000020004" pitchFamily="50" charset="-127"/>
                        </a:rPr>
                        <a:t>- </a:t>
                      </a:r>
                      <a:r>
                        <a:rPr lang="en-US" altLang="ko-KR" sz="900" dirty="0" smtClean="0">
                          <a:latin typeface="맑은 고딕" panose="020B0503020000020004" pitchFamily="50" charset="-127"/>
                          <a:ea typeface="맑은 고딕" panose="020B0503020000020004" pitchFamily="50" charset="-127"/>
                        </a:rPr>
                        <a:t>output control</a:t>
                      </a:r>
                      <a:endParaRPr lang="ko-KR" altLang="en-US" sz="900" dirty="0">
                        <a:latin typeface="맑은 고딕" panose="020B0503020000020004" pitchFamily="50" charset="-127"/>
                        <a:ea typeface="맑은 고딕" panose="020B0503020000020004" pitchFamily="50" charset="-127"/>
                      </a:endParaRPr>
                    </a:p>
                  </a:txBody>
                  <a:tcPr marL="84403" marR="84403" marT="45745" marB="45745">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21" name="직사각형 20"/>
          <p:cNvSpPr/>
          <p:nvPr/>
        </p:nvSpPr>
        <p:spPr>
          <a:xfrm>
            <a:off x="1227668" y="3156166"/>
            <a:ext cx="5109662" cy="707886"/>
          </a:xfrm>
          <a:prstGeom prst="rect">
            <a:avLst/>
          </a:prstGeom>
        </p:spPr>
        <p:txBody>
          <a:bodyPr wrap="square">
            <a:spAutoFit/>
          </a:bodyPr>
          <a:lstStyle/>
          <a:p>
            <a:pPr marL="0" lvl="1"/>
            <a:r>
              <a:rPr lang="en-US" altLang="ko-KR" sz="1000" dirty="0" smtClean="0">
                <a:latin typeface="맑은 고딕" panose="020B0503020000020004" pitchFamily="50" charset="-127"/>
                <a:ea typeface="맑은 고딕" panose="020B0503020000020004" pitchFamily="50" charset="-127"/>
              </a:rPr>
              <a:t>Input </a:t>
            </a:r>
            <a:r>
              <a:rPr lang="en-US" altLang="ko-KR" sz="1000" dirty="0">
                <a:latin typeface="맑은 고딕" panose="020B0503020000020004" pitchFamily="50" charset="-127"/>
                <a:ea typeface="맑은 고딕" panose="020B0503020000020004" pitchFamily="50" charset="-127"/>
              </a:rPr>
              <a:t>processing – control functions – classification in terms of output </a:t>
            </a:r>
            <a:r>
              <a:rPr lang="en-US" altLang="ko-KR" sz="1000" dirty="0" smtClean="0">
                <a:latin typeface="맑은 고딕" panose="020B0503020000020004" pitchFamily="50" charset="-127"/>
                <a:ea typeface="맑은 고딕" panose="020B0503020000020004" pitchFamily="50" charset="-127"/>
              </a:rPr>
              <a:t>processing</a:t>
            </a:r>
          </a:p>
          <a:p>
            <a:pPr marL="0" lvl="1"/>
            <a:r>
              <a:rPr lang="en-US" altLang="ko-KR" sz="1000" dirty="0" smtClean="0">
                <a:latin typeface="맑은 고딕" panose="020B0503020000020004" pitchFamily="50" charset="-127"/>
                <a:ea typeface="맑은 고딕" panose="020B0503020000020004" pitchFamily="50" charset="-127"/>
              </a:rPr>
              <a:t>: </a:t>
            </a:r>
            <a:r>
              <a:rPr lang="en-US" altLang="ko-KR" sz="1000" dirty="0">
                <a:latin typeface="맑은 고딕" panose="020B0503020000020004" pitchFamily="50" charset="-127"/>
                <a:ea typeface="맑은 고딕" panose="020B0503020000020004" pitchFamily="50" charset="-127"/>
              </a:rPr>
              <a:t>I/O processing is structured based on the target (system subcomponent) </a:t>
            </a:r>
            <a:r>
              <a:rPr lang="en-US" altLang="ko-KR" sz="1000" dirty="0" smtClean="0">
                <a:latin typeface="맑은 고딕" panose="020B0503020000020004" pitchFamily="50" charset="-127"/>
                <a:ea typeface="맑은 고딕" panose="020B0503020000020004" pitchFamily="50" charset="-127"/>
              </a:rPr>
              <a:t>item</a:t>
            </a:r>
          </a:p>
          <a:p>
            <a:pPr marL="0" lvl="1"/>
            <a:r>
              <a:rPr lang="en-US" altLang="ko-KR" sz="1000" dirty="0" smtClean="0">
                <a:latin typeface="맑은 고딕" panose="020B0503020000020004" pitchFamily="50" charset="-127"/>
                <a:ea typeface="맑은 고딕" panose="020B0503020000020004" pitchFamily="50" charset="-127"/>
              </a:rPr>
              <a:t>: </a:t>
            </a:r>
            <a:r>
              <a:rPr lang="en-US" altLang="ko-KR" sz="1000" dirty="0">
                <a:latin typeface="맑은 고딕" panose="020B0503020000020004" pitchFamily="50" charset="-127"/>
                <a:ea typeface="맑은 고딕" panose="020B0503020000020004" pitchFamily="50" charset="-127"/>
              </a:rPr>
              <a:t>The control function is structured based on the processing algorithm, all action judgment functions, etc.</a:t>
            </a:r>
            <a:endParaRPr lang="en-US" altLang="ko-KR" sz="1000" dirty="0" smtClean="0">
              <a:latin typeface="맑은 고딕" panose="020B0503020000020004" pitchFamily="50" charset="-127"/>
              <a:ea typeface="맑은 고딕" panose="020B0503020000020004" pitchFamily="50" charset="-127"/>
            </a:endParaRPr>
          </a:p>
        </p:txBody>
      </p:sp>
      <p:sp>
        <p:nvSpPr>
          <p:cNvPr id="22" name="갈매기형 수장 21"/>
          <p:cNvSpPr/>
          <p:nvPr/>
        </p:nvSpPr>
        <p:spPr bwMode="auto">
          <a:xfrm>
            <a:off x="5947864" y="4333255"/>
            <a:ext cx="389466" cy="742802"/>
          </a:xfrm>
          <a:prstGeom prst="chevron">
            <a:avLst/>
          </a:prstGeom>
          <a:noFill/>
          <a:ln w="9525" cap="flat" cmpd="sng" algn="ctr">
            <a:solidFill>
              <a:schemeClr val="tx1">
                <a:lumMod val="50000"/>
                <a:lumOff val="50000"/>
              </a:schemeClr>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noAutofit/>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1100" b="0" i="0" u="none" strike="noStrike" cap="none" normalizeH="0" baseline="0" smtClean="0">
              <a:ln>
                <a:noFill/>
              </a:ln>
              <a:solidFill>
                <a:schemeClr val="tx1"/>
              </a:solidFill>
              <a:effectLst/>
              <a:latin typeface="맑은 고딕" pitchFamily="50" charset="-127"/>
              <a:ea typeface="맑은 고딕" pitchFamily="50" charset="-127"/>
            </a:endParaRPr>
          </a:p>
        </p:txBody>
      </p:sp>
      <p:sp>
        <p:nvSpPr>
          <p:cNvPr id="23" name="TextBox 22"/>
          <p:cNvSpPr txBox="1"/>
          <p:nvPr/>
        </p:nvSpPr>
        <p:spPr>
          <a:xfrm>
            <a:off x="6600586" y="3410081"/>
            <a:ext cx="2111614" cy="2462213"/>
          </a:xfrm>
          <a:prstGeom prst="rect">
            <a:avLst/>
          </a:prstGeom>
          <a:noFill/>
        </p:spPr>
        <p:txBody>
          <a:bodyPr wrap="square" rtlCol="0">
            <a:spAutoFit/>
          </a:bodyPr>
          <a:lstStyle/>
          <a:p>
            <a:r>
              <a:rPr lang="en-US" altLang="ko-KR" sz="1100" dirty="0" smtClean="0">
                <a:latin typeface="맑은 고딕" pitchFamily="50" charset="-127"/>
                <a:ea typeface="맑은 고딕" pitchFamily="50" charset="-127"/>
              </a:rPr>
              <a:t>1. Functional Requirements </a:t>
            </a:r>
            <a:endParaRPr lang="en-US" altLang="ko-KR" sz="1100" dirty="0">
              <a:latin typeface="맑은 고딕" pitchFamily="50" charset="-127"/>
              <a:ea typeface="맑은 고딕" pitchFamily="50" charset="-127"/>
            </a:endParaRPr>
          </a:p>
          <a:p>
            <a:r>
              <a:rPr lang="en-US" altLang="ko-KR" sz="1100" dirty="0" smtClean="0">
                <a:latin typeface="맑은 고딕" pitchFamily="50" charset="-127"/>
                <a:ea typeface="맑은 고딕" pitchFamily="50" charset="-127"/>
              </a:rPr>
              <a:t> 1.1 Power </a:t>
            </a:r>
            <a:r>
              <a:rPr lang="en-US" altLang="ko-KR" sz="1100" dirty="0" smtClean="0">
                <a:latin typeface="맑은 고딕" pitchFamily="50" charset="-127"/>
                <a:ea typeface="맑은 고딕" pitchFamily="50" charset="-127"/>
              </a:rPr>
              <a:t>(Input) </a:t>
            </a:r>
            <a:endParaRPr lang="en-US" altLang="ko-KR" sz="1100" dirty="0" smtClean="0">
              <a:latin typeface="맑은 고딕" pitchFamily="50" charset="-127"/>
              <a:ea typeface="맑은 고딕" pitchFamily="50" charset="-127"/>
            </a:endParaRPr>
          </a:p>
          <a:p>
            <a:r>
              <a:rPr lang="en-US" altLang="ko-KR" sz="1100" dirty="0" smtClean="0">
                <a:latin typeface="맑은 고딕" pitchFamily="50" charset="-127"/>
                <a:ea typeface="맑은 고딕" pitchFamily="50" charset="-127"/>
              </a:rPr>
              <a:t>      - req. 1 </a:t>
            </a:r>
          </a:p>
          <a:p>
            <a:r>
              <a:rPr lang="en-US" altLang="ko-KR" sz="1100" dirty="0" smtClean="0">
                <a:latin typeface="맑은 고딕" pitchFamily="50" charset="-127"/>
                <a:ea typeface="맑은 고딕" pitchFamily="50" charset="-127"/>
              </a:rPr>
              <a:t>      - req. 2</a:t>
            </a:r>
          </a:p>
          <a:p>
            <a:r>
              <a:rPr lang="en-US" altLang="ko-KR" sz="1100" dirty="0" smtClean="0">
                <a:latin typeface="맑은 고딕" pitchFamily="50" charset="-127"/>
                <a:ea typeface="맑은 고딕" pitchFamily="50" charset="-127"/>
              </a:rPr>
              <a:t> 1.2 </a:t>
            </a:r>
            <a:r>
              <a:rPr lang="en-US" altLang="ko-KR" sz="1100" dirty="0">
                <a:latin typeface="맑은 고딕" pitchFamily="50" charset="-127"/>
                <a:ea typeface="맑은 고딕" pitchFamily="50" charset="-127"/>
              </a:rPr>
              <a:t>FPGA </a:t>
            </a:r>
            <a:r>
              <a:rPr lang="en-US" altLang="ko-KR" sz="1100" dirty="0">
                <a:latin typeface="맑은 고딕" pitchFamily="50" charset="-127"/>
                <a:ea typeface="맑은 고딕" pitchFamily="50" charset="-127"/>
              </a:rPr>
              <a:t>(Input)</a:t>
            </a:r>
            <a:endParaRPr lang="en-US" altLang="ko-KR" sz="1100" dirty="0" smtClean="0">
              <a:latin typeface="맑은 고딕" pitchFamily="50" charset="-127"/>
              <a:ea typeface="맑은 고딕" pitchFamily="50" charset="-127"/>
            </a:endParaRPr>
          </a:p>
          <a:p>
            <a:r>
              <a:rPr lang="en-US" altLang="ko-KR" sz="1100" dirty="0" smtClean="0">
                <a:latin typeface="맑은 고딕" pitchFamily="50" charset="-127"/>
                <a:ea typeface="맑은 고딕" pitchFamily="50" charset="-127"/>
              </a:rPr>
              <a:t>      </a:t>
            </a:r>
            <a:r>
              <a:rPr lang="en-US" altLang="ko-KR" sz="1100" dirty="0">
                <a:latin typeface="맑은 고딕" pitchFamily="50" charset="-127"/>
                <a:ea typeface="맑은 고딕" pitchFamily="50" charset="-127"/>
              </a:rPr>
              <a:t>- req. </a:t>
            </a:r>
            <a:r>
              <a:rPr lang="en-US" altLang="ko-KR" sz="1100" dirty="0" smtClean="0">
                <a:latin typeface="맑은 고딕" pitchFamily="50" charset="-127"/>
                <a:ea typeface="맑은 고딕" pitchFamily="50" charset="-127"/>
              </a:rPr>
              <a:t>XX </a:t>
            </a:r>
            <a:endParaRPr lang="en-US" altLang="ko-KR" sz="1100" dirty="0">
              <a:latin typeface="맑은 고딕" pitchFamily="50" charset="-127"/>
              <a:ea typeface="맑은 고딕" pitchFamily="50" charset="-127"/>
            </a:endParaRPr>
          </a:p>
          <a:p>
            <a:r>
              <a:rPr lang="en-US" altLang="ko-KR" sz="1100" dirty="0">
                <a:latin typeface="맑은 고딕" pitchFamily="50" charset="-127"/>
                <a:ea typeface="맑은 고딕" pitchFamily="50" charset="-127"/>
              </a:rPr>
              <a:t>      - req. </a:t>
            </a:r>
            <a:r>
              <a:rPr lang="en-US" altLang="ko-KR" sz="1100" dirty="0" smtClean="0">
                <a:latin typeface="맑은 고딕" pitchFamily="50" charset="-127"/>
                <a:ea typeface="맑은 고딕" pitchFamily="50" charset="-127"/>
              </a:rPr>
              <a:t>XX</a:t>
            </a:r>
          </a:p>
          <a:p>
            <a:r>
              <a:rPr lang="en-US" altLang="ko-KR" sz="1100" dirty="0" smtClean="0">
                <a:latin typeface="맑은 고딕" pitchFamily="50" charset="-127"/>
                <a:ea typeface="맑은 고딕" pitchFamily="50" charset="-127"/>
              </a:rPr>
              <a:t>  … </a:t>
            </a:r>
          </a:p>
          <a:p>
            <a:r>
              <a:rPr lang="en-US" altLang="ko-KR" sz="1100" dirty="0">
                <a:latin typeface="맑은 고딕" pitchFamily="50" charset="-127"/>
                <a:ea typeface="맑은 고딕" pitchFamily="50" charset="-127"/>
              </a:rPr>
              <a:t> </a:t>
            </a:r>
            <a:r>
              <a:rPr lang="en-US" altLang="ko-KR" sz="1100" dirty="0" smtClean="0">
                <a:latin typeface="맑은 고딕" pitchFamily="50" charset="-127"/>
                <a:ea typeface="맑은 고딕" pitchFamily="50" charset="-127"/>
              </a:rPr>
              <a:t> </a:t>
            </a:r>
            <a:endParaRPr lang="en-US" altLang="ko-KR" sz="1100" dirty="0">
              <a:latin typeface="맑은 고딕" pitchFamily="50" charset="-127"/>
              <a:ea typeface="맑은 고딕" pitchFamily="50" charset="-127"/>
            </a:endParaRPr>
          </a:p>
          <a:p>
            <a:r>
              <a:rPr lang="en-US" altLang="ko-KR" sz="1100" dirty="0" smtClean="0">
                <a:latin typeface="맑은 고딕" pitchFamily="50" charset="-127"/>
                <a:ea typeface="맑은 고딕" pitchFamily="50" charset="-127"/>
              </a:rPr>
              <a:t> 1.X Dimming </a:t>
            </a:r>
            <a:r>
              <a:rPr lang="en-US" altLang="ko-KR" sz="1100" dirty="0">
                <a:latin typeface="맑은 고딕" pitchFamily="50" charset="-127"/>
                <a:ea typeface="맑은 고딕" pitchFamily="50" charset="-127"/>
              </a:rPr>
              <a:t>(algorithm) </a:t>
            </a:r>
            <a:endParaRPr lang="en-US" altLang="ko-KR" sz="1100" dirty="0" smtClean="0">
              <a:latin typeface="맑은 고딕" pitchFamily="50" charset="-127"/>
              <a:ea typeface="맑은 고딕" pitchFamily="50" charset="-127"/>
            </a:endParaRPr>
          </a:p>
          <a:p>
            <a:r>
              <a:rPr lang="en-US" altLang="ko-KR" sz="1100" dirty="0" smtClean="0">
                <a:latin typeface="맑은 고딕" pitchFamily="50" charset="-127"/>
                <a:ea typeface="맑은 고딕" pitchFamily="50" charset="-127"/>
              </a:rPr>
              <a:t>  … </a:t>
            </a:r>
          </a:p>
          <a:p>
            <a:endParaRPr lang="en-US" altLang="ko-KR" sz="1100" dirty="0" smtClean="0">
              <a:latin typeface="맑은 고딕" pitchFamily="50" charset="-127"/>
              <a:ea typeface="맑은 고딕" pitchFamily="50" charset="-127"/>
            </a:endParaRPr>
          </a:p>
          <a:p>
            <a:r>
              <a:rPr lang="en-US" altLang="ko-KR" sz="1100" dirty="0" smtClean="0">
                <a:latin typeface="맑은 고딕" pitchFamily="50" charset="-127"/>
                <a:ea typeface="맑은 고딕" pitchFamily="50" charset="-127"/>
              </a:rPr>
              <a:t> 1.X Diagnostic </a:t>
            </a:r>
            <a:r>
              <a:rPr lang="en-US" altLang="ko-KR" sz="1100" dirty="0" smtClean="0">
                <a:latin typeface="맑은 고딕" pitchFamily="50" charset="-127"/>
                <a:ea typeface="맑은 고딕" pitchFamily="50" charset="-127"/>
              </a:rPr>
              <a:t>(Output)</a:t>
            </a:r>
            <a:endParaRPr lang="en-US" altLang="ko-KR" sz="1100" dirty="0" smtClean="0">
              <a:latin typeface="맑은 고딕" pitchFamily="50" charset="-127"/>
              <a:ea typeface="맑은 고딕" pitchFamily="50" charset="-127"/>
            </a:endParaRPr>
          </a:p>
          <a:p>
            <a:r>
              <a:rPr lang="en-US" altLang="ko-KR" sz="1100" dirty="0" smtClean="0">
                <a:latin typeface="맑은 고딕" pitchFamily="50" charset="-127"/>
                <a:ea typeface="맑은 고딕" pitchFamily="50" charset="-127"/>
              </a:rPr>
              <a:t> 1.X BLU </a:t>
            </a:r>
            <a:r>
              <a:rPr lang="en-US" altLang="ko-KR" sz="1100" dirty="0">
                <a:latin typeface="맑은 고딕" pitchFamily="50" charset="-127"/>
                <a:ea typeface="맑은 고딕" pitchFamily="50" charset="-127"/>
              </a:rPr>
              <a:t>(Output) </a:t>
            </a:r>
            <a:endParaRPr lang="en-US" altLang="ko-KR" sz="1100" dirty="0" smtClean="0">
              <a:latin typeface="맑은 고딕" pitchFamily="50" charset="-127"/>
              <a:ea typeface="맑은 고딕" pitchFamily="50" charset="-127"/>
            </a:endParaRPr>
          </a:p>
        </p:txBody>
      </p:sp>
      <p:sp>
        <p:nvSpPr>
          <p:cNvPr id="24" name="직사각형 23"/>
          <p:cNvSpPr/>
          <p:nvPr/>
        </p:nvSpPr>
        <p:spPr>
          <a:xfrm>
            <a:off x="842022" y="6016021"/>
            <a:ext cx="8575028" cy="430887"/>
          </a:xfrm>
          <a:prstGeom prst="rect">
            <a:avLst/>
          </a:prstGeom>
        </p:spPr>
        <p:txBody>
          <a:bodyPr wrap="square">
            <a:spAutoFit/>
          </a:bodyPr>
          <a:lstStyle/>
          <a:p>
            <a:pPr marL="9525" lvl="2"/>
            <a:r>
              <a:rPr lang="en-US" altLang="ko-KR" sz="1100" kern="0" dirty="0">
                <a:latin typeface="맑은 고딕" panose="020B0503020000020004" pitchFamily="50" charset="-127"/>
                <a:ea typeface="맑은 고딕" panose="020B0503020000020004" pitchFamily="50" charset="-127"/>
              </a:rPr>
              <a:t>*’#Reference 2. 'Use case analysis method' is a good method of structuring requirements through actor/event, basic flow, alternative flow, exception, etc.</a:t>
            </a:r>
            <a:endParaRPr lang="en-US" altLang="ko-KR" sz="1100" kern="0"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7902093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323850" y="893380"/>
            <a:ext cx="9093200" cy="103067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442913" lvl="2" indent="-171450" eaLnBrk="1" hangingPunct="1">
              <a:buFontTx/>
              <a:buChar char="-"/>
            </a:pPr>
            <a:endParaRPr lang="en-US" altLang="ko-KR" sz="1100" dirty="0" smtClean="0">
              <a:solidFill>
                <a:srgbClr val="000000"/>
              </a:solidFill>
            </a:endParaRPr>
          </a:p>
          <a:p>
            <a:pPr marL="442913" lvl="2" indent="-171450" eaLnBrk="1" hangingPunct="1">
              <a:buFontTx/>
              <a:buChar char="-"/>
            </a:pPr>
            <a:r>
              <a:rPr lang="en-US" altLang="ko-KR" sz="1100" dirty="0" smtClean="0">
                <a:solidFill>
                  <a:srgbClr val="000000"/>
                </a:solidFill>
              </a:rPr>
              <a:t>[Assign a formal identifier and attributes]</a:t>
            </a:r>
          </a:p>
          <a:p>
            <a:pPr marL="628650" lvl="3" indent="-171450" eaLnBrk="1" hangingPunct="1">
              <a:buFont typeface="맑은 고딕" panose="020B0503020000020004" pitchFamily="50" charset="-127"/>
              <a:buChar char="."/>
            </a:pPr>
            <a:r>
              <a:rPr lang="en-US" altLang="ko-KR" sz="1100" dirty="0"/>
              <a:t>A unique ID is assigned to use and manage requirements</a:t>
            </a:r>
            <a:r>
              <a:rPr lang="en-US" altLang="ko-KR" sz="1100" dirty="0" smtClean="0"/>
              <a:t>.</a:t>
            </a:r>
          </a:p>
          <a:p>
            <a:pPr marL="628650" lvl="3" indent="-171450" eaLnBrk="1" hangingPunct="1">
              <a:buFont typeface="맑은 고딕" panose="020B0503020000020004" pitchFamily="50" charset="-127"/>
              <a:buChar char="."/>
            </a:pPr>
            <a:r>
              <a:rPr lang="en-US" altLang="ko-KR" sz="1100" dirty="0" smtClean="0"/>
              <a:t>Defines </a:t>
            </a:r>
            <a:r>
              <a:rPr lang="en-US" altLang="ko-KR" sz="1100" dirty="0"/>
              <a:t>the attributes necessary for the utilization and management of requirements. Requirement attributes can be determined and used according to the project..</a:t>
            </a:r>
            <a:endParaRPr lang="en-US" altLang="ko-KR" sz="1100" dirty="0" smtClean="0"/>
          </a:p>
        </p:txBody>
      </p:sp>
      <p:sp>
        <p:nvSpPr>
          <p:cNvPr id="8" name="직사각형 7"/>
          <p:cNvSpPr/>
          <p:nvPr/>
        </p:nvSpPr>
        <p:spPr bwMode="auto">
          <a:xfrm>
            <a:off x="781049" y="2588044"/>
            <a:ext cx="8543925" cy="1954065"/>
          </a:xfrm>
          <a:prstGeom prst="rect">
            <a:avLst/>
          </a:prstGeom>
          <a:solidFill>
            <a:schemeClr val="bg1">
              <a:lumMod val="95000"/>
            </a:schemeClr>
          </a:solidFill>
          <a:ln w="9525" cap="flat" cmpd="sng" algn="ctr">
            <a:solidFill>
              <a:schemeClr val="tx1">
                <a:lumMod val="50000"/>
                <a:lumOff val="50000"/>
              </a:schemeClr>
            </a:solidFill>
            <a:prstDash val="solid"/>
            <a:round/>
            <a:headEnd type="none" w="med" len="med"/>
            <a:tailEnd type="none" w="med" len="med"/>
          </a:ln>
          <a:effectLst/>
        </p:spPr>
        <p:txBody>
          <a:bodyPr vert="horz" wrap="square" lIns="108000" tIns="108000" rIns="72000" bIns="36000" numCol="1" rtlCol="0" anchor="t" anchorCtr="0" compatLnSpc="1">
            <a:prstTxWarp prst="textNoShape">
              <a:avLst/>
            </a:prstTxWarp>
            <a:noAutofit/>
          </a:bodyPr>
          <a:lstStyle/>
          <a:p>
            <a:pPr marL="180975" lvl="2" indent="-171450">
              <a:buFontTx/>
              <a:buChar char="-"/>
            </a:pPr>
            <a:r>
              <a:rPr lang="en-US" altLang="ko-KR" sz="1100" b="1" i="1" kern="0" dirty="0">
                <a:latin typeface="맑은 고딕" panose="020B0503020000020004" pitchFamily="50" charset="-127"/>
                <a:ea typeface="맑은 고딕" panose="020B0503020000020004" pitchFamily="50" charset="-127"/>
              </a:rPr>
              <a:t>Sub-Trackable (</a:t>
            </a:r>
            <a:r>
              <a:rPr lang="en-US" altLang="ko-KR" sz="1100" b="1" i="1" kern="0" dirty="0" err="1">
                <a:latin typeface="맑은 고딕" panose="020B0503020000020004" pitchFamily="50" charset="-127"/>
                <a:ea typeface="맑은 고딕" panose="020B0503020000020004" pitchFamily="50" charset="-127"/>
              </a:rPr>
              <a:t>Req</a:t>
            </a:r>
            <a:r>
              <a:rPr lang="en-US" altLang="ko-KR" sz="1100" b="1" i="1" kern="0" dirty="0">
                <a:latin typeface="맑은 고딕" panose="020B0503020000020004" pitchFamily="50" charset="-127"/>
                <a:ea typeface="맑은 고딕" panose="020B0503020000020004" pitchFamily="50" charset="-127"/>
              </a:rPr>
              <a:t>?): Whether to be traced with a sub-requirement or design</a:t>
            </a:r>
            <a:r>
              <a:rPr lang="en-US" altLang="ko-KR" sz="1100" b="1" i="1" kern="0" dirty="0" smtClean="0">
                <a:latin typeface="맑은 고딕" panose="020B0503020000020004" pitchFamily="50" charset="-127"/>
                <a:ea typeface="맑은 고딕" panose="020B0503020000020004" pitchFamily="50" charset="-127"/>
              </a:rPr>
              <a:t>.</a:t>
            </a:r>
          </a:p>
          <a:p>
            <a:pPr marL="180975" lvl="2" indent="-171450">
              <a:buFontTx/>
              <a:buChar char="-"/>
            </a:pPr>
            <a:r>
              <a:rPr lang="en-US" altLang="ko-KR" sz="1100" b="1" i="1" kern="0" dirty="0" smtClean="0">
                <a:latin typeface="맑은 고딕" panose="020B0503020000020004" pitchFamily="50" charset="-127"/>
                <a:ea typeface="맑은 고딕" panose="020B0503020000020004" pitchFamily="50" charset="-127"/>
              </a:rPr>
              <a:t>Traceability </a:t>
            </a:r>
            <a:r>
              <a:rPr lang="en-US" altLang="ko-KR" sz="1100" b="1" i="1" kern="0" dirty="0">
                <a:latin typeface="맑은 고딕" panose="020B0503020000020004" pitchFamily="50" charset="-127"/>
                <a:ea typeface="맑은 고딕" panose="020B0503020000020004" pitchFamily="50" charset="-127"/>
              </a:rPr>
              <a:t>to parent requirements (management tool link): Reference to parent </a:t>
            </a:r>
            <a:r>
              <a:rPr lang="en-US" altLang="ko-KR" sz="1100" b="1" i="1" kern="0" dirty="0" smtClean="0">
                <a:latin typeface="맑은 고딕" panose="020B0503020000020004" pitchFamily="50" charset="-127"/>
                <a:ea typeface="맑은 고딕" panose="020B0503020000020004" pitchFamily="50" charset="-127"/>
              </a:rPr>
              <a:t>requirements</a:t>
            </a:r>
          </a:p>
          <a:p>
            <a:pPr marL="180975" lvl="2" indent="-171450">
              <a:buFontTx/>
              <a:buChar char="-"/>
            </a:pPr>
            <a:r>
              <a:rPr lang="en-US" altLang="ko-KR" sz="1100" b="1" i="1" kern="0" dirty="0" smtClean="0">
                <a:latin typeface="맑은 고딕" panose="020B0503020000020004" pitchFamily="50" charset="-127"/>
                <a:ea typeface="맑은 고딕" panose="020B0503020000020004" pitchFamily="50" charset="-127"/>
              </a:rPr>
              <a:t>Whether </a:t>
            </a:r>
            <a:r>
              <a:rPr lang="en-US" altLang="ko-KR" sz="1100" b="1" i="1" kern="0" dirty="0">
                <a:latin typeface="맑은 고딕" panose="020B0503020000020004" pitchFamily="50" charset="-127"/>
                <a:ea typeface="맑은 고딕" panose="020B0503020000020004" pitchFamily="50" charset="-127"/>
              </a:rPr>
              <a:t>to be verified (</a:t>
            </a:r>
            <a:r>
              <a:rPr lang="en-US" altLang="ko-KR" sz="1100" b="1" i="1" kern="0" dirty="0" err="1">
                <a:latin typeface="맑은 고딕" panose="020B0503020000020004" pitchFamily="50" charset="-127"/>
                <a:ea typeface="맑은 고딕" panose="020B0503020000020004" pitchFamily="50" charset="-127"/>
              </a:rPr>
              <a:t>Ver</a:t>
            </a:r>
            <a:r>
              <a:rPr lang="en-US" altLang="ko-KR" sz="1100" b="1" i="1" kern="0" dirty="0">
                <a:latin typeface="맑은 고딕" panose="020B0503020000020004" pitchFamily="50" charset="-127"/>
                <a:ea typeface="맑은 고딕" panose="020B0503020000020004" pitchFamily="50" charset="-127"/>
              </a:rPr>
              <a:t>?): </a:t>
            </a:r>
            <a:r>
              <a:rPr lang="en-US" altLang="ko-KR" sz="1100" b="1" i="1" kern="0" dirty="0" smtClean="0">
                <a:latin typeface="맑은 고딕" panose="020B0503020000020004" pitchFamily="50" charset="-127"/>
                <a:ea typeface="맑은 고딕" panose="020B0503020000020004" pitchFamily="50" charset="-127"/>
              </a:rPr>
              <a:t>Whether </a:t>
            </a:r>
            <a:r>
              <a:rPr lang="en-US" altLang="ko-KR" sz="1100" b="1" i="1" kern="0" dirty="0">
                <a:latin typeface="맑은 고딕" panose="020B0503020000020004" pitchFamily="50" charset="-127"/>
                <a:ea typeface="맑은 고딕" panose="020B0503020000020004" pitchFamily="50" charset="-127"/>
              </a:rPr>
              <a:t>to be verified through testing </a:t>
            </a:r>
            <a:r>
              <a:rPr lang="en-US" altLang="ko-KR" sz="1100" b="1" i="1" kern="0" dirty="0" smtClean="0">
                <a:latin typeface="맑은 고딕" panose="020B0503020000020004" pitchFamily="50" charset="-127"/>
                <a:ea typeface="맑은 고딕" panose="020B0503020000020004" pitchFamily="50" charset="-127"/>
              </a:rPr>
              <a:t>activities</a:t>
            </a:r>
          </a:p>
          <a:p>
            <a:pPr marL="180975" lvl="2" indent="-171450">
              <a:buFontTx/>
              <a:buChar char="-"/>
            </a:pPr>
            <a:r>
              <a:rPr lang="en-US" altLang="ko-KR" sz="1100" b="1" i="1" kern="0" dirty="0" smtClean="0">
                <a:latin typeface="맑은 고딕" panose="020B0503020000020004" pitchFamily="50" charset="-127"/>
                <a:ea typeface="맑은 고딕" panose="020B0503020000020004" pitchFamily="50" charset="-127"/>
              </a:rPr>
              <a:t>Verification </a:t>
            </a:r>
            <a:r>
              <a:rPr lang="en-US" altLang="ko-KR" sz="1100" b="1" i="1" kern="0" dirty="0">
                <a:latin typeface="맑은 고딕" panose="020B0503020000020004" pitchFamily="50" charset="-127"/>
                <a:ea typeface="맑은 고딕" panose="020B0503020000020004" pitchFamily="50" charset="-127"/>
              </a:rPr>
              <a:t>method (VM): </a:t>
            </a:r>
            <a:r>
              <a:rPr lang="en-US" altLang="ko-KR" sz="1100" b="1" i="1" kern="0" dirty="0" err="1">
                <a:latin typeface="맑은 고딕" panose="020B0503020000020004" pitchFamily="50" charset="-127"/>
                <a:ea typeface="맑은 고딕" panose="020B0503020000020004" pitchFamily="50" charset="-127"/>
              </a:rPr>
              <a:t>SyT</a:t>
            </a:r>
            <a:r>
              <a:rPr lang="en-US" altLang="ko-KR" sz="1100" b="1" i="1" kern="0" dirty="0">
                <a:latin typeface="맑은 고딕" panose="020B0503020000020004" pitchFamily="50" charset="-127"/>
                <a:ea typeface="맑은 고딕" panose="020B0503020000020004" pitchFamily="50" charset="-127"/>
              </a:rPr>
              <a:t>, </a:t>
            </a:r>
            <a:r>
              <a:rPr lang="en-US" altLang="ko-KR" sz="1100" b="1" i="1" kern="0" dirty="0" err="1">
                <a:latin typeface="맑은 고딕" panose="020B0503020000020004" pitchFamily="50" charset="-127"/>
                <a:ea typeface="맑은 고딕" panose="020B0503020000020004" pitchFamily="50" charset="-127"/>
              </a:rPr>
              <a:t>Syt</a:t>
            </a:r>
            <a:r>
              <a:rPr lang="en-US" altLang="ko-KR" sz="1100" b="1" i="1" kern="0" dirty="0">
                <a:latin typeface="맑은 고딕" panose="020B0503020000020004" pitchFamily="50" charset="-127"/>
                <a:ea typeface="맑은 고딕" panose="020B0503020000020004" pitchFamily="50" charset="-127"/>
              </a:rPr>
              <a:t>(Dev*), </a:t>
            </a:r>
            <a:r>
              <a:rPr lang="en-US" altLang="ko-KR" sz="1100" b="1" i="1" kern="0" dirty="0" err="1">
                <a:latin typeface="맑은 고딕" panose="020B0503020000020004" pitchFamily="50" charset="-127"/>
                <a:ea typeface="맑은 고딕" panose="020B0503020000020004" pitchFamily="50" charset="-127"/>
              </a:rPr>
              <a:t>SwT</a:t>
            </a:r>
            <a:r>
              <a:rPr lang="en-US" altLang="ko-KR" sz="1100" b="1" i="1" kern="0" dirty="0">
                <a:latin typeface="맑은 고딕" panose="020B0503020000020004" pitchFamily="50" charset="-127"/>
                <a:ea typeface="맑은 고딕" panose="020B0503020000020004" pitchFamily="50" charset="-127"/>
              </a:rPr>
              <a:t>, </a:t>
            </a:r>
            <a:r>
              <a:rPr lang="en-US" altLang="ko-KR" sz="1100" b="1" i="1" kern="0" dirty="0" err="1">
                <a:latin typeface="맑은 고딕" panose="020B0503020000020004" pitchFamily="50" charset="-127"/>
                <a:ea typeface="맑은 고딕" panose="020B0503020000020004" pitchFamily="50" charset="-127"/>
              </a:rPr>
              <a:t>SwT</a:t>
            </a:r>
            <a:r>
              <a:rPr lang="en-US" altLang="ko-KR" sz="1100" b="1" i="1" kern="0" dirty="0">
                <a:latin typeface="맑은 고딕" panose="020B0503020000020004" pitchFamily="50" charset="-127"/>
                <a:ea typeface="맑은 고딕" panose="020B0503020000020004" pitchFamily="50" charset="-127"/>
              </a:rPr>
              <a:t>(Dev*), Review, Analysis, etc</a:t>
            </a:r>
            <a:r>
              <a:rPr lang="en-US" altLang="ko-KR" sz="1100" b="1" i="1" kern="0" dirty="0" smtClean="0">
                <a:latin typeface="맑은 고딕" panose="020B0503020000020004" pitchFamily="50" charset="-127"/>
                <a:ea typeface="맑은 고딕" panose="020B0503020000020004" pitchFamily="50" charset="-127"/>
              </a:rPr>
              <a:t>.</a:t>
            </a:r>
          </a:p>
          <a:p>
            <a:pPr marL="180975" lvl="2" indent="-171450">
              <a:buFontTx/>
              <a:buChar char="-"/>
            </a:pPr>
            <a:r>
              <a:rPr lang="en-US" altLang="ko-KR" sz="1100" b="1" i="1" kern="0" dirty="0" smtClean="0">
                <a:latin typeface="맑은 고딕" panose="020B0503020000020004" pitchFamily="50" charset="-127"/>
                <a:ea typeface="맑은 고딕" panose="020B0503020000020004" pitchFamily="50" charset="-127"/>
              </a:rPr>
              <a:t>Verification </a:t>
            </a:r>
            <a:r>
              <a:rPr lang="en-US" altLang="ko-KR" sz="1100" b="1" i="1" kern="0" dirty="0">
                <a:latin typeface="맑은 고딕" panose="020B0503020000020004" pitchFamily="50" charset="-127"/>
                <a:ea typeface="맑은 고딕" panose="020B0503020000020004" pitchFamily="50" charset="-127"/>
              </a:rPr>
              <a:t>Criteria (VC): Criteria for judging whether verification by verification method has passed or </a:t>
            </a:r>
            <a:r>
              <a:rPr lang="en-US" altLang="ko-KR" sz="1100" b="1" i="1" kern="0" dirty="0" smtClean="0">
                <a:latin typeface="맑은 고딕" panose="020B0503020000020004" pitchFamily="50" charset="-127"/>
                <a:ea typeface="맑은 고딕" panose="020B0503020000020004" pitchFamily="50" charset="-127"/>
              </a:rPr>
              <a:t>not</a:t>
            </a:r>
          </a:p>
          <a:p>
            <a:pPr marL="180975" lvl="2" indent="-171450">
              <a:buFontTx/>
              <a:buChar char="-"/>
            </a:pPr>
            <a:r>
              <a:rPr lang="en-US" altLang="ko-KR" sz="1100" b="1" i="1" kern="0" dirty="0" smtClean="0">
                <a:latin typeface="맑은 고딕" panose="020B0503020000020004" pitchFamily="50" charset="-127"/>
                <a:ea typeface="맑은 고딕" panose="020B0503020000020004" pitchFamily="50" charset="-127"/>
              </a:rPr>
              <a:t>Priority</a:t>
            </a:r>
            <a:r>
              <a:rPr lang="en-US" altLang="ko-KR" sz="1100" b="1" i="1" kern="0" dirty="0">
                <a:latin typeface="맑은 고딕" panose="020B0503020000020004" pitchFamily="50" charset="-127"/>
                <a:ea typeface="맑은 고딕" panose="020B0503020000020004" pitchFamily="50" charset="-127"/>
              </a:rPr>
              <a:t>: The implementation priority of the requirement. May be described as the time of system/software </a:t>
            </a:r>
            <a:r>
              <a:rPr lang="en-US" altLang="ko-KR" sz="1100" b="1" i="1" kern="0" dirty="0" smtClean="0">
                <a:latin typeface="맑은 고딕" panose="020B0503020000020004" pitchFamily="50" charset="-127"/>
                <a:ea typeface="맑은 고딕" panose="020B0503020000020004" pitchFamily="50" charset="-127"/>
              </a:rPr>
              <a:t>release</a:t>
            </a:r>
          </a:p>
          <a:p>
            <a:pPr marL="180975" lvl="2" indent="-171450">
              <a:buFontTx/>
              <a:buChar char="-"/>
            </a:pPr>
            <a:r>
              <a:rPr lang="en-US" altLang="ko-KR" sz="1100" b="1" i="1" kern="0" dirty="0" smtClean="0">
                <a:latin typeface="맑은 고딕" panose="020B0503020000020004" pitchFamily="50" charset="-127"/>
                <a:ea typeface="맑은 고딕" panose="020B0503020000020004" pitchFamily="50" charset="-127"/>
              </a:rPr>
              <a:t>HW/SW </a:t>
            </a:r>
            <a:r>
              <a:rPr lang="en-US" altLang="ko-KR" sz="1100" b="1" i="1" kern="0" dirty="0">
                <a:latin typeface="맑은 고딕" panose="020B0503020000020004" pitchFamily="50" charset="-127"/>
                <a:ea typeface="맑은 고딕" panose="020B0503020000020004" pitchFamily="50" charset="-127"/>
              </a:rPr>
              <a:t>Allocation of Requirements (HW/SW): Assignment of which technology (HW, SW or both) the implementation of the requirements will be </a:t>
            </a:r>
            <a:r>
              <a:rPr lang="en-US" altLang="ko-KR" sz="1100" b="1" i="1" kern="0" dirty="0" smtClean="0">
                <a:latin typeface="맑은 고딕" panose="020B0503020000020004" pitchFamily="50" charset="-127"/>
                <a:ea typeface="맑은 고딕" panose="020B0503020000020004" pitchFamily="50" charset="-127"/>
              </a:rPr>
              <a:t>implemented</a:t>
            </a:r>
          </a:p>
          <a:p>
            <a:pPr marL="180975" lvl="2" indent="-171450">
              <a:buFontTx/>
              <a:buChar char="-"/>
            </a:pPr>
            <a:r>
              <a:rPr lang="en-US" altLang="ko-KR" sz="1100" b="1" i="1" kern="0" dirty="0" smtClean="0">
                <a:latin typeface="맑은 고딕" panose="020B0503020000020004" pitchFamily="50" charset="-127"/>
                <a:ea typeface="맑은 고딕" panose="020B0503020000020004" pitchFamily="50" charset="-127"/>
              </a:rPr>
              <a:t>Applied </a:t>
            </a:r>
            <a:r>
              <a:rPr lang="en-US" altLang="ko-KR" sz="1100" b="1" i="1" kern="0" dirty="0">
                <a:latin typeface="맑은 고딕" panose="020B0503020000020004" pitchFamily="50" charset="-127"/>
                <a:ea typeface="맑은 고딕" panose="020B0503020000020004" pitchFamily="50" charset="-127"/>
              </a:rPr>
              <a:t>variants (Variants): If the system/software has a variant model, it specifies the variant model to which the requirements apply</a:t>
            </a:r>
            <a:r>
              <a:rPr lang="en-US" altLang="ko-KR" sz="1100" b="1" i="1" kern="0" dirty="0" smtClean="0">
                <a:latin typeface="맑은 고딕" panose="020B0503020000020004" pitchFamily="50" charset="-127"/>
                <a:ea typeface="맑은 고딕" panose="020B0503020000020004" pitchFamily="50" charset="-127"/>
              </a:rPr>
              <a:t>.</a:t>
            </a:r>
          </a:p>
          <a:p>
            <a:pPr marL="180975" lvl="2" indent="-171450">
              <a:buFontTx/>
              <a:buChar char="-"/>
            </a:pPr>
            <a:r>
              <a:rPr lang="en-US" altLang="ko-KR" sz="1100" b="1" i="1" kern="0" dirty="0" smtClean="0">
                <a:latin typeface="맑은 고딕" panose="020B0503020000020004" pitchFamily="50" charset="-127"/>
                <a:ea typeface="맑은 고딕" panose="020B0503020000020004" pitchFamily="50" charset="-127"/>
              </a:rPr>
              <a:t>ASIL </a:t>
            </a:r>
            <a:r>
              <a:rPr lang="en-US" altLang="ko-KR" sz="1100" b="1" i="1" kern="0" dirty="0">
                <a:latin typeface="맑은 고딕" panose="020B0503020000020004" pitchFamily="50" charset="-127"/>
                <a:ea typeface="맑은 고딕" panose="020B0503020000020004" pitchFamily="50" charset="-127"/>
              </a:rPr>
              <a:t>Assignment to Requirements (ASIL): If there are functional safety requirements, the ASIL rating assigned to the requirements</a:t>
            </a:r>
            <a:r>
              <a:rPr lang="en-US" altLang="ko-KR" sz="1100" b="1" i="1" kern="0" dirty="0" smtClean="0">
                <a:latin typeface="맑은 고딕" panose="020B0503020000020004" pitchFamily="50" charset="-127"/>
                <a:ea typeface="맑은 고딕" panose="020B0503020000020004" pitchFamily="50" charset="-127"/>
              </a:rPr>
              <a:t>.</a:t>
            </a:r>
          </a:p>
          <a:p>
            <a:pPr marL="180975" lvl="2" indent="-171450">
              <a:buFontTx/>
              <a:buChar char="-"/>
            </a:pPr>
            <a:r>
              <a:rPr lang="en-US" altLang="ko-KR" sz="1100" b="1" i="1" kern="0" dirty="0" smtClean="0">
                <a:latin typeface="맑은 고딕" panose="020B0503020000020004" pitchFamily="50" charset="-127"/>
                <a:ea typeface="맑은 고딕" panose="020B0503020000020004" pitchFamily="50" charset="-127"/>
              </a:rPr>
              <a:t>Reference </a:t>
            </a:r>
            <a:r>
              <a:rPr lang="en-US" altLang="ko-KR" sz="1100" b="1" i="1" kern="0" dirty="0">
                <a:latin typeface="맑은 고딕" panose="020B0503020000020004" pitchFamily="50" charset="-127"/>
                <a:ea typeface="맑은 고딕" panose="020B0503020000020004" pitchFamily="50" charset="-127"/>
              </a:rPr>
              <a:t>information (Info): Information that is not a requirement but should be referenced, such as relevant rationale, design/implementation notes, </a:t>
            </a:r>
            <a:r>
              <a:rPr lang="en-US" altLang="ko-KR" sz="1100" b="1" i="1" kern="0" dirty="0" err="1">
                <a:latin typeface="맑은 고딕" panose="020B0503020000020004" pitchFamily="50" charset="-127"/>
                <a:ea typeface="맑은 고딕" panose="020B0503020000020004" pitchFamily="50" charset="-127"/>
              </a:rPr>
              <a:t>etc</a:t>
            </a:r>
            <a:endParaRPr lang="en-US" altLang="ko-KR" sz="1100" i="1" kern="0" dirty="0" smtClean="0">
              <a:latin typeface="맑은 고딕" panose="020B0503020000020004" pitchFamily="50" charset="-127"/>
              <a:ea typeface="맑은 고딕" panose="020B0503020000020004" pitchFamily="50" charset="-127"/>
            </a:endParaRPr>
          </a:p>
        </p:txBody>
      </p:sp>
      <p:sp>
        <p:nvSpPr>
          <p:cNvPr id="10" name="TextBox 9"/>
          <p:cNvSpPr txBox="1"/>
          <p:nvPr/>
        </p:nvSpPr>
        <p:spPr>
          <a:xfrm>
            <a:off x="2011706" y="2267444"/>
            <a:ext cx="5836854"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Requirement attribute (example): When using the requirements management tool (DOORS)</a:t>
            </a:r>
            <a:endParaRPr lang="ko-KR" altLang="en-US" sz="1000" b="1" u="sng" dirty="0" smtClean="0">
              <a:latin typeface="맑은 고딕" pitchFamily="50" charset="-127"/>
              <a:ea typeface="맑은 고딕" pitchFamily="50" charset="-127"/>
            </a:endParaRPr>
          </a:p>
        </p:txBody>
      </p:sp>
      <p:sp>
        <p:nvSpPr>
          <p:cNvPr id="2" name="직사각형 1"/>
          <p:cNvSpPr/>
          <p:nvPr/>
        </p:nvSpPr>
        <p:spPr>
          <a:xfrm>
            <a:off x="781049" y="5206103"/>
            <a:ext cx="8579593" cy="261610"/>
          </a:xfrm>
          <a:prstGeom prst="rect">
            <a:avLst/>
          </a:prstGeom>
        </p:spPr>
        <p:txBody>
          <a:bodyPr wrap="none">
            <a:spAutoFit/>
          </a:bodyPr>
          <a:lstStyle/>
          <a:p>
            <a:pPr marL="9525" lvl="2"/>
            <a:r>
              <a:rPr lang="en-US" altLang="ko-KR" sz="1100" i="1" kern="0" dirty="0" smtClean="0">
                <a:latin typeface="맑은 고딕" panose="020B0503020000020004" pitchFamily="50" charset="-127"/>
                <a:ea typeface="맑은 고딕" panose="020B0503020000020004" pitchFamily="50" charset="-127"/>
              </a:rPr>
              <a:t>*Dev : </a:t>
            </a:r>
            <a:r>
              <a:rPr lang="en-US" altLang="ko-KR" sz="1100" i="1" kern="0" dirty="0">
                <a:latin typeface="맑은 고딕" panose="020B0503020000020004" pitchFamily="50" charset="-127"/>
                <a:ea typeface="맑은 고딕" panose="020B0503020000020004" pitchFamily="50" charset="-127"/>
              </a:rPr>
              <a:t>Development team verification items that are difficult for third-party verification due to test environment or test conditions</a:t>
            </a:r>
            <a:endParaRPr lang="en-US" altLang="ko-KR" sz="1100" i="1" kern="0" dirty="0">
              <a:latin typeface="맑은 고딕" panose="020B0503020000020004" pitchFamily="50" charset="-127"/>
              <a:ea typeface="맑은 고딕" panose="020B0503020000020004" pitchFamily="50" charset="-127"/>
            </a:endParaRPr>
          </a:p>
        </p:txBody>
      </p:sp>
      <p:sp>
        <p:nvSpPr>
          <p:cNvPr id="9"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800" dirty="0">
                <a:solidFill>
                  <a:schemeClr val="tx1"/>
                </a:solidFill>
              </a:rPr>
              <a:t>3. Requirement Definition Details 7) Requirement Structure and Refinement</a:t>
            </a:r>
            <a:endParaRPr lang="ko-KR" altLang="en-US" sz="1800" smtClean="0">
              <a:solidFill>
                <a:schemeClr val="tx1"/>
              </a:solidFill>
            </a:endParaRPr>
          </a:p>
        </p:txBody>
      </p:sp>
    </p:spTree>
    <p:extLst>
      <p:ext uri="{BB962C8B-B14F-4D97-AF65-F5344CB8AC3E}">
        <p14:creationId xmlns:p14="http://schemas.microsoft.com/office/powerpoint/2010/main" val="368750427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p:cNvGraphicFramePr>
            <a:graphicFrameLocks noGrp="1"/>
          </p:cNvGraphicFramePr>
          <p:nvPr>
            <p:extLst>
              <p:ext uri="{D42A27DB-BD31-4B8C-83A1-F6EECF244321}">
                <p14:modId xmlns:p14="http://schemas.microsoft.com/office/powerpoint/2010/main" val="297667597"/>
              </p:ext>
            </p:extLst>
          </p:nvPr>
        </p:nvGraphicFramePr>
        <p:xfrm>
          <a:off x="158544" y="1631986"/>
          <a:ext cx="9632820" cy="4284239"/>
        </p:xfrm>
        <a:graphic>
          <a:graphicData uri="http://schemas.openxmlformats.org/drawingml/2006/table">
            <a:tbl>
              <a:tblPr/>
              <a:tblGrid>
                <a:gridCol w="415034"/>
                <a:gridCol w="544248"/>
                <a:gridCol w="622521"/>
                <a:gridCol w="437578"/>
                <a:gridCol w="563801"/>
                <a:gridCol w="479653"/>
                <a:gridCol w="538558"/>
                <a:gridCol w="597462"/>
                <a:gridCol w="513859"/>
                <a:gridCol w="299258"/>
                <a:gridCol w="432262"/>
                <a:gridCol w="548178"/>
                <a:gridCol w="208280"/>
                <a:gridCol w="554282"/>
                <a:gridCol w="479641"/>
                <a:gridCol w="479641"/>
                <a:gridCol w="479641"/>
                <a:gridCol w="542177"/>
                <a:gridCol w="417105"/>
                <a:gridCol w="479641"/>
              </a:tblGrid>
              <a:tr h="287499">
                <a:tc>
                  <a:txBody>
                    <a:bodyPr/>
                    <a:lstStyle/>
                    <a:p>
                      <a:pPr algn="ctr"/>
                      <a:r>
                        <a:rPr lang="en-US" altLang="ko-KR" sz="800" dirty="0" smtClean="0">
                          <a:latin typeface="맑은 고딕" panose="020B0503020000020004" pitchFamily="50" charset="-127"/>
                          <a:ea typeface="맑은 고딕" panose="020B0503020000020004" pitchFamily="50" charset="-127"/>
                        </a:rPr>
                        <a:t>Attribute</a:t>
                      </a:r>
                      <a:endParaRPr lang="ko-KR" alt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Status</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Type</a:t>
                      </a:r>
                    </a:p>
                  </a:txBody>
                  <a:tcPr marL="7770" marR="7770" marT="3885" marB="3885" anchor="ctr">
                    <a:lnL>
                      <a:noFill/>
                    </a:lnL>
                    <a:lnR>
                      <a:noFill/>
                    </a:lnR>
                    <a:lnT>
                      <a:noFill/>
                    </a:lnT>
                    <a:lnB>
                      <a:noFill/>
                    </a:lnB>
                    <a:solidFill>
                      <a:schemeClr val="bg1">
                        <a:lumMod val="85000"/>
                      </a:schemeClr>
                    </a:solidFill>
                  </a:tcPr>
                </a:tc>
                <a:tc>
                  <a:txBody>
                    <a:bodyPr/>
                    <a:lstStyle/>
                    <a:p>
                      <a:r>
                        <a:rPr lang="en-US" sz="800">
                          <a:latin typeface="맑은 고딕" panose="020B0503020000020004" pitchFamily="50" charset="-127"/>
                          <a:ea typeface="맑은 고딕" panose="020B0503020000020004" pitchFamily="50" charset="-127"/>
                        </a:rPr>
                        <a:t>Type</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smtClean="0">
                          <a:latin typeface="맑은 고딕" panose="020B0503020000020004" pitchFamily="50" charset="-127"/>
                          <a:ea typeface="맑은 고딕" panose="020B0503020000020004" pitchFamily="50" charset="-127"/>
                        </a:rPr>
                        <a:t>Feature</a:t>
                      </a:r>
                      <a:endParaRPr lang="en-US" altLang="ko-KR"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Sys Element</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Component</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smtClean="0">
                          <a:latin typeface="맑은 고딕" panose="020B0503020000020004" pitchFamily="50" charset="-127"/>
                          <a:ea typeface="맑은 고딕" panose="020B0503020000020004" pitchFamily="50" charset="-127"/>
                        </a:rPr>
                        <a:t>Allocation</a:t>
                      </a:r>
                      <a:endParaRPr 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Priority</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Risk </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Owner</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VM</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VC</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Testability </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Status of OEM</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Comments of OEM</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Status of LG</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Comments of LG</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Source </a:t>
                      </a:r>
                    </a:p>
                  </a:txBody>
                  <a:tcPr marL="7770" marR="7770" marT="3885" marB="3885" anchor="ctr">
                    <a:lnL>
                      <a:noFill/>
                    </a:lnL>
                    <a:lnR>
                      <a:noFill/>
                    </a:lnR>
                    <a:lnT>
                      <a:noFill/>
                    </a:lnT>
                    <a:lnB>
                      <a:noFill/>
                    </a:lnB>
                    <a:solidFill>
                      <a:schemeClr val="bg1">
                        <a:lumMod val="85000"/>
                      </a:schemeClr>
                    </a:solidFill>
                  </a:tcPr>
                </a:tc>
                <a:tc>
                  <a:txBody>
                    <a:bodyPr/>
                    <a:lstStyle/>
                    <a:p>
                      <a:r>
                        <a:rPr lang="en-US" sz="800" dirty="0">
                          <a:latin typeface="맑은 고딕" panose="020B0503020000020004" pitchFamily="50" charset="-127"/>
                          <a:ea typeface="맑은 고딕" panose="020B0503020000020004" pitchFamily="50" charset="-127"/>
                        </a:rPr>
                        <a:t>Date of Agreed </a:t>
                      </a:r>
                    </a:p>
                  </a:txBody>
                  <a:tcPr marL="7770" marR="7770" marT="3885" marB="3885" anchor="ctr">
                    <a:lnL>
                      <a:noFill/>
                    </a:lnL>
                    <a:lnR>
                      <a:noFill/>
                    </a:lnR>
                    <a:lnT>
                      <a:noFill/>
                    </a:lnT>
                    <a:lnB>
                      <a:noFill/>
                    </a:lnB>
                    <a:solidFill>
                      <a:schemeClr val="bg1">
                        <a:lumMod val="85000"/>
                      </a:schemeClr>
                    </a:solidFill>
                  </a:tcPr>
                </a:tc>
              </a:tr>
              <a:tr h="264188">
                <a:tc rowSpan="6">
                  <a:txBody>
                    <a:bodyPr/>
                    <a:lstStyle/>
                    <a:p>
                      <a:pPr algn="ctr"/>
                      <a:r>
                        <a:rPr lang="en-US" altLang="ko-KR" sz="800" dirty="0" smtClean="0">
                          <a:solidFill>
                            <a:schemeClr val="tx1"/>
                          </a:solidFill>
                          <a:latin typeface="맑은 고딕" panose="020B0503020000020004" pitchFamily="50" charset="-127"/>
                          <a:ea typeface="맑은 고딕" panose="020B0503020000020004" pitchFamily="50" charset="-127"/>
                        </a:rPr>
                        <a:t>Item</a:t>
                      </a:r>
                      <a:endParaRPr lang="ko-KR" altLang="en-US" sz="800" dirty="0">
                        <a:solidFill>
                          <a:schemeClr val="tx1"/>
                        </a:solidFill>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en-US" sz="800">
                          <a:solidFill>
                            <a:schemeClr val="tx1"/>
                          </a:solidFill>
                          <a:latin typeface="맑은 고딕" panose="020B0503020000020004" pitchFamily="50" charset="-127"/>
                          <a:ea typeface="맑은 고딕" panose="020B0503020000020004" pitchFamily="50" charset="-127"/>
                        </a:rPr>
                        <a:t>Draft</a:t>
                      </a:r>
                    </a:p>
                  </a:txBody>
                  <a:tcPr marL="7770" marR="7770" marT="3885" marB="3885" anchor="ctr">
                    <a:lnL>
                      <a:noFill/>
                    </a:lnL>
                    <a:lnR>
                      <a:noFill/>
                    </a:lnR>
                    <a:lnT>
                      <a:noFill/>
                    </a:lnT>
                    <a:lnB>
                      <a:noFill/>
                    </a:lnB>
                  </a:tcPr>
                </a:tc>
                <a:tc>
                  <a:txBody>
                    <a:bodyPr/>
                    <a:lstStyle/>
                    <a:p>
                      <a:r>
                        <a:rPr lang="en-US" sz="800">
                          <a:solidFill>
                            <a:schemeClr val="tx1"/>
                          </a:solidFill>
                          <a:latin typeface="맑은 고딕" panose="020B0503020000020004" pitchFamily="50" charset="-127"/>
                          <a:ea typeface="맑은 고딕" panose="020B0503020000020004" pitchFamily="50" charset="-127"/>
                        </a:rPr>
                        <a:t>Heading</a:t>
                      </a:r>
                    </a:p>
                  </a:txBody>
                  <a:tcPr marL="7770" marR="7770" marT="3885" marB="3885" anchor="ctr">
                    <a:lnL>
                      <a:noFill/>
                    </a:lnL>
                    <a:lnR>
                      <a:noFill/>
                    </a:lnR>
                    <a:lnT>
                      <a:noFill/>
                    </a:lnT>
                    <a:lnB>
                      <a:noFill/>
                    </a:lnB>
                  </a:tcPr>
                </a:tc>
                <a:tc>
                  <a:txBody>
                    <a:bodyPr/>
                    <a:lstStyle/>
                    <a:p>
                      <a:r>
                        <a:rPr lang="en-US" sz="800">
                          <a:solidFill>
                            <a:schemeClr val="tx1"/>
                          </a:solidFill>
                          <a:latin typeface="맑은 고딕" panose="020B0503020000020004" pitchFamily="50" charset="-127"/>
                          <a:ea typeface="맑은 고딕" panose="020B0503020000020004" pitchFamily="50" charset="-127"/>
                        </a:rPr>
                        <a:t>Heading</a:t>
                      </a:r>
                    </a:p>
                  </a:txBody>
                  <a:tcPr marL="7770" marR="7770" marT="3885" marB="3885" anchor="ctr">
                    <a:lnL>
                      <a:noFill/>
                    </a:lnL>
                    <a:lnR>
                      <a:noFill/>
                    </a:lnR>
                    <a:lnT>
                      <a:noFill/>
                    </a:lnT>
                    <a:lnB>
                      <a:noFill/>
                    </a:lnB>
                  </a:tcPr>
                </a:tc>
                <a:tc>
                  <a:txBody>
                    <a:bodyPr/>
                    <a:lstStyle/>
                    <a:p>
                      <a:r>
                        <a:rPr lang="en-US" sz="800">
                          <a:solidFill>
                            <a:schemeClr val="tx1"/>
                          </a:solidFill>
                          <a:effectLst/>
                          <a:latin typeface="맑은 고딕" panose="020B0503020000020004" pitchFamily="50" charset="-127"/>
                          <a:ea typeface="맑은 고딕" panose="020B0503020000020004" pitchFamily="50" charset="-127"/>
                        </a:rPr>
                        <a:t>Image Capture</a:t>
                      </a:r>
                      <a:endParaRPr lang="en-US" sz="800">
                        <a:solidFill>
                          <a:schemeClr val="tx1"/>
                        </a:solidFill>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solidFill>
                            <a:schemeClr val="tx1"/>
                          </a:solidFill>
                          <a:latin typeface="맑은 고딕" panose="020B0503020000020004" pitchFamily="50" charset="-127"/>
                          <a:ea typeface="맑은 고딕" panose="020B0503020000020004" pitchFamily="50" charset="-127"/>
                        </a:rPr>
                        <a:t>HW</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dirty="0" err="1" smtClean="0">
                          <a:latin typeface="맑은 고딕" panose="020B0503020000020004" pitchFamily="50" charset="-127"/>
                          <a:ea typeface="맑은 고딕" panose="020B0503020000020004" pitchFamily="50" charset="-127"/>
                        </a:rPr>
                        <a:t>SyT</a:t>
                      </a:r>
                      <a:endParaRPr 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dirty="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Draft</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Draft</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 OEM</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r>
              <a:tr h="240878">
                <a:tc vMerge="1">
                  <a:txBody>
                    <a:bodyPr/>
                    <a:lstStyle/>
                    <a:p>
                      <a:pPr latinLnBrk="1"/>
                      <a:endParaRPr lang="ko-KR" altLang="en-US"/>
                    </a:p>
                  </a:txBody>
                  <a:tcPr/>
                </a:tc>
                <a:tc>
                  <a:txBody>
                    <a:bodyPr/>
                    <a:lstStyle/>
                    <a:p>
                      <a:r>
                        <a:rPr lang="en-US" sz="800">
                          <a:solidFill>
                            <a:schemeClr val="tx1"/>
                          </a:solidFill>
                          <a:latin typeface="맑은 고딕" panose="020B0503020000020004" pitchFamily="50" charset="-127"/>
                          <a:ea typeface="맑은 고딕" panose="020B0503020000020004" pitchFamily="50" charset="-127"/>
                        </a:rPr>
                        <a:t>Fixed</a:t>
                      </a:r>
                    </a:p>
                  </a:txBody>
                  <a:tcPr marL="7770" marR="7770" marT="3885" marB="3885" anchor="ctr">
                    <a:lnL>
                      <a:noFill/>
                    </a:lnL>
                    <a:lnR>
                      <a:noFill/>
                    </a:lnR>
                    <a:lnT>
                      <a:noFill/>
                    </a:lnT>
                    <a:lnB>
                      <a:noFill/>
                    </a:lnB>
                  </a:tcPr>
                </a:tc>
                <a:tc>
                  <a:txBody>
                    <a:bodyPr/>
                    <a:lstStyle/>
                    <a:p>
                      <a:r>
                        <a:rPr lang="en-US" sz="800">
                          <a:solidFill>
                            <a:schemeClr val="tx1"/>
                          </a:solidFill>
                          <a:latin typeface="맑은 고딕" panose="020B0503020000020004" pitchFamily="50" charset="-127"/>
                          <a:ea typeface="맑은 고딕" panose="020B0503020000020004" pitchFamily="50" charset="-127"/>
                        </a:rPr>
                        <a:t>Req</a:t>
                      </a:r>
                    </a:p>
                  </a:txBody>
                  <a:tcPr marL="7770" marR="7770" marT="3885" marB="3885" anchor="ctr">
                    <a:lnL>
                      <a:noFill/>
                    </a:lnL>
                    <a:lnR>
                      <a:noFill/>
                    </a:lnR>
                    <a:lnT>
                      <a:noFill/>
                    </a:lnT>
                    <a:lnB>
                      <a:noFill/>
                    </a:lnB>
                  </a:tcPr>
                </a:tc>
                <a:tc>
                  <a:txBody>
                    <a:bodyPr/>
                    <a:lstStyle/>
                    <a:p>
                      <a:r>
                        <a:rPr lang="en-US" sz="800">
                          <a:solidFill>
                            <a:schemeClr val="tx1"/>
                          </a:solidFill>
                          <a:latin typeface="맑은 고딕" panose="020B0503020000020004" pitchFamily="50" charset="-127"/>
                          <a:ea typeface="맑은 고딕" panose="020B0503020000020004" pitchFamily="50" charset="-127"/>
                        </a:rPr>
                        <a:t>IFR</a:t>
                      </a:r>
                    </a:p>
                  </a:txBody>
                  <a:tcPr marL="7770" marR="7770" marT="3885" marB="3885" anchor="ctr">
                    <a:lnL>
                      <a:noFill/>
                    </a:lnL>
                    <a:lnR>
                      <a:noFill/>
                    </a:lnR>
                    <a:lnT>
                      <a:noFill/>
                    </a:lnT>
                    <a:lnB>
                      <a:noFill/>
                    </a:lnB>
                  </a:tcPr>
                </a:tc>
                <a:tc>
                  <a:txBody>
                    <a:bodyPr/>
                    <a:lstStyle/>
                    <a:p>
                      <a:r>
                        <a:rPr lang="en-US" sz="800" dirty="0">
                          <a:solidFill>
                            <a:schemeClr val="tx1"/>
                          </a:solidFill>
                          <a:effectLst/>
                          <a:latin typeface="맑은 고딕" panose="020B0503020000020004" pitchFamily="50" charset="-127"/>
                          <a:ea typeface="맑은 고딕" panose="020B0503020000020004" pitchFamily="50" charset="-127"/>
                        </a:rPr>
                        <a:t>Basic Function　</a:t>
                      </a:r>
                      <a:endParaRPr lang="en-US" sz="800" dirty="0">
                        <a:solidFill>
                          <a:schemeClr val="tx1"/>
                        </a:solidFill>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dirty="0">
                          <a:solidFill>
                            <a:schemeClr val="tx1"/>
                          </a:solidFill>
                          <a:latin typeface="맑은 고딕" panose="020B0503020000020004" pitchFamily="50" charset="-127"/>
                          <a:ea typeface="맑은 고딕" panose="020B0503020000020004" pitchFamily="50" charset="-127"/>
                        </a:rPr>
                        <a:t>ME</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altLang="ko-KR" sz="800" dirty="0" err="1" smtClean="0">
                          <a:latin typeface="맑은 고딕" panose="020B0503020000020004" pitchFamily="50" charset="-127"/>
                          <a:ea typeface="맑은 고딕" panose="020B0503020000020004" pitchFamily="50" charset="-127"/>
                        </a:rPr>
                        <a:t>SyIT</a:t>
                      </a:r>
                      <a:endParaRPr lang="ko-KR" alt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Accepted</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Agreed</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 LGE</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r>
              <a:tr h="240878">
                <a:tc vMerge="1">
                  <a:txBody>
                    <a:bodyPr/>
                    <a:lstStyle/>
                    <a:p>
                      <a:pPr latinLnBrk="1"/>
                      <a:endParaRPr lang="ko-KR" altLang="en-US"/>
                    </a:p>
                  </a:txBody>
                  <a:tcPr/>
                </a:tc>
                <a:tc>
                  <a:txBody>
                    <a:bodyPr/>
                    <a:lstStyle/>
                    <a:p>
                      <a:r>
                        <a:rPr lang="en-US" sz="800">
                          <a:solidFill>
                            <a:schemeClr val="tx1"/>
                          </a:solidFill>
                          <a:latin typeface="맑은 고딕" panose="020B0503020000020004" pitchFamily="50" charset="-127"/>
                          <a:ea typeface="맑은 고딕" panose="020B0503020000020004" pitchFamily="50" charset="-127"/>
                        </a:rPr>
                        <a:t>Rejected</a:t>
                      </a: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solidFill>
                            <a:schemeClr val="tx1"/>
                          </a:solidFill>
                          <a:latin typeface="맑은 고딕" panose="020B0503020000020004" pitchFamily="50" charset="-127"/>
                          <a:ea typeface="맑은 고딕" panose="020B0503020000020004" pitchFamily="50" charset="-127"/>
                        </a:rPr>
                        <a:t>FR</a:t>
                      </a:r>
                    </a:p>
                  </a:txBody>
                  <a:tcPr marL="7770" marR="7770" marT="3885" marB="3885" anchor="ctr">
                    <a:lnL>
                      <a:noFill/>
                    </a:lnL>
                    <a:lnR>
                      <a:noFill/>
                    </a:lnR>
                    <a:lnT>
                      <a:noFill/>
                    </a:lnT>
                    <a:lnB>
                      <a:noFill/>
                    </a:lnB>
                  </a:tcPr>
                </a:tc>
                <a:tc>
                  <a:txBody>
                    <a:bodyPr/>
                    <a:lstStyle/>
                    <a:p>
                      <a:r>
                        <a:rPr lang="en-US" sz="800">
                          <a:solidFill>
                            <a:schemeClr val="tx1"/>
                          </a:solidFill>
                          <a:effectLst/>
                          <a:latin typeface="맑은 고딕" panose="020B0503020000020004" pitchFamily="50" charset="-127"/>
                          <a:ea typeface="맑은 고딕" panose="020B0503020000020004" pitchFamily="50" charset="-127"/>
                        </a:rPr>
                        <a:t>Head Tracking　</a:t>
                      </a:r>
                      <a:endParaRPr lang="en-US" sz="800">
                        <a:solidFill>
                          <a:schemeClr val="tx1"/>
                        </a:solidFill>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solidFill>
                            <a:schemeClr val="tx1"/>
                          </a:solidFill>
                          <a:latin typeface="맑은 고딕" panose="020B0503020000020004" pitchFamily="50" charset="-127"/>
                          <a:ea typeface="맑은 고딕" panose="020B0503020000020004" pitchFamily="50" charset="-127"/>
                        </a:rPr>
                        <a:t>SW</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altLang="ko-KR" sz="800" dirty="0" err="1" smtClean="0">
                          <a:latin typeface="맑은 고딕" panose="020B0503020000020004" pitchFamily="50" charset="-127"/>
                          <a:ea typeface="맑은 고딕" panose="020B0503020000020004" pitchFamily="50" charset="-127"/>
                        </a:rPr>
                        <a:t>SwT</a:t>
                      </a:r>
                      <a:endParaRPr lang="ko-KR" alt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Rejected</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Rejected</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r>
              <a:tr h="264188">
                <a:tc vMerge="1">
                  <a:txBody>
                    <a:bodyPr/>
                    <a:lstStyle/>
                    <a:p>
                      <a:pPr latinLnBrk="1"/>
                      <a:endParaRPr lang="ko-KR" altLang="en-US"/>
                    </a:p>
                  </a:txBody>
                  <a:tcPr/>
                </a:tc>
                <a:tc>
                  <a:txBody>
                    <a:bodyPr/>
                    <a:lstStyle/>
                    <a:p>
                      <a:r>
                        <a:rPr lang="en-US" sz="800">
                          <a:solidFill>
                            <a:schemeClr val="tx1"/>
                          </a:solidFill>
                          <a:latin typeface="맑은 고딕" panose="020B0503020000020004" pitchFamily="50" charset="-127"/>
                          <a:ea typeface="맑은 고딕" panose="020B0503020000020004" pitchFamily="50" charset="-127"/>
                        </a:rPr>
                        <a:t>Deleted</a:t>
                      </a: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solidFill>
                            <a:schemeClr val="tx1"/>
                          </a:solidFill>
                          <a:latin typeface="맑은 고딕" panose="020B0503020000020004" pitchFamily="50" charset="-127"/>
                          <a:ea typeface="맑은 고딕" panose="020B0503020000020004" pitchFamily="50" charset="-127"/>
                        </a:rPr>
                        <a:t>QAR</a:t>
                      </a:r>
                    </a:p>
                  </a:txBody>
                  <a:tcPr marL="7770" marR="7770" marT="3885" marB="3885" anchor="ctr">
                    <a:lnL>
                      <a:noFill/>
                    </a:lnL>
                    <a:lnR>
                      <a:noFill/>
                    </a:lnR>
                    <a:lnT>
                      <a:noFill/>
                    </a:lnT>
                    <a:lnB>
                      <a:noFill/>
                    </a:lnB>
                  </a:tcPr>
                </a:tc>
                <a:tc>
                  <a:txBody>
                    <a:bodyPr/>
                    <a:lstStyle/>
                    <a:p>
                      <a:r>
                        <a:rPr lang="en-US" sz="800">
                          <a:solidFill>
                            <a:schemeClr val="tx1"/>
                          </a:solidFill>
                          <a:effectLst/>
                          <a:latin typeface="맑은 고딕" panose="020B0503020000020004" pitchFamily="50" charset="-127"/>
                          <a:ea typeface="맑은 고딕" panose="020B0503020000020004" pitchFamily="50" charset="-127"/>
                        </a:rPr>
                        <a:t>Eye Lid Tracking</a:t>
                      </a:r>
                      <a:endParaRPr lang="en-US" sz="800">
                        <a:solidFill>
                          <a:schemeClr val="tx1"/>
                        </a:solidFill>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solidFill>
                            <a:schemeClr val="tx1"/>
                          </a:solidFill>
                          <a:latin typeface="맑은 고딕" panose="020B0503020000020004" pitchFamily="50" charset="-127"/>
                          <a:ea typeface="맑은 고딕" panose="020B0503020000020004" pitchFamily="50" charset="-127"/>
                        </a:rPr>
                        <a:t>HW-SW</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altLang="ko-KR" sz="800" dirty="0" err="1" smtClean="0">
                          <a:latin typeface="맑은 고딕" panose="020B0503020000020004" pitchFamily="50" charset="-127"/>
                          <a:ea typeface="맑은 고딕" panose="020B0503020000020004" pitchFamily="50" charset="-127"/>
                        </a:rPr>
                        <a:t>SwIT</a:t>
                      </a:r>
                      <a:endParaRPr lang="ko-KR" alt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Deleted</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Deleted</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r>
              <a:tr h="287499">
                <a:tc vMerge="1">
                  <a:txBody>
                    <a:bodyPr/>
                    <a:lstStyle/>
                    <a:p>
                      <a:pPr latinLnBrk="1"/>
                      <a:endParaRPr lang="ko-KR" altLang="en-US"/>
                    </a:p>
                  </a:txBody>
                  <a:tcPr/>
                </a:tc>
                <a:tc>
                  <a:txBody>
                    <a:bodyPr/>
                    <a:lstStyle/>
                    <a:p>
                      <a:r>
                        <a:rPr lang="en-US" sz="800">
                          <a:solidFill>
                            <a:schemeClr val="tx1"/>
                          </a:solidFill>
                          <a:latin typeface="맑은 고딕" panose="020B0503020000020004" pitchFamily="50" charset="-127"/>
                          <a:ea typeface="맑은 고딕" panose="020B0503020000020004" pitchFamily="50" charset="-127"/>
                        </a:rPr>
                        <a:t>TBD</a:t>
                      </a: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solidFill>
                            <a:schemeClr val="tx1"/>
                          </a:solidFill>
                          <a:latin typeface="맑은 고딕" panose="020B0503020000020004" pitchFamily="50" charset="-127"/>
                          <a:ea typeface="맑은 고딕" panose="020B0503020000020004" pitchFamily="50" charset="-127"/>
                        </a:rPr>
                        <a:t>DCR</a:t>
                      </a:r>
                    </a:p>
                  </a:txBody>
                  <a:tcPr marL="7770" marR="7770" marT="3885" marB="3885" anchor="ctr">
                    <a:lnL>
                      <a:noFill/>
                    </a:lnL>
                    <a:lnR>
                      <a:noFill/>
                    </a:lnR>
                    <a:lnT>
                      <a:noFill/>
                    </a:lnT>
                    <a:lnB>
                      <a:noFill/>
                    </a:lnB>
                  </a:tcPr>
                </a:tc>
                <a:tc>
                  <a:txBody>
                    <a:bodyPr/>
                    <a:lstStyle/>
                    <a:p>
                      <a:r>
                        <a:rPr lang="en-US" sz="800">
                          <a:solidFill>
                            <a:schemeClr val="tx1"/>
                          </a:solidFill>
                          <a:effectLst/>
                          <a:latin typeface="맑은 고딕" panose="020B0503020000020004" pitchFamily="50" charset="-127"/>
                          <a:ea typeface="맑은 고딕" panose="020B0503020000020004" pitchFamily="50" charset="-127"/>
                        </a:rPr>
                        <a:t>Driver Behavior</a:t>
                      </a:r>
                      <a:endParaRPr lang="en-US" sz="800">
                        <a:solidFill>
                          <a:schemeClr val="tx1"/>
                        </a:solidFill>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solidFill>
                            <a:schemeClr val="tx1"/>
                          </a:solidFill>
                          <a:latin typeface="맑은 고딕" panose="020B0503020000020004" pitchFamily="50" charset="-127"/>
                          <a:ea typeface="맑은 고딕" panose="020B0503020000020004" pitchFamily="50" charset="-127"/>
                        </a:rPr>
                        <a:t>HW-ME</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altLang="ko-KR" sz="800" dirty="0" err="1" smtClean="0">
                          <a:latin typeface="맑은 고딕" panose="020B0503020000020004" pitchFamily="50" charset="-127"/>
                          <a:ea typeface="맑은 고딕" panose="020B0503020000020004" pitchFamily="50" charset="-127"/>
                        </a:rPr>
                        <a:t>SyT</a:t>
                      </a:r>
                      <a:r>
                        <a:rPr lang="en-US" altLang="ko-KR" sz="800" dirty="0" smtClean="0">
                          <a:latin typeface="맑은 고딕" panose="020B0503020000020004" pitchFamily="50" charset="-127"/>
                          <a:ea typeface="맑은 고딕" panose="020B0503020000020004" pitchFamily="50" charset="-127"/>
                        </a:rPr>
                        <a:t>(Dev)</a:t>
                      </a:r>
                      <a:endParaRPr lang="ko-KR" alt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TBD</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TBD</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r>
              <a:tr h="217567">
                <a:tc vMerge="1">
                  <a:txBody>
                    <a:bodyPr/>
                    <a:lstStyle/>
                    <a:p>
                      <a:pPr latinLnBrk="1"/>
                      <a:endParaRPr lang="ko-KR" altLang="en-US"/>
                    </a:p>
                  </a:txBody>
                  <a:tcPr/>
                </a:tc>
                <a:tc>
                  <a:txBody>
                    <a:bodyPr/>
                    <a:lstStyle/>
                    <a:p>
                      <a:r>
                        <a:rPr lang="en-US" sz="800">
                          <a:solidFill>
                            <a:schemeClr val="tx1"/>
                          </a:solidFill>
                          <a:latin typeface="맑은 고딕" panose="020B0503020000020004" pitchFamily="50" charset="-127"/>
                          <a:ea typeface="맑은 고딕" panose="020B0503020000020004" pitchFamily="50" charset="-127"/>
                        </a:rPr>
                        <a:t>N/A</a:t>
                      </a:r>
                    </a:p>
                  </a:txBody>
                  <a:tcPr marL="7770" marR="7770" marT="3885" marB="3885" anchor="ctr">
                    <a:lnL>
                      <a:noFill/>
                    </a:lnL>
                    <a:lnR>
                      <a:noFill/>
                    </a:lnR>
                    <a:lnT>
                      <a:noFill/>
                    </a:lnT>
                    <a:lnB>
                      <a:noFill/>
                    </a:lnB>
                  </a:tcPr>
                </a:tc>
                <a:tc>
                  <a:txBody>
                    <a:bodyPr/>
                    <a:lstStyle/>
                    <a:p>
                      <a:r>
                        <a:rPr lang="en-US" sz="800">
                          <a:solidFill>
                            <a:schemeClr val="tx1"/>
                          </a:solidFill>
                          <a:latin typeface="맑은 고딕" panose="020B0503020000020004" pitchFamily="50" charset="-127"/>
                          <a:ea typeface="맑은 고딕" panose="020B0503020000020004" pitchFamily="50" charset="-127"/>
                        </a:rPr>
                        <a:t>Information</a:t>
                      </a:r>
                    </a:p>
                  </a:txBody>
                  <a:tcPr marL="7770" marR="7770" marT="3885" marB="3885" anchor="ctr">
                    <a:lnL>
                      <a:noFill/>
                    </a:lnL>
                    <a:lnR>
                      <a:noFill/>
                    </a:lnR>
                    <a:lnT>
                      <a:noFill/>
                    </a:lnT>
                    <a:lnB>
                      <a:noFill/>
                    </a:lnB>
                  </a:tcPr>
                </a:tc>
                <a:tc>
                  <a:txBody>
                    <a:bodyPr/>
                    <a:lstStyle/>
                    <a:p>
                      <a:r>
                        <a:rPr lang="en-US" sz="800">
                          <a:solidFill>
                            <a:schemeClr val="tx1"/>
                          </a:solidFill>
                          <a:latin typeface="맑은 고딕" panose="020B0503020000020004" pitchFamily="50" charset="-127"/>
                          <a:ea typeface="맑은 고딕" panose="020B0503020000020004" pitchFamily="50" charset="-127"/>
                        </a:rPr>
                        <a:t>Information</a:t>
                      </a:r>
                    </a:p>
                  </a:txBody>
                  <a:tcPr marL="7770" marR="7770" marT="3885" marB="3885" anchor="ctr">
                    <a:lnL>
                      <a:noFill/>
                    </a:lnL>
                    <a:lnR>
                      <a:noFill/>
                    </a:lnR>
                    <a:lnT>
                      <a:noFill/>
                    </a:lnT>
                    <a:lnB>
                      <a:noFill/>
                    </a:lnB>
                  </a:tcPr>
                </a:tc>
                <a:tc>
                  <a:txBody>
                    <a:bodyPr/>
                    <a:lstStyle/>
                    <a:p>
                      <a:r>
                        <a:rPr lang="en-US" sz="800" dirty="0" smtClean="0">
                          <a:solidFill>
                            <a:schemeClr val="tx1"/>
                          </a:solidFill>
                          <a:effectLst/>
                          <a:latin typeface="맑은 고딕" panose="020B0503020000020004" pitchFamily="50" charset="-127"/>
                          <a:ea typeface="맑은 고딕" panose="020B0503020000020004" pitchFamily="50" charset="-127"/>
                        </a:rPr>
                        <a:t>Power</a:t>
                      </a:r>
                      <a:endParaRPr lang="en-US" sz="800" dirty="0">
                        <a:solidFill>
                          <a:schemeClr val="tx1"/>
                        </a:solidFill>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dirty="0">
                          <a:solidFill>
                            <a:schemeClr val="tx1"/>
                          </a:solidFill>
                          <a:effectLst/>
                          <a:latin typeface="맑은 고딕" panose="020B0503020000020004" pitchFamily="50" charset="-127"/>
                          <a:ea typeface="맑은 고딕" panose="020B0503020000020004" pitchFamily="50" charset="-127"/>
                        </a:rPr>
                        <a:t>Display</a:t>
                      </a:r>
                      <a:endParaRPr lang="en-US" sz="800" dirty="0">
                        <a:solidFill>
                          <a:schemeClr val="tx1"/>
                        </a:solidFill>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dirty="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dirty="0" err="1" smtClean="0">
                          <a:latin typeface="맑은 고딕" panose="020B0503020000020004" pitchFamily="50" charset="-127"/>
                          <a:ea typeface="맑은 고딕" panose="020B0503020000020004" pitchFamily="50" charset="-127"/>
                        </a:rPr>
                        <a:t>SwT</a:t>
                      </a:r>
                      <a:r>
                        <a:rPr lang="en-US" sz="800" dirty="0" smtClean="0">
                          <a:latin typeface="맑은 고딕" panose="020B0503020000020004" pitchFamily="50" charset="-127"/>
                          <a:ea typeface="맑은 고딕" panose="020B0503020000020004" pitchFamily="50" charset="-127"/>
                        </a:rPr>
                        <a:t>(Dev)</a:t>
                      </a:r>
                      <a:endParaRPr lang="en-US" sz="800" dirty="0">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N/A</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latin typeface="맑은 고딕" panose="020B0503020000020004" pitchFamily="50" charset="-127"/>
                          <a:ea typeface="맑은 고딕" panose="020B0503020000020004" pitchFamily="50" charset="-127"/>
                        </a:rPr>
                        <a:t>N/A</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r>
              <a:tr h="240878">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altLang="ko-KR" sz="800" dirty="0" smtClean="0">
                          <a:solidFill>
                            <a:schemeClr val="tx1"/>
                          </a:solidFill>
                          <a:effectLst/>
                          <a:latin typeface="맑은 고딕" panose="020B0503020000020004" pitchFamily="50" charset="-127"/>
                          <a:ea typeface="맑은 고딕" panose="020B0503020000020004" pitchFamily="50" charset="-127"/>
                        </a:rPr>
                        <a:t>Duplicated</a:t>
                      </a:r>
                      <a:endParaRPr lang="ko-KR" altLang="en-US" sz="800">
                        <a:solidFill>
                          <a:schemeClr val="tx1"/>
                        </a:solidFill>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en-US" sz="800" dirty="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dirty="0" smtClean="0">
                          <a:solidFill>
                            <a:schemeClr val="tx1"/>
                          </a:solidFill>
                          <a:effectLst/>
                          <a:latin typeface="맑은 고딕" panose="020B0503020000020004" pitchFamily="50" charset="-127"/>
                          <a:ea typeface="맑은 고딕" panose="020B0503020000020004" pitchFamily="50" charset="-127"/>
                        </a:rPr>
                        <a:t>Diagnosis</a:t>
                      </a:r>
                      <a:endParaRPr lang="en-US" sz="800" dirty="0">
                        <a:solidFill>
                          <a:schemeClr val="tx1"/>
                        </a:solidFill>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a:solidFill>
                            <a:schemeClr val="tx1"/>
                          </a:solidFill>
                          <a:effectLst/>
                          <a:latin typeface="맑은 고딕" panose="020B0503020000020004" pitchFamily="50" charset="-127"/>
                          <a:ea typeface="맑은 고딕" panose="020B0503020000020004" pitchFamily="50" charset="-127"/>
                        </a:rPr>
                        <a:t>Optics</a:t>
                      </a:r>
                      <a:endParaRPr lang="en-US" sz="800">
                        <a:solidFill>
                          <a:schemeClr val="tx1"/>
                        </a:solidFill>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dirty="0">
                          <a:latin typeface="맑은 고딕" panose="020B0503020000020004" pitchFamily="50" charset="-127"/>
                          <a:ea typeface="맑은 고딕" panose="020B0503020000020004" pitchFamily="50" charset="-127"/>
                        </a:rPr>
                        <a:t>Simulation</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r>
              <a:tr h="334121">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dirty="0" smtClean="0">
                          <a:solidFill>
                            <a:schemeClr val="tx1"/>
                          </a:solidFill>
                          <a:latin typeface="맑은 고딕" panose="020B0503020000020004" pitchFamily="50" charset="-127"/>
                          <a:ea typeface="맑은 고딕" panose="020B0503020000020004" pitchFamily="50" charset="-127"/>
                        </a:rPr>
                        <a:t> </a:t>
                      </a:r>
                      <a:endParaRPr lang="ko-KR" altLang="en-US" sz="800" dirty="0">
                        <a:solidFill>
                          <a:schemeClr val="tx1"/>
                        </a:solidFill>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en-US" sz="800" dirty="0" smtClean="0">
                          <a:solidFill>
                            <a:schemeClr val="tx1"/>
                          </a:solidFill>
                          <a:effectLst/>
                          <a:latin typeface="맑은 고딕" panose="020B0503020000020004" pitchFamily="50" charset="-127"/>
                          <a:ea typeface="맑은 고딕" panose="020B0503020000020004" pitchFamily="50" charset="-127"/>
                        </a:rPr>
                        <a:t>Watchdog</a:t>
                      </a:r>
                      <a:endParaRPr lang="en-US" sz="800" dirty="0">
                        <a:solidFill>
                          <a:schemeClr val="tx1"/>
                        </a:solidFill>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dirty="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dirty="0">
                          <a:solidFill>
                            <a:schemeClr val="tx1"/>
                          </a:solidFill>
                          <a:effectLst/>
                          <a:latin typeface="맑은 고딕" panose="020B0503020000020004" pitchFamily="50" charset="-127"/>
                          <a:ea typeface="맑은 고딕" panose="020B0503020000020004" pitchFamily="50" charset="-127"/>
                        </a:rPr>
                        <a:t>Test</a:t>
                      </a:r>
                      <a:endParaRPr lang="en-US" sz="800" dirty="0">
                        <a:solidFill>
                          <a:schemeClr val="tx1"/>
                        </a:solidFill>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dirty="0">
                          <a:latin typeface="맑은 고딕" panose="020B0503020000020004" pitchFamily="50" charset="-127"/>
                          <a:ea typeface="맑은 고딕" panose="020B0503020000020004" pitchFamily="50" charset="-127"/>
                        </a:rPr>
                        <a:t>Review</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r>
              <a:tr h="287499">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dirty="0" smtClean="0">
                          <a:solidFill>
                            <a:schemeClr val="tx1"/>
                          </a:solidFill>
                          <a:effectLst/>
                          <a:latin typeface="맑은 고딕" panose="020B0503020000020004" pitchFamily="50" charset="-127"/>
                          <a:ea typeface="맑은 고딕" panose="020B0503020000020004" pitchFamily="50" charset="-127"/>
                        </a:rPr>
                        <a:t>Telltale</a:t>
                      </a:r>
                      <a:r>
                        <a:rPr lang="en-US" sz="800" dirty="0">
                          <a:solidFill>
                            <a:schemeClr val="tx1"/>
                          </a:solidFill>
                          <a:effectLst/>
                          <a:latin typeface="맑은 고딕" panose="020B0503020000020004" pitchFamily="50" charset="-127"/>
                          <a:ea typeface="맑은 고딕" panose="020B0503020000020004" pitchFamily="50" charset="-127"/>
                        </a:rPr>
                        <a:t> </a:t>
                      </a:r>
                      <a:endParaRPr lang="en-US" sz="800" dirty="0">
                        <a:solidFill>
                          <a:schemeClr val="tx1"/>
                        </a:solidFill>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dirty="0">
                          <a:solidFill>
                            <a:schemeClr val="tx1"/>
                          </a:solidFill>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dirty="0">
                          <a:solidFill>
                            <a:schemeClr val="tx1"/>
                          </a:solidFill>
                          <a:effectLst/>
                          <a:latin typeface="맑은 고딕" panose="020B0503020000020004" pitchFamily="50" charset="-127"/>
                          <a:ea typeface="맑은 고딕" panose="020B0503020000020004" pitchFamily="50" charset="-127"/>
                        </a:rPr>
                        <a:t>Production </a:t>
                      </a:r>
                      <a:endParaRPr lang="en-US" sz="800" dirty="0">
                        <a:solidFill>
                          <a:schemeClr val="tx1"/>
                        </a:solidFill>
                        <a:latin typeface="맑은 고딕" panose="020B0503020000020004" pitchFamily="50" charset="-127"/>
                        <a:ea typeface="맑은 고딕" panose="020B0503020000020004" pitchFamily="50" charset="-127"/>
                      </a:endParaRP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en-US" sz="800" dirty="0">
                          <a:latin typeface="맑은 고딕" panose="020B0503020000020004" pitchFamily="50" charset="-127"/>
                          <a:ea typeface="맑은 고딕" panose="020B0503020000020004" pitchFamily="50" charset="-127"/>
                        </a:rPr>
                        <a:t>Demo</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c>
                  <a:txBody>
                    <a:bodyPr/>
                    <a:lstStyle/>
                    <a:p>
                      <a:r>
                        <a:rPr lang="ko-KR" altLang="en-US" sz="800">
                          <a:latin typeface="맑은 고딕" panose="020B0503020000020004" pitchFamily="50" charset="-127"/>
                          <a:ea typeface="맑은 고딕" panose="020B0503020000020004" pitchFamily="50" charset="-127"/>
                        </a:rPr>
                        <a:t> </a:t>
                      </a:r>
                    </a:p>
                  </a:txBody>
                  <a:tcPr marL="7770" marR="7770" marT="3885" marB="3885" anchor="ctr">
                    <a:lnL>
                      <a:noFill/>
                    </a:lnL>
                    <a:lnR>
                      <a:noFill/>
                    </a:lnR>
                    <a:lnT>
                      <a:noFill/>
                    </a:lnT>
                    <a:lnB>
                      <a:noFill/>
                    </a:lnB>
                  </a:tcPr>
                </a:tc>
              </a:tr>
              <a:tr h="287499">
                <a:tc>
                  <a:txBody>
                    <a:bodyPr/>
                    <a:lstStyle/>
                    <a:p>
                      <a:pPr algn="ctr"/>
                      <a:r>
                        <a:rPr lang="en-US" sz="800" dirty="0">
                          <a:latin typeface="맑은 고딕" panose="020B0503020000020004" pitchFamily="50" charset="-127"/>
                          <a:ea typeface="맑은 고딕" panose="020B0503020000020004" pitchFamily="50" charset="-127"/>
                        </a:rPr>
                        <a:t>CRS</a:t>
                      </a:r>
                    </a:p>
                  </a:txBody>
                  <a:tcPr marL="0" marR="0" anchor="ctr">
                    <a:lnL>
                      <a:noFill/>
                    </a:lnL>
                    <a:lnR>
                      <a:noFill/>
                    </a:lnR>
                    <a:lnT>
                      <a:noFill/>
                    </a:lnT>
                    <a:lnB>
                      <a:noFill/>
                    </a:lnB>
                    <a:solidFill>
                      <a:schemeClr val="bg1">
                        <a:lumMod val="85000"/>
                      </a:schemeClr>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en-US" sz="800" dirty="0">
                          <a:latin typeface="맑은 고딕" panose="020B0503020000020004" pitchFamily="50" charset="-127"/>
                          <a:ea typeface="맑은 고딕" panose="020B0503020000020004" pitchFamily="50" charset="-127"/>
                        </a:rPr>
                        <a:t>O</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r>
                        <a:rPr lang="en-US" altLang="ko-KR" sz="800" dirty="0" smtClean="0">
                          <a:latin typeface="맑은 고딕" panose="020B0503020000020004" pitchFamily="50" charset="-127"/>
                          <a:ea typeface="맑은 고딕" panose="020B0503020000020004" pitchFamily="50" charset="-127"/>
                        </a:rPr>
                        <a:t>O</a:t>
                      </a:r>
                      <a:endParaRPr lang="ko-KR" altLang="en-US" sz="800" dirty="0">
                        <a:latin typeface="맑은 고딕" panose="020B0503020000020004" pitchFamily="50" charset="-127"/>
                        <a:ea typeface="맑은 고딕" panose="020B0503020000020004" pitchFamily="50" charset="-127"/>
                      </a:endParaRP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r>
              <a:tr h="287499">
                <a:tc>
                  <a:txBody>
                    <a:bodyPr/>
                    <a:lstStyle/>
                    <a:p>
                      <a:pPr algn="ctr"/>
                      <a:r>
                        <a:rPr lang="en-US" sz="800" dirty="0" err="1">
                          <a:latin typeface="맑은 고딕" panose="020B0503020000020004" pitchFamily="50" charset="-127"/>
                          <a:ea typeface="맑은 고딕" panose="020B0503020000020004" pitchFamily="50" charset="-127"/>
                        </a:rPr>
                        <a:t>SyRS</a:t>
                      </a:r>
                      <a:endParaRPr 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85000"/>
                      </a:schemeClr>
                    </a:solidFill>
                  </a:tcPr>
                </a:tc>
                <a:tc>
                  <a:txBody>
                    <a:bodyPr/>
                    <a:lstStyle/>
                    <a:p>
                      <a:pPr algn="ctr"/>
                      <a:r>
                        <a:rPr lang="ko-KR" altLang="en-US" sz="80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 </a:t>
                      </a:r>
                      <a:r>
                        <a:rPr lang="en-US" altLang="ko-KR" sz="800" dirty="0" smtClean="0">
                          <a:latin typeface="맑은 고딕" panose="020B0503020000020004" pitchFamily="50" charset="-127"/>
                          <a:ea typeface="맑은 고딕" panose="020B0503020000020004" pitchFamily="50" charset="-127"/>
                        </a:rPr>
                        <a:t>O</a:t>
                      </a:r>
                      <a:endParaRPr lang="ko-KR" altLang="en-US" sz="800" dirty="0">
                        <a:latin typeface="맑은 고딕" panose="020B0503020000020004" pitchFamily="50" charset="-127"/>
                        <a:ea typeface="맑은 고딕" panose="020B0503020000020004" pitchFamily="50" charset="-127"/>
                      </a:endParaRP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en-US" sz="800" dirty="0">
                          <a:latin typeface="맑은 고딕" panose="020B0503020000020004" pitchFamily="50" charset="-127"/>
                          <a:ea typeface="맑은 고딕" panose="020B0503020000020004" pitchFamily="50" charset="-127"/>
                        </a:rPr>
                        <a:t> O</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en-US" sz="800" dirty="0">
                          <a:latin typeface="맑은 고딕" panose="020B0503020000020004" pitchFamily="50" charset="-127"/>
                          <a:ea typeface="맑은 고딕" panose="020B0503020000020004" pitchFamily="50" charset="-127"/>
                        </a:rPr>
                        <a:t>O </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r>
              <a:tr h="287499">
                <a:tc>
                  <a:txBody>
                    <a:bodyPr/>
                    <a:lstStyle/>
                    <a:p>
                      <a:pPr algn="ctr"/>
                      <a:r>
                        <a:rPr lang="en-US" sz="800" dirty="0">
                          <a:latin typeface="맑은 고딕" panose="020B0503020000020004" pitchFamily="50" charset="-127"/>
                          <a:ea typeface="맑은 고딕" panose="020B0503020000020004" pitchFamily="50" charset="-127"/>
                        </a:rPr>
                        <a:t>SRS</a:t>
                      </a:r>
                    </a:p>
                  </a:txBody>
                  <a:tcPr marL="0" marR="0" anchor="ctr">
                    <a:lnL>
                      <a:noFill/>
                    </a:lnL>
                    <a:lnR>
                      <a:noFill/>
                    </a:lnR>
                    <a:lnT>
                      <a:noFill/>
                    </a:lnT>
                    <a:lnB>
                      <a:noFill/>
                    </a:lnB>
                    <a:solidFill>
                      <a:schemeClr val="bg1">
                        <a:lumMod val="85000"/>
                      </a:schemeClr>
                    </a:solidFill>
                  </a:tcPr>
                </a:tc>
                <a:tc>
                  <a:txBody>
                    <a:bodyPr/>
                    <a:lstStyle/>
                    <a:p>
                      <a:pPr algn="ctr"/>
                      <a:r>
                        <a:rPr lang="ko-KR" altLang="en-US" sz="80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r>
                        <a:rPr lang="en-US" altLang="ko-KR" sz="800" dirty="0" smtClean="0">
                          <a:latin typeface="맑은 고딕" panose="020B0503020000020004" pitchFamily="50" charset="-127"/>
                          <a:ea typeface="맑은 고딕" panose="020B0503020000020004" pitchFamily="50" charset="-127"/>
                        </a:rPr>
                        <a:t>O</a:t>
                      </a:r>
                      <a:endParaRPr lang="ko-KR" altLang="en-US" sz="800" dirty="0">
                        <a:latin typeface="맑은 고딕" panose="020B0503020000020004" pitchFamily="50" charset="-127"/>
                        <a:ea typeface="맑은 고딕" panose="020B0503020000020004" pitchFamily="50" charset="-127"/>
                      </a:endParaRP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a:t>
                      </a:r>
                    </a:p>
                  </a:txBody>
                  <a:tcPr anchor="ctr">
                    <a:lnL>
                      <a:noFill/>
                    </a:lnL>
                    <a:lnR>
                      <a:noFill/>
                    </a:lnR>
                    <a:lnT>
                      <a:noFill/>
                    </a:lnT>
                    <a:lnB>
                      <a:noFill/>
                    </a:lnB>
                    <a:solidFill>
                      <a:srgbClr val="CCFFFF"/>
                    </a:solidFill>
                  </a:tcPr>
                </a:tc>
                <a:tc>
                  <a:txBody>
                    <a:bodyPr/>
                    <a:lstStyle/>
                    <a:p>
                      <a:pPr algn="ctr"/>
                      <a:r>
                        <a:rPr lang="en-US" sz="800" dirty="0">
                          <a:latin typeface="맑은 고딕" panose="020B0503020000020004" pitchFamily="50" charset="-127"/>
                          <a:ea typeface="맑은 고딕" panose="020B0503020000020004" pitchFamily="50" charset="-127"/>
                        </a:rPr>
                        <a:t> O</a:t>
                      </a:r>
                    </a:p>
                  </a:txBody>
                  <a:tcPr anchor="ctr">
                    <a:lnL>
                      <a:noFill/>
                    </a:lnL>
                    <a:lnR>
                      <a:noFill/>
                    </a:lnR>
                    <a:lnT>
                      <a:noFill/>
                    </a:lnT>
                    <a:lnB>
                      <a:noFill/>
                    </a:lnB>
                    <a:solidFill>
                      <a:srgbClr val="CCFFFF"/>
                    </a:solidFill>
                  </a:tcPr>
                </a:tc>
                <a:tc>
                  <a:txBody>
                    <a:bodyPr/>
                    <a:lstStyle/>
                    <a:p>
                      <a:pPr algn="ctr"/>
                      <a:r>
                        <a:rPr lang="ko-KR" altLang="en-US" sz="800" dirty="0">
                          <a:latin typeface="맑은 고딕" panose="020B0503020000020004" pitchFamily="50" charset="-127"/>
                          <a:ea typeface="맑은 고딕" panose="020B0503020000020004" pitchFamily="50" charset="-127"/>
                        </a:rPr>
                        <a:t>　</a:t>
                      </a:r>
                    </a:p>
                  </a:txBody>
                  <a:tcPr anchor="ctr">
                    <a:lnL>
                      <a:noFill/>
                    </a:lnL>
                    <a:lnR>
                      <a:noFill/>
                    </a:lnR>
                    <a:lnT>
                      <a:noFill/>
                    </a:lnT>
                    <a:lnB>
                      <a:noFill/>
                    </a:lnB>
                    <a:solidFill>
                      <a:srgbClr val="CCFFFF"/>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a:lnL>
                      <a:noFill/>
                    </a:lnL>
                    <a:lnR>
                      <a:noFill/>
                    </a:lnR>
                    <a:lnT>
                      <a:noFill/>
                    </a:lnT>
                    <a:lnB>
                      <a:noFill/>
                    </a:lnB>
                    <a:solidFill>
                      <a:srgbClr val="CCFFFF"/>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a:lnL>
                      <a:noFill/>
                    </a:lnL>
                    <a:lnR>
                      <a:noFill/>
                    </a:lnR>
                    <a:lnT>
                      <a:noFill/>
                    </a:lnT>
                    <a:lnB>
                      <a:noFill/>
                    </a:lnB>
                    <a:solidFill>
                      <a:srgbClr val="CCFFFF"/>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a:lnL>
                      <a:noFill/>
                    </a:lnL>
                    <a:lnR>
                      <a:noFill/>
                    </a:lnR>
                    <a:lnT>
                      <a:noFill/>
                    </a:lnT>
                    <a:lnB>
                      <a:noFill/>
                    </a:lnB>
                    <a:solidFill>
                      <a:srgbClr val="CCFFFF"/>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a:lnL>
                      <a:noFill/>
                    </a:lnL>
                    <a:lnR>
                      <a:noFill/>
                    </a:lnR>
                    <a:lnT>
                      <a:noFill/>
                    </a:lnT>
                    <a:lnB>
                      <a:noFill/>
                    </a:lnB>
                    <a:solidFill>
                      <a:srgbClr val="CCFFFF"/>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a:lnL>
                      <a:noFill/>
                    </a:lnL>
                    <a:lnR>
                      <a:noFill/>
                    </a:lnR>
                    <a:lnT>
                      <a:noFill/>
                    </a:lnT>
                    <a:lnB>
                      <a:noFill/>
                    </a:lnB>
                    <a:solidFill>
                      <a:srgbClr val="CCFFFF"/>
                    </a:solidFill>
                  </a:tcPr>
                </a:tc>
              </a:tr>
              <a:tr h="287499">
                <a:tc>
                  <a:txBody>
                    <a:bodyPr/>
                    <a:lstStyle/>
                    <a:p>
                      <a:pPr algn="ctr"/>
                      <a:r>
                        <a:rPr lang="ko-KR" altLang="en-US" sz="800" dirty="0" smtClean="0">
                          <a:solidFill>
                            <a:schemeClr val="tx1"/>
                          </a:solidFill>
                          <a:latin typeface="맑은 고딕" panose="020B0503020000020004" pitchFamily="50" charset="-127"/>
                          <a:ea typeface="맑은 고딕" panose="020B0503020000020004" pitchFamily="50" charset="-127"/>
                        </a:rPr>
                        <a:t>비고</a:t>
                      </a:r>
                      <a:endParaRPr lang="en-US" sz="800" dirty="0">
                        <a:solidFill>
                          <a:schemeClr val="tx1"/>
                        </a:solidFill>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800" dirty="0" err="1" smtClean="0">
                          <a:solidFill>
                            <a:schemeClr val="tx1"/>
                          </a:solidFill>
                          <a:effectLst/>
                          <a:latin typeface="맑은 고딕" panose="020B0503020000020004" pitchFamily="50" charset="-127"/>
                          <a:ea typeface="맑은 고딕" panose="020B0503020000020004" pitchFamily="50" charset="-127"/>
                        </a:rPr>
                        <a:t>Duplicatedmeans</a:t>
                      </a:r>
                      <a:r>
                        <a:rPr lang="en-US" altLang="ko-KR" sz="800" dirty="0" smtClean="0">
                          <a:solidFill>
                            <a:schemeClr val="tx1"/>
                          </a:solidFill>
                          <a:effectLst/>
                          <a:latin typeface="맑은 고딕" panose="020B0503020000020004" pitchFamily="50" charset="-127"/>
                          <a:ea typeface="맑은 고딕" panose="020B0503020000020004" pitchFamily="50" charset="-127"/>
                        </a:rPr>
                        <a:t> deletion due to duplication</a:t>
                      </a:r>
                      <a:endParaRPr lang="ko-KR" altLang="en-US" sz="800" dirty="0">
                        <a:solidFill>
                          <a:schemeClr val="tx1"/>
                        </a:solidFill>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ko-KR" altLang="en-US" sz="800" dirty="0">
                        <a:solidFill>
                          <a:schemeClr val="tx1"/>
                        </a:solidFill>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r>
                        <a:rPr lang="en-US" altLang="ko-KR" sz="800" dirty="0" smtClean="0">
                          <a:latin typeface="맑은 고딕" panose="020B0503020000020004" pitchFamily="50" charset="-127"/>
                          <a:ea typeface="맑은 고딕" panose="020B0503020000020004" pitchFamily="50" charset="-127"/>
                        </a:rPr>
                        <a:t>SW</a:t>
                      </a:r>
                      <a:r>
                        <a:rPr lang="en-US" altLang="ko-KR" sz="800" baseline="0" dirty="0" smtClean="0">
                          <a:latin typeface="맑은 고딕" panose="020B0503020000020004" pitchFamily="50" charset="-127"/>
                          <a:ea typeface="맑은 고딕" panose="020B0503020000020004" pitchFamily="50" charset="-127"/>
                        </a:rPr>
                        <a:t> Classification</a:t>
                      </a: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a:endParaRPr lang="ko-KR" altLang="en-US" sz="800" dirty="0">
                        <a:latin typeface="맑은 고딕" panose="020B0503020000020004" pitchFamily="50" charset="-127"/>
                        <a:ea typeface="맑은 고딕" panose="020B0503020000020004" pitchFamily="50" charset="-127"/>
                      </a:endParaRPr>
                    </a:p>
                  </a:txBody>
                  <a:tcPr marL="0" marR="0" anchor="ctr">
                    <a:lnL>
                      <a:noFill/>
                    </a:lnL>
                    <a:lnR>
                      <a:noFill/>
                    </a:lnR>
                    <a:lnT>
                      <a:noFill/>
                    </a:lnT>
                    <a:lnB>
                      <a:noFill/>
                    </a:lnB>
                    <a:solidFill>
                      <a:schemeClr val="bg1">
                        <a:lumMod val="95000"/>
                      </a:schemeClr>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a:lnL>
                      <a:noFill/>
                    </a:lnL>
                    <a:lnR>
                      <a:noFill/>
                    </a:lnR>
                    <a:lnT>
                      <a:noFill/>
                    </a:lnT>
                    <a:lnB>
                      <a:noFill/>
                    </a:lnB>
                    <a:solidFill>
                      <a:schemeClr val="bg1">
                        <a:lumMod val="95000"/>
                      </a:schemeClr>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a:lnL>
                      <a:noFill/>
                    </a:lnL>
                    <a:lnR>
                      <a:noFill/>
                    </a:lnR>
                    <a:lnT>
                      <a:noFill/>
                    </a:lnT>
                    <a:lnB>
                      <a:noFill/>
                    </a:lnB>
                    <a:solidFill>
                      <a:schemeClr val="bg1">
                        <a:lumMod val="95000"/>
                      </a:schemeClr>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a:lnL>
                      <a:noFill/>
                    </a:lnL>
                    <a:lnR>
                      <a:noFill/>
                    </a:lnR>
                    <a:lnT>
                      <a:noFill/>
                    </a:lnT>
                    <a:lnB>
                      <a:noFill/>
                    </a:lnB>
                    <a:solidFill>
                      <a:schemeClr val="bg1">
                        <a:lumMod val="95000"/>
                      </a:schemeClr>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a:lnL>
                      <a:noFill/>
                    </a:lnL>
                    <a:lnR>
                      <a:noFill/>
                    </a:lnR>
                    <a:lnT>
                      <a:noFill/>
                    </a:lnT>
                    <a:lnB>
                      <a:noFill/>
                    </a:lnB>
                    <a:solidFill>
                      <a:schemeClr val="bg1">
                        <a:lumMod val="95000"/>
                      </a:schemeClr>
                    </a:solidFill>
                  </a:tcPr>
                </a:tc>
                <a:tc>
                  <a:txBody>
                    <a:bodyPr/>
                    <a:lstStyle/>
                    <a:p>
                      <a:pPr algn="ctr" latinLnBrk="1"/>
                      <a:endParaRPr lang="ko-KR" altLang="en-US" sz="800" dirty="0">
                        <a:latin typeface="맑은 고딕" panose="020B0503020000020004" pitchFamily="50" charset="-127"/>
                        <a:ea typeface="맑은 고딕" panose="020B0503020000020004" pitchFamily="50" charset="-127"/>
                      </a:endParaRPr>
                    </a:p>
                  </a:txBody>
                  <a:tcPr marL="0" marR="0">
                    <a:lnL>
                      <a:noFill/>
                    </a:lnL>
                    <a:lnR>
                      <a:noFill/>
                    </a:lnR>
                    <a:lnT>
                      <a:noFill/>
                    </a:lnT>
                    <a:lnB>
                      <a:noFill/>
                    </a:lnB>
                    <a:solidFill>
                      <a:schemeClr val="bg1">
                        <a:lumMod val="95000"/>
                      </a:schemeClr>
                    </a:solidFill>
                  </a:tcPr>
                </a:tc>
              </a:tr>
            </a:tbl>
          </a:graphicData>
        </a:graphic>
      </p:graphicFrame>
      <p:sp>
        <p:nvSpPr>
          <p:cNvPr id="5" name="직사각형 4"/>
          <p:cNvSpPr/>
          <p:nvPr/>
        </p:nvSpPr>
        <p:spPr>
          <a:xfrm>
            <a:off x="158544" y="637700"/>
            <a:ext cx="9542805" cy="830997"/>
          </a:xfrm>
          <a:prstGeom prst="rect">
            <a:avLst/>
          </a:prstGeom>
        </p:spPr>
        <p:txBody>
          <a:bodyPr wrap="square">
            <a:spAutoFit/>
          </a:bodyPr>
          <a:lstStyle/>
          <a:p>
            <a:pPr marL="0" indent="0"/>
            <a:r>
              <a:rPr lang="en-US" altLang="ko-KR" sz="1200" b="1" dirty="0">
                <a:latin typeface="맑은 고딕" panose="020B0503020000020004" pitchFamily="50" charset="-127"/>
                <a:ea typeface="맑은 고딕" panose="020B0503020000020004" pitchFamily="50" charset="-127"/>
              </a:rPr>
              <a:t>Application Criteria for Requirement </a:t>
            </a:r>
            <a:r>
              <a:rPr lang="en-US" altLang="ko-KR" sz="1200" b="1" dirty="0" smtClean="0">
                <a:latin typeface="맑은 고딕" panose="020B0503020000020004" pitchFamily="50" charset="-127"/>
                <a:ea typeface="맑은 고딕" panose="020B0503020000020004" pitchFamily="50" charset="-127"/>
              </a:rPr>
              <a:t>Attributes</a:t>
            </a:r>
            <a:endParaRPr lang="en-US" altLang="ko-KR" sz="1200" b="1" dirty="0" smtClean="0">
              <a:latin typeface="맑은 고딕" panose="020B0503020000020004" pitchFamily="50" charset="-127"/>
              <a:ea typeface="맑은 고딕" panose="020B0503020000020004" pitchFamily="50" charset="-127"/>
            </a:endParaRPr>
          </a:p>
          <a:p>
            <a:r>
              <a:rPr lang="ko-KR" altLang="en-US" sz="1200" dirty="0" smtClean="0">
                <a:latin typeface="맑은 고딕" panose="020B0503020000020004" pitchFamily="50" charset="-127"/>
                <a:ea typeface="맑은 고딕" panose="020B0503020000020004" pitchFamily="50" charset="-127"/>
              </a:rPr>
              <a:t>    </a:t>
            </a:r>
            <a:r>
              <a:rPr lang="en-US" altLang="ko-KR" sz="1200" dirty="0">
                <a:latin typeface="맑은 고딕" panose="020B0503020000020004" pitchFamily="50" charset="-127"/>
                <a:ea typeface="맑은 고딕" panose="020B0503020000020004" pitchFamily="50" charset="-127"/>
              </a:rPr>
              <a:t>he criteria for applying the properties for each requirement document are as follows. The black font is basic, and the blue font is an example of the classification added by project</a:t>
            </a:r>
            <a:r>
              <a:rPr lang="en-US" altLang="ko-KR" sz="1200" dirty="0" smtClean="0">
                <a:latin typeface="맑은 고딕" panose="020B0503020000020004" pitchFamily="50" charset="-127"/>
                <a:ea typeface="맑은 고딕" panose="020B0503020000020004" pitchFamily="50" charset="-127"/>
              </a:rPr>
              <a:t>.</a:t>
            </a:r>
          </a:p>
          <a:p>
            <a:r>
              <a:rPr lang="en-US" altLang="ko-KR" sz="1200" dirty="0" smtClean="0">
                <a:latin typeface="맑은 고딕" panose="020B0503020000020004" pitchFamily="50" charset="-127"/>
                <a:ea typeface="맑은 고딕" panose="020B0503020000020004" pitchFamily="50" charset="-127"/>
              </a:rPr>
              <a:t>     </a:t>
            </a:r>
            <a:r>
              <a:rPr lang="en-US" altLang="ko-KR" sz="1200" dirty="0">
                <a:latin typeface="맑은 고딕" panose="020B0503020000020004" pitchFamily="50" charset="-127"/>
                <a:ea typeface="맑은 고딕" panose="020B0503020000020004" pitchFamily="50" charset="-127"/>
              </a:rPr>
              <a:t>For each document, ● is the basic application target, and O can be applied as needed.</a:t>
            </a:r>
            <a:endParaRPr lang="en-US" altLang="ko-KR" sz="1200" dirty="0">
              <a:latin typeface="맑은 고딕" panose="020B0503020000020004" pitchFamily="50" charset="-127"/>
              <a:ea typeface="맑은 고딕" panose="020B0503020000020004" pitchFamily="50" charset="-127"/>
            </a:endParaRPr>
          </a:p>
        </p:txBody>
      </p:sp>
      <p:sp>
        <p:nvSpPr>
          <p:cNvPr id="6"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800" dirty="0">
                <a:solidFill>
                  <a:schemeClr val="tx1"/>
                </a:solidFill>
              </a:rPr>
              <a:t>3. Requirement Definition Details 7) Requirement Structure and Refinement</a:t>
            </a:r>
            <a:endParaRPr lang="ko-KR" altLang="en-US" sz="1800" smtClean="0">
              <a:solidFill>
                <a:schemeClr val="tx1"/>
              </a:solidFill>
            </a:endParaRPr>
          </a:p>
        </p:txBody>
      </p:sp>
    </p:spTree>
    <p:extLst>
      <p:ext uri="{BB962C8B-B14F-4D97-AF65-F5344CB8AC3E}">
        <p14:creationId xmlns:p14="http://schemas.microsoft.com/office/powerpoint/2010/main" val="24735611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텍스트 개체 틀 2"/>
          <p:cNvSpPr>
            <a:spLocks noGrp="1"/>
          </p:cNvSpPr>
          <p:nvPr>
            <p:ph type="body" sz="quarter" idx="10"/>
          </p:nvPr>
        </p:nvSpPr>
        <p:spPr bwMode="auto">
          <a:xfrm>
            <a:off x="267037" y="569700"/>
            <a:ext cx="9443405" cy="54489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Requirements </a:t>
            </a:r>
            <a:r>
              <a:rPr lang="en-US" altLang="ko-KR" sz="1100" b="1" dirty="0" smtClean="0"/>
              <a:t>Verification</a:t>
            </a:r>
            <a:endParaRPr lang="en-US" altLang="ko-KR" sz="1100" b="1" dirty="0"/>
          </a:p>
          <a:p>
            <a:pPr marL="271463" lvl="2" indent="0" eaLnBrk="1" hangingPunct="1">
              <a:buNone/>
            </a:pPr>
            <a:r>
              <a:rPr lang="en-US" altLang="ko-KR" sz="1100" dirty="0"/>
              <a:t>Requirements are verified against the following criteria. If problems related to requirements (</a:t>
            </a:r>
            <a:r>
              <a:rPr lang="en-US" altLang="ko-KR" sz="1100" dirty="0" err="1"/>
              <a:t>eg</a:t>
            </a:r>
            <a:r>
              <a:rPr lang="en-US" altLang="ko-KR" sz="1100" dirty="0"/>
              <a:t>, ambiguity, conflict, TBD, etc.) are found, they are dealt with according to the issue management process</a:t>
            </a:r>
            <a:r>
              <a:rPr lang="en-US" altLang="ko-KR" sz="1100" dirty="0" smtClean="0"/>
              <a:t>. </a:t>
            </a:r>
            <a:endParaRPr lang="en-US" altLang="ko-KR" sz="1100" dirty="0" smtClean="0"/>
          </a:p>
        </p:txBody>
      </p:sp>
      <p:graphicFrame>
        <p:nvGraphicFramePr>
          <p:cNvPr id="2" name="표 1"/>
          <p:cNvGraphicFramePr>
            <a:graphicFrameLocks noGrp="1"/>
          </p:cNvGraphicFramePr>
          <p:nvPr>
            <p:extLst>
              <p:ext uri="{D42A27DB-BD31-4B8C-83A1-F6EECF244321}">
                <p14:modId xmlns:p14="http://schemas.microsoft.com/office/powerpoint/2010/main" val="730202202"/>
              </p:ext>
            </p:extLst>
          </p:nvPr>
        </p:nvGraphicFramePr>
        <p:xfrm>
          <a:off x="267037" y="1224361"/>
          <a:ext cx="9443405" cy="3169920"/>
        </p:xfrm>
        <a:graphic>
          <a:graphicData uri="http://schemas.openxmlformats.org/drawingml/2006/table">
            <a:tbl>
              <a:tblPr firstRow="1" bandRow="1">
                <a:tableStyleId>{5940675A-B579-460E-94D1-54222C63F5DA}</a:tableStyleId>
              </a:tblPr>
              <a:tblGrid>
                <a:gridCol w="995706"/>
                <a:gridCol w="8447699"/>
              </a:tblGrid>
              <a:tr h="184850">
                <a:tc>
                  <a:txBody>
                    <a:bodyPr/>
                    <a:lstStyle/>
                    <a:p>
                      <a:pPr algn="ctr" latinLnBrk="1"/>
                      <a:r>
                        <a:rPr lang="en-US" altLang="ko-KR" sz="1000" dirty="0" smtClean="0">
                          <a:latin typeface="맑은 고딕" panose="020B0503020000020004" pitchFamily="50" charset="-127"/>
                          <a:ea typeface="맑은 고딕" panose="020B0503020000020004" pitchFamily="50" charset="-127"/>
                        </a:rPr>
                        <a:t>Attribute</a:t>
                      </a:r>
                      <a:endParaRPr lang="ko-KR" altLang="en-US" sz="10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000" dirty="0" smtClean="0">
                          <a:latin typeface="맑은 고딕" panose="020B0503020000020004" pitchFamily="50" charset="-127"/>
                          <a:ea typeface="맑은 고딕" panose="020B0503020000020004" pitchFamily="50" charset="-127"/>
                        </a:rPr>
                        <a:t>Individual Requirements Verification Criteria</a:t>
                      </a:r>
                      <a:endParaRPr lang="ko-KR" altLang="en-US" sz="1000" dirty="0">
                        <a:latin typeface="맑은 고딕" panose="020B0503020000020004" pitchFamily="50" charset="-127"/>
                        <a:ea typeface="맑은 고딕" panose="020B0503020000020004" pitchFamily="50" charset="-127"/>
                      </a:endParaRPr>
                    </a:p>
                  </a:txBody>
                  <a:tcPr>
                    <a:solidFill>
                      <a:schemeClr val="bg1">
                        <a:lumMod val="85000"/>
                      </a:schemeClr>
                    </a:solidFill>
                  </a:tcPr>
                </a:tc>
              </a:tr>
              <a:tr h="282711">
                <a:tc>
                  <a:txBody>
                    <a:bodyPr/>
                    <a:lstStyle/>
                    <a:p>
                      <a:pPr latinLnBrk="1"/>
                      <a:r>
                        <a:rPr lang="en-US" altLang="ko-KR" sz="1000" dirty="0" smtClean="0">
                          <a:latin typeface="맑은 고딕" panose="020B0503020000020004" pitchFamily="50" charset="-127"/>
                          <a:ea typeface="맑은 고딕" panose="020B0503020000020004" pitchFamily="50" charset="-127"/>
                        </a:rPr>
                        <a:t>Necessary</a:t>
                      </a:r>
                      <a:endParaRPr lang="ko-KR" altLang="en-US" sz="1000">
                        <a:latin typeface="맑은 고딕" panose="020B0503020000020004" pitchFamily="50" charset="-127"/>
                        <a:ea typeface="맑은 고딕" panose="020B0503020000020004" pitchFamily="50" charset="-127"/>
                      </a:endParaRPr>
                    </a:p>
                  </a:txBody>
                  <a:tcPr/>
                </a:tc>
                <a:tc>
                  <a:txBody>
                    <a:bodyPr/>
                    <a:lstStyle/>
                    <a:p>
                      <a:pPr marL="0" indent="0" latinLnBrk="1">
                        <a:buFontTx/>
                        <a:buNone/>
                      </a:pPr>
                      <a:r>
                        <a:rPr lang="en-US" altLang="ko-KR" sz="1000" dirty="0" smtClean="0">
                          <a:latin typeface="맑은 고딕" panose="020B0503020000020004" pitchFamily="50" charset="-127"/>
                          <a:ea typeface="맑은 고딕" panose="020B0503020000020004" pitchFamily="50" charset="-127"/>
                        </a:rPr>
                        <a:t>The requirement defines an essential capability, characteristic, constraint, and/or quality factor. If it is removed or deleted, a deficiency will exist, which cannot be fulfilled by other capabilities of the product or process. </a:t>
                      </a:r>
                      <a:endParaRPr lang="ko-KR" altLang="en-US" sz="1000" dirty="0">
                        <a:latin typeface="맑은 고딕" panose="020B0503020000020004" pitchFamily="50" charset="-127"/>
                        <a:ea typeface="맑은 고딕" panose="020B0503020000020004" pitchFamily="50" charset="-127"/>
                      </a:endParaRPr>
                    </a:p>
                  </a:txBody>
                  <a:tcPr/>
                </a:tc>
              </a:tr>
              <a:tr h="282711">
                <a:tc>
                  <a:txBody>
                    <a:bodyPr/>
                    <a:lstStyle/>
                    <a:p>
                      <a:pPr latinLnBrk="1"/>
                      <a:r>
                        <a:rPr lang="en-US" altLang="ko-KR" sz="1000" dirty="0" smtClean="0">
                          <a:latin typeface="맑은 고딕" panose="020B0503020000020004" pitchFamily="50" charset="-127"/>
                          <a:ea typeface="맑은 고딕" panose="020B0503020000020004" pitchFamily="50" charset="-127"/>
                        </a:rPr>
                        <a:t>Unambiguous</a:t>
                      </a:r>
                      <a:endParaRPr lang="ko-KR" altLang="en-US" sz="1000">
                        <a:latin typeface="맑은 고딕" panose="020B0503020000020004" pitchFamily="50" charset="-127"/>
                        <a:ea typeface="맑은 고딕" panose="020B0503020000020004" pitchFamily="50" charset="-127"/>
                      </a:endParaRPr>
                    </a:p>
                  </a:txBody>
                  <a:tcPr/>
                </a:tc>
                <a:tc>
                  <a:txBody>
                    <a:bodyPr/>
                    <a:lstStyle/>
                    <a:p>
                      <a:pPr marL="0" indent="0" latinLnBrk="1">
                        <a:buFontTx/>
                        <a:buNone/>
                      </a:pPr>
                      <a:r>
                        <a:rPr lang="en-US" altLang="ko-KR" sz="1000" dirty="0" smtClean="0">
                          <a:latin typeface="맑은 고딕" panose="020B0503020000020004" pitchFamily="50" charset="-127"/>
                          <a:ea typeface="맑은 고딕" panose="020B0503020000020004" pitchFamily="50" charset="-127"/>
                        </a:rPr>
                        <a:t>The requirement is stated in such a way so that it can be interpreted in only one way. The requirement is stated simply and is easy to understand</a:t>
                      </a:r>
                      <a:endParaRPr lang="ko-KR" altLang="en-US" sz="1000" smtClean="0">
                        <a:latin typeface="맑은 고딕" panose="020B0503020000020004" pitchFamily="50" charset="-127"/>
                        <a:ea typeface="맑은 고딕" panose="020B0503020000020004" pitchFamily="50" charset="-127"/>
                      </a:endParaRPr>
                    </a:p>
                  </a:txBody>
                  <a:tcPr/>
                </a:tc>
              </a:tr>
              <a:tr h="282711">
                <a:tc>
                  <a:txBody>
                    <a:bodyPr/>
                    <a:lstStyle/>
                    <a:p>
                      <a:pPr latinLnBrk="1"/>
                      <a:r>
                        <a:rPr lang="en-US" altLang="ko-KR" sz="1000" dirty="0" smtClean="0">
                          <a:latin typeface="맑은 고딕" panose="020B0503020000020004" pitchFamily="50" charset="-127"/>
                          <a:ea typeface="맑은 고딕" panose="020B0503020000020004" pitchFamily="50" charset="-127"/>
                        </a:rPr>
                        <a:t>Complete</a:t>
                      </a:r>
                      <a:endParaRPr lang="ko-KR" altLang="en-US" sz="1000">
                        <a:latin typeface="맑은 고딕" panose="020B0503020000020004" pitchFamily="50" charset="-127"/>
                        <a:ea typeface="맑은 고딕" panose="020B0503020000020004" pitchFamily="50" charset="-127"/>
                      </a:endParaRPr>
                    </a:p>
                  </a:txBody>
                  <a:tcPr/>
                </a:tc>
                <a:tc>
                  <a:txBody>
                    <a:bodyPr/>
                    <a:lstStyle/>
                    <a:p>
                      <a:pPr marL="0" indent="0" algn="l" defTabSz="914400" rtl="0" eaLnBrk="1" latinLnBrk="1" hangingPunct="1">
                        <a:buFontTx/>
                        <a:buNone/>
                      </a:pPr>
                      <a:r>
                        <a:rPr lang="en-US" altLang="ko-KR" sz="1000" kern="1200" dirty="0" smtClean="0">
                          <a:solidFill>
                            <a:schemeClr val="tx1"/>
                          </a:solidFill>
                          <a:latin typeface="맑은 고딕" panose="020B0503020000020004" pitchFamily="50" charset="-127"/>
                          <a:ea typeface="맑은 고딕" panose="020B0503020000020004" pitchFamily="50" charset="-127"/>
                          <a:cs typeface="+mn-cs"/>
                        </a:rPr>
                        <a:t>The stated requirement needs no further amplification because it is measurable and sufficiently describes the capability and characteristics to meet the stakeholder's need</a:t>
                      </a:r>
                      <a:endParaRPr lang="ko-KR" altLang="en-US" sz="1000" kern="1200" dirty="0">
                        <a:solidFill>
                          <a:schemeClr val="tx1"/>
                        </a:solidFill>
                        <a:latin typeface="맑은 고딕" panose="020B0503020000020004" pitchFamily="50" charset="-127"/>
                        <a:ea typeface="맑은 고딕" panose="020B0503020000020004" pitchFamily="50" charset="-127"/>
                        <a:cs typeface="+mn-cs"/>
                      </a:endParaRPr>
                    </a:p>
                  </a:txBody>
                  <a:tcPr/>
                </a:tc>
              </a:tr>
              <a:tr h="173976">
                <a:tc>
                  <a:txBody>
                    <a:bodyPr/>
                    <a:lstStyle/>
                    <a:p>
                      <a:pPr latinLnBrk="1"/>
                      <a:r>
                        <a:rPr lang="en-US" altLang="ko-KR" sz="1000" dirty="0" smtClean="0">
                          <a:latin typeface="맑은 고딕" panose="020B0503020000020004" pitchFamily="50" charset="-127"/>
                          <a:ea typeface="맑은 고딕" panose="020B0503020000020004" pitchFamily="50" charset="-127"/>
                        </a:rPr>
                        <a:t>Consistent</a:t>
                      </a:r>
                      <a:endParaRPr lang="ko-KR" altLang="en-US" sz="1000">
                        <a:latin typeface="맑은 고딕" panose="020B0503020000020004" pitchFamily="50" charset="-127"/>
                        <a:ea typeface="맑은 고딕" panose="020B0503020000020004" pitchFamily="50" charset="-127"/>
                      </a:endParaRPr>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kern="1200" dirty="0" smtClean="0">
                          <a:solidFill>
                            <a:schemeClr val="tx1"/>
                          </a:solidFill>
                          <a:latin typeface="맑은 고딕" panose="020B0503020000020004" pitchFamily="50" charset="-127"/>
                          <a:ea typeface="맑은 고딕" panose="020B0503020000020004" pitchFamily="50" charset="-127"/>
                          <a:cs typeface="+mn-cs"/>
                        </a:rPr>
                        <a:t>The requirement is free of conflicts with other requirements</a:t>
                      </a:r>
                      <a:endParaRPr lang="ko-KR" altLang="en-US" sz="1000" kern="1200" smtClean="0">
                        <a:solidFill>
                          <a:schemeClr val="tx1"/>
                        </a:solidFill>
                        <a:latin typeface="맑은 고딕" panose="020B0503020000020004" pitchFamily="50" charset="-127"/>
                        <a:ea typeface="맑은 고딕" panose="020B0503020000020004" pitchFamily="50" charset="-127"/>
                        <a:cs typeface="+mn-cs"/>
                      </a:endParaRPr>
                    </a:p>
                  </a:txBody>
                  <a:tcPr/>
                </a:tc>
              </a:tr>
              <a:tr h="282711">
                <a:tc>
                  <a:txBody>
                    <a:bodyPr/>
                    <a:lstStyle/>
                    <a:p>
                      <a:pPr latinLnBrk="1"/>
                      <a:r>
                        <a:rPr lang="en-US" altLang="ko-KR" sz="1000" dirty="0" smtClean="0">
                          <a:latin typeface="맑은 고딕" panose="020B0503020000020004" pitchFamily="50" charset="-127"/>
                          <a:ea typeface="맑은 고딕" panose="020B0503020000020004" pitchFamily="50" charset="-127"/>
                        </a:rPr>
                        <a:t>Verifiable</a:t>
                      </a:r>
                      <a:endParaRPr lang="ko-KR" altLang="en-US" sz="1000" dirty="0">
                        <a:latin typeface="맑은 고딕" panose="020B0503020000020004" pitchFamily="50" charset="-127"/>
                        <a:ea typeface="맑은 고딕" panose="020B0503020000020004" pitchFamily="50" charset="-127"/>
                      </a:endParaRPr>
                    </a:p>
                  </a:txBody>
                  <a:tcPr/>
                </a:tc>
                <a:tc>
                  <a:txBody>
                    <a:bodyPr/>
                    <a:lstStyle/>
                    <a:p>
                      <a:pPr marL="0" indent="0" algn="l" defTabSz="914400" rtl="0" eaLnBrk="1" latinLnBrk="1" hangingPunct="1">
                        <a:buFontTx/>
                        <a:buNone/>
                      </a:pPr>
                      <a:r>
                        <a:rPr lang="en-US" altLang="ko-KR" sz="1000" kern="1200" dirty="0" smtClean="0">
                          <a:solidFill>
                            <a:schemeClr val="tx1"/>
                          </a:solidFill>
                          <a:latin typeface="맑은 고딕" panose="020B0503020000020004" pitchFamily="50" charset="-127"/>
                          <a:ea typeface="맑은 고딕" panose="020B0503020000020004" pitchFamily="50" charset="-127"/>
                          <a:cs typeface="+mn-cs"/>
                        </a:rPr>
                        <a:t>The requirement has the means to prove that the system satisfies the specified requirement. Evidence may be collected that proves that the system can satisfy the specified requirement. Verifiability is enhanced when the requirement is measurable</a:t>
                      </a:r>
                      <a:endParaRPr lang="ko-KR" altLang="en-US" sz="1000" kern="1200" dirty="0">
                        <a:solidFill>
                          <a:schemeClr val="tx1"/>
                        </a:solidFill>
                        <a:latin typeface="맑은 고딕" panose="020B0503020000020004" pitchFamily="50" charset="-127"/>
                        <a:ea typeface="맑은 고딕" panose="020B0503020000020004" pitchFamily="50" charset="-127"/>
                        <a:cs typeface="+mn-cs"/>
                      </a:endParaRPr>
                    </a:p>
                  </a:txBody>
                  <a:tcPr/>
                </a:tc>
              </a:tr>
              <a:tr h="500181">
                <a:tc>
                  <a:txBody>
                    <a:bodyPr/>
                    <a:lstStyle/>
                    <a:p>
                      <a:pPr latinLnBrk="1"/>
                      <a:r>
                        <a:rPr lang="en-US" altLang="ko-KR" sz="1000" dirty="0" smtClean="0">
                          <a:latin typeface="맑은 고딕" panose="020B0503020000020004" pitchFamily="50" charset="-127"/>
                          <a:ea typeface="맑은 고딕" panose="020B0503020000020004" pitchFamily="50" charset="-127"/>
                        </a:rPr>
                        <a:t>Traceable</a:t>
                      </a:r>
                      <a:endParaRPr lang="ko-KR" altLang="en-US" sz="1000">
                        <a:latin typeface="맑은 고딕" panose="020B0503020000020004" pitchFamily="50" charset="-127"/>
                        <a:ea typeface="맑은 고딕" panose="020B0503020000020004" pitchFamily="50" charset="-127"/>
                      </a:endParaRPr>
                    </a:p>
                  </a:txBody>
                  <a:tcPr/>
                </a:tc>
                <a:tc>
                  <a:txBody>
                    <a:bodyPr/>
                    <a:lstStyle/>
                    <a:p>
                      <a:pPr marL="0" indent="0" algn="l" defTabSz="914400" rtl="0" eaLnBrk="1" latinLnBrk="1" hangingPunct="1">
                        <a:buFontTx/>
                        <a:buNone/>
                      </a:pPr>
                      <a:r>
                        <a:rPr lang="en-US" altLang="ko-KR" sz="1000" kern="1200" dirty="0" smtClean="0">
                          <a:solidFill>
                            <a:schemeClr val="tx1"/>
                          </a:solidFill>
                          <a:latin typeface="맑은 고딕" panose="020B0503020000020004" pitchFamily="50" charset="-127"/>
                          <a:ea typeface="맑은 고딕" panose="020B0503020000020004" pitchFamily="50" charset="-127"/>
                          <a:cs typeface="+mn-cs"/>
                        </a:rPr>
                        <a:t>The requirement is upwards traceable to specific documented stakeholder statement(s) of need, higher tier requirement, or other source (e.g., a trade or design study). The requirement is also downwards traceable to the specific requirements in the lower tier requirements specification or other system definition artefacts. That is, all parent-child relationships for the requirement are identified in tracing such that the requirement traces to its source and implementation.</a:t>
                      </a:r>
                      <a:endParaRPr lang="ko-KR" altLang="en-US" sz="1000" kern="1200" dirty="0">
                        <a:solidFill>
                          <a:schemeClr val="tx1"/>
                        </a:solidFill>
                        <a:latin typeface="맑은 고딕" panose="020B0503020000020004" pitchFamily="50" charset="-127"/>
                        <a:ea typeface="맑은 고딕" panose="020B0503020000020004" pitchFamily="50" charset="-127"/>
                        <a:cs typeface="+mn-cs"/>
                      </a:endParaRPr>
                    </a:p>
                  </a:txBody>
                  <a:tcPr/>
                </a:tc>
              </a:tr>
              <a:tr h="282711">
                <a:tc>
                  <a:txBody>
                    <a:bodyPr/>
                    <a:lstStyle/>
                    <a:p>
                      <a:pPr latinLnBrk="1"/>
                      <a:r>
                        <a:rPr lang="en-US" altLang="ko-KR" sz="1000" dirty="0" smtClean="0">
                          <a:latin typeface="맑은 고딕" panose="020B0503020000020004" pitchFamily="50" charset="-127"/>
                          <a:ea typeface="맑은 고딕" panose="020B0503020000020004" pitchFamily="50" charset="-127"/>
                        </a:rPr>
                        <a:t>Feasible</a:t>
                      </a:r>
                      <a:endParaRPr lang="ko-KR" altLang="en-US" sz="1000" dirty="0">
                        <a:latin typeface="맑은 고딕" panose="020B0503020000020004" pitchFamily="50" charset="-127"/>
                        <a:ea typeface="맑은 고딕" panose="020B0503020000020004" pitchFamily="50" charset="-127"/>
                      </a:endParaRPr>
                    </a:p>
                  </a:txBody>
                  <a:tcPr/>
                </a:tc>
                <a:tc>
                  <a:txBody>
                    <a:bodyPr/>
                    <a:lstStyle/>
                    <a:p>
                      <a:pPr marL="0" indent="0" algn="l" defTabSz="914400" rtl="0" eaLnBrk="1" latinLnBrk="1" hangingPunct="1">
                        <a:buFontTx/>
                        <a:buNone/>
                      </a:pPr>
                      <a:r>
                        <a:rPr lang="en-US" altLang="ko-KR" sz="1000" kern="1200" dirty="0" smtClean="0">
                          <a:solidFill>
                            <a:schemeClr val="tx1"/>
                          </a:solidFill>
                          <a:latin typeface="맑은 고딕" panose="020B0503020000020004" pitchFamily="50" charset="-127"/>
                          <a:ea typeface="맑은 고딕" panose="020B0503020000020004" pitchFamily="50" charset="-127"/>
                          <a:cs typeface="+mn-cs"/>
                        </a:rPr>
                        <a:t>The requirement is technically achievable, does not require major technology advances, and fits within system constraints (e.g., cost, schedule, technical, legal, regulatory) with acceptable risk</a:t>
                      </a:r>
                      <a:endParaRPr lang="ko-KR" altLang="en-US" sz="1000" kern="1200" dirty="0">
                        <a:solidFill>
                          <a:schemeClr val="tx1"/>
                        </a:solidFill>
                        <a:latin typeface="맑은 고딕" panose="020B0503020000020004" pitchFamily="50" charset="-127"/>
                        <a:ea typeface="맑은 고딕" panose="020B0503020000020004" pitchFamily="50" charset="-127"/>
                        <a:cs typeface="+mn-cs"/>
                      </a:endParaRPr>
                    </a:p>
                  </a:txBody>
                  <a:tcPr/>
                </a:tc>
              </a:tr>
            </a:tbl>
          </a:graphicData>
        </a:graphic>
      </p:graphicFrame>
      <p:graphicFrame>
        <p:nvGraphicFramePr>
          <p:cNvPr id="7" name="표 6"/>
          <p:cNvGraphicFramePr>
            <a:graphicFrameLocks noGrp="1"/>
          </p:cNvGraphicFramePr>
          <p:nvPr>
            <p:extLst>
              <p:ext uri="{D42A27DB-BD31-4B8C-83A1-F6EECF244321}">
                <p14:modId xmlns:p14="http://schemas.microsoft.com/office/powerpoint/2010/main" val="1625752982"/>
              </p:ext>
            </p:extLst>
          </p:nvPr>
        </p:nvGraphicFramePr>
        <p:xfrm>
          <a:off x="267037" y="4386807"/>
          <a:ext cx="9443405" cy="1964602"/>
        </p:xfrm>
        <a:graphic>
          <a:graphicData uri="http://schemas.openxmlformats.org/drawingml/2006/table">
            <a:tbl>
              <a:tblPr firstRow="1" bandRow="1">
                <a:tableStyleId>{5940675A-B579-460E-94D1-54222C63F5DA}</a:tableStyleId>
              </a:tblPr>
              <a:tblGrid>
                <a:gridCol w="804117"/>
                <a:gridCol w="8639288"/>
              </a:tblGrid>
              <a:tr h="206285">
                <a:tc>
                  <a:txBody>
                    <a:bodyPr/>
                    <a:lstStyle/>
                    <a:p>
                      <a:pPr algn="ctr" latinLnBrk="1"/>
                      <a:r>
                        <a:rPr lang="en-US" altLang="ko-KR" sz="1000" dirty="0" smtClean="0">
                          <a:latin typeface="맑은 고딕" panose="020B0503020000020004" pitchFamily="50" charset="-127"/>
                          <a:ea typeface="맑은 고딕" panose="020B0503020000020004" pitchFamily="50" charset="-127"/>
                        </a:rPr>
                        <a:t>Attribute</a:t>
                      </a:r>
                      <a:endParaRPr lang="ko-KR" altLang="en-US" sz="10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000" dirty="0" smtClean="0">
                          <a:latin typeface="맑은 고딕" panose="020B0503020000020004" pitchFamily="50" charset="-127"/>
                          <a:ea typeface="맑은 고딕" panose="020B0503020000020004" pitchFamily="50" charset="-127"/>
                        </a:rPr>
                        <a:t>Full Requirements Verification Criteria</a:t>
                      </a:r>
                      <a:endParaRPr lang="ko-KR" altLang="en-US" sz="1000" dirty="0">
                        <a:latin typeface="맑은 고딕" panose="020B0503020000020004" pitchFamily="50" charset="-127"/>
                        <a:ea typeface="맑은 고딕" panose="020B0503020000020004" pitchFamily="50" charset="-127"/>
                      </a:endParaRPr>
                    </a:p>
                  </a:txBody>
                  <a:tcPr>
                    <a:solidFill>
                      <a:schemeClr val="bg1">
                        <a:lumMod val="85000"/>
                      </a:schemeClr>
                    </a:solidFill>
                  </a:tcPr>
                </a:tc>
              </a:tr>
              <a:tr h="593069">
                <a:tc>
                  <a:txBody>
                    <a:bodyPr/>
                    <a:lstStyle/>
                    <a:p>
                      <a:pPr latinLnBrk="1"/>
                      <a:r>
                        <a:rPr lang="en-US" altLang="ko-KR" sz="1000" dirty="0" smtClean="0">
                          <a:latin typeface="맑은 고딕" panose="020B0503020000020004" pitchFamily="50" charset="-127"/>
                          <a:ea typeface="맑은 고딕" panose="020B0503020000020004" pitchFamily="50" charset="-127"/>
                        </a:rPr>
                        <a:t>Complete</a:t>
                      </a:r>
                      <a:endParaRPr lang="ko-KR" altLang="en-US" sz="1000">
                        <a:latin typeface="맑은 고딕" panose="020B0503020000020004" pitchFamily="50" charset="-127"/>
                        <a:ea typeface="맑은 고딕" panose="020B0503020000020004" pitchFamily="50" charset="-127"/>
                      </a:endParaRPr>
                    </a:p>
                  </a:txBody>
                  <a:tcPr/>
                </a:tc>
                <a:tc>
                  <a:txBody>
                    <a:bodyPr/>
                    <a:lstStyle/>
                    <a:p>
                      <a:pPr marL="0" indent="0" latinLnBrk="1">
                        <a:buFontTx/>
                        <a:buNone/>
                      </a:pPr>
                      <a:r>
                        <a:rPr lang="en-US" altLang="ko-KR" sz="1000" dirty="0" smtClean="0">
                          <a:latin typeface="맑은 고딕" panose="020B0503020000020004" pitchFamily="50" charset="-127"/>
                          <a:ea typeface="맑은 고딕" panose="020B0503020000020004" pitchFamily="50" charset="-127"/>
                        </a:rPr>
                        <a:t>The set of requirements needs no further amplification because it contains everything pertinent to the definition of the system or system element being specified. In addition, the set contains no To Be Defined (TBD), To Be Specified (TBS), or To Be Resolved (TBR) clauses. Resolution of the TBx designations may be iterative and there is an acceptable timeframe for TBx items, determined by risks and dependencies.</a:t>
                      </a:r>
                      <a:endParaRPr lang="ko-KR" altLang="en-US" sz="1000" dirty="0">
                        <a:latin typeface="맑은 고딕" panose="020B0503020000020004" pitchFamily="50" charset="-127"/>
                        <a:ea typeface="맑은 고딕" panose="020B0503020000020004" pitchFamily="50" charset="-127"/>
                      </a:endParaRPr>
                    </a:p>
                  </a:txBody>
                  <a:tcPr/>
                </a:tc>
              </a:tr>
              <a:tr h="335213">
                <a:tc>
                  <a:txBody>
                    <a:bodyPr/>
                    <a:lstStyle/>
                    <a:p>
                      <a:pPr latinLnBrk="1"/>
                      <a:r>
                        <a:rPr lang="en-US" altLang="ko-KR" sz="1000" dirty="0" smtClean="0">
                          <a:latin typeface="맑은 고딕" panose="020B0503020000020004" pitchFamily="50" charset="-127"/>
                          <a:ea typeface="맑은 고딕" panose="020B0503020000020004" pitchFamily="50" charset="-127"/>
                        </a:rPr>
                        <a:t>Consistent</a:t>
                      </a:r>
                      <a:endParaRPr lang="ko-KR" altLang="en-US" sz="1000">
                        <a:latin typeface="맑은 고딕" panose="020B0503020000020004" pitchFamily="50" charset="-127"/>
                        <a:ea typeface="맑은 고딕" panose="020B0503020000020004" pitchFamily="50" charset="-127"/>
                      </a:endParaRPr>
                    </a:p>
                  </a:txBody>
                  <a:tcPr/>
                </a:tc>
                <a:tc>
                  <a:txBody>
                    <a:bodyPr/>
                    <a:lstStyle/>
                    <a:p>
                      <a:pPr marL="0" indent="0" latinLnBrk="1">
                        <a:buFontTx/>
                        <a:buNone/>
                      </a:pPr>
                      <a:r>
                        <a:rPr lang="en-US" altLang="ko-KR" sz="1000" dirty="0" smtClean="0">
                          <a:latin typeface="맑은 고딕" panose="020B0503020000020004" pitchFamily="50" charset="-127"/>
                          <a:ea typeface="맑은 고딕" panose="020B0503020000020004" pitchFamily="50" charset="-127"/>
                        </a:rPr>
                        <a:t>The set of requirements does not have individual requirements which are contradictory. Requirements are not duplicated. The same term is used for the same item in all requirements.</a:t>
                      </a:r>
                      <a:endParaRPr lang="ko-KR" altLang="en-US" sz="1000" smtClean="0">
                        <a:latin typeface="맑은 고딕" panose="020B0503020000020004" pitchFamily="50" charset="-127"/>
                        <a:ea typeface="맑은 고딕" panose="020B0503020000020004" pitchFamily="50" charset="-127"/>
                      </a:endParaRPr>
                    </a:p>
                  </a:txBody>
                  <a:tcPr/>
                </a:tc>
              </a:tr>
              <a:tr h="335213">
                <a:tc>
                  <a:txBody>
                    <a:bodyPr/>
                    <a:lstStyle/>
                    <a:p>
                      <a:pPr latinLnBrk="1"/>
                      <a:r>
                        <a:rPr lang="en-US" altLang="ko-KR" sz="1000" dirty="0" smtClean="0">
                          <a:latin typeface="맑은 고딕" panose="020B0503020000020004" pitchFamily="50" charset="-127"/>
                          <a:ea typeface="맑은 고딕" panose="020B0503020000020004" pitchFamily="50" charset="-127"/>
                        </a:rPr>
                        <a:t>Affordable</a:t>
                      </a:r>
                      <a:endParaRPr lang="ko-KR" altLang="en-US" sz="1000" dirty="0">
                        <a:latin typeface="맑은 고딕" panose="020B0503020000020004" pitchFamily="50" charset="-127"/>
                        <a:ea typeface="맑은 고딕" panose="020B0503020000020004" pitchFamily="50" charset="-127"/>
                      </a:endParaRPr>
                    </a:p>
                  </a:txBody>
                  <a:tcPr/>
                </a:tc>
                <a:tc>
                  <a:txBody>
                    <a:bodyPr/>
                    <a:lstStyle/>
                    <a:p>
                      <a:pPr marL="0" indent="0" algn="l" defTabSz="914400" rtl="0" eaLnBrk="1" latinLnBrk="1" hangingPunct="1">
                        <a:buFontTx/>
                        <a:buNone/>
                      </a:pPr>
                      <a:r>
                        <a:rPr lang="en-US" altLang="ko-KR" sz="1000" kern="1200" dirty="0" smtClean="0">
                          <a:solidFill>
                            <a:schemeClr val="tx1"/>
                          </a:solidFill>
                          <a:latin typeface="맑은 고딕" panose="020B0503020000020004" pitchFamily="50" charset="-127"/>
                          <a:ea typeface="맑은 고딕" panose="020B0503020000020004" pitchFamily="50" charset="-127"/>
                          <a:cs typeface="+mn-cs"/>
                        </a:rPr>
                        <a:t>The complete set of requirements can be satisfied by a solution that is obtainable/feasible within life cycle constraints (e.g., cost, schedule, technical, legal, regulatory).</a:t>
                      </a:r>
                      <a:endParaRPr lang="ko-KR" altLang="en-US" sz="1000" kern="1200" dirty="0">
                        <a:solidFill>
                          <a:schemeClr val="tx1"/>
                        </a:solidFill>
                        <a:latin typeface="맑은 고딕" panose="020B0503020000020004" pitchFamily="50" charset="-127"/>
                        <a:ea typeface="맑은 고딕" panose="020B0503020000020004" pitchFamily="50" charset="-127"/>
                        <a:cs typeface="+mn-cs"/>
                      </a:endParaRPr>
                    </a:p>
                  </a:txBody>
                  <a:tcPr/>
                </a:tc>
              </a:tr>
              <a:tr h="335213">
                <a:tc>
                  <a:txBody>
                    <a:bodyPr/>
                    <a:lstStyle/>
                    <a:p>
                      <a:pPr latinLnBrk="1"/>
                      <a:r>
                        <a:rPr lang="en-US" altLang="ko-KR" sz="1000" dirty="0" smtClean="0">
                          <a:latin typeface="맑은 고딕" panose="020B0503020000020004" pitchFamily="50" charset="-127"/>
                          <a:ea typeface="맑은 고딕" panose="020B0503020000020004" pitchFamily="50" charset="-127"/>
                        </a:rPr>
                        <a:t>Bounded</a:t>
                      </a:r>
                      <a:endParaRPr lang="ko-KR" altLang="en-US" sz="1000" dirty="0">
                        <a:latin typeface="맑은 고딕" panose="020B0503020000020004" pitchFamily="50" charset="-127"/>
                        <a:ea typeface="맑은 고딕" panose="020B0503020000020004" pitchFamily="50" charset="-127"/>
                      </a:endParaRPr>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kern="1200" dirty="0" smtClean="0">
                          <a:solidFill>
                            <a:schemeClr val="tx1"/>
                          </a:solidFill>
                          <a:latin typeface="맑은 고딕" panose="020B0503020000020004" pitchFamily="50" charset="-127"/>
                          <a:ea typeface="맑은 고딕" panose="020B0503020000020004" pitchFamily="50" charset="-127"/>
                          <a:cs typeface="+mn-cs"/>
                        </a:rPr>
                        <a:t>The set of requirements maintains the identified scope for the intended solution without increasing beyond what is needed to satisfy user needs</a:t>
                      </a:r>
                      <a:endParaRPr lang="ko-KR" altLang="en-US" sz="1000" kern="1200" smtClean="0">
                        <a:solidFill>
                          <a:schemeClr val="tx1"/>
                        </a:solidFill>
                        <a:latin typeface="맑은 고딕" panose="020B0503020000020004" pitchFamily="50" charset="-127"/>
                        <a:ea typeface="맑은 고딕" panose="020B0503020000020004" pitchFamily="50" charset="-127"/>
                        <a:cs typeface="+mn-cs"/>
                      </a:endParaRPr>
                    </a:p>
                  </a:txBody>
                  <a:tcPr/>
                </a:tc>
              </a:tr>
            </a:tbl>
          </a:graphicData>
        </a:graphic>
      </p:graphicFrame>
      <p:sp>
        <p:nvSpPr>
          <p:cNvPr id="8"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800" dirty="0">
                <a:solidFill>
                  <a:schemeClr val="tx1"/>
                </a:solidFill>
              </a:rPr>
              <a:t>3. Requirement Definition Details 8) Requirements verification</a:t>
            </a:r>
            <a:endParaRPr lang="ko-KR" altLang="en-US" sz="1800" smtClean="0">
              <a:solidFill>
                <a:schemeClr val="tx1"/>
              </a:solidFill>
            </a:endParaRPr>
          </a:p>
        </p:txBody>
      </p:sp>
    </p:spTree>
    <p:extLst>
      <p:ext uri="{BB962C8B-B14F-4D97-AF65-F5344CB8AC3E}">
        <p14:creationId xmlns:p14="http://schemas.microsoft.com/office/powerpoint/2010/main" val="39058092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992900" y="1839228"/>
            <a:ext cx="3906839"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Impact Assessment Table on System Operating Environment</a:t>
            </a:r>
            <a:endParaRPr lang="ko-KR" altLang="en-US" sz="1000" b="1" u="sng" dirty="0" smtClean="0">
              <a:latin typeface="맑은 고딕" pitchFamily="50" charset="-127"/>
              <a:ea typeface="맑은 고딕"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653821032"/>
              </p:ext>
            </p:extLst>
          </p:nvPr>
        </p:nvGraphicFramePr>
        <p:xfrm>
          <a:off x="428878" y="2134001"/>
          <a:ext cx="9160184" cy="3659581"/>
        </p:xfrm>
        <a:graphic>
          <a:graphicData uri="http://schemas.openxmlformats.org/drawingml/2006/table">
            <a:tbl>
              <a:tblPr firstRow="1" bandRow="1">
                <a:tableStyleId>{5940675A-B579-460E-94D1-54222C63F5DA}</a:tableStyleId>
              </a:tblPr>
              <a:tblGrid>
                <a:gridCol w="914400"/>
                <a:gridCol w="890124"/>
                <a:gridCol w="1189529"/>
                <a:gridCol w="2539370"/>
                <a:gridCol w="1802471"/>
                <a:gridCol w="537656"/>
                <a:gridCol w="1286634"/>
              </a:tblGrid>
              <a:tr h="291541">
                <a:tc>
                  <a:txBody>
                    <a:bodyPr/>
                    <a:lstStyle/>
                    <a:p>
                      <a:pPr algn="ctr" latinLnBrk="1"/>
                      <a:r>
                        <a:rPr lang="en-US" altLang="ko-KR" sz="1100" dirty="0" smtClean="0">
                          <a:solidFill>
                            <a:schemeClr val="tx1"/>
                          </a:solidFill>
                          <a:latin typeface="맑은 고딕" panose="020B0503020000020004" pitchFamily="50" charset="-127"/>
                          <a:ea typeface="맑은 고딕" panose="020B0503020000020004" pitchFamily="50" charset="-127"/>
                        </a:rPr>
                        <a:t>IF_ID</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smtClean="0">
                          <a:solidFill>
                            <a:schemeClr val="tx1"/>
                          </a:solidFill>
                          <a:latin typeface="맑은 고딕" panose="020B0503020000020004" pitchFamily="50" charset="-127"/>
                          <a:ea typeface="맑은 고딕" panose="020B0503020000020004" pitchFamily="50" charset="-127"/>
                        </a:rPr>
                        <a:t>Interface</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smtClean="0">
                          <a:solidFill>
                            <a:schemeClr val="tx1"/>
                          </a:solidFill>
                          <a:latin typeface="맑은 고딕" panose="020B0503020000020004" pitchFamily="50" charset="-127"/>
                          <a:ea typeface="맑은 고딕" panose="020B0503020000020004" pitchFamily="50" charset="-127"/>
                        </a:rPr>
                        <a:t>External Entity</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smtClean="0">
                          <a:solidFill>
                            <a:schemeClr val="tx1"/>
                          </a:solidFill>
                          <a:latin typeface="맑은 고딕" panose="020B0503020000020004" pitchFamily="50" charset="-127"/>
                          <a:ea typeface="맑은 고딕" panose="020B0503020000020004" pitchFamily="50" charset="-127"/>
                        </a:rPr>
                        <a:t>Possible Impact (Risk)</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smtClean="0">
                          <a:solidFill>
                            <a:schemeClr val="tx1"/>
                          </a:solidFill>
                          <a:latin typeface="맑은 고딕" panose="020B0503020000020004" pitchFamily="50" charset="-127"/>
                          <a:ea typeface="맑은 고딕" panose="020B0503020000020004" pitchFamily="50" charset="-127"/>
                        </a:rPr>
                        <a:t>Measurements</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smtClean="0">
                          <a:solidFill>
                            <a:schemeClr val="tx1"/>
                          </a:solidFill>
                          <a:latin typeface="맑은 고딕" panose="020B0503020000020004" pitchFamily="50" charset="-127"/>
                          <a:ea typeface="맑은 고딕" panose="020B0503020000020004" pitchFamily="50" charset="-127"/>
                        </a:rPr>
                        <a:t>Risk*</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err="1" smtClean="0">
                          <a:solidFill>
                            <a:schemeClr val="tx1"/>
                          </a:solidFill>
                          <a:latin typeface="맑은 고딕" panose="020B0503020000020004" pitchFamily="50" charset="-127"/>
                          <a:ea typeface="맑은 고딕" panose="020B0503020000020004" pitchFamily="50" charset="-127"/>
                        </a:rPr>
                        <a:t>SysRS</a:t>
                      </a:r>
                      <a:r>
                        <a:rPr lang="en-US" altLang="ko-KR" sz="1100" baseline="0" dirty="0" err="1" smtClean="0">
                          <a:solidFill>
                            <a:schemeClr val="tx1"/>
                          </a:solidFill>
                          <a:latin typeface="맑은 고딕" panose="020B0503020000020004" pitchFamily="50" charset="-127"/>
                          <a:ea typeface="맑은 고딕" panose="020B0503020000020004" pitchFamily="50" charset="-127"/>
                        </a:rPr>
                        <a:t>_ID</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solidFill>
                      <a:schemeClr val="bg1">
                        <a:lumMod val="85000"/>
                      </a:schemeClr>
                    </a:solidFill>
                  </a:tcPr>
                </a:tc>
              </a:tr>
              <a:tr h="173681">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E01</a:t>
                      </a:r>
                      <a:endParaRPr lang="ko-KR" altLang="en-US" sz="110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CAN</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IC</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marL="0" indent="0" latinLnBrk="1">
                        <a:buFontTx/>
                        <a:buNone/>
                      </a:pPr>
                      <a:r>
                        <a:rPr lang="en-US" altLang="ko-KR" sz="1100" dirty="0" smtClean="0">
                          <a:solidFill>
                            <a:schemeClr val="tx1"/>
                          </a:solidFill>
                          <a:latin typeface="맑은 고딕" panose="020B0503020000020004" pitchFamily="50" charset="-127"/>
                          <a:ea typeface="맑은 고딕" panose="020B0503020000020004" pitchFamily="50" charset="-127"/>
                        </a:rPr>
                        <a:t>Communication error</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marL="0" indent="0" latinLnBrk="1">
                        <a:buFontTx/>
                        <a:buNone/>
                      </a:pPr>
                      <a:r>
                        <a:rPr lang="en-US" altLang="ko-KR" sz="1100" dirty="0" smtClean="0">
                          <a:solidFill>
                            <a:schemeClr val="tx1"/>
                          </a:solidFill>
                          <a:latin typeface="맑은 고딕" panose="020B0503020000020004" pitchFamily="50" charset="-127"/>
                          <a:ea typeface="맑은 고딕" panose="020B0503020000020004" pitchFamily="50" charset="-127"/>
                        </a:rPr>
                        <a:t>CRC</a:t>
                      </a:r>
                      <a:r>
                        <a:rPr lang="en-US" altLang="ko-KR" sz="1100" baseline="0" dirty="0" smtClean="0">
                          <a:solidFill>
                            <a:schemeClr val="tx1"/>
                          </a:solidFill>
                          <a:latin typeface="맑은 고딕" panose="020B0503020000020004" pitchFamily="50" charset="-127"/>
                          <a:ea typeface="맑은 고딕" panose="020B0503020000020004" pitchFamily="50" charset="-127"/>
                        </a:rPr>
                        <a:t> check</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marL="0" indent="0" algn="ctr" latinLnBrk="1">
                        <a:buFontTx/>
                        <a:buNone/>
                      </a:pPr>
                      <a:r>
                        <a:rPr lang="en-US" altLang="ko-KR" sz="1100" dirty="0" smtClean="0">
                          <a:solidFill>
                            <a:schemeClr val="tx1"/>
                          </a:solidFill>
                          <a:latin typeface="맑은 고딕" panose="020B0503020000020004" pitchFamily="50" charset="-127"/>
                          <a:ea typeface="맑은 고딕" panose="020B0503020000020004" pitchFamily="50" charset="-127"/>
                        </a:rPr>
                        <a:t>NA</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marL="171450" indent="-171450" latinLnBrk="1">
                        <a:buFontTx/>
                        <a:buChar char="-"/>
                      </a:pP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r>
              <a:tr h="173681">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E02</a:t>
                      </a:r>
                      <a:endParaRPr lang="ko-KR" altLang="en-US" sz="110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marL="171450" indent="-171450" latinLnBrk="1">
                        <a:buFontTx/>
                        <a:buChar char="-"/>
                      </a:pPr>
                      <a:endParaRPr lang="ko-KR" altLang="en-US" sz="1100" dirty="0" smtClean="0">
                        <a:solidFill>
                          <a:schemeClr val="tx1"/>
                        </a:solidFill>
                        <a:latin typeface="맑은 고딕" panose="020B0503020000020004" pitchFamily="50" charset="-127"/>
                        <a:ea typeface="맑은 고딕" panose="020B0503020000020004" pitchFamily="50" charset="-127"/>
                      </a:endParaRPr>
                    </a:p>
                  </a:txBody>
                  <a:tcPr/>
                </a:tc>
                <a:tc>
                  <a:txBody>
                    <a:bodyPr/>
                    <a:lstStyle/>
                    <a:p>
                      <a:pPr marL="171450" indent="-171450" latinLnBrk="1">
                        <a:buFontTx/>
                        <a:buChar char="-"/>
                      </a:pPr>
                      <a:endParaRPr lang="ko-KR" altLang="en-US" sz="1100" dirty="0" smtClean="0">
                        <a:solidFill>
                          <a:schemeClr val="tx1"/>
                        </a:solidFill>
                        <a:latin typeface="맑은 고딕" panose="020B0503020000020004" pitchFamily="50" charset="-127"/>
                        <a:ea typeface="맑은 고딕" panose="020B0503020000020004" pitchFamily="50" charset="-127"/>
                      </a:endParaRPr>
                    </a:p>
                  </a:txBody>
                  <a:tcPr/>
                </a:tc>
                <a:tc>
                  <a:txBody>
                    <a:bodyPr/>
                    <a:lstStyle/>
                    <a:p>
                      <a:pPr marL="171450" indent="-171450" algn="ctr" latinLnBrk="1">
                        <a:buFontTx/>
                        <a:buChar char="-"/>
                      </a:pPr>
                      <a:endParaRPr lang="ko-KR" altLang="en-US" sz="1100" smtClean="0">
                        <a:solidFill>
                          <a:schemeClr val="tx1"/>
                        </a:solidFill>
                        <a:latin typeface="맑은 고딕" panose="020B0503020000020004" pitchFamily="50" charset="-127"/>
                        <a:ea typeface="맑은 고딕" panose="020B0503020000020004" pitchFamily="50" charset="-127"/>
                      </a:endParaRPr>
                    </a:p>
                  </a:txBody>
                  <a:tcPr/>
                </a:tc>
                <a:tc>
                  <a:txBody>
                    <a:bodyPr/>
                    <a:lstStyle/>
                    <a:p>
                      <a:pPr marL="171450" indent="-171450" latinLnBrk="1">
                        <a:buFontTx/>
                        <a:buChar char="-"/>
                      </a:pPr>
                      <a:endParaRPr lang="ko-KR" altLang="en-US" sz="1100" smtClean="0">
                        <a:solidFill>
                          <a:schemeClr val="tx1"/>
                        </a:solidFill>
                        <a:latin typeface="맑은 고딕" panose="020B0503020000020004" pitchFamily="50" charset="-127"/>
                        <a:ea typeface="맑은 고딕" panose="020B0503020000020004" pitchFamily="50" charset="-127"/>
                      </a:endParaRPr>
                    </a:p>
                  </a:txBody>
                  <a:tcPr/>
                </a:tc>
              </a:tr>
              <a:tr h="173681">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marL="171450" indent="-171450" algn="l" defTabSz="914400" rtl="0" eaLnBrk="1" latinLnBrk="1" hangingPunct="1">
                        <a:buFontTx/>
                        <a:buChar char="-"/>
                      </a:pPr>
                      <a:endParaRPr lang="ko-KR" altLang="en-US" sz="1100" kern="1200" dirty="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indent="-171450" algn="l" defTabSz="914400" rtl="0" eaLnBrk="1" latinLnBrk="1" hangingPunct="1">
                        <a:buFontTx/>
                        <a:buChar char="-"/>
                      </a:pPr>
                      <a:endParaRPr lang="ko-KR" altLang="en-US" sz="1100" kern="1200" dirty="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indent="-171450" algn="ctr" defTabSz="914400" rtl="0" eaLnBrk="1" latinLnBrk="1" hangingPunct="1">
                        <a:buFontTx/>
                        <a:buChar char="-"/>
                      </a:pPr>
                      <a:endParaRPr lang="ko-KR" altLang="en-US" sz="1100" kern="1200" dirty="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indent="-171450" algn="l" defTabSz="914400" rtl="0" eaLnBrk="1" latinLnBrk="1" hangingPunct="1">
                        <a:buFontTx/>
                        <a:buChar char="-"/>
                      </a:pPr>
                      <a:endParaRPr lang="ko-KR" altLang="en-US" sz="1100" kern="1200" dirty="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EN_ID</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solidFill>
                      <a:schemeClr val="bg1">
                        <a:lumMod val="85000"/>
                      </a:schemeClr>
                    </a:solidFill>
                  </a:tcPr>
                </a:tc>
                <a:tc gridSpan="2">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Environment</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solidFill>
                      <a:schemeClr val="bg1">
                        <a:lumMod val="85000"/>
                      </a:schemeClr>
                    </a:solidFill>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solidFill>
                      <a:schemeClr val="bg1">
                        <a:lumMod val="85000"/>
                      </a:schemeClr>
                    </a:solidFill>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solidFill>
                      <a:schemeClr val="bg1">
                        <a:lumMod val="85000"/>
                      </a:schemeClr>
                    </a:solidFill>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solidFill>
                      <a:schemeClr val="bg1">
                        <a:lumMod val="85000"/>
                      </a:schemeClr>
                    </a:solidFill>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solidFill>
                      <a:schemeClr val="bg1">
                        <a:lumMod val="85000"/>
                      </a:schemeClr>
                    </a:solidFill>
                  </a:tcPr>
                </a:tc>
              </a:tr>
              <a:tr h="173681">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V01</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gridSpan="2">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Temperature</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V02</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gridSpan="2">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Humidity</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V03</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gridSpan="2">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EMC/EMI</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V04</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gridSpan="2">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Mounting</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V05</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gridSpan="2">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Noise/Vibration/Harshness</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V06</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gridSpan="2">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Memory</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bl>
          </a:graphicData>
        </a:graphic>
      </p:graphicFrame>
      <p:sp>
        <p:nvSpPr>
          <p:cNvPr id="5" name="직사각형 4"/>
          <p:cNvSpPr/>
          <p:nvPr/>
        </p:nvSpPr>
        <p:spPr>
          <a:xfrm>
            <a:off x="158545" y="672533"/>
            <a:ext cx="9430518" cy="1200329"/>
          </a:xfrm>
          <a:prstGeom prst="rect">
            <a:avLst/>
          </a:prstGeom>
        </p:spPr>
        <p:txBody>
          <a:bodyPr wrap="square">
            <a:spAutoFit/>
          </a:bodyPr>
          <a:lstStyle/>
          <a:p>
            <a:pPr marL="0" indent="0"/>
            <a:r>
              <a:rPr lang="en-US" altLang="ko-KR" sz="1200" b="1" dirty="0">
                <a:latin typeface="맑은 고딕" panose="020B0503020000020004" pitchFamily="50" charset="-127"/>
                <a:ea typeface="맑은 고딕" panose="020B0503020000020004" pitchFamily="50" charset="-127"/>
              </a:rPr>
              <a:t>Impact assessment on system operating environment (ASPICE target</a:t>
            </a:r>
            <a:r>
              <a:rPr lang="en-US" altLang="ko-KR" sz="1200" b="1" dirty="0" smtClean="0">
                <a:latin typeface="맑은 고딕" panose="020B0503020000020004" pitchFamily="50" charset="-127"/>
                <a:ea typeface="맑은 고딕" panose="020B0503020000020004" pitchFamily="50" charset="-127"/>
              </a:rPr>
              <a:t>)</a:t>
            </a:r>
            <a:endParaRPr lang="en-US" altLang="ko-KR" sz="1200" b="1" dirty="0" smtClean="0">
              <a:latin typeface="맑은 고딕" panose="020B0503020000020004" pitchFamily="50" charset="-127"/>
              <a:ea typeface="맑은 고딕" panose="020B0503020000020004" pitchFamily="50" charset="-127"/>
            </a:endParaRPr>
          </a:p>
          <a:p>
            <a:r>
              <a:rPr lang="ko-KR" altLang="en-US" sz="1200" dirty="0" smtClean="0">
                <a:latin typeface="맑은 고딕" panose="020B0503020000020004" pitchFamily="50" charset="-127"/>
                <a:ea typeface="맑은 고딕" panose="020B0503020000020004" pitchFamily="50" charset="-127"/>
              </a:rPr>
              <a:t>    </a:t>
            </a:r>
            <a:r>
              <a:rPr lang="en-US" altLang="ko-KR" sz="1200" dirty="0">
                <a:latin typeface="맑은 고딕" panose="020B0503020000020004" pitchFamily="50" charset="-127"/>
                <a:ea typeface="맑은 고딕" panose="020B0503020000020004" pitchFamily="50" charset="-127"/>
              </a:rPr>
              <a:t>Identifies the external interface and operating environment of the system, identifies risk through impact assessment, and updates </a:t>
            </a:r>
            <a:r>
              <a:rPr lang="en-US" altLang="ko-KR" sz="1200" dirty="0" err="1">
                <a:latin typeface="맑은 고딕" panose="020B0503020000020004" pitchFamily="50" charset="-127"/>
                <a:ea typeface="맑은 고딕" panose="020B0503020000020004" pitchFamily="50" charset="-127"/>
              </a:rPr>
              <a:t>SysRS</a:t>
            </a:r>
            <a:r>
              <a:rPr lang="en-US" altLang="ko-KR" sz="1200" dirty="0">
                <a:latin typeface="맑은 고딕" panose="020B0503020000020004" pitchFamily="50" charset="-127"/>
                <a:ea typeface="맑은 고딕" panose="020B0503020000020004" pitchFamily="50" charset="-127"/>
              </a:rPr>
              <a:t> to improve it</a:t>
            </a:r>
            <a:r>
              <a:rPr lang="en-US" altLang="ko-KR" sz="1200" dirty="0" smtClean="0">
                <a:latin typeface="맑은 고딕" panose="020B0503020000020004" pitchFamily="50" charset="-127"/>
                <a:ea typeface="맑은 고딕" panose="020B0503020000020004" pitchFamily="50" charset="-127"/>
              </a:rPr>
              <a:t>.</a:t>
            </a:r>
          </a:p>
          <a:p>
            <a:r>
              <a:rPr lang="en-US" altLang="ko-KR" sz="1200" dirty="0" smtClean="0">
                <a:latin typeface="맑은 고딕" panose="020B0503020000020004" pitchFamily="50" charset="-127"/>
                <a:ea typeface="맑은 고딕" panose="020B0503020000020004" pitchFamily="50" charset="-127"/>
              </a:rPr>
              <a:t>    </a:t>
            </a:r>
            <a:r>
              <a:rPr lang="en-US" altLang="ko-KR" sz="1200" dirty="0">
                <a:latin typeface="맑은 고딕" panose="020B0503020000020004" pitchFamily="50" charset="-127"/>
                <a:ea typeface="맑은 고딕" panose="020B0503020000020004" pitchFamily="50" charset="-127"/>
              </a:rPr>
              <a:t>It should be written as a separate document from </a:t>
            </a:r>
            <a:r>
              <a:rPr lang="en-US" altLang="ko-KR" sz="1200" dirty="0" err="1">
                <a:latin typeface="맑은 고딕" panose="020B0503020000020004" pitchFamily="50" charset="-127"/>
                <a:ea typeface="맑은 고딕" panose="020B0503020000020004" pitchFamily="50" charset="-127"/>
              </a:rPr>
              <a:t>SysRS</a:t>
            </a:r>
            <a:r>
              <a:rPr lang="en-US" altLang="ko-KR" sz="1200" dirty="0">
                <a:latin typeface="맑은 고딕" panose="020B0503020000020004" pitchFamily="50" charset="-127"/>
                <a:ea typeface="맑은 고딕" panose="020B0503020000020004" pitchFamily="50" charset="-127"/>
              </a:rPr>
              <a:t> and baselined after approval. </a:t>
            </a:r>
            <a:endParaRPr lang="en-US" altLang="ko-KR" sz="1200" dirty="0" smtClean="0">
              <a:latin typeface="맑은 고딕" panose="020B0503020000020004" pitchFamily="50" charset="-127"/>
              <a:ea typeface="맑은 고딕" panose="020B0503020000020004" pitchFamily="50" charset="-127"/>
            </a:endParaRPr>
          </a:p>
          <a:p>
            <a:r>
              <a:rPr lang="en-US" altLang="ko-KR" sz="1200" dirty="0">
                <a:latin typeface="맑은 고딕" panose="020B0503020000020004" pitchFamily="50" charset="-127"/>
                <a:ea typeface="맑은 고딕" panose="020B0503020000020004" pitchFamily="50" charset="-127"/>
              </a:rPr>
              <a:t> </a:t>
            </a:r>
            <a:r>
              <a:rPr lang="en-US" altLang="ko-KR" sz="1200" dirty="0" smtClean="0">
                <a:latin typeface="맑은 고딕" panose="020B0503020000020004" pitchFamily="50" charset="-127"/>
                <a:ea typeface="맑은 고딕" panose="020B0503020000020004" pitchFamily="50" charset="-127"/>
              </a:rPr>
              <a:t>   It </a:t>
            </a:r>
            <a:r>
              <a:rPr lang="en-US" altLang="ko-KR" sz="1200" dirty="0">
                <a:latin typeface="맑은 고딕" panose="020B0503020000020004" pitchFamily="50" charset="-127"/>
                <a:ea typeface="맑은 고딕" panose="020B0503020000020004" pitchFamily="50" charset="-127"/>
              </a:rPr>
              <a:t>is updated when the system operating environment changes</a:t>
            </a:r>
            <a:r>
              <a:rPr lang="en-US" altLang="ko-KR" sz="1200" dirty="0" smtClean="0">
                <a:latin typeface="맑은 고딕" panose="020B0503020000020004" pitchFamily="50" charset="-127"/>
                <a:ea typeface="맑은 고딕" panose="020B0503020000020004" pitchFamily="50" charset="-127"/>
              </a:rPr>
              <a:t>.</a:t>
            </a:r>
          </a:p>
          <a:p>
            <a:r>
              <a:rPr lang="en-US" altLang="ko-KR" sz="1200" dirty="0" smtClean="0">
                <a:latin typeface="맑은 고딕" panose="020B0503020000020004" pitchFamily="50" charset="-127"/>
                <a:ea typeface="맑은 고딕" panose="020B0503020000020004" pitchFamily="50" charset="-127"/>
              </a:rPr>
              <a:t>    </a:t>
            </a:r>
            <a:r>
              <a:rPr lang="en-US" altLang="ko-KR" sz="1200" dirty="0">
                <a:latin typeface="맑은 고딕" panose="020B0503020000020004" pitchFamily="50" charset="-127"/>
                <a:ea typeface="맑은 고딕" panose="020B0503020000020004" pitchFamily="50" charset="-127"/>
              </a:rPr>
              <a:t>The environmental evaluation items are based on the examples below, but there is no limitation thereto.</a:t>
            </a:r>
            <a:endParaRPr lang="ko-KR" altLang="en-US" sz="1200" dirty="0">
              <a:latin typeface="맑은 고딕" panose="020B0503020000020004" pitchFamily="50" charset="-127"/>
              <a:ea typeface="맑은 고딕" panose="020B0503020000020004" pitchFamily="50" charset="-127"/>
            </a:endParaRPr>
          </a:p>
        </p:txBody>
      </p:sp>
      <p:sp>
        <p:nvSpPr>
          <p:cNvPr id="6" name="TextBox 5"/>
          <p:cNvSpPr txBox="1"/>
          <p:nvPr/>
        </p:nvSpPr>
        <p:spPr>
          <a:xfrm>
            <a:off x="3827548" y="5842134"/>
            <a:ext cx="5761514" cy="261610"/>
          </a:xfrm>
          <a:prstGeom prst="rect">
            <a:avLst/>
          </a:prstGeom>
          <a:noFill/>
        </p:spPr>
        <p:txBody>
          <a:bodyPr wrap="none" rtlCol="0">
            <a:spAutoFit/>
          </a:bodyPr>
          <a:lstStyle/>
          <a:p>
            <a:r>
              <a:rPr lang="en-US" altLang="ko-KR" sz="1100" dirty="0" smtClean="0">
                <a:latin typeface="맑은 고딕" pitchFamily="50" charset="-127"/>
                <a:ea typeface="맑은 고딕" pitchFamily="50" charset="-127"/>
              </a:rPr>
              <a:t>*Risk : </a:t>
            </a:r>
            <a:r>
              <a:rPr lang="en-US" altLang="ko-KR" sz="1100" dirty="0">
                <a:latin typeface="맑은 고딕" pitchFamily="50" charset="-127"/>
                <a:ea typeface="맑은 고딕" pitchFamily="50" charset="-127"/>
              </a:rPr>
              <a:t>Expected results from application of countermeasures (NA, High, Medium, Low)</a:t>
            </a:r>
            <a:endParaRPr lang="ko-KR" altLang="en-US" sz="1100" dirty="0" smtClean="0">
              <a:latin typeface="맑은 고딕" pitchFamily="50" charset="-127"/>
              <a:ea typeface="맑은 고딕" pitchFamily="50" charset="-127"/>
            </a:endParaRPr>
          </a:p>
        </p:txBody>
      </p:sp>
      <p:sp>
        <p:nvSpPr>
          <p:cNvPr id="3" name="TextBox 2"/>
          <p:cNvSpPr txBox="1"/>
          <p:nvPr/>
        </p:nvSpPr>
        <p:spPr>
          <a:xfrm>
            <a:off x="428878" y="5793582"/>
            <a:ext cx="1285929" cy="430887"/>
          </a:xfrm>
          <a:prstGeom prst="rect">
            <a:avLst/>
          </a:prstGeom>
          <a:noFill/>
        </p:spPr>
        <p:txBody>
          <a:bodyPr wrap="none" rtlCol="0">
            <a:spAutoFit/>
          </a:bodyPr>
          <a:lstStyle/>
          <a:p>
            <a:pPr marL="171450" indent="-171450">
              <a:buFont typeface="Wingdings" panose="05000000000000000000" pitchFamily="2" charset="2"/>
              <a:buChar char="§"/>
            </a:pPr>
            <a:r>
              <a:rPr lang="en-US" altLang="ko-KR" sz="1100" dirty="0">
                <a:latin typeface="맑은 고딕" pitchFamily="50" charset="-127"/>
                <a:ea typeface="맑은 고딕" pitchFamily="50" charset="-127"/>
              </a:rPr>
              <a:t>Date/Location</a:t>
            </a:r>
            <a:r>
              <a:rPr lang="en-US" altLang="ko-KR" sz="1100" dirty="0" smtClean="0">
                <a:latin typeface="맑은 고딕" pitchFamily="50" charset="-127"/>
                <a:ea typeface="맑은 고딕" pitchFamily="50" charset="-127"/>
              </a:rPr>
              <a:t>:</a:t>
            </a:r>
          </a:p>
          <a:p>
            <a:pPr marL="171450" indent="-171450">
              <a:buFont typeface="Wingdings" panose="05000000000000000000" pitchFamily="2" charset="2"/>
              <a:buChar char="§"/>
            </a:pPr>
            <a:r>
              <a:rPr lang="en-US" altLang="ko-KR" sz="1100" dirty="0" smtClean="0">
                <a:latin typeface="맑은 고딕" pitchFamily="50" charset="-127"/>
                <a:ea typeface="맑은 고딕" pitchFamily="50" charset="-127"/>
              </a:rPr>
              <a:t>attendees </a:t>
            </a:r>
            <a:r>
              <a:rPr lang="en-US" altLang="ko-KR" sz="1100" dirty="0">
                <a:latin typeface="맑은 고딕" pitchFamily="50" charset="-127"/>
                <a:ea typeface="맑은 고딕" pitchFamily="50" charset="-127"/>
              </a:rPr>
              <a:t>:</a:t>
            </a:r>
            <a:endParaRPr lang="ko-KR" altLang="en-US" sz="1100" dirty="0" smtClean="0">
              <a:latin typeface="맑은 고딕" pitchFamily="50" charset="-127"/>
              <a:ea typeface="맑은 고딕" pitchFamily="50" charset="-127"/>
            </a:endParaRPr>
          </a:p>
        </p:txBody>
      </p:sp>
      <p:sp>
        <p:nvSpPr>
          <p:cNvPr id="9"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600" dirty="0">
                <a:solidFill>
                  <a:schemeClr val="tx1"/>
                </a:solidFill>
              </a:rPr>
              <a:t>3. Requirement Definition Details 9) Evaluate the impact on the operating environment</a:t>
            </a:r>
            <a:endParaRPr lang="ko-KR" altLang="en-US" sz="1600" smtClean="0">
              <a:solidFill>
                <a:schemeClr val="tx1"/>
              </a:solidFill>
            </a:endParaRPr>
          </a:p>
        </p:txBody>
      </p:sp>
    </p:spTree>
    <p:extLst>
      <p:ext uri="{BB962C8B-B14F-4D97-AF65-F5344CB8AC3E}">
        <p14:creationId xmlns:p14="http://schemas.microsoft.com/office/powerpoint/2010/main" val="26891029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p:cNvSpPr/>
          <p:nvPr/>
        </p:nvSpPr>
        <p:spPr>
          <a:xfrm>
            <a:off x="158544" y="637700"/>
            <a:ext cx="9333799" cy="1200329"/>
          </a:xfrm>
          <a:prstGeom prst="rect">
            <a:avLst/>
          </a:prstGeom>
        </p:spPr>
        <p:txBody>
          <a:bodyPr wrap="square">
            <a:spAutoFit/>
          </a:bodyPr>
          <a:lstStyle/>
          <a:p>
            <a:pPr marL="0" indent="0"/>
            <a:r>
              <a:rPr lang="en-US" altLang="ko-KR" sz="1200" b="1" dirty="0">
                <a:latin typeface="맑은 고딕" panose="020B0503020000020004" pitchFamily="50" charset="-127"/>
                <a:ea typeface="맑은 고딕" panose="020B0503020000020004" pitchFamily="50" charset="-127"/>
              </a:rPr>
              <a:t>Impact assessment on SW operating environment (ASPICE target</a:t>
            </a:r>
            <a:r>
              <a:rPr lang="en-US" altLang="ko-KR" sz="1200" b="1" dirty="0" smtClean="0">
                <a:latin typeface="맑은 고딕" panose="020B0503020000020004" pitchFamily="50" charset="-127"/>
                <a:ea typeface="맑은 고딕" panose="020B0503020000020004" pitchFamily="50" charset="-127"/>
              </a:rPr>
              <a:t>)</a:t>
            </a:r>
            <a:endParaRPr lang="en-US" altLang="ko-KR" sz="1200" b="1" dirty="0" smtClean="0">
              <a:latin typeface="맑은 고딕" panose="020B0503020000020004" pitchFamily="50" charset="-127"/>
              <a:ea typeface="맑은 고딕" panose="020B0503020000020004" pitchFamily="50" charset="-127"/>
            </a:endParaRPr>
          </a:p>
          <a:p>
            <a:r>
              <a:rPr lang="ko-KR" altLang="en-US" sz="1200" dirty="0" smtClean="0">
                <a:latin typeface="맑은 고딕" panose="020B0503020000020004" pitchFamily="50" charset="-127"/>
                <a:ea typeface="맑은 고딕" panose="020B0503020000020004" pitchFamily="50" charset="-127"/>
              </a:rPr>
              <a:t>    </a:t>
            </a:r>
            <a:r>
              <a:rPr lang="en-US" altLang="ko-KR" sz="1200" dirty="0">
                <a:latin typeface="맑은 고딕" panose="020B0503020000020004" pitchFamily="50" charset="-127"/>
                <a:ea typeface="맑은 고딕" panose="020B0503020000020004" pitchFamily="50" charset="-127"/>
              </a:rPr>
              <a:t>Identify the external interface (HIS) and operating environment of SW, identify risks through impact evaluation, and update SRS to improve them</a:t>
            </a:r>
            <a:r>
              <a:rPr lang="en-US" altLang="ko-KR" sz="1200" dirty="0" smtClean="0">
                <a:latin typeface="맑은 고딕" panose="020B0503020000020004" pitchFamily="50" charset="-127"/>
                <a:ea typeface="맑은 고딕" panose="020B0503020000020004" pitchFamily="50" charset="-127"/>
              </a:rPr>
              <a:t>.</a:t>
            </a:r>
          </a:p>
          <a:p>
            <a:r>
              <a:rPr lang="en-US" altLang="ko-KR" sz="1200" dirty="0" smtClean="0">
                <a:latin typeface="맑은 고딕" panose="020B0503020000020004" pitchFamily="50" charset="-127"/>
                <a:ea typeface="맑은 고딕" panose="020B0503020000020004" pitchFamily="50" charset="-127"/>
              </a:rPr>
              <a:t>    </a:t>
            </a:r>
            <a:r>
              <a:rPr lang="en-US" altLang="ko-KR" sz="1200" dirty="0">
                <a:latin typeface="맑은 고딕" panose="020B0503020000020004" pitchFamily="50" charset="-127"/>
                <a:ea typeface="맑은 고딕" panose="020B0503020000020004" pitchFamily="50" charset="-127"/>
              </a:rPr>
              <a:t>It should be prepared as a separate document from the SRS and baselined after approval</a:t>
            </a:r>
            <a:r>
              <a:rPr lang="en-US" altLang="ko-KR" sz="1200" dirty="0" smtClean="0">
                <a:latin typeface="맑은 고딕" panose="020B0503020000020004" pitchFamily="50" charset="-127"/>
                <a:ea typeface="맑은 고딕" panose="020B0503020000020004" pitchFamily="50" charset="-127"/>
              </a:rPr>
              <a:t>.</a:t>
            </a:r>
          </a:p>
          <a:p>
            <a:r>
              <a:rPr lang="en-US" altLang="ko-KR" sz="1200" dirty="0">
                <a:latin typeface="맑은 고딕" panose="020B0503020000020004" pitchFamily="50" charset="-127"/>
                <a:ea typeface="맑은 고딕" panose="020B0503020000020004" pitchFamily="50" charset="-127"/>
              </a:rPr>
              <a:t> </a:t>
            </a:r>
            <a:r>
              <a:rPr lang="en-US" altLang="ko-KR" sz="1200" dirty="0" smtClean="0">
                <a:latin typeface="맑은 고딕" panose="020B0503020000020004" pitchFamily="50" charset="-127"/>
                <a:ea typeface="맑은 고딕" panose="020B0503020000020004" pitchFamily="50" charset="-127"/>
              </a:rPr>
              <a:t>   </a:t>
            </a:r>
            <a:r>
              <a:rPr lang="en-US" altLang="ko-KR" sz="1200" dirty="0">
                <a:latin typeface="맑은 고딕" panose="020B0503020000020004" pitchFamily="50" charset="-127"/>
                <a:ea typeface="맑은 고딕" panose="020B0503020000020004" pitchFamily="50" charset="-127"/>
              </a:rPr>
              <a:t>It is updated when the system operating environment changes</a:t>
            </a:r>
            <a:r>
              <a:rPr lang="en-US" altLang="ko-KR" sz="1200" dirty="0" smtClean="0">
                <a:latin typeface="맑은 고딕" panose="020B0503020000020004" pitchFamily="50" charset="-127"/>
                <a:ea typeface="맑은 고딕" panose="020B0503020000020004" pitchFamily="50" charset="-127"/>
              </a:rPr>
              <a:t>.</a:t>
            </a:r>
          </a:p>
          <a:p>
            <a:r>
              <a:rPr lang="en-US" altLang="ko-KR" sz="1200" dirty="0" smtClean="0">
                <a:latin typeface="맑은 고딕" panose="020B0503020000020004" pitchFamily="50" charset="-127"/>
                <a:ea typeface="맑은 고딕" panose="020B0503020000020004" pitchFamily="50" charset="-127"/>
              </a:rPr>
              <a:t>    </a:t>
            </a:r>
            <a:r>
              <a:rPr lang="en-US" altLang="ko-KR" sz="1200" dirty="0">
                <a:latin typeface="맑은 고딕" panose="020B0503020000020004" pitchFamily="50" charset="-127"/>
                <a:ea typeface="맑은 고딕" panose="020B0503020000020004" pitchFamily="50" charset="-127"/>
              </a:rPr>
              <a:t>For environmental evaluation items, refer to the example below, but there is no limitation thereto.</a:t>
            </a:r>
            <a:endParaRPr lang="ko-KR" altLang="en-US" sz="1200">
              <a:latin typeface="맑은 고딕" panose="020B0503020000020004" pitchFamily="50" charset="-127"/>
              <a:ea typeface="맑은 고딕" panose="020B0503020000020004" pitchFamily="50" charset="-127"/>
            </a:endParaRPr>
          </a:p>
        </p:txBody>
      </p:sp>
      <p:sp>
        <p:nvSpPr>
          <p:cNvPr id="6" name="TextBox 5"/>
          <p:cNvSpPr txBox="1"/>
          <p:nvPr/>
        </p:nvSpPr>
        <p:spPr>
          <a:xfrm>
            <a:off x="3213313" y="1847934"/>
            <a:ext cx="3466013"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SW Operation Environment Impact Assessment Table</a:t>
            </a:r>
            <a:endParaRPr lang="ko-KR" altLang="en-US" sz="1000" b="1" u="sng" dirty="0" smtClean="0">
              <a:latin typeface="맑은 고딕" pitchFamily="50" charset="-127"/>
              <a:ea typeface="맑은 고딕" pitchFamily="50" charset="-127"/>
            </a:endParaRPr>
          </a:p>
        </p:txBody>
      </p:sp>
      <p:graphicFrame>
        <p:nvGraphicFramePr>
          <p:cNvPr id="7" name="표 6"/>
          <p:cNvGraphicFramePr>
            <a:graphicFrameLocks noGrp="1"/>
          </p:cNvGraphicFramePr>
          <p:nvPr>
            <p:extLst>
              <p:ext uri="{D42A27DB-BD31-4B8C-83A1-F6EECF244321}">
                <p14:modId xmlns:p14="http://schemas.microsoft.com/office/powerpoint/2010/main" val="4119323766"/>
              </p:ext>
            </p:extLst>
          </p:nvPr>
        </p:nvGraphicFramePr>
        <p:xfrm>
          <a:off x="428878" y="2142707"/>
          <a:ext cx="9160184" cy="3827221"/>
        </p:xfrm>
        <a:graphic>
          <a:graphicData uri="http://schemas.openxmlformats.org/drawingml/2006/table">
            <a:tbl>
              <a:tblPr firstRow="1" bandRow="1">
                <a:tableStyleId>{5940675A-B579-460E-94D1-54222C63F5DA}</a:tableStyleId>
              </a:tblPr>
              <a:tblGrid>
                <a:gridCol w="914400"/>
                <a:gridCol w="1011504"/>
                <a:gridCol w="1068149"/>
                <a:gridCol w="2539370"/>
                <a:gridCol w="1802471"/>
                <a:gridCol w="537656"/>
                <a:gridCol w="1286634"/>
              </a:tblGrid>
              <a:tr h="291541">
                <a:tc>
                  <a:txBody>
                    <a:bodyPr/>
                    <a:lstStyle/>
                    <a:p>
                      <a:pPr algn="ctr" latinLnBrk="1"/>
                      <a:r>
                        <a:rPr lang="en-US" altLang="ko-KR" sz="1100" dirty="0" smtClean="0">
                          <a:latin typeface="맑은 고딕" panose="020B0503020000020004" pitchFamily="50" charset="-127"/>
                          <a:ea typeface="맑은 고딕" panose="020B0503020000020004" pitchFamily="50" charset="-127"/>
                        </a:rPr>
                        <a:t>IF_ID</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smtClean="0">
                          <a:latin typeface="맑은 고딕" panose="020B0503020000020004" pitchFamily="50" charset="-127"/>
                          <a:ea typeface="맑은 고딕" panose="020B0503020000020004" pitchFamily="50" charset="-127"/>
                        </a:rPr>
                        <a:t>SW Element</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smtClean="0">
                          <a:latin typeface="맑은 고딕" panose="020B0503020000020004" pitchFamily="50" charset="-127"/>
                          <a:ea typeface="맑은 고딕" panose="020B0503020000020004" pitchFamily="50" charset="-127"/>
                        </a:rPr>
                        <a:t>Sys Element</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smtClean="0">
                          <a:latin typeface="맑은 고딕" panose="020B0503020000020004" pitchFamily="50" charset="-127"/>
                          <a:ea typeface="맑은 고딕" panose="020B0503020000020004" pitchFamily="50" charset="-127"/>
                        </a:rPr>
                        <a:t>Possible Impact (Risk)</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smtClean="0">
                          <a:latin typeface="맑은 고딕" panose="020B0503020000020004" pitchFamily="50" charset="-127"/>
                          <a:ea typeface="맑은 고딕" panose="020B0503020000020004" pitchFamily="50" charset="-127"/>
                        </a:rPr>
                        <a:t>Measurements </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smtClean="0">
                          <a:latin typeface="맑은 고딕" panose="020B0503020000020004" pitchFamily="50" charset="-127"/>
                          <a:ea typeface="맑은 고딕" panose="020B0503020000020004" pitchFamily="50" charset="-127"/>
                        </a:rPr>
                        <a:t>Risk*</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algn="ctr" latinLnBrk="1"/>
                      <a:r>
                        <a:rPr lang="en-US" altLang="ko-KR" sz="1100" dirty="0" smtClean="0">
                          <a:latin typeface="맑은 고딕" panose="020B0503020000020004" pitchFamily="50" charset="-127"/>
                          <a:ea typeface="맑은 고딕" panose="020B0503020000020004" pitchFamily="50" charset="-127"/>
                        </a:rPr>
                        <a:t>SRS</a:t>
                      </a:r>
                      <a:r>
                        <a:rPr lang="en-US" altLang="ko-KR" sz="1100" baseline="0" dirty="0" smtClean="0">
                          <a:latin typeface="맑은 고딕" panose="020B0503020000020004" pitchFamily="50" charset="-127"/>
                          <a:ea typeface="맑은 고딕" panose="020B0503020000020004" pitchFamily="50" charset="-127"/>
                        </a:rPr>
                        <a:t>_ID</a:t>
                      </a:r>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r>
              <a:tr h="173681">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I01 SPI</a:t>
                      </a:r>
                      <a:endParaRPr lang="ko-KR" altLang="en-US" sz="110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MCU_SW</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C02 CAM</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marL="0" indent="0" latinLnBrk="1">
                        <a:buFontTx/>
                        <a:buNone/>
                      </a:pPr>
                      <a:r>
                        <a:rPr lang="en-US" altLang="ko-KR" sz="1100" dirty="0" smtClean="0">
                          <a:solidFill>
                            <a:schemeClr val="tx1"/>
                          </a:solidFill>
                          <a:latin typeface="맑은 고딕" panose="020B0503020000020004" pitchFamily="50" charset="-127"/>
                          <a:ea typeface="맑은 고딕" panose="020B0503020000020004" pitchFamily="50" charset="-127"/>
                        </a:rPr>
                        <a:t>Communication error</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marL="0" indent="0" latinLnBrk="1">
                        <a:buFontTx/>
                        <a:buNone/>
                      </a:pPr>
                      <a:r>
                        <a:rPr lang="en-US" altLang="ko-KR" sz="1100" dirty="0" smtClean="0">
                          <a:solidFill>
                            <a:schemeClr val="tx1"/>
                          </a:solidFill>
                          <a:latin typeface="맑은 고딕" panose="020B0503020000020004" pitchFamily="50" charset="-127"/>
                          <a:ea typeface="맑은 고딕" panose="020B0503020000020004" pitchFamily="50" charset="-127"/>
                        </a:rPr>
                        <a:t>check</a:t>
                      </a:r>
                      <a:r>
                        <a:rPr lang="en-US" altLang="ko-KR" sz="1100" baseline="0" dirty="0" smtClean="0">
                          <a:solidFill>
                            <a:schemeClr val="tx1"/>
                          </a:solidFill>
                          <a:latin typeface="맑은 고딕" panose="020B0503020000020004" pitchFamily="50" charset="-127"/>
                          <a:ea typeface="맑은 고딕" panose="020B0503020000020004" pitchFamily="50" charset="-127"/>
                        </a:rPr>
                        <a:t> register status</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marL="0" indent="0" algn="ctr" latinLnBrk="1">
                        <a:buFontTx/>
                        <a:buNone/>
                      </a:pPr>
                      <a:r>
                        <a:rPr lang="en-US" altLang="ko-KR" sz="1100" dirty="0" smtClean="0">
                          <a:solidFill>
                            <a:schemeClr val="tx1"/>
                          </a:solidFill>
                          <a:latin typeface="맑은 고딕" panose="020B0503020000020004" pitchFamily="50" charset="-127"/>
                          <a:ea typeface="맑은 고딕" panose="020B0503020000020004" pitchFamily="50" charset="-127"/>
                        </a:rPr>
                        <a:t>NA</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marL="171450" indent="-171450" latinLnBrk="1">
                        <a:buFontTx/>
                        <a:buChar char="-"/>
                      </a:pP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r>
              <a:tr h="173681">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I02</a:t>
                      </a:r>
                      <a:endParaRPr lang="ko-KR" altLang="en-US" sz="110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marL="171450" indent="-171450" latinLnBrk="1">
                        <a:buFontTx/>
                        <a:buChar char="-"/>
                      </a:pPr>
                      <a:endParaRPr lang="ko-KR" altLang="en-US" sz="1100" smtClean="0">
                        <a:solidFill>
                          <a:schemeClr val="tx1"/>
                        </a:solidFill>
                        <a:latin typeface="맑은 고딕" panose="020B0503020000020004" pitchFamily="50" charset="-127"/>
                        <a:ea typeface="맑은 고딕" panose="020B0503020000020004" pitchFamily="50" charset="-127"/>
                      </a:endParaRPr>
                    </a:p>
                  </a:txBody>
                  <a:tcPr/>
                </a:tc>
                <a:tc>
                  <a:txBody>
                    <a:bodyPr/>
                    <a:lstStyle/>
                    <a:p>
                      <a:pPr marL="171450" indent="-171450" latinLnBrk="1">
                        <a:buFontTx/>
                        <a:buChar char="-"/>
                      </a:pPr>
                      <a:endParaRPr lang="ko-KR" altLang="en-US" sz="1100" smtClean="0">
                        <a:solidFill>
                          <a:schemeClr val="tx1"/>
                        </a:solidFill>
                        <a:latin typeface="맑은 고딕" panose="020B0503020000020004" pitchFamily="50" charset="-127"/>
                        <a:ea typeface="맑은 고딕" panose="020B0503020000020004" pitchFamily="50" charset="-127"/>
                      </a:endParaRPr>
                    </a:p>
                  </a:txBody>
                  <a:tcPr/>
                </a:tc>
                <a:tc>
                  <a:txBody>
                    <a:bodyPr/>
                    <a:lstStyle/>
                    <a:p>
                      <a:pPr marL="0" indent="0" algn="ctr" latinLnBrk="1">
                        <a:buFontTx/>
                        <a:buNone/>
                      </a:pPr>
                      <a:endParaRPr lang="ko-KR" altLang="en-US" sz="1100" dirty="0" smtClean="0">
                        <a:solidFill>
                          <a:schemeClr val="tx1"/>
                        </a:solidFill>
                        <a:latin typeface="맑은 고딕" panose="020B0503020000020004" pitchFamily="50" charset="-127"/>
                        <a:ea typeface="맑은 고딕" panose="020B0503020000020004" pitchFamily="50" charset="-127"/>
                      </a:endParaRPr>
                    </a:p>
                  </a:txBody>
                  <a:tcPr/>
                </a:tc>
                <a:tc>
                  <a:txBody>
                    <a:bodyPr/>
                    <a:lstStyle/>
                    <a:p>
                      <a:pPr marL="171450" indent="-171450" latinLnBrk="1">
                        <a:buFontTx/>
                        <a:buChar char="-"/>
                      </a:pPr>
                      <a:endParaRPr lang="ko-KR" altLang="en-US" sz="1100" dirty="0" smtClean="0">
                        <a:solidFill>
                          <a:schemeClr val="tx1"/>
                        </a:solidFill>
                        <a:latin typeface="맑은 고딕" panose="020B0503020000020004" pitchFamily="50" charset="-127"/>
                        <a:ea typeface="맑은 고딕" panose="020B0503020000020004" pitchFamily="50" charset="-127"/>
                      </a:endParaRPr>
                    </a:p>
                  </a:txBody>
                  <a:tcPr/>
                </a:tc>
              </a:tr>
              <a:tr h="173681">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marL="171450" indent="-171450" algn="l" defTabSz="914400" rtl="0" eaLnBrk="1" latinLnBrk="1" hangingPunct="1">
                        <a:buFontTx/>
                        <a:buChar char="-"/>
                      </a:pPr>
                      <a:endParaRPr lang="ko-KR" altLang="en-US" sz="1100" kern="1200" dirty="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indent="-171450" algn="l" defTabSz="914400" rtl="0" eaLnBrk="1" latinLnBrk="1" hangingPunct="1">
                        <a:buFontTx/>
                        <a:buChar char="-"/>
                      </a:pPr>
                      <a:endParaRPr lang="ko-KR" altLang="en-US" sz="1100" kern="1200" dirty="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indent="-171450" algn="ctr" defTabSz="914400" rtl="0" eaLnBrk="1" latinLnBrk="1" hangingPunct="1">
                        <a:buFontTx/>
                        <a:buChar char="-"/>
                      </a:pPr>
                      <a:endParaRPr lang="ko-KR" altLang="en-US" sz="1100" kern="1200" dirty="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indent="-171450" algn="l" defTabSz="914400" rtl="0" eaLnBrk="1" latinLnBrk="1" hangingPunct="1">
                        <a:buFontTx/>
                        <a:buChar char="-"/>
                      </a:pPr>
                      <a:endParaRPr lang="ko-KR" altLang="en-US" sz="1100" kern="1200" dirty="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EN_ID</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solidFill>
                      <a:schemeClr val="bg1">
                        <a:lumMod val="85000"/>
                      </a:schemeClr>
                    </a:solidFill>
                  </a:tcPr>
                </a:tc>
                <a:tc gridSpan="2">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Environment</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solidFill>
                      <a:schemeClr val="bg1">
                        <a:lumMod val="85000"/>
                      </a:schemeClr>
                    </a:solidFill>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solidFill>
                      <a:schemeClr val="bg1">
                        <a:lumMod val="85000"/>
                      </a:schemeClr>
                    </a:solidFill>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solidFill>
                      <a:schemeClr val="bg1">
                        <a:lumMod val="85000"/>
                      </a:schemeClr>
                    </a:solidFill>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solidFill>
                      <a:schemeClr val="bg1">
                        <a:lumMod val="85000"/>
                      </a:schemeClr>
                    </a:solidFill>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solidFill>
                      <a:schemeClr val="bg1">
                        <a:lumMod val="85000"/>
                      </a:schemeClr>
                    </a:solidFill>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solidFill>
                      <a:schemeClr val="bg1">
                        <a:lumMod val="85000"/>
                      </a:schemeClr>
                    </a:solidFill>
                  </a:tcPr>
                </a:tc>
              </a:tr>
              <a:tr h="173681">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V01</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gridSpan="2">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OS (OSEK)</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V02</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gridSpan="2">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reusable module</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V03</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gridSpan="2">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Outsourcing development module</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V04</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gridSpan="2">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purchase module</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V05</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gridSpan="2">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r h="173681">
                <a:tc>
                  <a:txBody>
                    <a:bodyPr/>
                    <a:lstStyle/>
                    <a:p>
                      <a:pPr latinLnBrk="1"/>
                      <a:r>
                        <a:rPr lang="en-US" altLang="ko-KR" sz="1100" dirty="0" smtClean="0">
                          <a:solidFill>
                            <a:schemeClr val="tx1"/>
                          </a:solidFill>
                          <a:latin typeface="맑은 고딕" panose="020B0503020000020004" pitchFamily="50" charset="-127"/>
                          <a:ea typeface="맑은 고딕" panose="020B0503020000020004" pitchFamily="50" charset="-127"/>
                        </a:rPr>
                        <a:t>V06</a:t>
                      </a:r>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gridSpan="2">
                  <a:txBody>
                    <a:bodyPr/>
                    <a:lstStyle/>
                    <a:p>
                      <a:pPr latinLnBrk="1"/>
                      <a:endParaRPr lang="ko-KR" altLang="en-US" sz="1100" dirty="0">
                        <a:solidFill>
                          <a:schemeClr val="tx1"/>
                        </a:solidFill>
                        <a:latin typeface="맑은 고딕" panose="020B0503020000020004" pitchFamily="50" charset="-127"/>
                        <a:ea typeface="맑은 고딕" panose="020B0503020000020004" pitchFamily="50" charset="-127"/>
                      </a:endParaRPr>
                    </a:p>
                  </a:txBody>
                  <a:tcPr/>
                </a:tc>
                <a:tc hMerge="1">
                  <a:txBody>
                    <a:bodyPr/>
                    <a:lstStyle/>
                    <a:p>
                      <a:pPr latinLnBrk="1"/>
                      <a:endParaRPr lang="ko-KR" altLang="en-US" sz="1100" dirty="0">
                        <a:latin typeface="맑은 고딕" panose="020B0503020000020004" pitchFamily="50" charset="-127"/>
                        <a:ea typeface="맑은 고딕" panose="020B0503020000020004" pitchFamily="50" charset="-127"/>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ctr"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c>
                  <a:txBody>
                    <a:bodyPr/>
                    <a:lstStyle/>
                    <a:p>
                      <a:pPr marL="171450" marR="0" indent="-171450" algn="l" defTabSz="914400" rtl="0" eaLnBrk="1" fontAlgn="auto" latinLnBrk="1" hangingPunct="1">
                        <a:lnSpc>
                          <a:spcPct val="100000"/>
                        </a:lnSpc>
                        <a:spcBef>
                          <a:spcPts val="0"/>
                        </a:spcBef>
                        <a:spcAft>
                          <a:spcPts val="0"/>
                        </a:spcAft>
                        <a:buClrTx/>
                        <a:buSzTx/>
                        <a:buFontTx/>
                        <a:buChar char="-"/>
                        <a:tabLst/>
                        <a:defRPr/>
                      </a:pPr>
                      <a:endParaRPr lang="ko-KR" altLang="en-US" sz="1100" kern="1200" dirty="0" smtClean="0">
                        <a:solidFill>
                          <a:schemeClr val="tx1"/>
                        </a:solidFill>
                        <a:latin typeface="맑은 고딕" panose="020B0503020000020004" pitchFamily="50" charset="-127"/>
                        <a:ea typeface="맑은 고딕" panose="020B0503020000020004" pitchFamily="50" charset="-127"/>
                        <a:cs typeface="+mn-cs"/>
                      </a:endParaRPr>
                    </a:p>
                  </a:txBody>
                  <a:tcPr/>
                </a:tc>
              </a:tr>
            </a:tbl>
          </a:graphicData>
        </a:graphic>
      </p:graphicFrame>
      <p:sp>
        <p:nvSpPr>
          <p:cNvPr id="10"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600" dirty="0">
                <a:solidFill>
                  <a:schemeClr val="tx1"/>
                </a:solidFill>
              </a:rPr>
              <a:t>3. Requirement Definition Details 9) Evaluate the impact on the operating environment</a:t>
            </a:r>
            <a:endParaRPr lang="ko-KR" altLang="en-US" sz="1600" smtClean="0">
              <a:solidFill>
                <a:schemeClr val="tx1"/>
              </a:solidFill>
            </a:endParaRPr>
          </a:p>
        </p:txBody>
      </p:sp>
      <p:sp>
        <p:nvSpPr>
          <p:cNvPr id="11" name="TextBox 10"/>
          <p:cNvSpPr txBox="1"/>
          <p:nvPr/>
        </p:nvSpPr>
        <p:spPr>
          <a:xfrm>
            <a:off x="3827548" y="6016308"/>
            <a:ext cx="5761514" cy="261610"/>
          </a:xfrm>
          <a:prstGeom prst="rect">
            <a:avLst/>
          </a:prstGeom>
          <a:noFill/>
        </p:spPr>
        <p:txBody>
          <a:bodyPr wrap="none" rtlCol="0">
            <a:spAutoFit/>
          </a:bodyPr>
          <a:lstStyle/>
          <a:p>
            <a:r>
              <a:rPr lang="en-US" altLang="ko-KR" sz="1100" dirty="0" smtClean="0">
                <a:latin typeface="맑은 고딕" pitchFamily="50" charset="-127"/>
                <a:ea typeface="맑은 고딕" pitchFamily="50" charset="-127"/>
              </a:rPr>
              <a:t>*Risk : </a:t>
            </a:r>
            <a:r>
              <a:rPr lang="en-US" altLang="ko-KR" sz="1100" dirty="0">
                <a:latin typeface="맑은 고딕" pitchFamily="50" charset="-127"/>
                <a:ea typeface="맑은 고딕" pitchFamily="50" charset="-127"/>
              </a:rPr>
              <a:t>Expected results from application of countermeasures (NA, High, Medium, Low)</a:t>
            </a:r>
            <a:endParaRPr lang="ko-KR" altLang="en-US" sz="1100" dirty="0" smtClean="0">
              <a:latin typeface="맑은 고딕" pitchFamily="50" charset="-127"/>
              <a:ea typeface="맑은 고딕" pitchFamily="50" charset="-127"/>
            </a:endParaRPr>
          </a:p>
        </p:txBody>
      </p:sp>
      <p:sp>
        <p:nvSpPr>
          <p:cNvPr id="12" name="TextBox 11"/>
          <p:cNvSpPr txBox="1"/>
          <p:nvPr/>
        </p:nvSpPr>
        <p:spPr>
          <a:xfrm>
            <a:off x="428878" y="5967756"/>
            <a:ext cx="1285929" cy="430887"/>
          </a:xfrm>
          <a:prstGeom prst="rect">
            <a:avLst/>
          </a:prstGeom>
          <a:noFill/>
        </p:spPr>
        <p:txBody>
          <a:bodyPr wrap="none" rtlCol="0">
            <a:spAutoFit/>
          </a:bodyPr>
          <a:lstStyle/>
          <a:p>
            <a:pPr marL="171450" indent="-171450">
              <a:buFont typeface="Wingdings" panose="05000000000000000000" pitchFamily="2" charset="2"/>
              <a:buChar char="§"/>
            </a:pPr>
            <a:r>
              <a:rPr lang="en-US" altLang="ko-KR" sz="1100" dirty="0">
                <a:latin typeface="맑은 고딕" pitchFamily="50" charset="-127"/>
                <a:ea typeface="맑은 고딕" pitchFamily="50" charset="-127"/>
              </a:rPr>
              <a:t>Date/Location</a:t>
            </a:r>
            <a:r>
              <a:rPr lang="en-US" altLang="ko-KR" sz="1100" dirty="0" smtClean="0">
                <a:latin typeface="맑은 고딕" pitchFamily="50" charset="-127"/>
                <a:ea typeface="맑은 고딕" pitchFamily="50" charset="-127"/>
              </a:rPr>
              <a:t>:</a:t>
            </a:r>
          </a:p>
          <a:p>
            <a:pPr marL="171450" indent="-171450">
              <a:buFont typeface="Wingdings" panose="05000000000000000000" pitchFamily="2" charset="2"/>
              <a:buChar char="§"/>
            </a:pPr>
            <a:r>
              <a:rPr lang="en-US" altLang="ko-KR" sz="1100" dirty="0" smtClean="0">
                <a:latin typeface="맑은 고딕" pitchFamily="50" charset="-127"/>
                <a:ea typeface="맑은 고딕" pitchFamily="50" charset="-127"/>
              </a:rPr>
              <a:t>attendees </a:t>
            </a:r>
            <a:r>
              <a:rPr lang="en-US" altLang="ko-KR" sz="1100" dirty="0">
                <a:latin typeface="맑은 고딕" pitchFamily="50" charset="-127"/>
                <a:ea typeface="맑은 고딕" pitchFamily="50" charset="-127"/>
              </a:rPr>
              <a:t>:</a:t>
            </a:r>
            <a:endParaRPr lang="ko-KR" altLang="en-US" sz="1100" dirty="0" smtClean="0">
              <a:latin typeface="맑은 고딕" pitchFamily="50" charset="-127"/>
              <a:ea typeface="맑은 고딕" pitchFamily="50" charset="-127"/>
            </a:endParaRPr>
          </a:p>
        </p:txBody>
      </p:sp>
    </p:spTree>
    <p:extLst>
      <p:ext uri="{BB962C8B-B14F-4D97-AF65-F5344CB8AC3E}">
        <p14:creationId xmlns:p14="http://schemas.microsoft.com/office/powerpoint/2010/main" val="2699307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그룹 2"/>
          <p:cNvGrpSpPr/>
          <p:nvPr/>
        </p:nvGrpSpPr>
        <p:grpSpPr>
          <a:xfrm>
            <a:off x="1728896" y="679730"/>
            <a:ext cx="6756736" cy="5632057"/>
            <a:chOff x="1714016" y="1553031"/>
            <a:chExt cx="6448209" cy="4935470"/>
          </a:xfrm>
        </p:grpSpPr>
        <p:sp>
          <p:nvSpPr>
            <p:cNvPr id="10243" name="Rectangle 11"/>
            <p:cNvSpPr>
              <a:spLocks noChangeArrowheads="1"/>
            </p:cNvSpPr>
            <p:nvPr>
              <p:custDataLst>
                <p:tags r:id="rId1"/>
              </p:custDataLst>
            </p:nvPr>
          </p:nvSpPr>
          <p:spPr bwMode="auto">
            <a:xfrm>
              <a:off x="1714320" y="1553031"/>
              <a:ext cx="6447600" cy="471936"/>
            </a:xfrm>
            <a:prstGeom prst="rect">
              <a:avLst/>
            </a:prstGeom>
            <a:solidFill>
              <a:schemeClr val="tx1">
                <a:lumMod val="50000"/>
                <a:lumOff val="50000"/>
              </a:schemeClr>
            </a:solidFill>
            <a:ln w="9525">
              <a:solidFill>
                <a:srgbClr val="808080"/>
              </a:solidFill>
              <a:miter lim="800000"/>
              <a:headEnd/>
              <a:tailEnd/>
            </a:ln>
          </p:spPr>
          <p:txBody>
            <a:bodyPr lIns="67339" tIns="34208" rIns="67339" bIns="34208" anchor="ctr"/>
            <a:lstStyle/>
            <a:p>
              <a:pPr algn="ctr" defTabSz="684213" latinLnBrk="0"/>
              <a:r>
                <a:rPr kumimoji="0" lang="en-US" altLang="ko-KR" sz="2400" b="1" dirty="0">
                  <a:solidFill>
                    <a:srgbClr val="FFFFFF"/>
                  </a:solidFill>
                  <a:latin typeface="맑은 고딕" pitchFamily="50" charset="-127"/>
                  <a:ea typeface="맑은 고딕" pitchFamily="50" charset="-127"/>
                </a:rPr>
                <a:t>Contents</a:t>
              </a:r>
              <a:endParaRPr kumimoji="0" lang="ko-KR" altLang="en-US" sz="2400" b="1" dirty="0">
                <a:solidFill>
                  <a:srgbClr val="FFFFFF"/>
                </a:solidFill>
                <a:latin typeface="맑은 고딕" pitchFamily="50" charset="-127"/>
                <a:ea typeface="맑은 고딕" pitchFamily="50" charset="-127"/>
              </a:endParaRPr>
            </a:p>
          </p:txBody>
        </p:sp>
        <p:sp>
          <p:nvSpPr>
            <p:cNvPr id="10244" name="Rectangle 12"/>
            <p:cNvSpPr>
              <a:spLocks noChangeArrowheads="1"/>
            </p:cNvSpPr>
            <p:nvPr>
              <p:custDataLst>
                <p:tags r:id="rId2"/>
              </p:custDataLst>
            </p:nvPr>
          </p:nvSpPr>
          <p:spPr bwMode="auto">
            <a:xfrm>
              <a:off x="1714016" y="2023379"/>
              <a:ext cx="6448209" cy="4465122"/>
            </a:xfrm>
            <a:prstGeom prst="rect">
              <a:avLst/>
            </a:prstGeom>
            <a:solidFill>
              <a:srgbClr val="FFFFFF"/>
            </a:solidFill>
            <a:ln w="3175">
              <a:solidFill>
                <a:srgbClr val="808080"/>
              </a:solidFill>
              <a:miter lim="800000"/>
              <a:headEnd/>
              <a:tailEnd/>
            </a:ln>
          </p:spPr>
          <p:txBody>
            <a:bodyPr lIns="68416" tIns="34208" rIns="68416" bIns="34208" anchor="ctr"/>
            <a:lstStyle/>
            <a:p>
              <a:pPr marL="1160463" indent="-454025" defTabSz="684213" latinLnBrk="0">
                <a:lnSpc>
                  <a:spcPts val="2800"/>
                </a:lnSpc>
                <a:buFont typeface="+mj-lt"/>
                <a:buAutoNum type="arabicPeriod"/>
                <a:tabLst>
                  <a:tab pos="736600" algn="l"/>
                </a:tabLst>
              </a:pPr>
              <a:r>
                <a:rPr lang="en-US" altLang="ko-KR" sz="1600" b="1" dirty="0">
                  <a:latin typeface="맑은 고딕" pitchFamily="50" charset="-127"/>
                  <a:ea typeface="맑은 고딕" pitchFamily="50" charset="-127"/>
                </a:rPr>
                <a:t>Requirements Definition </a:t>
              </a:r>
              <a:r>
                <a:rPr lang="en-US" altLang="ko-KR" sz="1600" b="1" dirty="0" smtClean="0">
                  <a:latin typeface="맑은 고딕" pitchFamily="50" charset="-127"/>
                  <a:ea typeface="맑은 고딕" pitchFamily="50" charset="-127"/>
                </a:rPr>
                <a:t>Overview</a:t>
              </a:r>
              <a:endParaRPr lang="en-US" altLang="ko-KR" sz="1600" b="1" dirty="0" smtClean="0">
                <a:latin typeface="맑은 고딕" pitchFamily="50" charset="-127"/>
                <a:ea typeface="맑은 고딕" pitchFamily="50" charset="-127"/>
              </a:endParaRPr>
            </a:p>
            <a:p>
              <a:pPr marL="1160463" indent="-454025" defTabSz="684213" latinLnBrk="0">
                <a:lnSpc>
                  <a:spcPts val="2800"/>
                </a:lnSpc>
                <a:buFont typeface="+mj-lt"/>
                <a:buAutoNum type="arabicPeriod"/>
                <a:tabLst>
                  <a:tab pos="736600" algn="l"/>
                </a:tabLst>
              </a:pPr>
              <a:r>
                <a:rPr lang="en-US" altLang="ko-KR" sz="1600" b="1" dirty="0">
                  <a:latin typeface="맑은 고딕" pitchFamily="50" charset="-127"/>
                  <a:ea typeface="맑은 고딕" pitchFamily="50" charset="-127"/>
                </a:rPr>
                <a:t>Requirement Definition </a:t>
              </a:r>
              <a:r>
                <a:rPr lang="en-US" altLang="ko-KR" sz="1600" b="1" dirty="0" smtClean="0">
                  <a:latin typeface="맑은 고딕" pitchFamily="50" charset="-127"/>
                  <a:ea typeface="맑은 고딕" pitchFamily="50" charset="-127"/>
                </a:rPr>
                <a:t>Approach</a:t>
              </a:r>
            </a:p>
            <a:p>
              <a:pPr marL="1160463" indent="-454025" defTabSz="684213" latinLnBrk="0">
                <a:lnSpc>
                  <a:spcPts val="2800"/>
                </a:lnSpc>
                <a:buFont typeface="+mj-lt"/>
                <a:buAutoNum type="arabicPeriod"/>
                <a:tabLst>
                  <a:tab pos="736600" algn="l"/>
                </a:tabLst>
              </a:pPr>
              <a:r>
                <a:rPr lang="en-US" altLang="ko-KR" sz="1600" b="1" dirty="0">
                  <a:latin typeface="맑은 고딕" pitchFamily="50" charset="-127"/>
                  <a:ea typeface="맑은 고딕" pitchFamily="50" charset="-127"/>
                </a:rPr>
                <a:t>Requirement Definition Details</a:t>
              </a:r>
              <a:r>
                <a:rPr lang="en-US" altLang="ko-KR" sz="1600" b="1" dirty="0" smtClean="0">
                  <a:latin typeface="맑은 고딕" pitchFamily="50" charset="-127"/>
                  <a:ea typeface="맑은 고딕" pitchFamily="50" charset="-127"/>
                </a:rPr>
                <a:t/>
              </a:r>
              <a:br>
                <a:rPr lang="en-US" altLang="ko-KR" sz="1600" b="1" dirty="0" smtClean="0">
                  <a:latin typeface="맑은 고딕" pitchFamily="50" charset="-127"/>
                  <a:ea typeface="맑은 고딕" pitchFamily="50" charset="-127"/>
                </a:rPr>
              </a:br>
              <a:r>
                <a:rPr lang="en-US" altLang="ko-KR" sz="1600" b="1" dirty="0" smtClean="0">
                  <a:latin typeface="맑은 고딕" pitchFamily="50" charset="-127"/>
                  <a:ea typeface="맑은 고딕" pitchFamily="50" charset="-127"/>
                </a:rPr>
                <a:t>1) </a:t>
              </a:r>
              <a:r>
                <a:rPr lang="en-US" altLang="ko-KR" sz="1600" b="1" dirty="0">
                  <a:latin typeface="맑은 고딕" pitchFamily="50" charset="-127"/>
                  <a:ea typeface="맑은 고딕" pitchFamily="50" charset="-127"/>
                </a:rPr>
                <a:t>System/Software Scope </a:t>
              </a:r>
              <a:r>
                <a:rPr lang="en-US" altLang="ko-KR" sz="1600" b="1" dirty="0" smtClean="0">
                  <a:latin typeface="맑은 고딕" pitchFamily="50" charset="-127"/>
                  <a:ea typeface="맑은 고딕" pitchFamily="50" charset="-127"/>
                </a:rPr>
                <a:t>Definition</a:t>
              </a:r>
              <a:r>
                <a:rPr lang="en-US" altLang="ko-KR" sz="1600" b="1" dirty="0" smtClean="0">
                  <a:latin typeface="맑은 고딕" pitchFamily="50" charset="-127"/>
                  <a:ea typeface="맑은 고딕" pitchFamily="50" charset="-127"/>
                </a:rPr>
                <a:t/>
              </a:r>
              <a:br>
                <a:rPr lang="en-US" altLang="ko-KR" sz="1600" b="1" dirty="0" smtClean="0">
                  <a:latin typeface="맑은 고딕" pitchFamily="50" charset="-127"/>
                  <a:ea typeface="맑은 고딕" pitchFamily="50" charset="-127"/>
                </a:rPr>
              </a:br>
              <a:r>
                <a:rPr lang="en-US" altLang="ko-KR" sz="1600" b="1" dirty="0" smtClean="0">
                  <a:latin typeface="맑은 고딕" pitchFamily="50" charset="-127"/>
                  <a:ea typeface="맑은 고딕" pitchFamily="50" charset="-127"/>
                </a:rPr>
                <a:t>2) </a:t>
              </a:r>
              <a:r>
                <a:rPr lang="en-US" altLang="ko-KR" sz="1600" b="1" dirty="0">
                  <a:latin typeface="맑은 고딕" pitchFamily="50" charset="-127"/>
                  <a:ea typeface="맑은 고딕" pitchFamily="50" charset="-127"/>
                </a:rPr>
                <a:t>Functional Requirements </a:t>
              </a:r>
              <a:r>
                <a:rPr lang="en-US" altLang="ko-KR" sz="1600" b="1" dirty="0" smtClean="0">
                  <a:latin typeface="맑은 고딕" pitchFamily="50" charset="-127"/>
                  <a:ea typeface="맑은 고딕" pitchFamily="50" charset="-127"/>
                </a:rPr>
                <a:t>Definition</a:t>
              </a:r>
              <a:r>
                <a:rPr lang="en-US" altLang="ko-KR" sz="1600" b="1" dirty="0" smtClean="0">
                  <a:latin typeface="맑은 고딕" pitchFamily="50" charset="-127"/>
                  <a:ea typeface="맑은 고딕" pitchFamily="50" charset="-127"/>
                </a:rPr>
                <a:t/>
              </a:r>
              <a:br>
                <a:rPr lang="en-US" altLang="ko-KR" sz="1600" b="1" dirty="0" smtClean="0">
                  <a:latin typeface="맑은 고딕" pitchFamily="50" charset="-127"/>
                  <a:ea typeface="맑은 고딕" pitchFamily="50" charset="-127"/>
                </a:rPr>
              </a:br>
              <a:r>
                <a:rPr lang="en-US" altLang="ko-KR" sz="1600" b="1" dirty="0" smtClean="0">
                  <a:latin typeface="맑은 고딕" pitchFamily="50" charset="-127"/>
                  <a:ea typeface="맑은 고딕" pitchFamily="50" charset="-127"/>
                </a:rPr>
                <a:t>3) </a:t>
              </a:r>
              <a:r>
                <a:rPr lang="en-US" altLang="ko-KR" sz="1600" b="1" dirty="0">
                  <a:latin typeface="맑은 고딕" pitchFamily="50" charset="-127"/>
                  <a:ea typeface="맑은 고딕" pitchFamily="50" charset="-127"/>
                </a:rPr>
                <a:t>Interface Requirements Definition</a:t>
              </a:r>
              <a:r>
                <a:rPr lang="en-US" altLang="ko-KR" sz="1600" b="1" dirty="0" smtClean="0">
                  <a:latin typeface="맑은 고딕" pitchFamily="50" charset="-127"/>
                  <a:ea typeface="맑은 고딕" pitchFamily="50" charset="-127"/>
                </a:rPr>
                <a:t/>
              </a:r>
              <a:br>
                <a:rPr lang="en-US" altLang="ko-KR" sz="1600" b="1" dirty="0" smtClean="0">
                  <a:latin typeface="맑은 고딕" pitchFamily="50" charset="-127"/>
                  <a:ea typeface="맑은 고딕" pitchFamily="50" charset="-127"/>
                </a:rPr>
              </a:br>
              <a:r>
                <a:rPr lang="en-US" altLang="ko-KR" sz="1600" b="1" dirty="0" smtClean="0">
                  <a:latin typeface="맑은 고딕" pitchFamily="50" charset="-127"/>
                  <a:ea typeface="맑은 고딕" pitchFamily="50" charset="-127"/>
                </a:rPr>
                <a:t>4) </a:t>
              </a:r>
              <a:r>
                <a:rPr lang="en-US" altLang="ko-KR" sz="1600" b="1" dirty="0">
                  <a:latin typeface="맑은 고딕" pitchFamily="50" charset="-127"/>
                  <a:ea typeface="맑은 고딕" pitchFamily="50" charset="-127"/>
                </a:rPr>
                <a:t>Safety Requirements Definition</a:t>
              </a:r>
              <a:r>
                <a:rPr lang="en-US" altLang="ko-KR" sz="1600" b="1" dirty="0" smtClean="0">
                  <a:latin typeface="맑은 고딕" pitchFamily="50" charset="-127"/>
                  <a:ea typeface="맑은 고딕" pitchFamily="50" charset="-127"/>
                </a:rPr>
                <a:t/>
              </a:r>
              <a:br>
                <a:rPr lang="en-US" altLang="ko-KR" sz="1600" b="1" dirty="0" smtClean="0">
                  <a:latin typeface="맑은 고딕" pitchFamily="50" charset="-127"/>
                  <a:ea typeface="맑은 고딕" pitchFamily="50" charset="-127"/>
                </a:rPr>
              </a:br>
              <a:r>
                <a:rPr lang="en-US" altLang="ko-KR" sz="1600" b="1" dirty="0" smtClean="0">
                  <a:latin typeface="맑은 고딕" pitchFamily="50" charset="-127"/>
                  <a:ea typeface="맑은 고딕" pitchFamily="50" charset="-127"/>
                </a:rPr>
                <a:t>5) </a:t>
              </a:r>
              <a:r>
                <a:rPr lang="en-US" altLang="ko-KR" sz="1600" b="1" dirty="0">
                  <a:latin typeface="맑은 고딕" pitchFamily="50" charset="-127"/>
                  <a:ea typeface="맑은 고딕" pitchFamily="50" charset="-127"/>
                </a:rPr>
                <a:t>Quality Attribute Definition</a:t>
              </a:r>
              <a:r>
                <a:rPr lang="en-US" altLang="ko-KR" sz="1600" b="1" dirty="0" smtClean="0">
                  <a:latin typeface="맑은 고딕" pitchFamily="50" charset="-127"/>
                  <a:ea typeface="맑은 고딕" pitchFamily="50" charset="-127"/>
                </a:rPr>
                <a:t/>
              </a:r>
              <a:br>
                <a:rPr lang="en-US" altLang="ko-KR" sz="1600" b="1" dirty="0" smtClean="0">
                  <a:latin typeface="맑은 고딕" pitchFamily="50" charset="-127"/>
                  <a:ea typeface="맑은 고딕" pitchFamily="50" charset="-127"/>
                </a:rPr>
              </a:br>
              <a:r>
                <a:rPr lang="en-US" altLang="ko-KR" sz="1600" b="1" dirty="0" smtClean="0">
                  <a:latin typeface="맑은 고딕" pitchFamily="50" charset="-127"/>
                  <a:ea typeface="맑은 고딕" pitchFamily="50" charset="-127"/>
                </a:rPr>
                <a:t>6) </a:t>
              </a:r>
              <a:r>
                <a:rPr lang="en-US" altLang="ko-KR" sz="1600" b="1" dirty="0">
                  <a:latin typeface="맑은 고딕" pitchFamily="50" charset="-127"/>
                  <a:ea typeface="맑은 고딕" pitchFamily="50" charset="-127"/>
                </a:rPr>
                <a:t>Constraints, Laws and Standards Definition</a:t>
              </a:r>
              <a:r>
                <a:rPr lang="en-US" altLang="ko-KR" sz="1600" b="1" dirty="0" smtClean="0">
                  <a:latin typeface="맑은 고딕" pitchFamily="50" charset="-127"/>
                  <a:ea typeface="맑은 고딕" pitchFamily="50" charset="-127"/>
                </a:rPr>
                <a:t/>
              </a:r>
              <a:br>
                <a:rPr lang="en-US" altLang="ko-KR" sz="1600" b="1" dirty="0" smtClean="0">
                  <a:latin typeface="맑은 고딕" pitchFamily="50" charset="-127"/>
                  <a:ea typeface="맑은 고딕" pitchFamily="50" charset="-127"/>
                </a:rPr>
              </a:br>
              <a:r>
                <a:rPr lang="en-US" altLang="ko-KR" sz="1600" b="1" dirty="0" smtClean="0">
                  <a:latin typeface="맑은 고딕" pitchFamily="50" charset="-127"/>
                  <a:ea typeface="맑은 고딕" pitchFamily="50" charset="-127"/>
                </a:rPr>
                <a:t>7) </a:t>
              </a:r>
              <a:r>
                <a:rPr lang="en-US" altLang="ko-KR" sz="1600" b="1" dirty="0">
                  <a:latin typeface="맑은 고딕" pitchFamily="50" charset="-127"/>
                  <a:ea typeface="맑은 고딕" pitchFamily="50" charset="-127"/>
                </a:rPr>
                <a:t>Requirement Structure and Refinement</a:t>
              </a:r>
              <a:r>
                <a:rPr lang="en-US" altLang="ko-KR" sz="1600" b="1" dirty="0" smtClean="0">
                  <a:latin typeface="맑은 고딕" pitchFamily="50" charset="-127"/>
                  <a:ea typeface="맑은 고딕" pitchFamily="50" charset="-127"/>
                </a:rPr>
                <a:t/>
              </a:r>
              <a:br>
                <a:rPr lang="en-US" altLang="ko-KR" sz="1600" b="1" dirty="0" smtClean="0">
                  <a:latin typeface="맑은 고딕" pitchFamily="50" charset="-127"/>
                  <a:ea typeface="맑은 고딕" pitchFamily="50" charset="-127"/>
                </a:rPr>
              </a:br>
              <a:r>
                <a:rPr lang="en-US" altLang="ko-KR" sz="1600" b="1" dirty="0" smtClean="0">
                  <a:latin typeface="맑은 고딕" pitchFamily="50" charset="-127"/>
                  <a:ea typeface="맑은 고딕" pitchFamily="50" charset="-127"/>
                </a:rPr>
                <a:t>8) </a:t>
              </a:r>
              <a:r>
                <a:rPr lang="en-US" altLang="ko-KR" sz="1600" b="1" dirty="0">
                  <a:latin typeface="맑은 고딕" pitchFamily="50" charset="-127"/>
                  <a:ea typeface="맑은 고딕" pitchFamily="50" charset="-127"/>
                </a:rPr>
                <a:t>Requirements </a:t>
              </a:r>
              <a:r>
                <a:rPr lang="en-US" altLang="ko-KR" sz="1600" b="1" dirty="0" smtClean="0">
                  <a:latin typeface="맑은 고딕" pitchFamily="50" charset="-127"/>
                  <a:ea typeface="맑은 고딕" pitchFamily="50" charset="-127"/>
                </a:rPr>
                <a:t>verification</a:t>
              </a:r>
              <a:endParaRPr lang="en-US" altLang="ko-KR" sz="1600" b="1" dirty="0" smtClean="0">
                <a:latin typeface="맑은 고딕" pitchFamily="50" charset="-127"/>
                <a:ea typeface="맑은 고딕" pitchFamily="50" charset="-127"/>
              </a:endParaRPr>
            </a:p>
            <a:p>
              <a:pPr marL="706438" defTabSz="684213" latinLnBrk="0">
                <a:lnSpc>
                  <a:spcPts val="2800"/>
                </a:lnSpc>
                <a:tabLst>
                  <a:tab pos="736600" algn="l"/>
                </a:tabLst>
              </a:pPr>
              <a:r>
                <a:rPr lang="en-US" altLang="ko-KR" sz="1600" b="1" dirty="0" smtClean="0">
                  <a:latin typeface="맑은 고딕" pitchFamily="50" charset="-127"/>
                  <a:ea typeface="맑은 고딕" pitchFamily="50" charset="-127"/>
                </a:rPr>
                <a:t>      9) </a:t>
              </a:r>
              <a:r>
                <a:rPr lang="en-US" altLang="ko-KR" sz="1600" b="1" dirty="0">
                  <a:latin typeface="맑은 고딕" pitchFamily="50" charset="-127"/>
                  <a:ea typeface="맑은 고딕" pitchFamily="50" charset="-127"/>
                </a:rPr>
                <a:t>Evaluate the impact on the operating </a:t>
              </a:r>
              <a:r>
                <a:rPr lang="en-US" altLang="ko-KR" sz="1600" b="1" dirty="0" smtClean="0">
                  <a:latin typeface="맑은 고딕" pitchFamily="50" charset="-127"/>
                  <a:ea typeface="맑은 고딕" pitchFamily="50" charset="-127"/>
                </a:rPr>
                <a:t>environment</a:t>
              </a:r>
            </a:p>
            <a:p>
              <a:pPr marL="706438" defTabSz="684213" latinLnBrk="0">
                <a:lnSpc>
                  <a:spcPts val="2800"/>
                </a:lnSpc>
                <a:tabLst>
                  <a:tab pos="736600" algn="l"/>
                </a:tabLst>
              </a:pPr>
              <a:r>
                <a:rPr lang="en-US" altLang="ko-KR" sz="1600" b="1" dirty="0" smtClean="0">
                  <a:latin typeface="맑은 고딕" pitchFamily="50" charset="-127"/>
                  <a:ea typeface="맑은 고딕" pitchFamily="50" charset="-127"/>
                </a:rPr>
                <a:t>#</a:t>
              </a:r>
              <a:r>
                <a:rPr lang="en-US" altLang="ko-KR" sz="1600" b="1" dirty="0">
                  <a:latin typeface="맑은 고딕" pitchFamily="50" charset="-127"/>
                  <a:ea typeface="맑은 고딕" pitchFamily="50" charset="-127"/>
                </a:rPr>
                <a:t>Reference1</a:t>
              </a:r>
              <a:r>
                <a:rPr lang="en-US" altLang="ko-KR" sz="1600" b="1" dirty="0" smtClean="0">
                  <a:latin typeface="맑은 고딕" pitchFamily="50" charset="-127"/>
                  <a:ea typeface="맑은 고딕" pitchFamily="50" charset="-127"/>
                </a:rPr>
                <a:t>. </a:t>
              </a:r>
              <a:r>
                <a:rPr lang="en-US" altLang="ko-KR" sz="1600" b="1" dirty="0">
                  <a:latin typeface="맑은 고딕" panose="020B0503020000020004" pitchFamily="50" charset="-127"/>
                  <a:ea typeface="맑은 고딕" panose="020B0503020000020004" pitchFamily="50" charset="-127"/>
                </a:rPr>
                <a:t>Criteria for writing Verification </a:t>
              </a:r>
              <a:r>
                <a:rPr lang="en-US" altLang="ko-KR" sz="1600" b="1" dirty="0" smtClean="0">
                  <a:latin typeface="맑은 고딕" panose="020B0503020000020004" pitchFamily="50" charset="-127"/>
                  <a:ea typeface="맑은 고딕" panose="020B0503020000020004" pitchFamily="50" charset="-127"/>
                </a:rPr>
                <a:t>Criteria</a:t>
              </a:r>
              <a:endParaRPr lang="en-US" altLang="ko-KR" sz="1600" b="1" dirty="0" smtClean="0">
                <a:latin typeface="맑은 고딕" pitchFamily="50" charset="-127"/>
                <a:ea typeface="맑은 고딕" pitchFamily="50" charset="-127"/>
              </a:endParaRPr>
            </a:p>
            <a:p>
              <a:pPr marL="706438" defTabSz="684213" latinLnBrk="0">
                <a:lnSpc>
                  <a:spcPts val="2800"/>
                </a:lnSpc>
                <a:tabLst>
                  <a:tab pos="736600" algn="l"/>
                </a:tabLst>
              </a:pPr>
              <a:r>
                <a:rPr lang="en-US" altLang="ko-KR" sz="1600" b="1" dirty="0">
                  <a:latin typeface="맑은 고딕" pitchFamily="50" charset="-127"/>
                  <a:ea typeface="맑은 고딕" pitchFamily="50" charset="-127"/>
                </a:rPr>
                <a:t>#Reference2</a:t>
              </a:r>
              <a:r>
                <a:rPr lang="en-US" altLang="ko-KR" sz="1600" b="1" dirty="0" smtClean="0">
                  <a:latin typeface="맑은 고딕" pitchFamily="50" charset="-127"/>
                  <a:ea typeface="맑은 고딕" pitchFamily="50" charset="-127"/>
                </a:rPr>
                <a:t>. </a:t>
              </a:r>
              <a:r>
                <a:rPr lang="en-US" altLang="ko-KR" sz="1600" b="1" dirty="0">
                  <a:latin typeface="맑은 고딕" pitchFamily="50" charset="-127"/>
                  <a:ea typeface="맑은 고딕" pitchFamily="50" charset="-127"/>
                </a:rPr>
                <a:t>How to analyze use cases</a:t>
              </a:r>
              <a:endParaRPr lang="en-US" altLang="ko-KR" sz="1600" b="1" dirty="0" smtClean="0">
                <a:latin typeface="맑은 고딕" pitchFamily="50" charset="-127"/>
                <a:ea typeface="맑은 고딕" pitchFamily="50" charset="-127"/>
              </a:endParaRPr>
            </a:p>
          </p:txBody>
        </p:sp>
      </p:gr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제목 1"/>
          <p:cNvSpPr>
            <a:spLocks noGrp="1"/>
          </p:cNvSpPr>
          <p:nvPr>
            <p:ph type="title"/>
          </p:nvPr>
        </p:nvSpPr>
        <p:spPr/>
        <p:txBody>
          <a:bodyPr/>
          <a:lstStyle/>
          <a:p>
            <a:r>
              <a:rPr lang="en-US" altLang="ko-KR" dirty="0"/>
              <a:t># Reference 1. Criteria for writing Verification Criteria</a:t>
            </a:r>
            <a:endParaRPr lang="ko-KR" altLang="en-US" smtClean="0"/>
          </a:p>
        </p:txBody>
      </p:sp>
      <p:sp>
        <p:nvSpPr>
          <p:cNvPr id="3" name="내용 개체 틀 2"/>
          <p:cNvSpPr>
            <a:spLocks noGrp="1"/>
          </p:cNvSpPr>
          <p:nvPr>
            <p:ph type="body" sz="quarter" idx="10"/>
          </p:nvPr>
        </p:nvSpPr>
        <p:spPr>
          <a:prstGeom prst="rect">
            <a:avLst/>
          </a:prstGeom>
        </p:spPr>
        <p:txBody>
          <a:bodyPr/>
          <a:lstStyle/>
          <a:p>
            <a:pPr>
              <a:defRPr/>
            </a:pPr>
            <a:r>
              <a:rPr lang="en-US" altLang="ko-KR" sz="1200" dirty="0"/>
              <a:t>Verification Criteria is written in the following two combinations</a:t>
            </a:r>
            <a:r>
              <a:rPr lang="en-US" altLang="ko-KR" sz="1200" dirty="0" smtClean="0"/>
              <a:t>. </a:t>
            </a:r>
            <a:endParaRPr lang="en-US" altLang="ko-KR" sz="1200" dirty="0" smtClean="0"/>
          </a:p>
          <a:p>
            <a:pPr lvl="1">
              <a:defRPr/>
            </a:pPr>
            <a:r>
              <a:rPr lang="en-US" altLang="ko-KR" sz="1200" dirty="0" smtClean="0"/>
              <a:t>Verification Methods </a:t>
            </a:r>
          </a:p>
          <a:p>
            <a:pPr lvl="2">
              <a:defRPr/>
            </a:pPr>
            <a:r>
              <a:rPr lang="en-US" altLang="ko-KR" sz="1100" dirty="0"/>
              <a:t>Multiple selection of Verification Methods presented </a:t>
            </a:r>
            <a:r>
              <a:rPr lang="en-US" altLang="ko-KR" sz="1100" dirty="0" smtClean="0"/>
              <a:t>below</a:t>
            </a:r>
            <a:r>
              <a:rPr lang="ko-KR" altLang="en-US" sz="1100" smtClean="0"/>
              <a:t> </a:t>
            </a:r>
            <a:endParaRPr lang="en-US" altLang="ko-KR" sz="1100" dirty="0" smtClean="0"/>
          </a:p>
          <a:p>
            <a:pPr lvl="1">
              <a:defRPr/>
            </a:pPr>
            <a:r>
              <a:rPr lang="en-US" altLang="ko-KR" sz="1200" dirty="0" smtClean="0"/>
              <a:t>Verification Criteria </a:t>
            </a:r>
          </a:p>
          <a:p>
            <a:pPr lvl="2">
              <a:defRPr/>
            </a:pPr>
            <a:r>
              <a:rPr lang="en-US" altLang="ko-KR" sz="1100" dirty="0"/>
              <a:t>Briefly describe the criteria for verifying Req. according to Verification </a:t>
            </a:r>
            <a:r>
              <a:rPr lang="en-US" altLang="ko-KR" sz="1100" dirty="0" smtClean="0"/>
              <a:t>Methods</a:t>
            </a:r>
            <a:r>
              <a:rPr lang="ko-KR" altLang="en-US" sz="1100" smtClean="0"/>
              <a:t> </a:t>
            </a:r>
            <a:endParaRPr lang="en-US" altLang="ko-KR" sz="1100" dirty="0" smtClean="0"/>
          </a:p>
          <a:p>
            <a:pPr lvl="1">
              <a:defRPr/>
            </a:pPr>
            <a:endParaRPr lang="en-US" altLang="ko-KR" sz="1200" dirty="0"/>
          </a:p>
          <a:p>
            <a:pPr>
              <a:defRPr/>
            </a:pPr>
            <a:r>
              <a:rPr lang="en-US" altLang="ko-KR" sz="1200" dirty="0" smtClean="0"/>
              <a:t>Verification Methods </a:t>
            </a:r>
          </a:p>
          <a:p>
            <a:pPr lvl="1">
              <a:defRPr/>
            </a:pPr>
            <a:r>
              <a:rPr lang="en-US" altLang="ko-KR" sz="1200" dirty="0" smtClean="0"/>
              <a:t>Test (</a:t>
            </a:r>
            <a:r>
              <a:rPr lang="en-US" altLang="ko-KR" sz="1200" i="1" dirty="0" smtClean="0">
                <a:solidFill>
                  <a:schemeClr val="tx2">
                    <a:lumMod val="60000"/>
                    <a:lumOff val="40000"/>
                  </a:schemeClr>
                </a:solidFill>
              </a:rPr>
              <a:t>SysT, SysIT, SWT, SWIT, </a:t>
            </a:r>
            <a:r>
              <a:rPr lang="en-US" altLang="ko-KR" sz="1200" i="1" dirty="0" smtClean="0">
                <a:solidFill>
                  <a:schemeClr val="tx2">
                    <a:lumMod val="60000"/>
                    <a:lumOff val="40000"/>
                  </a:schemeClr>
                </a:solidFill>
              </a:rPr>
              <a:t>SWUT, etc.</a:t>
            </a:r>
            <a:r>
              <a:rPr lang="en-US" altLang="ko-KR" sz="1200" dirty="0" smtClean="0"/>
              <a:t>)</a:t>
            </a:r>
            <a:endParaRPr lang="en-US" altLang="ko-KR" sz="1200" dirty="0" smtClean="0"/>
          </a:p>
          <a:p>
            <a:pPr lvl="2">
              <a:defRPr/>
            </a:pPr>
            <a:r>
              <a:rPr lang="en-US" altLang="ko-KR" sz="1100" dirty="0"/>
              <a:t>Requirement documents such as </a:t>
            </a:r>
            <a:r>
              <a:rPr lang="en-US" altLang="ko-KR" sz="1100" dirty="0" err="1"/>
              <a:t>SysRS</a:t>
            </a:r>
            <a:r>
              <a:rPr lang="en-US" altLang="ko-KR" sz="1100" dirty="0"/>
              <a:t>, SRS, etc. should describe one or more Verification Methods including </a:t>
            </a:r>
            <a:r>
              <a:rPr lang="en-US" altLang="ko-KR" sz="1100" dirty="0" smtClean="0"/>
              <a:t>Test.</a:t>
            </a:r>
            <a:r>
              <a:rPr lang="ko-KR" altLang="en-US" sz="1100" smtClean="0"/>
              <a:t> </a:t>
            </a:r>
            <a:endParaRPr lang="en-US" altLang="ko-KR" sz="1100" dirty="0" smtClean="0"/>
          </a:p>
          <a:p>
            <a:pPr lvl="3">
              <a:defRPr/>
            </a:pPr>
            <a:r>
              <a:rPr lang="en-US" altLang="ko-KR" sz="1050" dirty="0"/>
              <a:t>For items that cannot be tested among </a:t>
            </a:r>
            <a:r>
              <a:rPr lang="en-US" altLang="ko-KR" sz="1050" dirty="0" err="1"/>
              <a:t>SysRS</a:t>
            </a:r>
            <a:r>
              <a:rPr lang="en-US" altLang="ko-KR" sz="1050" dirty="0"/>
              <a:t> and SRS items, only other verification methods can be described</a:t>
            </a:r>
            <a:r>
              <a:rPr lang="en-US" altLang="ko-KR" sz="1050" dirty="0" smtClean="0"/>
              <a:t>..</a:t>
            </a:r>
            <a:r>
              <a:rPr lang="ko-KR" altLang="en-US" sz="1050" smtClean="0"/>
              <a:t> </a:t>
            </a:r>
            <a:endParaRPr lang="en-US" altLang="ko-KR" sz="1050" dirty="0" smtClean="0"/>
          </a:p>
          <a:p>
            <a:pPr lvl="2">
              <a:defRPr/>
            </a:pPr>
            <a:endParaRPr lang="en-US" altLang="ko-KR" sz="1100" dirty="0" smtClean="0"/>
          </a:p>
          <a:p>
            <a:pPr lvl="2">
              <a:defRPr/>
            </a:pPr>
            <a:r>
              <a:rPr lang="en-US" altLang="ko-KR" sz="1100" dirty="0"/>
              <a:t>In the case of functional tests, only the test steps need to be explicitly described</a:t>
            </a:r>
            <a:r>
              <a:rPr lang="en-US" altLang="ko-KR" sz="1100" dirty="0" smtClean="0"/>
              <a:t>.</a:t>
            </a:r>
          </a:p>
          <a:p>
            <a:pPr lvl="2">
              <a:defRPr/>
            </a:pPr>
            <a:r>
              <a:rPr lang="en-US" altLang="ko-KR" sz="1100" dirty="0" smtClean="0"/>
              <a:t>Describes </a:t>
            </a:r>
            <a:r>
              <a:rPr lang="en-US" altLang="ko-KR" sz="1100" dirty="0"/>
              <a:t>the test steps other than the </a:t>
            </a:r>
            <a:r>
              <a:rPr lang="en-US" altLang="ko-KR" sz="1100" dirty="0" smtClean="0"/>
              <a:t>functional</a:t>
            </a:r>
            <a:r>
              <a:rPr lang="ko-KR" altLang="en-US" sz="1100" smtClean="0"/>
              <a:t> </a:t>
            </a:r>
            <a:endParaRPr lang="en-US" altLang="ko-KR" sz="1100" dirty="0" smtClean="0"/>
          </a:p>
          <a:p>
            <a:pPr lvl="3">
              <a:defRPr/>
            </a:pPr>
            <a:r>
              <a:rPr lang="en-US" altLang="ko-KR" sz="1050" i="1" dirty="0" smtClean="0">
                <a:solidFill>
                  <a:schemeClr val="tx2">
                    <a:lumMod val="60000"/>
                    <a:lumOff val="40000"/>
                  </a:schemeClr>
                </a:solidFill>
              </a:rPr>
              <a:t>Stress Test, Performance Test, Diagnostic Test, Network </a:t>
            </a:r>
            <a:r>
              <a:rPr lang="en-US" altLang="ko-KR" sz="1050" i="1" dirty="0" smtClean="0">
                <a:solidFill>
                  <a:schemeClr val="tx2">
                    <a:lumMod val="60000"/>
                    <a:lumOff val="40000"/>
                  </a:schemeClr>
                </a:solidFill>
              </a:rPr>
              <a:t>Test</a:t>
            </a:r>
            <a:r>
              <a:rPr lang="en-US" altLang="ko-KR" sz="1050" dirty="0" smtClean="0"/>
              <a:t>, etc.</a:t>
            </a:r>
            <a:endParaRPr lang="en-US" altLang="ko-KR" sz="1050" dirty="0" smtClean="0"/>
          </a:p>
          <a:p>
            <a:pPr lvl="3">
              <a:defRPr/>
            </a:pPr>
            <a:endParaRPr lang="en-US" altLang="ko-KR" sz="1050" dirty="0" smtClean="0"/>
          </a:p>
          <a:p>
            <a:pPr lvl="1">
              <a:defRPr/>
            </a:pPr>
            <a:r>
              <a:rPr lang="en-US" altLang="ko-KR" sz="1200" dirty="0"/>
              <a:t>Review (Visual Inspection-actual confirmation, Code Review, Design Review, Document Review, etc</a:t>
            </a:r>
            <a:r>
              <a:rPr lang="en-US" altLang="ko-KR" sz="1200" dirty="0" smtClean="0"/>
              <a:t>.) </a:t>
            </a:r>
            <a:endParaRPr lang="en-US" altLang="ko-KR" sz="1200" dirty="0"/>
          </a:p>
          <a:p>
            <a:pPr lvl="2">
              <a:defRPr/>
            </a:pPr>
            <a:r>
              <a:rPr lang="en-US" altLang="ko-KR" sz="1100" dirty="0"/>
              <a:t>The main verification methods of design documents such as </a:t>
            </a:r>
            <a:r>
              <a:rPr lang="en-US" altLang="ko-KR" sz="1100" dirty="0" err="1"/>
              <a:t>SysAD</a:t>
            </a:r>
            <a:r>
              <a:rPr lang="en-US" altLang="ko-KR" sz="1100" dirty="0"/>
              <a:t> and SAD can be </a:t>
            </a:r>
            <a:r>
              <a:rPr lang="en-US" altLang="ko-KR" sz="1100" dirty="0" smtClean="0"/>
              <a:t>Review</a:t>
            </a:r>
            <a:r>
              <a:rPr lang="ko-KR" altLang="en-US" sz="1100" smtClean="0"/>
              <a:t> </a:t>
            </a:r>
            <a:endParaRPr lang="en-US" altLang="ko-KR" sz="1100" dirty="0" smtClean="0"/>
          </a:p>
          <a:p>
            <a:pPr lvl="1">
              <a:defRPr/>
            </a:pPr>
            <a:endParaRPr lang="en-US" altLang="ko-KR" sz="1200" dirty="0" smtClean="0"/>
          </a:p>
          <a:p>
            <a:pPr lvl="1">
              <a:defRPr/>
            </a:pPr>
            <a:r>
              <a:rPr lang="en-US" altLang="ko-KR" sz="1200" dirty="0" smtClean="0"/>
              <a:t>Analysis (</a:t>
            </a:r>
            <a:r>
              <a:rPr lang="en-US" altLang="ko-KR" sz="1200" i="1" dirty="0" smtClean="0">
                <a:solidFill>
                  <a:schemeClr val="tx2">
                    <a:lumMod val="60000"/>
                    <a:lumOff val="40000"/>
                  </a:schemeClr>
                </a:solidFill>
              </a:rPr>
              <a:t>FMEA, Static Analysis, SW Profiling, Resource </a:t>
            </a:r>
            <a:r>
              <a:rPr lang="en-US" altLang="ko-KR" sz="1200" i="1" dirty="0" smtClean="0">
                <a:solidFill>
                  <a:schemeClr val="tx2">
                    <a:lumMod val="60000"/>
                    <a:lumOff val="40000"/>
                  </a:schemeClr>
                </a:solidFill>
              </a:rPr>
              <a:t>Measurement</a:t>
            </a:r>
            <a:r>
              <a:rPr lang="en-US" altLang="ko-KR" sz="1200" dirty="0" smtClean="0"/>
              <a:t>, etc.</a:t>
            </a:r>
            <a:r>
              <a:rPr lang="en-US" altLang="ko-KR" sz="1200" dirty="0" smtClean="0"/>
              <a:t>)</a:t>
            </a:r>
            <a:endParaRPr lang="en-US" altLang="ko-KR" sz="1200" dirty="0" smtClean="0"/>
          </a:p>
          <a:p>
            <a:pPr lvl="2">
              <a:defRPr/>
            </a:pPr>
            <a:endParaRPr lang="en-US" altLang="ko-KR" sz="1100" dirty="0" smtClean="0"/>
          </a:p>
          <a:p>
            <a:pPr lvl="1">
              <a:defRPr/>
            </a:pPr>
            <a:r>
              <a:rPr lang="en-US" altLang="ko-KR" sz="1200" dirty="0" smtClean="0"/>
              <a:t>Demonstration </a:t>
            </a:r>
            <a:endParaRPr lang="en-US" altLang="ko-KR" sz="1200" dirty="0"/>
          </a:p>
          <a:p>
            <a:pPr lvl="2">
              <a:defRPr/>
            </a:pPr>
            <a:endParaRPr lang="ko-KR" altLang="en-US" sz="1100" dirty="0"/>
          </a:p>
        </p:txBody>
      </p:sp>
    </p:spTree>
    <p:extLst>
      <p:ext uri="{BB962C8B-B14F-4D97-AF65-F5344CB8AC3E}">
        <p14:creationId xmlns:p14="http://schemas.microsoft.com/office/powerpoint/2010/main" val="12300444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제목 1"/>
          <p:cNvSpPr>
            <a:spLocks noGrp="1"/>
          </p:cNvSpPr>
          <p:nvPr>
            <p:ph type="title"/>
          </p:nvPr>
        </p:nvSpPr>
        <p:spPr/>
        <p:txBody>
          <a:bodyPr/>
          <a:lstStyle/>
          <a:p>
            <a:r>
              <a:rPr lang="en-US" altLang="ko-KR" dirty="0"/>
              <a:t># Reference 1. Criteria for writing Verification Criteria</a:t>
            </a:r>
            <a:endParaRPr lang="ko-KR" altLang="en-US" smtClean="0"/>
          </a:p>
        </p:txBody>
      </p:sp>
      <p:sp>
        <p:nvSpPr>
          <p:cNvPr id="3" name="내용 개체 틀 2"/>
          <p:cNvSpPr>
            <a:spLocks noGrp="1"/>
          </p:cNvSpPr>
          <p:nvPr>
            <p:ph type="body" sz="quarter" idx="10"/>
          </p:nvPr>
        </p:nvSpPr>
        <p:spPr>
          <a:prstGeom prst="rect">
            <a:avLst/>
          </a:prstGeom>
        </p:spPr>
        <p:txBody>
          <a:bodyPr/>
          <a:lstStyle/>
          <a:p>
            <a:pPr>
              <a:defRPr/>
            </a:pPr>
            <a:r>
              <a:rPr lang="en-US" altLang="ko-KR" sz="1200" dirty="0"/>
              <a:t>Write Test Case and Review Check List according to Verification </a:t>
            </a:r>
            <a:r>
              <a:rPr lang="en-US" altLang="ko-KR" sz="1200" dirty="0" smtClean="0"/>
              <a:t>Methods</a:t>
            </a:r>
            <a:endParaRPr lang="en-US" altLang="ko-KR" sz="1200" dirty="0" smtClean="0"/>
          </a:p>
          <a:p>
            <a:pPr lvl="1">
              <a:defRPr/>
            </a:pPr>
            <a:r>
              <a:rPr lang="en-US" altLang="ko-KR" sz="1200" dirty="0"/>
              <a:t>When Verification Method is ‘Test</a:t>
            </a:r>
            <a:r>
              <a:rPr lang="en-US" altLang="ko-KR" sz="1200" dirty="0" smtClean="0"/>
              <a:t>’</a:t>
            </a:r>
            <a:r>
              <a:rPr lang="ko-KR" altLang="en-US" sz="1200" smtClean="0"/>
              <a:t> </a:t>
            </a:r>
            <a:endParaRPr lang="en-US" altLang="ko-KR" sz="1200" dirty="0" smtClean="0"/>
          </a:p>
          <a:p>
            <a:pPr lvl="2">
              <a:defRPr/>
            </a:pPr>
            <a:r>
              <a:rPr lang="en-US" altLang="ko-KR" sz="1100" dirty="0"/>
              <a:t>A test case must be written to verify the relevant Req</a:t>
            </a:r>
            <a:r>
              <a:rPr lang="en-US" altLang="ko-KR" sz="1100" dirty="0" smtClean="0"/>
              <a:t>.</a:t>
            </a:r>
            <a:r>
              <a:rPr lang="ko-KR" altLang="en-US" sz="1100" smtClean="0"/>
              <a:t> </a:t>
            </a:r>
            <a:endParaRPr lang="en-US" altLang="ko-KR" sz="1100" dirty="0" smtClean="0"/>
          </a:p>
          <a:p>
            <a:pPr lvl="1">
              <a:defRPr/>
            </a:pPr>
            <a:r>
              <a:rPr lang="en-US" altLang="ko-KR" sz="1200" dirty="0"/>
              <a:t>When Verification Method is ‘Review</a:t>
            </a:r>
            <a:r>
              <a:rPr lang="en-US" altLang="ko-KR" sz="1200" dirty="0" smtClean="0"/>
              <a:t>’</a:t>
            </a:r>
            <a:r>
              <a:rPr lang="ko-KR" altLang="en-US" sz="1200" smtClean="0"/>
              <a:t> </a:t>
            </a:r>
            <a:endParaRPr lang="en-US" altLang="ko-KR" sz="1200" dirty="0" smtClean="0"/>
          </a:p>
          <a:p>
            <a:pPr lvl="2">
              <a:defRPr/>
            </a:pPr>
            <a:r>
              <a:rPr lang="en-US" altLang="ko-KR" sz="1100" dirty="0"/>
              <a:t>A Review Checklist must be prepared to verify the relevant Req</a:t>
            </a:r>
            <a:r>
              <a:rPr lang="en-US" altLang="ko-KR" sz="1100" dirty="0" smtClean="0"/>
              <a:t>.</a:t>
            </a:r>
          </a:p>
          <a:p>
            <a:pPr lvl="2">
              <a:defRPr/>
            </a:pPr>
            <a:r>
              <a:rPr lang="en-US" altLang="ko-KR" sz="1100" dirty="0" smtClean="0"/>
              <a:t>If </a:t>
            </a:r>
            <a:r>
              <a:rPr lang="en-US" altLang="ko-KR" sz="1100" dirty="0"/>
              <a:t>you do not use the Review Checklist, the review result must include the review of the Req.</a:t>
            </a:r>
            <a:endParaRPr lang="en-US" altLang="ko-KR" sz="1200" dirty="0"/>
          </a:p>
          <a:p>
            <a:pPr lvl="1">
              <a:defRPr/>
            </a:pPr>
            <a:endParaRPr lang="en-US" altLang="ko-KR" sz="1200" dirty="0" smtClean="0"/>
          </a:p>
          <a:p>
            <a:pPr lvl="1">
              <a:defRPr/>
            </a:pPr>
            <a:r>
              <a:rPr lang="en-US" altLang="ko-KR" sz="1200" dirty="0"/>
              <a:t>If the Req. is clearly described, only the Verification Method should be described and the Verification Criteria may be omitted</a:t>
            </a:r>
            <a:r>
              <a:rPr lang="en-US" altLang="ko-KR" sz="1200" dirty="0" smtClean="0"/>
              <a:t>.</a:t>
            </a:r>
            <a:r>
              <a:rPr lang="ko-KR" altLang="en-US" sz="1200" smtClean="0"/>
              <a:t> </a:t>
            </a:r>
            <a:endParaRPr lang="en-US" altLang="ko-KR" sz="1200" dirty="0" smtClean="0"/>
          </a:p>
          <a:p>
            <a:pPr lvl="2">
              <a:defRPr/>
            </a:pPr>
            <a:r>
              <a:rPr lang="en-US" altLang="ko-KR" sz="1100" dirty="0"/>
              <a:t>Req. Only when the range of the input value and the output value corresponding to the input value are clearly described in the </a:t>
            </a:r>
            <a:r>
              <a:rPr lang="en-US" altLang="ko-KR" sz="1100" dirty="0" smtClean="0"/>
              <a:t>description</a:t>
            </a:r>
          </a:p>
          <a:p>
            <a:pPr lvl="2">
              <a:defRPr/>
            </a:pPr>
            <a:r>
              <a:rPr lang="en-US" altLang="ko-KR" sz="1100" dirty="0" smtClean="0"/>
              <a:t>That </a:t>
            </a:r>
            <a:r>
              <a:rPr lang="en-US" altLang="ko-KR" sz="1100" dirty="0"/>
              <a:t>is, it means that the person in charge can write a test case only by looking at the Req.</a:t>
            </a:r>
            <a:endParaRPr lang="ko-KR" altLang="en-US" sz="1100" dirty="0"/>
          </a:p>
        </p:txBody>
      </p:sp>
    </p:spTree>
    <p:extLst>
      <p:ext uri="{BB962C8B-B14F-4D97-AF65-F5344CB8AC3E}">
        <p14:creationId xmlns:p14="http://schemas.microsoft.com/office/powerpoint/2010/main" val="1124252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제목 1"/>
          <p:cNvSpPr>
            <a:spLocks noGrp="1"/>
          </p:cNvSpPr>
          <p:nvPr>
            <p:ph type="title"/>
          </p:nvPr>
        </p:nvSpPr>
        <p:spPr/>
        <p:txBody>
          <a:bodyPr/>
          <a:lstStyle/>
          <a:p>
            <a:r>
              <a:rPr lang="en-US" altLang="ko-KR" dirty="0"/>
              <a:t># Reference 1. Criteria for writing Verification Criteria</a:t>
            </a:r>
            <a:endParaRPr lang="ko-KR" altLang="en-US" smtClean="0"/>
          </a:p>
        </p:txBody>
      </p:sp>
      <p:sp>
        <p:nvSpPr>
          <p:cNvPr id="3" name="내용 개체 틀 2"/>
          <p:cNvSpPr>
            <a:spLocks noGrp="1"/>
          </p:cNvSpPr>
          <p:nvPr>
            <p:ph type="body" sz="quarter" idx="10"/>
          </p:nvPr>
        </p:nvSpPr>
        <p:spPr>
          <a:prstGeom prst="rect">
            <a:avLst/>
          </a:prstGeom>
        </p:spPr>
        <p:txBody>
          <a:bodyPr/>
          <a:lstStyle/>
          <a:p>
            <a:pPr>
              <a:defRPr/>
            </a:pPr>
            <a:r>
              <a:rPr lang="en-US" altLang="ko-KR" sz="1200" b="1" dirty="0" smtClean="0"/>
              <a:t>SRD(</a:t>
            </a:r>
            <a:r>
              <a:rPr lang="en-US" altLang="ko-KR" sz="1200" b="1" dirty="0" err="1" smtClean="0"/>
              <a:t>SysRS</a:t>
            </a:r>
            <a:r>
              <a:rPr lang="en-US" altLang="ko-KR" sz="1200" b="1" dirty="0" smtClean="0"/>
              <a:t>) </a:t>
            </a:r>
            <a:r>
              <a:rPr lang="en-US" altLang="ko-KR" sz="1200" b="1" dirty="0" smtClean="0"/>
              <a:t>Example</a:t>
            </a:r>
            <a:endParaRPr lang="en-US" altLang="ko-KR" sz="1200" b="1" dirty="0" smtClean="0"/>
          </a:p>
          <a:p>
            <a:pPr lvl="1">
              <a:defRPr/>
            </a:pPr>
            <a:r>
              <a:rPr lang="en-US" altLang="ko-KR" sz="1200" dirty="0" smtClean="0"/>
              <a:t>Req. </a:t>
            </a:r>
          </a:p>
          <a:p>
            <a:pPr lvl="2">
              <a:defRPr/>
            </a:pPr>
            <a:r>
              <a:rPr lang="en-US" altLang="ko-KR" sz="1100" dirty="0"/>
              <a:t>When Power supply is between </a:t>
            </a:r>
            <a:r>
              <a:rPr lang="en-US" altLang="ko-KR" sz="1100" u="sng" dirty="0"/>
              <a:t>6V and 16V</a:t>
            </a:r>
            <a:r>
              <a:rPr lang="en-US" altLang="ko-KR" sz="1100" dirty="0"/>
              <a:t>, Controller shall work normally</a:t>
            </a:r>
            <a:r>
              <a:rPr lang="en-US" altLang="ko-KR" sz="1100" dirty="0" smtClean="0"/>
              <a:t>.</a:t>
            </a:r>
          </a:p>
          <a:p>
            <a:pPr lvl="1">
              <a:defRPr/>
            </a:pPr>
            <a:r>
              <a:rPr lang="en-US" altLang="ko-KR" sz="1200" dirty="0" smtClean="0"/>
              <a:t>VC </a:t>
            </a:r>
          </a:p>
          <a:p>
            <a:pPr lvl="2">
              <a:defRPr/>
            </a:pPr>
            <a:r>
              <a:rPr lang="en-US" altLang="ko-KR" sz="1100" dirty="0" smtClean="0"/>
              <a:t>Test (SyST)</a:t>
            </a:r>
            <a:br>
              <a:rPr lang="en-US" altLang="ko-KR" sz="1100" dirty="0" smtClean="0"/>
            </a:br>
            <a:r>
              <a:rPr lang="en-US" altLang="ko-KR" sz="1100" dirty="0"/>
              <a:t>Check whether it operates normally within the defined power </a:t>
            </a:r>
            <a:r>
              <a:rPr lang="en-US" altLang="ko-KR" sz="1100" dirty="0" smtClean="0"/>
              <a:t>range</a:t>
            </a:r>
          </a:p>
          <a:p>
            <a:pPr lvl="2">
              <a:defRPr/>
            </a:pPr>
            <a:endParaRPr lang="en-US" altLang="ko-KR" sz="1100" dirty="0" smtClean="0"/>
          </a:p>
          <a:p>
            <a:pPr lvl="1">
              <a:defRPr/>
            </a:pPr>
            <a:r>
              <a:rPr lang="en-US" altLang="ko-KR" sz="1200" dirty="0"/>
              <a:t>Req. </a:t>
            </a:r>
          </a:p>
          <a:p>
            <a:pPr lvl="2">
              <a:defRPr/>
            </a:pPr>
            <a:r>
              <a:rPr lang="en-US" altLang="ko-KR" sz="1100" dirty="0"/>
              <a:t>When receiving </a:t>
            </a:r>
            <a:r>
              <a:rPr lang="en-US" altLang="ko-KR" sz="1100" u="sng" dirty="0"/>
              <a:t>diag command</a:t>
            </a:r>
            <a:r>
              <a:rPr lang="en-US" altLang="ko-KR" sz="1100" dirty="0"/>
              <a:t> from HU, Controller shall provide the </a:t>
            </a:r>
            <a:r>
              <a:rPr lang="en-US" altLang="ko-KR" sz="1100" u="sng" dirty="0"/>
              <a:t>fault code and information data</a:t>
            </a:r>
            <a:r>
              <a:rPr lang="en-US" altLang="ko-KR" sz="1100" dirty="0"/>
              <a:t> to HU</a:t>
            </a:r>
            <a:r>
              <a:rPr lang="en-US" altLang="ko-KR" sz="1100" dirty="0" smtClean="0"/>
              <a:t>.</a:t>
            </a:r>
          </a:p>
          <a:p>
            <a:pPr lvl="1">
              <a:defRPr/>
            </a:pPr>
            <a:r>
              <a:rPr lang="en-US" altLang="ko-KR" sz="1200" dirty="0" smtClean="0"/>
              <a:t>VC </a:t>
            </a:r>
            <a:endParaRPr lang="en-US" altLang="ko-KR" sz="1200" dirty="0"/>
          </a:p>
          <a:p>
            <a:pPr lvl="2">
              <a:defRPr/>
            </a:pPr>
            <a:r>
              <a:rPr lang="en-US" altLang="ko-KR" sz="1100" dirty="0"/>
              <a:t>Test (</a:t>
            </a:r>
            <a:r>
              <a:rPr lang="en-US" altLang="ko-KR" sz="1100" dirty="0" smtClean="0"/>
              <a:t>SyST – Diagnostic Test) and Simulation (CAN)</a:t>
            </a:r>
            <a:br>
              <a:rPr lang="en-US" altLang="ko-KR" sz="1100" dirty="0" smtClean="0"/>
            </a:br>
            <a:r>
              <a:rPr lang="en-US" altLang="ko-KR" sz="1100" dirty="0" smtClean="0"/>
              <a:t>CAN</a:t>
            </a:r>
            <a:r>
              <a:rPr lang="ko-KR" altLang="en-US" sz="1100" dirty="0"/>
              <a:t>을 통해 입력된</a:t>
            </a:r>
            <a:r>
              <a:rPr lang="en-US" altLang="ko-KR" sz="1100" dirty="0"/>
              <a:t> </a:t>
            </a:r>
            <a:r>
              <a:rPr lang="ko-KR" altLang="en-US" sz="1100" dirty="0"/>
              <a:t>값에 해당하는 </a:t>
            </a:r>
            <a:r>
              <a:rPr lang="en-US" altLang="ko-KR" sz="1100" dirty="0"/>
              <a:t>information data</a:t>
            </a:r>
            <a:r>
              <a:rPr lang="ko-KR" altLang="en-US" sz="1100" dirty="0"/>
              <a:t>가 출력되는지 확인 </a:t>
            </a:r>
            <a:r>
              <a:rPr lang="en-US" altLang="ko-KR" sz="1100" dirty="0" smtClean="0"/>
              <a:t/>
            </a:r>
            <a:br>
              <a:rPr lang="en-US" altLang="ko-KR" sz="1100" dirty="0" smtClean="0"/>
            </a:br>
            <a:r>
              <a:rPr lang="ko-KR" altLang="en-US" sz="1100" dirty="0" smtClean="0"/>
              <a:t>해당 </a:t>
            </a:r>
            <a:r>
              <a:rPr lang="en-US" altLang="ko-KR" sz="1100" dirty="0" smtClean="0"/>
              <a:t>Command</a:t>
            </a:r>
            <a:r>
              <a:rPr lang="ko-KR" altLang="en-US" sz="1100" dirty="0" smtClean="0"/>
              <a:t>에 대한 진단코드</a:t>
            </a:r>
            <a:r>
              <a:rPr lang="en-US" altLang="ko-KR" sz="1100" dirty="0" smtClean="0"/>
              <a:t>(DTC)</a:t>
            </a:r>
            <a:r>
              <a:rPr lang="ko-KR" altLang="en-US" sz="1100" dirty="0" smtClean="0"/>
              <a:t>가</a:t>
            </a:r>
            <a:r>
              <a:rPr lang="en-US" altLang="ko-KR" sz="1100" dirty="0" smtClean="0"/>
              <a:t> </a:t>
            </a:r>
            <a:r>
              <a:rPr lang="ko-KR" altLang="en-US" sz="1100" dirty="0" smtClean="0"/>
              <a:t>작성되어 있는지 확인</a:t>
            </a:r>
            <a:r>
              <a:rPr lang="en-US" altLang="ko-KR" sz="1100" dirty="0" smtClean="0"/>
              <a:t> (Diagnostic Spec </a:t>
            </a:r>
            <a:r>
              <a:rPr lang="ko-KR" altLang="en-US" sz="1100" dirty="0" smtClean="0"/>
              <a:t>참고</a:t>
            </a:r>
            <a:r>
              <a:rPr lang="en-US" altLang="ko-KR" sz="1100" dirty="0" smtClean="0"/>
              <a:t>)</a:t>
            </a:r>
            <a:endParaRPr lang="en-US" altLang="ko-KR" sz="1100" dirty="0"/>
          </a:p>
          <a:p>
            <a:pPr>
              <a:defRPr/>
            </a:pPr>
            <a:endParaRPr lang="en-US" altLang="ko-KR" sz="1200" dirty="0" smtClean="0"/>
          </a:p>
          <a:p>
            <a:pPr lvl="1">
              <a:defRPr/>
            </a:pPr>
            <a:r>
              <a:rPr lang="en-US" altLang="ko-KR" sz="1200" dirty="0" smtClean="0"/>
              <a:t>Req.</a:t>
            </a:r>
          </a:p>
          <a:p>
            <a:pPr lvl="2">
              <a:defRPr/>
            </a:pPr>
            <a:r>
              <a:rPr lang="en-US" altLang="ko-KR" sz="1100" dirty="0"/>
              <a:t>ALS shall be able to measure illumination ranged with </a:t>
            </a:r>
            <a:r>
              <a:rPr lang="en-US" altLang="ko-KR" sz="1100" u="sng" dirty="0"/>
              <a:t>1 to </a:t>
            </a:r>
            <a:r>
              <a:rPr lang="en-US" altLang="ko-KR" sz="1100" u="sng" dirty="0" smtClean="0"/>
              <a:t>10klx</a:t>
            </a:r>
          </a:p>
          <a:p>
            <a:pPr lvl="1">
              <a:defRPr/>
            </a:pPr>
            <a:r>
              <a:rPr lang="en-US" altLang="ko-KR" sz="1200" dirty="0" smtClean="0"/>
              <a:t>VC</a:t>
            </a:r>
          </a:p>
          <a:p>
            <a:pPr lvl="2">
              <a:defRPr/>
            </a:pPr>
            <a:r>
              <a:rPr lang="en-US" altLang="ko-KR" sz="1100" dirty="0" smtClean="0"/>
              <a:t>Test (SyST) </a:t>
            </a:r>
            <a:br>
              <a:rPr lang="en-US" altLang="ko-KR" sz="1100" dirty="0" smtClean="0"/>
            </a:br>
            <a:r>
              <a:rPr lang="ko-KR" altLang="en-US" sz="1100" dirty="0" smtClean="0"/>
              <a:t>정의된 입력 범위에 대한 측정 값이 출력되는지 확인 </a:t>
            </a:r>
            <a:endParaRPr lang="en-US" altLang="ko-KR" sz="1100" dirty="0"/>
          </a:p>
        </p:txBody>
      </p:sp>
    </p:spTree>
    <p:extLst>
      <p:ext uri="{BB962C8B-B14F-4D97-AF65-F5344CB8AC3E}">
        <p14:creationId xmlns:p14="http://schemas.microsoft.com/office/powerpoint/2010/main" val="3348619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p:txBody>
          <a:bodyPr/>
          <a:lstStyle/>
          <a:p>
            <a:r>
              <a:rPr lang="en-US" altLang="ko-KR" dirty="0"/>
              <a:t># Reference 1. Criteria for writing Verification Criteria</a:t>
            </a:r>
            <a:endParaRPr lang="ko-KR" altLang="en-US" smtClean="0"/>
          </a:p>
        </p:txBody>
      </p:sp>
      <p:sp>
        <p:nvSpPr>
          <p:cNvPr id="3" name="내용 개체 틀 2"/>
          <p:cNvSpPr>
            <a:spLocks noGrp="1"/>
          </p:cNvSpPr>
          <p:nvPr>
            <p:ph type="body" sz="quarter" idx="10"/>
          </p:nvPr>
        </p:nvSpPr>
        <p:spPr>
          <a:prstGeom prst="rect">
            <a:avLst/>
          </a:prstGeom>
        </p:spPr>
        <p:txBody>
          <a:bodyPr/>
          <a:lstStyle/>
          <a:p>
            <a:pPr>
              <a:defRPr/>
            </a:pPr>
            <a:r>
              <a:rPr lang="en-US" altLang="ko-KR" sz="1200" b="1" dirty="0" smtClean="0"/>
              <a:t>SRS </a:t>
            </a:r>
            <a:r>
              <a:rPr lang="en-US" altLang="ko-KR" sz="1200" b="1" dirty="0"/>
              <a:t>Example</a:t>
            </a:r>
            <a:endParaRPr lang="en-US" altLang="ko-KR" sz="1200" b="1" dirty="0"/>
          </a:p>
          <a:p>
            <a:pPr lvl="1">
              <a:defRPr/>
            </a:pPr>
            <a:r>
              <a:rPr lang="en-US" altLang="ko-KR" sz="1200" dirty="0" smtClean="0"/>
              <a:t>Req. </a:t>
            </a:r>
          </a:p>
          <a:p>
            <a:pPr lvl="2">
              <a:defRPr/>
            </a:pPr>
            <a:r>
              <a:rPr lang="en-US" altLang="ko-KR" sz="1100" dirty="0"/>
              <a:t>FPGA shall process test pattern command as following sequences</a:t>
            </a:r>
            <a:r>
              <a:rPr lang="en-US" altLang="ko-KR" sz="1100" dirty="0" smtClean="0"/>
              <a:t>. ~~ </a:t>
            </a:r>
          </a:p>
          <a:p>
            <a:pPr lvl="1">
              <a:defRPr/>
            </a:pPr>
            <a:r>
              <a:rPr lang="en-US" altLang="ko-KR" sz="1200" dirty="0" smtClean="0"/>
              <a:t>VC</a:t>
            </a:r>
          </a:p>
          <a:p>
            <a:pPr lvl="2">
              <a:defRPr/>
            </a:pPr>
            <a:r>
              <a:rPr lang="en-US" altLang="ko-KR" sz="1100" dirty="0" smtClean="0"/>
              <a:t>Test (SWT)</a:t>
            </a:r>
          </a:p>
          <a:p>
            <a:pPr marL="622300" lvl="2" indent="0">
              <a:buNone/>
              <a:defRPr/>
            </a:pPr>
            <a:r>
              <a:rPr lang="ko-KR" altLang="en-US" sz="1100" dirty="0" smtClean="0"/>
              <a:t>   </a:t>
            </a:r>
            <a:r>
              <a:rPr lang="en-US" altLang="ko-KR" sz="1100" dirty="0"/>
              <a:t>Check that the corresponding Register value is set for all </a:t>
            </a:r>
            <a:r>
              <a:rPr lang="en-US" altLang="ko-KR" sz="1100" dirty="0" err="1"/>
              <a:t>TestPattern</a:t>
            </a:r>
            <a:r>
              <a:rPr lang="en-US" altLang="ko-KR" sz="1100" dirty="0"/>
              <a:t> that can be input (refer to Register Map</a:t>
            </a:r>
            <a:r>
              <a:rPr lang="en-US" altLang="ko-KR" sz="1100" dirty="0" smtClean="0"/>
              <a:t>)</a:t>
            </a:r>
            <a:endParaRPr lang="en-US" altLang="ko-KR" sz="1100" dirty="0" smtClean="0"/>
          </a:p>
          <a:p>
            <a:pPr lvl="1">
              <a:defRPr/>
            </a:pPr>
            <a:endParaRPr lang="en-US" altLang="ko-KR" sz="1200" dirty="0"/>
          </a:p>
          <a:p>
            <a:pPr lvl="1">
              <a:defRPr/>
            </a:pPr>
            <a:r>
              <a:rPr lang="en-US" altLang="ko-KR" sz="1200" dirty="0" smtClean="0"/>
              <a:t>Req. </a:t>
            </a:r>
          </a:p>
          <a:p>
            <a:pPr lvl="2">
              <a:defRPr/>
            </a:pPr>
            <a:r>
              <a:rPr lang="en-US" altLang="ko-KR" sz="1100" dirty="0" smtClean="0"/>
              <a:t>Dimming </a:t>
            </a:r>
            <a:r>
              <a:rPr lang="en-US" altLang="ko-KR" sz="1100" dirty="0"/>
              <a:t>shall implement dimming algorithm to adjust brightness of backlight based on following elements.</a:t>
            </a:r>
          </a:p>
          <a:p>
            <a:pPr marL="266700" lvl="1" indent="0">
              <a:buNone/>
              <a:defRPr/>
            </a:pPr>
            <a:r>
              <a:rPr lang="en-US" altLang="ko-KR" sz="1200" dirty="0"/>
              <a:t> </a:t>
            </a:r>
            <a:r>
              <a:rPr lang="en-US" altLang="ko-KR" sz="1200" dirty="0" smtClean="0"/>
              <a:t>	-  </a:t>
            </a:r>
            <a:r>
              <a:rPr lang="en-US" altLang="ko-KR" sz="1200" dirty="0"/>
              <a:t>ALS, Day/Night, Temperature, Offset of display </a:t>
            </a:r>
            <a:r>
              <a:rPr lang="en-US" altLang="ko-KR" sz="1200" dirty="0" smtClean="0"/>
              <a:t>brightness</a:t>
            </a:r>
            <a:endParaRPr lang="en-US" altLang="ko-KR" sz="1200" dirty="0"/>
          </a:p>
          <a:p>
            <a:pPr lvl="1">
              <a:defRPr/>
            </a:pPr>
            <a:r>
              <a:rPr lang="en-US" altLang="ko-KR" sz="1200" dirty="0"/>
              <a:t>VC</a:t>
            </a:r>
          </a:p>
          <a:p>
            <a:pPr lvl="2">
              <a:defRPr/>
            </a:pPr>
            <a:r>
              <a:rPr lang="en-US" altLang="ko-KR" sz="1100" dirty="0" smtClean="0"/>
              <a:t>Test (SWT), Code Review</a:t>
            </a:r>
            <a:endParaRPr lang="en-US" altLang="ko-KR" sz="1100" dirty="0"/>
          </a:p>
          <a:p>
            <a:pPr marL="622300" lvl="2" indent="0">
              <a:buNone/>
              <a:defRPr/>
            </a:pPr>
            <a:r>
              <a:rPr lang="ko-KR" altLang="en-US" sz="1100" dirty="0" smtClean="0"/>
              <a:t>    </a:t>
            </a:r>
            <a:r>
              <a:rPr lang="en-US" altLang="ko-KR" sz="1100" dirty="0"/>
              <a:t>Code review on the algorithm, check whether the algorithm works normally during </a:t>
            </a:r>
            <a:r>
              <a:rPr lang="en-US" altLang="ko-KR" sz="1100" dirty="0" smtClean="0"/>
              <a:t>testing</a:t>
            </a:r>
          </a:p>
          <a:p>
            <a:pPr marL="622300" lvl="2" indent="0">
              <a:buNone/>
              <a:defRPr/>
            </a:pPr>
            <a:endParaRPr lang="en-US" altLang="ko-KR" sz="1100" dirty="0" smtClean="0"/>
          </a:p>
          <a:p>
            <a:pPr lvl="1">
              <a:defRPr/>
            </a:pPr>
            <a:r>
              <a:rPr lang="en-US" altLang="ko-KR" sz="1200" dirty="0" smtClean="0"/>
              <a:t>Req. </a:t>
            </a:r>
          </a:p>
          <a:p>
            <a:pPr lvl="2">
              <a:defRPr/>
            </a:pPr>
            <a:r>
              <a:rPr lang="en-US" altLang="ko-KR" sz="1100" dirty="0" smtClean="0"/>
              <a:t>When </a:t>
            </a:r>
            <a:r>
              <a:rPr lang="en-US" altLang="ko-KR" sz="1100" dirty="0"/>
              <a:t>receiving the notification from BLU about the LED backlight </a:t>
            </a:r>
            <a:r>
              <a:rPr lang="en-US" altLang="ko-KR" sz="1100" dirty="0" smtClean="0"/>
              <a:t>defect</a:t>
            </a:r>
            <a:r>
              <a:rPr lang="en-US" altLang="ko-KR" sz="1100" dirty="0"/>
              <a:t>, DiagDtc shall store the relevant DTC record in </a:t>
            </a:r>
            <a:r>
              <a:rPr lang="en-US" altLang="ko-KR" sz="1100" u="sng" dirty="0" smtClean="0"/>
              <a:t>EEPROM</a:t>
            </a:r>
            <a:r>
              <a:rPr lang="en-US" altLang="ko-KR" sz="1100" u="sng" dirty="0"/>
              <a:t> </a:t>
            </a:r>
            <a:r>
              <a:rPr lang="en-US" altLang="ko-KR" sz="1100" u="sng" dirty="0" smtClean="0"/>
              <a:t>- </a:t>
            </a:r>
            <a:r>
              <a:rPr lang="en-US" altLang="ko-KR" sz="1100" u="sng" dirty="0"/>
              <a:t>DTC : 0x99C400 ( Backlight Head Unit Screen defect </a:t>
            </a:r>
            <a:r>
              <a:rPr lang="en-US" altLang="ko-KR" sz="1100" u="sng" dirty="0" smtClean="0"/>
              <a:t>)</a:t>
            </a:r>
          </a:p>
          <a:p>
            <a:pPr lvl="1">
              <a:defRPr/>
            </a:pPr>
            <a:r>
              <a:rPr lang="en-US" altLang="ko-KR" sz="1200" dirty="0" smtClean="0"/>
              <a:t>VC</a:t>
            </a:r>
          </a:p>
          <a:p>
            <a:pPr lvl="2">
              <a:defRPr/>
            </a:pPr>
            <a:r>
              <a:rPr lang="en-US" altLang="ko-KR" sz="1100" dirty="0" smtClean="0"/>
              <a:t>Test</a:t>
            </a:r>
            <a:r>
              <a:rPr lang="ko-KR" altLang="en-US" sz="1100" dirty="0" smtClean="0"/>
              <a:t> </a:t>
            </a:r>
            <a:r>
              <a:rPr lang="en-US" altLang="ko-KR" sz="1100" dirty="0" smtClean="0"/>
              <a:t>(SWT)</a:t>
            </a:r>
          </a:p>
          <a:p>
            <a:pPr marL="622300" lvl="2" indent="0">
              <a:buNone/>
              <a:defRPr/>
            </a:pPr>
            <a:r>
              <a:rPr lang="en-US" altLang="ko-KR" sz="1100" dirty="0"/>
              <a:t> </a:t>
            </a:r>
            <a:r>
              <a:rPr lang="en-US" altLang="ko-KR" sz="1100" dirty="0" smtClean="0"/>
              <a:t>   </a:t>
            </a:r>
            <a:r>
              <a:rPr lang="en-US" altLang="ko-KR" sz="1100" dirty="0"/>
              <a:t>Check if the diagnostic code (DTC) corresponding to the notification is saved</a:t>
            </a:r>
            <a:endParaRPr lang="ko-KR" altLang="en-US" sz="1200" dirty="0"/>
          </a:p>
        </p:txBody>
      </p:sp>
    </p:spTree>
    <p:extLst>
      <p:ext uri="{BB962C8B-B14F-4D97-AF65-F5344CB8AC3E}">
        <p14:creationId xmlns:p14="http://schemas.microsoft.com/office/powerpoint/2010/main" val="32889312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제목 1"/>
          <p:cNvSpPr>
            <a:spLocks noGrp="1"/>
          </p:cNvSpPr>
          <p:nvPr>
            <p:ph type="title"/>
          </p:nvPr>
        </p:nvSpPr>
        <p:spPr/>
        <p:txBody>
          <a:bodyPr/>
          <a:lstStyle/>
          <a:p>
            <a:r>
              <a:rPr lang="en-US" altLang="ko-KR" dirty="0" smtClean="0"/>
              <a:t># </a:t>
            </a:r>
            <a:r>
              <a:rPr lang="en-US" altLang="ko-KR" dirty="0"/>
              <a:t>Reference 1. Criteria for writing Verification Criteria</a:t>
            </a:r>
            <a:endParaRPr lang="ko-KR" altLang="en-US" smtClean="0"/>
          </a:p>
        </p:txBody>
      </p:sp>
      <p:sp>
        <p:nvSpPr>
          <p:cNvPr id="3" name="텍스트 개체 틀 2"/>
          <p:cNvSpPr>
            <a:spLocks noGrp="1"/>
          </p:cNvSpPr>
          <p:nvPr>
            <p:ph type="body" sz="quarter" idx="10"/>
          </p:nvPr>
        </p:nvSpPr>
        <p:spPr>
          <a:xfrm>
            <a:off x="344488" y="714356"/>
            <a:ext cx="9434512" cy="457200"/>
          </a:xfrm>
        </p:spPr>
        <p:txBody>
          <a:bodyPr/>
          <a:lstStyle/>
          <a:p>
            <a:r>
              <a:rPr lang="en-US" altLang="ko-KR" sz="1200" b="1" dirty="0"/>
              <a:t>Main Verification Methods by Document </a:t>
            </a:r>
            <a:r>
              <a:rPr lang="en-US" altLang="ko-KR" sz="1200" b="1" dirty="0" smtClean="0"/>
              <a:t>Item</a:t>
            </a:r>
            <a:endParaRPr lang="en-US" altLang="ko-KR" sz="1200" b="1" dirty="0" smtClean="0"/>
          </a:p>
          <a:p>
            <a:r>
              <a:rPr lang="en-US" altLang="ko-KR" sz="1100" dirty="0" smtClean="0"/>
              <a:t>  - </a:t>
            </a:r>
            <a:r>
              <a:rPr lang="en-US" altLang="ko-KR" sz="1100" dirty="0"/>
              <a:t>Check ‘whether or not VC is written’ by the contents, and write VC only for items with ‘o’ in ‘</a:t>
            </a:r>
            <a:r>
              <a:rPr lang="en-US" altLang="ko-KR" sz="1100" dirty="0" err="1"/>
              <a:t>Req</a:t>
            </a:r>
            <a:r>
              <a:rPr lang="en-US" altLang="ko-KR" sz="1100" dirty="0"/>
              <a:t>?’ of the View in the Requirements Management Tool (Doors) in the relevant details.</a:t>
            </a:r>
            <a:endParaRPr lang="ko-KR" altLang="en-US" sz="1200" b="1" dirty="0"/>
          </a:p>
        </p:txBody>
      </p:sp>
      <p:pic>
        <p:nvPicPr>
          <p:cNvPr id="11268" name="그림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06249" y="1374780"/>
            <a:ext cx="7693318" cy="4956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142971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 Reference 2. How to analyze use </a:t>
            </a:r>
            <a:r>
              <a:rPr lang="en-US" altLang="ko-KR" dirty="0" smtClean="0"/>
              <a:t>cases 1) Overview</a:t>
            </a:r>
            <a:endParaRPr lang="ko-KR" altLang="en-US"/>
          </a:p>
        </p:txBody>
      </p:sp>
      <p:sp>
        <p:nvSpPr>
          <p:cNvPr id="3" name="텍스트 개체 틀 2"/>
          <p:cNvSpPr>
            <a:spLocks noGrp="1"/>
          </p:cNvSpPr>
          <p:nvPr>
            <p:ph type="body" sz="quarter" idx="10"/>
          </p:nvPr>
        </p:nvSpPr>
        <p:spPr>
          <a:xfrm>
            <a:off x="164810" y="656499"/>
            <a:ext cx="7432709" cy="241321"/>
          </a:xfrm>
        </p:spPr>
        <p:txBody>
          <a:bodyPr/>
          <a:lstStyle/>
          <a:p>
            <a:pPr marL="0" indent="0"/>
            <a:r>
              <a:rPr lang="en-US" altLang="ko-KR" sz="1200" dirty="0"/>
              <a:t>Use case is an object-oriented method to analyze/define the functional requirements of system/SW.</a:t>
            </a:r>
            <a:endParaRPr lang="en-US" altLang="ko-KR" sz="1200" dirty="0" smtClean="0"/>
          </a:p>
        </p:txBody>
      </p:sp>
      <p:sp>
        <p:nvSpPr>
          <p:cNvPr id="5" name="Rectangle 3"/>
          <p:cNvSpPr txBox="1">
            <a:spLocks noChangeArrowheads="1"/>
          </p:cNvSpPr>
          <p:nvPr/>
        </p:nvSpPr>
        <p:spPr bwMode="auto">
          <a:xfrm>
            <a:off x="156092" y="890838"/>
            <a:ext cx="6984931" cy="383806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1" hangingPunct="1">
              <a:lnSpc>
                <a:spcPct val="100000"/>
              </a:lnSpc>
              <a:spcBef>
                <a:spcPct val="20000"/>
              </a:spcBef>
              <a:spcAft>
                <a:spcPct val="0"/>
              </a:spcAft>
              <a:buClrTx/>
              <a:buSzTx/>
              <a:buFont typeface="Wingdings" pitchFamily="2" charset="2"/>
              <a:buChar char="Ø"/>
              <a:tabLst/>
              <a:defRPr/>
            </a:pPr>
            <a:r>
              <a:rPr lang="en-US" altLang="ko-KR" sz="1400" b="1" kern="0" dirty="0" smtClean="0">
                <a:solidFill>
                  <a:srgbClr val="000000"/>
                </a:solidFill>
                <a:latin typeface="맑은 고딕" panose="020B0503020000020004" pitchFamily="50" charset="-127"/>
                <a:ea typeface="맑은 고딕" panose="020B0503020000020004" pitchFamily="50" charset="-127"/>
              </a:rPr>
              <a:t>Overview</a:t>
            </a:r>
            <a:endParaRPr kumimoji="1" lang="ko-KR" altLang="en-US" sz="1400" b="1" i="0" u="none" strike="noStrike" kern="0" cap="none" spc="0" normalizeH="0" baseline="0" noProof="0" dirty="0" smtClean="0">
              <a:ln>
                <a:noFill/>
              </a:ln>
              <a:solidFill>
                <a:srgbClr val="000000"/>
              </a:solidFill>
              <a:effectLst/>
              <a:uLnTx/>
              <a:uFillTx/>
              <a:latin typeface="맑은 고딕" panose="020B0503020000020004" pitchFamily="50" charset="-127"/>
              <a:ea typeface="맑은 고딕" panose="020B0503020000020004" pitchFamily="50" charset="-127"/>
            </a:endParaRPr>
          </a:p>
          <a:p>
            <a:pPr marL="608013" lvl="1" indent="-150813">
              <a:spcBef>
                <a:spcPct val="20000"/>
              </a:spcBef>
              <a:buFontTx/>
              <a:buChar char="•"/>
              <a:defRPr/>
            </a:pPr>
            <a:r>
              <a:rPr lang="en-US" altLang="ko-KR" sz="1200" kern="0" dirty="0">
                <a:solidFill>
                  <a:srgbClr val="000000"/>
                </a:solidFill>
                <a:latin typeface="맑은 고딕" panose="020B0503020000020004" pitchFamily="50" charset="-127"/>
                <a:ea typeface="맑은 고딕" panose="020B0503020000020004" pitchFamily="50" charset="-127"/>
              </a:rPr>
              <a:t>A use case is a well organized set of requirements</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608013" lvl="1" indent="-150813">
              <a:spcBef>
                <a:spcPct val="20000"/>
              </a:spcBef>
              <a:buFontTx/>
              <a:buChar char="•"/>
              <a:defRPr/>
            </a:pPr>
            <a:r>
              <a:rPr lang="en-US" altLang="ko-KR" sz="1200" kern="0" dirty="0" smtClean="0">
                <a:solidFill>
                  <a:srgbClr val="000000"/>
                </a:solidFill>
                <a:latin typeface="맑은 고딕" panose="020B0503020000020004" pitchFamily="50" charset="-127"/>
                <a:ea typeface="맑은 고딕" panose="020B0503020000020004" pitchFamily="50" charset="-127"/>
              </a:rPr>
              <a:t>Visualize </a:t>
            </a:r>
            <a:r>
              <a:rPr lang="en-US" altLang="ko-KR" sz="1200" kern="0" dirty="0">
                <a:solidFill>
                  <a:srgbClr val="000000"/>
                </a:solidFill>
                <a:latin typeface="맑은 고딕" panose="020B0503020000020004" pitchFamily="50" charset="-127"/>
                <a:ea typeface="맑은 고딕" panose="020B0503020000020004" pitchFamily="50" charset="-127"/>
              </a:rPr>
              <a:t>the function of the system in units of use cases. (use case diagram)It is easy to understand the entire function and communicate with stakeholders through the use case diagram</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608013" lvl="1" indent="-150813">
              <a:spcBef>
                <a:spcPct val="20000"/>
              </a:spcBef>
              <a:buFontTx/>
              <a:buChar char="•"/>
              <a:defRPr/>
            </a:pPr>
            <a:r>
              <a:rPr lang="en-US" altLang="ko-KR" sz="1200" kern="0" dirty="0" smtClean="0">
                <a:solidFill>
                  <a:srgbClr val="000000"/>
                </a:solidFill>
                <a:latin typeface="맑은 고딕" panose="020B0503020000020004" pitchFamily="50" charset="-127"/>
                <a:ea typeface="맑은 고딕" panose="020B0503020000020004" pitchFamily="50" charset="-127"/>
              </a:rPr>
              <a:t>It </a:t>
            </a:r>
            <a:r>
              <a:rPr lang="en-US" altLang="ko-KR" sz="1200" kern="0" dirty="0">
                <a:solidFill>
                  <a:srgbClr val="000000"/>
                </a:solidFill>
                <a:latin typeface="맑은 고딕" panose="020B0503020000020004" pitchFamily="50" charset="-127"/>
                <a:ea typeface="맑은 고딕" panose="020B0503020000020004" pitchFamily="50" charset="-127"/>
              </a:rPr>
              <a:t>defines the interaction between the actor and the use case of the system. (use case description)It is applicable to most system/SW requirements that operate interactively with actors</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608013" lvl="1" indent="-150813">
              <a:spcBef>
                <a:spcPct val="20000"/>
              </a:spcBef>
              <a:buFontTx/>
              <a:buChar char="•"/>
              <a:defRPr/>
            </a:pPr>
            <a:r>
              <a:rPr lang="en-US" altLang="ko-KR" sz="1200" kern="0" dirty="0" smtClean="0">
                <a:solidFill>
                  <a:srgbClr val="000000"/>
                </a:solidFill>
                <a:latin typeface="맑은 고딕" panose="020B0503020000020004" pitchFamily="50" charset="-127"/>
                <a:ea typeface="맑은 고딕" panose="020B0503020000020004" pitchFamily="50" charset="-127"/>
              </a:rPr>
              <a:t>It </a:t>
            </a:r>
            <a:r>
              <a:rPr lang="en-US" altLang="ko-KR" sz="1200" kern="0" dirty="0">
                <a:solidFill>
                  <a:srgbClr val="000000"/>
                </a:solidFill>
                <a:latin typeface="맑은 고딕" panose="020B0503020000020004" pitchFamily="50" charset="-127"/>
                <a:ea typeface="맑은 고딕" panose="020B0503020000020004" pitchFamily="50" charset="-127"/>
              </a:rPr>
              <a:t>is easy to switch to object-oriented design through use case description</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608013" lvl="1" indent="-150813">
              <a:spcBef>
                <a:spcPct val="20000"/>
              </a:spcBef>
              <a:buFontTx/>
              <a:buChar char="•"/>
              <a:defRPr/>
            </a:pPr>
            <a:r>
              <a:rPr lang="en-US" altLang="ko-KR" sz="1200" kern="0" dirty="0" smtClean="0">
                <a:solidFill>
                  <a:srgbClr val="000000"/>
                </a:solidFill>
                <a:latin typeface="맑은 고딕" panose="020B0503020000020004" pitchFamily="50" charset="-127"/>
                <a:ea typeface="맑은 고딕" panose="020B0503020000020004" pitchFamily="50" charset="-127"/>
              </a:rPr>
              <a:t>It </a:t>
            </a:r>
            <a:r>
              <a:rPr lang="en-US" altLang="ko-KR" sz="1200" kern="0" dirty="0">
                <a:solidFill>
                  <a:srgbClr val="000000"/>
                </a:solidFill>
                <a:latin typeface="맑은 고딕" panose="020B0503020000020004" pitchFamily="50" charset="-127"/>
                <a:ea typeface="맑은 고딕" panose="020B0503020000020004" pitchFamily="50" charset="-127"/>
              </a:rPr>
              <a:t>is easy for task assignment, schedule management, and distribution management by use case unit</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608013" lvl="1" indent="-150813">
              <a:spcBef>
                <a:spcPct val="20000"/>
              </a:spcBef>
              <a:buFontTx/>
              <a:buChar char="•"/>
              <a:defRPr/>
            </a:pPr>
            <a:r>
              <a:rPr lang="en-US" altLang="ko-KR" sz="1200" kern="0" dirty="0" smtClean="0">
                <a:solidFill>
                  <a:srgbClr val="000000"/>
                </a:solidFill>
                <a:latin typeface="맑은 고딕" panose="020B0503020000020004" pitchFamily="50" charset="-127"/>
                <a:ea typeface="맑은 고딕" panose="020B0503020000020004" pitchFamily="50" charset="-127"/>
              </a:rPr>
              <a:t>This </a:t>
            </a:r>
            <a:r>
              <a:rPr lang="en-US" altLang="ko-KR" sz="1200" kern="0" dirty="0">
                <a:solidFill>
                  <a:srgbClr val="000000"/>
                </a:solidFill>
                <a:latin typeface="맑은 고딕" panose="020B0503020000020004" pitchFamily="50" charset="-127"/>
                <a:ea typeface="맑은 고딕" panose="020B0503020000020004" pitchFamily="50" charset="-127"/>
              </a:rPr>
              <a:t>is a general functional requirement analysis method used globally.</a:t>
            </a:r>
            <a:endParaRPr kumimoji="1" lang="en-US" altLang="ko-KR" sz="800" b="0" i="0" u="none" strike="noStrike" kern="0" cap="none" spc="0" normalizeH="0" baseline="0" noProof="0" dirty="0" smtClean="0">
              <a:ln>
                <a:noFill/>
              </a:ln>
              <a:solidFill>
                <a:srgbClr val="000000"/>
              </a:solidFill>
              <a:effectLst/>
              <a:uLnTx/>
              <a:uFillTx/>
              <a:latin typeface="맑은 고딕" panose="020B0503020000020004" pitchFamily="50" charset="-127"/>
              <a:ea typeface="맑은 고딕" panose="020B0503020000020004" pitchFamily="50" charset="-127"/>
            </a:endParaRPr>
          </a:p>
          <a:p>
            <a:pPr marL="342900" marR="0" lvl="0" indent="-342900" algn="l" defTabSz="914400" rtl="0" eaLnBrk="1" fontAlgn="base" latinLnBrk="1" hangingPunct="1">
              <a:lnSpc>
                <a:spcPct val="100000"/>
              </a:lnSpc>
              <a:spcBef>
                <a:spcPct val="20000"/>
              </a:spcBef>
              <a:spcAft>
                <a:spcPct val="0"/>
              </a:spcAft>
              <a:buClrTx/>
              <a:buSzTx/>
              <a:buFont typeface="Wingdings" pitchFamily="2" charset="2"/>
              <a:buChar char="Ø"/>
              <a:tabLst/>
              <a:defRPr/>
            </a:pPr>
            <a:r>
              <a:rPr kumimoji="1" lang="en-US" altLang="ko-KR" sz="1400" b="1" i="0" u="none" strike="noStrike" kern="0" cap="none" spc="0" normalizeH="0" baseline="0" noProof="0" dirty="0" smtClean="0">
                <a:ln>
                  <a:noFill/>
                </a:ln>
                <a:solidFill>
                  <a:srgbClr val="000000"/>
                </a:solidFill>
                <a:effectLst/>
                <a:uLnTx/>
                <a:uFillTx/>
                <a:latin typeface="맑은 고딕" panose="020B0503020000020004" pitchFamily="50" charset="-127"/>
                <a:ea typeface="맑은 고딕" panose="020B0503020000020004" pitchFamily="50" charset="-127"/>
              </a:rPr>
              <a:t>Actor</a:t>
            </a:r>
            <a:endParaRPr kumimoji="1" lang="ko-KR" altLang="en-US" sz="1400" b="1" i="0" u="none" strike="noStrike" kern="0" cap="none" spc="0" normalizeH="0" baseline="0" noProof="0" dirty="0" smtClean="0">
              <a:ln>
                <a:noFill/>
              </a:ln>
              <a:solidFill>
                <a:srgbClr val="000000"/>
              </a:solidFill>
              <a:effectLst/>
              <a:uLnTx/>
              <a:uFillTx/>
              <a:latin typeface="맑은 고딕" panose="020B0503020000020004" pitchFamily="50" charset="-127"/>
              <a:ea typeface="맑은 고딕" panose="020B0503020000020004" pitchFamily="50" charset="-127"/>
            </a:endParaRPr>
          </a:p>
          <a:p>
            <a:pPr lvl="1">
              <a:spcBef>
                <a:spcPct val="20000"/>
              </a:spcBef>
              <a:defRPr/>
            </a:pPr>
            <a:r>
              <a:rPr lang="en-US" altLang="ko-KR" sz="1200" kern="0" dirty="0">
                <a:solidFill>
                  <a:srgbClr val="000000"/>
                </a:solidFill>
                <a:latin typeface="맑은 고딕" panose="020B0503020000020004" pitchFamily="50" charset="-127"/>
                <a:ea typeface="맑은 고딕" panose="020B0503020000020004" pitchFamily="50" charset="-127"/>
              </a:rPr>
              <a:t>Existing outside the system and interacting with it </a:t>
            </a:r>
            <a:r>
              <a:rPr kumimoji="1" lang="ko-KR" altLang="en-US" sz="1200" b="0" i="0" u="none" strike="noStrike" kern="0" cap="none" spc="0" normalizeH="0" baseline="0" noProof="0" smtClean="0">
                <a:ln>
                  <a:noFill/>
                </a:ln>
                <a:solidFill>
                  <a:srgbClr val="000000"/>
                </a:solidFill>
                <a:effectLst/>
                <a:uLnTx/>
                <a:uFillTx/>
                <a:latin typeface="맑은 고딕" panose="020B0503020000020004" pitchFamily="50" charset="-127"/>
                <a:ea typeface="맑은 고딕" panose="020B0503020000020004" pitchFamily="50" charset="-127"/>
              </a:rPr>
              <a:t> </a:t>
            </a:r>
            <a:endParaRPr kumimoji="1" lang="ko-KR" altLang="en-US" sz="1200" b="0" i="0" u="none" strike="noStrike" kern="0" cap="none" spc="0" normalizeH="0" baseline="0" noProof="0" dirty="0" smtClean="0">
              <a:ln>
                <a:noFill/>
              </a:ln>
              <a:solidFill>
                <a:srgbClr val="000000"/>
              </a:solidFill>
              <a:effectLst/>
              <a:uLnTx/>
              <a:uFillTx/>
              <a:latin typeface="맑은 고딕" panose="020B0503020000020004" pitchFamily="50" charset="-127"/>
              <a:ea typeface="맑은 고딕" panose="020B0503020000020004" pitchFamily="50" charset="-127"/>
            </a:endParaRPr>
          </a:p>
          <a:p>
            <a:pPr marL="608013" lvl="1" indent="-150813">
              <a:spcBef>
                <a:spcPct val="20000"/>
              </a:spcBef>
              <a:buFontTx/>
              <a:buChar char="•"/>
              <a:defRPr/>
            </a:pPr>
            <a:r>
              <a:rPr lang="en-US" altLang="ko-KR" sz="1200" kern="0" dirty="0">
                <a:solidFill>
                  <a:srgbClr val="000000"/>
                </a:solidFill>
                <a:latin typeface="맑은 고딕" panose="020B0503020000020004" pitchFamily="50" charset="-127"/>
                <a:ea typeface="맑은 고딕" panose="020B0503020000020004" pitchFamily="50" charset="-127"/>
              </a:rPr>
              <a:t>A person or something that the system asks for a service</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608013" lvl="1" indent="-150813">
              <a:spcBef>
                <a:spcPct val="20000"/>
              </a:spcBef>
              <a:buFontTx/>
              <a:buChar char="•"/>
              <a:defRPr/>
            </a:pPr>
            <a:r>
              <a:rPr lang="en-US" altLang="ko-KR" sz="1200" kern="0" dirty="0" smtClean="0">
                <a:solidFill>
                  <a:srgbClr val="000000"/>
                </a:solidFill>
                <a:latin typeface="맑은 고딕" panose="020B0503020000020004" pitchFamily="50" charset="-127"/>
                <a:ea typeface="맑은 고딕" panose="020B0503020000020004" pitchFamily="50" charset="-127"/>
              </a:rPr>
              <a:t>A </a:t>
            </a:r>
            <a:r>
              <a:rPr lang="en-US" altLang="ko-KR" sz="1200" kern="0" dirty="0">
                <a:solidFill>
                  <a:srgbClr val="000000"/>
                </a:solidFill>
                <a:latin typeface="맑은 고딕" panose="020B0503020000020004" pitchFamily="50" charset="-127"/>
                <a:ea typeface="맑은 고딕" panose="020B0503020000020004" pitchFamily="50" charset="-127"/>
              </a:rPr>
              <a:t>person or something that receives information or services provided by a system</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608013" lvl="1" indent="-150813">
              <a:spcBef>
                <a:spcPct val="20000"/>
              </a:spcBef>
              <a:buFontTx/>
              <a:buChar char="•"/>
              <a:defRPr/>
            </a:pPr>
            <a:r>
              <a:rPr lang="en-US" altLang="ko-KR" sz="1200" kern="0" dirty="0" smtClean="0">
                <a:solidFill>
                  <a:srgbClr val="000000"/>
                </a:solidFill>
                <a:latin typeface="맑은 고딕" panose="020B0503020000020004" pitchFamily="50" charset="-127"/>
                <a:ea typeface="맑은 고딕" panose="020B0503020000020004" pitchFamily="50" charset="-127"/>
              </a:rPr>
              <a:t>A </a:t>
            </a:r>
            <a:r>
              <a:rPr lang="en-US" altLang="ko-KR" sz="1200" kern="0" dirty="0">
                <a:solidFill>
                  <a:srgbClr val="000000"/>
                </a:solidFill>
                <a:latin typeface="맑은 고딕" panose="020B0503020000020004" pitchFamily="50" charset="-127"/>
                <a:ea typeface="맑은 고딕" panose="020B0503020000020004" pitchFamily="50" charset="-127"/>
              </a:rPr>
              <a:t>hardware device or other system that communicates with the system</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608013" lvl="1" indent="-150813">
              <a:spcBef>
                <a:spcPct val="20000"/>
              </a:spcBef>
              <a:buFontTx/>
              <a:buChar char="•"/>
              <a:defRPr/>
            </a:pPr>
            <a:r>
              <a:rPr lang="en-US" altLang="ko-KR" sz="1200" kern="0" dirty="0" smtClean="0">
                <a:solidFill>
                  <a:srgbClr val="000000"/>
                </a:solidFill>
                <a:latin typeface="맑은 고딕" panose="020B0503020000020004" pitchFamily="50" charset="-127"/>
                <a:ea typeface="맑은 고딕" panose="020B0503020000020004" pitchFamily="50" charset="-127"/>
              </a:rPr>
              <a:t>Ex</a:t>
            </a:r>
            <a:r>
              <a:rPr lang="en-US" altLang="ko-KR" sz="1200" kern="0" dirty="0">
                <a:solidFill>
                  <a:srgbClr val="000000"/>
                </a:solidFill>
                <a:latin typeface="맑은 고딕" panose="020B0503020000020004" pitchFamily="50" charset="-127"/>
                <a:ea typeface="맑은 고딕" panose="020B0503020000020004" pitchFamily="50" charset="-127"/>
              </a:rPr>
              <a:t>) Payer, buyer, payment system, delivery system, temperature sensor, alarm, CCD cam</a:t>
            </a:r>
            <a:endParaRPr kumimoji="1" lang="en-US" altLang="ko-KR" sz="1400" b="1" i="0" u="none" strike="noStrike" kern="0" cap="none" spc="0" normalizeH="0" baseline="0" noProof="0" dirty="0" smtClean="0">
              <a:ln>
                <a:noFill/>
              </a:ln>
              <a:solidFill>
                <a:srgbClr val="000000"/>
              </a:solidFill>
              <a:effectLst/>
              <a:uLnTx/>
              <a:uFillTx/>
              <a:latin typeface="맑은 고딕" panose="020B0503020000020004" pitchFamily="50" charset="-127"/>
              <a:ea typeface="맑은 고딕" panose="020B0503020000020004" pitchFamily="50" charset="-127"/>
            </a:endParaRPr>
          </a:p>
        </p:txBody>
      </p:sp>
      <p:pic>
        <p:nvPicPr>
          <p:cNvPr id="6" name="Picture 6" descr="2693200_440x455"/>
          <p:cNvPicPr>
            <a:picLocks noChangeAspect="1" noChangeArrowheads="1"/>
          </p:cNvPicPr>
          <p:nvPr/>
        </p:nvPicPr>
        <p:blipFill>
          <a:blip r:embed="rId2" cstate="print"/>
          <a:srcRect r="6384"/>
          <a:stretch>
            <a:fillRect/>
          </a:stretch>
        </p:blipFill>
        <p:spPr bwMode="auto">
          <a:xfrm>
            <a:off x="7100705" y="1383227"/>
            <a:ext cx="2509633" cy="2793273"/>
          </a:xfrm>
          <a:prstGeom prst="rect">
            <a:avLst/>
          </a:prstGeom>
          <a:noFill/>
          <a:ln w="9525">
            <a:solidFill>
              <a:schemeClr val="bg1">
                <a:lumMod val="65000"/>
              </a:schemeClr>
            </a:solidFill>
            <a:miter lim="800000"/>
            <a:headEnd/>
            <a:tailEnd/>
          </a:ln>
        </p:spPr>
      </p:pic>
      <p:sp>
        <p:nvSpPr>
          <p:cNvPr id="7" name="TextBox 6"/>
          <p:cNvSpPr txBox="1"/>
          <p:nvPr/>
        </p:nvSpPr>
        <p:spPr>
          <a:xfrm>
            <a:off x="7598421" y="4176500"/>
            <a:ext cx="2137124" cy="261610"/>
          </a:xfrm>
          <a:prstGeom prst="rect">
            <a:avLst/>
          </a:prstGeom>
          <a:noFill/>
        </p:spPr>
        <p:txBody>
          <a:bodyPr wrap="none" rtlCol="0">
            <a:spAutoFit/>
          </a:bodyPr>
          <a:lstStyle/>
          <a:p>
            <a:r>
              <a:rPr lang="en-US" altLang="ko-KR" sz="1100" dirty="0" smtClean="0">
                <a:latin typeface="맑은 고딕" pitchFamily="50" charset="-127"/>
                <a:ea typeface="맑은 고딕" pitchFamily="50" charset="-127"/>
              </a:rPr>
              <a:t>&lt; use</a:t>
            </a:r>
            <a:r>
              <a:rPr lang="ko-KR" altLang="en-US" sz="1100" smtClean="0">
                <a:latin typeface="맑은 고딕" pitchFamily="50" charset="-127"/>
                <a:ea typeface="맑은 고딕" pitchFamily="50" charset="-127"/>
              </a:rPr>
              <a:t> </a:t>
            </a:r>
            <a:r>
              <a:rPr lang="en-US" altLang="ko-KR" sz="1100" dirty="0" smtClean="0">
                <a:latin typeface="맑은 고딕" pitchFamily="50" charset="-127"/>
                <a:ea typeface="맑은 고딕" pitchFamily="50" charset="-127"/>
              </a:rPr>
              <a:t>case diagram </a:t>
            </a:r>
            <a:r>
              <a:rPr lang="en-US" altLang="ko-KR" sz="1100" dirty="0" smtClean="0">
                <a:latin typeface="맑은 고딕" pitchFamily="50" charset="-127"/>
                <a:ea typeface="맑은 고딕" pitchFamily="50" charset="-127"/>
              </a:rPr>
              <a:t>example&gt;</a:t>
            </a:r>
            <a:endParaRPr lang="ko-KR" altLang="en-US" sz="1100" dirty="0" smtClean="0">
              <a:latin typeface="맑은 고딕" pitchFamily="50" charset="-127"/>
              <a:ea typeface="맑은 고딕" pitchFamily="50" charset="-127"/>
            </a:endParaRPr>
          </a:p>
        </p:txBody>
      </p:sp>
      <p:sp>
        <p:nvSpPr>
          <p:cNvPr id="8" name="직사각형 7"/>
          <p:cNvSpPr/>
          <p:nvPr/>
        </p:nvSpPr>
        <p:spPr>
          <a:xfrm>
            <a:off x="147391" y="4736309"/>
            <a:ext cx="9758609" cy="1600438"/>
          </a:xfrm>
          <a:prstGeom prst="rect">
            <a:avLst/>
          </a:prstGeom>
        </p:spPr>
        <p:txBody>
          <a:bodyPr wrap="square">
            <a:spAutoFit/>
          </a:bodyPr>
          <a:lstStyle/>
          <a:p>
            <a:pPr marL="342900" lvl="0" indent="-342900">
              <a:spcBef>
                <a:spcPct val="20000"/>
              </a:spcBef>
              <a:buFont typeface="Wingdings" pitchFamily="2" charset="2"/>
              <a:buChar char="Ø"/>
              <a:defRPr/>
            </a:pPr>
            <a:r>
              <a:rPr lang="en-US" altLang="ko-KR" sz="1400" b="1" kern="0" dirty="0" smtClean="0">
                <a:solidFill>
                  <a:srgbClr val="000000"/>
                </a:solidFill>
                <a:latin typeface="맑은 고딕" panose="020B0503020000020004" pitchFamily="50" charset="-127"/>
                <a:ea typeface="맑은 고딕" panose="020B0503020000020004" pitchFamily="50" charset="-127"/>
              </a:rPr>
              <a:t>Use Case</a:t>
            </a:r>
            <a:endParaRPr lang="ko-KR" altLang="en-US" sz="1400" b="1" kern="0" dirty="0">
              <a:solidFill>
                <a:srgbClr val="000000"/>
              </a:solidFill>
              <a:latin typeface="맑은 고딕" panose="020B0503020000020004" pitchFamily="50" charset="-127"/>
              <a:ea typeface="맑은 고딕" panose="020B0503020000020004" pitchFamily="50" charset="-127"/>
            </a:endParaRPr>
          </a:p>
          <a:p>
            <a:pPr lvl="1">
              <a:spcBef>
                <a:spcPct val="20000"/>
              </a:spcBef>
              <a:defRPr/>
            </a:pPr>
            <a:r>
              <a:rPr lang="en-US" altLang="ko-KR" sz="1200" kern="0" dirty="0">
                <a:solidFill>
                  <a:srgbClr val="000000"/>
                </a:solidFill>
                <a:latin typeface="맑은 고딕" panose="020B0503020000020004" pitchFamily="50" charset="-127"/>
                <a:ea typeface="맑은 고딕" panose="020B0503020000020004" pitchFamily="50" charset="-127"/>
              </a:rPr>
              <a:t>Services or functions provided by the </a:t>
            </a:r>
            <a:r>
              <a:rPr lang="en-US" altLang="ko-KR" sz="1200" kern="0" dirty="0" smtClean="0">
                <a:solidFill>
                  <a:srgbClr val="000000"/>
                </a:solidFill>
                <a:latin typeface="맑은 고딕" panose="020B0503020000020004" pitchFamily="50" charset="-127"/>
                <a:ea typeface="맑은 고딕" panose="020B0503020000020004" pitchFamily="50" charset="-127"/>
              </a:rPr>
              <a:t>system</a:t>
            </a:r>
            <a:endParaRPr lang="en-US" altLang="ko-KR" sz="1200" kern="0" dirty="0">
              <a:solidFill>
                <a:srgbClr val="000000"/>
              </a:solidFill>
              <a:latin typeface="맑은 고딕" panose="020B0503020000020004" pitchFamily="50" charset="-127"/>
              <a:ea typeface="맑은 고딕" panose="020B0503020000020004" pitchFamily="50" charset="-127"/>
            </a:endParaRPr>
          </a:p>
          <a:p>
            <a:pPr marL="628650" lvl="1" indent="-171450">
              <a:spcBef>
                <a:spcPct val="20000"/>
              </a:spcBef>
              <a:buFont typeface="Arial" panose="020B0604020202020204" pitchFamily="34" charset="0"/>
              <a:buChar char="•"/>
              <a:defRPr/>
            </a:pPr>
            <a:r>
              <a:rPr lang="en-US" altLang="ko-KR" sz="1200" kern="0" dirty="0">
                <a:solidFill>
                  <a:srgbClr val="000000"/>
                </a:solidFill>
                <a:latin typeface="맑은 고딕" panose="020B0503020000020004" pitchFamily="50" charset="-127"/>
                <a:ea typeface="맑은 고딕" panose="020B0503020000020004" pitchFamily="50" charset="-127"/>
              </a:rPr>
              <a:t>One UC consists of a series of procedures / steps to achieve a unique goal</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628650" lvl="1" indent="-171450">
              <a:spcBef>
                <a:spcPct val="20000"/>
              </a:spcBef>
              <a:buFont typeface="Arial" panose="020B0604020202020204" pitchFamily="34" charset="0"/>
              <a:buChar char="•"/>
              <a:defRPr/>
            </a:pPr>
            <a:r>
              <a:rPr lang="en-US" altLang="ko-KR" sz="1200" kern="0" dirty="0" smtClean="0">
                <a:solidFill>
                  <a:srgbClr val="000000"/>
                </a:solidFill>
                <a:latin typeface="맑은 고딕" panose="020B0503020000020004" pitchFamily="50" charset="-127"/>
                <a:ea typeface="맑은 고딕" panose="020B0503020000020004" pitchFamily="50" charset="-127"/>
              </a:rPr>
              <a:t>Perform </a:t>
            </a:r>
            <a:r>
              <a:rPr lang="en-US" altLang="ko-KR" sz="1200" kern="0" dirty="0">
                <a:solidFill>
                  <a:srgbClr val="000000"/>
                </a:solidFill>
                <a:latin typeface="맑은 고딕" panose="020B0503020000020004" pitchFamily="50" charset="-127"/>
                <a:ea typeface="맑은 고딕" panose="020B0503020000020004" pitchFamily="50" charset="-127"/>
              </a:rPr>
              <a:t>desired processing or provide desired information in response to an actor's request (event)Identification of the information required by the actor or the behavior of the actor interacting with the system (</a:t>
            </a:r>
            <a:r>
              <a:rPr lang="en-US" altLang="ko-KR" sz="1200" kern="0" dirty="0" smtClean="0">
                <a:solidFill>
                  <a:srgbClr val="000000"/>
                </a:solidFill>
                <a:latin typeface="맑은 고딕" panose="020B0503020000020004" pitchFamily="50" charset="-127"/>
                <a:ea typeface="맑은 고딕" panose="020B0503020000020004" pitchFamily="50" charset="-127"/>
              </a:rPr>
              <a:t>noun+ </a:t>
            </a:r>
            <a:r>
              <a:rPr lang="en-US" altLang="ko-KR" sz="1200" kern="0" dirty="0">
                <a:solidFill>
                  <a:srgbClr val="000000"/>
                </a:solidFill>
                <a:latin typeface="맑은 고딕" panose="020B0503020000020004" pitchFamily="50" charset="-127"/>
                <a:ea typeface="맑은 고딕" panose="020B0503020000020004" pitchFamily="50" charset="-127"/>
              </a:rPr>
              <a:t>verb, verb + noun in English</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628650" lvl="1" indent="-171450">
              <a:spcBef>
                <a:spcPct val="20000"/>
              </a:spcBef>
              <a:buFont typeface="Arial" panose="020B0604020202020204" pitchFamily="34" charset="0"/>
              <a:buChar char="•"/>
              <a:defRPr/>
            </a:pPr>
            <a:r>
              <a:rPr lang="en-US" altLang="ko-KR" sz="1200" kern="0" dirty="0" smtClean="0">
                <a:solidFill>
                  <a:srgbClr val="000000"/>
                </a:solidFill>
                <a:latin typeface="맑은 고딕" panose="020B0503020000020004" pitchFamily="50" charset="-127"/>
                <a:ea typeface="맑은 고딕" panose="020B0503020000020004" pitchFamily="50" charset="-127"/>
              </a:rPr>
              <a:t>Ex</a:t>
            </a:r>
            <a:r>
              <a:rPr lang="en-US" altLang="ko-KR" sz="1200" kern="0" dirty="0">
                <a:solidFill>
                  <a:srgbClr val="000000"/>
                </a:solidFill>
                <a:latin typeface="맑은 고딕" panose="020B0503020000020004" pitchFamily="50" charset="-127"/>
                <a:ea typeface="맑은 고딕" panose="020B0503020000020004" pitchFamily="50" charset="-127"/>
              </a:rPr>
              <a:t>) Purchase approval, product information inquiry, medical expense calculation, alarm sound </a:t>
            </a:r>
            <a:r>
              <a:rPr lang="en-US" altLang="ko-KR" sz="1200" kern="0" dirty="0" smtClean="0">
                <a:solidFill>
                  <a:srgbClr val="000000"/>
                </a:solidFill>
                <a:latin typeface="맑은 고딕" panose="020B0503020000020004" pitchFamily="50" charset="-127"/>
                <a:ea typeface="맑은 고딕" panose="020B0503020000020004" pitchFamily="50" charset="-127"/>
              </a:rPr>
              <a:t>output</a:t>
            </a:r>
          </a:p>
          <a:p>
            <a:pPr marL="628650" lvl="1" indent="-171450">
              <a:spcBef>
                <a:spcPct val="20000"/>
              </a:spcBef>
              <a:buFont typeface="Arial" panose="020B0604020202020204" pitchFamily="34" charset="0"/>
              <a:buChar char="•"/>
              <a:defRPr/>
            </a:pPr>
            <a:r>
              <a:rPr lang="en-US" altLang="ko-KR" sz="1200" kern="0" dirty="0" smtClean="0">
                <a:solidFill>
                  <a:srgbClr val="000000"/>
                </a:solidFill>
                <a:latin typeface="맑은 고딕" panose="020B0503020000020004" pitchFamily="50" charset="-127"/>
                <a:ea typeface="맑은 고딕" panose="020B0503020000020004" pitchFamily="50" charset="-127"/>
              </a:rPr>
              <a:t>A </a:t>
            </a:r>
            <a:r>
              <a:rPr lang="en-US" altLang="ko-KR" sz="1200" kern="0" dirty="0">
                <a:solidFill>
                  <a:srgbClr val="000000"/>
                </a:solidFill>
                <a:latin typeface="맑은 고딕" panose="020B0503020000020004" pitchFamily="50" charset="-127"/>
                <a:ea typeface="맑은 고딕" panose="020B0503020000020004" pitchFamily="50" charset="-127"/>
              </a:rPr>
              <a:t>use case can be decomposed into sub-use cases. (Keep similar levels of abstraction for each sub-level)</a:t>
            </a:r>
            <a:endParaRPr lang="ko-KR" altLang="en-US" sz="1200" kern="0" dirty="0">
              <a:solidFill>
                <a:srgbClr val="000000"/>
              </a:solidFill>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191092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9487632" cy="439718"/>
          </a:xfrm>
        </p:spPr>
        <p:txBody>
          <a:bodyPr/>
          <a:lstStyle/>
          <a:p>
            <a:r>
              <a:rPr lang="en-US" altLang="ko-KR" dirty="0"/>
              <a:t># Reference 2. How to analyze use cases-</a:t>
            </a:r>
            <a:r>
              <a:rPr lang="ko-KR" altLang="en-US" smtClean="0"/>
              <a:t> </a:t>
            </a:r>
            <a:r>
              <a:rPr lang="en-US" altLang="ko-KR" dirty="0" smtClean="0"/>
              <a:t>2) Use</a:t>
            </a:r>
            <a:r>
              <a:rPr lang="ko-KR" altLang="en-US" smtClean="0"/>
              <a:t> </a:t>
            </a:r>
            <a:r>
              <a:rPr lang="en-US" altLang="ko-KR" dirty="0" smtClean="0"/>
              <a:t>case diagram</a:t>
            </a:r>
            <a:endParaRPr lang="ko-KR" altLang="en-US"/>
          </a:p>
        </p:txBody>
      </p:sp>
      <p:sp>
        <p:nvSpPr>
          <p:cNvPr id="3" name="Rectangle 33"/>
          <p:cNvSpPr>
            <a:spLocks noChangeArrowheads="1"/>
          </p:cNvSpPr>
          <p:nvPr/>
        </p:nvSpPr>
        <p:spPr bwMode="auto">
          <a:xfrm>
            <a:off x="323880" y="675093"/>
            <a:ext cx="9271000" cy="1118910"/>
          </a:xfrm>
          <a:prstGeom prst="rect">
            <a:avLst/>
          </a:prstGeom>
          <a:noFill/>
          <a:ln w="9525" algn="ctr">
            <a:noFill/>
            <a:miter lim="800000"/>
            <a:headEnd/>
            <a:tailEnd/>
          </a:ln>
        </p:spPr>
        <p:txBody>
          <a:bodyPr wrap="none"/>
          <a:lstStyle/>
          <a:p>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A use case diagram graphically represents the actor and use case relationship. (not actual requirements</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t>
            </a:r>
            <a:endPar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endParaRPr>
          </a:p>
          <a:p>
            <a:pPr marL="171450" indent="-171450">
              <a:buFont typeface="Arial" panose="020B0604020202020204" pitchFamily="34" charset="0"/>
              <a:buChar char="•"/>
            </a:pPr>
            <a:r>
              <a:rPr lang="en-US" altLang="ko-KR" sz="1200" kern="0" dirty="0" smtClean="0">
                <a:solidFill>
                  <a:srgbClr val="000000"/>
                </a:solidFill>
                <a:latin typeface="맑은 고딕" panose="020B0503020000020004" pitchFamily="50" charset="-127"/>
                <a:ea typeface="맑은 고딕" panose="020B0503020000020004" pitchFamily="50" charset="-127"/>
              </a:rPr>
              <a:t>A use case must have a relationship with one or more actors or one or more other use cases.</a:t>
            </a:r>
          </a:p>
          <a:p>
            <a:pPr marL="171450" indent="-171450">
              <a:buFont typeface="Arial" panose="020B0604020202020204" pitchFamily="34" charset="0"/>
              <a:buChar char="•"/>
            </a:pPr>
            <a:r>
              <a:rPr lang="en-US" altLang="ko-KR" sz="1200" kern="0" dirty="0" smtClean="0">
                <a:solidFill>
                  <a:srgbClr val="000000"/>
                </a:solidFill>
                <a:latin typeface="맑은 고딕" panose="020B0503020000020004" pitchFamily="50" charset="-127"/>
                <a:ea typeface="맑은 고딕" panose="020B0503020000020004" pitchFamily="50" charset="-127"/>
              </a:rPr>
              <a:t>Relationships </a:t>
            </a:r>
            <a:r>
              <a:rPr lang="en-US" altLang="ko-KR" sz="1200" kern="0" dirty="0">
                <a:solidFill>
                  <a:srgbClr val="000000"/>
                </a:solidFill>
                <a:latin typeface="맑은 고딕" panose="020B0503020000020004" pitchFamily="50" charset="-127"/>
                <a:ea typeface="맑은 고딕" panose="020B0503020000020004" pitchFamily="50" charset="-127"/>
              </a:rPr>
              <a:t>are defined between actor-</a:t>
            </a:r>
            <a:r>
              <a:rPr lang="en-US" altLang="ko-KR" sz="1200" kern="0" dirty="0" err="1">
                <a:solidFill>
                  <a:srgbClr val="000000"/>
                </a:solidFill>
                <a:latin typeface="맑은 고딕" panose="020B0503020000020004" pitchFamily="50" charset="-127"/>
                <a:ea typeface="맑은 고딕" panose="020B0503020000020004" pitchFamily="50" charset="-127"/>
              </a:rPr>
              <a:t>usecase</a:t>
            </a:r>
            <a:r>
              <a:rPr lang="en-US" altLang="ko-KR" sz="1200" kern="0" dirty="0">
                <a:solidFill>
                  <a:srgbClr val="000000"/>
                </a:solidFill>
                <a:latin typeface="맑은 고딕" panose="020B0503020000020004" pitchFamily="50" charset="-127"/>
                <a:ea typeface="맑은 고딕" panose="020B0503020000020004" pitchFamily="50" charset="-127"/>
              </a:rPr>
              <a:t>, actor-actor, and </a:t>
            </a:r>
            <a:r>
              <a:rPr lang="en-US" altLang="ko-KR" sz="1200" kern="0" dirty="0" err="1">
                <a:solidFill>
                  <a:srgbClr val="000000"/>
                </a:solidFill>
                <a:latin typeface="맑은 고딕" panose="020B0503020000020004" pitchFamily="50" charset="-127"/>
                <a:ea typeface="맑은 고딕" panose="020B0503020000020004" pitchFamily="50" charset="-127"/>
              </a:rPr>
              <a:t>usecase-usecase</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171450" indent="-171450">
              <a:buFont typeface="Arial" panose="020B0604020202020204" pitchFamily="34" charset="0"/>
              <a:buChar char="•"/>
            </a:pPr>
            <a:r>
              <a:rPr lang="en-US" altLang="ko-KR" sz="1200" kern="0" dirty="0" smtClean="0">
                <a:solidFill>
                  <a:srgbClr val="000000"/>
                </a:solidFill>
                <a:latin typeface="맑은 고딕" panose="020B0503020000020004" pitchFamily="50" charset="-127"/>
                <a:ea typeface="맑은 고딕" panose="020B0503020000020004" pitchFamily="50" charset="-127"/>
              </a:rPr>
              <a:t>There </a:t>
            </a:r>
            <a:r>
              <a:rPr lang="en-US" altLang="ko-KR" sz="1200" kern="0" dirty="0">
                <a:solidFill>
                  <a:srgbClr val="000000"/>
                </a:solidFill>
                <a:latin typeface="맑은 고딕" panose="020B0503020000020004" pitchFamily="50" charset="-127"/>
                <a:ea typeface="맑은 고딕" panose="020B0503020000020004" pitchFamily="50" charset="-127"/>
              </a:rPr>
              <a:t>should be no isolated use cases (there are no use cases that are not directly or indirectly related to an actor</a:t>
            </a:r>
            <a:r>
              <a:rPr lang="en-US" altLang="ko-KR" sz="1200" kern="0" dirty="0" smtClean="0">
                <a:solidFill>
                  <a:srgbClr val="000000"/>
                </a:solidFill>
                <a:latin typeface="맑은 고딕" panose="020B0503020000020004" pitchFamily="50" charset="-127"/>
                <a:ea typeface="맑은 고딕" panose="020B0503020000020004" pitchFamily="50" charset="-127"/>
              </a:rPr>
              <a:t>).</a:t>
            </a:r>
          </a:p>
          <a:p>
            <a:pPr marL="171450" indent="-171450">
              <a:buFont typeface="Arial" panose="020B0604020202020204" pitchFamily="34" charset="0"/>
              <a:buChar char="•"/>
            </a:pPr>
            <a:r>
              <a:rPr lang="en-US" altLang="ko-KR" sz="1200" kern="0" dirty="0" smtClean="0">
                <a:solidFill>
                  <a:srgbClr val="000000"/>
                </a:solidFill>
                <a:latin typeface="맑은 고딕" panose="020B0503020000020004" pitchFamily="50" charset="-127"/>
                <a:ea typeface="맑은 고딕" panose="020B0503020000020004" pitchFamily="50" charset="-127"/>
              </a:rPr>
              <a:t>By </a:t>
            </a:r>
            <a:r>
              <a:rPr lang="en-US" altLang="ko-KR" sz="1200" kern="0" dirty="0">
                <a:solidFill>
                  <a:srgbClr val="000000"/>
                </a:solidFill>
                <a:latin typeface="맑은 고딕" panose="020B0503020000020004" pitchFamily="50" charset="-127"/>
                <a:ea typeface="맑은 고딕" panose="020B0503020000020004" pitchFamily="50" charset="-127"/>
              </a:rPr>
              <a:t>clarifying what the use case interacts with, the SW can be understood better</a:t>
            </a:r>
            <a:r>
              <a:rPr lang="en-US" altLang="ko-KR" sz="1200" kern="0" dirty="0" smtClean="0">
                <a:solidFill>
                  <a:srgbClr val="000000"/>
                </a:solidFill>
                <a:latin typeface="맑은 고딕" panose="020B0503020000020004" pitchFamily="50" charset="-127"/>
                <a:ea typeface="맑은 고딕" panose="020B0503020000020004" pitchFamily="50" charset="-127"/>
              </a:rPr>
              <a:t>.</a:t>
            </a:r>
            <a:endParaRPr lang="ko-KR" altLang="en-US" sz="1200" b="0" dirty="0">
              <a:latin typeface="맑은 고딕" panose="020B0503020000020004" pitchFamily="50" charset="-127"/>
              <a:ea typeface="맑은 고딕" panose="020B0503020000020004" pitchFamily="50" charset="-127"/>
            </a:endParaRPr>
          </a:p>
        </p:txBody>
      </p:sp>
      <p:graphicFrame>
        <p:nvGraphicFramePr>
          <p:cNvPr id="4" name="Group 40"/>
          <p:cNvGraphicFramePr>
            <a:graphicFrameLocks noGrp="1"/>
          </p:cNvGraphicFramePr>
          <p:nvPr>
            <p:extLst>
              <p:ext uri="{D42A27DB-BD31-4B8C-83A1-F6EECF244321}">
                <p14:modId xmlns:p14="http://schemas.microsoft.com/office/powerpoint/2010/main" val="3811497359"/>
              </p:ext>
            </p:extLst>
          </p:nvPr>
        </p:nvGraphicFramePr>
        <p:xfrm>
          <a:off x="323879" y="2007496"/>
          <a:ext cx="9271000" cy="4181856"/>
        </p:xfrm>
        <a:graphic>
          <a:graphicData uri="http://schemas.openxmlformats.org/drawingml/2006/table">
            <a:tbl>
              <a:tblPr/>
              <a:tblGrid>
                <a:gridCol w="2317750"/>
                <a:gridCol w="2317750"/>
                <a:gridCol w="2317750"/>
                <a:gridCol w="2317750"/>
              </a:tblGrid>
              <a:tr h="357188">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Communicates</a:t>
                      </a:r>
                    </a:p>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(Association)</a:t>
                      </a:r>
                    </a:p>
                  </a:txBody>
                  <a:tcPr marL="36000" marR="360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B"/>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0" i="0"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rPr>
                        <a:t>Generalization</a:t>
                      </a:r>
                    </a:p>
                  </a:txBody>
                  <a:tcPr marL="36000" marR="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B"/>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Include </a:t>
                      </a: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(call relationship)</a:t>
                      </a:r>
                      <a:endParaRPr kumimoji="1" lang="en-US" altLang="ko-KR" sz="14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a:txBody>
                  <a:tcPr marL="36000" marR="360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B"/>
                    </a:solidFill>
                  </a:tcPr>
                </a:tc>
                <a:tc>
                  <a:txBody>
                    <a:bodyPr/>
                    <a:lstStyle/>
                    <a:p>
                      <a:pPr marL="0" marR="0" lvl="0" indent="0" algn="ctr"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14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Extend </a:t>
                      </a: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(optional relationship)</a:t>
                      </a:r>
                      <a:endPar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a:txBody>
                  <a:tcPr marL="36000" marR="3600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EB"/>
                    </a:solidFill>
                  </a:tcPr>
                </a:tc>
              </a:tr>
              <a:tr h="1884363">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Relationships between actors and use cases</a:t>
                      </a:r>
                      <a:endPar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a:p>
                      <a:pPr marL="85725" marR="0" lvl="0" indent="-85725" algn="l" defTabSz="914400" rtl="0" eaLnBrk="1" fontAlgn="base" latinLnBrk="1" hangingPunct="1">
                        <a:lnSpc>
                          <a:spcPct val="100000"/>
                        </a:lnSpc>
                        <a:spcBef>
                          <a:spcPct val="20000"/>
                        </a:spcBef>
                        <a:spcAft>
                          <a:spcPct val="0"/>
                        </a:spcAft>
                        <a:buClrTx/>
                        <a:buSzTx/>
                        <a:buFontTx/>
                        <a:buChar char="•"/>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General Interaction Relationships - Actors have a specific purpose of use and interact with a use case.</a:t>
                      </a:r>
                    </a:p>
                    <a:p>
                      <a:pPr marL="85725" marR="0" lvl="0" indent="-85725" algn="l" defTabSz="914400" rtl="0" eaLnBrk="1" fontAlgn="base" latinLnBrk="1" hangingPunct="1">
                        <a:lnSpc>
                          <a:spcPct val="100000"/>
                        </a:lnSpc>
                        <a:spcBef>
                          <a:spcPct val="20000"/>
                        </a:spcBef>
                        <a:spcAft>
                          <a:spcPct val="0"/>
                        </a:spcAft>
                        <a:buClrTx/>
                        <a:buSzTx/>
                        <a:buFontTx/>
                        <a:buChar char="•"/>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Actors request or receive services, and use cases provide services or information.</a:t>
                      </a:r>
                      <a:endParaRPr kumimoji="1" lang="ko-KR" altLang="en-US"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a:txBody>
                  <a:tcPr marL="36000" marR="360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Actors and actors, and the relationship between use cases and use cases</a:t>
                      </a:r>
                      <a:endParaRPr kumimoji="1" lang="ko-KR" altLang="en-US" sz="1200" b="0" i="0"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endParaRPr>
                    </a:p>
                    <a:p>
                      <a:pPr marL="85725" marR="0" lvl="0" indent="-85725" algn="l" defTabSz="914400" rtl="0" eaLnBrk="1" fontAlgn="base" latinLnBrk="1" hangingPunct="1">
                        <a:lnSpc>
                          <a:spcPct val="100000"/>
                        </a:lnSpc>
                        <a:spcBef>
                          <a:spcPct val="20000"/>
                        </a:spcBef>
                        <a:spcAft>
                          <a:spcPct val="0"/>
                        </a:spcAft>
                        <a:buClrTx/>
                        <a:buSzTx/>
                        <a:buFontTx/>
                        <a:buChar char="•"/>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the relationship between the universal and the concrete</a:t>
                      </a:r>
                    </a:p>
                    <a:p>
                      <a:pPr marL="85725" marR="0" lvl="0" indent="-85725" algn="l" defTabSz="914400" rtl="0" eaLnBrk="1" fontAlgn="base" latinLnBrk="1" hangingPunct="1">
                        <a:lnSpc>
                          <a:spcPct val="100000"/>
                        </a:lnSpc>
                        <a:spcBef>
                          <a:spcPct val="20000"/>
                        </a:spcBef>
                        <a:spcAft>
                          <a:spcPct val="0"/>
                        </a:spcAft>
                        <a:buClrTx/>
                        <a:buSzTx/>
                        <a:buFontTx/>
                        <a:buChar char="•"/>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Has the concept of inheritance (when subdividing a parent UC)</a:t>
                      </a:r>
                      <a:endPar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a:txBody>
                  <a:tcPr marL="36000" marR="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Use cases and use case relationships</a:t>
                      </a:r>
                      <a:endParaRPr kumimoji="1" lang="ko-KR" altLang="en-US"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a:p>
                      <a:pPr marL="85725" marR="0" lvl="0" indent="-85725" algn="l" defTabSz="914400" rtl="0" eaLnBrk="1" fontAlgn="base" latinLnBrk="1" hangingPunct="1">
                        <a:lnSpc>
                          <a:spcPct val="100000"/>
                        </a:lnSpc>
                        <a:spcBef>
                          <a:spcPct val="20000"/>
                        </a:spcBef>
                        <a:spcAft>
                          <a:spcPct val="0"/>
                        </a:spcAft>
                        <a:buClrTx/>
                        <a:buSzTx/>
                        <a:buFontTx/>
                        <a:buChar char="•"/>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Request to perform a service for another use case</a:t>
                      </a:r>
                    </a:p>
                    <a:p>
                      <a:pPr marL="85725" marR="0" lvl="0" indent="-85725" algn="l" defTabSz="914400" rtl="0" eaLnBrk="1" fontAlgn="base" latinLnBrk="1" hangingPunct="1">
                        <a:lnSpc>
                          <a:spcPct val="100000"/>
                        </a:lnSpc>
                        <a:spcBef>
                          <a:spcPct val="20000"/>
                        </a:spcBef>
                        <a:spcAft>
                          <a:spcPct val="0"/>
                        </a:spcAft>
                        <a:buClrTx/>
                        <a:buSzTx/>
                        <a:buFontTx/>
                        <a:buChar char="•"/>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The service requested to be performed must be performed</a:t>
                      </a:r>
                    </a:p>
                    <a:p>
                      <a:pPr marL="85725" marR="0" lvl="0" indent="-85725" algn="l" defTabSz="914400" rtl="0" eaLnBrk="1" fontAlgn="base" latinLnBrk="1" hangingPunct="1">
                        <a:lnSpc>
                          <a:spcPct val="100000"/>
                        </a:lnSpc>
                        <a:spcBef>
                          <a:spcPct val="20000"/>
                        </a:spcBef>
                        <a:spcAft>
                          <a:spcPct val="0"/>
                        </a:spcAft>
                        <a:buClrTx/>
                        <a:buSzTx/>
                        <a:buFontTx/>
                        <a:buChar char="•"/>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A use case that is requested to perform is an entity with a common service (Shared Service).</a:t>
                      </a:r>
                      <a:endPar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a:txBody>
                  <a:tcPr marL="36000" marR="360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None/>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Use cases and use case relationships</a:t>
                      </a:r>
                      <a:endParaRPr kumimoji="1" lang="ko-KR" altLang="en-US"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a:p>
                      <a:pPr marL="85725" marR="0" lvl="0" indent="-85725" algn="l" defTabSz="914400" rtl="0" eaLnBrk="1" fontAlgn="base" latinLnBrk="1" hangingPunct="1">
                        <a:lnSpc>
                          <a:spcPct val="100000"/>
                        </a:lnSpc>
                        <a:spcBef>
                          <a:spcPct val="20000"/>
                        </a:spcBef>
                        <a:spcAft>
                          <a:spcPct val="0"/>
                        </a:spcAft>
                        <a:buClrTx/>
                        <a:buSzTx/>
                        <a:buFontTx/>
                        <a:buChar char="•"/>
                        <a:tabLst/>
                      </a:pPr>
                      <a:r>
                        <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rPr>
                        <a:t>Same as Include, but use cases that request execution may or may not request execution depending on conditions.</a:t>
                      </a:r>
                      <a:endParaRPr kumimoji="1" lang="en-US"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a:txBody>
                  <a:tcPr marL="36000" marR="360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60450">
                <a:tc>
                  <a:txBody>
                    <a:bodyPr/>
                    <a:lstStyle/>
                    <a:p>
                      <a:pPr marL="0" marR="0" lvl="0" indent="0" algn="l" defTabSz="914400" rtl="0" eaLnBrk="1" fontAlgn="base" latinLnBrk="1" hangingPunct="1">
                        <a:lnSpc>
                          <a:spcPct val="100000"/>
                        </a:lnSpc>
                        <a:spcBef>
                          <a:spcPct val="20000"/>
                        </a:spcBef>
                        <a:spcAft>
                          <a:spcPct val="0"/>
                        </a:spcAft>
                        <a:buClrTx/>
                        <a:buSzTx/>
                        <a:buFontTx/>
                        <a:buChar char="•"/>
                        <a:tabLst/>
                      </a:pPr>
                      <a:endParaRPr kumimoji="1" lang="en-US" altLang="ko-KR" sz="1200" b="0" i="0"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endParaRPr>
                    </a:p>
                    <a:p>
                      <a:pPr marL="0" marR="0" lvl="0" indent="0" algn="l" defTabSz="914400" rtl="0" eaLnBrk="1" fontAlgn="base" latinLnBrk="1" hangingPunct="1">
                        <a:lnSpc>
                          <a:spcPct val="100000"/>
                        </a:lnSpc>
                        <a:spcBef>
                          <a:spcPct val="20000"/>
                        </a:spcBef>
                        <a:spcAft>
                          <a:spcPct val="0"/>
                        </a:spcAft>
                        <a:buClrTx/>
                        <a:buSzTx/>
                        <a:buFontTx/>
                        <a:buChar char="•"/>
                        <a:tabLst/>
                      </a:pPr>
                      <a:endParaRPr kumimoji="1" lang="en-US" altLang="ko-KR" sz="1200" b="0" i="0"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endParaRPr>
                    </a:p>
                    <a:p>
                      <a:pPr marL="0" marR="0" lvl="0" indent="0" algn="l" defTabSz="914400" rtl="0" eaLnBrk="1" fontAlgn="base" latinLnBrk="1" hangingPunct="1">
                        <a:lnSpc>
                          <a:spcPct val="100000"/>
                        </a:lnSpc>
                        <a:spcBef>
                          <a:spcPct val="20000"/>
                        </a:spcBef>
                        <a:spcAft>
                          <a:spcPct val="0"/>
                        </a:spcAft>
                        <a:buClrTx/>
                        <a:buSzTx/>
                        <a:buFontTx/>
                        <a:buChar char="•"/>
                        <a:tabLst/>
                      </a:pPr>
                      <a:endParaRPr kumimoji="1" lang="en-US" altLang="ko-KR" sz="1200" b="0" i="0"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endParaRPr>
                    </a:p>
                    <a:p>
                      <a:pPr marL="0" marR="0" lvl="0" indent="0" algn="l" defTabSz="914400" rtl="0" eaLnBrk="1" fontAlgn="base" latinLnBrk="1" hangingPunct="1">
                        <a:lnSpc>
                          <a:spcPct val="100000"/>
                        </a:lnSpc>
                        <a:spcBef>
                          <a:spcPct val="20000"/>
                        </a:spcBef>
                        <a:spcAft>
                          <a:spcPct val="0"/>
                        </a:spcAft>
                        <a:buClrTx/>
                        <a:buSzTx/>
                        <a:buFontTx/>
                        <a:buChar char="•"/>
                        <a:tabLst/>
                      </a:pPr>
                      <a:endParaRPr kumimoji="1" lang="en-US" altLang="ko-KR" sz="1200" b="0" i="0"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endParaRPr>
                    </a:p>
                    <a:p>
                      <a:pPr marL="0" marR="0" lvl="0" indent="0" algn="l" defTabSz="914400" rtl="0" eaLnBrk="1" fontAlgn="base" latinLnBrk="1" hangingPunct="1">
                        <a:lnSpc>
                          <a:spcPct val="100000"/>
                        </a:lnSpc>
                        <a:spcBef>
                          <a:spcPct val="20000"/>
                        </a:spcBef>
                        <a:spcAft>
                          <a:spcPct val="0"/>
                        </a:spcAft>
                        <a:buClrTx/>
                        <a:buSzTx/>
                        <a:buFontTx/>
                        <a:buChar char="•"/>
                        <a:tabLst/>
                      </a:pPr>
                      <a:endParaRPr kumimoji="1" lang="en-US" altLang="ko-KR" sz="1200" b="0" i="0"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endParaRPr>
                    </a:p>
                    <a:p>
                      <a:pPr marL="0" marR="0" lvl="0" indent="0" algn="l" defTabSz="914400" rtl="0" eaLnBrk="1" fontAlgn="base" latinLnBrk="1" hangingPunct="1">
                        <a:lnSpc>
                          <a:spcPct val="100000"/>
                        </a:lnSpc>
                        <a:spcBef>
                          <a:spcPct val="20000"/>
                        </a:spcBef>
                        <a:spcAft>
                          <a:spcPct val="0"/>
                        </a:spcAft>
                        <a:buClrTx/>
                        <a:buSzTx/>
                        <a:buFontTx/>
                        <a:buChar char="•"/>
                        <a:tabLst/>
                      </a:pPr>
                      <a:endParaRPr kumimoji="1" lang="en-US" altLang="ko-KR" sz="1200" b="0" i="0"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endParaRPr>
                    </a:p>
                    <a:p>
                      <a:pPr marL="0" marR="0" lvl="0" indent="0" algn="l" defTabSz="914400" rtl="0" eaLnBrk="1" fontAlgn="base" latinLnBrk="1" hangingPunct="1">
                        <a:lnSpc>
                          <a:spcPct val="100000"/>
                        </a:lnSpc>
                        <a:spcBef>
                          <a:spcPct val="20000"/>
                        </a:spcBef>
                        <a:spcAft>
                          <a:spcPct val="0"/>
                        </a:spcAft>
                        <a:buClrTx/>
                        <a:buSzTx/>
                        <a:buFontTx/>
                        <a:buChar char="•"/>
                        <a:tabLst/>
                      </a:pPr>
                      <a:endParaRPr kumimoji="1" lang="en-US" altLang="ko-KR" sz="1200" b="0" i="0"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Char char="•"/>
                        <a:tabLst/>
                      </a:pPr>
                      <a:endParaRPr kumimoji="1" lang="ko-KR" altLang="ko-KR" sz="1200" b="0" i="0"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Char char="•"/>
                        <a:tabLst/>
                      </a:pPr>
                      <a:endParaRPr kumimoji="1" lang="ko-KR" altLang="ko-KR" sz="1200" b="0" i="0" u="none" strike="noStrike" cap="none" normalizeH="0" baseline="0" smtClean="0">
                        <a:ln>
                          <a:noFill/>
                        </a:ln>
                        <a:solidFill>
                          <a:schemeClr val="tx1"/>
                        </a:solidFill>
                        <a:effectLst/>
                        <a:latin typeface="맑은 고딕" panose="020B0503020000020004" pitchFamily="50" charset="-127"/>
                        <a:ea typeface="맑은 고딕" panose="020B0503020000020004" pitchFamily="50" charset="-127"/>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20000"/>
                        </a:spcBef>
                        <a:spcAft>
                          <a:spcPct val="0"/>
                        </a:spcAft>
                        <a:buClrTx/>
                        <a:buSzTx/>
                        <a:buFontTx/>
                        <a:buChar char="•"/>
                        <a:tabLst/>
                      </a:pPr>
                      <a:endParaRPr kumimoji="1" lang="ko-KR" altLang="ko-KR" sz="1200" b="0" i="0" u="none" strike="noStrike" cap="none" normalizeH="0" baseline="0" dirty="0" smtClean="0">
                        <a:ln>
                          <a:noFill/>
                        </a:ln>
                        <a:solidFill>
                          <a:schemeClr val="tx1"/>
                        </a:solidFill>
                        <a:effectLst/>
                        <a:latin typeface="맑은 고딕" panose="020B0503020000020004" pitchFamily="50" charset="-127"/>
                        <a:ea typeface="맑은 고딕" panose="020B0503020000020004" pitchFamily="50" charset="-127"/>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5" name="Picture 28"/>
          <p:cNvPicPr>
            <a:picLocks noChangeAspect="1" noChangeArrowheads="1"/>
          </p:cNvPicPr>
          <p:nvPr/>
        </p:nvPicPr>
        <p:blipFill>
          <a:blip r:embed="rId2" cstate="print"/>
          <a:srcRect/>
          <a:stretch>
            <a:fillRect/>
          </a:stretch>
        </p:blipFill>
        <p:spPr bwMode="auto">
          <a:xfrm>
            <a:off x="811537" y="5215892"/>
            <a:ext cx="1438275" cy="561975"/>
          </a:xfrm>
          <a:prstGeom prst="rect">
            <a:avLst/>
          </a:prstGeom>
          <a:noFill/>
          <a:ln w="9525">
            <a:noFill/>
            <a:miter lim="800000"/>
            <a:headEnd/>
            <a:tailEnd/>
          </a:ln>
        </p:spPr>
      </p:pic>
      <p:pic>
        <p:nvPicPr>
          <p:cNvPr id="6" name="Picture 29"/>
          <p:cNvPicPr>
            <a:picLocks noChangeAspect="1" noChangeArrowheads="1"/>
          </p:cNvPicPr>
          <p:nvPr/>
        </p:nvPicPr>
        <p:blipFill>
          <a:blip r:embed="rId3" cstate="print"/>
          <a:srcRect/>
          <a:stretch>
            <a:fillRect/>
          </a:stretch>
        </p:blipFill>
        <p:spPr bwMode="auto">
          <a:xfrm>
            <a:off x="811537" y="4676142"/>
            <a:ext cx="1400175" cy="419100"/>
          </a:xfrm>
          <a:prstGeom prst="rect">
            <a:avLst/>
          </a:prstGeom>
          <a:noFill/>
          <a:ln w="9525">
            <a:noFill/>
            <a:miter lim="800000"/>
            <a:headEnd/>
            <a:tailEnd/>
          </a:ln>
        </p:spPr>
      </p:pic>
      <p:pic>
        <p:nvPicPr>
          <p:cNvPr id="7" name="Picture 30"/>
          <p:cNvPicPr>
            <a:picLocks noChangeAspect="1" noChangeArrowheads="1"/>
          </p:cNvPicPr>
          <p:nvPr/>
        </p:nvPicPr>
        <p:blipFill>
          <a:blip r:embed="rId4" cstate="print"/>
          <a:srcRect/>
          <a:stretch>
            <a:fillRect/>
          </a:stretch>
        </p:blipFill>
        <p:spPr bwMode="auto">
          <a:xfrm>
            <a:off x="3105699" y="5306379"/>
            <a:ext cx="1428750" cy="523875"/>
          </a:xfrm>
          <a:prstGeom prst="rect">
            <a:avLst/>
          </a:prstGeom>
          <a:noFill/>
          <a:ln w="9525">
            <a:noFill/>
            <a:miter lim="800000"/>
            <a:headEnd/>
            <a:tailEnd/>
          </a:ln>
        </p:spPr>
      </p:pic>
      <p:pic>
        <p:nvPicPr>
          <p:cNvPr id="8" name="Picture 31"/>
          <p:cNvPicPr>
            <a:picLocks noChangeAspect="1" noChangeArrowheads="1"/>
          </p:cNvPicPr>
          <p:nvPr/>
        </p:nvPicPr>
        <p:blipFill>
          <a:blip r:embed="rId5" cstate="print"/>
          <a:srcRect/>
          <a:stretch>
            <a:fillRect/>
          </a:stretch>
        </p:blipFill>
        <p:spPr bwMode="auto">
          <a:xfrm>
            <a:off x="3105699" y="4676142"/>
            <a:ext cx="1439862" cy="533400"/>
          </a:xfrm>
          <a:prstGeom prst="rect">
            <a:avLst/>
          </a:prstGeom>
          <a:noFill/>
          <a:ln w="9525">
            <a:noFill/>
            <a:miter lim="800000"/>
            <a:headEnd/>
            <a:tailEnd/>
          </a:ln>
        </p:spPr>
      </p:pic>
      <p:sp>
        <p:nvSpPr>
          <p:cNvPr id="9" name="Oval 62"/>
          <p:cNvSpPr>
            <a:spLocks noChangeArrowheads="1"/>
          </p:cNvSpPr>
          <p:nvPr/>
        </p:nvSpPr>
        <p:spPr bwMode="auto">
          <a:xfrm>
            <a:off x="8606104" y="5193667"/>
            <a:ext cx="809625" cy="315912"/>
          </a:xfrm>
          <a:prstGeom prst="ellipse">
            <a:avLst/>
          </a:prstGeom>
          <a:solidFill>
            <a:srgbClr val="FFFFCC"/>
          </a:solidFill>
          <a:ln w="9525">
            <a:solidFill>
              <a:srgbClr val="CC6600"/>
            </a:solidFill>
            <a:round/>
            <a:headEnd/>
            <a:tailEnd/>
          </a:ln>
        </p:spPr>
        <p:txBody>
          <a:bodyPr wrap="none" anchor="ctr"/>
          <a:lstStyle/>
          <a:p>
            <a:pPr algn="ctr"/>
            <a:r>
              <a:rPr lang="ko-KR" altLang="en-US" sz="800"/>
              <a:t>고객 상세</a:t>
            </a:r>
          </a:p>
          <a:p>
            <a:pPr algn="ctr"/>
            <a:r>
              <a:rPr lang="ko-KR" altLang="en-US" sz="800"/>
              <a:t>정보 조회</a:t>
            </a:r>
          </a:p>
        </p:txBody>
      </p:sp>
      <p:sp>
        <p:nvSpPr>
          <p:cNvPr id="10" name="Oval 63"/>
          <p:cNvSpPr>
            <a:spLocks noChangeArrowheads="1"/>
          </p:cNvSpPr>
          <p:nvPr/>
        </p:nvSpPr>
        <p:spPr bwMode="auto">
          <a:xfrm>
            <a:off x="7345629" y="5195254"/>
            <a:ext cx="765175" cy="315913"/>
          </a:xfrm>
          <a:prstGeom prst="ellipse">
            <a:avLst/>
          </a:prstGeom>
          <a:solidFill>
            <a:srgbClr val="FFFFCC"/>
          </a:solidFill>
          <a:ln w="9525">
            <a:solidFill>
              <a:srgbClr val="CC6600"/>
            </a:solidFill>
            <a:round/>
            <a:headEnd/>
            <a:tailEnd/>
          </a:ln>
        </p:spPr>
        <p:txBody>
          <a:bodyPr wrap="none" anchor="ctr"/>
          <a:lstStyle/>
          <a:p>
            <a:pPr algn="ctr"/>
            <a:r>
              <a:rPr lang="ko-KR" altLang="en-US" sz="800"/>
              <a:t>고객</a:t>
            </a:r>
          </a:p>
          <a:p>
            <a:pPr algn="ctr"/>
            <a:r>
              <a:rPr lang="ko-KR" altLang="en-US" sz="800"/>
              <a:t>목록조회</a:t>
            </a:r>
          </a:p>
        </p:txBody>
      </p:sp>
      <p:cxnSp>
        <p:nvCxnSpPr>
          <p:cNvPr id="11" name="AutoShape 64"/>
          <p:cNvCxnSpPr>
            <a:cxnSpLocks noChangeShapeType="1"/>
            <a:stCxn id="10" idx="6"/>
            <a:endCxn id="9" idx="2"/>
          </p:cNvCxnSpPr>
          <p:nvPr/>
        </p:nvCxnSpPr>
        <p:spPr bwMode="auto">
          <a:xfrm flipV="1">
            <a:off x="8110804" y="5352417"/>
            <a:ext cx="495300" cy="1587"/>
          </a:xfrm>
          <a:prstGeom prst="straightConnector1">
            <a:avLst/>
          </a:prstGeom>
          <a:noFill/>
          <a:ln w="9525">
            <a:solidFill>
              <a:schemeClr val="tx1"/>
            </a:solidFill>
            <a:prstDash val="dash"/>
            <a:round/>
            <a:headEnd type="arrow" w="med" len="med"/>
            <a:tailEnd/>
          </a:ln>
        </p:spPr>
      </p:cxnSp>
      <p:sp>
        <p:nvSpPr>
          <p:cNvPr id="12" name="Text Box 65"/>
          <p:cNvSpPr txBox="1">
            <a:spLocks noChangeArrowheads="1"/>
          </p:cNvSpPr>
          <p:nvPr/>
        </p:nvSpPr>
        <p:spPr bwMode="auto">
          <a:xfrm>
            <a:off x="7975867" y="5163644"/>
            <a:ext cx="890661" cy="240066"/>
          </a:xfrm>
          <a:prstGeom prst="rect">
            <a:avLst/>
          </a:prstGeom>
          <a:noFill/>
          <a:ln w="9525">
            <a:noFill/>
            <a:miter lim="800000"/>
            <a:headEnd/>
            <a:tailEnd/>
          </a:ln>
        </p:spPr>
        <p:txBody>
          <a:bodyPr wrap="square">
            <a:spAutoFit/>
          </a:bodyPr>
          <a:lstStyle/>
          <a:p>
            <a:pPr>
              <a:spcBef>
                <a:spcPct val="50000"/>
              </a:spcBef>
            </a:pPr>
            <a:r>
              <a:rPr lang="en-US" altLang="ko-KR" sz="800" dirty="0"/>
              <a:t>&lt;&lt;extend&gt;&gt;</a:t>
            </a:r>
          </a:p>
        </p:txBody>
      </p:sp>
      <p:sp>
        <p:nvSpPr>
          <p:cNvPr id="13" name="Oval 66"/>
          <p:cNvSpPr>
            <a:spLocks noChangeArrowheads="1"/>
          </p:cNvSpPr>
          <p:nvPr/>
        </p:nvSpPr>
        <p:spPr bwMode="auto">
          <a:xfrm>
            <a:off x="6467166" y="5012692"/>
            <a:ext cx="696913" cy="315912"/>
          </a:xfrm>
          <a:prstGeom prst="ellipse">
            <a:avLst/>
          </a:prstGeom>
          <a:solidFill>
            <a:srgbClr val="FFFFCC"/>
          </a:solidFill>
          <a:ln w="9525">
            <a:solidFill>
              <a:srgbClr val="CC6600"/>
            </a:solidFill>
            <a:round/>
            <a:headEnd/>
            <a:tailEnd/>
          </a:ln>
        </p:spPr>
        <p:txBody>
          <a:bodyPr wrap="none" anchor="ctr"/>
          <a:lstStyle/>
          <a:p>
            <a:pPr algn="ctr"/>
            <a:r>
              <a:rPr lang="ko-KR" altLang="en-US" sz="1000"/>
              <a:t>로그인</a:t>
            </a:r>
          </a:p>
        </p:txBody>
      </p:sp>
      <p:sp>
        <p:nvSpPr>
          <p:cNvPr id="14" name="Oval 67"/>
          <p:cNvSpPr>
            <a:spLocks noChangeArrowheads="1"/>
          </p:cNvSpPr>
          <p:nvPr/>
        </p:nvSpPr>
        <p:spPr bwMode="auto">
          <a:xfrm>
            <a:off x="5071754" y="5193667"/>
            <a:ext cx="765175" cy="315912"/>
          </a:xfrm>
          <a:prstGeom prst="ellipse">
            <a:avLst/>
          </a:prstGeom>
          <a:solidFill>
            <a:srgbClr val="FFFFCC"/>
          </a:solidFill>
          <a:ln w="9525">
            <a:solidFill>
              <a:srgbClr val="CC6600"/>
            </a:solidFill>
            <a:round/>
            <a:headEnd/>
            <a:tailEnd/>
          </a:ln>
        </p:spPr>
        <p:txBody>
          <a:bodyPr wrap="none" anchor="ctr"/>
          <a:lstStyle/>
          <a:p>
            <a:pPr algn="ctr"/>
            <a:r>
              <a:rPr lang="ko-KR" altLang="en-US" sz="1000"/>
              <a:t>사용자인증</a:t>
            </a:r>
          </a:p>
        </p:txBody>
      </p:sp>
      <p:sp>
        <p:nvSpPr>
          <p:cNvPr id="15" name="Oval 68"/>
          <p:cNvSpPr>
            <a:spLocks noChangeArrowheads="1"/>
          </p:cNvSpPr>
          <p:nvPr/>
        </p:nvSpPr>
        <p:spPr bwMode="auto">
          <a:xfrm>
            <a:off x="6467166" y="5374642"/>
            <a:ext cx="696913" cy="315912"/>
          </a:xfrm>
          <a:prstGeom prst="ellipse">
            <a:avLst/>
          </a:prstGeom>
          <a:solidFill>
            <a:srgbClr val="FFFFCC"/>
          </a:solidFill>
          <a:ln w="9525">
            <a:solidFill>
              <a:srgbClr val="CC6600"/>
            </a:solidFill>
            <a:round/>
            <a:headEnd/>
            <a:tailEnd/>
          </a:ln>
        </p:spPr>
        <p:txBody>
          <a:bodyPr wrap="none" anchor="ctr"/>
          <a:lstStyle/>
          <a:p>
            <a:pPr algn="ctr"/>
            <a:r>
              <a:rPr lang="ko-KR" altLang="en-US" sz="1000"/>
              <a:t>계좌이체</a:t>
            </a:r>
          </a:p>
        </p:txBody>
      </p:sp>
      <p:cxnSp>
        <p:nvCxnSpPr>
          <p:cNvPr id="16" name="AutoShape 69"/>
          <p:cNvCxnSpPr>
            <a:cxnSpLocks noChangeShapeType="1"/>
            <a:stCxn id="14" idx="6"/>
            <a:endCxn id="13" idx="2"/>
          </p:cNvCxnSpPr>
          <p:nvPr/>
        </p:nvCxnSpPr>
        <p:spPr bwMode="auto">
          <a:xfrm flipV="1">
            <a:off x="5836929" y="5171442"/>
            <a:ext cx="630237" cy="180975"/>
          </a:xfrm>
          <a:prstGeom prst="straightConnector1">
            <a:avLst/>
          </a:prstGeom>
          <a:noFill/>
          <a:ln w="9525">
            <a:solidFill>
              <a:schemeClr val="tx1"/>
            </a:solidFill>
            <a:prstDash val="dash"/>
            <a:round/>
            <a:headEnd/>
            <a:tailEnd type="arrow" w="med" len="med"/>
          </a:ln>
        </p:spPr>
      </p:cxnSp>
      <p:cxnSp>
        <p:nvCxnSpPr>
          <p:cNvPr id="17" name="AutoShape 70"/>
          <p:cNvCxnSpPr>
            <a:cxnSpLocks noChangeShapeType="1"/>
            <a:stCxn id="14" idx="6"/>
            <a:endCxn id="15" idx="2"/>
          </p:cNvCxnSpPr>
          <p:nvPr/>
        </p:nvCxnSpPr>
        <p:spPr bwMode="auto">
          <a:xfrm>
            <a:off x="5836929" y="5352417"/>
            <a:ext cx="630237" cy="180975"/>
          </a:xfrm>
          <a:prstGeom prst="straightConnector1">
            <a:avLst/>
          </a:prstGeom>
          <a:noFill/>
          <a:ln w="9525">
            <a:solidFill>
              <a:schemeClr val="tx1"/>
            </a:solidFill>
            <a:prstDash val="dash"/>
            <a:round/>
            <a:headEnd/>
            <a:tailEnd type="arrow" w="med" len="med"/>
          </a:ln>
        </p:spPr>
      </p:cxnSp>
      <p:sp>
        <p:nvSpPr>
          <p:cNvPr id="18" name="Text Box 71"/>
          <p:cNvSpPr txBox="1">
            <a:spLocks noChangeArrowheads="1"/>
          </p:cNvSpPr>
          <p:nvPr/>
        </p:nvSpPr>
        <p:spPr bwMode="auto">
          <a:xfrm>
            <a:off x="5567054" y="5014279"/>
            <a:ext cx="855662" cy="228600"/>
          </a:xfrm>
          <a:prstGeom prst="rect">
            <a:avLst/>
          </a:prstGeom>
          <a:noFill/>
          <a:ln w="9525">
            <a:noFill/>
            <a:miter lim="800000"/>
            <a:headEnd/>
            <a:tailEnd/>
          </a:ln>
        </p:spPr>
        <p:txBody>
          <a:bodyPr>
            <a:spAutoFit/>
          </a:bodyPr>
          <a:lstStyle/>
          <a:p>
            <a:pPr>
              <a:spcBef>
                <a:spcPct val="50000"/>
              </a:spcBef>
            </a:pPr>
            <a:r>
              <a:rPr lang="en-US" altLang="ko-KR" sz="900"/>
              <a:t>&lt;&lt;include&gt;&gt;</a:t>
            </a:r>
          </a:p>
        </p:txBody>
      </p:sp>
      <p:sp>
        <p:nvSpPr>
          <p:cNvPr id="19" name="Text Box 72"/>
          <p:cNvSpPr txBox="1">
            <a:spLocks noChangeArrowheads="1"/>
          </p:cNvSpPr>
          <p:nvPr/>
        </p:nvSpPr>
        <p:spPr bwMode="auto">
          <a:xfrm>
            <a:off x="5611504" y="5465129"/>
            <a:ext cx="944562" cy="228600"/>
          </a:xfrm>
          <a:prstGeom prst="rect">
            <a:avLst/>
          </a:prstGeom>
          <a:noFill/>
          <a:ln w="9525">
            <a:noFill/>
            <a:miter lim="800000"/>
            <a:headEnd/>
            <a:tailEnd/>
          </a:ln>
        </p:spPr>
        <p:txBody>
          <a:bodyPr>
            <a:spAutoFit/>
          </a:bodyPr>
          <a:lstStyle/>
          <a:p>
            <a:pPr>
              <a:spcBef>
                <a:spcPct val="50000"/>
              </a:spcBef>
            </a:pPr>
            <a:r>
              <a:rPr lang="en-US" altLang="ko-KR" sz="900"/>
              <a:t>&lt;&lt;Include&gt;&gt;</a:t>
            </a:r>
          </a:p>
        </p:txBody>
      </p:sp>
    </p:spTree>
    <p:extLst>
      <p:ext uri="{BB962C8B-B14F-4D97-AF65-F5344CB8AC3E}">
        <p14:creationId xmlns:p14="http://schemas.microsoft.com/office/powerpoint/2010/main" val="35077213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23880" y="79506"/>
            <a:ext cx="9396192" cy="439718"/>
          </a:xfrm>
        </p:spPr>
        <p:txBody>
          <a:bodyPr/>
          <a:lstStyle/>
          <a:p>
            <a:r>
              <a:rPr lang="en-US" altLang="ko-KR" sz="2000" dirty="0"/>
              <a:t># Reference 2. How to analyze use cases-</a:t>
            </a:r>
            <a:r>
              <a:rPr lang="ko-KR" altLang="en-US" sz="2000" smtClean="0"/>
              <a:t> </a:t>
            </a:r>
            <a:r>
              <a:rPr lang="en-US" altLang="ko-KR" sz="2000" dirty="0" smtClean="0"/>
              <a:t>3) Use case description (1/4)</a:t>
            </a:r>
            <a:endParaRPr lang="ko-KR" altLang="en-US" sz="2000"/>
          </a:p>
        </p:txBody>
      </p:sp>
      <p:graphicFrame>
        <p:nvGraphicFramePr>
          <p:cNvPr id="8" name="Group 9"/>
          <p:cNvGraphicFramePr>
            <a:graphicFrameLocks noGrp="1"/>
          </p:cNvGraphicFramePr>
          <p:nvPr>
            <p:extLst>
              <p:ext uri="{D42A27DB-BD31-4B8C-83A1-F6EECF244321}">
                <p14:modId xmlns:p14="http://schemas.microsoft.com/office/powerpoint/2010/main" val="3609360707"/>
              </p:ext>
            </p:extLst>
          </p:nvPr>
        </p:nvGraphicFramePr>
        <p:xfrm>
          <a:off x="7719415" y="1283726"/>
          <a:ext cx="1872208" cy="2366818"/>
        </p:xfrm>
        <a:graphic>
          <a:graphicData uri="http://schemas.openxmlformats.org/drawingml/2006/table">
            <a:tbl>
              <a:tblPr/>
              <a:tblGrid>
                <a:gridCol w="1152128"/>
                <a:gridCol w="720080"/>
              </a:tblGrid>
              <a:tr h="81418">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UC_ID</a:t>
                      </a:r>
                    </a:p>
                  </a:txBody>
                  <a:tcPr marL="72000" marR="36000" marT="0" marB="0" anchor="ctr" horzOverflow="overflow">
                    <a:lnL w="28575" cap="flat" cmpd="sng" algn="ctr">
                      <a:solidFill>
                        <a:srgbClr val="000000"/>
                      </a:solidFill>
                      <a:prstDash val="solid"/>
                      <a:round/>
                      <a:headEnd type="none" w="med" len="med"/>
                      <a:tailEnd type="none" w="sm" len="sm"/>
                    </a:lnL>
                    <a:lnR w="12700"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0" i="0" u="none" strike="noStrike" cap="none" normalizeH="0" baseline="0" dirty="0" smtClean="0">
                          <a:ln>
                            <a:noFill/>
                          </a:ln>
                          <a:solidFill>
                            <a:schemeClr val="tx1"/>
                          </a:solidFill>
                          <a:effectLst/>
                          <a:latin typeface="Arial" pitchFamily="34" charset="0"/>
                          <a:ea typeface="굴림" pitchFamily="50" charset="-127"/>
                        </a:rPr>
                        <a:t>UC1 Call</a:t>
                      </a:r>
                      <a:endParaRPr kumimoji="1" lang="ko-KR" altLang="ko-KR" sz="800" b="0" i="0" u="none" strike="noStrike" cap="none" normalizeH="0" baseline="0" smtClean="0">
                        <a:ln>
                          <a:noFill/>
                        </a:ln>
                        <a:solidFill>
                          <a:schemeClr val="tx1"/>
                        </a:solidFill>
                        <a:effectLst/>
                        <a:latin typeface="Arial" pitchFamily="34" charset="0"/>
                        <a:ea typeface="굴림" pitchFamily="50" charset="-127"/>
                      </a:endParaRPr>
                    </a:p>
                  </a:txBody>
                  <a:tcPr marL="72000" marR="36000" marT="0" marB="0" anchor="ctr" horzOverflow="overflow">
                    <a:lnL w="12700"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r>
              <a:tr h="81418">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defRPr/>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Brief Description</a:t>
                      </a:r>
                    </a:p>
                  </a:txBody>
                  <a:tcPr marL="72000" marR="36000" marT="0" marB="0" anchor="ctr" horzOverflow="overflow">
                    <a:lnL w="28575" cap="flat" cmpd="sng" algn="ctr">
                      <a:solidFill>
                        <a:srgbClr val="000000"/>
                      </a:solidFill>
                      <a:prstDash val="solid"/>
                      <a:round/>
                      <a:headEnd type="none" w="med" len="med"/>
                      <a:tailEnd type="none" w="sm" len="sm"/>
                    </a:lnL>
                    <a:lnR w="12700"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800" b="0" i="0" u="none" strike="noStrike" cap="none" normalizeH="0" baseline="0" dirty="0" smtClean="0">
                        <a:ln>
                          <a:noFill/>
                        </a:ln>
                        <a:solidFill>
                          <a:schemeClr val="tx1"/>
                        </a:solidFill>
                        <a:effectLst/>
                        <a:latin typeface="Arial" pitchFamily="34" charset="0"/>
                        <a:ea typeface="굴림" pitchFamily="50" charset="-127"/>
                      </a:endParaRPr>
                    </a:p>
                  </a:txBody>
                  <a:tcPr marL="72000" marR="36000" marT="0" marB="0" anchor="ctr" horzOverflow="overflow">
                    <a:lnL w="12700"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r>
              <a:tr h="162836">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Initiating Actor/Event</a:t>
                      </a:r>
                    </a:p>
                  </a:txBody>
                  <a:tcPr marL="72000" marR="36000" marT="0" marB="0" anchor="ctr" horzOverflow="overflow">
                    <a:lnL w="28575" cap="flat" cmpd="sng" algn="ctr">
                      <a:solidFill>
                        <a:srgbClr val="000000"/>
                      </a:solidFill>
                      <a:prstDash val="solid"/>
                      <a:round/>
                      <a:headEnd type="none" w="med" len="med"/>
                      <a:tailEnd type="none" w="sm" len="sm"/>
                    </a:lnL>
                    <a:lnR w="12700"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800" b="0" i="0" u="none" strike="noStrike" cap="none" normalizeH="0" baseline="0" smtClean="0">
                        <a:ln>
                          <a:noFill/>
                        </a:ln>
                        <a:solidFill>
                          <a:schemeClr val="tx1"/>
                        </a:solidFill>
                        <a:effectLst/>
                        <a:latin typeface="Arial" pitchFamily="34" charset="0"/>
                        <a:ea typeface="굴림" pitchFamily="50" charset="-127"/>
                      </a:endParaRPr>
                    </a:p>
                  </a:txBody>
                  <a:tcPr marL="72000" marR="36000" marT="0" marB="0" anchor="ctr" horzOverflow="overflow">
                    <a:lnL w="12700"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r>
              <a:tr h="81418">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smtClean="0">
                          <a:ln>
                            <a:noFill/>
                          </a:ln>
                          <a:solidFill>
                            <a:srgbClr val="000000"/>
                          </a:solidFill>
                          <a:effectLst/>
                          <a:latin typeface="굴림" pitchFamily="50" charset="-127"/>
                          <a:ea typeface="굴림" pitchFamily="50" charset="-127"/>
                        </a:rPr>
                        <a:t>Preconditions</a:t>
                      </a:r>
                    </a:p>
                  </a:txBody>
                  <a:tcPr marL="72000" marR="36000" marT="0" marB="0" anchor="ctr" horzOverflow="overflow">
                    <a:lnL w="28575" cap="flat" cmpd="sng" algn="ctr">
                      <a:solidFill>
                        <a:srgbClr val="000000"/>
                      </a:solidFill>
                      <a:prstDash val="solid"/>
                      <a:round/>
                      <a:headEnd type="none" w="med" len="med"/>
                      <a:tailEnd type="none" w="sm" len="sm"/>
                    </a:lnL>
                    <a:lnR w="12700"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800" b="0" i="0" u="none" strike="noStrike" cap="none" normalizeH="0" baseline="0" smtClean="0">
                        <a:ln>
                          <a:noFill/>
                        </a:ln>
                        <a:solidFill>
                          <a:schemeClr val="tx1"/>
                        </a:solidFill>
                        <a:effectLst/>
                        <a:latin typeface="Arial" pitchFamily="34" charset="0"/>
                        <a:ea typeface="굴림" pitchFamily="50" charset="-127"/>
                      </a:endParaRPr>
                    </a:p>
                  </a:txBody>
                  <a:tcPr marL="72000" marR="36000" marT="0" marB="0" anchor="ctr" horzOverflow="overflow">
                    <a:lnL w="12700"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r>
              <a:tr h="81418">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smtClean="0">
                          <a:ln>
                            <a:noFill/>
                          </a:ln>
                          <a:solidFill>
                            <a:srgbClr val="000000"/>
                          </a:solidFill>
                          <a:effectLst/>
                          <a:latin typeface="굴림" pitchFamily="50" charset="-127"/>
                          <a:ea typeface="굴림" pitchFamily="50" charset="-127"/>
                        </a:rPr>
                        <a:t>Post-conditions</a:t>
                      </a:r>
                    </a:p>
                  </a:txBody>
                  <a:tcPr marL="72000" marR="36000" marT="0" marB="0" anchor="ctr" horzOverflow="overflow">
                    <a:lnL w="28575" cap="flat" cmpd="sng" algn="ctr">
                      <a:solidFill>
                        <a:srgbClr val="000000"/>
                      </a:solidFill>
                      <a:prstDash val="solid"/>
                      <a:round/>
                      <a:headEnd type="none" w="med" len="med"/>
                      <a:tailEnd type="none" w="sm" len="sm"/>
                    </a:lnL>
                    <a:lnR w="12700"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endParaRPr kumimoji="1" lang="ko-KR" altLang="ko-KR" sz="800" b="0" i="0" u="none" strike="noStrike" cap="none" normalizeH="0" baseline="0" smtClean="0">
                        <a:ln>
                          <a:noFill/>
                        </a:ln>
                        <a:solidFill>
                          <a:schemeClr val="tx1"/>
                        </a:solidFill>
                        <a:effectLst/>
                        <a:latin typeface="Arial" pitchFamily="34" charset="0"/>
                        <a:ea typeface="굴림" pitchFamily="50" charset="-127"/>
                      </a:endParaRPr>
                    </a:p>
                  </a:txBody>
                  <a:tcPr marL="72000" marR="36000" marT="0" marB="0" anchor="ctr" horzOverflow="overflow">
                    <a:lnL w="12700"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r>
              <a:tr h="81418">
                <a:tc gridSpan="2">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Basic Flow</a:t>
                      </a:r>
                    </a:p>
                  </a:txBody>
                  <a:tcPr marL="72000" marR="36000" marT="0" marB="0" anchor="ctr" horzOverflow="overflow">
                    <a:lnL w="28575"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hMerge="1">
                  <a:txBody>
                    <a:bodyPr/>
                    <a:lstStyle/>
                    <a:p>
                      <a:pPr latinLnBrk="1"/>
                      <a:endParaRPr lang="ko-KR" altLang="en-US"/>
                    </a:p>
                  </a:txBody>
                  <a:tcPr/>
                </a:tc>
              </a:tr>
              <a:tr h="276820">
                <a:tc gridSpan="2">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1.  </a:t>
                      </a:r>
                    </a:p>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2. …</a:t>
                      </a:r>
                    </a:p>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3. …</a:t>
                      </a:r>
                    </a:p>
                  </a:txBody>
                  <a:tcPr marL="72000" marR="36000" marT="0" marB="0" anchor="ctr" horzOverflow="overflow">
                    <a:lnL w="28575"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hMerge="1">
                  <a:txBody>
                    <a:bodyPr/>
                    <a:lstStyle/>
                    <a:p>
                      <a:pPr latinLnBrk="1"/>
                      <a:endParaRPr lang="ko-KR" altLang="en-US"/>
                    </a:p>
                  </a:txBody>
                  <a:tcPr/>
                </a:tc>
              </a:tr>
              <a:tr h="81418">
                <a:tc gridSpan="2">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Alternative Flow</a:t>
                      </a:r>
                    </a:p>
                  </a:txBody>
                  <a:tcPr marL="72000" marR="36000" marT="0" marB="0" anchor="ctr" horzOverflow="overflow">
                    <a:lnL w="28575"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hMerge="1">
                  <a:txBody>
                    <a:bodyPr/>
                    <a:lstStyle/>
                    <a:p>
                      <a:pPr latinLnBrk="1"/>
                      <a:endParaRPr lang="ko-KR" altLang="en-US"/>
                    </a:p>
                  </a:txBody>
                  <a:tcPr/>
                </a:tc>
              </a:tr>
              <a:tr h="276820">
                <a:tc gridSpan="2">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3a. Alternative </a:t>
                      </a:r>
                      <a:r>
                        <a:rPr kumimoji="1" lang="ko-KR" altLang="en-US" sz="800" b="1" i="0" u="none" strike="noStrike" cap="none" normalizeH="0" baseline="0" dirty="0" smtClean="0">
                          <a:ln>
                            <a:noFill/>
                          </a:ln>
                          <a:solidFill>
                            <a:srgbClr val="000000"/>
                          </a:solidFill>
                          <a:effectLst/>
                          <a:latin typeface="굴림" pitchFamily="50" charset="-127"/>
                          <a:ea typeface="굴림" pitchFamily="50" charset="-127"/>
                        </a:rPr>
                        <a:t>조건</a:t>
                      </a: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a:t>
                      </a:r>
                    </a:p>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3a.1 …</a:t>
                      </a:r>
                    </a:p>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3a.2 …</a:t>
                      </a:r>
                    </a:p>
                  </a:txBody>
                  <a:tcPr marL="72000" marR="36000" marT="0" marB="0" anchor="ctr" horzOverflow="overflow">
                    <a:lnL w="28575"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hMerge="1">
                  <a:txBody>
                    <a:bodyPr/>
                    <a:lstStyle/>
                    <a:p>
                      <a:pPr latinLnBrk="1"/>
                      <a:endParaRPr lang="ko-KR" altLang="en-US"/>
                    </a:p>
                  </a:txBody>
                  <a:tcPr/>
                </a:tc>
              </a:tr>
              <a:tr h="81418">
                <a:tc gridSpan="2">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defRPr/>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Exceptions</a:t>
                      </a:r>
                    </a:p>
                  </a:txBody>
                  <a:tcPr marL="72000" marR="36000" marT="0" marB="0" anchor="ctr" horzOverflow="overflow">
                    <a:lnL w="28575"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hMerge="1">
                  <a:txBody>
                    <a:bodyPr/>
                    <a:lstStyle/>
                    <a:p>
                      <a:pPr latinLnBrk="1"/>
                      <a:endParaRPr lang="ko-KR" altLang="en-US"/>
                    </a:p>
                  </a:txBody>
                  <a:tcPr/>
                </a:tc>
              </a:tr>
              <a:tr h="179119">
                <a:tc gridSpan="2">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2a. </a:t>
                      </a:r>
                      <a:r>
                        <a:rPr kumimoji="1" lang="en-US" altLang="ko-KR" sz="800" b="1" i="0" u="none" strike="noStrike" cap="none" normalizeH="0" baseline="0" dirty="0" err="1" smtClean="0">
                          <a:ln>
                            <a:noFill/>
                          </a:ln>
                          <a:solidFill>
                            <a:srgbClr val="000000"/>
                          </a:solidFill>
                          <a:effectLst/>
                          <a:latin typeface="굴림" pitchFamily="50" charset="-127"/>
                          <a:ea typeface="굴림" pitchFamily="50" charset="-127"/>
                        </a:rPr>
                        <a:t>Exceotion</a:t>
                      </a: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 </a:t>
                      </a:r>
                      <a:r>
                        <a:rPr kumimoji="1" lang="ko-KR" altLang="en-US" sz="800" b="1" i="0" u="none" strike="noStrike" cap="none" normalizeH="0" baseline="0" dirty="0" smtClean="0">
                          <a:ln>
                            <a:noFill/>
                          </a:ln>
                          <a:solidFill>
                            <a:srgbClr val="000000"/>
                          </a:solidFill>
                          <a:effectLst/>
                          <a:latin typeface="굴림" pitchFamily="50" charset="-127"/>
                          <a:ea typeface="굴림" pitchFamily="50" charset="-127"/>
                        </a:rPr>
                        <a:t>조건 </a:t>
                      </a: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a:t>
                      </a:r>
                    </a:p>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2a.1 …</a:t>
                      </a:r>
                    </a:p>
                  </a:txBody>
                  <a:tcPr marL="72000" marR="36000" marT="0" marB="0" anchor="ctr" horzOverflow="overflow">
                    <a:lnL w="28575"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hMerge="1">
                  <a:txBody>
                    <a:bodyPr/>
                    <a:lstStyle/>
                    <a:p>
                      <a:pPr latinLnBrk="1"/>
                      <a:endParaRPr lang="ko-KR" altLang="en-US"/>
                    </a:p>
                  </a:txBody>
                  <a:tcPr/>
                </a:tc>
              </a:tr>
              <a:tr h="126631">
                <a:tc gridSpan="2">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Special req.</a:t>
                      </a:r>
                    </a:p>
                  </a:txBody>
                  <a:tcPr marL="72000" marR="36000" marT="0" marB="0" anchor="ctr" horzOverflow="overflow">
                    <a:lnL w="28575"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12700" cap="flat" cmpd="sng" algn="ctr">
                      <a:solidFill>
                        <a:srgbClr val="000000"/>
                      </a:solidFill>
                      <a:prstDash val="solid"/>
                      <a:round/>
                      <a:headEnd type="none" w="med" len="med"/>
                      <a:tailEnd type="none" w="sm" len="sm"/>
                    </a:lnB>
                    <a:lnTlToBr>
                      <a:noFill/>
                    </a:lnTlToBr>
                    <a:lnBlToTr>
                      <a:noFill/>
                    </a:lnBlToTr>
                    <a:solidFill>
                      <a:srgbClr val="FFFFCC"/>
                    </a:solidFill>
                  </a:tcPr>
                </a:tc>
                <a:tc hMerge="1">
                  <a:txBody>
                    <a:bodyPr/>
                    <a:lstStyle/>
                    <a:p>
                      <a:pPr latinLnBrk="1"/>
                      <a:endParaRPr lang="ko-KR" altLang="en-US"/>
                    </a:p>
                  </a:txBody>
                  <a:tcPr/>
                </a:tc>
              </a:tr>
              <a:tr h="126631">
                <a:tc gridSpan="2">
                  <a:txBody>
                    <a:bodyPr/>
                    <a:lstStyle/>
                    <a:p>
                      <a:pPr marL="0" marR="0" lvl="0" indent="0" algn="l" defTabSz="914400" rtl="0" eaLnBrk="1" fontAlgn="base" latinLnBrk="1" hangingPunct="1">
                        <a:lnSpc>
                          <a:spcPct val="100000"/>
                        </a:lnSpc>
                        <a:spcBef>
                          <a:spcPct val="20000"/>
                        </a:spcBef>
                        <a:spcAft>
                          <a:spcPct val="0"/>
                        </a:spcAft>
                        <a:buClrTx/>
                        <a:buSzTx/>
                        <a:buFont typeface="Wingdings" pitchFamily="2" charset="2"/>
                        <a:buNone/>
                        <a:tabLst/>
                      </a:pPr>
                      <a:r>
                        <a:rPr kumimoji="1" lang="en-US" altLang="ko-KR" sz="800" b="1" i="0" u="none" strike="noStrike" cap="none" normalizeH="0" baseline="0" dirty="0" smtClean="0">
                          <a:ln>
                            <a:noFill/>
                          </a:ln>
                          <a:solidFill>
                            <a:srgbClr val="000000"/>
                          </a:solidFill>
                          <a:effectLst/>
                          <a:latin typeface="굴림" pitchFamily="50" charset="-127"/>
                          <a:ea typeface="굴림" pitchFamily="50" charset="-127"/>
                        </a:rPr>
                        <a:t>Information</a:t>
                      </a:r>
                    </a:p>
                  </a:txBody>
                  <a:tcPr marL="72000" marR="36000" marT="0" marB="0" anchor="ctr" horzOverflow="overflow">
                    <a:lnL w="28575" cap="flat" cmpd="sng" algn="ctr">
                      <a:solidFill>
                        <a:srgbClr val="000000"/>
                      </a:solidFill>
                      <a:prstDash val="solid"/>
                      <a:round/>
                      <a:headEnd type="none" w="med" len="med"/>
                      <a:tailEnd type="none" w="sm" len="sm"/>
                    </a:lnL>
                    <a:lnR w="28575" cap="flat" cmpd="sng" algn="ctr">
                      <a:solidFill>
                        <a:srgbClr val="000000"/>
                      </a:solidFill>
                      <a:prstDash val="solid"/>
                      <a:round/>
                      <a:headEnd type="none" w="med" len="med"/>
                      <a:tailEnd type="none" w="sm" len="sm"/>
                    </a:lnR>
                    <a:lnT w="12700" cap="flat" cmpd="sng" algn="ctr">
                      <a:solidFill>
                        <a:srgbClr val="000000"/>
                      </a:solidFill>
                      <a:prstDash val="solid"/>
                      <a:round/>
                      <a:headEnd type="none" w="med" len="med"/>
                      <a:tailEnd type="none" w="sm" len="sm"/>
                    </a:lnT>
                    <a:lnB w="28575" cap="flat" cmpd="sng" algn="ctr">
                      <a:solidFill>
                        <a:srgbClr val="000000"/>
                      </a:solidFill>
                      <a:prstDash val="solid"/>
                      <a:round/>
                      <a:headEnd type="none" w="med" len="med"/>
                      <a:tailEnd type="none" w="sm" len="sm"/>
                    </a:lnB>
                    <a:lnTlToBr>
                      <a:noFill/>
                    </a:lnTlToBr>
                    <a:lnBlToTr>
                      <a:noFill/>
                    </a:lnBlToTr>
                    <a:solidFill>
                      <a:srgbClr val="FFFFCC"/>
                    </a:solidFill>
                  </a:tcPr>
                </a:tc>
                <a:tc hMerge="1">
                  <a:txBody>
                    <a:bodyPr/>
                    <a:lstStyle/>
                    <a:p>
                      <a:pPr latinLnBrk="1"/>
                      <a:endParaRPr lang="ko-KR" altLang="en-US"/>
                    </a:p>
                  </a:txBody>
                  <a:tcPr/>
                </a:tc>
              </a:tr>
            </a:tbl>
          </a:graphicData>
        </a:graphic>
      </p:graphicFrame>
      <p:sp>
        <p:nvSpPr>
          <p:cNvPr id="9" name="직사각형 8"/>
          <p:cNvSpPr/>
          <p:nvPr/>
        </p:nvSpPr>
        <p:spPr>
          <a:xfrm>
            <a:off x="387701" y="657372"/>
            <a:ext cx="9063795" cy="424732"/>
          </a:xfrm>
          <a:prstGeom prst="rect">
            <a:avLst/>
          </a:prstGeom>
        </p:spPr>
        <p:txBody>
          <a:bodyPr wrap="square">
            <a:spAutoFit/>
          </a:bodyPr>
          <a:lstStyle/>
          <a:p>
            <a:pPr fontAlgn="auto" latinLnBrk="0">
              <a:lnSpc>
                <a:spcPct val="90000"/>
              </a:lnSpc>
              <a:spcBef>
                <a:spcPct val="50000"/>
              </a:spcBef>
              <a:spcAft>
                <a:spcPts val="0"/>
              </a:spcAft>
              <a:defRPr/>
            </a:pP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The use case description describes the details for each use case identified in the use case diagram. (become the actual requirements)</a:t>
            </a:r>
            <a:endParaRPr kumimoji="0" lang="en-US" altLang="ko-KR" sz="1200" kern="0" dirty="0">
              <a:solidFill>
                <a:sysClr val="windowText" lastClr="000000"/>
              </a:solidFill>
              <a:latin typeface="맑은 고딕" panose="020B0503020000020004" pitchFamily="50" charset="-127"/>
              <a:ea typeface="맑은 고딕" panose="020B0503020000020004" pitchFamily="50" charset="-127"/>
            </a:endParaRPr>
          </a:p>
        </p:txBody>
      </p:sp>
      <p:sp>
        <p:nvSpPr>
          <p:cNvPr id="10" name="TextBox 9"/>
          <p:cNvSpPr txBox="1"/>
          <p:nvPr/>
        </p:nvSpPr>
        <p:spPr>
          <a:xfrm>
            <a:off x="7637451" y="3650544"/>
            <a:ext cx="2082621" cy="261610"/>
          </a:xfrm>
          <a:prstGeom prst="rect">
            <a:avLst/>
          </a:prstGeom>
          <a:noFill/>
        </p:spPr>
        <p:txBody>
          <a:bodyPr wrap="none" rtlCol="0">
            <a:spAutoFit/>
          </a:bodyPr>
          <a:lstStyle/>
          <a:p>
            <a:r>
              <a:rPr lang="en-US" altLang="ko-KR" sz="1100" dirty="0" smtClean="0">
                <a:latin typeface="맑은 고딕" pitchFamily="50" charset="-127"/>
                <a:ea typeface="맑은 고딕" pitchFamily="50" charset="-127"/>
              </a:rPr>
              <a:t>&lt;Use case description </a:t>
            </a:r>
            <a:r>
              <a:rPr lang="en-US" altLang="ko-KR" sz="1100" dirty="0" smtClean="0">
                <a:latin typeface="맑은 고딕" pitchFamily="50" charset="-127"/>
                <a:ea typeface="맑은 고딕" pitchFamily="50" charset="-127"/>
              </a:rPr>
              <a:t>Form&gt;</a:t>
            </a:r>
            <a:endParaRPr lang="ko-KR" altLang="en-US" sz="1100" dirty="0" smtClean="0">
              <a:latin typeface="맑은 고딕" pitchFamily="50" charset="-127"/>
              <a:ea typeface="맑은 고딕" pitchFamily="50" charset="-127"/>
            </a:endParaRPr>
          </a:p>
        </p:txBody>
      </p:sp>
      <p:sp>
        <p:nvSpPr>
          <p:cNvPr id="11" name="직사각형 10"/>
          <p:cNvSpPr/>
          <p:nvPr/>
        </p:nvSpPr>
        <p:spPr>
          <a:xfrm>
            <a:off x="407791" y="1220252"/>
            <a:ext cx="7188678" cy="4745915"/>
          </a:xfrm>
          <a:prstGeom prst="rect">
            <a:avLst/>
          </a:prstGeom>
        </p:spPr>
        <p:txBody>
          <a:bodyPr wrap="square">
            <a:spAutoFit/>
          </a:bodyPr>
          <a:lstStyle/>
          <a:p>
            <a:pPr lvl="0" fontAlgn="auto" latinLnBrk="0">
              <a:lnSpc>
                <a:spcPct val="90000"/>
              </a:lnSpc>
              <a:spcBef>
                <a:spcPct val="50000"/>
              </a:spcBef>
              <a:spcAft>
                <a:spcPts val="0"/>
              </a:spcAft>
              <a:buFont typeface="Wingdings" pitchFamily="2" charset="2"/>
              <a:buChar char="Ø"/>
              <a:defRPr/>
            </a:pPr>
            <a:r>
              <a:rPr kumimoji="0" lang="en-US" altLang="ko-KR" sz="1400" kern="0" dirty="0">
                <a:solidFill>
                  <a:sysClr val="windowText" lastClr="000000"/>
                </a:solidFill>
                <a:latin typeface="맑은 고딕" panose="020B0503020000020004" pitchFamily="50" charset="-127"/>
                <a:ea typeface="맑은 고딕" panose="020B0503020000020004" pitchFamily="50" charset="-127"/>
              </a:rPr>
              <a:t>Written items (composed of the following items, some additions/changes are possible</a:t>
            </a:r>
            <a:r>
              <a:rPr kumimoji="0" lang="en-US" altLang="ko-KR" sz="1400" kern="0" dirty="0" smtClean="0">
                <a:solidFill>
                  <a:sysClr val="windowText" lastClr="000000"/>
                </a:solidFill>
                <a:latin typeface="맑은 고딕" panose="020B0503020000020004" pitchFamily="50" charset="-127"/>
                <a:ea typeface="맑은 고딕" panose="020B0503020000020004" pitchFamily="50" charset="-127"/>
              </a:rPr>
              <a:t>.</a:t>
            </a:r>
            <a:endParaRPr kumimoji="0" lang="ko-KR" altLang="en-US" sz="1400" kern="0" dirty="0">
              <a:solidFill>
                <a:sysClr val="windowText" lastClr="000000"/>
              </a:solidFill>
              <a:latin typeface="맑은 고딕" panose="020B0503020000020004" pitchFamily="50" charset="-127"/>
              <a:ea typeface="맑은 고딕" panose="020B0503020000020004" pitchFamily="50" charset="-127"/>
            </a:endParaRPr>
          </a:p>
          <a:p>
            <a:pPr marL="628650" lvl="1" indent="-171450" fontAlgn="auto" latinLnBrk="0">
              <a:lnSpc>
                <a:spcPct val="90000"/>
              </a:lnSpc>
              <a:spcBef>
                <a:spcPct val="50000"/>
              </a:spcBef>
              <a:spcAft>
                <a:spcPts val="0"/>
              </a:spcAft>
              <a:buFontTx/>
              <a:buChar char="•"/>
              <a:defRPr/>
            </a:pP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UC_ID: It expresses the level and name of the use case together. Yes, UC1.1 Outgoing </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Call</a:t>
            </a:r>
          </a:p>
          <a:p>
            <a:pPr marL="628650" lvl="1" indent="-171450" fontAlgn="auto" latinLnBrk="0">
              <a:lnSpc>
                <a:spcPct val="90000"/>
              </a:lnSpc>
              <a:spcBef>
                <a:spcPct val="50000"/>
              </a:spcBef>
              <a:spcAft>
                <a:spcPts val="0"/>
              </a:spcAft>
              <a:buFontTx/>
              <a:buChar char="•"/>
              <a:defRPr/>
            </a:pP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Brief </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Description: Briefly explain in one sentence to reveal the goal of the use case</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Initiating </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Actor/Event: Fill in the actors and signals/requests provided by the actors</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Secondary </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actor/event : Actor /event involved during UC execution (optional)Precondition / </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Post</a:t>
            </a:r>
          </a:p>
          <a:p>
            <a:pPr marL="628650" lvl="1" indent="-171450" fontAlgn="auto" latinLnBrk="0">
              <a:lnSpc>
                <a:spcPct val="90000"/>
              </a:lnSpc>
              <a:spcBef>
                <a:spcPct val="50000"/>
              </a:spcBef>
              <a:spcAft>
                <a:spcPts val="0"/>
              </a:spcAft>
              <a:buFontTx/>
              <a:buChar char="•"/>
              <a:defRPr/>
            </a:pP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condition</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 Describes the system state before/after the use case is activated</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Basic </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Flow: Describe the basic success processing flow in which the goal of UC is achieved</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Alternative </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Flow: Success processing flow according to condition. Misbehaving primary actor (</a:t>
            </a:r>
            <a:r>
              <a:rPr kumimoji="0" lang="en-US" altLang="ko-KR" sz="1200" kern="0" dirty="0" err="1">
                <a:solidFill>
                  <a:sysClr val="windowText" lastClr="000000"/>
                </a:solidFill>
                <a:latin typeface="맑은 고딕" panose="020B0503020000020004" pitchFamily="50" charset="-127"/>
                <a:ea typeface="맑은 고딕" panose="020B0503020000020004" pitchFamily="50" charset="-127"/>
              </a:rPr>
              <a:t>eg</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 password error)Exceptions: Describes the processing flow for exceptions (failures</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t>
            </a:r>
            <a:endParaRPr lang="en-US" altLang="ko-KR" sz="1200" dirty="0" smtClean="0">
              <a:latin typeface="맑은 고딕" panose="020B0503020000020004" pitchFamily="50" charset="-127"/>
              <a:ea typeface="맑은 고딕" panose="020B0503020000020004" pitchFamily="50" charset="-127"/>
            </a:endParaRPr>
          </a:p>
          <a:p>
            <a:pPr marL="1085850" lvl="2" indent="-171450">
              <a:lnSpc>
                <a:spcPct val="80000"/>
              </a:lnSpc>
              <a:spcBef>
                <a:spcPct val="50000"/>
              </a:spcBef>
              <a:buFontTx/>
              <a:buChar char="•"/>
              <a:defRPr/>
            </a:pPr>
            <a:r>
              <a:rPr lang="en-US" altLang="ko-KR" sz="1200" dirty="0">
                <a:latin typeface="맑은 고딕" panose="020B0503020000020004" pitchFamily="50" charset="-127"/>
                <a:ea typeface="맑은 고딕" panose="020B0503020000020004" pitchFamily="50" charset="-127"/>
              </a:rPr>
              <a:t>Inactive primary actor (timeout waiting for password input</a:t>
            </a:r>
            <a:r>
              <a:rPr lang="en-US" altLang="ko-KR" sz="1200" dirty="0" smtClean="0">
                <a:latin typeface="맑은 고딕" panose="020B0503020000020004" pitchFamily="50" charset="-127"/>
                <a:ea typeface="맑은 고딕" panose="020B0503020000020004" pitchFamily="50" charset="-127"/>
              </a:rPr>
              <a:t>)</a:t>
            </a:r>
          </a:p>
          <a:p>
            <a:pPr marL="1085850" lvl="2" indent="-171450">
              <a:lnSpc>
                <a:spcPct val="80000"/>
              </a:lnSpc>
              <a:spcBef>
                <a:spcPct val="50000"/>
              </a:spcBef>
              <a:buFontTx/>
              <a:buChar char="•"/>
              <a:defRPr/>
            </a:pPr>
            <a:r>
              <a:rPr lang="en-US" altLang="ko-KR" sz="1200" dirty="0" smtClean="0">
                <a:latin typeface="맑은 고딕" panose="020B0503020000020004" pitchFamily="50" charset="-127"/>
                <a:ea typeface="맑은 고딕" panose="020B0503020000020004" pitchFamily="50" charset="-127"/>
              </a:rPr>
              <a:t>Handling </a:t>
            </a:r>
            <a:r>
              <a:rPr lang="en-US" altLang="ko-KR" sz="1200" dirty="0">
                <a:latin typeface="맑은 고딕" panose="020B0503020000020004" pitchFamily="50" charset="-127"/>
                <a:ea typeface="맑은 고딕" panose="020B0503020000020004" pitchFamily="50" charset="-127"/>
              </a:rPr>
              <a:t>verification failure (invalid account number</a:t>
            </a:r>
            <a:r>
              <a:rPr lang="en-US" altLang="ko-KR" sz="1200" dirty="0" smtClean="0">
                <a:latin typeface="맑은 고딕" panose="020B0503020000020004" pitchFamily="50" charset="-127"/>
                <a:ea typeface="맑은 고딕" panose="020B0503020000020004" pitchFamily="50" charset="-127"/>
              </a:rPr>
              <a:t>)</a:t>
            </a:r>
          </a:p>
          <a:p>
            <a:pPr marL="1085850" lvl="2" indent="-171450">
              <a:lnSpc>
                <a:spcPct val="80000"/>
              </a:lnSpc>
              <a:spcBef>
                <a:spcPct val="50000"/>
              </a:spcBef>
              <a:buFontTx/>
              <a:buChar char="•"/>
              <a:defRPr/>
            </a:pPr>
            <a:r>
              <a:rPr lang="en-US" altLang="ko-KR" sz="1200" dirty="0" smtClean="0">
                <a:latin typeface="맑은 고딕" panose="020B0503020000020004" pitchFamily="50" charset="-127"/>
                <a:ea typeface="맑은 고딕" panose="020B0503020000020004" pitchFamily="50" charset="-127"/>
              </a:rPr>
              <a:t>Inappropriate </a:t>
            </a:r>
            <a:r>
              <a:rPr lang="en-US" altLang="ko-KR" sz="1200" dirty="0">
                <a:latin typeface="맑은 고딕" panose="020B0503020000020004" pitchFamily="50" charset="-127"/>
                <a:ea typeface="맑은 고딕" panose="020B0503020000020004" pitchFamily="50" charset="-127"/>
              </a:rPr>
              <a:t>half or no response of supporting actors (response usually timed out</a:t>
            </a:r>
            <a:r>
              <a:rPr lang="en-US" altLang="ko-KR" sz="1200" dirty="0" smtClean="0">
                <a:latin typeface="맑은 고딕" panose="020B0503020000020004" pitchFamily="50" charset="-127"/>
                <a:ea typeface="맑은 고딕" panose="020B0503020000020004" pitchFamily="50" charset="-127"/>
              </a:rPr>
              <a:t>)</a:t>
            </a:r>
          </a:p>
          <a:p>
            <a:pPr marL="1085850" lvl="2" indent="-171450">
              <a:lnSpc>
                <a:spcPct val="80000"/>
              </a:lnSpc>
              <a:spcBef>
                <a:spcPct val="50000"/>
              </a:spcBef>
              <a:buFontTx/>
              <a:buChar char="•"/>
              <a:defRPr/>
            </a:pPr>
            <a:r>
              <a:rPr lang="en-US" altLang="ko-KR" sz="1200" dirty="0" smtClean="0">
                <a:latin typeface="맑은 고딕" panose="020B0503020000020004" pitchFamily="50" charset="-127"/>
                <a:ea typeface="맑은 고딕" panose="020B0503020000020004" pitchFamily="50" charset="-127"/>
              </a:rPr>
              <a:t>System </a:t>
            </a:r>
            <a:r>
              <a:rPr lang="en-US" altLang="ko-KR" sz="1200" dirty="0">
                <a:latin typeface="맑은 고딕" panose="020B0503020000020004" pitchFamily="50" charset="-127"/>
                <a:ea typeface="맑은 고딕" panose="020B0503020000020004" pitchFamily="50" charset="-127"/>
              </a:rPr>
              <a:t>internal error / communication error / insufficient </a:t>
            </a:r>
            <a:r>
              <a:rPr lang="en-US" altLang="ko-KR" sz="1200" dirty="0" smtClean="0">
                <a:latin typeface="맑은 고딕" panose="020B0503020000020004" pitchFamily="50" charset="-127"/>
                <a:ea typeface="맑은 고딕" panose="020B0503020000020004" pitchFamily="50" charset="-127"/>
              </a:rPr>
              <a:t>resources</a:t>
            </a:r>
          </a:p>
          <a:p>
            <a:pPr marL="1085850" lvl="2" indent="-171450">
              <a:lnSpc>
                <a:spcPct val="80000"/>
              </a:lnSpc>
              <a:spcBef>
                <a:spcPct val="50000"/>
              </a:spcBef>
              <a:buFontTx/>
              <a:buChar char="•"/>
              <a:defRPr/>
            </a:pPr>
            <a:r>
              <a:rPr lang="en-US" altLang="ko-KR" sz="1200" dirty="0" smtClean="0">
                <a:latin typeface="맑은 고딕" panose="020B0503020000020004" pitchFamily="50" charset="-127"/>
                <a:ea typeface="맑은 고딕" panose="020B0503020000020004" pitchFamily="50" charset="-127"/>
              </a:rPr>
              <a:t>Unexpected </a:t>
            </a:r>
            <a:r>
              <a:rPr lang="en-US" altLang="ko-KR" sz="1200" dirty="0">
                <a:latin typeface="맑은 고딕" panose="020B0503020000020004" pitchFamily="50" charset="-127"/>
                <a:ea typeface="맑은 고딕" panose="020B0503020000020004" pitchFamily="50" charset="-127"/>
              </a:rPr>
              <a:t>abnormal internal error (corrupted transaction record)system response time </a:t>
            </a:r>
            <a:r>
              <a:rPr lang="en-US" altLang="ko-KR" sz="1200" dirty="0" smtClean="0">
                <a:latin typeface="맑은 고딕" panose="020B0503020000020004" pitchFamily="50" charset="-127"/>
                <a:ea typeface="맑은 고딕" panose="020B0503020000020004" pitchFamily="50" charset="-127"/>
              </a:rPr>
              <a:t>over</a:t>
            </a:r>
            <a:r>
              <a:rPr lang="ko-KR" altLang="en-US" sz="1200" smtClean="0">
                <a:latin typeface="맑은 고딕" panose="020B0503020000020004" pitchFamily="50" charset="-127"/>
                <a:ea typeface="맑은 고딕" panose="020B0503020000020004" pitchFamily="50" charset="-127"/>
              </a:rPr>
              <a:t> </a:t>
            </a:r>
            <a:endParaRPr lang="en-US" altLang="ko-KR" sz="1200" dirty="0">
              <a:latin typeface="맑은 고딕" panose="020B0503020000020004" pitchFamily="50" charset="-127"/>
              <a:ea typeface="맑은 고딕" panose="020B0503020000020004" pitchFamily="50" charset="-127"/>
            </a:endParaRPr>
          </a:p>
          <a:p>
            <a:pPr marL="628650" lvl="1" indent="-171450" fontAlgn="auto" latinLnBrk="0">
              <a:lnSpc>
                <a:spcPct val="90000"/>
              </a:lnSpc>
              <a:spcBef>
                <a:spcPct val="50000"/>
              </a:spcBef>
              <a:spcAft>
                <a:spcPts val="0"/>
              </a:spcAft>
              <a:buFontTx/>
              <a:buChar char="•"/>
              <a:defRPr/>
            </a:pPr>
            <a:r>
              <a:rPr lang="en-US" altLang="ko-KR" sz="1200" dirty="0">
                <a:latin typeface="맑은 고딕" panose="020B0503020000020004" pitchFamily="50" charset="-127"/>
                <a:ea typeface="맑은 고딕" panose="020B0503020000020004" pitchFamily="50" charset="-127"/>
              </a:rPr>
              <a:t>Relegated UCs: Use case list in Include/Extend relationship (optional</a:t>
            </a:r>
            <a:r>
              <a:rPr lang="en-US" altLang="ko-KR" sz="1200" dirty="0" smtClean="0">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lang="en-US" altLang="ko-KR" sz="1200" dirty="0" smtClean="0">
                <a:latin typeface="맑은 고딕" panose="020B0503020000020004" pitchFamily="50" charset="-127"/>
                <a:ea typeface="맑은 고딕" panose="020B0503020000020004" pitchFamily="50" charset="-127"/>
              </a:rPr>
              <a:t>Special </a:t>
            </a:r>
            <a:r>
              <a:rPr lang="en-US" altLang="ko-KR" sz="1200" dirty="0">
                <a:latin typeface="맑은 고딕" panose="020B0503020000020004" pitchFamily="50" charset="-127"/>
                <a:ea typeface="맑은 고딕" panose="020B0503020000020004" pitchFamily="50" charset="-127"/>
              </a:rPr>
              <a:t>Requirements: Requirements that are difficult to fill out according to other </a:t>
            </a:r>
            <a:r>
              <a:rPr lang="en-US" altLang="ko-KR" sz="1200" dirty="0" smtClean="0">
                <a:latin typeface="맑은 고딕" panose="020B0503020000020004" pitchFamily="50" charset="-127"/>
                <a:ea typeface="맑은 고딕" panose="020B0503020000020004" pitchFamily="50" charset="-127"/>
              </a:rPr>
              <a:t>flows</a:t>
            </a:r>
          </a:p>
          <a:p>
            <a:pPr marL="628650" lvl="1" indent="-171450" fontAlgn="auto" latinLnBrk="0">
              <a:lnSpc>
                <a:spcPct val="90000"/>
              </a:lnSpc>
              <a:spcBef>
                <a:spcPct val="50000"/>
              </a:spcBef>
              <a:spcAft>
                <a:spcPts val="0"/>
              </a:spcAft>
              <a:buFontTx/>
              <a:buChar char="•"/>
              <a:defRPr/>
            </a:pPr>
            <a:r>
              <a:rPr lang="en-US" altLang="ko-KR" sz="1200" dirty="0" smtClean="0">
                <a:latin typeface="맑은 고딕" panose="020B0503020000020004" pitchFamily="50" charset="-127"/>
                <a:ea typeface="맑은 고딕" panose="020B0503020000020004" pitchFamily="50" charset="-127"/>
              </a:rPr>
              <a:t>Information</a:t>
            </a:r>
            <a:r>
              <a:rPr lang="en-US" altLang="ko-KR" sz="1200" dirty="0">
                <a:latin typeface="맑은 고딕" panose="020B0503020000020004" pitchFamily="50" charset="-127"/>
                <a:ea typeface="맑은 고딕" panose="020B0503020000020004" pitchFamily="50" charset="-127"/>
              </a:rPr>
              <a:t>: Other notes.</a:t>
            </a:r>
            <a:endParaRPr lang="ko-KR" altLang="en-US" sz="120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4821145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5"/>
          <p:cNvSpPr txBox="1">
            <a:spLocks noChangeArrowheads="1"/>
          </p:cNvSpPr>
          <p:nvPr/>
        </p:nvSpPr>
        <p:spPr bwMode="auto">
          <a:xfrm>
            <a:off x="413328" y="730033"/>
            <a:ext cx="9159550" cy="5669244"/>
          </a:xfrm>
          <a:prstGeom prst="rect">
            <a:avLst/>
          </a:prstGeom>
          <a:noFill/>
          <a:ln w="9525">
            <a:noFill/>
            <a:miter lim="800000"/>
            <a:headEnd/>
            <a:tailEnd/>
          </a:ln>
        </p:spPr>
        <p:txBody>
          <a:bodyPr wrap="square">
            <a:spAutoFit/>
          </a:bodyPr>
          <a:lstStyle/>
          <a:p>
            <a:pPr marL="177800" lvl="0" indent="-177800" fontAlgn="auto" latinLnBrk="0">
              <a:lnSpc>
                <a:spcPct val="90000"/>
              </a:lnSpc>
              <a:spcBef>
                <a:spcPct val="50000"/>
              </a:spcBef>
              <a:spcAft>
                <a:spcPts val="0"/>
              </a:spcAft>
              <a:buFont typeface="Wingdings" panose="05000000000000000000" pitchFamily="2" charset="2"/>
              <a:buChar char="Ø"/>
              <a:defRPr/>
            </a:pP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How to write a </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Flow</a:t>
            </a:r>
            <a:endParaRPr kumimoji="0" lang="ko-KR" altLang="en-US" sz="1200" b="0" i="0" u="none" strike="noStrike" kern="0" cap="none" spc="0" normalizeH="0" baseline="0" noProof="0" dirty="0" smtClean="0">
              <a:ln>
                <a:noFill/>
              </a:ln>
              <a:solidFill>
                <a:sysClr val="windowText" lastClr="000000"/>
              </a:solidFill>
              <a:effectLst/>
              <a:uLnTx/>
              <a:uFillTx/>
              <a:latin typeface="맑은 고딕" panose="020B0503020000020004" pitchFamily="50" charset="-127"/>
              <a:ea typeface="맑은 고딕" panose="020B0503020000020004" pitchFamily="50" charset="-127"/>
            </a:endParaRPr>
          </a:p>
          <a:p>
            <a:pPr marL="628650" lvl="1" indent="-171450" fontAlgn="auto" latinLnBrk="0">
              <a:lnSpc>
                <a:spcPct val="90000"/>
              </a:lnSpc>
              <a:spcBef>
                <a:spcPct val="50000"/>
              </a:spcBef>
              <a:spcAft>
                <a:spcPts val="0"/>
              </a:spcAft>
              <a:buFontTx/>
              <a:buChar char="•"/>
              <a:defRPr/>
            </a:pPr>
            <a:r>
              <a:rPr kumimoji="0" lang="en-US" altLang="ko-KR" sz="1200" b="1" kern="0" dirty="0">
                <a:solidFill>
                  <a:sysClr val="windowText" lastClr="000000"/>
                </a:solidFill>
                <a:latin typeface="맑은 고딕" panose="020B0503020000020004" pitchFamily="50" charset="-127"/>
                <a:ea typeface="맑은 고딕" panose="020B0503020000020004" pitchFamily="50" charset="-127"/>
              </a:rPr>
              <a:t>Clarify the actor (system/SW Element).Write in simple and complete present tense. (You don't need to use shall or should for simple sentences</a:t>
            </a:r>
            <a:r>
              <a:rPr kumimoji="0" lang="en-US" altLang="ko-KR" sz="1200" b="1"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b="1" kern="0" dirty="0" smtClean="0">
                <a:solidFill>
                  <a:sysClr val="windowText" lastClr="000000"/>
                </a:solidFill>
                <a:latin typeface="맑은 고딕" panose="020B0503020000020004" pitchFamily="50" charset="-127"/>
                <a:ea typeface="맑은 고딕" panose="020B0503020000020004" pitchFamily="50" charset="-127"/>
              </a:rPr>
              <a:t>Describes </a:t>
            </a:r>
            <a:r>
              <a:rPr kumimoji="0" lang="en-US" altLang="ko-KR" sz="1200" b="1" kern="0" dirty="0">
                <a:solidFill>
                  <a:sysClr val="windowText" lastClr="000000"/>
                </a:solidFill>
                <a:latin typeface="맑은 고딕" panose="020B0503020000020004" pitchFamily="50" charset="-127"/>
                <a:ea typeface="맑은 고딕" panose="020B0503020000020004" pitchFamily="50" charset="-127"/>
              </a:rPr>
              <a:t>what the system should do in the sequence of interactions with actors</a:t>
            </a:r>
            <a:r>
              <a:rPr kumimoji="0" lang="en-US" altLang="ko-KR" sz="1200" b="1"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b="1" kern="0" dirty="0" smtClean="0">
                <a:solidFill>
                  <a:sysClr val="windowText" lastClr="000000"/>
                </a:solidFill>
                <a:latin typeface="맑은 고딕" panose="020B0503020000020004" pitchFamily="50" charset="-127"/>
                <a:ea typeface="맑은 고딕" panose="020B0503020000020004" pitchFamily="50" charset="-127"/>
              </a:rPr>
              <a:t>Avoid </a:t>
            </a:r>
            <a:r>
              <a:rPr kumimoji="0" lang="en-US" altLang="ko-KR" sz="1200" b="1" kern="0" dirty="0">
                <a:solidFill>
                  <a:sysClr val="windowText" lastClr="000000"/>
                </a:solidFill>
                <a:latin typeface="맑은 고딕" panose="020B0503020000020004" pitchFamily="50" charset="-127"/>
                <a:ea typeface="맑은 고딕" panose="020B0503020000020004" pitchFamily="50" charset="-127"/>
              </a:rPr>
              <a:t>mentioning terms from a physical implementation point of view (what to do point of view</a:t>
            </a:r>
            <a:r>
              <a:rPr kumimoji="0" lang="en-US" altLang="ko-KR" sz="1200" b="1"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b="1" kern="0" dirty="0" smtClean="0">
                <a:solidFill>
                  <a:sysClr val="windowText" lastClr="000000"/>
                </a:solidFill>
                <a:latin typeface="맑은 고딕" panose="020B0503020000020004" pitchFamily="50" charset="-127"/>
                <a:ea typeface="맑은 고딕" panose="020B0503020000020004" pitchFamily="50" charset="-127"/>
              </a:rPr>
              <a:t>System/SW </a:t>
            </a:r>
            <a:r>
              <a:rPr kumimoji="0" lang="en-US" altLang="ko-KR" sz="1200" b="1" kern="0" dirty="0">
                <a:solidFill>
                  <a:sysClr val="windowText" lastClr="000000"/>
                </a:solidFill>
                <a:latin typeface="맑은 고딕" panose="020B0503020000020004" pitchFamily="50" charset="-127"/>
                <a:ea typeface="맑은 고딕" panose="020B0503020000020004" pitchFamily="50" charset="-127"/>
              </a:rPr>
              <a:t>is recognized as a black box from the system/SW context point of view</a:t>
            </a:r>
            <a:r>
              <a:rPr kumimoji="0" lang="en-US" altLang="ko-KR" sz="1200" b="1"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b="1" kern="0" dirty="0" smtClean="0">
                <a:solidFill>
                  <a:sysClr val="windowText" lastClr="000000"/>
                </a:solidFill>
                <a:latin typeface="맑은 고딕" panose="020B0503020000020004" pitchFamily="50" charset="-127"/>
                <a:ea typeface="맑은 고딕" panose="020B0503020000020004" pitchFamily="50" charset="-127"/>
              </a:rPr>
              <a:t>Avoid </a:t>
            </a:r>
            <a:r>
              <a:rPr kumimoji="0" lang="en-US" altLang="ko-KR" sz="1200" b="1" kern="0" dirty="0">
                <a:solidFill>
                  <a:sysClr val="windowText" lastClr="000000"/>
                </a:solidFill>
                <a:latin typeface="맑은 고딕" panose="020B0503020000020004" pitchFamily="50" charset="-127"/>
                <a:ea typeface="맑은 고딕" panose="020B0503020000020004" pitchFamily="50" charset="-127"/>
              </a:rPr>
              <a:t>describing overly abstract (business/systems level) or overly detailed flows (coding level</a:t>
            </a:r>
            <a:r>
              <a:rPr kumimoji="0" lang="en-US" altLang="ko-KR" sz="1200" b="1"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b="1" kern="0" dirty="0" smtClean="0">
                <a:solidFill>
                  <a:sysClr val="windowText" lastClr="000000"/>
                </a:solidFill>
                <a:latin typeface="맑은 고딕" panose="020B0503020000020004" pitchFamily="50" charset="-127"/>
                <a:ea typeface="맑은 고딕" panose="020B0503020000020004" pitchFamily="50" charset="-127"/>
              </a:rPr>
              <a:t>Size </a:t>
            </a:r>
            <a:r>
              <a:rPr kumimoji="0" lang="en-US" altLang="ko-KR" sz="1200" b="1" kern="0" dirty="0">
                <a:solidFill>
                  <a:sysClr val="windowText" lastClr="000000"/>
                </a:solidFill>
                <a:latin typeface="맑은 고딕" panose="020B0503020000020004" pitchFamily="50" charset="-127"/>
                <a:ea typeface="맑은 고딕" panose="020B0503020000020004" pitchFamily="50" charset="-127"/>
              </a:rPr>
              <a:t>of use case: about one span (8-12 steps for basic flow)</a:t>
            </a:r>
            <a:endParaRPr kumimoji="0" lang="en-US" altLang="ko-KR" sz="1200" b="0" i="0" u="none" strike="noStrike" kern="0" cap="none" spc="0" normalizeH="0" baseline="0" noProof="0" dirty="0" smtClean="0">
              <a:ln>
                <a:noFill/>
              </a:ln>
              <a:solidFill>
                <a:sysClr val="windowText" lastClr="000000"/>
              </a:solidFill>
              <a:effectLst/>
              <a:uLnTx/>
              <a:uFillTx/>
              <a:latin typeface="맑은 고딕" panose="020B0503020000020004" pitchFamily="50" charset="-127"/>
              <a:ea typeface="맑은 고딕" panose="020B0503020000020004" pitchFamily="50" charset="-127"/>
            </a:endParaRPr>
          </a:p>
          <a:p>
            <a:pPr marL="171450" indent="-171450" fontAlgn="auto" latinLnBrk="0">
              <a:lnSpc>
                <a:spcPct val="90000"/>
              </a:lnSpc>
              <a:spcBef>
                <a:spcPct val="50000"/>
              </a:spcBef>
              <a:spcAft>
                <a:spcPts val="0"/>
              </a:spcAft>
              <a:buFont typeface="Wingdings" panose="05000000000000000000" pitchFamily="2" charset="2"/>
              <a:buChar char="Ø"/>
              <a:defRPr/>
            </a:pP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Item number in </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Flow</a:t>
            </a:r>
            <a:endParaRPr kumimoji="0" lang="en-US" altLang="ko-KR" sz="1200" b="0" i="0" u="none" strike="noStrike" kern="0" cap="none" spc="0" normalizeH="0" baseline="0" noProof="0" dirty="0" smtClean="0">
              <a:ln>
                <a:noFill/>
              </a:ln>
              <a:solidFill>
                <a:sysClr val="windowText" lastClr="000000"/>
              </a:solidFill>
              <a:effectLst/>
              <a:uLnTx/>
              <a:uFillTx/>
              <a:latin typeface="맑은 고딕" panose="020B0503020000020004" pitchFamily="50" charset="-127"/>
              <a:ea typeface="맑은 고딕" panose="020B0503020000020004" pitchFamily="50" charset="-127"/>
            </a:endParaRPr>
          </a:p>
          <a:p>
            <a:pPr marL="628650" lvl="1" indent="-171450" fontAlgn="auto" latinLnBrk="0">
              <a:lnSpc>
                <a:spcPct val="90000"/>
              </a:lnSpc>
              <a:spcBef>
                <a:spcPct val="50000"/>
              </a:spcBef>
              <a:spcAft>
                <a:spcPts val="0"/>
              </a:spcAft>
              <a:buFontTx/>
              <a:buChar char="•"/>
              <a:defRPr/>
            </a:pP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The item number of Basic Flow is as in 1. 2.The item number of Alternative/Exceptions </a:t>
            </a:r>
            <a:endPar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endParaRPr>
          </a:p>
          <a:p>
            <a:pPr marL="628650" lvl="1" indent="-171450" fontAlgn="auto" latinLnBrk="0">
              <a:lnSpc>
                <a:spcPct val="90000"/>
              </a:lnSpc>
              <a:spcBef>
                <a:spcPct val="50000"/>
              </a:spcBef>
              <a:spcAft>
                <a:spcPts val="0"/>
              </a:spcAft>
              <a:buFontTx/>
              <a:buChar char="•"/>
              <a:defRPr/>
            </a:pP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Flow </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indicates the branch point based on the basic flow and is described in the form of ‘</a:t>
            </a:r>
            <a:r>
              <a:rPr kumimoji="0" lang="en-US" altLang="ko-KR" sz="1200" kern="0" dirty="0" err="1">
                <a:solidFill>
                  <a:sysClr val="windowText" lastClr="000000"/>
                </a:solidFill>
                <a:latin typeface="맑은 고딕" panose="020B0503020000020004" pitchFamily="50" charset="-127"/>
                <a:ea typeface="맑은 고딕" panose="020B0503020000020004" pitchFamily="50" charset="-127"/>
              </a:rPr>
              <a:t>X.a</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 Condition: Action’. </a:t>
            </a:r>
            <a:endPar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endParaRPr>
          </a:p>
          <a:p>
            <a:pPr marL="628650" lvl="1" indent="-171450" fontAlgn="auto" latinLnBrk="0">
              <a:lnSpc>
                <a:spcPct val="90000"/>
              </a:lnSpc>
              <a:spcBef>
                <a:spcPct val="50000"/>
              </a:spcBef>
              <a:spcAft>
                <a:spcPts val="0"/>
              </a:spcAft>
              <a:buFontTx/>
              <a:buChar char="•"/>
              <a:defRPr/>
            </a:pPr>
            <a:r>
              <a:rPr kumimoji="0" lang="en-US" altLang="ko-KR" sz="1200" kern="0" dirty="0" err="1" smtClean="0">
                <a:solidFill>
                  <a:sysClr val="windowText" lastClr="000000"/>
                </a:solidFill>
                <a:latin typeface="맑은 고딕" panose="020B0503020000020004" pitchFamily="50" charset="-127"/>
                <a:ea typeface="맑은 고딕" panose="020B0503020000020004" pitchFamily="50" charset="-127"/>
              </a:rPr>
              <a:t>E.g</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 </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if branching from 1. of Basic Flow, write it as follows</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t>
            </a:r>
            <a:endPar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endParaRPr>
          </a:p>
          <a:p>
            <a:pPr lvl="1" fontAlgn="auto" latinLnBrk="0">
              <a:lnSpc>
                <a:spcPct val="90000"/>
              </a:lnSpc>
              <a:spcBef>
                <a:spcPct val="50000"/>
              </a:spcBef>
              <a:spcAft>
                <a:spcPts val="0"/>
              </a:spcAft>
              <a:defRPr/>
            </a:pP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 </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  </a:t>
            </a:r>
            <a:r>
              <a:rPr kumimoji="0" lang="en-US" altLang="ko-KR" sz="1200" i="1" kern="0" dirty="0" smtClean="0">
                <a:solidFill>
                  <a:sysClr val="windowText" lastClr="000000"/>
                </a:solidFill>
                <a:latin typeface="맑은 고딕" panose="020B0503020000020004" pitchFamily="50" charset="-127"/>
                <a:ea typeface="맑은 고딕" panose="020B0503020000020004" pitchFamily="50" charset="-127"/>
              </a:rPr>
              <a:t>1.a </a:t>
            </a:r>
            <a:r>
              <a:rPr kumimoji="0" lang="en-US" altLang="ko-KR" sz="1200" i="1" kern="0" dirty="0">
                <a:solidFill>
                  <a:sysClr val="windowText" lastClr="000000"/>
                </a:solidFill>
                <a:latin typeface="맑은 고딕" panose="020B0503020000020004" pitchFamily="50" charset="-127"/>
                <a:ea typeface="맑은 고딕" panose="020B0503020000020004" pitchFamily="50" charset="-127"/>
              </a:rPr>
              <a:t>Range error: Return result as range over. (if action is one line</a:t>
            </a:r>
            <a:r>
              <a:rPr kumimoji="0" lang="en-US" altLang="ko-KR" sz="1200" i="1" kern="0" dirty="0" smtClean="0">
                <a:solidFill>
                  <a:sysClr val="windowText" lastClr="000000"/>
                </a:solidFill>
                <a:latin typeface="맑은 고딕" panose="020B0503020000020004" pitchFamily="50" charset="-127"/>
                <a:ea typeface="맑은 고딕" panose="020B0503020000020004" pitchFamily="50" charset="-127"/>
              </a:rPr>
              <a:t>)</a:t>
            </a:r>
            <a:endPar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endParaRPr>
          </a:p>
          <a:p>
            <a:pPr marL="628650" lvl="1" indent="-171450" fontAlgn="auto" latinLnBrk="0">
              <a:lnSpc>
                <a:spcPct val="90000"/>
              </a:lnSpc>
              <a:spcBef>
                <a:spcPct val="50000"/>
              </a:spcBef>
              <a:spcAft>
                <a:spcPts val="0"/>
              </a:spcAft>
              <a:buFontTx/>
              <a:buChar char="•"/>
              <a:defRPr/>
            </a:pP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If an action requires multiple steps, separate it from the Condition line and write the action line as follows.</a:t>
            </a:r>
            <a:endPar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endParaRPr>
          </a:p>
          <a:p>
            <a:pPr lvl="1" fontAlgn="auto" latinLnBrk="0">
              <a:lnSpc>
                <a:spcPct val="90000"/>
              </a:lnSpc>
              <a:spcBef>
                <a:spcPct val="50000"/>
              </a:spcBef>
              <a:spcAft>
                <a:spcPts val="0"/>
              </a:spcAft>
              <a:defRPr/>
            </a:pPr>
            <a:r>
              <a:rPr kumimoji="0" lang="en-US" altLang="ko-KR" sz="1200" i="1" kern="0" dirty="0" smtClean="0">
                <a:solidFill>
                  <a:sysClr val="windowText" lastClr="000000"/>
                </a:solidFill>
                <a:latin typeface="맑은 고딕" panose="020B0503020000020004" pitchFamily="50" charset="-127"/>
                <a:ea typeface="맑은 고딕" panose="020B0503020000020004" pitchFamily="50" charset="-127"/>
              </a:rPr>
              <a:t>   1a </a:t>
            </a:r>
            <a:r>
              <a:rPr kumimoji="0" lang="en-US" altLang="ko-KR" sz="1200" i="1" kern="0" dirty="0">
                <a:solidFill>
                  <a:sysClr val="windowText" lastClr="000000"/>
                </a:solidFill>
                <a:latin typeface="맑은 고딕" panose="020B0503020000020004" pitchFamily="50" charset="-127"/>
                <a:ea typeface="맑은 고딕" panose="020B0503020000020004" pitchFamily="50" charset="-127"/>
              </a:rPr>
              <a:t>range error: </a:t>
            </a:r>
            <a:endParaRPr kumimoji="0" lang="en-US" altLang="ko-KR" sz="1200" i="1" kern="0" dirty="0" smtClean="0">
              <a:solidFill>
                <a:sysClr val="windowText" lastClr="000000"/>
              </a:solidFill>
              <a:latin typeface="맑은 고딕" panose="020B0503020000020004" pitchFamily="50" charset="-127"/>
              <a:ea typeface="맑은 고딕" panose="020B0503020000020004" pitchFamily="50" charset="-127"/>
            </a:endParaRPr>
          </a:p>
          <a:p>
            <a:pPr lvl="1" fontAlgn="auto" latinLnBrk="0">
              <a:lnSpc>
                <a:spcPct val="90000"/>
              </a:lnSpc>
              <a:spcBef>
                <a:spcPct val="50000"/>
              </a:spcBef>
              <a:spcAft>
                <a:spcPts val="0"/>
              </a:spcAft>
              <a:defRPr/>
            </a:pPr>
            <a:r>
              <a:rPr kumimoji="0" lang="en-US" altLang="ko-KR" sz="1200" i="1" kern="0" dirty="0">
                <a:solidFill>
                  <a:sysClr val="windowText" lastClr="000000"/>
                </a:solidFill>
                <a:latin typeface="맑은 고딕" panose="020B0503020000020004" pitchFamily="50" charset="-127"/>
                <a:ea typeface="맑은 고딕" panose="020B0503020000020004" pitchFamily="50" charset="-127"/>
              </a:rPr>
              <a:t> </a:t>
            </a:r>
            <a:r>
              <a:rPr kumimoji="0" lang="en-US" altLang="ko-KR" sz="1200" i="1" kern="0" dirty="0" smtClean="0">
                <a:solidFill>
                  <a:sysClr val="windowText" lastClr="000000"/>
                </a:solidFill>
                <a:latin typeface="맑은 고딕" panose="020B0503020000020004" pitchFamily="50" charset="-127"/>
                <a:ea typeface="맑은 고딕" panose="020B0503020000020004" pitchFamily="50" charset="-127"/>
              </a:rPr>
              <a:t>  1a.1 </a:t>
            </a:r>
            <a:r>
              <a:rPr kumimoji="0" lang="en-US" altLang="ko-KR" sz="1200" i="1" kern="0" dirty="0">
                <a:solidFill>
                  <a:sysClr val="windowText" lastClr="000000"/>
                </a:solidFill>
                <a:latin typeface="맑은 고딕" panose="020B0503020000020004" pitchFamily="50" charset="-127"/>
                <a:ea typeface="맑은 고딕" panose="020B0503020000020004" pitchFamily="50" charset="-127"/>
              </a:rPr>
              <a:t>Set the state variable to range over</a:t>
            </a:r>
            <a:endParaRPr kumimoji="0" lang="en-US" altLang="ko-KR" sz="1200" i="1" kern="0" dirty="0" smtClean="0">
              <a:solidFill>
                <a:sysClr val="windowText" lastClr="000000"/>
              </a:solidFill>
              <a:latin typeface="맑은 고딕" panose="020B0503020000020004" pitchFamily="50" charset="-127"/>
              <a:ea typeface="맑은 고딕" panose="020B0503020000020004" pitchFamily="50" charset="-127"/>
            </a:endParaRPr>
          </a:p>
          <a:p>
            <a:pPr lvl="1" fontAlgn="auto" latinLnBrk="0">
              <a:lnSpc>
                <a:spcPct val="90000"/>
              </a:lnSpc>
              <a:spcBef>
                <a:spcPct val="50000"/>
              </a:spcBef>
              <a:spcAft>
                <a:spcPts val="0"/>
              </a:spcAft>
              <a:defRPr/>
            </a:pPr>
            <a:r>
              <a:rPr kumimoji="0" lang="en-US" altLang="ko-KR" sz="1200" i="1" kern="0" dirty="0">
                <a:solidFill>
                  <a:sysClr val="windowText" lastClr="000000"/>
                </a:solidFill>
                <a:latin typeface="맑은 고딕" panose="020B0503020000020004" pitchFamily="50" charset="-127"/>
                <a:ea typeface="맑은 고딕" panose="020B0503020000020004" pitchFamily="50" charset="-127"/>
              </a:rPr>
              <a:t> </a:t>
            </a:r>
            <a:r>
              <a:rPr kumimoji="0" lang="en-US" altLang="ko-KR" sz="1200" i="1" kern="0" dirty="0" smtClean="0">
                <a:solidFill>
                  <a:sysClr val="windowText" lastClr="000000"/>
                </a:solidFill>
                <a:latin typeface="맑은 고딕" panose="020B0503020000020004" pitchFamily="50" charset="-127"/>
                <a:ea typeface="맑은 고딕" panose="020B0503020000020004" pitchFamily="50" charset="-127"/>
              </a:rPr>
              <a:t>  1a.2 </a:t>
            </a:r>
            <a:r>
              <a:rPr kumimoji="0" lang="en-US" altLang="ko-KR" sz="1200" i="1" kern="0" dirty="0">
                <a:solidFill>
                  <a:sysClr val="windowText" lastClr="000000"/>
                </a:solidFill>
                <a:latin typeface="맑은 고딕" panose="020B0503020000020004" pitchFamily="50" charset="-127"/>
                <a:ea typeface="맑은 고딕" panose="020B0503020000020004" pitchFamily="50" charset="-127"/>
              </a:rPr>
              <a:t>Returns the result as range over</a:t>
            </a:r>
            <a:r>
              <a:rPr kumimoji="0" lang="en-US" altLang="ko-KR" sz="1200" i="1" kern="0" dirty="0" smtClean="0">
                <a:solidFill>
                  <a:sysClr val="windowText" lastClr="000000"/>
                </a:solidFill>
                <a:latin typeface="맑은 고딕" panose="020B0503020000020004" pitchFamily="50" charset="-127"/>
                <a:ea typeface="맑은 고딕" panose="020B0503020000020004" pitchFamily="50" charset="-127"/>
              </a:rPr>
              <a:t>.</a:t>
            </a:r>
            <a:endParaRPr kumimoji="0" lang="en-US" altLang="ko-KR" sz="1200" i="1" kern="0" dirty="0" smtClean="0">
              <a:solidFill>
                <a:sysClr val="windowText" lastClr="000000"/>
              </a:solidFill>
              <a:latin typeface="맑은 고딕" panose="020B0503020000020004" pitchFamily="50" charset="-127"/>
              <a:ea typeface="맑은 고딕" panose="020B0503020000020004" pitchFamily="50" charset="-127"/>
            </a:endParaRPr>
          </a:p>
          <a:p>
            <a:pPr marL="171450" indent="-171450" fontAlgn="auto" latinLnBrk="0">
              <a:lnSpc>
                <a:spcPct val="90000"/>
              </a:lnSpc>
              <a:spcBef>
                <a:spcPct val="50000"/>
              </a:spcBef>
              <a:spcAft>
                <a:spcPts val="0"/>
              </a:spcAft>
              <a:buFont typeface="Wingdings" panose="05000000000000000000" pitchFamily="2" charset="2"/>
              <a:buChar char="Ø"/>
              <a:defRPr/>
            </a:pP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traceability</a:t>
            </a:r>
            <a:endParaRPr kumimoji="0" lang="en-US" altLang="ko-KR" sz="1200" kern="0" dirty="0">
              <a:solidFill>
                <a:sysClr val="windowText" lastClr="000000"/>
              </a:solidFill>
              <a:latin typeface="맑은 고딕" panose="020B0503020000020004" pitchFamily="50" charset="-127"/>
              <a:ea typeface="맑은 고딕" panose="020B0503020000020004" pitchFamily="50" charset="-127"/>
            </a:endParaRPr>
          </a:p>
          <a:p>
            <a:pPr marL="628650" lvl="1" indent="-171450" fontAlgn="auto" latinLnBrk="0">
              <a:lnSpc>
                <a:spcPct val="90000"/>
              </a:lnSpc>
              <a:spcBef>
                <a:spcPct val="50000"/>
              </a:spcBef>
              <a:spcAft>
                <a:spcPts val="0"/>
              </a:spcAft>
              <a:buFontTx/>
              <a:buChar char="•"/>
              <a:defRPr/>
            </a:pP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To ensure that higher requirements (customer requirements or system requirements) are not omitted (fill in traceability above</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Any </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of the higher requirements that do not meet the level (</a:t>
            </a:r>
            <a:r>
              <a:rPr kumimoji="0" lang="en-US" altLang="ko-KR" sz="1200" kern="0" dirty="0" err="1">
                <a:solidFill>
                  <a:sysClr val="windowText" lastClr="000000"/>
                </a:solidFill>
                <a:latin typeface="맑은 고딕" panose="020B0503020000020004" pitchFamily="50" charset="-127"/>
                <a:ea typeface="맑은 고딕" panose="020B0503020000020004" pitchFamily="50" charset="-127"/>
              </a:rPr>
              <a:t>eg</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 implementation level content) are treated as Information or traceability linked to that design</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t>
            </a:r>
          </a:p>
          <a:p>
            <a:pPr marL="628650" lvl="1" indent="-171450" fontAlgn="auto" latinLnBrk="0">
              <a:lnSpc>
                <a:spcPct val="90000"/>
              </a:lnSpc>
              <a:spcBef>
                <a:spcPct val="50000"/>
              </a:spcBef>
              <a:spcAft>
                <a:spcPts val="0"/>
              </a:spcAft>
              <a:buFontTx/>
              <a:buChar char="•"/>
              <a:defRPr/>
            </a:pP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Requirement </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ID applies only to each flow (basic, alternative, exception) and special req.</a:t>
            </a:r>
            <a:endParaRPr kumimoji="0" lang="en-US" altLang="ko-KR" sz="1200" kern="0" dirty="0">
              <a:solidFill>
                <a:sysClr val="windowText" lastClr="000000"/>
              </a:solidFill>
              <a:latin typeface="맑은 고딕" panose="020B0503020000020004" pitchFamily="50" charset="-127"/>
              <a:ea typeface="맑은 고딕" panose="020B0503020000020004" pitchFamily="50" charset="-127"/>
            </a:endParaRPr>
          </a:p>
        </p:txBody>
      </p:sp>
      <p:sp>
        <p:nvSpPr>
          <p:cNvPr id="5" name="제목 1"/>
          <p:cNvSpPr>
            <a:spLocks noGrp="1"/>
          </p:cNvSpPr>
          <p:nvPr>
            <p:ph type="title"/>
          </p:nvPr>
        </p:nvSpPr>
        <p:spPr>
          <a:xfrm>
            <a:off x="323880" y="79506"/>
            <a:ext cx="9396192" cy="439718"/>
          </a:xfrm>
        </p:spPr>
        <p:txBody>
          <a:bodyPr/>
          <a:lstStyle/>
          <a:p>
            <a:r>
              <a:rPr lang="en-US" altLang="ko-KR" sz="2000" dirty="0"/>
              <a:t># Reference 2. How to analyze use cases-</a:t>
            </a:r>
            <a:r>
              <a:rPr lang="ko-KR" altLang="en-US" sz="2000" smtClean="0"/>
              <a:t> </a:t>
            </a:r>
            <a:r>
              <a:rPr lang="en-US" altLang="ko-KR" sz="2000" dirty="0" smtClean="0"/>
              <a:t>3) Use case description (2/4)</a:t>
            </a:r>
            <a:endParaRPr lang="ko-KR" altLang="en-US" sz="2000"/>
          </a:p>
        </p:txBody>
      </p:sp>
    </p:spTree>
    <p:extLst>
      <p:ext uri="{BB962C8B-B14F-4D97-AF65-F5344CB8AC3E}">
        <p14:creationId xmlns:p14="http://schemas.microsoft.com/office/powerpoint/2010/main" val="3674146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387701" y="657372"/>
            <a:ext cx="9063795" cy="517065"/>
          </a:xfrm>
          <a:prstGeom prst="rect">
            <a:avLst/>
          </a:prstGeom>
        </p:spPr>
        <p:txBody>
          <a:bodyPr wrap="square">
            <a:spAutoFit/>
          </a:bodyPr>
          <a:lstStyle/>
          <a:p>
            <a:pPr fontAlgn="auto" latinLnBrk="0">
              <a:lnSpc>
                <a:spcPct val="90000"/>
              </a:lnSpc>
              <a:spcBef>
                <a:spcPct val="50000"/>
              </a:spcBef>
              <a:spcAft>
                <a:spcPts val="0"/>
              </a:spcAft>
              <a:defRPr/>
            </a:pP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System requirements are written by detailing customer requirements based on System Context</a:t>
            </a: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a:t>
            </a:r>
          </a:p>
          <a:p>
            <a:pPr fontAlgn="auto" latinLnBrk="0">
              <a:lnSpc>
                <a:spcPct val="90000"/>
              </a:lnSpc>
              <a:spcBef>
                <a:spcPct val="50000"/>
              </a:spcBef>
              <a:spcAft>
                <a:spcPts val="0"/>
              </a:spcAft>
              <a:defRPr/>
            </a:pPr>
            <a:r>
              <a:rPr kumimoji="0" lang="en-US" altLang="ko-KR" sz="1200" kern="0" dirty="0" smtClean="0">
                <a:solidFill>
                  <a:sysClr val="windowText" lastClr="000000"/>
                </a:solidFill>
                <a:latin typeface="맑은 고딕" panose="020B0503020000020004" pitchFamily="50" charset="-127"/>
                <a:ea typeface="맑은 고딕" panose="020B0503020000020004" pitchFamily="50" charset="-127"/>
              </a:rPr>
              <a:t>The </a:t>
            </a:r>
            <a:r>
              <a:rPr kumimoji="0" lang="en-US" altLang="ko-KR" sz="1200" kern="0" dirty="0">
                <a:solidFill>
                  <a:sysClr val="windowText" lastClr="000000"/>
                </a:solidFill>
                <a:latin typeface="맑은 고딕" panose="020B0503020000020004" pitchFamily="50" charset="-127"/>
                <a:ea typeface="맑은 고딕" panose="020B0503020000020004" pitchFamily="50" charset="-127"/>
              </a:rPr>
              <a:t>following is an example of system requirements definition using use case description.</a:t>
            </a:r>
            <a:endParaRPr kumimoji="0" lang="en-US" altLang="ko-KR" sz="1200" kern="0" dirty="0">
              <a:solidFill>
                <a:sysClr val="windowText" lastClr="000000"/>
              </a:solidFill>
              <a:latin typeface="맑은 고딕" panose="020B0503020000020004" pitchFamily="50" charset="-127"/>
              <a:ea typeface="맑은 고딕" panose="020B0503020000020004" pitchFamily="50" charset="-127"/>
            </a:endParaRPr>
          </a:p>
        </p:txBody>
      </p:sp>
      <p:graphicFrame>
        <p:nvGraphicFramePr>
          <p:cNvPr id="8" name="표 7"/>
          <p:cNvGraphicFramePr>
            <a:graphicFrameLocks noGrp="1"/>
          </p:cNvGraphicFramePr>
          <p:nvPr>
            <p:extLst>
              <p:ext uri="{D42A27DB-BD31-4B8C-83A1-F6EECF244321}">
                <p14:modId xmlns:p14="http://schemas.microsoft.com/office/powerpoint/2010/main" val="3012235330"/>
              </p:ext>
            </p:extLst>
          </p:nvPr>
        </p:nvGraphicFramePr>
        <p:xfrm>
          <a:off x="364142" y="1303223"/>
          <a:ext cx="9180761" cy="4996323"/>
        </p:xfrm>
        <a:graphic>
          <a:graphicData uri="http://schemas.openxmlformats.org/drawingml/2006/table">
            <a:tbl>
              <a:tblPr firstRow="1" bandRow="1">
                <a:tableStyleId>{5C22544A-7EE6-4342-B048-85BDC9FD1C3A}</a:tableStyleId>
              </a:tblPr>
              <a:tblGrid>
                <a:gridCol w="916114"/>
                <a:gridCol w="6470373"/>
                <a:gridCol w="609600"/>
                <a:gridCol w="487245"/>
                <a:gridCol w="697429"/>
              </a:tblGrid>
              <a:tr h="345473">
                <a:tc>
                  <a:txBody>
                    <a:bodyPr/>
                    <a:lstStyle/>
                    <a:p>
                      <a:pPr algn="ctr"/>
                      <a:r>
                        <a:rPr lang="en-US" sz="1000" dirty="0" err="1">
                          <a:solidFill>
                            <a:schemeClr val="tx1"/>
                          </a:solidFill>
                          <a:latin typeface="맑은 고딕" panose="020B0503020000020004" pitchFamily="50" charset="-127"/>
                          <a:ea typeface="맑은 고딕" panose="020B0503020000020004" pitchFamily="50" charset="-127"/>
                        </a:rPr>
                        <a:t>SyRS_ID</a:t>
                      </a:r>
                      <a:endParaRPr lang="en-US" sz="1000" dirty="0">
                        <a:solidFill>
                          <a:schemeClr val="tx1"/>
                        </a:solidFill>
                        <a:latin typeface="맑은 고딕" panose="020B0503020000020004" pitchFamily="50" charset="-127"/>
                        <a:ea typeface="맑은 고딕" panose="020B0503020000020004" pitchFamily="50" charset="-127"/>
                      </a:endParaRPr>
                    </a:p>
                  </a:txBody>
                  <a:tcPr marL="16866" marR="16866" marT="8433" marB="8433" anchor="ctr">
                    <a:solidFill>
                      <a:schemeClr val="bg1">
                        <a:lumMod val="85000"/>
                      </a:schemeClr>
                    </a:solidFill>
                  </a:tcPr>
                </a:tc>
                <a:tc>
                  <a:txBody>
                    <a:bodyPr/>
                    <a:lstStyle/>
                    <a:p>
                      <a:pPr algn="ctr"/>
                      <a:r>
                        <a:rPr lang="en-US" sz="1000" dirty="0">
                          <a:solidFill>
                            <a:schemeClr val="tx1"/>
                          </a:solidFill>
                          <a:latin typeface="맑은 고딕" panose="020B0503020000020004" pitchFamily="50" charset="-127"/>
                          <a:ea typeface="맑은 고딕" panose="020B0503020000020004" pitchFamily="50" charset="-127"/>
                        </a:rPr>
                        <a:t> </a:t>
                      </a:r>
                      <a:r>
                        <a:rPr lang="en-US" sz="1000" dirty="0" smtClean="0">
                          <a:solidFill>
                            <a:schemeClr val="tx1"/>
                          </a:solidFill>
                          <a:latin typeface="맑은 고딕" panose="020B0503020000020004" pitchFamily="50" charset="-127"/>
                          <a:ea typeface="맑은 고딕" panose="020B0503020000020004" pitchFamily="50" charset="-127"/>
                        </a:rPr>
                        <a:t>System Requirements</a:t>
                      </a:r>
                      <a:endParaRPr lang="en-US" sz="1000" dirty="0">
                        <a:solidFill>
                          <a:schemeClr val="tx1"/>
                        </a:solidFill>
                        <a:latin typeface="맑은 고딕" panose="020B0503020000020004" pitchFamily="50" charset="-127"/>
                        <a:ea typeface="맑은 고딕" panose="020B0503020000020004" pitchFamily="50" charset="-127"/>
                      </a:endParaRPr>
                    </a:p>
                  </a:txBody>
                  <a:tcPr marL="16866" marR="16866" marT="8433" marB="8433" anchor="ctr">
                    <a:solidFill>
                      <a:schemeClr val="bg1">
                        <a:lumMod val="85000"/>
                      </a:schemeClr>
                    </a:solidFill>
                  </a:tcPr>
                </a:tc>
                <a:tc>
                  <a:txBody>
                    <a:bodyPr/>
                    <a:lstStyle/>
                    <a:p>
                      <a:pPr algn="ctr"/>
                      <a:r>
                        <a:rPr lang="en-US" sz="1000" dirty="0">
                          <a:solidFill>
                            <a:schemeClr val="tx1"/>
                          </a:solidFill>
                          <a:latin typeface="맑은 고딕" panose="020B0503020000020004" pitchFamily="50" charset="-127"/>
                          <a:ea typeface="맑은 고딕" panose="020B0503020000020004" pitchFamily="50" charset="-127"/>
                        </a:rPr>
                        <a:t> CRS_ID</a:t>
                      </a:r>
                    </a:p>
                  </a:txBody>
                  <a:tcPr marL="16866" marR="16866" marT="8433" marB="8433" anchor="ctr">
                    <a:solidFill>
                      <a:schemeClr val="bg1">
                        <a:lumMod val="85000"/>
                      </a:schemeClr>
                    </a:solidFill>
                  </a:tcPr>
                </a:tc>
                <a:tc>
                  <a:txBody>
                    <a:bodyPr/>
                    <a:lstStyle/>
                    <a:p>
                      <a:pPr algn="ctr"/>
                      <a:r>
                        <a:rPr lang="en-US" sz="1000" dirty="0">
                          <a:solidFill>
                            <a:schemeClr val="tx1"/>
                          </a:solidFill>
                          <a:latin typeface="맑은 고딕" panose="020B0503020000020004" pitchFamily="50" charset="-127"/>
                          <a:ea typeface="맑은 고딕" panose="020B0503020000020004" pitchFamily="50" charset="-127"/>
                        </a:rPr>
                        <a:t> Type</a:t>
                      </a:r>
                    </a:p>
                  </a:txBody>
                  <a:tcPr marL="16866" marR="16866" marT="8433" marB="8433" anchor="ctr">
                    <a:solidFill>
                      <a:schemeClr val="bg1">
                        <a:lumMod val="85000"/>
                      </a:schemeClr>
                    </a:solidFill>
                  </a:tcPr>
                </a:tc>
                <a:tc>
                  <a:txBody>
                    <a:bodyPr/>
                    <a:lstStyle/>
                    <a:p>
                      <a:pPr algn="ctr"/>
                      <a:r>
                        <a:rPr lang="en-US" sz="1000" dirty="0" smtClean="0">
                          <a:solidFill>
                            <a:schemeClr val="tx1"/>
                          </a:solidFill>
                          <a:latin typeface="맑은 고딕" panose="020B0503020000020004" pitchFamily="50" charset="-127"/>
                          <a:ea typeface="맑은 고딕" panose="020B0503020000020004" pitchFamily="50" charset="-127"/>
                        </a:rPr>
                        <a:t>Allocation</a:t>
                      </a:r>
                      <a:endParaRPr lang="en-US" sz="1000" dirty="0">
                        <a:solidFill>
                          <a:schemeClr val="tx1"/>
                        </a:solidFill>
                        <a:latin typeface="맑은 고딕" panose="020B0503020000020004" pitchFamily="50" charset="-127"/>
                        <a:ea typeface="맑은 고딕" panose="020B0503020000020004" pitchFamily="50" charset="-127"/>
                      </a:endParaRPr>
                    </a:p>
                  </a:txBody>
                  <a:tcPr marL="16866" marR="16866" marT="8433" marB="8433" anchor="ctr">
                    <a:solidFill>
                      <a:schemeClr val="bg1">
                        <a:lumMod val="85000"/>
                      </a:schemeClr>
                    </a:solidFill>
                  </a:tcPr>
                </a:tc>
              </a:tr>
              <a:tr h="242154">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latin typeface="맑은 고딕" panose="020B0503020000020004" pitchFamily="50" charset="-127"/>
                          <a:ea typeface="맑은 고딕" panose="020B0503020000020004" pitchFamily="50" charset="-127"/>
                        </a:rPr>
                        <a:t>UC_ID</a:t>
                      </a:r>
                      <a:r>
                        <a:rPr lang="en-US" altLang="ko-KR" sz="1000" baseline="0" dirty="0" smtClean="0">
                          <a:latin typeface="맑은 고딕" panose="020B0503020000020004" pitchFamily="50" charset="-127"/>
                          <a:ea typeface="맑은 고딕" panose="020B0503020000020004" pitchFamily="50" charset="-127"/>
                        </a:rPr>
                        <a:t> : UC1.1.1 Outgoing Call</a:t>
                      </a:r>
                      <a:endParaRPr lang="en-US" altLang="ko-KR"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10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000" dirty="0">
                        <a:latin typeface="맑은 고딕" panose="020B0503020000020004" pitchFamily="50" charset="-127"/>
                        <a:ea typeface="맑은 고딕" panose="020B0503020000020004" pitchFamily="50" charset="-127"/>
                      </a:endParaRPr>
                    </a:p>
                  </a:txBody>
                  <a:tcPr/>
                </a:tc>
              </a:tr>
              <a:tr h="295140">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1" dirty="0" smtClean="0">
                          <a:latin typeface="맑은 고딕" panose="020B0503020000020004" pitchFamily="50" charset="-127"/>
                          <a:ea typeface="맑은 고딕" panose="020B0503020000020004" pitchFamily="50" charset="-127"/>
                        </a:rPr>
                        <a:t>Brief Description</a:t>
                      </a:r>
                      <a:r>
                        <a:rPr lang="ko-KR" altLang="en-US" sz="1000" b="1" smtClean="0">
                          <a:latin typeface="맑은 고딕" panose="020B0503020000020004" pitchFamily="50" charset="-127"/>
                          <a:ea typeface="맑은 고딕" panose="020B0503020000020004" pitchFamily="50" charset="-127"/>
                        </a:rPr>
                        <a:t> </a:t>
                      </a:r>
                      <a:r>
                        <a:rPr lang="en-US" altLang="ko-KR" sz="1000" dirty="0" smtClean="0">
                          <a:latin typeface="맑은 고딕" panose="020B0503020000020004" pitchFamily="50" charset="-127"/>
                          <a:ea typeface="맑은 고딕" panose="020B0503020000020004" pitchFamily="50" charset="-127"/>
                        </a:rPr>
                        <a:t>: </a:t>
                      </a:r>
                      <a:r>
                        <a:rPr lang="en-US" altLang="ko-KR" sz="1000" dirty="0" smtClean="0">
                          <a:latin typeface="맑은 고딕" panose="020B0503020000020004" pitchFamily="50" charset="-127"/>
                          <a:ea typeface="맑은 고딕" panose="020B0503020000020004" pitchFamily="50" charset="-127"/>
                        </a:rPr>
                        <a:t>The calling subscriber attempts a call and the call is transferred to the other station's subscriber.</a:t>
                      </a:r>
                      <a:endParaRPr lang="en-US" altLang="ko-KR"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10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r>
              <a:tr h="277920">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1" dirty="0" smtClean="0">
                          <a:latin typeface="맑은 고딕" panose="020B0503020000020004" pitchFamily="50" charset="-127"/>
                          <a:ea typeface="맑은 고딕" panose="020B0503020000020004" pitchFamily="50" charset="-127"/>
                        </a:rPr>
                        <a:t>Actor / Event </a:t>
                      </a:r>
                      <a:r>
                        <a:rPr lang="en-US" altLang="ko-KR" sz="1000" dirty="0" smtClean="0">
                          <a:latin typeface="맑은 고딕" panose="020B0503020000020004" pitchFamily="50" charset="-127"/>
                          <a:ea typeface="맑은 고딕" panose="020B0503020000020004" pitchFamily="50" charset="-127"/>
                        </a:rPr>
                        <a:t>: </a:t>
                      </a:r>
                      <a:r>
                        <a:rPr lang="en-US" altLang="ko-KR" sz="1000" dirty="0" smtClean="0">
                          <a:latin typeface="맑은 고딕" panose="020B0503020000020004" pitchFamily="50" charset="-127"/>
                          <a:ea typeface="맑은 고딕" panose="020B0503020000020004" pitchFamily="50" charset="-127"/>
                        </a:rPr>
                        <a:t>Subscriber / Pick up the handset</a:t>
                      </a:r>
                      <a:endParaRPr lang="ko-KR" altLang="en-US" sz="100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0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000" dirty="0">
                        <a:latin typeface="맑은 고딕" panose="020B0503020000020004" pitchFamily="50" charset="-127"/>
                        <a:ea typeface="맑은 고딕" panose="020B0503020000020004" pitchFamily="50" charset="-127"/>
                      </a:endParaRPr>
                    </a:p>
                  </a:txBody>
                  <a:tcPr/>
                </a:tc>
              </a:tr>
              <a:tr h="248771">
                <a:tc>
                  <a:txBody>
                    <a:bodyPr/>
                    <a:lstStyle/>
                    <a:p>
                      <a:pPr latinLnBrk="1"/>
                      <a:endParaRPr lang="ko-KR" altLang="en-US" sz="1000" dirty="0">
                        <a:latin typeface="맑은 고딕" panose="020B0503020000020004" pitchFamily="50" charset="-127"/>
                        <a:ea typeface="맑은 고딕" panose="020B0503020000020004" pitchFamily="50" charset="-127"/>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1" dirty="0" smtClean="0">
                          <a:latin typeface="맑은 고딕" panose="020B0503020000020004" pitchFamily="50" charset="-127"/>
                          <a:ea typeface="맑은 고딕" panose="020B0503020000020004" pitchFamily="50" charset="-127"/>
                        </a:rPr>
                        <a:t>Preconditions</a:t>
                      </a:r>
                      <a:r>
                        <a:rPr lang="en-US" altLang="ko-KR" sz="1000" dirty="0" smtClean="0">
                          <a:latin typeface="맑은 고딕" panose="020B0503020000020004" pitchFamily="50" charset="-127"/>
                          <a:ea typeface="맑은 고딕" panose="020B0503020000020004" pitchFamily="50" charset="-127"/>
                        </a:rPr>
                        <a:t> : </a:t>
                      </a:r>
                      <a:r>
                        <a:rPr lang="en-US" altLang="ko-KR" sz="1000" dirty="0" smtClean="0">
                          <a:latin typeface="맑은 고딕" panose="020B0503020000020004" pitchFamily="50" charset="-127"/>
                          <a:ea typeface="맑은 고딕" panose="020B0503020000020004" pitchFamily="50" charset="-127"/>
                        </a:rPr>
                        <a:t>The line of the calling subscriber is normal.</a:t>
                      </a:r>
                      <a:endParaRPr lang="en-US" altLang="ko-KR"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0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1000" dirty="0">
                        <a:latin typeface="맑은 고딕" panose="020B0503020000020004" pitchFamily="50" charset="-127"/>
                        <a:ea typeface="맑은 고딕" panose="020B0503020000020004" pitchFamily="50" charset="-127"/>
                      </a:endParaRPr>
                    </a:p>
                  </a:txBody>
                  <a:tcPr/>
                </a:tc>
              </a:tr>
              <a:tr h="1693463">
                <a:tc>
                  <a:txBody>
                    <a:bodyPr/>
                    <a:lstStyle/>
                    <a:p>
                      <a:pPr>
                        <a:buFont typeface="Arial" panose="020B0604020202020204" pitchFamily="34" charset="0"/>
                        <a:buNone/>
                      </a:pPr>
                      <a:endParaRPr lang="en-US" sz="1000" dirty="0" smtClean="0">
                        <a:solidFill>
                          <a:schemeClr val="tx1"/>
                        </a:solidFill>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sz="1000" dirty="0" smtClean="0">
                          <a:solidFill>
                            <a:schemeClr val="tx1"/>
                          </a:solidFill>
                          <a:latin typeface="맑은 고딕" panose="020B0503020000020004" pitchFamily="50" charset="-127"/>
                          <a:ea typeface="맑은 고딕" panose="020B0503020000020004" pitchFamily="50" charset="-127"/>
                        </a:rPr>
                        <a:t>Y.CAL_1</a:t>
                      </a:r>
                      <a:endParaRPr lang="en-US" sz="1000" dirty="0">
                        <a:solidFill>
                          <a:schemeClr val="tx1"/>
                        </a:solidFill>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altLang="ko-KR" sz="1000" dirty="0" smtClean="0">
                          <a:solidFill>
                            <a:schemeClr val="tx1"/>
                          </a:solidFill>
                          <a:latin typeface="맑은 고딕" panose="020B0503020000020004" pitchFamily="50" charset="-127"/>
                          <a:ea typeface="맑은 고딕" panose="020B0503020000020004" pitchFamily="50" charset="-127"/>
                        </a:rPr>
                        <a:t>Y.CAL</a:t>
                      </a:r>
                      <a:r>
                        <a:rPr lang="en-US" sz="1000" dirty="0" smtClean="0">
                          <a:solidFill>
                            <a:schemeClr val="tx1"/>
                          </a:solidFill>
                          <a:latin typeface="맑은 고딕" panose="020B0503020000020004" pitchFamily="50" charset="-127"/>
                          <a:ea typeface="맑은 고딕" panose="020B0503020000020004" pitchFamily="50" charset="-127"/>
                        </a:rPr>
                        <a:t>_2</a:t>
                      </a:r>
                      <a:endParaRPr lang="en-US" sz="1000" dirty="0">
                        <a:solidFill>
                          <a:schemeClr val="tx1"/>
                        </a:solidFill>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altLang="ko-KR" sz="1000" dirty="0" smtClean="0">
                          <a:solidFill>
                            <a:schemeClr val="tx1"/>
                          </a:solidFill>
                          <a:latin typeface="맑은 고딕" panose="020B0503020000020004" pitchFamily="50" charset="-127"/>
                          <a:ea typeface="맑은 고딕" panose="020B0503020000020004" pitchFamily="50" charset="-127"/>
                        </a:rPr>
                        <a:t>Y.CAL</a:t>
                      </a:r>
                      <a:r>
                        <a:rPr lang="en-US" sz="1000" dirty="0" smtClean="0">
                          <a:solidFill>
                            <a:schemeClr val="tx1"/>
                          </a:solidFill>
                          <a:latin typeface="맑은 고딕" panose="020B0503020000020004" pitchFamily="50" charset="-127"/>
                          <a:ea typeface="맑은 고딕" panose="020B0503020000020004" pitchFamily="50" charset="-127"/>
                        </a:rPr>
                        <a:t>_3</a:t>
                      </a:r>
                      <a:endParaRPr lang="en-US" sz="1000" dirty="0">
                        <a:solidFill>
                          <a:schemeClr val="tx1"/>
                        </a:solidFill>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sz="1000" dirty="0">
                          <a:solidFill>
                            <a:schemeClr val="tx1"/>
                          </a:solidFill>
                          <a:latin typeface="맑은 고딕" panose="020B0503020000020004" pitchFamily="50" charset="-127"/>
                          <a:ea typeface="맑은 고딕" panose="020B0503020000020004" pitchFamily="50" charset="-127"/>
                        </a:rPr>
                        <a:t>-</a:t>
                      </a:r>
                    </a:p>
                    <a:p>
                      <a:pPr>
                        <a:buFont typeface="Arial" panose="020B0604020202020204" pitchFamily="34" charset="0"/>
                        <a:buNone/>
                      </a:pPr>
                      <a:r>
                        <a:rPr lang="en-US" sz="1000" dirty="0">
                          <a:solidFill>
                            <a:schemeClr val="tx1"/>
                          </a:solidFill>
                          <a:latin typeface="맑은 고딕" panose="020B0503020000020004" pitchFamily="50" charset="-127"/>
                          <a:ea typeface="맑은 고딕" panose="020B0503020000020004" pitchFamily="50" charset="-127"/>
                        </a:rPr>
                        <a:t>-</a:t>
                      </a:r>
                    </a:p>
                    <a:p>
                      <a:pPr>
                        <a:buFont typeface="Arial" panose="020B0604020202020204" pitchFamily="34" charset="0"/>
                        <a:buNone/>
                      </a:pPr>
                      <a:r>
                        <a:rPr lang="en-US" altLang="ko-KR" sz="1000" dirty="0" smtClean="0">
                          <a:solidFill>
                            <a:schemeClr val="tx1"/>
                          </a:solidFill>
                          <a:latin typeface="맑은 고딕" panose="020B0503020000020004" pitchFamily="50" charset="-127"/>
                          <a:ea typeface="맑은 고딕" panose="020B0503020000020004" pitchFamily="50" charset="-127"/>
                        </a:rPr>
                        <a:t>Y.CAL</a:t>
                      </a:r>
                      <a:r>
                        <a:rPr lang="en-US" sz="1000" dirty="0" smtClean="0">
                          <a:solidFill>
                            <a:schemeClr val="tx1"/>
                          </a:solidFill>
                          <a:latin typeface="맑은 고딕" panose="020B0503020000020004" pitchFamily="50" charset="-127"/>
                          <a:ea typeface="맑은 고딕" panose="020B0503020000020004" pitchFamily="50" charset="-127"/>
                        </a:rPr>
                        <a:t>_4</a:t>
                      </a:r>
                      <a:endParaRPr lang="en-US" sz="1000" dirty="0">
                        <a:solidFill>
                          <a:schemeClr val="tx1"/>
                        </a:solidFill>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altLang="ko-KR" sz="1000" dirty="0" smtClean="0">
                          <a:solidFill>
                            <a:schemeClr val="tx1"/>
                          </a:solidFill>
                          <a:latin typeface="맑은 고딕" panose="020B0503020000020004" pitchFamily="50" charset="-127"/>
                          <a:ea typeface="맑은 고딕" panose="020B0503020000020004" pitchFamily="50" charset="-127"/>
                        </a:rPr>
                        <a:t>Y.CAL</a:t>
                      </a:r>
                      <a:r>
                        <a:rPr lang="en-US" sz="1000" dirty="0" smtClean="0">
                          <a:solidFill>
                            <a:schemeClr val="tx1"/>
                          </a:solidFill>
                          <a:latin typeface="맑은 고딕" panose="020B0503020000020004" pitchFamily="50" charset="-127"/>
                          <a:ea typeface="맑은 고딕" panose="020B0503020000020004" pitchFamily="50" charset="-127"/>
                        </a:rPr>
                        <a:t>_5</a:t>
                      </a:r>
                      <a:endParaRPr lang="en-US" sz="1000" dirty="0">
                        <a:solidFill>
                          <a:schemeClr val="tx1"/>
                        </a:solidFill>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altLang="ko-KR" sz="1000" dirty="0" smtClean="0">
                          <a:solidFill>
                            <a:schemeClr val="tx1"/>
                          </a:solidFill>
                          <a:latin typeface="맑은 고딕" panose="020B0503020000020004" pitchFamily="50" charset="-127"/>
                          <a:ea typeface="맑은 고딕" panose="020B0503020000020004" pitchFamily="50" charset="-127"/>
                        </a:rPr>
                        <a:t>Y.CAL</a:t>
                      </a:r>
                      <a:r>
                        <a:rPr lang="en-US" sz="1000" dirty="0" smtClean="0">
                          <a:solidFill>
                            <a:schemeClr val="tx1"/>
                          </a:solidFill>
                          <a:latin typeface="맑은 고딕" panose="020B0503020000020004" pitchFamily="50" charset="-127"/>
                          <a:ea typeface="맑은 고딕" panose="020B0503020000020004" pitchFamily="50" charset="-127"/>
                        </a:rPr>
                        <a:t>_6</a:t>
                      </a:r>
                      <a:endParaRPr lang="en-US" sz="1000" dirty="0">
                        <a:solidFill>
                          <a:schemeClr val="tx1"/>
                        </a:solidFill>
                        <a:latin typeface="맑은 고딕" panose="020B0503020000020004" pitchFamily="50" charset="-127"/>
                        <a:ea typeface="맑은 고딕" panose="020B0503020000020004" pitchFamily="50" charset="-127"/>
                      </a:endParaRPr>
                    </a:p>
                  </a:txBody>
                  <a:tcPr marL="16866" marR="16866" marT="8433" marB="8433" anchor="ctr"/>
                </a:tc>
                <a:tc>
                  <a:txBody>
                    <a:bodyPr/>
                    <a:lstStyle/>
                    <a:p>
                      <a:pPr marL="0" marR="0" lvl="0" indent="0" algn="l" defTabSz="914400" rtl="0" eaLnBrk="1" fontAlgn="auto" latinLnBrk="1" hangingPunct="1">
                        <a:lnSpc>
                          <a:spcPct val="100000"/>
                        </a:lnSpc>
                        <a:spcBef>
                          <a:spcPts val="0"/>
                        </a:spcBef>
                        <a:spcAft>
                          <a:spcPts val="0"/>
                        </a:spcAft>
                        <a:buClrTx/>
                        <a:buSzTx/>
                        <a:buFont typeface="+mj-lt"/>
                        <a:buNone/>
                        <a:tabLst/>
                        <a:defRPr/>
                      </a:pPr>
                      <a:r>
                        <a:rPr lang="en-US" altLang="ko-KR" sz="1000" b="1" dirty="0" smtClean="0">
                          <a:solidFill>
                            <a:schemeClr val="tx1"/>
                          </a:solidFill>
                          <a:latin typeface="맑은 고딕" panose="020B0503020000020004" pitchFamily="50" charset="-127"/>
                          <a:ea typeface="맑은 고딕" panose="020B0503020000020004" pitchFamily="50" charset="-127"/>
                        </a:rPr>
                        <a:t>Basic Flow </a:t>
                      </a:r>
                      <a:r>
                        <a:rPr lang="en-US" altLang="ko-KR" sz="1000" dirty="0" smtClean="0">
                          <a:solidFill>
                            <a:schemeClr val="tx1"/>
                          </a:solidFill>
                          <a:latin typeface="맑은 고딕" panose="020B0503020000020004" pitchFamily="50" charset="-127"/>
                          <a:ea typeface="맑은 고딕" panose="020B0503020000020004" pitchFamily="50" charset="-127"/>
                        </a:rPr>
                        <a:t>:</a:t>
                      </a:r>
                    </a:p>
                    <a:p>
                      <a:pPr>
                        <a:buFont typeface="+mj-lt"/>
                        <a:buAutoNum type="arabicPeriod"/>
                      </a:pPr>
                      <a:r>
                        <a:rPr lang="en-US" altLang="ko-KR" sz="1000" dirty="0" smtClean="0">
                          <a:solidFill>
                            <a:schemeClr val="tx1"/>
                          </a:solidFill>
                          <a:latin typeface="맑은 고딕" panose="020B0503020000020004" pitchFamily="50" charset="-127"/>
                          <a:ea typeface="맑은 고딕" panose="020B0503020000020004" pitchFamily="50" charset="-127"/>
                        </a:rPr>
                        <a:t>When the user picks up the handset, the system establishes a dial tone.  </a:t>
                      </a:r>
                    </a:p>
                    <a:p>
                      <a:pPr>
                        <a:buFont typeface="+mj-lt"/>
                        <a:buAutoNum type="arabicPeriod"/>
                      </a:pPr>
                      <a:r>
                        <a:rPr lang="en-US" altLang="ko-KR" sz="1000" dirty="0" smtClean="0">
                          <a:solidFill>
                            <a:schemeClr val="tx1"/>
                          </a:solidFill>
                          <a:latin typeface="맑은 고딕" panose="020B0503020000020004" pitchFamily="50" charset="-127"/>
                          <a:ea typeface="맑은 고딕" panose="020B0503020000020004" pitchFamily="50" charset="-127"/>
                        </a:rPr>
                        <a:t>When the user presses the button, the system cancels the dial tone and receives the number.</a:t>
                      </a:r>
                    </a:p>
                    <a:p>
                      <a:pPr>
                        <a:buFont typeface="+mj-lt"/>
                        <a:buAutoNum type="arabicPeriod"/>
                      </a:pPr>
                      <a:r>
                        <a:rPr lang="en-US" altLang="ko-KR" sz="1000" dirty="0" smtClean="0">
                          <a:solidFill>
                            <a:schemeClr val="tx1"/>
                          </a:solidFill>
                          <a:latin typeface="맑은 고딕" panose="020B0503020000020004" pitchFamily="50" charset="-127"/>
                          <a:ea typeface="맑은 고딕" panose="020B0503020000020004" pitchFamily="50" charset="-127"/>
                        </a:rPr>
                        <a:t>When the user dials the number, the system determines the destination and delivers the number to the other station's operator through the trunk.  </a:t>
                      </a:r>
                    </a:p>
                    <a:p>
                      <a:pPr>
                        <a:buFont typeface="+mj-lt"/>
                        <a:buAutoNum type="arabicPeriod"/>
                      </a:pPr>
                      <a:r>
                        <a:rPr lang="en-US" altLang="ko-KR" sz="1000" dirty="0" smtClean="0">
                          <a:solidFill>
                            <a:schemeClr val="tx1"/>
                          </a:solidFill>
                          <a:latin typeface="맑은 고딕" panose="020B0503020000020004" pitchFamily="50" charset="-127"/>
                          <a:ea typeface="맑은 고딕" panose="020B0503020000020004" pitchFamily="50" charset="-127"/>
                        </a:rPr>
                        <a:t>The called station establishes a ring to the called subscriber, and a </a:t>
                      </a:r>
                      <a:r>
                        <a:rPr lang="en-US" altLang="ko-KR" sz="1000" dirty="0" err="1" smtClean="0">
                          <a:solidFill>
                            <a:schemeClr val="tx1"/>
                          </a:solidFill>
                          <a:latin typeface="맑은 고딕" panose="020B0503020000020004" pitchFamily="50" charset="-127"/>
                          <a:ea typeface="맑은 고딕" panose="020B0503020000020004" pitchFamily="50" charset="-127"/>
                        </a:rPr>
                        <a:t>ringback</a:t>
                      </a:r>
                      <a:r>
                        <a:rPr lang="en-US" altLang="ko-KR" sz="1000" dirty="0" smtClean="0">
                          <a:solidFill>
                            <a:schemeClr val="tx1"/>
                          </a:solidFill>
                          <a:latin typeface="맑은 고딕" panose="020B0503020000020004" pitchFamily="50" charset="-127"/>
                          <a:ea typeface="맑은 고딕" panose="020B0503020000020004" pitchFamily="50" charset="-127"/>
                        </a:rPr>
                        <a:t> tone to the calling station. (Caller hears </a:t>
                      </a:r>
                      <a:r>
                        <a:rPr lang="en-US" altLang="ko-KR" sz="1000" dirty="0" err="1" smtClean="0">
                          <a:solidFill>
                            <a:schemeClr val="tx1"/>
                          </a:solidFill>
                          <a:latin typeface="맑은 고딕" panose="020B0503020000020004" pitchFamily="50" charset="-127"/>
                          <a:ea typeface="맑은 고딕" panose="020B0503020000020004" pitchFamily="50" charset="-127"/>
                        </a:rPr>
                        <a:t>ringback</a:t>
                      </a:r>
                      <a:r>
                        <a:rPr lang="en-US" altLang="ko-KR" sz="1000" dirty="0" smtClean="0">
                          <a:solidFill>
                            <a:schemeClr val="tx1"/>
                          </a:solidFill>
                          <a:latin typeface="맑은 고딕" panose="020B0503020000020004" pitchFamily="50" charset="-127"/>
                          <a:ea typeface="맑은 고딕" panose="020B0503020000020004" pitchFamily="50" charset="-127"/>
                        </a:rPr>
                        <a:t> tone)  </a:t>
                      </a:r>
                    </a:p>
                    <a:p>
                      <a:pPr>
                        <a:buFont typeface="+mj-lt"/>
                        <a:buAutoNum type="arabicPeriod"/>
                      </a:pPr>
                      <a:r>
                        <a:rPr lang="en-US" altLang="ko-KR" sz="1000" dirty="0" smtClean="0">
                          <a:solidFill>
                            <a:schemeClr val="tx1"/>
                          </a:solidFill>
                          <a:latin typeface="맑은 고딕" panose="020B0503020000020004" pitchFamily="50" charset="-127"/>
                          <a:ea typeface="맑은 고딕" panose="020B0503020000020004" pitchFamily="50" charset="-127"/>
                        </a:rPr>
                        <a:t>When the called party picks up the handset, the called station disconnects the ring and connects the call line.  </a:t>
                      </a:r>
                    </a:p>
                    <a:p>
                      <a:pPr>
                        <a:buFont typeface="+mj-lt"/>
                        <a:buAutoNum type="arabicPeriod"/>
                      </a:pPr>
                      <a:r>
                        <a:rPr lang="en-US" altLang="ko-KR" sz="1000" dirty="0" smtClean="0">
                          <a:solidFill>
                            <a:schemeClr val="tx1"/>
                          </a:solidFill>
                          <a:latin typeface="맑은 고딕" panose="020B0503020000020004" pitchFamily="50" charset="-127"/>
                          <a:ea typeface="맑은 고딕" panose="020B0503020000020004" pitchFamily="50" charset="-127"/>
                        </a:rPr>
                        <a:t>When the calling or called subscriber hangs up the handset, a busy tone is connected to the other side.  </a:t>
                      </a:r>
                    </a:p>
                    <a:p>
                      <a:pPr>
                        <a:buFont typeface="+mj-lt"/>
                        <a:buAutoNum type="arabicPeriod"/>
                      </a:pPr>
                      <a:r>
                        <a:rPr lang="en-US" altLang="ko-KR" sz="1000" dirty="0" smtClean="0">
                          <a:solidFill>
                            <a:schemeClr val="tx1"/>
                          </a:solidFill>
                          <a:latin typeface="맑은 고딕" panose="020B0503020000020004" pitchFamily="50" charset="-127"/>
                          <a:ea typeface="맑은 고딕" panose="020B0503020000020004" pitchFamily="50" charset="-127"/>
                        </a:rPr>
                        <a:t>If the subscriber hangs up the handset while listening to the busy tone, the system cancels the busy tone.  </a:t>
                      </a:r>
                    </a:p>
                    <a:p>
                      <a:pPr>
                        <a:buFont typeface="+mj-lt"/>
                        <a:buAutoNum type="arabicPeriod"/>
                      </a:pPr>
                      <a:r>
                        <a:rPr lang="en-US" altLang="ko-KR" sz="1000" dirty="0" smtClean="0">
                          <a:solidFill>
                            <a:schemeClr val="tx1"/>
                          </a:solidFill>
                          <a:latin typeface="맑은 고딕" panose="020B0503020000020004" pitchFamily="50" charset="-127"/>
                          <a:ea typeface="맑은 고딕" panose="020B0503020000020004" pitchFamily="50" charset="-127"/>
                        </a:rPr>
                        <a:t>The system sends the billing information to the billing center.</a:t>
                      </a:r>
                      <a:endParaRPr lang="en-US" altLang="ko-KR" sz="1000" dirty="0">
                        <a:solidFill>
                          <a:schemeClr val="tx1"/>
                        </a:solidFill>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algn="ctr">
                        <a:buFont typeface="Arial" panose="020B0604020202020204" pitchFamily="34" charset="0"/>
                        <a:buNone/>
                      </a:pPr>
                      <a:endParaRPr lang="en-US" sz="1000" dirty="0" smtClean="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FR</a:t>
                      </a:r>
                      <a:endParaRPr lang="en-US" sz="1000" dirty="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FR</a:t>
                      </a:r>
                      <a:endParaRPr lang="en-US" sz="1000" dirty="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FR</a:t>
                      </a:r>
                      <a:endParaRPr lang="en-US" sz="1000" dirty="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1000" dirty="0">
                          <a:latin typeface="맑은 고딕" panose="020B0503020000020004" pitchFamily="50" charset="-127"/>
                          <a:ea typeface="맑은 고딕" panose="020B0503020000020004" pitchFamily="50" charset="-127"/>
                        </a:rPr>
                        <a:t>-</a:t>
                      </a:r>
                    </a:p>
                    <a:p>
                      <a:pPr algn="ctr">
                        <a:buFont typeface="Arial" panose="020B0604020202020204" pitchFamily="34" charset="0"/>
                        <a:buNone/>
                      </a:pPr>
                      <a:r>
                        <a:rPr lang="en-US" sz="1000" dirty="0">
                          <a:latin typeface="맑은 고딕" panose="020B0503020000020004" pitchFamily="50" charset="-127"/>
                          <a:ea typeface="맑은 고딕" panose="020B0503020000020004" pitchFamily="50" charset="-127"/>
                        </a:rPr>
                        <a:t>-</a:t>
                      </a: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FR</a:t>
                      </a:r>
                      <a:r>
                        <a:rPr lang="en-US" sz="1000" dirty="0">
                          <a:latin typeface="맑은 고딕" panose="020B0503020000020004" pitchFamily="50" charset="-127"/>
                          <a:ea typeface="맑은 고딕" panose="020B0503020000020004" pitchFamily="50" charset="-127"/>
                        </a:rPr>
                        <a:t> </a:t>
                      </a: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FR</a:t>
                      </a:r>
                      <a:endParaRPr lang="en-US" sz="1000" dirty="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FR</a:t>
                      </a:r>
                      <a:endParaRPr lang="en-US"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marL="0" indent="0" algn="ctr">
                        <a:buFont typeface="Arial" panose="020B0604020202020204" pitchFamily="34" charset="0"/>
                        <a:buNone/>
                      </a:pPr>
                      <a:endParaRPr lang="en-US" sz="1000" dirty="0" smtClean="0">
                        <a:latin typeface="맑은 고딕" panose="020B0503020000020004" pitchFamily="50" charset="-127"/>
                        <a:ea typeface="맑은 고딕" panose="020B0503020000020004" pitchFamily="50" charset="-127"/>
                      </a:endParaRPr>
                    </a:p>
                    <a:p>
                      <a:pPr marL="0" indent="0"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HW-SW</a:t>
                      </a:r>
                    </a:p>
                    <a:p>
                      <a:pPr marL="0" indent="0"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HW-SW</a:t>
                      </a:r>
                    </a:p>
                    <a:p>
                      <a:pPr marL="0" indent="0"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HW-SW</a:t>
                      </a:r>
                    </a:p>
                    <a:p>
                      <a:pPr marL="0" indent="0"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a:t>
                      </a:r>
                    </a:p>
                    <a:p>
                      <a:pPr marL="0" indent="0"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a:t>
                      </a:r>
                    </a:p>
                    <a:p>
                      <a:pPr marL="0" indent="0"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HW-SW</a:t>
                      </a:r>
                      <a:endParaRPr lang="en-US" sz="1000" dirty="0">
                        <a:latin typeface="맑은 고딕" panose="020B0503020000020004" pitchFamily="50" charset="-127"/>
                        <a:ea typeface="맑은 고딕" panose="020B0503020000020004" pitchFamily="50" charset="-127"/>
                      </a:endParaRPr>
                    </a:p>
                    <a:p>
                      <a:pPr marL="0" indent="0"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HW-SW</a:t>
                      </a:r>
                    </a:p>
                    <a:p>
                      <a:pPr marL="0" indent="0"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HW-SW</a:t>
                      </a:r>
                    </a:p>
                  </a:txBody>
                  <a:tcPr marL="16866" marR="16866" marT="8433" marB="8433" anchor="ctr"/>
                </a:tc>
              </a:tr>
              <a:tr h="266982">
                <a:tc>
                  <a:txBody>
                    <a:bodyPr/>
                    <a:lstStyle/>
                    <a:p>
                      <a:pPr>
                        <a:buFont typeface="Arial" panose="020B0604020202020204" pitchFamily="34" charset="0"/>
                        <a:buNone/>
                      </a:pPr>
                      <a:endParaRPr lang="en-US"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marL="0" marR="0" lvl="0" indent="0" algn="l" defTabSz="914400" rtl="0" eaLnBrk="1" fontAlgn="auto" latinLnBrk="1" hangingPunct="1">
                        <a:lnSpc>
                          <a:spcPct val="100000"/>
                        </a:lnSpc>
                        <a:spcBef>
                          <a:spcPts val="0"/>
                        </a:spcBef>
                        <a:spcAft>
                          <a:spcPts val="0"/>
                        </a:spcAft>
                        <a:buClrTx/>
                        <a:buSzTx/>
                        <a:buFont typeface="+mj-lt"/>
                        <a:buNone/>
                        <a:tabLst/>
                        <a:defRPr/>
                      </a:pPr>
                      <a:r>
                        <a:rPr lang="en-US" altLang="ko-KR" sz="1000" b="1" dirty="0" err="1" smtClean="0">
                          <a:latin typeface="맑은 고딕" panose="020B0503020000020004" pitchFamily="50" charset="-127"/>
                          <a:ea typeface="맑은 고딕" panose="020B0503020000020004" pitchFamily="50" charset="-127"/>
                        </a:rPr>
                        <a:t>Postconditions</a:t>
                      </a:r>
                      <a:r>
                        <a:rPr lang="en-US" altLang="ko-KR" sz="1000" dirty="0" smtClean="0">
                          <a:latin typeface="맑은 고딕" panose="020B0503020000020004" pitchFamily="50" charset="-127"/>
                          <a:ea typeface="맑은 고딕" panose="020B0503020000020004" pitchFamily="50" charset="-127"/>
                        </a:rPr>
                        <a:t> : Normal</a:t>
                      </a:r>
                    </a:p>
                  </a:txBody>
                  <a:tcPr marL="16866" marR="16866" marT="8433" marB="8433" anchor="ctr"/>
                </a:tc>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marL="0" indent="0" algn="ctr">
                        <a:buFont typeface="Arial" panose="020B0604020202020204" pitchFamily="34" charset="0"/>
                        <a:buNone/>
                      </a:pPr>
                      <a:endParaRPr lang="en-US"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marL="0" indent="0" algn="ctr">
                        <a:buFont typeface="Arial" panose="020B0604020202020204" pitchFamily="34" charset="0"/>
                        <a:buNone/>
                      </a:pPr>
                      <a:endParaRPr lang="en-US" sz="1000" dirty="0">
                        <a:latin typeface="맑은 고딕" panose="020B0503020000020004" pitchFamily="50" charset="-127"/>
                        <a:ea typeface="맑은 고딕" panose="020B0503020000020004" pitchFamily="50" charset="-127"/>
                      </a:endParaRPr>
                    </a:p>
                  </a:txBody>
                  <a:tcPr marL="16866" marR="16866" marT="8433" marB="8433" anchor="ctr"/>
                </a:tc>
              </a:tr>
              <a:tr h="574804">
                <a:tc>
                  <a:txBody>
                    <a:bodyPr/>
                    <a:lstStyle/>
                    <a:p>
                      <a:pPr>
                        <a:buFont typeface="Arial" panose="020B0604020202020204" pitchFamily="34" charset="0"/>
                        <a:buNone/>
                      </a:pPr>
                      <a:endParaRPr lang="en-US" sz="1000" dirty="0" smtClean="0">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altLang="ko-KR" sz="1000" dirty="0" smtClean="0">
                          <a:latin typeface="맑은 고딕" panose="020B0503020000020004" pitchFamily="50" charset="-127"/>
                          <a:ea typeface="맑은 고딕" panose="020B0503020000020004" pitchFamily="50" charset="-127"/>
                        </a:rPr>
                        <a:t>Y.CAL</a:t>
                      </a:r>
                      <a:r>
                        <a:rPr lang="en-US" sz="1000" dirty="0" smtClean="0">
                          <a:latin typeface="맑은 고딕" panose="020B0503020000020004" pitchFamily="50" charset="-127"/>
                          <a:ea typeface="맑은 고딕" panose="020B0503020000020004" pitchFamily="50" charset="-127"/>
                        </a:rPr>
                        <a:t>_7</a:t>
                      </a:r>
                      <a:endParaRPr lang="en-US" sz="1000" dirty="0">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altLang="ko-KR" sz="1000" dirty="0" smtClean="0">
                          <a:latin typeface="맑은 고딕" panose="020B0503020000020004" pitchFamily="50" charset="-127"/>
                          <a:ea typeface="맑은 고딕" panose="020B0503020000020004" pitchFamily="50" charset="-127"/>
                        </a:rPr>
                        <a:t>Y.CAL</a:t>
                      </a:r>
                      <a:r>
                        <a:rPr lang="en-US" sz="1000" dirty="0" smtClean="0">
                          <a:latin typeface="맑은 고딕" panose="020B0503020000020004" pitchFamily="50" charset="-127"/>
                          <a:ea typeface="맑은 고딕" panose="020B0503020000020004" pitchFamily="50" charset="-127"/>
                        </a:rPr>
                        <a:t>_8</a:t>
                      </a:r>
                      <a:endParaRPr lang="en-US"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1" dirty="0" smtClean="0">
                          <a:latin typeface="맑은 고딕" panose="020B0503020000020004" pitchFamily="50" charset="-127"/>
                          <a:ea typeface="맑은 고딕" panose="020B0503020000020004" pitchFamily="50" charset="-127"/>
                        </a:rPr>
                        <a:t>Alternative Flow</a:t>
                      </a:r>
                      <a:r>
                        <a:rPr lang="en-US" altLang="ko-KR" sz="1000" b="1" baseline="0" dirty="0" smtClean="0">
                          <a:latin typeface="맑은 고딕" panose="020B0503020000020004" pitchFamily="50" charset="-127"/>
                          <a:ea typeface="맑은 고딕" panose="020B0503020000020004" pitchFamily="50" charset="-127"/>
                        </a:rPr>
                        <a:t> </a:t>
                      </a:r>
                      <a:r>
                        <a:rPr lang="en-US" altLang="ko-KR" sz="1000" baseline="0" dirty="0" smtClean="0">
                          <a:latin typeface="맑은 고딕" panose="020B0503020000020004" pitchFamily="50" charset="-127"/>
                          <a:ea typeface="맑은 고딕" panose="020B0503020000020004" pitchFamily="50" charset="-127"/>
                        </a:rPr>
                        <a:t>:</a:t>
                      </a:r>
                      <a:endParaRPr lang="en-US" altLang="ko-KR" sz="1000" dirty="0" smtClean="0">
                        <a:latin typeface="맑은 고딕" panose="020B0503020000020004" pitchFamily="50" charset="-127"/>
                        <a:ea typeface="맑은 고딕" panose="020B0503020000020004" pitchFamily="50" charset="-127"/>
                      </a:endParaRPr>
                    </a:p>
                    <a:p>
                      <a:r>
                        <a:rPr lang="en-US" altLang="ko-KR" sz="1000" dirty="0" smtClean="0">
                          <a:latin typeface="맑은 고딕" panose="020B0503020000020004" pitchFamily="50" charset="-127"/>
                          <a:ea typeface="맑은 고딕" panose="020B0503020000020004" pitchFamily="50" charset="-127"/>
                        </a:rPr>
                        <a:t>2a. </a:t>
                      </a:r>
                      <a:r>
                        <a:rPr lang="en-US" altLang="ko-KR" sz="1000" dirty="0" smtClean="0">
                          <a:latin typeface="맑은 고딕" panose="020B0503020000020004" pitchFamily="50" charset="-127"/>
                          <a:ea typeface="맑은 고딕" panose="020B0503020000020004" pitchFamily="50" charset="-127"/>
                        </a:rPr>
                        <a:t>The user does not press the button for more than 30 seconds: The system attaches a busy tone for 30 seconds and then cancels the call.</a:t>
                      </a:r>
                    </a:p>
                    <a:p>
                      <a:r>
                        <a:rPr lang="en-US" altLang="ko-KR" sz="1000" dirty="0" smtClean="0">
                          <a:latin typeface="맑은 고딕" panose="020B0503020000020004" pitchFamily="50" charset="-127"/>
                          <a:ea typeface="맑은 고딕" panose="020B0503020000020004" pitchFamily="50" charset="-127"/>
                        </a:rPr>
                        <a:t>3a. Wrong number: Attach voice guidance to the caller and then go to Basic flow 3.</a:t>
                      </a:r>
                      <a:endParaRPr lang="en-US" altLang="ko-KR"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FR</a:t>
                      </a:r>
                      <a:endParaRPr lang="en-US" sz="1000" dirty="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FR</a:t>
                      </a:r>
                      <a:endParaRPr lang="en-US"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HW-SW</a:t>
                      </a: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HW-SW</a:t>
                      </a:r>
                      <a:endParaRPr lang="en-US" sz="1000" dirty="0">
                        <a:latin typeface="맑은 고딕" panose="020B0503020000020004" pitchFamily="50" charset="-127"/>
                        <a:ea typeface="맑은 고딕" panose="020B0503020000020004" pitchFamily="50" charset="-127"/>
                      </a:endParaRPr>
                    </a:p>
                  </a:txBody>
                  <a:tcPr marL="16866" marR="16866" marT="8433" marB="8433" anchor="ctr"/>
                </a:tc>
              </a:tr>
              <a:tr h="345473">
                <a:tc>
                  <a:txBody>
                    <a:bodyPr/>
                    <a:lstStyle/>
                    <a:p>
                      <a:pPr>
                        <a:buFont typeface="Arial" panose="020B0604020202020204" pitchFamily="34" charset="0"/>
                        <a:buNone/>
                      </a:pPr>
                      <a:r>
                        <a:rPr lang="en-US" altLang="ko-KR" sz="1000" dirty="0" smtClean="0">
                          <a:latin typeface="맑은 고딕" panose="020B0503020000020004" pitchFamily="50" charset="-127"/>
                          <a:ea typeface="맑은 고딕" panose="020B0503020000020004" pitchFamily="50" charset="-127"/>
                        </a:rPr>
                        <a:t>Y.CAL</a:t>
                      </a:r>
                      <a:r>
                        <a:rPr lang="en-US" sz="1000" dirty="0" smtClean="0">
                          <a:latin typeface="맑은 고딕" panose="020B0503020000020004" pitchFamily="50" charset="-127"/>
                          <a:ea typeface="맑은 고딕" panose="020B0503020000020004" pitchFamily="50" charset="-127"/>
                        </a:rPr>
                        <a:t>_9</a:t>
                      </a:r>
                      <a:endParaRPr lang="en-US"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1" dirty="0" smtClean="0">
                          <a:latin typeface="맑은 고딕" panose="020B0503020000020004" pitchFamily="50" charset="-127"/>
                          <a:ea typeface="맑은 고딕" panose="020B0503020000020004" pitchFamily="50" charset="-127"/>
                        </a:rPr>
                        <a:t>Exceptions</a:t>
                      </a:r>
                      <a:r>
                        <a:rPr lang="en-US" altLang="ko-KR" sz="1000" dirty="0" smtClean="0">
                          <a:latin typeface="맑은 고딕" panose="020B0503020000020004" pitchFamily="50" charset="-127"/>
                          <a:ea typeface="맑은 고딕" panose="020B0503020000020004" pitchFamily="50" charset="-127"/>
                        </a:rPr>
                        <a:t> :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dirty="0" smtClean="0">
                          <a:latin typeface="맑은 고딕" panose="020B0503020000020004" pitchFamily="50" charset="-127"/>
                          <a:ea typeface="맑은 고딕" panose="020B0503020000020004" pitchFamily="50" charset="-127"/>
                        </a:rPr>
                        <a:t>3b. </a:t>
                      </a:r>
                      <a:r>
                        <a:rPr lang="en-US" altLang="ko-KR" sz="1000" dirty="0" smtClean="0">
                          <a:latin typeface="맑은 고딕" panose="020B0503020000020004" pitchFamily="50" charset="-127"/>
                          <a:ea typeface="맑은 고딕" panose="020B0503020000020004" pitchFamily="50" charset="-127"/>
                        </a:rPr>
                        <a:t>No Idle Trunk: A busy tone is applied to the caller for 30 seconds and then the call is terminated.</a:t>
                      </a:r>
                      <a:endParaRPr lang="en-US" altLang="ko-KR"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algn="ctr">
                        <a:buFont typeface="Arial" panose="020B0604020202020204" pitchFamily="34" charset="0"/>
                        <a:buNone/>
                      </a:pPr>
                      <a:endParaRPr lang="en-US" sz="1000" dirty="0" smtClean="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FR</a:t>
                      </a:r>
                      <a:endParaRPr lang="en-US"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algn="ctr">
                        <a:buFont typeface="Arial" panose="020B0604020202020204" pitchFamily="34" charset="0"/>
                        <a:buNone/>
                      </a:pPr>
                      <a:endParaRPr lang="en-US" sz="1000" dirty="0" smtClean="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HW-SW</a:t>
                      </a:r>
                      <a:endParaRPr lang="en-US" sz="1000" dirty="0">
                        <a:latin typeface="맑은 고딕" panose="020B0503020000020004" pitchFamily="50" charset="-127"/>
                        <a:ea typeface="맑은 고딕" panose="020B0503020000020004" pitchFamily="50" charset="-127"/>
                      </a:endParaRPr>
                    </a:p>
                  </a:txBody>
                  <a:tcPr marL="16866" marR="16866" marT="8433" marB="8433" anchor="ctr"/>
                </a:tc>
              </a:tr>
              <a:tr h="441638">
                <a:tc>
                  <a:txBody>
                    <a:bodyPr/>
                    <a:lstStyle/>
                    <a:p>
                      <a:pPr>
                        <a:buFont typeface="Arial" panose="020B0604020202020204" pitchFamily="34" charset="0"/>
                        <a:buNone/>
                      </a:pPr>
                      <a:endParaRPr lang="en-US" sz="1000" dirty="0" smtClean="0">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altLang="ko-KR" sz="1000" dirty="0" smtClean="0">
                          <a:latin typeface="맑은 고딕" panose="020B0503020000020004" pitchFamily="50" charset="-127"/>
                          <a:ea typeface="맑은 고딕" panose="020B0503020000020004" pitchFamily="50" charset="-127"/>
                        </a:rPr>
                        <a:t>Y.CAL</a:t>
                      </a:r>
                      <a:r>
                        <a:rPr lang="en-US" sz="1000" dirty="0" smtClean="0">
                          <a:latin typeface="맑은 고딕" panose="020B0503020000020004" pitchFamily="50" charset="-127"/>
                          <a:ea typeface="맑은 고딕" panose="020B0503020000020004" pitchFamily="50" charset="-127"/>
                        </a:rPr>
                        <a:t>_10</a:t>
                      </a:r>
                    </a:p>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en-US" altLang="ko-KR" sz="1000" dirty="0" smtClean="0">
                          <a:latin typeface="맑은 고딕" panose="020B0503020000020004" pitchFamily="50" charset="-127"/>
                          <a:ea typeface="맑은 고딕" panose="020B0503020000020004" pitchFamily="50" charset="-127"/>
                        </a:rPr>
                        <a:t>Y.CAL_11</a:t>
                      </a:r>
                    </a:p>
                  </a:txBody>
                  <a:tcPr marL="16866" marR="16866" marT="8433" marB="8433"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000" b="1" dirty="0" smtClean="0">
                          <a:latin typeface="맑은 고딕" panose="020B0503020000020004" pitchFamily="50" charset="-127"/>
                          <a:ea typeface="맑은 고딕" panose="020B0503020000020004" pitchFamily="50" charset="-127"/>
                        </a:rPr>
                        <a:t>Special requirements</a:t>
                      </a:r>
                      <a:r>
                        <a:rPr lang="en-US" altLang="ko-KR" sz="1000" b="1" baseline="0" dirty="0" smtClean="0">
                          <a:latin typeface="맑은 고딕" panose="020B0503020000020004" pitchFamily="50" charset="-127"/>
                          <a:ea typeface="맑은 고딕" panose="020B0503020000020004" pitchFamily="50" charset="-127"/>
                        </a:rPr>
                        <a:t> </a:t>
                      </a:r>
                      <a:r>
                        <a:rPr lang="en-US" altLang="ko-KR" sz="1000" baseline="0" dirty="0" smtClean="0">
                          <a:latin typeface="맑은 고딕" panose="020B0503020000020004" pitchFamily="50" charset="-127"/>
                          <a:ea typeface="맑은 고딕" panose="020B0503020000020004" pitchFamily="50" charset="-127"/>
                        </a:rPr>
                        <a:t>:</a:t>
                      </a:r>
                      <a:endParaRPr lang="en-US" altLang="ko-KR" sz="1000" dirty="0" smtClean="0">
                        <a:latin typeface="맑은 고딕" panose="020B0503020000020004" pitchFamily="50" charset="-127"/>
                        <a:ea typeface="맑은 고딕" panose="020B0503020000020004" pitchFamily="50" charset="-127"/>
                      </a:endParaRPr>
                    </a:p>
                    <a:p>
                      <a:r>
                        <a:rPr lang="en-US" altLang="ko-KR" sz="1000" dirty="0" smtClean="0">
                          <a:latin typeface="맑은 고딕" panose="020B0503020000020004" pitchFamily="50" charset="-127"/>
                          <a:ea typeface="맑은 고딕" panose="020B0503020000020004" pitchFamily="50" charset="-127"/>
                        </a:rPr>
                        <a:t>There is no charge for emergency calling </a:t>
                      </a:r>
                      <a:r>
                        <a:rPr lang="en-US" altLang="ko-KR" sz="1000" dirty="0" err="1" smtClean="0">
                          <a:latin typeface="맑은 고딕" panose="020B0503020000020004" pitchFamily="50" charset="-127"/>
                          <a:ea typeface="맑은 고딕" panose="020B0503020000020004" pitchFamily="50" charset="-127"/>
                        </a:rPr>
                        <a:t>numbers.The</a:t>
                      </a:r>
                      <a:r>
                        <a:rPr lang="en-US" altLang="ko-KR" sz="1000" dirty="0" smtClean="0">
                          <a:latin typeface="맑은 고딕" panose="020B0503020000020004" pitchFamily="50" charset="-127"/>
                          <a:ea typeface="맑은 고딕" panose="020B0503020000020004" pitchFamily="50" charset="-127"/>
                        </a:rPr>
                        <a:t> maximum number of digits is 17.</a:t>
                      </a:r>
                      <a:endParaRPr lang="en-US" altLang="ko-KR" sz="1000" dirty="0" smtClean="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1000">
                        <a:latin typeface="맑은 고딕" panose="020B0503020000020004" pitchFamily="50" charset="-127"/>
                        <a:ea typeface="맑은 고딕" panose="020B0503020000020004" pitchFamily="50" charset="-127"/>
                      </a:endParaRPr>
                    </a:p>
                  </a:txBody>
                  <a:tcPr/>
                </a:tc>
                <a:tc>
                  <a:txBody>
                    <a:bodyPr/>
                    <a:lstStyle/>
                    <a:p>
                      <a:pPr algn="ctr">
                        <a:buFont typeface="Arial" panose="020B0604020202020204" pitchFamily="34" charset="0"/>
                        <a:buNone/>
                      </a:pPr>
                      <a:endParaRPr lang="en-US" sz="1000" dirty="0" smtClean="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FR</a:t>
                      </a: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FR</a:t>
                      </a:r>
                      <a:endParaRPr lang="en-US" sz="10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algn="ctr">
                        <a:buFont typeface="Arial" panose="020B0604020202020204" pitchFamily="34" charset="0"/>
                        <a:buNone/>
                      </a:pPr>
                      <a:endParaRPr lang="en-US" sz="1000" dirty="0" smtClean="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SW</a:t>
                      </a:r>
                    </a:p>
                    <a:p>
                      <a:pPr algn="ctr">
                        <a:buFont typeface="Arial" panose="020B0604020202020204" pitchFamily="34" charset="0"/>
                        <a:buNone/>
                      </a:pPr>
                      <a:r>
                        <a:rPr lang="en-US" sz="1000" dirty="0" smtClean="0">
                          <a:latin typeface="맑은 고딕" panose="020B0503020000020004" pitchFamily="50" charset="-127"/>
                          <a:ea typeface="맑은 고딕" panose="020B0503020000020004" pitchFamily="50" charset="-127"/>
                        </a:rPr>
                        <a:t>SW</a:t>
                      </a:r>
                      <a:endParaRPr lang="en-US" sz="1000" dirty="0">
                        <a:latin typeface="맑은 고딕" panose="020B0503020000020004" pitchFamily="50" charset="-127"/>
                        <a:ea typeface="맑은 고딕" panose="020B0503020000020004" pitchFamily="50" charset="-127"/>
                      </a:endParaRPr>
                    </a:p>
                  </a:txBody>
                  <a:tcPr marL="16866" marR="16866" marT="8433" marB="8433" anchor="ctr"/>
                </a:tc>
              </a:tr>
            </a:tbl>
          </a:graphicData>
        </a:graphic>
      </p:graphicFrame>
      <p:sp>
        <p:nvSpPr>
          <p:cNvPr id="6" name="제목 1"/>
          <p:cNvSpPr>
            <a:spLocks noGrp="1"/>
          </p:cNvSpPr>
          <p:nvPr>
            <p:ph type="title"/>
          </p:nvPr>
        </p:nvSpPr>
        <p:spPr>
          <a:xfrm>
            <a:off x="323880" y="79506"/>
            <a:ext cx="9396192" cy="439718"/>
          </a:xfrm>
        </p:spPr>
        <p:txBody>
          <a:bodyPr/>
          <a:lstStyle/>
          <a:p>
            <a:r>
              <a:rPr lang="en-US" altLang="ko-KR" sz="2000" dirty="0"/>
              <a:t># Reference 2. How to analyze use cases-</a:t>
            </a:r>
            <a:r>
              <a:rPr lang="ko-KR" altLang="en-US" sz="2000" smtClean="0"/>
              <a:t> </a:t>
            </a:r>
            <a:r>
              <a:rPr lang="en-US" altLang="ko-KR" sz="2000" dirty="0" smtClean="0"/>
              <a:t>3) Use case description (3/4)</a:t>
            </a:r>
            <a:endParaRPr lang="ko-KR" altLang="en-US" sz="2000"/>
          </a:p>
        </p:txBody>
      </p:sp>
    </p:spTree>
    <p:extLst>
      <p:ext uri="{BB962C8B-B14F-4D97-AF65-F5344CB8AC3E}">
        <p14:creationId xmlns:p14="http://schemas.microsoft.com/office/powerpoint/2010/main" val="3720528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rPr>
              <a:t>1. </a:t>
            </a:r>
            <a:r>
              <a:rPr lang="en-US" altLang="ko-KR" dirty="0"/>
              <a:t>Requirements Definition Overview</a:t>
            </a:r>
            <a:endParaRPr lang="ko-KR" altLang="en-US" smtClean="0">
              <a:solidFill>
                <a:schemeClr val="tx1"/>
              </a:solidFill>
            </a:endParaRPr>
          </a:p>
        </p:txBody>
      </p:sp>
      <p:sp>
        <p:nvSpPr>
          <p:cNvPr id="10243" name="텍스트 개체 틀 2"/>
          <p:cNvSpPr>
            <a:spLocks noGrp="1"/>
          </p:cNvSpPr>
          <p:nvPr>
            <p:ph type="body" sz="quarter" idx="10"/>
          </p:nvPr>
        </p:nvSpPr>
        <p:spPr bwMode="auto">
          <a:xfrm>
            <a:off x="323850" y="893380"/>
            <a:ext cx="9093200" cy="58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The purpose of the requirements definition activity and the requirements items to be specified are as follows.</a:t>
            </a:r>
            <a:endParaRPr lang="en-US" altLang="ko-KR" sz="1100" dirty="0"/>
          </a:p>
        </p:txBody>
      </p:sp>
      <p:sp>
        <p:nvSpPr>
          <p:cNvPr id="44" name="직사각형 43"/>
          <p:cNvSpPr/>
          <p:nvPr/>
        </p:nvSpPr>
        <p:spPr>
          <a:xfrm>
            <a:off x="344488" y="1475142"/>
            <a:ext cx="9217025" cy="4682771"/>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a:lnSpc>
                <a:spcPct val="130000"/>
              </a:lnSpc>
              <a:defRPr/>
            </a:pPr>
            <a:r>
              <a:rPr lang="en-US" altLang="ko-KR" sz="1100" b="1" dirty="0">
                <a:solidFill>
                  <a:srgbClr val="000000"/>
                </a:solidFill>
                <a:latin typeface="맑은 고딕" pitchFamily="50" charset="-127"/>
                <a:ea typeface="맑은 고딕" pitchFamily="50" charset="-127"/>
              </a:rPr>
              <a:t>[For the purpose of defining requirements</a:t>
            </a:r>
            <a:r>
              <a:rPr lang="en-US" altLang="ko-KR" sz="1100" b="1" dirty="0" smtClean="0">
                <a:solidFill>
                  <a:srgbClr val="000000"/>
                </a:solidFill>
                <a:latin typeface="맑은 고딕" pitchFamily="50" charset="-127"/>
                <a:ea typeface="맑은 고딕" pitchFamily="50" charset="-127"/>
              </a:rPr>
              <a:t>] </a:t>
            </a:r>
            <a:endParaRPr lang="en-US" altLang="ko-KR" sz="1100" b="1" dirty="0">
              <a:solidFill>
                <a:srgbClr val="000000"/>
              </a:solidFill>
              <a:latin typeface="맑은 고딕" pitchFamily="50" charset="-127"/>
              <a:ea typeface="맑은 고딕" pitchFamily="50" charset="-127"/>
            </a:endParaRPr>
          </a:p>
          <a:p>
            <a:pPr marL="171450" indent="-171450">
              <a:lnSpc>
                <a:spcPct val="130000"/>
              </a:lnSpc>
              <a:buFont typeface="Arial" panose="020B0604020202020204" pitchFamily="34" charset="0"/>
              <a:buChar char="•"/>
              <a:defRPr/>
            </a:pPr>
            <a:r>
              <a:rPr lang="en-US" altLang="ko-KR" sz="1100" dirty="0">
                <a:solidFill>
                  <a:srgbClr val="000000"/>
                </a:solidFill>
                <a:latin typeface="맑은 고딕" pitchFamily="50" charset="-127"/>
                <a:ea typeface="맑은 고딕" pitchFamily="50" charset="-127"/>
              </a:rPr>
              <a:t>System Requirements Definition: The purpose is to define the technical requirements to be used for system design from customer requirements</a:t>
            </a:r>
            <a:r>
              <a:rPr lang="en-US" altLang="ko-KR" sz="1100" dirty="0" smtClean="0">
                <a:solidFill>
                  <a:srgbClr val="000000"/>
                </a:solidFill>
                <a:latin typeface="맑은 고딕" pitchFamily="50" charset="-127"/>
                <a:ea typeface="맑은 고딕" pitchFamily="50" charset="-127"/>
              </a:rPr>
              <a:t>.</a:t>
            </a:r>
          </a:p>
          <a:p>
            <a:pPr marL="171450" indent="-171450">
              <a:lnSpc>
                <a:spcPct val="130000"/>
              </a:lnSpc>
              <a:buFont typeface="Arial" panose="020B0604020202020204" pitchFamily="34" charset="0"/>
              <a:buChar char="•"/>
              <a:defRPr/>
            </a:pPr>
            <a:r>
              <a:rPr lang="en-US" altLang="ko-KR" sz="1100" dirty="0" smtClean="0">
                <a:solidFill>
                  <a:srgbClr val="000000"/>
                </a:solidFill>
                <a:latin typeface="맑은 고딕" pitchFamily="50" charset="-127"/>
                <a:ea typeface="맑은 고딕" pitchFamily="50" charset="-127"/>
              </a:rPr>
              <a:t>Software </a:t>
            </a:r>
            <a:r>
              <a:rPr lang="en-US" altLang="ko-KR" sz="1100" dirty="0">
                <a:solidFill>
                  <a:srgbClr val="000000"/>
                </a:solidFill>
                <a:latin typeface="맑은 고딕" pitchFamily="50" charset="-127"/>
                <a:ea typeface="맑은 고딕" pitchFamily="50" charset="-127"/>
              </a:rPr>
              <a:t>Requirements Definition: The purpose of defining the technical requirements to be used for software design/implementation for the items allocated as software among the system requirements</a:t>
            </a:r>
            <a:r>
              <a:rPr lang="en-US" altLang="ko-KR" sz="1100" dirty="0" smtClean="0">
                <a:solidFill>
                  <a:srgbClr val="000000"/>
                </a:solidFill>
                <a:latin typeface="맑은 고딕" pitchFamily="50" charset="-127"/>
                <a:ea typeface="맑은 고딕" pitchFamily="50" charset="-127"/>
              </a:rPr>
              <a:t>.</a:t>
            </a:r>
          </a:p>
          <a:p>
            <a:pPr marL="171450" indent="-171450">
              <a:lnSpc>
                <a:spcPct val="130000"/>
              </a:lnSpc>
              <a:buFont typeface="Arial" panose="020B0604020202020204" pitchFamily="34" charset="0"/>
              <a:buChar char="•"/>
              <a:defRPr/>
            </a:pPr>
            <a:endParaRPr lang="en-US" altLang="ko-KR" sz="1100" dirty="0">
              <a:solidFill>
                <a:srgbClr val="000000"/>
              </a:solidFill>
              <a:latin typeface="맑은 고딕" pitchFamily="50" charset="-127"/>
              <a:ea typeface="맑은 고딕" pitchFamily="50" charset="-127"/>
            </a:endParaRPr>
          </a:p>
          <a:p>
            <a:pPr>
              <a:lnSpc>
                <a:spcPct val="130000"/>
              </a:lnSpc>
              <a:defRPr/>
            </a:pPr>
            <a:r>
              <a:rPr lang="en-US" altLang="ko-KR" sz="1100" b="1" dirty="0">
                <a:solidFill>
                  <a:srgbClr val="000000"/>
                </a:solidFill>
                <a:latin typeface="맑은 고딕" pitchFamily="50" charset="-127"/>
                <a:ea typeface="맑은 고딕" pitchFamily="50" charset="-127"/>
              </a:rPr>
              <a:t>[Requirement specification item</a:t>
            </a:r>
            <a:r>
              <a:rPr lang="en-US" altLang="ko-KR" sz="1100" b="1" dirty="0" smtClean="0">
                <a:solidFill>
                  <a:srgbClr val="000000"/>
                </a:solidFill>
                <a:latin typeface="맑은 고딕" pitchFamily="50" charset="-127"/>
                <a:ea typeface="맑은 고딕" pitchFamily="50" charset="-127"/>
              </a:rPr>
              <a:t>] </a:t>
            </a:r>
            <a:endParaRPr lang="en-US" altLang="ko-KR" sz="1100" b="1" dirty="0" smtClean="0">
              <a:solidFill>
                <a:srgbClr val="000000"/>
              </a:solidFill>
              <a:latin typeface="맑은 고딕" pitchFamily="50" charset="-127"/>
              <a:ea typeface="맑은 고딕" pitchFamily="50" charset="-127"/>
            </a:endParaRPr>
          </a:p>
          <a:p>
            <a:pPr>
              <a:lnSpc>
                <a:spcPct val="130000"/>
              </a:lnSpc>
              <a:defRPr/>
            </a:pPr>
            <a:r>
              <a:rPr lang="en-US" altLang="ko-KR" sz="1100" dirty="0">
                <a:solidFill>
                  <a:srgbClr val="000000"/>
                </a:solidFill>
                <a:latin typeface="맑은 고딕" pitchFamily="50" charset="-127"/>
                <a:ea typeface="맑은 고딕" pitchFamily="50" charset="-127"/>
              </a:rPr>
              <a:t>The requirements specification items are as follows</a:t>
            </a:r>
            <a:r>
              <a:rPr lang="en-US" altLang="ko-KR" sz="1100" dirty="0" smtClean="0">
                <a:solidFill>
                  <a:srgbClr val="000000"/>
                </a:solidFill>
                <a:latin typeface="맑은 고딕" pitchFamily="50" charset="-127"/>
                <a:ea typeface="맑은 고딕" pitchFamily="50" charset="-127"/>
              </a:rPr>
              <a:t>.</a:t>
            </a:r>
          </a:p>
          <a:p>
            <a:pPr>
              <a:lnSpc>
                <a:spcPct val="130000"/>
              </a:lnSpc>
              <a:defRPr/>
            </a:pPr>
            <a:endParaRPr lang="en-US" altLang="ko-KR" sz="1100" dirty="0" smtClean="0">
              <a:solidFill>
                <a:srgbClr val="000000"/>
              </a:solidFill>
              <a:latin typeface="맑은 고딕" pitchFamily="50" charset="-127"/>
              <a:ea typeface="맑은 고딕" pitchFamily="50" charset="-127"/>
            </a:endParaRPr>
          </a:p>
          <a:p>
            <a:pPr>
              <a:lnSpc>
                <a:spcPct val="130000"/>
              </a:lnSpc>
              <a:defRPr/>
            </a:pPr>
            <a:r>
              <a:rPr lang="en-US" altLang="ko-KR" sz="1100" dirty="0" smtClean="0">
                <a:solidFill>
                  <a:srgbClr val="000000"/>
                </a:solidFill>
                <a:latin typeface="맑은 고딕" pitchFamily="50" charset="-127"/>
                <a:ea typeface="맑은 고딕" pitchFamily="50" charset="-127"/>
              </a:rPr>
              <a:t>1) </a:t>
            </a:r>
            <a:r>
              <a:rPr lang="en-US" altLang="ko-KR" sz="1100" dirty="0" smtClean="0">
                <a:solidFill>
                  <a:srgbClr val="000000"/>
                </a:solidFill>
                <a:latin typeface="맑은 고딕" pitchFamily="50" charset="-127"/>
                <a:ea typeface="맑은 고딕" pitchFamily="50" charset="-127"/>
              </a:rPr>
              <a:t>Functional Requirements</a:t>
            </a:r>
            <a:endParaRPr lang="en-US" altLang="ko-KR" sz="1100" dirty="0">
              <a:solidFill>
                <a:srgbClr val="000000"/>
              </a:solidFill>
              <a:latin typeface="맑은 고딕" pitchFamily="50" charset="-127"/>
              <a:ea typeface="맑은 고딕" pitchFamily="50" charset="-127"/>
            </a:endParaRPr>
          </a:p>
          <a:p>
            <a:pPr>
              <a:lnSpc>
                <a:spcPct val="130000"/>
              </a:lnSpc>
              <a:defRPr/>
            </a:pPr>
            <a:r>
              <a:rPr lang="en-US" altLang="ko-KR" sz="1100" dirty="0" smtClean="0">
                <a:solidFill>
                  <a:srgbClr val="000000"/>
                </a:solidFill>
                <a:latin typeface="맑은 고딕" pitchFamily="50" charset="-127"/>
                <a:ea typeface="맑은 고딕" pitchFamily="50" charset="-127"/>
              </a:rPr>
              <a:t>   - </a:t>
            </a:r>
            <a:r>
              <a:rPr lang="en-US" altLang="ko-KR" sz="1100" dirty="0">
                <a:solidFill>
                  <a:srgbClr val="000000"/>
                </a:solidFill>
                <a:latin typeface="맑은 고딕" pitchFamily="50" charset="-127"/>
                <a:ea typeface="맑은 고딕" pitchFamily="50" charset="-127"/>
              </a:rPr>
              <a:t>A function or action that the system/software must perform to accomplish a given task</a:t>
            </a:r>
            <a:r>
              <a:rPr lang="en-US" altLang="ko-KR" sz="1100" dirty="0" smtClean="0">
                <a:solidFill>
                  <a:srgbClr val="000000"/>
                </a:solidFill>
                <a:latin typeface="맑은 고딕" pitchFamily="50" charset="-127"/>
                <a:ea typeface="맑은 고딕" pitchFamily="50" charset="-127"/>
              </a:rPr>
              <a:t>.</a:t>
            </a:r>
            <a:endParaRPr lang="en-US" altLang="ko-KR" sz="1100" dirty="0">
              <a:solidFill>
                <a:srgbClr val="000000"/>
              </a:solidFill>
              <a:latin typeface="맑은 고딕" pitchFamily="50" charset="-127"/>
              <a:ea typeface="맑은 고딕" pitchFamily="50" charset="-127"/>
            </a:endParaRPr>
          </a:p>
          <a:p>
            <a:pPr eaLnBrk="1" latinLnBrk="1" hangingPunct="1">
              <a:lnSpc>
                <a:spcPct val="130000"/>
              </a:lnSpc>
              <a:defRPr/>
            </a:pPr>
            <a:r>
              <a:rPr lang="en-US" altLang="ko-KR" sz="1100" dirty="0">
                <a:solidFill>
                  <a:srgbClr val="000000"/>
                </a:solidFill>
                <a:latin typeface="맑은 고딕" pitchFamily="50" charset="-127"/>
                <a:ea typeface="맑은 고딕" pitchFamily="50" charset="-127"/>
              </a:rPr>
              <a:t>2</a:t>
            </a:r>
            <a:r>
              <a:rPr lang="en-US" altLang="ko-KR" sz="1100" dirty="0" smtClean="0">
                <a:solidFill>
                  <a:srgbClr val="000000"/>
                </a:solidFill>
                <a:latin typeface="맑은 고딕" pitchFamily="50" charset="-127"/>
                <a:ea typeface="맑은 고딕" pitchFamily="50" charset="-127"/>
              </a:rPr>
              <a:t>) Interface Requirements</a:t>
            </a:r>
            <a:endParaRPr lang="en-US" altLang="ko-KR" sz="1100" dirty="0">
              <a:solidFill>
                <a:schemeClr val="tx1"/>
              </a:solidFill>
              <a:latin typeface="맑은 고딕" pitchFamily="50" charset="-127"/>
              <a:ea typeface="맑은 고딕" pitchFamily="50" charset="-127"/>
            </a:endParaRPr>
          </a:p>
          <a:p>
            <a:pPr>
              <a:lnSpc>
                <a:spcPct val="130000"/>
              </a:lnSpc>
              <a:defRPr/>
            </a:pPr>
            <a:r>
              <a:rPr lang="en-US" altLang="ko-KR" sz="1100" dirty="0">
                <a:solidFill>
                  <a:schemeClr val="tx1"/>
                </a:solidFill>
                <a:latin typeface="맑은 고딕" pitchFamily="50" charset="-127"/>
                <a:ea typeface="맑은 고딕" pitchFamily="50" charset="-127"/>
              </a:rPr>
              <a:t> </a:t>
            </a:r>
            <a:r>
              <a:rPr lang="en-US" altLang="ko-KR" sz="1100" dirty="0" smtClean="0">
                <a:solidFill>
                  <a:schemeClr val="tx1"/>
                </a:solidFill>
                <a:latin typeface="맑은 고딕" pitchFamily="50" charset="-127"/>
                <a:ea typeface="맑은 고딕" pitchFamily="50" charset="-127"/>
              </a:rPr>
              <a:t>  - </a:t>
            </a:r>
            <a:r>
              <a:rPr lang="en-US" altLang="ko-KR" sz="1100" dirty="0">
                <a:solidFill>
                  <a:schemeClr val="tx1"/>
                </a:solidFill>
                <a:latin typeface="맑은 고딕" pitchFamily="50" charset="-127"/>
                <a:ea typeface="맑은 고딕" pitchFamily="50" charset="-127"/>
              </a:rPr>
              <a:t>How the system/software interacts with related external systems, and defines input/output with external systems, physical means, </a:t>
            </a:r>
            <a:r>
              <a:rPr lang="en-US" altLang="ko-KR" sz="1100" dirty="0" err="1" smtClean="0">
                <a:solidFill>
                  <a:schemeClr val="tx1"/>
                </a:solidFill>
                <a:latin typeface="맑은 고딕" pitchFamily="50" charset="-127"/>
                <a:ea typeface="맑은 고딕" pitchFamily="50" charset="-127"/>
              </a:rPr>
              <a:t>etc</a:t>
            </a:r>
            <a:endParaRPr lang="en-US" altLang="ko-KR" sz="1100" dirty="0" smtClean="0">
              <a:solidFill>
                <a:srgbClr val="000000"/>
              </a:solidFill>
              <a:latin typeface="맑은 고딕" pitchFamily="50" charset="-127"/>
              <a:ea typeface="맑은 고딕" pitchFamily="50" charset="-127"/>
            </a:endParaRPr>
          </a:p>
          <a:p>
            <a:pPr eaLnBrk="1" latinLnBrk="1" hangingPunct="1">
              <a:lnSpc>
                <a:spcPct val="130000"/>
              </a:lnSpc>
              <a:defRPr/>
            </a:pPr>
            <a:r>
              <a:rPr lang="en-US" altLang="ko-KR" sz="1100" dirty="0" smtClean="0">
                <a:solidFill>
                  <a:srgbClr val="000000"/>
                </a:solidFill>
                <a:latin typeface="맑은 고딕" pitchFamily="50" charset="-127"/>
                <a:ea typeface="맑은 고딕" pitchFamily="50" charset="-127"/>
              </a:rPr>
              <a:t>3) Safety Requirements</a:t>
            </a:r>
          </a:p>
          <a:p>
            <a:pPr>
              <a:lnSpc>
                <a:spcPct val="130000"/>
              </a:lnSpc>
              <a:defRPr/>
            </a:pPr>
            <a:r>
              <a:rPr lang="en-US" altLang="ko-KR" sz="1100" dirty="0" smtClean="0">
                <a:solidFill>
                  <a:srgbClr val="000000"/>
                </a:solidFill>
                <a:latin typeface="맑은 고딕" pitchFamily="50" charset="-127"/>
                <a:ea typeface="맑은 고딕" pitchFamily="50" charset="-127"/>
              </a:rPr>
              <a:t>   </a:t>
            </a:r>
            <a:r>
              <a:rPr lang="en-US" altLang="ko-KR" sz="1100" dirty="0">
                <a:solidFill>
                  <a:srgbClr val="000000"/>
                </a:solidFill>
                <a:latin typeface="맑은 고딕" pitchFamily="50" charset="-127"/>
                <a:ea typeface="맑은 고딕" pitchFamily="50" charset="-127"/>
              </a:rPr>
              <a:t>- </a:t>
            </a:r>
            <a:r>
              <a:rPr lang="en-US" altLang="ko-KR" sz="1100" dirty="0">
                <a:solidFill>
                  <a:srgbClr val="000000"/>
                </a:solidFill>
                <a:latin typeface="맑은 고딕" pitchFamily="50" charset="-127"/>
                <a:ea typeface="맑은 고딕" pitchFamily="50" charset="-127"/>
              </a:rPr>
              <a:t>Measures to prevent or reduce risks that may occur due to malfunction of system/software </a:t>
            </a:r>
            <a:r>
              <a:rPr lang="en-US" altLang="ko-KR" sz="1100" dirty="0" smtClean="0">
                <a:solidFill>
                  <a:srgbClr val="000000"/>
                </a:solidFill>
                <a:latin typeface="맑은 고딕" pitchFamily="50" charset="-127"/>
                <a:ea typeface="맑은 고딕" pitchFamily="50" charset="-127"/>
              </a:rPr>
              <a:t>functions</a:t>
            </a:r>
            <a:endParaRPr lang="en-US" altLang="ko-KR" sz="1100" dirty="0">
              <a:solidFill>
                <a:srgbClr val="000000"/>
              </a:solidFill>
              <a:latin typeface="맑은 고딕" pitchFamily="50" charset="-127"/>
              <a:ea typeface="맑은 고딕" pitchFamily="50" charset="-127"/>
            </a:endParaRPr>
          </a:p>
          <a:p>
            <a:pPr eaLnBrk="1" latinLnBrk="1" hangingPunct="1">
              <a:lnSpc>
                <a:spcPct val="130000"/>
              </a:lnSpc>
              <a:defRPr/>
            </a:pPr>
            <a:r>
              <a:rPr lang="en-US" altLang="ko-KR" sz="1100" dirty="0" smtClean="0">
                <a:solidFill>
                  <a:srgbClr val="000000"/>
                </a:solidFill>
                <a:latin typeface="맑은 고딕" pitchFamily="50" charset="-127"/>
                <a:ea typeface="맑은 고딕" pitchFamily="50" charset="-127"/>
              </a:rPr>
              <a:t>4) Quality Attributes</a:t>
            </a:r>
            <a:endParaRPr lang="en-US" altLang="ko-KR" sz="1100" dirty="0">
              <a:solidFill>
                <a:srgbClr val="000000"/>
              </a:solidFill>
              <a:latin typeface="맑은 고딕" pitchFamily="50" charset="-127"/>
              <a:ea typeface="맑은 고딕" pitchFamily="50" charset="-127"/>
            </a:endParaRPr>
          </a:p>
          <a:p>
            <a:pPr>
              <a:lnSpc>
                <a:spcPct val="130000"/>
              </a:lnSpc>
              <a:defRPr/>
            </a:pPr>
            <a:r>
              <a:rPr lang="en-US" altLang="ko-KR" sz="1100" dirty="0">
                <a:solidFill>
                  <a:srgbClr val="000000"/>
                </a:solidFill>
                <a:latin typeface="맑은 고딕" pitchFamily="50" charset="-127"/>
                <a:ea typeface="맑은 고딕" pitchFamily="50" charset="-127"/>
              </a:rPr>
              <a:t>   - </a:t>
            </a:r>
            <a:r>
              <a:rPr lang="en-US" altLang="ko-KR" sz="1100" dirty="0">
                <a:solidFill>
                  <a:srgbClr val="000000"/>
                </a:solidFill>
                <a:latin typeface="맑은 고딕" pitchFamily="50" charset="-127"/>
                <a:ea typeface="맑은 고딕" pitchFamily="50" charset="-127"/>
              </a:rPr>
              <a:t>Quality requirements to be met by the </a:t>
            </a:r>
            <a:r>
              <a:rPr lang="en-US" altLang="ko-KR" sz="1100" dirty="0" smtClean="0">
                <a:solidFill>
                  <a:srgbClr val="000000"/>
                </a:solidFill>
                <a:latin typeface="맑은 고딕" pitchFamily="50" charset="-127"/>
                <a:ea typeface="맑은 고딕" pitchFamily="50" charset="-127"/>
              </a:rPr>
              <a:t>system/software</a:t>
            </a:r>
            <a:r>
              <a:rPr lang="ko-KR" altLang="en-US" sz="1100" smtClean="0">
                <a:solidFill>
                  <a:srgbClr val="000000"/>
                </a:solidFill>
                <a:latin typeface="맑은 고딕" pitchFamily="50" charset="-127"/>
                <a:ea typeface="맑은 고딕" pitchFamily="50" charset="-127"/>
              </a:rPr>
              <a:t> </a:t>
            </a:r>
            <a:endParaRPr lang="en-US" altLang="ko-KR" sz="1100" dirty="0">
              <a:solidFill>
                <a:srgbClr val="000000"/>
              </a:solidFill>
              <a:latin typeface="맑은 고딕" pitchFamily="50" charset="-127"/>
              <a:ea typeface="맑은 고딕" pitchFamily="50" charset="-127"/>
            </a:endParaRPr>
          </a:p>
          <a:p>
            <a:pPr eaLnBrk="1" latinLnBrk="1" hangingPunct="1">
              <a:lnSpc>
                <a:spcPct val="130000"/>
              </a:lnSpc>
              <a:defRPr/>
            </a:pPr>
            <a:r>
              <a:rPr lang="en-US" altLang="ko-KR" sz="1100" dirty="0">
                <a:solidFill>
                  <a:srgbClr val="000000"/>
                </a:solidFill>
                <a:latin typeface="맑은 고딕" pitchFamily="50" charset="-127"/>
                <a:ea typeface="맑은 고딕" pitchFamily="50" charset="-127"/>
              </a:rPr>
              <a:t>5</a:t>
            </a:r>
            <a:r>
              <a:rPr lang="en-US" altLang="ko-KR" sz="1100" dirty="0" smtClean="0">
                <a:solidFill>
                  <a:srgbClr val="000000"/>
                </a:solidFill>
                <a:latin typeface="맑은 고딕" pitchFamily="50" charset="-127"/>
                <a:ea typeface="맑은 고딕" pitchFamily="50" charset="-127"/>
              </a:rPr>
              <a:t>) </a:t>
            </a:r>
            <a:r>
              <a:rPr lang="en-US" altLang="ko-KR" sz="1100" dirty="0" smtClean="0">
                <a:solidFill>
                  <a:srgbClr val="000000"/>
                </a:solidFill>
                <a:latin typeface="맑은 고딕" pitchFamily="50" charset="-127"/>
                <a:ea typeface="맑은 고딕" pitchFamily="50" charset="-127"/>
              </a:rPr>
              <a:t>Constraints</a:t>
            </a:r>
            <a:r>
              <a:rPr lang="en-US" altLang="ko-KR" sz="1100" dirty="0" smtClean="0">
                <a:solidFill>
                  <a:srgbClr val="000000"/>
                </a:solidFill>
                <a:latin typeface="맑은 고딕" pitchFamily="50" charset="-127"/>
                <a:ea typeface="맑은 고딕" pitchFamily="50" charset="-127"/>
              </a:rPr>
              <a:t>, Standards, </a:t>
            </a:r>
            <a:r>
              <a:rPr lang="en-US" altLang="ko-KR" sz="1100" dirty="0" smtClean="0">
                <a:solidFill>
                  <a:srgbClr val="000000"/>
                </a:solidFill>
                <a:latin typeface="맑은 고딕" pitchFamily="50" charset="-127"/>
                <a:ea typeface="맑은 고딕" pitchFamily="50" charset="-127"/>
              </a:rPr>
              <a:t>Regulations</a:t>
            </a:r>
          </a:p>
          <a:p>
            <a:pPr>
              <a:lnSpc>
                <a:spcPct val="130000"/>
              </a:lnSpc>
              <a:defRPr/>
            </a:pPr>
            <a:r>
              <a:rPr lang="en-US" altLang="ko-KR" sz="1100" dirty="0" smtClean="0">
                <a:solidFill>
                  <a:srgbClr val="000000"/>
                </a:solidFill>
                <a:latin typeface="맑은 고딕" pitchFamily="50" charset="-127"/>
                <a:ea typeface="맑은 고딕" pitchFamily="50" charset="-127"/>
              </a:rPr>
              <a:t>   </a:t>
            </a:r>
            <a:r>
              <a:rPr lang="en-US" altLang="ko-KR" sz="1100" dirty="0">
                <a:solidFill>
                  <a:srgbClr val="000000"/>
                </a:solidFill>
                <a:latin typeface="맑은 고딕" pitchFamily="50" charset="-127"/>
                <a:ea typeface="맑은 고딕" pitchFamily="50" charset="-127"/>
              </a:rPr>
              <a:t>- Conditions, related standards and laws that must be observed to perform system/software design, implementation, and verification</a:t>
            </a:r>
            <a:endParaRPr lang="ko-KR" altLang="en-US" sz="1100" dirty="0">
              <a:solidFill>
                <a:srgbClr val="000000"/>
              </a:solidFill>
              <a:latin typeface="맑은 고딕" pitchFamily="50" charset="-127"/>
              <a:ea typeface="맑은 고딕" pitchFamily="50" charset="-127"/>
            </a:endParaRPr>
          </a:p>
        </p:txBody>
      </p:sp>
    </p:spTree>
    <p:extLst>
      <p:ext uri="{BB962C8B-B14F-4D97-AF65-F5344CB8AC3E}">
        <p14:creationId xmlns:p14="http://schemas.microsoft.com/office/powerpoint/2010/main" val="9419489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p:cNvSpPr/>
          <p:nvPr/>
        </p:nvSpPr>
        <p:spPr>
          <a:xfrm>
            <a:off x="387701" y="592000"/>
            <a:ext cx="9063795" cy="634020"/>
          </a:xfrm>
          <a:prstGeom prst="rect">
            <a:avLst/>
          </a:prstGeom>
        </p:spPr>
        <p:txBody>
          <a:bodyPr wrap="square">
            <a:spAutoFit/>
          </a:bodyPr>
          <a:lstStyle/>
          <a:p>
            <a:pPr fontAlgn="auto" latinLnBrk="0">
              <a:lnSpc>
                <a:spcPct val="90000"/>
              </a:lnSpc>
              <a:spcBef>
                <a:spcPct val="50000"/>
              </a:spcBef>
              <a:spcAft>
                <a:spcPts val="0"/>
              </a:spcAft>
              <a:defRPr/>
            </a:pPr>
            <a:r>
              <a:rPr kumimoji="0" lang="en-US" altLang="ko-KR" sz="1100" kern="0" dirty="0">
                <a:solidFill>
                  <a:sysClr val="windowText" lastClr="000000"/>
                </a:solidFill>
                <a:latin typeface="맑은 고딕" panose="020B0503020000020004" pitchFamily="50" charset="-127"/>
                <a:ea typeface="맑은 고딕" panose="020B0503020000020004" pitchFamily="50" charset="-127"/>
              </a:rPr>
              <a:t>SW requirements are written in detail based on SW context for requirements allocated to SW among system requirements</a:t>
            </a:r>
            <a:r>
              <a:rPr kumimoji="0" lang="en-US" altLang="ko-KR" sz="1100" kern="0" dirty="0" smtClean="0">
                <a:solidFill>
                  <a:sysClr val="windowText" lastClr="000000"/>
                </a:solidFill>
                <a:latin typeface="맑은 고딕" panose="020B0503020000020004" pitchFamily="50" charset="-127"/>
                <a:ea typeface="맑은 고딕" panose="020B0503020000020004" pitchFamily="50" charset="-127"/>
              </a:rPr>
              <a:t>.</a:t>
            </a:r>
          </a:p>
          <a:p>
            <a:pPr fontAlgn="auto" latinLnBrk="0">
              <a:lnSpc>
                <a:spcPct val="90000"/>
              </a:lnSpc>
              <a:spcBef>
                <a:spcPct val="50000"/>
              </a:spcBef>
              <a:spcAft>
                <a:spcPts val="0"/>
              </a:spcAft>
              <a:defRPr/>
            </a:pPr>
            <a:r>
              <a:rPr kumimoji="0" lang="en-US" altLang="ko-KR" sz="1100" kern="0" dirty="0" smtClean="0">
                <a:solidFill>
                  <a:sysClr val="windowText" lastClr="000000"/>
                </a:solidFill>
                <a:latin typeface="맑은 고딕" panose="020B0503020000020004" pitchFamily="50" charset="-127"/>
                <a:ea typeface="맑은 고딕" panose="020B0503020000020004" pitchFamily="50" charset="-127"/>
              </a:rPr>
              <a:t>The </a:t>
            </a:r>
            <a:r>
              <a:rPr kumimoji="0" lang="en-US" altLang="ko-KR" sz="1100" kern="0" dirty="0">
                <a:solidFill>
                  <a:sysClr val="windowText" lastClr="000000"/>
                </a:solidFill>
                <a:latin typeface="맑은 고딕" panose="020B0503020000020004" pitchFamily="50" charset="-127"/>
                <a:ea typeface="맑은 고딕" panose="020B0503020000020004" pitchFamily="50" charset="-127"/>
              </a:rPr>
              <a:t>following is an example of SW requirement definition using use case description. Blue font is more detailed/refined content compared to </a:t>
            </a:r>
            <a:r>
              <a:rPr kumimoji="0" lang="en-US" altLang="ko-KR" sz="1100" kern="0" dirty="0" err="1">
                <a:solidFill>
                  <a:sysClr val="windowText" lastClr="000000"/>
                </a:solidFill>
                <a:latin typeface="맑은 고딕" panose="020B0503020000020004" pitchFamily="50" charset="-127"/>
                <a:ea typeface="맑은 고딕" panose="020B0503020000020004" pitchFamily="50" charset="-127"/>
              </a:rPr>
              <a:t>SyRS</a:t>
            </a:r>
            <a:r>
              <a:rPr kumimoji="0" lang="en-US" altLang="ko-KR" sz="1100" kern="0" dirty="0">
                <a:solidFill>
                  <a:sysClr val="windowText" lastClr="000000"/>
                </a:solidFill>
                <a:latin typeface="맑은 고딕" panose="020B0503020000020004" pitchFamily="50" charset="-127"/>
                <a:ea typeface="맑은 고딕" panose="020B0503020000020004" pitchFamily="50" charset="-127"/>
              </a:rPr>
              <a:t>.</a:t>
            </a:r>
            <a:endParaRPr kumimoji="0" lang="en-US" altLang="ko-KR" sz="1100" kern="0" dirty="0">
              <a:solidFill>
                <a:sysClr val="windowText" lastClr="000000"/>
              </a:solidFill>
              <a:latin typeface="맑은 고딕" panose="020B0503020000020004" pitchFamily="50" charset="-127"/>
              <a:ea typeface="맑은 고딕" panose="020B0503020000020004" pitchFamily="50" charset="-127"/>
            </a:endParaRPr>
          </a:p>
        </p:txBody>
      </p:sp>
      <p:graphicFrame>
        <p:nvGraphicFramePr>
          <p:cNvPr id="4" name="표 3"/>
          <p:cNvGraphicFramePr>
            <a:graphicFrameLocks noGrp="1"/>
          </p:cNvGraphicFramePr>
          <p:nvPr>
            <p:extLst>
              <p:ext uri="{D42A27DB-BD31-4B8C-83A1-F6EECF244321}">
                <p14:modId xmlns:p14="http://schemas.microsoft.com/office/powerpoint/2010/main" val="3416787129"/>
              </p:ext>
            </p:extLst>
          </p:nvPr>
        </p:nvGraphicFramePr>
        <p:xfrm>
          <a:off x="387701" y="1189934"/>
          <a:ext cx="9157202" cy="5297429"/>
        </p:xfrm>
        <a:graphic>
          <a:graphicData uri="http://schemas.openxmlformats.org/drawingml/2006/table">
            <a:tbl>
              <a:tblPr firstRow="1" bandRow="1">
                <a:tableStyleId>{5C22544A-7EE6-4342-B048-85BDC9FD1C3A}</a:tableStyleId>
              </a:tblPr>
              <a:tblGrid>
                <a:gridCol w="761830"/>
                <a:gridCol w="6548846"/>
                <a:gridCol w="687977"/>
                <a:gridCol w="461120"/>
                <a:gridCol w="697429"/>
              </a:tblGrid>
              <a:tr h="282816">
                <a:tc>
                  <a:txBody>
                    <a:bodyPr/>
                    <a:lstStyle/>
                    <a:p>
                      <a:pPr algn="ctr"/>
                      <a:r>
                        <a:rPr lang="en-US" sz="900" dirty="0" err="1">
                          <a:solidFill>
                            <a:schemeClr val="tx1"/>
                          </a:solidFill>
                          <a:latin typeface="맑은 고딕" panose="020B0503020000020004" pitchFamily="50" charset="-127"/>
                          <a:ea typeface="맑은 고딕" panose="020B0503020000020004" pitchFamily="50" charset="-127"/>
                        </a:rPr>
                        <a:t>SyRS_ID</a:t>
                      </a:r>
                      <a:endParaRPr lang="en-US" sz="900" dirty="0">
                        <a:solidFill>
                          <a:schemeClr val="tx1"/>
                        </a:solidFill>
                        <a:latin typeface="맑은 고딕" panose="020B0503020000020004" pitchFamily="50" charset="-127"/>
                        <a:ea typeface="맑은 고딕" panose="020B0503020000020004" pitchFamily="50" charset="-127"/>
                      </a:endParaRPr>
                    </a:p>
                  </a:txBody>
                  <a:tcPr marL="16866" marR="16866" marT="8433" marB="8433" anchor="ctr">
                    <a:solidFill>
                      <a:schemeClr val="bg1">
                        <a:lumMod val="85000"/>
                      </a:schemeClr>
                    </a:solidFill>
                  </a:tcPr>
                </a:tc>
                <a:tc>
                  <a:txBody>
                    <a:bodyPr/>
                    <a:lstStyle/>
                    <a:p>
                      <a:pPr algn="ctr"/>
                      <a:r>
                        <a:rPr lang="en-US" sz="900" dirty="0">
                          <a:solidFill>
                            <a:schemeClr val="tx1"/>
                          </a:solidFill>
                          <a:latin typeface="맑은 고딕" panose="020B0503020000020004" pitchFamily="50" charset="-127"/>
                          <a:ea typeface="맑은 고딕" panose="020B0503020000020004" pitchFamily="50" charset="-127"/>
                        </a:rPr>
                        <a:t> </a:t>
                      </a:r>
                      <a:r>
                        <a:rPr lang="en-US" sz="900" dirty="0" smtClean="0">
                          <a:solidFill>
                            <a:schemeClr val="tx1"/>
                          </a:solidFill>
                          <a:latin typeface="맑은 고딕" panose="020B0503020000020004" pitchFamily="50" charset="-127"/>
                          <a:ea typeface="맑은 고딕" panose="020B0503020000020004" pitchFamily="50" charset="-127"/>
                        </a:rPr>
                        <a:t>Software Requirements</a:t>
                      </a:r>
                      <a:endParaRPr lang="en-US" sz="900" dirty="0">
                        <a:solidFill>
                          <a:schemeClr val="tx1"/>
                        </a:solidFill>
                        <a:latin typeface="맑은 고딕" panose="020B0503020000020004" pitchFamily="50" charset="-127"/>
                        <a:ea typeface="맑은 고딕" panose="020B0503020000020004" pitchFamily="50" charset="-127"/>
                      </a:endParaRPr>
                    </a:p>
                  </a:txBody>
                  <a:tcPr marL="16866" marR="16866" marT="8433" marB="8433" anchor="ctr">
                    <a:solidFill>
                      <a:schemeClr val="bg1">
                        <a:lumMod val="85000"/>
                      </a:schemeClr>
                    </a:solidFill>
                  </a:tcPr>
                </a:tc>
                <a:tc>
                  <a:txBody>
                    <a:bodyPr/>
                    <a:lstStyle/>
                    <a:p>
                      <a:pPr algn="ctr"/>
                      <a:r>
                        <a:rPr lang="en-US" sz="900" dirty="0">
                          <a:solidFill>
                            <a:schemeClr val="tx1"/>
                          </a:solidFill>
                          <a:latin typeface="맑은 고딕" panose="020B0503020000020004" pitchFamily="50" charset="-127"/>
                          <a:ea typeface="맑은 고딕" panose="020B0503020000020004" pitchFamily="50" charset="-127"/>
                        </a:rPr>
                        <a:t> </a:t>
                      </a:r>
                      <a:r>
                        <a:rPr lang="en-US" sz="900" dirty="0" err="1" smtClean="0">
                          <a:solidFill>
                            <a:schemeClr val="tx1"/>
                          </a:solidFill>
                          <a:latin typeface="맑은 고딕" panose="020B0503020000020004" pitchFamily="50" charset="-127"/>
                          <a:ea typeface="맑은 고딕" panose="020B0503020000020004" pitchFamily="50" charset="-127"/>
                        </a:rPr>
                        <a:t>SyRS_ID</a:t>
                      </a:r>
                      <a:endParaRPr lang="en-US" sz="900" dirty="0">
                        <a:solidFill>
                          <a:schemeClr val="tx1"/>
                        </a:solidFill>
                        <a:latin typeface="맑은 고딕" panose="020B0503020000020004" pitchFamily="50" charset="-127"/>
                        <a:ea typeface="맑은 고딕" panose="020B0503020000020004" pitchFamily="50" charset="-127"/>
                      </a:endParaRPr>
                    </a:p>
                  </a:txBody>
                  <a:tcPr marL="16866" marR="16866" marT="8433" marB="8433" anchor="ctr">
                    <a:solidFill>
                      <a:schemeClr val="bg1">
                        <a:lumMod val="85000"/>
                      </a:schemeClr>
                    </a:solidFill>
                  </a:tcPr>
                </a:tc>
                <a:tc>
                  <a:txBody>
                    <a:bodyPr/>
                    <a:lstStyle/>
                    <a:p>
                      <a:pPr algn="ctr"/>
                      <a:r>
                        <a:rPr lang="en-US" sz="900" dirty="0">
                          <a:solidFill>
                            <a:schemeClr val="tx1"/>
                          </a:solidFill>
                          <a:latin typeface="맑은 고딕" panose="020B0503020000020004" pitchFamily="50" charset="-127"/>
                          <a:ea typeface="맑은 고딕" panose="020B0503020000020004" pitchFamily="50" charset="-127"/>
                        </a:rPr>
                        <a:t> Type</a:t>
                      </a:r>
                    </a:p>
                  </a:txBody>
                  <a:tcPr marL="16866" marR="16866" marT="8433" marB="8433" anchor="ctr">
                    <a:solidFill>
                      <a:schemeClr val="bg1">
                        <a:lumMod val="85000"/>
                      </a:schemeClr>
                    </a:solidFill>
                  </a:tcPr>
                </a:tc>
                <a:tc>
                  <a:txBody>
                    <a:bodyPr/>
                    <a:lstStyle/>
                    <a:p>
                      <a:pPr algn="ctr"/>
                      <a:r>
                        <a:rPr lang="en-US" sz="900" dirty="0" smtClean="0">
                          <a:solidFill>
                            <a:schemeClr val="tx1"/>
                          </a:solidFill>
                          <a:latin typeface="맑은 고딕" panose="020B0503020000020004" pitchFamily="50" charset="-127"/>
                          <a:ea typeface="맑은 고딕" panose="020B0503020000020004" pitchFamily="50" charset="-127"/>
                        </a:rPr>
                        <a:t>Allocation</a:t>
                      </a:r>
                      <a:endParaRPr lang="en-US" sz="900" dirty="0">
                        <a:solidFill>
                          <a:schemeClr val="tx1"/>
                        </a:solidFill>
                        <a:latin typeface="맑은 고딕" panose="020B0503020000020004" pitchFamily="50" charset="-127"/>
                        <a:ea typeface="맑은 고딕" panose="020B0503020000020004" pitchFamily="50" charset="-127"/>
                      </a:endParaRPr>
                    </a:p>
                  </a:txBody>
                  <a:tcPr marL="16866" marR="16866" marT="8433" marB="8433" anchor="ctr">
                    <a:solidFill>
                      <a:schemeClr val="bg1">
                        <a:lumMod val="85000"/>
                      </a:schemeClr>
                    </a:solidFill>
                  </a:tcPr>
                </a:tc>
              </a:tr>
              <a:tr h="219474">
                <a:tc>
                  <a:txBody>
                    <a:bodyPr/>
                    <a:lstStyle/>
                    <a:p>
                      <a:pPr latinLnBrk="1"/>
                      <a:endParaRPr lang="ko-KR" altLang="en-US" sz="900" dirty="0">
                        <a:latin typeface="맑은 고딕" panose="020B0503020000020004" pitchFamily="50" charset="-127"/>
                        <a:ea typeface="맑은 고딕" panose="020B0503020000020004" pitchFamily="50" charset="-127"/>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dirty="0" smtClean="0">
                          <a:latin typeface="맑은 고딕" panose="020B0503020000020004" pitchFamily="50" charset="-127"/>
                          <a:ea typeface="맑은 고딕" panose="020B0503020000020004" pitchFamily="50" charset="-127"/>
                        </a:rPr>
                        <a:t>UC_ID</a:t>
                      </a:r>
                      <a:r>
                        <a:rPr lang="en-US" altLang="ko-KR" sz="900" baseline="0" dirty="0" smtClean="0">
                          <a:latin typeface="맑은 고딕" panose="020B0503020000020004" pitchFamily="50" charset="-127"/>
                          <a:ea typeface="맑은 고딕" panose="020B0503020000020004" pitchFamily="50" charset="-127"/>
                        </a:rPr>
                        <a:t> : UC1.1.1 Outgoing Call</a:t>
                      </a:r>
                      <a:endParaRPr lang="en-US" altLang="ko-KR" sz="900" dirty="0" smtClean="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9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9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900" dirty="0">
                        <a:latin typeface="맑은 고딕" panose="020B0503020000020004" pitchFamily="50" charset="-127"/>
                        <a:ea typeface="맑은 고딕" panose="020B0503020000020004" pitchFamily="50" charset="-127"/>
                      </a:endParaRPr>
                    </a:p>
                  </a:txBody>
                  <a:tcPr/>
                </a:tc>
              </a:tr>
              <a:tr h="249775">
                <a:tc>
                  <a:txBody>
                    <a:bodyPr/>
                    <a:lstStyle/>
                    <a:p>
                      <a:pPr latinLnBrk="1"/>
                      <a:endParaRPr lang="ko-KR" altLang="en-US" sz="900" dirty="0">
                        <a:latin typeface="맑은 고딕" panose="020B0503020000020004" pitchFamily="50" charset="-127"/>
                        <a:ea typeface="맑은 고딕" panose="020B0503020000020004" pitchFamily="50" charset="-127"/>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smtClean="0">
                          <a:latin typeface="맑은 고딕" panose="020B0503020000020004" pitchFamily="50" charset="-127"/>
                          <a:ea typeface="맑은 고딕" panose="020B0503020000020004" pitchFamily="50" charset="-127"/>
                        </a:rPr>
                        <a:t>Brief Description</a:t>
                      </a:r>
                      <a:r>
                        <a:rPr lang="ko-KR" altLang="en-US" sz="900" b="1" smtClean="0">
                          <a:latin typeface="맑은 고딕" panose="020B0503020000020004" pitchFamily="50" charset="-127"/>
                          <a:ea typeface="맑은 고딕" panose="020B0503020000020004" pitchFamily="50" charset="-127"/>
                        </a:rPr>
                        <a:t> </a:t>
                      </a:r>
                      <a:r>
                        <a:rPr lang="en-US" altLang="ko-KR" sz="900" dirty="0" smtClean="0">
                          <a:latin typeface="맑은 고딕" panose="020B0503020000020004" pitchFamily="50" charset="-127"/>
                          <a:ea typeface="맑은 고딕" panose="020B0503020000020004" pitchFamily="50" charset="-127"/>
                        </a:rPr>
                        <a:t>: </a:t>
                      </a:r>
                      <a:r>
                        <a:rPr lang="en-US" altLang="ko-KR" sz="900" dirty="0" smtClean="0">
                          <a:latin typeface="맑은 고딕" panose="020B0503020000020004" pitchFamily="50" charset="-127"/>
                          <a:ea typeface="맑은 고딕" panose="020B0503020000020004" pitchFamily="50" charset="-127"/>
                        </a:rPr>
                        <a:t>The calling subscriber attempts a call and the call is transferred to the other station's subscriber.</a:t>
                      </a:r>
                      <a:endParaRPr lang="en-US" altLang="ko-KR" sz="9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9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9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900" dirty="0">
                        <a:latin typeface="맑은 고딕" panose="020B0503020000020004" pitchFamily="50" charset="-127"/>
                        <a:ea typeface="맑은 고딕" panose="020B0503020000020004" pitchFamily="50" charset="-127"/>
                      </a:endParaRPr>
                    </a:p>
                  </a:txBody>
                  <a:tcPr/>
                </a:tc>
              </a:tr>
              <a:tr h="194209">
                <a:tc>
                  <a:txBody>
                    <a:bodyPr/>
                    <a:lstStyle/>
                    <a:p>
                      <a:pPr latinLnBrk="1"/>
                      <a:endParaRPr lang="ko-KR" altLang="en-US" sz="900">
                        <a:latin typeface="맑은 고딕" panose="020B0503020000020004" pitchFamily="50" charset="-127"/>
                        <a:ea typeface="맑은 고딕" panose="020B0503020000020004" pitchFamily="50" charset="-127"/>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smtClean="0">
                          <a:latin typeface="맑은 고딕" panose="020B0503020000020004" pitchFamily="50" charset="-127"/>
                          <a:ea typeface="맑은 고딕" panose="020B0503020000020004" pitchFamily="50" charset="-127"/>
                        </a:rPr>
                        <a:t>Actor / Event </a:t>
                      </a:r>
                      <a:r>
                        <a:rPr lang="en-US" altLang="ko-KR" sz="900" dirty="0" smtClean="0">
                          <a:latin typeface="맑은 고딕" panose="020B0503020000020004" pitchFamily="50" charset="-127"/>
                          <a:ea typeface="맑은 고딕" panose="020B0503020000020004" pitchFamily="50" charset="-127"/>
                        </a:rPr>
                        <a:t>: Subscriber / Pick up the handset</a:t>
                      </a:r>
                      <a:endParaRPr lang="ko-KR" altLang="en-US" sz="90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900">
                        <a:latin typeface="맑은 고딕" panose="020B0503020000020004" pitchFamily="50" charset="-127"/>
                        <a:ea typeface="맑은 고딕" panose="020B0503020000020004" pitchFamily="50" charset="-127"/>
                      </a:endParaRPr>
                    </a:p>
                  </a:txBody>
                  <a:tcPr/>
                </a:tc>
                <a:tc>
                  <a:txBody>
                    <a:bodyPr/>
                    <a:lstStyle/>
                    <a:p>
                      <a:pPr latinLnBrk="1"/>
                      <a:endParaRPr lang="ko-KR" altLang="en-US" sz="9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900" dirty="0">
                        <a:latin typeface="맑은 고딕" panose="020B0503020000020004" pitchFamily="50" charset="-127"/>
                        <a:ea typeface="맑은 고딕" panose="020B0503020000020004" pitchFamily="50" charset="-127"/>
                      </a:endParaRPr>
                    </a:p>
                  </a:txBody>
                  <a:tcPr/>
                </a:tc>
              </a:tr>
              <a:tr h="217406">
                <a:tc>
                  <a:txBody>
                    <a:bodyPr/>
                    <a:lstStyle/>
                    <a:p>
                      <a:pPr latinLnBrk="1"/>
                      <a:endParaRPr lang="ko-KR" altLang="en-US" sz="900">
                        <a:latin typeface="맑은 고딕" panose="020B0503020000020004" pitchFamily="50" charset="-127"/>
                        <a:ea typeface="맑은 고딕" panose="020B0503020000020004" pitchFamily="50" charset="-127"/>
                      </a:endParaRPr>
                    </a:p>
                  </a:txBody>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smtClean="0">
                          <a:latin typeface="맑은 고딕" panose="020B0503020000020004" pitchFamily="50" charset="-127"/>
                          <a:ea typeface="맑은 고딕" panose="020B0503020000020004" pitchFamily="50" charset="-127"/>
                        </a:rPr>
                        <a:t>Preconditions</a:t>
                      </a:r>
                      <a:r>
                        <a:rPr lang="en-US" altLang="ko-KR" sz="900" dirty="0" smtClean="0">
                          <a:latin typeface="맑은 고딕" panose="020B0503020000020004" pitchFamily="50" charset="-127"/>
                          <a:ea typeface="맑은 고딕" panose="020B0503020000020004" pitchFamily="50" charset="-127"/>
                        </a:rPr>
                        <a:t> : The line of the calling subscriber is normal.</a:t>
                      </a:r>
                      <a:endParaRPr lang="en-US" altLang="ko-KR" sz="9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900">
                        <a:latin typeface="맑은 고딕" panose="020B0503020000020004" pitchFamily="50" charset="-127"/>
                        <a:ea typeface="맑은 고딕" panose="020B0503020000020004" pitchFamily="50" charset="-127"/>
                      </a:endParaRPr>
                    </a:p>
                  </a:txBody>
                  <a:tcPr/>
                </a:tc>
                <a:tc>
                  <a:txBody>
                    <a:bodyPr/>
                    <a:lstStyle/>
                    <a:p>
                      <a:pPr latinLnBrk="1"/>
                      <a:endParaRPr lang="ko-KR" altLang="en-US" sz="900" dirty="0">
                        <a:latin typeface="맑은 고딕" panose="020B0503020000020004" pitchFamily="50" charset="-127"/>
                        <a:ea typeface="맑은 고딕" panose="020B0503020000020004" pitchFamily="50" charset="-127"/>
                      </a:endParaRPr>
                    </a:p>
                  </a:txBody>
                  <a:tcPr/>
                </a:tc>
                <a:tc>
                  <a:txBody>
                    <a:bodyPr/>
                    <a:lstStyle/>
                    <a:p>
                      <a:pPr latinLnBrk="1"/>
                      <a:endParaRPr lang="ko-KR" altLang="en-US" sz="900" dirty="0">
                        <a:latin typeface="맑은 고딕" panose="020B0503020000020004" pitchFamily="50" charset="-127"/>
                        <a:ea typeface="맑은 고딕" panose="020B0503020000020004" pitchFamily="50" charset="-127"/>
                      </a:endParaRPr>
                    </a:p>
                  </a:txBody>
                  <a:tcPr/>
                </a:tc>
              </a:tr>
              <a:tr h="370840">
                <a:tc>
                  <a:txBody>
                    <a:bodyPr/>
                    <a:lstStyle/>
                    <a:p>
                      <a:pPr>
                        <a:buFont typeface="Arial" panose="020B0604020202020204" pitchFamily="34" charset="0"/>
                        <a:buNone/>
                      </a:pPr>
                      <a:endParaRPr lang="en-US" sz="900" dirty="0" smtClean="0">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sz="900" dirty="0" smtClean="0">
                          <a:latin typeface="맑은 고딕" panose="020B0503020000020004" pitchFamily="50" charset="-127"/>
                          <a:ea typeface="맑은 고딕" panose="020B0503020000020004" pitchFamily="50" charset="-127"/>
                        </a:rPr>
                        <a:t>UC1.1.1_1</a:t>
                      </a:r>
                    </a:p>
                    <a:p>
                      <a:pPr>
                        <a:buFont typeface="Arial" panose="020B0604020202020204" pitchFamily="34" charset="0"/>
                        <a:buNone/>
                      </a:pPr>
                      <a:endParaRPr lang="en-US" sz="900" dirty="0">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sz="900" dirty="0" smtClean="0">
                          <a:latin typeface="맑은 고딕" panose="020B0503020000020004" pitchFamily="50" charset="-127"/>
                          <a:ea typeface="맑은 고딕" panose="020B0503020000020004" pitchFamily="50" charset="-127"/>
                        </a:rPr>
                        <a:t>UC1.1.1_2</a:t>
                      </a:r>
                      <a:endParaRPr lang="en-US" sz="900" dirty="0">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sz="900" dirty="0" smtClean="0">
                          <a:latin typeface="맑은 고딕" panose="020B0503020000020004" pitchFamily="50" charset="-127"/>
                          <a:ea typeface="맑은 고딕" panose="020B0503020000020004" pitchFamily="50" charset="-127"/>
                        </a:rPr>
                        <a:t>UC1.1.1_3</a:t>
                      </a:r>
                    </a:p>
                    <a:p>
                      <a:pPr>
                        <a:buFont typeface="Arial" panose="020B0604020202020204" pitchFamily="34" charset="0"/>
                        <a:buNone/>
                      </a:pPr>
                      <a:r>
                        <a:rPr lang="en-US" sz="900" dirty="0" smtClean="0">
                          <a:solidFill>
                            <a:schemeClr val="tx1"/>
                          </a:solidFill>
                          <a:latin typeface="맑은 고딕" panose="020B0503020000020004" pitchFamily="50" charset="-127"/>
                          <a:ea typeface="맑은 고딕" panose="020B0503020000020004" pitchFamily="50" charset="-127"/>
                        </a:rPr>
                        <a:t>UC1.1.1_4</a:t>
                      </a:r>
                    </a:p>
                    <a:p>
                      <a:pPr>
                        <a:buFont typeface="Arial" panose="020B0604020202020204" pitchFamily="34" charset="0"/>
                        <a:buNone/>
                      </a:pPr>
                      <a:endParaRPr lang="en-US" sz="900" dirty="0">
                        <a:solidFill>
                          <a:srgbClr val="0000FF"/>
                        </a:solidFill>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sz="900" dirty="0" smtClean="0">
                          <a:latin typeface="맑은 고딕" panose="020B0503020000020004" pitchFamily="50" charset="-127"/>
                          <a:ea typeface="맑은 고딕" panose="020B0503020000020004" pitchFamily="50" charset="-127"/>
                        </a:rPr>
                        <a:t>-</a:t>
                      </a:r>
                    </a:p>
                    <a:p>
                      <a:pPr>
                        <a:buFont typeface="Arial" panose="020B0604020202020204" pitchFamily="34" charset="0"/>
                        <a:buNone/>
                      </a:pPr>
                      <a:endParaRPr lang="en-US" sz="900" dirty="0">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sz="900" dirty="0" smtClean="0">
                          <a:latin typeface="맑은 고딕" panose="020B0503020000020004" pitchFamily="50" charset="-127"/>
                          <a:ea typeface="맑은 고딕" panose="020B0503020000020004" pitchFamily="50" charset="-127"/>
                        </a:rPr>
                        <a:t>-</a:t>
                      </a:r>
                    </a:p>
                    <a:p>
                      <a:pPr>
                        <a:buFont typeface="Arial" panose="020B0604020202020204" pitchFamily="34" charset="0"/>
                        <a:buNone/>
                      </a:pPr>
                      <a:endParaRPr lang="en-US" sz="900" dirty="0">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sz="900" dirty="0" smtClean="0">
                          <a:latin typeface="맑은 고딕" panose="020B0503020000020004" pitchFamily="50" charset="-127"/>
                          <a:ea typeface="맑은 고딕" panose="020B0503020000020004" pitchFamily="50" charset="-127"/>
                        </a:rPr>
                        <a:t>UC1.1.1_5</a:t>
                      </a:r>
                    </a:p>
                    <a:p>
                      <a:pPr>
                        <a:buFont typeface="Arial" panose="020B0604020202020204" pitchFamily="34" charset="0"/>
                        <a:buNone/>
                      </a:pPr>
                      <a:endParaRPr lang="en-US" sz="900" dirty="0">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sz="900" dirty="0" smtClean="0">
                          <a:latin typeface="맑은 고딕" panose="020B0503020000020004" pitchFamily="50" charset="-127"/>
                          <a:ea typeface="맑은 고딕" panose="020B0503020000020004" pitchFamily="50" charset="-127"/>
                        </a:rPr>
                        <a:t>UC1.1.1_6</a:t>
                      </a:r>
                      <a:endParaRPr lang="en-US" sz="900" dirty="0">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sz="900" dirty="0" smtClean="0">
                          <a:latin typeface="맑은 고딕" panose="020B0503020000020004" pitchFamily="50" charset="-127"/>
                          <a:ea typeface="맑은 고딕" panose="020B0503020000020004" pitchFamily="50" charset="-127"/>
                        </a:rPr>
                        <a:t>UC1.1.1_7</a:t>
                      </a:r>
                      <a:endParaRPr lang="en-US" sz="9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marL="0" marR="0" lvl="0" indent="0" algn="l" defTabSz="914400" rtl="0" eaLnBrk="1" fontAlgn="auto" latinLnBrk="1" hangingPunct="1">
                        <a:lnSpc>
                          <a:spcPct val="100000"/>
                        </a:lnSpc>
                        <a:spcBef>
                          <a:spcPts val="0"/>
                        </a:spcBef>
                        <a:spcAft>
                          <a:spcPts val="0"/>
                        </a:spcAft>
                        <a:buClrTx/>
                        <a:buSzTx/>
                        <a:buFont typeface="+mj-lt"/>
                        <a:buNone/>
                        <a:tabLst/>
                        <a:defRPr/>
                      </a:pPr>
                      <a:r>
                        <a:rPr lang="en-US" altLang="ko-KR" sz="900" b="1" dirty="0" smtClean="0">
                          <a:solidFill>
                            <a:schemeClr val="tx1"/>
                          </a:solidFill>
                          <a:latin typeface="맑은 고딕" panose="020B0503020000020004" pitchFamily="50" charset="-127"/>
                          <a:ea typeface="맑은 고딕" panose="020B0503020000020004" pitchFamily="50" charset="-127"/>
                        </a:rPr>
                        <a:t>Basic Flow </a:t>
                      </a:r>
                      <a:r>
                        <a:rPr lang="en-US" altLang="ko-KR" sz="900" dirty="0" smtClean="0">
                          <a:solidFill>
                            <a:schemeClr val="tx1"/>
                          </a:solidFill>
                          <a:latin typeface="맑은 고딕" panose="020B0503020000020004" pitchFamily="50" charset="-127"/>
                          <a:ea typeface="맑은 고딕" panose="020B0503020000020004" pitchFamily="50" charset="-127"/>
                        </a:rPr>
                        <a:t>:</a:t>
                      </a:r>
                    </a:p>
                    <a:p>
                      <a:pPr marL="228600" indent="-228600">
                        <a:buAutoNum type="arabicPeriod"/>
                      </a:pPr>
                      <a:r>
                        <a:rPr lang="en-US" altLang="ko-KR" sz="900" kern="1200" dirty="0" smtClean="0">
                          <a:solidFill>
                            <a:schemeClr val="tx1"/>
                          </a:solidFill>
                          <a:effectLst/>
                          <a:latin typeface="맑은 고딕" panose="020B0503020000020004" pitchFamily="50" charset="-127"/>
                          <a:ea typeface="맑은 고딕" panose="020B0503020000020004" pitchFamily="50" charset="-127"/>
                          <a:cs typeface="+mn-cs"/>
                        </a:rPr>
                        <a:t>When the user picks up the handset, the system checks the subscription status by inquiring the subscriber number. If there is no abnormality, a dial tone is connected and a DTMF receiver is attached.</a:t>
                      </a:r>
                    </a:p>
                    <a:p>
                      <a:pPr marL="228600" indent="-228600">
                        <a:buAutoNum type="arabicPeriod"/>
                      </a:pPr>
                      <a:r>
                        <a:rPr lang="en-US" altLang="ko-KR" sz="900" kern="1200" dirty="0" smtClean="0">
                          <a:solidFill>
                            <a:schemeClr val="tx1"/>
                          </a:solidFill>
                          <a:effectLst/>
                          <a:latin typeface="맑은 고딕" panose="020B0503020000020004" pitchFamily="50" charset="-127"/>
                          <a:ea typeface="맑은 고딕" panose="020B0503020000020004" pitchFamily="50" charset="-127"/>
                          <a:cs typeface="+mn-cs"/>
                        </a:rPr>
                        <a:t>When the user presses the button, the system cancels the dial tone and receives the number through the DTMF receiver.</a:t>
                      </a:r>
                    </a:p>
                    <a:p>
                      <a:pPr marL="228600" indent="-228600">
                        <a:buAutoNum type="arabicPeriod"/>
                      </a:pPr>
                      <a:r>
                        <a:rPr lang="en-US" altLang="ko-KR" sz="900" kern="1200" dirty="0" smtClean="0">
                          <a:solidFill>
                            <a:schemeClr val="tx1"/>
                          </a:solidFill>
                          <a:effectLst/>
                          <a:latin typeface="맑은 고딕" panose="020B0503020000020004" pitchFamily="50" charset="-127"/>
                          <a:ea typeface="맑은 고딕" panose="020B0503020000020004" pitchFamily="50" charset="-127"/>
                          <a:cs typeface="+mn-cs"/>
                        </a:rPr>
                        <a:t>When the user finishes dialing the number, the system cancels the DTMF receiver and determines the destination through number translation.</a:t>
                      </a:r>
                    </a:p>
                    <a:p>
                      <a:pPr marL="228600" indent="-228600">
                        <a:buAutoNum type="arabicPeriod"/>
                      </a:pPr>
                      <a:r>
                        <a:rPr lang="en-US" altLang="ko-KR" sz="900" kern="1200" dirty="0" smtClean="0">
                          <a:solidFill>
                            <a:schemeClr val="tx1"/>
                          </a:solidFill>
                          <a:effectLst/>
                          <a:latin typeface="맑은 고딕" panose="020B0503020000020004" pitchFamily="50" charset="-127"/>
                          <a:ea typeface="맑은 고딕" panose="020B0503020000020004" pitchFamily="50" charset="-127"/>
                          <a:cs typeface="+mn-cs"/>
                        </a:rPr>
                        <a:t>If the destination is not local, the system searches the idle trunk to secure the trunk and delivers the number to the neighboring station through the signaling link.</a:t>
                      </a:r>
                    </a:p>
                    <a:p>
                      <a:pPr marL="228600" indent="-228600">
                        <a:buAutoNum type="arabicPeriod"/>
                      </a:pPr>
                      <a:r>
                        <a:rPr lang="en-US" altLang="ko-KR" sz="900" kern="1200" dirty="0" smtClean="0">
                          <a:solidFill>
                            <a:schemeClr val="tx1"/>
                          </a:solidFill>
                          <a:effectLst/>
                          <a:latin typeface="맑은 고딕" panose="020B0503020000020004" pitchFamily="50" charset="-127"/>
                          <a:ea typeface="맑은 고딕" panose="020B0503020000020004" pitchFamily="50" charset="-127"/>
                          <a:cs typeface="+mn-cs"/>
                        </a:rPr>
                        <a:t>The called station checks the status of the called subscriber and, if normal, connects the ring and connects the ring back tone to the calling station. (Caller hears </a:t>
                      </a:r>
                      <a:r>
                        <a:rPr lang="en-US" altLang="ko-KR" sz="900" kern="1200" dirty="0" err="1" smtClean="0">
                          <a:solidFill>
                            <a:schemeClr val="tx1"/>
                          </a:solidFill>
                          <a:effectLst/>
                          <a:latin typeface="맑은 고딕" panose="020B0503020000020004" pitchFamily="50" charset="-127"/>
                          <a:ea typeface="맑은 고딕" panose="020B0503020000020004" pitchFamily="50" charset="-127"/>
                          <a:cs typeface="+mn-cs"/>
                        </a:rPr>
                        <a:t>ringback</a:t>
                      </a:r>
                      <a:r>
                        <a:rPr lang="en-US" altLang="ko-KR" sz="900" kern="1200" dirty="0" smtClean="0">
                          <a:solidFill>
                            <a:schemeClr val="tx1"/>
                          </a:solidFill>
                          <a:effectLst/>
                          <a:latin typeface="맑은 고딕" panose="020B0503020000020004" pitchFamily="50" charset="-127"/>
                          <a:ea typeface="맑은 고딕" panose="020B0503020000020004" pitchFamily="50" charset="-127"/>
                          <a:cs typeface="+mn-cs"/>
                        </a:rPr>
                        <a:t> tone)</a:t>
                      </a:r>
                    </a:p>
                    <a:p>
                      <a:pPr marL="228600" indent="-228600">
                        <a:buAutoNum type="arabicPeriod"/>
                      </a:pPr>
                      <a:r>
                        <a:rPr lang="en-US" altLang="ko-KR" sz="900" kern="1200" dirty="0" smtClean="0">
                          <a:solidFill>
                            <a:schemeClr val="tx1"/>
                          </a:solidFill>
                          <a:effectLst/>
                          <a:latin typeface="맑은 고딕" panose="020B0503020000020004" pitchFamily="50" charset="-127"/>
                          <a:ea typeface="맑은 고딕" panose="020B0503020000020004" pitchFamily="50" charset="-127"/>
                          <a:cs typeface="+mn-cs"/>
                        </a:rPr>
                        <a:t>When the called subscriber picks up the handset, the called station disconnects the ring, connects the call path, and sends the Connect signal to the calling station.</a:t>
                      </a:r>
                    </a:p>
                    <a:p>
                      <a:pPr marL="228600" indent="-228600">
                        <a:buAutoNum type="arabicPeriod"/>
                      </a:pPr>
                      <a:r>
                        <a:rPr lang="en-US" altLang="ko-KR" sz="900" kern="1200" dirty="0" smtClean="0">
                          <a:solidFill>
                            <a:schemeClr val="tx1"/>
                          </a:solidFill>
                          <a:effectLst/>
                          <a:latin typeface="맑은 고딕" panose="020B0503020000020004" pitchFamily="50" charset="-127"/>
                          <a:ea typeface="맑은 고딕" panose="020B0503020000020004" pitchFamily="50" charset="-127"/>
                          <a:cs typeface="+mn-cs"/>
                        </a:rPr>
                        <a:t>When the calling or called subscriber hangs up the handset, a busy tone is connected to the other side and the Disconnect signal is delivered to the other station.</a:t>
                      </a:r>
                    </a:p>
                    <a:p>
                      <a:pPr marL="228600" indent="-228600">
                        <a:buAutoNum type="arabicPeriod"/>
                      </a:pPr>
                      <a:r>
                        <a:rPr lang="en-US" altLang="ko-KR" sz="900" kern="1200" dirty="0" smtClean="0">
                          <a:solidFill>
                            <a:schemeClr val="tx1"/>
                          </a:solidFill>
                          <a:effectLst/>
                          <a:latin typeface="맑은 고딕" panose="020B0503020000020004" pitchFamily="50" charset="-127"/>
                          <a:ea typeface="맑은 고딕" panose="020B0503020000020004" pitchFamily="50" charset="-127"/>
                          <a:cs typeface="+mn-cs"/>
                        </a:rPr>
                        <a:t>If the subscriber hangs up the handset while listening to the busy tone, the system hangs up the busy tone and terminates the call.</a:t>
                      </a:r>
                    </a:p>
                    <a:p>
                      <a:pPr marL="228600" indent="-228600">
                        <a:buAutoNum type="arabicPeriod"/>
                      </a:pPr>
                      <a:r>
                        <a:rPr lang="en-US" altLang="ko-KR" sz="900" kern="1200" dirty="0" smtClean="0">
                          <a:solidFill>
                            <a:schemeClr val="tx1"/>
                          </a:solidFill>
                          <a:effectLst/>
                          <a:latin typeface="맑은 고딕" panose="020B0503020000020004" pitchFamily="50" charset="-127"/>
                          <a:ea typeface="맑은 고딕" panose="020B0503020000020004" pitchFamily="50" charset="-127"/>
                          <a:cs typeface="+mn-cs"/>
                        </a:rPr>
                        <a:t>The system sends billing information to the billing center if it is not an emergency call.</a:t>
                      </a:r>
                      <a:endParaRPr lang="en-US" altLang="ko-KR" sz="900" dirty="0" smtClean="0">
                        <a:solidFill>
                          <a:schemeClr val="tx1"/>
                        </a:solidFill>
                        <a:effectLst/>
                        <a:latin typeface="맑은 고딕" panose="020B0503020000020004" pitchFamily="50" charset="-127"/>
                        <a:ea typeface="맑은 고딕" panose="020B0503020000020004" pitchFamily="50" charset="-127"/>
                      </a:endParaRPr>
                    </a:p>
                  </a:txBody>
                  <a:tcPr marL="16866" marR="16866" marT="8433" marB="8433" anchor="ctr"/>
                </a:tc>
                <a:tc>
                  <a:txBody>
                    <a:bodyPr/>
                    <a:lstStyle/>
                    <a:p>
                      <a:pPr>
                        <a:buFont typeface="Arial" panose="020B0604020202020204" pitchFamily="34" charset="0"/>
                        <a:buNone/>
                      </a:pPr>
                      <a:endParaRPr lang="en-US" altLang="ko-KR" sz="900" dirty="0" smtClean="0">
                        <a:solidFill>
                          <a:schemeClr val="tx1"/>
                        </a:solidFill>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altLang="ko-KR" sz="900" dirty="0" smtClean="0">
                          <a:solidFill>
                            <a:schemeClr val="tx1"/>
                          </a:solidFill>
                          <a:latin typeface="맑은 고딕" panose="020B0503020000020004" pitchFamily="50" charset="-127"/>
                          <a:ea typeface="맑은 고딕" panose="020B0503020000020004" pitchFamily="50" charset="-127"/>
                        </a:rPr>
                        <a:t>Y.CAL_1</a:t>
                      </a:r>
                    </a:p>
                    <a:p>
                      <a:pPr>
                        <a:buFont typeface="Arial" panose="020B0604020202020204" pitchFamily="34" charset="0"/>
                        <a:buNone/>
                      </a:pPr>
                      <a:endParaRPr lang="en-US" altLang="ko-KR" sz="900" dirty="0" smtClean="0">
                        <a:solidFill>
                          <a:schemeClr val="tx1"/>
                        </a:solidFill>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altLang="ko-KR" sz="900" dirty="0" smtClean="0">
                          <a:solidFill>
                            <a:schemeClr val="tx1"/>
                          </a:solidFill>
                          <a:latin typeface="맑은 고딕" panose="020B0503020000020004" pitchFamily="50" charset="-127"/>
                          <a:ea typeface="맑은 고딕" panose="020B0503020000020004" pitchFamily="50" charset="-127"/>
                        </a:rPr>
                        <a:t>Y.CAL_2</a:t>
                      </a:r>
                    </a:p>
                    <a:p>
                      <a:pPr>
                        <a:buFont typeface="Arial" panose="020B0604020202020204" pitchFamily="34" charset="0"/>
                        <a:buNone/>
                      </a:pPr>
                      <a:r>
                        <a:rPr lang="en-US" altLang="ko-KR" sz="900" dirty="0" smtClean="0">
                          <a:solidFill>
                            <a:schemeClr val="tx1"/>
                          </a:solidFill>
                          <a:latin typeface="맑은 고딕" panose="020B0503020000020004" pitchFamily="50" charset="-127"/>
                          <a:ea typeface="맑은 고딕" panose="020B0503020000020004" pitchFamily="50" charset="-127"/>
                        </a:rPr>
                        <a:t>Y.CAL_3</a:t>
                      </a:r>
                    </a:p>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en-US" altLang="ko-KR" sz="900" dirty="0" smtClean="0">
                          <a:solidFill>
                            <a:schemeClr val="tx1"/>
                          </a:solidFill>
                          <a:latin typeface="맑은 고딕" panose="020B0503020000020004" pitchFamily="50" charset="-127"/>
                          <a:ea typeface="맑은 고딕" panose="020B0503020000020004" pitchFamily="50" charset="-127"/>
                        </a:rPr>
                        <a:t>Y.CAL_3</a:t>
                      </a:r>
                    </a:p>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endParaRPr lang="en-US" altLang="ko-KR" sz="900" dirty="0" smtClean="0">
                        <a:solidFill>
                          <a:schemeClr val="tx1"/>
                        </a:solidFill>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altLang="ko-KR" sz="900" dirty="0" smtClean="0">
                          <a:solidFill>
                            <a:schemeClr val="tx1"/>
                          </a:solidFill>
                          <a:latin typeface="맑은 고딕" panose="020B0503020000020004" pitchFamily="50" charset="-127"/>
                          <a:ea typeface="맑은 고딕" panose="020B0503020000020004" pitchFamily="50" charset="-127"/>
                        </a:rPr>
                        <a:t>-</a:t>
                      </a:r>
                    </a:p>
                    <a:p>
                      <a:pPr>
                        <a:buFont typeface="Arial" panose="020B0604020202020204" pitchFamily="34" charset="0"/>
                        <a:buNone/>
                      </a:pPr>
                      <a:endParaRPr lang="en-US" altLang="ko-KR" sz="900" dirty="0" smtClean="0">
                        <a:solidFill>
                          <a:schemeClr val="tx1"/>
                        </a:solidFill>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altLang="ko-KR" sz="900" dirty="0" smtClean="0">
                          <a:solidFill>
                            <a:schemeClr val="tx1"/>
                          </a:solidFill>
                          <a:latin typeface="맑은 고딕" panose="020B0503020000020004" pitchFamily="50" charset="-127"/>
                          <a:ea typeface="맑은 고딕" panose="020B0503020000020004" pitchFamily="50" charset="-127"/>
                        </a:rPr>
                        <a:t>-</a:t>
                      </a:r>
                    </a:p>
                    <a:p>
                      <a:pPr>
                        <a:buFont typeface="Arial" panose="020B0604020202020204" pitchFamily="34" charset="0"/>
                        <a:buNone/>
                      </a:pPr>
                      <a:endParaRPr lang="en-US" altLang="ko-KR" sz="900" dirty="0" smtClean="0">
                        <a:solidFill>
                          <a:schemeClr val="tx1"/>
                        </a:solidFill>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altLang="ko-KR" sz="900" dirty="0" smtClean="0">
                          <a:solidFill>
                            <a:schemeClr val="tx1"/>
                          </a:solidFill>
                          <a:latin typeface="맑은 고딕" panose="020B0503020000020004" pitchFamily="50" charset="-127"/>
                          <a:ea typeface="맑은 고딕" panose="020B0503020000020004" pitchFamily="50" charset="-127"/>
                        </a:rPr>
                        <a:t>Y.CAL_4</a:t>
                      </a:r>
                    </a:p>
                    <a:p>
                      <a:pPr>
                        <a:buFont typeface="Arial" panose="020B0604020202020204" pitchFamily="34" charset="0"/>
                        <a:buNone/>
                      </a:pPr>
                      <a:endParaRPr lang="en-US" altLang="ko-KR" sz="900" dirty="0" smtClean="0">
                        <a:solidFill>
                          <a:schemeClr val="tx1"/>
                        </a:solidFill>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altLang="ko-KR" sz="900" dirty="0" smtClean="0">
                          <a:solidFill>
                            <a:schemeClr val="tx1"/>
                          </a:solidFill>
                          <a:latin typeface="맑은 고딕" panose="020B0503020000020004" pitchFamily="50" charset="-127"/>
                          <a:ea typeface="맑은 고딕" panose="020B0503020000020004" pitchFamily="50" charset="-127"/>
                        </a:rPr>
                        <a:t>Y.CAL_5</a:t>
                      </a:r>
                    </a:p>
                    <a:p>
                      <a:pPr>
                        <a:buFont typeface="Arial" panose="020B0604020202020204" pitchFamily="34" charset="0"/>
                        <a:buNone/>
                      </a:pPr>
                      <a:r>
                        <a:rPr lang="en-US" altLang="ko-KR" sz="900" dirty="0" smtClean="0">
                          <a:solidFill>
                            <a:schemeClr val="tx1"/>
                          </a:solidFill>
                          <a:latin typeface="맑은 고딕" panose="020B0503020000020004" pitchFamily="50" charset="-127"/>
                          <a:ea typeface="맑은 고딕" panose="020B0503020000020004" pitchFamily="50" charset="-127"/>
                        </a:rPr>
                        <a:t>Y.CAL_6</a:t>
                      </a:r>
                    </a:p>
                  </a:txBody>
                  <a:tcPr anchor="ctr"/>
                </a:tc>
                <a:tc>
                  <a:txBody>
                    <a:bodyPr/>
                    <a:lstStyle/>
                    <a:p>
                      <a:pPr algn="ctr">
                        <a:buFont typeface="Arial" panose="020B0604020202020204" pitchFamily="34" charset="0"/>
                        <a:buNone/>
                      </a:pPr>
                      <a:endParaRPr lang="en-US" sz="900" dirty="0" smtClean="0">
                        <a:solidFill>
                          <a:schemeClr val="tx1"/>
                        </a:solidFill>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900" dirty="0" smtClean="0">
                          <a:solidFill>
                            <a:schemeClr val="tx1"/>
                          </a:solidFill>
                          <a:latin typeface="맑은 고딕" panose="020B0503020000020004" pitchFamily="50" charset="-127"/>
                          <a:ea typeface="맑은 고딕" panose="020B0503020000020004" pitchFamily="50" charset="-127"/>
                        </a:rPr>
                        <a:t>FR</a:t>
                      </a:r>
                    </a:p>
                    <a:p>
                      <a:pPr algn="ctr">
                        <a:buFont typeface="Arial" panose="020B0604020202020204" pitchFamily="34" charset="0"/>
                        <a:buNone/>
                      </a:pPr>
                      <a:endParaRPr lang="en-US" sz="900" dirty="0">
                        <a:solidFill>
                          <a:schemeClr val="tx1"/>
                        </a:solidFill>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900" dirty="0" smtClean="0">
                          <a:solidFill>
                            <a:schemeClr val="tx1"/>
                          </a:solidFill>
                          <a:latin typeface="맑은 고딕" panose="020B0503020000020004" pitchFamily="50" charset="-127"/>
                          <a:ea typeface="맑은 고딕" panose="020B0503020000020004" pitchFamily="50" charset="-127"/>
                        </a:rPr>
                        <a:t>FR</a:t>
                      </a:r>
                      <a:endParaRPr lang="en-US" sz="900" dirty="0">
                        <a:solidFill>
                          <a:schemeClr val="tx1"/>
                        </a:solidFill>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900" dirty="0" smtClean="0">
                          <a:solidFill>
                            <a:schemeClr val="tx1"/>
                          </a:solidFill>
                          <a:latin typeface="맑은 고딕" panose="020B0503020000020004" pitchFamily="50" charset="-127"/>
                          <a:ea typeface="맑은 고딕" panose="020B0503020000020004" pitchFamily="50" charset="-127"/>
                        </a:rPr>
                        <a:t>FR</a:t>
                      </a:r>
                    </a:p>
                    <a:p>
                      <a:pPr algn="ctr">
                        <a:buFont typeface="Arial" panose="020B0604020202020204" pitchFamily="34" charset="0"/>
                        <a:buNone/>
                      </a:pPr>
                      <a:r>
                        <a:rPr lang="en-US" sz="900" dirty="0" smtClean="0">
                          <a:solidFill>
                            <a:schemeClr val="tx1"/>
                          </a:solidFill>
                          <a:latin typeface="맑은 고딕" panose="020B0503020000020004" pitchFamily="50" charset="-127"/>
                          <a:ea typeface="맑은 고딕" panose="020B0503020000020004" pitchFamily="50" charset="-127"/>
                        </a:rPr>
                        <a:t>FR</a:t>
                      </a:r>
                    </a:p>
                    <a:p>
                      <a:pPr algn="ctr">
                        <a:buFont typeface="Arial" panose="020B0604020202020204" pitchFamily="34" charset="0"/>
                        <a:buNone/>
                      </a:pPr>
                      <a:endParaRPr lang="en-US" sz="900" dirty="0">
                        <a:solidFill>
                          <a:schemeClr val="tx1"/>
                        </a:solidFill>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900" dirty="0" smtClean="0">
                          <a:solidFill>
                            <a:schemeClr val="tx1"/>
                          </a:solidFill>
                          <a:latin typeface="맑은 고딕" panose="020B0503020000020004" pitchFamily="50" charset="-127"/>
                          <a:ea typeface="맑은 고딕" panose="020B0503020000020004" pitchFamily="50" charset="-127"/>
                        </a:rPr>
                        <a:t>-</a:t>
                      </a:r>
                    </a:p>
                    <a:p>
                      <a:pPr algn="ctr">
                        <a:buFont typeface="Arial" panose="020B0604020202020204" pitchFamily="34" charset="0"/>
                        <a:buNone/>
                      </a:pPr>
                      <a:endParaRPr lang="en-US" sz="900" dirty="0">
                        <a:solidFill>
                          <a:schemeClr val="tx1"/>
                        </a:solidFill>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900" dirty="0" smtClean="0">
                          <a:solidFill>
                            <a:schemeClr val="tx1"/>
                          </a:solidFill>
                          <a:latin typeface="맑은 고딕" panose="020B0503020000020004" pitchFamily="50" charset="-127"/>
                          <a:ea typeface="맑은 고딕" panose="020B0503020000020004" pitchFamily="50" charset="-127"/>
                        </a:rPr>
                        <a:t>-</a:t>
                      </a:r>
                    </a:p>
                    <a:p>
                      <a:pPr algn="ctr">
                        <a:buFont typeface="Arial" panose="020B0604020202020204" pitchFamily="34" charset="0"/>
                        <a:buNone/>
                      </a:pPr>
                      <a:endParaRPr lang="en-US" sz="900" dirty="0">
                        <a:solidFill>
                          <a:schemeClr val="tx1"/>
                        </a:solidFill>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900" dirty="0" smtClean="0">
                          <a:solidFill>
                            <a:schemeClr val="tx1"/>
                          </a:solidFill>
                          <a:latin typeface="맑은 고딕" panose="020B0503020000020004" pitchFamily="50" charset="-127"/>
                          <a:ea typeface="맑은 고딕" panose="020B0503020000020004" pitchFamily="50" charset="-127"/>
                        </a:rPr>
                        <a:t>FR</a:t>
                      </a:r>
                    </a:p>
                    <a:p>
                      <a:pPr algn="ctr">
                        <a:buFont typeface="Arial" panose="020B0604020202020204" pitchFamily="34" charset="0"/>
                        <a:buNone/>
                      </a:pPr>
                      <a:r>
                        <a:rPr lang="en-US" sz="900" dirty="0">
                          <a:solidFill>
                            <a:schemeClr val="tx1"/>
                          </a:solidFill>
                          <a:latin typeface="맑은 고딕" panose="020B0503020000020004" pitchFamily="50" charset="-127"/>
                          <a:ea typeface="맑은 고딕" panose="020B0503020000020004" pitchFamily="50" charset="-127"/>
                        </a:rPr>
                        <a:t> </a:t>
                      </a:r>
                    </a:p>
                    <a:p>
                      <a:pPr algn="ctr">
                        <a:buFont typeface="Arial" panose="020B0604020202020204" pitchFamily="34" charset="0"/>
                        <a:buNone/>
                      </a:pPr>
                      <a:r>
                        <a:rPr lang="en-US" sz="900" dirty="0" smtClean="0">
                          <a:solidFill>
                            <a:schemeClr val="tx1"/>
                          </a:solidFill>
                          <a:latin typeface="맑은 고딕" panose="020B0503020000020004" pitchFamily="50" charset="-127"/>
                          <a:ea typeface="맑은 고딕" panose="020B0503020000020004" pitchFamily="50" charset="-127"/>
                        </a:rPr>
                        <a:t>FR</a:t>
                      </a:r>
                      <a:endParaRPr lang="en-US" sz="900" dirty="0">
                        <a:solidFill>
                          <a:schemeClr val="tx1"/>
                        </a:solidFill>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900" dirty="0" smtClean="0">
                          <a:solidFill>
                            <a:schemeClr val="tx1"/>
                          </a:solidFill>
                          <a:latin typeface="맑은 고딕" panose="020B0503020000020004" pitchFamily="50" charset="-127"/>
                          <a:ea typeface="맑은 고딕" panose="020B0503020000020004" pitchFamily="50" charset="-127"/>
                        </a:rPr>
                        <a:t>FR</a:t>
                      </a:r>
                      <a:endParaRPr lang="en-US" sz="900" dirty="0">
                        <a:solidFill>
                          <a:schemeClr val="tx1"/>
                        </a:solidFill>
                        <a:latin typeface="맑은 고딕" panose="020B0503020000020004" pitchFamily="50" charset="-127"/>
                        <a:ea typeface="맑은 고딕" panose="020B0503020000020004" pitchFamily="50" charset="-127"/>
                      </a:endParaRPr>
                    </a:p>
                  </a:txBody>
                  <a:tcPr marL="16866" marR="16866" marT="8433" marB="8433" anchor="ctr"/>
                </a:tc>
                <a:tc>
                  <a:txBody>
                    <a:bodyPr/>
                    <a:lstStyle/>
                    <a:p>
                      <a:pPr marL="0" indent="0" algn="ctr">
                        <a:buFont typeface="Arial" panose="020B0604020202020204" pitchFamily="34" charset="0"/>
                        <a:buNone/>
                      </a:pPr>
                      <a:endParaRPr lang="en-US" sz="900" dirty="0" smtClean="0">
                        <a:solidFill>
                          <a:schemeClr val="tx1"/>
                        </a:solidFill>
                        <a:latin typeface="맑은 고딕" panose="020B0503020000020004" pitchFamily="50" charset="-127"/>
                        <a:ea typeface="맑은 고딕" panose="020B0503020000020004" pitchFamily="50" charset="-127"/>
                      </a:endParaRPr>
                    </a:p>
                    <a:p>
                      <a:pPr marL="0" indent="0" algn="ctr">
                        <a:buFont typeface="Arial" panose="020B0604020202020204" pitchFamily="34" charset="0"/>
                        <a:buNone/>
                      </a:pPr>
                      <a:r>
                        <a:rPr lang="en-US" sz="900" dirty="0" smtClean="0">
                          <a:solidFill>
                            <a:schemeClr val="tx1"/>
                          </a:solidFill>
                          <a:latin typeface="맑은 고딕" panose="020B0503020000020004" pitchFamily="50" charset="-127"/>
                          <a:ea typeface="맑은 고딕" panose="020B0503020000020004" pitchFamily="50" charset="-127"/>
                        </a:rPr>
                        <a:t>HW-SW</a:t>
                      </a:r>
                    </a:p>
                    <a:p>
                      <a:pPr marL="0" indent="0" algn="ctr">
                        <a:buFont typeface="Arial" panose="020B0604020202020204" pitchFamily="34" charset="0"/>
                        <a:buNone/>
                      </a:pPr>
                      <a:endParaRPr lang="en-US" sz="900" dirty="0" smtClean="0">
                        <a:solidFill>
                          <a:schemeClr val="tx1"/>
                        </a:solidFill>
                        <a:latin typeface="맑은 고딕" panose="020B0503020000020004" pitchFamily="50" charset="-127"/>
                        <a:ea typeface="맑은 고딕" panose="020B0503020000020004" pitchFamily="50" charset="-127"/>
                      </a:endParaRPr>
                    </a:p>
                    <a:p>
                      <a:pPr marL="0" indent="0" algn="ctr">
                        <a:buFont typeface="Arial" panose="020B0604020202020204" pitchFamily="34" charset="0"/>
                        <a:buNone/>
                      </a:pPr>
                      <a:r>
                        <a:rPr lang="en-US" sz="900" dirty="0" smtClean="0">
                          <a:solidFill>
                            <a:schemeClr val="tx1"/>
                          </a:solidFill>
                          <a:latin typeface="맑은 고딕" panose="020B0503020000020004" pitchFamily="50" charset="-127"/>
                          <a:ea typeface="맑은 고딕" panose="020B0503020000020004" pitchFamily="50" charset="-127"/>
                        </a:rPr>
                        <a:t>HW-SW</a:t>
                      </a:r>
                    </a:p>
                    <a:p>
                      <a:pPr marL="0" indent="0" algn="ctr">
                        <a:buFont typeface="Arial" panose="020B0604020202020204" pitchFamily="34" charset="0"/>
                        <a:buNone/>
                      </a:pPr>
                      <a:r>
                        <a:rPr lang="en-US" sz="900" dirty="0" smtClean="0">
                          <a:solidFill>
                            <a:schemeClr val="tx1"/>
                          </a:solidFill>
                          <a:latin typeface="맑은 고딕" panose="020B0503020000020004" pitchFamily="50" charset="-127"/>
                          <a:ea typeface="맑은 고딕" panose="020B0503020000020004" pitchFamily="50" charset="-127"/>
                        </a:rPr>
                        <a:t>HW-SW</a:t>
                      </a:r>
                    </a:p>
                    <a:p>
                      <a:pPr marL="0" indent="0" algn="ctr">
                        <a:buFont typeface="Arial" panose="020B0604020202020204" pitchFamily="34" charset="0"/>
                        <a:buNone/>
                      </a:pPr>
                      <a:r>
                        <a:rPr lang="en-US" sz="900" dirty="0" smtClean="0">
                          <a:solidFill>
                            <a:schemeClr val="tx1"/>
                          </a:solidFill>
                          <a:latin typeface="맑은 고딕" panose="020B0503020000020004" pitchFamily="50" charset="-127"/>
                          <a:ea typeface="맑은 고딕" panose="020B0503020000020004" pitchFamily="50" charset="-127"/>
                        </a:rPr>
                        <a:t>SW</a:t>
                      </a:r>
                    </a:p>
                    <a:p>
                      <a:pPr marL="0" indent="0" algn="ctr">
                        <a:buFont typeface="Arial" panose="020B0604020202020204" pitchFamily="34" charset="0"/>
                        <a:buNone/>
                      </a:pPr>
                      <a:endParaRPr lang="en-US" sz="900" dirty="0" smtClean="0">
                        <a:solidFill>
                          <a:schemeClr val="tx1"/>
                        </a:solidFill>
                        <a:latin typeface="맑은 고딕" panose="020B0503020000020004" pitchFamily="50" charset="-127"/>
                        <a:ea typeface="맑은 고딕" panose="020B0503020000020004" pitchFamily="50" charset="-127"/>
                      </a:endParaRPr>
                    </a:p>
                    <a:p>
                      <a:pPr marL="0" indent="0" algn="ctr">
                        <a:buFont typeface="Arial" panose="020B0604020202020204" pitchFamily="34" charset="0"/>
                        <a:buNone/>
                      </a:pPr>
                      <a:r>
                        <a:rPr lang="en-US" sz="900" dirty="0" smtClean="0">
                          <a:solidFill>
                            <a:schemeClr val="tx1"/>
                          </a:solidFill>
                          <a:latin typeface="맑은 고딕" panose="020B0503020000020004" pitchFamily="50" charset="-127"/>
                          <a:ea typeface="맑은 고딕" panose="020B0503020000020004" pitchFamily="50" charset="-127"/>
                        </a:rPr>
                        <a:t>-</a:t>
                      </a:r>
                    </a:p>
                    <a:p>
                      <a:pPr marL="0" indent="0" algn="ctr">
                        <a:buFont typeface="Arial" panose="020B0604020202020204" pitchFamily="34" charset="0"/>
                        <a:buNone/>
                      </a:pPr>
                      <a:endParaRPr lang="en-US" sz="900" dirty="0" smtClean="0">
                        <a:solidFill>
                          <a:schemeClr val="tx1"/>
                        </a:solidFill>
                        <a:latin typeface="맑은 고딕" panose="020B0503020000020004" pitchFamily="50" charset="-127"/>
                        <a:ea typeface="맑은 고딕" panose="020B0503020000020004" pitchFamily="50" charset="-127"/>
                      </a:endParaRPr>
                    </a:p>
                    <a:p>
                      <a:pPr marL="0" indent="0" algn="ctr">
                        <a:buFont typeface="Arial" panose="020B0604020202020204" pitchFamily="34" charset="0"/>
                        <a:buNone/>
                      </a:pPr>
                      <a:r>
                        <a:rPr lang="en-US" sz="900" dirty="0" smtClean="0">
                          <a:solidFill>
                            <a:schemeClr val="tx1"/>
                          </a:solidFill>
                          <a:latin typeface="맑은 고딕" panose="020B0503020000020004" pitchFamily="50" charset="-127"/>
                          <a:ea typeface="맑은 고딕" panose="020B0503020000020004" pitchFamily="50" charset="-127"/>
                        </a:rPr>
                        <a:t>-</a:t>
                      </a:r>
                    </a:p>
                    <a:p>
                      <a:pPr marL="0" indent="0" algn="ctr">
                        <a:buFont typeface="Arial" panose="020B0604020202020204" pitchFamily="34" charset="0"/>
                        <a:buNone/>
                      </a:pPr>
                      <a:endParaRPr lang="en-US" sz="900" dirty="0" smtClean="0">
                        <a:solidFill>
                          <a:schemeClr val="tx1"/>
                        </a:solidFill>
                        <a:latin typeface="맑은 고딕" panose="020B0503020000020004" pitchFamily="50" charset="-127"/>
                        <a:ea typeface="맑은 고딕" panose="020B0503020000020004" pitchFamily="50" charset="-127"/>
                      </a:endParaRPr>
                    </a:p>
                    <a:p>
                      <a:pPr marL="0" indent="0" algn="ctr">
                        <a:buFont typeface="Arial" panose="020B0604020202020204" pitchFamily="34" charset="0"/>
                        <a:buNone/>
                      </a:pPr>
                      <a:r>
                        <a:rPr lang="en-US" sz="900" dirty="0" smtClean="0">
                          <a:solidFill>
                            <a:schemeClr val="tx1"/>
                          </a:solidFill>
                          <a:latin typeface="맑은 고딕" panose="020B0503020000020004" pitchFamily="50" charset="-127"/>
                          <a:ea typeface="맑은 고딕" panose="020B0503020000020004" pitchFamily="50" charset="-127"/>
                        </a:rPr>
                        <a:t>HW-SW</a:t>
                      </a:r>
                    </a:p>
                    <a:p>
                      <a:pPr marL="0" indent="0" algn="ctr">
                        <a:buFont typeface="Arial" panose="020B0604020202020204" pitchFamily="34" charset="0"/>
                        <a:buNone/>
                      </a:pPr>
                      <a:endParaRPr lang="en-US" sz="900" dirty="0">
                        <a:solidFill>
                          <a:schemeClr val="tx1"/>
                        </a:solidFill>
                        <a:latin typeface="맑은 고딕" panose="020B0503020000020004" pitchFamily="50" charset="-127"/>
                        <a:ea typeface="맑은 고딕" panose="020B0503020000020004" pitchFamily="50" charset="-127"/>
                      </a:endParaRPr>
                    </a:p>
                    <a:p>
                      <a:pPr marL="0" indent="0" algn="ctr">
                        <a:buFont typeface="Arial" panose="020B0604020202020204" pitchFamily="34" charset="0"/>
                        <a:buNone/>
                      </a:pPr>
                      <a:r>
                        <a:rPr lang="en-US" sz="900" dirty="0" smtClean="0">
                          <a:solidFill>
                            <a:schemeClr val="tx1"/>
                          </a:solidFill>
                          <a:latin typeface="맑은 고딕" panose="020B0503020000020004" pitchFamily="50" charset="-127"/>
                          <a:ea typeface="맑은 고딕" panose="020B0503020000020004" pitchFamily="50" charset="-127"/>
                        </a:rPr>
                        <a:t>HW-SW</a:t>
                      </a:r>
                    </a:p>
                    <a:p>
                      <a:pPr marL="0" indent="0" algn="ctr">
                        <a:buFont typeface="Arial" panose="020B0604020202020204" pitchFamily="34" charset="0"/>
                        <a:buNone/>
                      </a:pPr>
                      <a:r>
                        <a:rPr lang="en-US" sz="900" dirty="0" smtClean="0">
                          <a:solidFill>
                            <a:schemeClr val="tx1"/>
                          </a:solidFill>
                          <a:latin typeface="맑은 고딕" panose="020B0503020000020004" pitchFamily="50" charset="-127"/>
                          <a:ea typeface="맑은 고딕" panose="020B0503020000020004" pitchFamily="50" charset="-127"/>
                        </a:rPr>
                        <a:t>HW-SW</a:t>
                      </a:r>
                    </a:p>
                  </a:txBody>
                  <a:tcPr marL="16866" marR="16866" marT="8433" marB="8433" anchor="ctr"/>
                </a:tc>
              </a:tr>
              <a:tr h="225400">
                <a:tc>
                  <a:txBody>
                    <a:bodyPr/>
                    <a:lstStyle/>
                    <a:p>
                      <a:pPr>
                        <a:buFont typeface="Arial" panose="020B0604020202020204" pitchFamily="34" charset="0"/>
                        <a:buNone/>
                      </a:pPr>
                      <a:endParaRPr lang="en-US" sz="9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marL="0" marR="0" lvl="0" indent="0" algn="l" defTabSz="914400" rtl="0" eaLnBrk="1" fontAlgn="auto" latinLnBrk="1" hangingPunct="1">
                        <a:lnSpc>
                          <a:spcPct val="100000"/>
                        </a:lnSpc>
                        <a:spcBef>
                          <a:spcPts val="0"/>
                        </a:spcBef>
                        <a:spcAft>
                          <a:spcPts val="0"/>
                        </a:spcAft>
                        <a:buClrTx/>
                        <a:buSzTx/>
                        <a:buFont typeface="+mj-lt"/>
                        <a:buNone/>
                        <a:tabLst/>
                        <a:defRPr/>
                      </a:pPr>
                      <a:r>
                        <a:rPr lang="en-US" altLang="ko-KR" sz="900" b="1" dirty="0" err="1" smtClean="0">
                          <a:solidFill>
                            <a:schemeClr val="tx1"/>
                          </a:solidFill>
                          <a:latin typeface="맑은 고딕" panose="020B0503020000020004" pitchFamily="50" charset="-127"/>
                          <a:ea typeface="맑은 고딕" panose="020B0503020000020004" pitchFamily="50" charset="-127"/>
                        </a:rPr>
                        <a:t>Postconditions</a:t>
                      </a:r>
                      <a:r>
                        <a:rPr lang="en-US" altLang="ko-KR" sz="900" dirty="0" smtClean="0">
                          <a:solidFill>
                            <a:schemeClr val="tx1"/>
                          </a:solidFill>
                          <a:latin typeface="맑은 고딕" panose="020B0503020000020004" pitchFamily="50" charset="-127"/>
                          <a:ea typeface="맑은 고딕" panose="020B0503020000020004" pitchFamily="50" charset="-127"/>
                        </a:rPr>
                        <a:t> : Normal</a:t>
                      </a:r>
                    </a:p>
                  </a:txBody>
                  <a:tcPr marL="16866" marR="16866" marT="8433" marB="8433" anchor="ctr"/>
                </a:tc>
                <a:tc>
                  <a:txBody>
                    <a:bodyPr/>
                    <a:lstStyle/>
                    <a:p>
                      <a:pPr latinLnBrk="1"/>
                      <a:endParaRPr lang="ko-KR" altLang="en-US" sz="900">
                        <a:latin typeface="맑은 고딕" panose="020B0503020000020004" pitchFamily="50" charset="-127"/>
                        <a:ea typeface="맑은 고딕" panose="020B0503020000020004" pitchFamily="50" charset="-127"/>
                      </a:endParaRPr>
                    </a:p>
                  </a:txBody>
                  <a:tcPr/>
                </a:tc>
                <a:tc>
                  <a:txBody>
                    <a:bodyPr/>
                    <a:lstStyle/>
                    <a:p>
                      <a:pPr marL="0" indent="0" algn="ctr">
                        <a:buFont typeface="Arial" panose="020B0604020202020204" pitchFamily="34" charset="0"/>
                        <a:buNone/>
                      </a:pPr>
                      <a:endParaRPr lang="en-US" sz="9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marL="0" indent="0" algn="ctr">
                        <a:buFont typeface="Arial" panose="020B0604020202020204" pitchFamily="34" charset="0"/>
                        <a:buNone/>
                      </a:pPr>
                      <a:endParaRPr lang="en-US" sz="900" dirty="0">
                        <a:latin typeface="맑은 고딕" panose="020B0503020000020004" pitchFamily="50" charset="-127"/>
                        <a:ea typeface="맑은 고딕" panose="020B0503020000020004" pitchFamily="50" charset="-127"/>
                      </a:endParaRPr>
                    </a:p>
                  </a:txBody>
                  <a:tcPr marL="16866" marR="16866" marT="8433" marB="8433" anchor="ctr"/>
                </a:tc>
              </a:tr>
              <a:tr h="370840">
                <a:tc>
                  <a:txBody>
                    <a:bodyPr/>
                    <a:lstStyle/>
                    <a:p>
                      <a:pPr>
                        <a:buFont typeface="Arial" panose="020B0604020202020204" pitchFamily="34" charset="0"/>
                        <a:buNone/>
                      </a:pPr>
                      <a:endParaRPr lang="en-US" sz="900" dirty="0" smtClean="0">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sz="900" dirty="0" smtClean="0">
                          <a:latin typeface="맑은 고딕" panose="020B0503020000020004" pitchFamily="50" charset="-127"/>
                          <a:ea typeface="맑은 고딕" panose="020B0503020000020004" pitchFamily="50" charset="-127"/>
                        </a:rPr>
                        <a:t>UC1.1.1_8</a:t>
                      </a:r>
                      <a:endParaRPr lang="en-US" sz="900" dirty="0">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sz="900" dirty="0" smtClean="0">
                          <a:latin typeface="맑은 고딕" panose="020B0503020000020004" pitchFamily="50" charset="-127"/>
                          <a:ea typeface="맑은 고딕" panose="020B0503020000020004" pitchFamily="50" charset="-127"/>
                        </a:rPr>
                        <a:t>UC1.1.1_9</a:t>
                      </a:r>
                      <a:endParaRPr lang="en-US" sz="9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chemeClr val="tx1"/>
                          </a:solidFill>
                          <a:latin typeface="맑은 고딕" panose="020B0503020000020004" pitchFamily="50" charset="-127"/>
                          <a:ea typeface="맑은 고딕" panose="020B0503020000020004" pitchFamily="50" charset="-127"/>
                        </a:rPr>
                        <a:t>Alternative Flow</a:t>
                      </a:r>
                      <a:r>
                        <a:rPr lang="en-US" altLang="ko-KR" sz="900" b="1" baseline="0" dirty="0" smtClean="0">
                          <a:solidFill>
                            <a:schemeClr val="tx1"/>
                          </a:solidFill>
                          <a:latin typeface="맑은 고딕" panose="020B0503020000020004" pitchFamily="50" charset="-127"/>
                          <a:ea typeface="맑은 고딕" panose="020B0503020000020004" pitchFamily="50" charset="-127"/>
                        </a:rPr>
                        <a:t> </a:t>
                      </a:r>
                      <a:r>
                        <a:rPr lang="en-US" altLang="ko-KR" sz="900" baseline="0" dirty="0" smtClean="0">
                          <a:solidFill>
                            <a:schemeClr val="tx1"/>
                          </a:solidFill>
                          <a:latin typeface="맑은 고딕" panose="020B0503020000020004" pitchFamily="50" charset="-127"/>
                          <a:ea typeface="맑은 고딕" panose="020B0503020000020004" pitchFamily="50" charset="-127"/>
                        </a:rPr>
                        <a:t>:</a:t>
                      </a:r>
                      <a:endParaRPr lang="en-US" altLang="ko-KR" sz="900" dirty="0" smtClean="0">
                        <a:solidFill>
                          <a:schemeClr val="tx1"/>
                        </a:solidFill>
                        <a:latin typeface="맑은 고딕" panose="020B0503020000020004" pitchFamily="50" charset="-127"/>
                        <a:ea typeface="맑은 고딕" panose="020B0503020000020004" pitchFamily="50" charset="-127"/>
                      </a:endParaRPr>
                    </a:p>
                    <a:p>
                      <a:r>
                        <a:rPr lang="en-US" altLang="ko-KR" sz="900" dirty="0" smtClean="0">
                          <a:solidFill>
                            <a:schemeClr val="tx1"/>
                          </a:solidFill>
                          <a:latin typeface="맑은 고딕" panose="020B0503020000020004" pitchFamily="50" charset="-127"/>
                          <a:ea typeface="맑은 고딕" panose="020B0503020000020004" pitchFamily="50" charset="-127"/>
                        </a:rPr>
                        <a:t>2a. </a:t>
                      </a:r>
                      <a:r>
                        <a:rPr lang="en-US" altLang="ko-KR" sz="900" dirty="0" smtClean="0">
                          <a:solidFill>
                            <a:schemeClr val="tx1"/>
                          </a:solidFill>
                          <a:latin typeface="맑은 고딕" panose="020B0503020000020004" pitchFamily="50" charset="-127"/>
                          <a:ea typeface="맑은 고딕" panose="020B0503020000020004" pitchFamily="50" charset="-127"/>
                        </a:rPr>
                        <a:t>The user does not press the button for more than 30 seconds: The system attaches a busy tone for 30 seconds and then cancels the call.</a:t>
                      </a:r>
                    </a:p>
                    <a:p>
                      <a:r>
                        <a:rPr lang="en-US" altLang="ko-KR" sz="900" dirty="0" smtClean="0">
                          <a:solidFill>
                            <a:schemeClr val="tx1"/>
                          </a:solidFill>
                          <a:latin typeface="맑은 고딕" panose="020B0503020000020004" pitchFamily="50" charset="-127"/>
                          <a:ea typeface="맑은 고딕" panose="020B0503020000020004" pitchFamily="50" charset="-127"/>
                        </a:rPr>
                        <a:t>3a. Wrong number: Attach voice guidance to the caller and then go to Basic flow 3..</a:t>
                      </a:r>
                      <a:endParaRPr lang="en-US" altLang="ko-KR" sz="900" dirty="0">
                        <a:solidFill>
                          <a:schemeClr val="tx1"/>
                        </a:solidFill>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900">
                        <a:latin typeface="맑은 고딕" panose="020B0503020000020004" pitchFamily="50" charset="-127"/>
                        <a:ea typeface="맑은 고딕" panose="020B0503020000020004" pitchFamily="50" charset="-127"/>
                      </a:endParaRPr>
                    </a:p>
                  </a:txBody>
                  <a:tcPr/>
                </a:tc>
                <a:tc>
                  <a:txBody>
                    <a:bodyPr/>
                    <a:lstStyle/>
                    <a:p>
                      <a:pPr algn="ctr">
                        <a:buFont typeface="Arial" panose="020B0604020202020204" pitchFamily="34" charset="0"/>
                        <a:buNone/>
                      </a:pPr>
                      <a:endParaRPr lang="en-US" sz="900" dirty="0" smtClean="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900" dirty="0" smtClean="0">
                          <a:latin typeface="맑은 고딕" panose="020B0503020000020004" pitchFamily="50" charset="-127"/>
                          <a:ea typeface="맑은 고딕" panose="020B0503020000020004" pitchFamily="50" charset="-127"/>
                        </a:rPr>
                        <a:t>FR</a:t>
                      </a:r>
                      <a:endParaRPr lang="en-US" sz="900" dirty="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900" dirty="0" smtClean="0">
                          <a:latin typeface="맑은 고딕" panose="020B0503020000020004" pitchFamily="50" charset="-127"/>
                          <a:ea typeface="맑은 고딕" panose="020B0503020000020004" pitchFamily="50" charset="-127"/>
                        </a:rPr>
                        <a:t>FR</a:t>
                      </a:r>
                      <a:endParaRPr lang="en-US" sz="9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algn="ctr">
                        <a:buFont typeface="Arial" panose="020B0604020202020204" pitchFamily="34" charset="0"/>
                        <a:buNone/>
                      </a:pPr>
                      <a:endParaRPr lang="en-US" sz="900" dirty="0" smtClean="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900" dirty="0" smtClean="0">
                          <a:latin typeface="맑은 고딕" panose="020B0503020000020004" pitchFamily="50" charset="-127"/>
                          <a:ea typeface="맑은 고딕" panose="020B0503020000020004" pitchFamily="50" charset="-127"/>
                        </a:rPr>
                        <a:t>HW-SW</a:t>
                      </a:r>
                    </a:p>
                    <a:p>
                      <a:pPr algn="ctr">
                        <a:buFont typeface="Arial" panose="020B0604020202020204" pitchFamily="34" charset="0"/>
                        <a:buNone/>
                      </a:pPr>
                      <a:r>
                        <a:rPr lang="en-US" sz="900" dirty="0" smtClean="0">
                          <a:latin typeface="맑은 고딕" panose="020B0503020000020004" pitchFamily="50" charset="-127"/>
                          <a:ea typeface="맑은 고딕" panose="020B0503020000020004" pitchFamily="50" charset="-127"/>
                        </a:rPr>
                        <a:t>HW-SW</a:t>
                      </a:r>
                      <a:endParaRPr lang="en-US" sz="900" dirty="0">
                        <a:latin typeface="맑은 고딕" panose="020B0503020000020004" pitchFamily="50" charset="-127"/>
                        <a:ea typeface="맑은 고딕" panose="020B0503020000020004" pitchFamily="50" charset="-127"/>
                      </a:endParaRPr>
                    </a:p>
                  </a:txBody>
                  <a:tcPr marL="16866" marR="16866" marT="8433" marB="8433" anchor="ctr"/>
                </a:tc>
              </a:tr>
              <a:tr h="370840">
                <a:tc>
                  <a:txBody>
                    <a:bodyPr/>
                    <a:lstStyle/>
                    <a:p>
                      <a:pPr>
                        <a:buFont typeface="Arial" panose="020B0604020202020204" pitchFamily="34" charset="0"/>
                        <a:buNone/>
                      </a:pPr>
                      <a:r>
                        <a:rPr lang="en-US" sz="900" dirty="0" smtClean="0">
                          <a:latin typeface="맑은 고딕" panose="020B0503020000020004" pitchFamily="50" charset="-127"/>
                          <a:ea typeface="맑은 고딕" panose="020B0503020000020004" pitchFamily="50" charset="-127"/>
                        </a:rPr>
                        <a:t>UC1.1.1_10</a:t>
                      </a:r>
                      <a:endParaRPr lang="en-US" sz="9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chemeClr val="tx1"/>
                          </a:solidFill>
                          <a:latin typeface="맑은 고딕" panose="020B0503020000020004" pitchFamily="50" charset="-127"/>
                          <a:ea typeface="맑은 고딕" panose="020B0503020000020004" pitchFamily="50" charset="-127"/>
                        </a:rPr>
                        <a:t>Exceptions</a:t>
                      </a:r>
                      <a:r>
                        <a:rPr lang="en-US" altLang="ko-KR" sz="900" dirty="0" smtClean="0">
                          <a:solidFill>
                            <a:schemeClr val="tx1"/>
                          </a:solidFill>
                          <a:latin typeface="맑은 고딕" panose="020B0503020000020004" pitchFamily="50" charset="-127"/>
                          <a:ea typeface="맑은 고딕" panose="020B0503020000020004" pitchFamily="50" charset="-127"/>
                        </a:rPr>
                        <a:t> : </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dirty="0" smtClean="0">
                          <a:solidFill>
                            <a:schemeClr val="tx1"/>
                          </a:solidFill>
                          <a:latin typeface="맑은 고딕" panose="020B0503020000020004" pitchFamily="50" charset="-127"/>
                          <a:ea typeface="맑은 고딕" panose="020B0503020000020004" pitchFamily="50" charset="-127"/>
                        </a:rPr>
                        <a:t>3b. </a:t>
                      </a:r>
                      <a:r>
                        <a:rPr lang="en-US" altLang="ko-KR" sz="900" dirty="0" smtClean="0">
                          <a:solidFill>
                            <a:schemeClr val="tx1"/>
                          </a:solidFill>
                          <a:latin typeface="맑은 고딕" panose="020B0503020000020004" pitchFamily="50" charset="-127"/>
                          <a:ea typeface="맑은 고딕" panose="020B0503020000020004" pitchFamily="50" charset="-127"/>
                        </a:rPr>
                        <a:t>No Idle Trunk: A busy tone is applied to the caller for 30 seconds and then the call is terminated.</a:t>
                      </a:r>
                      <a:endParaRPr lang="en-US" altLang="ko-KR" sz="900" dirty="0">
                        <a:solidFill>
                          <a:schemeClr val="tx1"/>
                        </a:solidFill>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900">
                        <a:latin typeface="맑은 고딕" panose="020B0503020000020004" pitchFamily="50" charset="-127"/>
                        <a:ea typeface="맑은 고딕" panose="020B0503020000020004" pitchFamily="50" charset="-127"/>
                      </a:endParaRPr>
                    </a:p>
                  </a:txBody>
                  <a:tcPr/>
                </a:tc>
                <a:tc>
                  <a:txBody>
                    <a:bodyPr/>
                    <a:lstStyle/>
                    <a:p>
                      <a:pPr algn="ctr">
                        <a:buFont typeface="Arial" panose="020B0604020202020204" pitchFamily="34" charset="0"/>
                        <a:buNone/>
                      </a:pPr>
                      <a:endParaRPr lang="en-US" sz="900" dirty="0" smtClean="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900" dirty="0" smtClean="0">
                          <a:latin typeface="맑은 고딕" panose="020B0503020000020004" pitchFamily="50" charset="-127"/>
                          <a:ea typeface="맑은 고딕" panose="020B0503020000020004" pitchFamily="50" charset="-127"/>
                        </a:rPr>
                        <a:t>FR</a:t>
                      </a:r>
                      <a:endParaRPr lang="en-US" sz="9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algn="ctr">
                        <a:buFont typeface="Arial" panose="020B0604020202020204" pitchFamily="34" charset="0"/>
                        <a:buNone/>
                      </a:pPr>
                      <a:endParaRPr lang="en-US" sz="900" dirty="0" smtClean="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900" dirty="0" smtClean="0">
                          <a:latin typeface="맑은 고딕" panose="020B0503020000020004" pitchFamily="50" charset="-127"/>
                          <a:ea typeface="맑은 고딕" panose="020B0503020000020004" pitchFamily="50" charset="-127"/>
                        </a:rPr>
                        <a:t>HW-SW</a:t>
                      </a:r>
                      <a:endParaRPr lang="en-US" sz="900" dirty="0">
                        <a:latin typeface="맑은 고딕" panose="020B0503020000020004" pitchFamily="50" charset="-127"/>
                        <a:ea typeface="맑은 고딕" panose="020B0503020000020004" pitchFamily="50" charset="-127"/>
                      </a:endParaRPr>
                    </a:p>
                  </a:txBody>
                  <a:tcPr marL="16866" marR="16866" marT="8433" marB="8433" anchor="ctr"/>
                </a:tc>
              </a:tr>
              <a:tr h="370840">
                <a:tc>
                  <a:txBody>
                    <a:bodyPr/>
                    <a:lstStyle/>
                    <a:p>
                      <a:pPr>
                        <a:buFont typeface="Arial" panose="020B0604020202020204" pitchFamily="34" charset="0"/>
                        <a:buNone/>
                      </a:pPr>
                      <a:endParaRPr lang="en-US" sz="900" dirty="0" smtClean="0">
                        <a:latin typeface="맑은 고딕" panose="020B0503020000020004" pitchFamily="50" charset="-127"/>
                        <a:ea typeface="맑은 고딕" panose="020B0503020000020004" pitchFamily="50" charset="-127"/>
                      </a:endParaRPr>
                    </a:p>
                    <a:p>
                      <a:pPr>
                        <a:buFont typeface="Arial" panose="020B0604020202020204" pitchFamily="34" charset="0"/>
                        <a:buNone/>
                      </a:pPr>
                      <a:r>
                        <a:rPr lang="en-US" sz="900" dirty="0" smtClean="0">
                          <a:latin typeface="맑은 고딕" panose="020B0503020000020004" pitchFamily="50" charset="-127"/>
                          <a:ea typeface="맑은 고딕" panose="020B0503020000020004" pitchFamily="50" charset="-127"/>
                        </a:rPr>
                        <a:t>UC1.1.1_11</a:t>
                      </a:r>
                    </a:p>
                    <a:p>
                      <a:pPr marL="0" marR="0" lvl="0" indent="0" algn="l" defTabSz="914400" rtl="0" eaLnBrk="1" fontAlgn="auto" latinLnBrk="1" hangingPunct="1">
                        <a:lnSpc>
                          <a:spcPct val="100000"/>
                        </a:lnSpc>
                        <a:spcBef>
                          <a:spcPts val="0"/>
                        </a:spcBef>
                        <a:spcAft>
                          <a:spcPts val="0"/>
                        </a:spcAft>
                        <a:buClrTx/>
                        <a:buSzTx/>
                        <a:buFont typeface="Arial" panose="020B0604020202020204" pitchFamily="34" charset="0"/>
                        <a:buNone/>
                        <a:tabLst/>
                        <a:defRPr/>
                      </a:pPr>
                      <a:r>
                        <a:rPr lang="en-US" altLang="ko-KR" sz="900" dirty="0" smtClean="0">
                          <a:latin typeface="맑은 고딕" panose="020B0503020000020004" pitchFamily="50" charset="-127"/>
                          <a:ea typeface="맑은 고딕" panose="020B0503020000020004" pitchFamily="50" charset="-127"/>
                        </a:rPr>
                        <a:t>UC1.1.1_12</a:t>
                      </a:r>
                    </a:p>
                  </a:txBody>
                  <a:tcPr marL="16866" marR="16866" marT="8433" marB="8433" anchor="ct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smtClean="0">
                          <a:solidFill>
                            <a:schemeClr val="tx1"/>
                          </a:solidFill>
                          <a:latin typeface="맑은 고딕" panose="020B0503020000020004" pitchFamily="50" charset="-127"/>
                          <a:ea typeface="맑은 고딕" panose="020B0503020000020004" pitchFamily="50" charset="-127"/>
                        </a:rPr>
                        <a:t>Special requirements</a:t>
                      </a:r>
                      <a:r>
                        <a:rPr lang="en-US" altLang="ko-KR" sz="900" b="1" baseline="0" dirty="0" smtClean="0">
                          <a:solidFill>
                            <a:schemeClr val="tx1"/>
                          </a:solidFill>
                          <a:latin typeface="맑은 고딕" panose="020B0503020000020004" pitchFamily="50" charset="-127"/>
                          <a:ea typeface="맑은 고딕" panose="020B0503020000020004" pitchFamily="50" charset="-127"/>
                        </a:rPr>
                        <a:t> </a:t>
                      </a:r>
                      <a:r>
                        <a:rPr lang="en-US" altLang="ko-KR" sz="900" baseline="0" dirty="0" smtClean="0">
                          <a:solidFill>
                            <a:schemeClr val="tx1"/>
                          </a:solidFill>
                          <a:latin typeface="맑은 고딕" panose="020B0503020000020004" pitchFamily="50" charset="-127"/>
                          <a:ea typeface="맑은 고딕" panose="020B0503020000020004" pitchFamily="50" charset="-127"/>
                        </a:rPr>
                        <a:t>:</a:t>
                      </a:r>
                      <a:endParaRPr lang="en-US" altLang="ko-KR" sz="900" dirty="0" smtClean="0">
                        <a:solidFill>
                          <a:schemeClr val="tx1"/>
                        </a:solidFill>
                        <a:latin typeface="맑은 고딕" panose="020B0503020000020004" pitchFamily="50" charset="-127"/>
                        <a:ea typeface="맑은 고딕" panose="020B0503020000020004" pitchFamily="50" charset="-127"/>
                      </a:endParaRPr>
                    </a:p>
                    <a:p>
                      <a:r>
                        <a:rPr lang="en-US" altLang="ko-KR" sz="900" dirty="0" smtClean="0">
                          <a:solidFill>
                            <a:schemeClr val="tx1"/>
                          </a:solidFill>
                          <a:latin typeface="맑은 고딕" panose="020B0503020000020004" pitchFamily="50" charset="-127"/>
                          <a:ea typeface="맑은 고딕" panose="020B0503020000020004" pitchFamily="50" charset="-127"/>
                        </a:rPr>
                        <a:t>There is no charge for emergency calling </a:t>
                      </a:r>
                      <a:r>
                        <a:rPr lang="en-US" altLang="ko-KR" sz="900" err="1" smtClean="0">
                          <a:solidFill>
                            <a:schemeClr val="tx1"/>
                          </a:solidFill>
                          <a:latin typeface="맑은 고딕" panose="020B0503020000020004" pitchFamily="50" charset="-127"/>
                          <a:ea typeface="맑은 고딕" panose="020B0503020000020004" pitchFamily="50" charset="-127"/>
                        </a:rPr>
                        <a:t>numbers</a:t>
                      </a:r>
                      <a:r>
                        <a:rPr lang="en-US" altLang="ko-KR" sz="900" smtClean="0">
                          <a:solidFill>
                            <a:schemeClr val="tx1"/>
                          </a:solidFill>
                          <a:latin typeface="맑은 고딕" panose="020B0503020000020004" pitchFamily="50" charset="-127"/>
                          <a:ea typeface="맑은 고딕" panose="020B0503020000020004" pitchFamily="50" charset="-127"/>
                        </a:rPr>
                        <a:t>.</a:t>
                      </a:r>
                    </a:p>
                    <a:p>
                      <a:r>
                        <a:rPr lang="en-US" altLang="ko-KR" sz="900" smtClean="0">
                          <a:solidFill>
                            <a:schemeClr val="tx1"/>
                          </a:solidFill>
                          <a:latin typeface="맑은 고딕" panose="020B0503020000020004" pitchFamily="50" charset="-127"/>
                          <a:ea typeface="맑은 고딕" panose="020B0503020000020004" pitchFamily="50" charset="-127"/>
                        </a:rPr>
                        <a:t>The </a:t>
                      </a:r>
                      <a:r>
                        <a:rPr lang="en-US" altLang="ko-KR" sz="900" dirty="0" smtClean="0">
                          <a:solidFill>
                            <a:schemeClr val="tx1"/>
                          </a:solidFill>
                          <a:latin typeface="맑은 고딕" panose="020B0503020000020004" pitchFamily="50" charset="-127"/>
                          <a:ea typeface="맑은 고딕" panose="020B0503020000020004" pitchFamily="50" charset="-127"/>
                        </a:rPr>
                        <a:t>maximum number of digits is 17.</a:t>
                      </a:r>
                      <a:endParaRPr lang="en-US" altLang="ko-KR" sz="900" dirty="0" smtClean="0">
                        <a:solidFill>
                          <a:schemeClr val="tx1"/>
                        </a:solidFill>
                        <a:latin typeface="맑은 고딕" panose="020B0503020000020004" pitchFamily="50" charset="-127"/>
                        <a:ea typeface="맑은 고딕" panose="020B0503020000020004" pitchFamily="50" charset="-127"/>
                      </a:endParaRPr>
                    </a:p>
                  </a:txBody>
                  <a:tcPr marL="16866" marR="16866" marT="8433" marB="8433" anchor="ctr"/>
                </a:tc>
                <a:tc>
                  <a:txBody>
                    <a:bodyPr/>
                    <a:lstStyle/>
                    <a:p>
                      <a:pPr latinLnBrk="1"/>
                      <a:endParaRPr lang="ko-KR" altLang="en-US" sz="900">
                        <a:latin typeface="맑은 고딕" panose="020B0503020000020004" pitchFamily="50" charset="-127"/>
                        <a:ea typeface="맑은 고딕" panose="020B0503020000020004" pitchFamily="50" charset="-127"/>
                      </a:endParaRPr>
                    </a:p>
                  </a:txBody>
                  <a:tcPr/>
                </a:tc>
                <a:tc>
                  <a:txBody>
                    <a:bodyPr/>
                    <a:lstStyle/>
                    <a:p>
                      <a:pPr algn="ctr">
                        <a:buFont typeface="Arial" panose="020B0604020202020204" pitchFamily="34" charset="0"/>
                        <a:buNone/>
                      </a:pPr>
                      <a:endParaRPr lang="en-US" sz="900" dirty="0" smtClean="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900" dirty="0" smtClean="0">
                          <a:latin typeface="맑은 고딕" panose="020B0503020000020004" pitchFamily="50" charset="-127"/>
                          <a:ea typeface="맑은 고딕" panose="020B0503020000020004" pitchFamily="50" charset="-127"/>
                        </a:rPr>
                        <a:t>FR</a:t>
                      </a:r>
                    </a:p>
                    <a:p>
                      <a:pPr algn="ctr">
                        <a:buFont typeface="Arial" panose="020B0604020202020204" pitchFamily="34" charset="0"/>
                        <a:buNone/>
                      </a:pPr>
                      <a:r>
                        <a:rPr lang="en-US" sz="900" dirty="0" smtClean="0">
                          <a:latin typeface="맑은 고딕" panose="020B0503020000020004" pitchFamily="50" charset="-127"/>
                          <a:ea typeface="맑은 고딕" panose="020B0503020000020004" pitchFamily="50" charset="-127"/>
                        </a:rPr>
                        <a:t>FR</a:t>
                      </a:r>
                      <a:endParaRPr lang="en-US" sz="900" dirty="0">
                        <a:latin typeface="맑은 고딕" panose="020B0503020000020004" pitchFamily="50" charset="-127"/>
                        <a:ea typeface="맑은 고딕" panose="020B0503020000020004" pitchFamily="50" charset="-127"/>
                      </a:endParaRPr>
                    </a:p>
                  </a:txBody>
                  <a:tcPr marL="16866" marR="16866" marT="8433" marB="8433" anchor="ctr"/>
                </a:tc>
                <a:tc>
                  <a:txBody>
                    <a:bodyPr/>
                    <a:lstStyle/>
                    <a:p>
                      <a:pPr algn="ctr">
                        <a:buFont typeface="Arial" panose="020B0604020202020204" pitchFamily="34" charset="0"/>
                        <a:buNone/>
                      </a:pPr>
                      <a:endParaRPr lang="en-US" sz="900" dirty="0" smtClean="0">
                        <a:latin typeface="맑은 고딕" panose="020B0503020000020004" pitchFamily="50" charset="-127"/>
                        <a:ea typeface="맑은 고딕" panose="020B0503020000020004" pitchFamily="50" charset="-127"/>
                      </a:endParaRPr>
                    </a:p>
                    <a:p>
                      <a:pPr algn="ctr">
                        <a:buFont typeface="Arial" panose="020B0604020202020204" pitchFamily="34" charset="0"/>
                        <a:buNone/>
                      </a:pPr>
                      <a:r>
                        <a:rPr lang="en-US" sz="900" dirty="0" smtClean="0">
                          <a:latin typeface="맑은 고딕" panose="020B0503020000020004" pitchFamily="50" charset="-127"/>
                          <a:ea typeface="맑은 고딕" panose="020B0503020000020004" pitchFamily="50" charset="-127"/>
                        </a:rPr>
                        <a:t>SW</a:t>
                      </a:r>
                    </a:p>
                    <a:p>
                      <a:pPr algn="ctr">
                        <a:buFont typeface="Arial" panose="020B0604020202020204" pitchFamily="34" charset="0"/>
                        <a:buNone/>
                      </a:pPr>
                      <a:r>
                        <a:rPr lang="en-US" sz="900" dirty="0" smtClean="0">
                          <a:latin typeface="맑은 고딕" panose="020B0503020000020004" pitchFamily="50" charset="-127"/>
                          <a:ea typeface="맑은 고딕" panose="020B0503020000020004" pitchFamily="50" charset="-127"/>
                        </a:rPr>
                        <a:t>SW</a:t>
                      </a:r>
                      <a:endParaRPr lang="en-US" sz="900" dirty="0">
                        <a:latin typeface="맑은 고딕" panose="020B0503020000020004" pitchFamily="50" charset="-127"/>
                        <a:ea typeface="맑은 고딕" panose="020B0503020000020004" pitchFamily="50" charset="-127"/>
                      </a:endParaRPr>
                    </a:p>
                  </a:txBody>
                  <a:tcPr marL="16866" marR="16866" marT="8433" marB="8433" anchor="ctr"/>
                </a:tc>
              </a:tr>
            </a:tbl>
          </a:graphicData>
        </a:graphic>
      </p:graphicFrame>
      <p:sp>
        <p:nvSpPr>
          <p:cNvPr id="6" name="제목 1"/>
          <p:cNvSpPr>
            <a:spLocks noGrp="1"/>
          </p:cNvSpPr>
          <p:nvPr>
            <p:ph type="title"/>
          </p:nvPr>
        </p:nvSpPr>
        <p:spPr>
          <a:xfrm>
            <a:off x="323880" y="79506"/>
            <a:ext cx="9396192" cy="439718"/>
          </a:xfrm>
        </p:spPr>
        <p:txBody>
          <a:bodyPr/>
          <a:lstStyle/>
          <a:p>
            <a:r>
              <a:rPr lang="en-US" altLang="ko-KR" sz="2000" dirty="0"/>
              <a:t># Reference 2. How to analyze use cases-</a:t>
            </a:r>
            <a:r>
              <a:rPr lang="ko-KR" altLang="en-US" sz="2000" smtClean="0"/>
              <a:t> </a:t>
            </a:r>
            <a:r>
              <a:rPr lang="en-US" altLang="ko-KR" sz="2000" dirty="0" smtClean="0"/>
              <a:t>3) Use case description (4/4)</a:t>
            </a:r>
            <a:endParaRPr lang="ko-KR" altLang="en-US" sz="2000"/>
          </a:p>
        </p:txBody>
      </p:sp>
    </p:spTree>
    <p:extLst>
      <p:ext uri="{BB962C8B-B14F-4D97-AF65-F5344CB8AC3E}">
        <p14:creationId xmlns:p14="http://schemas.microsoft.com/office/powerpoint/2010/main" val="22334945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157"/>
          <p:cNvSpPr txBox="1">
            <a:spLocks noChangeArrowheads="1"/>
          </p:cNvSpPr>
          <p:nvPr/>
        </p:nvSpPr>
        <p:spPr bwMode="auto">
          <a:xfrm>
            <a:off x="2505075" y="3019425"/>
            <a:ext cx="48561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eaLnBrk="0" hangingPunct="0">
              <a:defRPr kumimoji="1">
                <a:solidFill>
                  <a:schemeClr val="tx1"/>
                </a:solidFill>
                <a:latin typeface="굴림" charset="-127"/>
                <a:ea typeface="굴림" charset="-127"/>
              </a:defRPr>
            </a:lvl1pPr>
            <a:lvl2pPr marL="742950" indent="-285750" eaLnBrk="0" hangingPunct="0">
              <a:defRPr kumimoji="1">
                <a:solidFill>
                  <a:schemeClr val="tx1"/>
                </a:solidFill>
                <a:latin typeface="굴림" charset="-127"/>
                <a:ea typeface="굴림" charset="-127"/>
              </a:defRPr>
            </a:lvl2pPr>
            <a:lvl3pPr marL="1143000" indent="-228600" eaLnBrk="0" hangingPunct="0">
              <a:defRPr kumimoji="1">
                <a:solidFill>
                  <a:schemeClr val="tx1"/>
                </a:solidFill>
                <a:latin typeface="굴림" charset="-127"/>
                <a:ea typeface="굴림" charset="-127"/>
              </a:defRPr>
            </a:lvl3pPr>
            <a:lvl4pPr marL="1600200" indent="-228600" eaLnBrk="0" hangingPunct="0">
              <a:defRPr kumimoji="1">
                <a:solidFill>
                  <a:schemeClr val="tx1"/>
                </a:solidFill>
                <a:latin typeface="굴림" charset="-127"/>
                <a:ea typeface="굴림" charset="-127"/>
              </a:defRPr>
            </a:lvl4pPr>
            <a:lvl5pPr marL="2057400" indent="-228600" eaLnBrk="0" hangingPunct="0">
              <a:defRPr kumimoji="1">
                <a:solidFill>
                  <a:schemeClr val="tx1"/>
                </a:solidFill>
                <a:latin typeface="굴림" charset="-127"/>
                <a:ea typeface="굴림" charset="-127"/>
              </a:defRPr>
            </a:lvl5pPr>
            <a:lvl6pPr marL="2514600" indent="-228600" eaLnBrk="0" fontAlgn="base" hangingPunct="0">
              <a:spcBef>
                <a:spcPct val="0"/>
              </a:spcBef>
              <a:spcAft>
                <a:spcPct val="0"/>
              </a:spcAft>
              <a:defRPr kumimoji="1">
                <a:solidFill>
                  <a:schemeClr val="tx1"/>
                </a:solidFill>
                <a:latin typeface="굴림" charset="-127"/>
                <a:ea typeface="굴림" charset="-127"/>
              </a:defRPr>
            </a:lvl6pPr>
            <a:lvl7pPr marL="2971800" indent="-228600" eaLnBrk="0" fontAlgn="base" hangingPunct="0">
              <a:spcBef>
                <a:spcPct val="0"/>
              </a:spcBef>
              <a:spcAft>
                <a:spcPct val="0"/>
              </a:spcAft>
              <a:defRPr kumimoji="1">
                <a:solidFill>
                  <a:schemeClr val="tx1"/>
                </a:solidFill>
                <a:latin typeface="굴림" charset="-127"/>
                <a:ea typeface="굴림" charset="-127"/>
              </a:defRPr>
            </a:lvl7pPr>
            <a:lvl8pPr marL="3429000" indent="-228600" eaLnBrk="0" fontAlgn="base" hangingPunct="0">
              <a:spcBef>
                <a:spcPct val="0"/>
              </a:spcBef>
              <a:spcAft>
                <a:spcPct val="0"/>
              </a:spcAft>
              <a:defRPr kumimoji="1">
                <a:solidFill>
                  <a:schemeClr val="tx1"/>
                </a:solidFill>
                <a:latin typeface="굴림" charset="-127"/>
                <a:ea typeface="굴림" charset="-127"/>
              </a:defRPr>
            </a:lvl8pPr>
            <a:lvl9pPr marL="3886200" indent="-228600" eaLnBrk="0" fontAlgn="base" hangingPunct="0">
              <a:spcBef>
                <a:spcPct val="0"/>
              </a:spcBef>
              <a:spcAft>
                <a:spcPct val="0"/>
              </a:spcAft>
              <a:defRPr kumimoji="1">
                <a:solidFill>
                  <a:schemeClr val="tx1"/>
                </a:solidFill>
                <a:latin typeface="굴림" charset="-127"/>
                <a:ea typeface="굴림" charset="-127"/>
              </a:defRPr>
            </a:lvl9pPr>
          </a:lstStyle>
          <a:p>
            <a:pPr eaLnBrk="1" hangingPunct="1"/>
            <a:r>
              <a:rPr lang="en-US" altLang="ko-KR" sz="4400" b="1" dirty="0">
                <a:latin typeface="Arial" charset="0"/>
                <a:ea typeface="돋움" pitchFamily="50" charset="-127"/>
              </a:rPr>
              <a:t>End of Document</a:t>
            </a:r>
          </a:p>
        </p:txBody>
      </p:sp>
    </p:spTree>
    <p:extLst>
      <p:ext uri="{BB962C8B-B14F-4D97-AF65-F5344CB8AC3E}">
        <p14:creationId xmlns:p14="http://schemas.microsoft.com/office/powerpoint/2010/main" val="1921088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a:solidFill>
                  <a:schemeClr val="tx1"/>
                </a:solidFill>
              </a:rPr>
              <a:t>2</a:t>
            </a:r>
            <a:r>
              <a:rPr lang="en-US" altLang="ko-KR" dirty="0" smtClean="0">
                <a:solidFill>
                  <a:schemeClr val="tx1"/>
                </a:solidFill>
              </a:rPr>
              <a:t>. </a:t>
            </a:r>
            <a:r>
              <a:rPr lang="en-US" altLang="ko-KR" dirty="0">
                <a:solidFill>
                  <a:schemeClr val="tx1"/>
                </a:solidFill>
              </a:rPr>
              <a:t>Requirement Definition Approach</a:t>
            </a:r>
            <a:endParaRPr lang="ko-KR" altLang="en-US" smtClean="0">
              <a:solidFill>
                <a:schemeClr val="tx1"/>
              </a:solidFill>
            </a:endParaRPr>
          </a:p>
        </p:txBody>
      </p:sp>
      <p:sp>
        <p:nvSpPr>
          <p:cNvPr id="10243" name="텍스트 개체 틀 2"/>
          <p:cNvSpPr>
            <a:spLocks noGrp="1"/>
          </p:cNvSpPr>
          <p:nvPr>
            <p:ph type="body" sz="quarter" idx="10"/>
          </p:nvPr>
        </p:nvSpPr>
        <p:spPr bwMode="auto">
          <a:xfrm>
            <a:off x="323850" y="893380"/>
            <a:ext cx="9093200" cy="5817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Requirements definition is performed according to the following approach.</a:t>
            </a:r>
            <a:endParaRPr lang="en-US" altLang="ko-KR" sz="1100" dirty="0"/>
          </a:p>
        </p:txBody>
      </p:sp>
      <p:sp>
        <p:nvSpPr>
          <p:cNvPr id="44" name="직사각형 43"/>
          <p:cNvSpPr/>
          <p:nvPr/>
        </p:nvSpPr>
        <p:spPr>
          <a:xfrm>
            <a:off x="344488" y="1475142"/>
            <a:ext cx="9217025" cy="4682771"/>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28600" indent="-228600">
              <a:lnSpc>
                <a:spcPct val="130000"/>
              </a:lnSpc>
              <a:buAutoNum type="arabicParenR"/>
              <a:defRPr/>
            </a:pPr>
            <a:r>
              <a:rPr lang="en-US" altLang="ko-KR" sz="1100" dirty="0">
                <a:solidFill>
                  <a:srgbClr val="000000"/>
                </a:solidFill>
                <a:latin typeface="맑은 고딕" pitchFamily="50" charset="-127"/>
                <a:ea typeface="맑은 고딕" pitchFamily="50" charset="-127"/>
              </a:rPr>
              <a:t>Define system/software </a:t>
            </a:r>
            <a:r>
              <a:rPr lang="en-US" altLang="ko-KR" sz="1100" dirty="0" smtClean="0">
                <a:solidFill>
                  <a:srgbClr val="000000"/>
                </a:solidFill>
                <a:latin typeface="맑은 고딕" pitchFamily="50" charset="-127"/>
                <a:ea typeface="맑은 고딕" pitchFamily="50" charset="-127"/>
              </a:rPr>
              <a:t>scope</a:t>
            </a:r>
            <a:endParaRPr lang="en-US" altLang="ko-KR" sz="1100" dirty="0" smtClean="0">
              <a:solidFill>
                <a:srgbClr val="000000"/>
              </a:solidFill>
              <a:latin typeface="맑은 고딕" pitchFamily="50" charset="-127"/>
              <a:ea typeface="맑은 고딕" pitchFamily="50" charset="-127"/>
            </a:endParaRPr>
          </a:p>
          <a:p>
            <a:pPr marL="442913" lvl="2" indent="-171450">
              <a:spcBef>
                <a:spcPct val="20000"/>
              </a:spcBef>
              <a:buFontTx/>
              <a:buChar char="-"/>
            </a:pPr>
            <a:r>
              <a:rPr lang="en-US" altLang="ko-KR" sz="1100" kern="0" dirty="0">
                <a:solidFill>
                  <a:srgbClr val="000000"/>
                </a:solidFill>
                <a:latin typeface="맑은 고딕" pitchFamily="50" charset="-127"/>
                <a:ea typeface="맑은 고딕" pitchFamily="50" charset="-127"/>
              </a:rPr>
              <a:t>Defines the boundaries of the target system/software, and identifies external objects with which it interacts, such as people, systems, and environments</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It </a:t>
            </a:r>
            <a:r>
              <a:rPr lang="en-US" altLang="ko-KR" sz="1100" kern="0" dirty="0">
                <a:solidFill>
                  <a:srgbClr val="000000"/>
                </a:solidFill>
                <a:latin typeface="맑은 고딕" pitchFamily="50" charset="-127"/>
                <a:ea typeface="맑은 고딕" pitchFamily="50" charset="-127"/>
              </a:rPr>
              <a:t>defines the input/output contents and means of interacting with the target system/software and external objects</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Define </a:t>
            </a:r>
            <a:r>
              <a:rPr lang="en-US" altLang="ko-KR" sz="1100" kern="0" dirty="0">
                <a:solidFill>
                  <a:srgbClr val="000000"/>
                </a:solidFill>
                <a:latin typeface="맑은 고딕" pitchFamily="50" charset="-127"/>
                <a:ea typeface="맑은 고딕" pitchFamily="50" charset="-127"/>
              </a:rPr>
              <a:t>the role of the target system/software</a:t>
            </a:r>
            <a:r>
              <a:rPr lang="en-US" altLang="ko-KR" sz="1100" kern="0" dirty="0" smtClean="0">
                <a:solidFill>
                  <a:srgbClr val="000000"/>
                </a:solidFill>
                <a:latin typeface="맑은 고딕" pitchFamily="50" charset="-127"/>
                <a:ea typeface="맑은 고딕" pitchFamily="50" charset="-127"/>
              </a:rPr>
              <a:t>.</a:t>
            </a:r>
            <a:endParaRPr lang="en-US" altLang="ko-KR" sz="1100" kern="0" dirty="0">
              <a:solidFill>
                <a:srgbClr val="000000"/>
              </a:solidFill>
              <a:latin typeface="맑은 고딕" pitchFamily="50" charset="-127"/>
              <a:ea typeface="맑은 고딕" pitchFamily="50" charset="-127"/>
            </a:endParaRPr>
          </a:p>
          <a:p>
            <a:pPr marL="228600" indent="-228600" eaLnBrk="1" latinLnBrk="1" hangingPunct="1">
              <a:lnSpc>
                <a:spcPct val="130000"/>
              </a:lnSpc>
              <a:buAutoNum type="arabicParenR"/>
              <a:defRPr/>
            </a:pPr>
            <a:endParaRPr lang="en-US" altLang="ko-KR" sz="1100" dirty="0" smtClean="0">
              <a:solidFill>
                <a:srgbClr val="000000"/>
              </a:solidFill>
              <a:latin typeface="맑은 고딕" pitchFamily="50" charset="-127"/>
              <a:ea typeface="맑은 고딕" pitchFamily="50" charset="-127"/>
            </a:endParaRPr>
          </a:p>
          <a:p>
            <a:pPr marL="228600" indent="-228600">
              <a:lnSpc>
                <a:spcPct val="130000"/>
              </a:lnSpc>
              <a:buAutoNum type="arabicParenR"/>
              <a:defRPr/>
            </a:pPr>
            <a:r>
              <a:rPr lang="en-US" altLang="ko-KR" sz="1100" dirty="0">
                <a:solidFill>
                  <a:srgbClr val="000000"/>
                </a:solidFill>
                <a:latin typeface="맑은 고딕" pitchFamily="50" charset="-127"/>
                <a:ea typeface="맑은 고딕" pitchFamily="50" charset="-127"/>
              </a:rPr>
              <a:t>function </a:t>
            </a:r>
            <a:r>
              <a:rPr lang="en-US" altLang="ko-KR" sz="1100" dirty="0" smtClean="0">
                <a:solidFill>
                  <a:srgbClr val="000000"/>
                </a:solidFill>
                <a:latin typeface="맑은 고딕" pitchFamily="50" charset="-127"/>
                <a:ea typeface="맑은 고딕" pitchFamily="50" charset="-127"/>
              </a:rPr>
              <a:t>definition</a:t>
            </a:r>
            <a:endParaRPr lang="en-US" altLang="ko-KR" sz="1100" dirty="0" smtClean="0">
              <a:solidFill>
                <a:srgbClr val="000000"/>
              </a:solidFill>
              <a:latin typeface="맑은 고딕" pitchFamily="50" charset="-127"/>
              <a:ea typeface="맑은 고딕" pitchFamily="50" charset="-127"/>
            </a:endParaRPr>
          </a:p>
          <a:p>
            <a:pPr marL="442913" lvl="2" indent="-171450">
              <a:spcBef>
                <a:spcPct val="20000"/>
              </a:spcBef>
              <a:buFontTx/>
              <a:buChar char="-"/>
            </a:pPr>
            <a:r>
              <a:rPr lang="en-US" altLang="ko-KR" sz="1100" kern="0" dirty="0">
                <a:solidFill>
                  <a:srgbClr val="000000"/>
                </a:solidFill>
                <a:latin typeface="맑은 고딕" pitchFamily="50" charset="-127"/>
                <a:ea typeface="맑은 고딕" pitchFamily="50" charset="-127"/>
              </a:rPr>
              <a:t>Analyze the operating mode and transition conditions of the system/software</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Analyze </a:t>
            </a:r>
            <a:r>
              <a:rPr lang="en-US" altLang="ko-KR" sz="1100" kern="0" dirty="0">
                <a:solidFill>
                  <a:srgbClr val="000000"/>
                </a:solidFill>
                <a:latin typeface="맑은 고딕" pitchFamily="50" charset="-127"/>
                <a:ea typeface="맑은 고딕" pitchFamily="50" charset="-127"/>
              </a:rPr>
              <a:t>major operating scenarios by operating mode</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Define </a:t>
            </a:r>
            <a:r>
              <a:rPr lang="en-US" altLang="ko-KR" sz="1100" kern="0" dirty="0">
                <a:solidFill>
                  <a:srgbClr val="000000"/>
                </a:solidFill>
                <a:latin typeface="맑은 고딕" pitchFamily="50" charset="-127"/>
                <a:ea typeface="맑은 고딕" pitchFamily="50" charset="-127"/>
              </a:rPr>
              <a:t>the functional requirements of the system/software based on the operating mode and operating scenario</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endParaRPr lang="en-US" altLang="ko-KR" sz="1100" dirty="0" smtClean="0">
              <a:solidFill>
                <a:srgbClr val="000000"/>
              </a:solidFill>
              <a:latin typeface="맑은 고딕" pitchFamily="50" charset="-127"/>
              <a:ea typeface="맑은 고딕" pitchFamily="50" charset="-127"/>
            </a:endParaRPr>
          </a:p>
          <a:p>
            <a:pPr marL="228600" indent="-228600">
              <a:lnSpc>
                <a:spcPct val="130000"/>
              </a:lnSpc>
              <a:buAutoNum type="arabicParenR"/>
              <a:defRPr/>
            </a:pPr>
            <a:r>
              <a:rPr lang="en-US" altLang="ko-KR" sz="1100" dirty="0">
                <a:solidFill>
                  <a:srgbClr val="000000"/>
                </a:solidFill>
                <a:latin typeface="맑은 고딕" pitchFamily="50" charset="-127"/>
                <a:ea typeface="맑은 고딕" pitchFamily="50" charset="-127"/>
              </a:rPr>
              <a:t>Define interface </a:t>
            </a:r>
            <a:r>
              <a:rPr lang="en-US" altLang="ko-KR" sz="1100" dirty="0" smtClean="0">
                <a:solidFill>
                  <a:srgbClr val="000000"/>
                </a:solidFill>
                <a:latin typeface="맑은 고딕" pitchFamily="50" charset="-127"/>
                <a:ea typeface="맑은 고딕" pitchFamily="50" charset="-127"/>
              </a:rPr>
              <a:t>requirements</a:t>
            </a:r>
            <a:endParaRPr lang="en-US" altLang="ko-KR" sz="1100" dirty="0" smtClean="0">
              <a:solidFill>
                <a:srgbClr val="000000"/>
              </a:solidFill>
              <a:latin typeface="맑은 고딕" pitchFamily="50" charset="-127"/>
              <a:ea typeface="맑은 고딕" pitchFamily="50" charset="-127"/>
            </a:endParaRPr>
          </a:p>
          <a:p>
            <a:pPr marL="442913" lvl="2" indent="-171450">
              <a:spcBef>
                <a:spcPct val="20000"/>
              </a:spcBef>
              <a:buFontTx/>
              <a:buChar char="-"/>
            </a:pPr>
            <a:r>
              <a:rPr lang="en-US" altLang="ko-KR" sz="1100" kern="0" dirty="0">
                <a:solidFill>
                  <a:srgbClr val="000000"/>
                </a:solidFill>
                <a:latin typeface="맑은 고딕" pitchFamily="50" charset="-127"/>
                <a:ea typeface="맑은 고딕" pitchFamily="50" charset="-127"/>
              </a:rPr>
              <a:t>Defines input/output information and means for interface with external system</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If </a:t>
            </a:r>
            <a:r>
              <a:rPr lang="en-US" altLang="ko-KR" sz="1100" kern="0" dirty="0">
                <a:solidFill>
                  <a:srgbClr val="000000"/>
                </a:solidFill>
                <a:latin typeface="맑은 고딕" pitchFamily="50" charset="-127"/>
                <a:ea typeface="맑은 고딕" pitchFamily="50" charset="-127"/>
              </a:rPr>
              <a:t>applicable, a detailed specification of the communication protocol should be provided</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If </a:t>
            </a:r>
            <a:r>
              <a:rPr lang="en-US" altLang="ko-KR" sz="1100" kern="0" dirty="0">
                <a:solidFill>
                  <a:srgbClr val="000000"/>
                </a:solidFill>
                <a:latin typeface="맑은 고딕" pitchFamily="50" charset="-127"/>
                <a:ea typeface="맑은 고딕" pitchFamily="50" charset="-127"/>
              </a:rPr>
              <a:t>applicable, provide detailed specifications for complex user </a:t>
            </a:r>
            <a:r>
              <a:rPr lang="en-US" altLang="ko-KR" sz="1100" kern="0" dirty="0" smtClean="0">
                <a:solidFill>
                  <a:srgbClr val="000000"/>
                </a:solidFill>
                <a:latin typeface="맑은 고딕" pitchFamily="50" charset="-127"/>
                <a:ea typeface="맑은 고딕" pitchFamily="50" charset="-127"/>
              </a:rPr>
              <a:t>interfaces.</a:t>
            </a:r>
            <a:endParaRPr lang="en-US" altLang="ko-KR" sz="1100" kern="0" dirty="0">
              <a:solidFill>
                <a:srgbClr val="000000"/>
              </a:solidFill>
              <a:latin typeface="맑은 고딕" pitchFamily="50" charset="-127"/>
              <a:ea typeface="맑은 고딕" pitchFamily="50" charset="-127"/>
            </a:endParaRPr>
          </a:p>
          <a:p>
            <a:pPr marL="228600" indent="-228600" eaLnBrk="1" latinLnBrk="1" hangingPunct="1">
              <a:lnSpc>
                <a:spcPct val="130000"/>
              </a:lnSpc>
              <a:buAutoNum type="arabicParenR"/>
              <a:defRPr/>
            </a:pPr>
            <a:endParaRPr lang="en-US" altLang="ko-KR" sz="1100" dirty="0" smtClean="0">
              <a:solidFill>
                <a:srgbClr val="000000"/>
              </a:solidFill>
              <a:latin typeface="맑은 고딕" pitchFamily="50" charset="-127"/>
              <a:ea typeface="맑은 고딕" pitchFamily="50" charset="-127"/>
            </a:endParaRPr>
          </a:p>
          <a:p>
            <a:pPr marL="228600" indent="-228600">
              <a:lnSpc>
                <a:spcPct val="130000"/>
              </a:lnSpc>
              <a:buAutoNum type="arabicParenR"/>
              <a:defRPr/>
            </a:pPr>
            <a:r>
              <a:rPr lang="en-US" altLang="ko-KR" sz="1100" dirty="0">
                <a:solidFill>
                  <a:srgbClr val="000000"/>
                </a:solidFill>
                <a:latin typeface="맑은 고딕" pitchFamily="50" charset="-127"/>
                <a:ea typeface="맑은 고딕" pitchFamily="50" charset="-127"/>
              </a:rPr>
              <a:t>Define safety </a:t>
            </a:r>
            <a:r>
              <a:rPr lang="en-US" altLang="ko-KR" sz="1100" dirty="0" smtClean="0">
                <a:solidFill>
                  <a:srgbClr val="000000"/>
                </a:solidFill>
                <a:latin typeface="맑은 고딕" pitchFamily="50" charset="-127"/>
                <a:ea typeface="맑은 고딕" pitchFamily="50" charset="-127"/>
              </a:rPr>
              <a:t>requirements</a:t>
            </a:r>
            <a:endParaRPr lang="en-US" altLang="ko-KR" sz="1100" dirty="0" smtClean="0">
              <a:solidFill>
                <a:srgbClr val="000000"/>
              </a:solidFill>
              <a:latin typeface="맑은 고딕" pitchFamily="50" charset="-127"/>
              <a:ea typeface="맑은 고딕" pitchFamily="50" charset="-127"/>
            </a:endParaRPr>
          </a:p>
          <a:p>
            <a:pPr marL="442913" lvl="2" indent="-171450">
              <a:spcBef>
                <a:spcPct val="20000"/>
              </a:spcBef>
              <a:buFontTx/>
              <a:buChar char="-"/>
            </a:pPr>
            <a:r>
              <a:rPr lang="en-US" altLang="ko-KR" sz="1100" kern="0" dirty="0">
                <a:solidFill>
                  <a:srgbClr val="000000"/>
                </a:solidFill>
                <a:latin typeface="맑은 고딕" pitchFamily="50" charset="-127"/>
                <a:ea typeface="맑은 고딕" pitchFamily="50" charset="-127"/>
              </a:rPr>
              <a:t>Derive a safety mechanism to be implemented by the system/software</a:t>
            </a:r>
            <a:r>
              <a:rPr lang="en-US" altLang="ko-KR" sz="1100" kern="0" dirty="0" smtClean="0">
                <a:solidFill>
                  <a:srgbClr val="000000"/>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rgbClr val="000000"/>
                </a:solidFill>
                <a:latin typeface="맑은 고딕" pitchFamily="50" charset="-127"/>
                <a:ea typeface="맑은 고딕" pitchFamily="50" charset="-127"/>
              </a:rPr>
              <a:t>Describe </a:t>
            </a:r>
            <a:r>
              <a:rPr lang="en-US" altLang="ko-KR" sz="1100" kern="0" dirty="0">
                <a:solidFill>
                  <a:srgbClr val="000000"/>
                </a:solidFill>
                <a:latin typeface="맑은 고딕" pitchFamily="50" charset="-127"/>
                <a:ea typeface="맑은 고딕" pitchFamily="50" charset="-127"/>
              </a:rPr>
              <a:t>the safety requirements based on the derived safety mechanism</a:t>
            </a:r>
            <a:r>
              <a:rPr lang="en-US" altLang="ko-KR" sz="1100" kern="0" dirty="0" smtClean="0">
                <a:solidFill>
                  <a:srgbClr val="000000"/>
                </a:solidFill>
                <a:latin typeface="맑은 고딕" pitchFamily="50" charset="-127"/>
                <a:ea typeface="맑은 고딕" pitchFamily="50" charset="-127"/>
              </a:rPr>
              <a:t>.</a:t>
            </a:r>
            <a:endParaRPr lang="ko-KR" altLang="en-US" sz="1100" kern="0" dirty="0" smtClean="0">
              <a:solidFill>
                <a:srgbClr val="000000"/>
              </a:solidFill>
              <a:latin typeface="맑은 고딕" pitchFamily="50" charset="-127"/>
              <a:ea typeface="맑은 고딕" pitchFamily="50" charset="-127"/>
            </a:endParaRPr>
          </a:p>
          <a:p>
            <a:pPr marL="228600" indent="-228600" eaLnBrk="1" latinLnBrk="1" hangingPunct="1">
              <a:lnSpc>
                <a:spcPct val="130000"/>
              </a:lnSpc>
              <a:buAutoNum type="arabicParenR"/>
              <a:defRPr/>
            </a:pPr>
            <a:endParaRPr lang="en-US" altLang="ko-KR" sz="1100" dirty="0" smtClean="0">
              <a:solidFill>
                <a:srgbClr val="000000"/>
              </a:solidFill>
              <a:latin typeface="맑은 고딕" pitchFamily="50" charset="-127"/>
              <a:ea typeface="맑은 고딕" pitchFamily="50" charset="-127"/>
            </a:endParaRPr>
          </a:p>
          <a:p>
            <a:pPr marL="228600" indent="-228600">
              <a:lnSpc>
                <a:spcPct val="130000"/>
              </a:lnSpc>
              <a:buAutoNum type="arabicParenR"/>
              <a:defRPr/>
            </a:pPr>
            <a:r>
              <a:rPr lang="en-US" altLang="ko-KR" sz="1100" dirty="0">
                <a:solidFill>
                  <a:srgbClr val="000000"/>
                </a:solidFill>
                <a:latin typeface="맑은 고딕" pitchFamily="50" charset="-127"/>
                <a:ea typeface="맑은 고딕" pitchFamily="50" charset="-127"/>
              </a:rPr>
              <a:t>Quality Attribute </a:t>
            </a:r>
            <a:r>
              <a:rPr lang="en-US" altLang="ko-KR" sz="1100" dirty="0" smtClean="0">
                <a:solidFill>
                  <a:srgbClr val="000000"/>
                </a:solidFill>
                <a:latin typeface="맑은 고딕" pitchFamily="50" charset="-127"/>
                <a:ea typeface="맑은 고딕" pitchFamily="50" charset="-127"/>
              </a:rPr>
              <a:t>Definition</a:t>
            </a:r>
            <a:endParaRPr lang="en-US" altLang="ko-KR" sz="1100" dirty="0" smtClean="0">
              <a:solidFill>
                <a:srgbClr val="000000"/>
              </a:solidFill>
              <a:latin typeface="맑은 고딕" pitchFamily="50" charset="-127"/>
              <a:ea typeface="맑은 고딕" pitchFamily="50" charset="-127"/>
            </a:endParaRPr>
          </a:p>
          <a:p>
            <a:pPr marL="442913" lvl="2" indent="-171450">
              <a:spcBef>
                <a:spcPct val="20000"/>
              </a:spcBef>
              <a:buFontTx/>
              <a:buChar char="-"/>
            </a:pPr>
            <a:r>
              <a:rPr lang="en-US" altLang="ko-KR" sz="1100" kern="0" dirty="0">
                <a:solidFill>
                  <a:srgbClr val="000000"/>
                </a:solidFill>
                <a:latin typeface="맑은 고딕" pitchFamily="50" charset="-127"/>
                <a:ea typeface="맑은 고딕" pitchFamily="50" charset="-127"/>
              </a:rPr>
              <a:t>Describe quality attributes such as efficiency, reliability, maintainability, and compatibility.</a:t>
            </a:r>
            <a:endParaRPr lang="en-US" altLang="ko-KR" sz="1100" dirty="0" smtClean="0">
              <a:solidFill>
                <a:srgbClr val="000000"/>
              </a:solidFill>
              <a:latin typeface="맑은 고딕" pitchFamily="50" charset="-127"/>
              <a:ea typeface="맑은 고딕" pitchFamily="50" charset="-127"/>
            </a:endParaRPr>
          </a:p>
        </p:txBody>
      </p:sp>
    </p:spTree>
    <p:extLst>
      <p:ext uri="{BB962C8B-B14F-4D97-AF65-F5344CB8AC3E}">
        <p14:creationId xmlns:p14="http://schemas.microsoft.com/office/powerpoint/2010/main" val="32856958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a:solidFill>
                  <a:schemeClr val="tx1"/>
                </a:solidFill>
              </a:rPr>
              <a:t>2</a:t>
            </a:r>
            <a:r>
              <a:rPr lang="en-US" altLang="ko-KR" dirty="0" smtClean="0">
                <a:solidFill>
                  <a:schemeClr val="tx1"/>
                </a:solidFill>
              </a:rPr>
              <a:t>. </a:t>
            </a:r>
            <a:r>
              <a:rPr lang="en-US" altLang="ko-KR" dirty="0">
                <a:solidFill>
                  <a:schemeClr val="tx1"/>
                </a:solidFill>
              </a:rPr>
              <a:t>Requirement Definition Approach</a:t>
            </a:r>
            <a:endParaRPr lang="ko-KR" altLang="en-US" smtClean="0">
              <a:solidFill>
                <a:schemeClr val="tx1"/>
              </a:solidFill>
            </a:endParaRPr>
          </a:p>
        </p:txBody>
      </p:sp>
      <p:sp>
        <p:nvSpPr>
          <p:cNvPr id="44" name="직사각형 43"/>
          <p:cNvSpPr/>
          <p:nvPr/>
        </p:nvSpPr>
        <p:spPr>
          <a:xfrm>
            <a:off x="344488" y="893380"/>
            <a:ext cx="9217025" cy="3549147"/>
          </a:xfrm>
          <a:prstGeom prst="rect">
            <a:avLst/>
          </a:prstGeom>
          <a:solidFill>
            <a:schemeClr val="bg1">
              <a:lumMod val="95000"/>
            </a:schemeClr>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a:lstStyle/>
          <a:p>
            <a:pPr marL="228600" indent="-228600">
              <a:lnSpc>
                <a:spcPct val="130000"/>
              </a:lnSpc>
              <a:buFont typeface="+mj-lt"/>
              <a:buAutoNum type="arabicParenR" startAt="6"/>
              <a:defRPr/>
            </a:pPr>
            <a:r>
              <a:rPr lang="en-US" altLang="ko-KR" sz="1100" dirty="0">
                <a:solidFill>
                  <a:schemeClr val="tx1"/>
                </a:solidFill>
                <a:latin typeface="맑은 고딕" pitchFamily="50" charset="-127"/>
                <a:ea typeface="맑은 고딕" pitchFamily="50" charset="-127"/>
              </a:rPr>
              <a:t>Constraints, standards and statutory </a:t>
            </a:r>
            <a:r>
              <a:rPr lang="en-US" altLang="ko-KR" sz="1100" dirty="0" smtClean="0">
                <a:solidFill>
                  <a:schemeClr val="tx1"/>
                </a:solidFill>
                <a:latin typeface="맑은 고딕" pitchFamily="50" charset="-127"/>
                <a:ea typeface="맑은 고딕" pitchFamily="50" charset="-127"/>
              </a:rPr>
              <a:t>definitions</a:t>
            </a:r>
            <a:endParaRPr lang="en-US" altLang="ko-KR" sz="1100" dirty="0" smtClean="0">
              <a:solidFill>
                <a:schemeClr val="tx1"/>
              </a:solidFill>
              <a:latin typeface="맑은 고딕" pitchFamily="50" charset="-127"/>
              <a:ea typeface="맑은 고딕" pitchFamily="50" charset="-127"/>
            </a:endParaRPr>
          </a:p>
          <a:p>
            <a:pPr marL="442913" lvl="2" indent="-171450">
              <a:spcBef>
                <a:spcPct val="20000"/>
              </a:spcBef>
              <a:buFontTx/>
              <a:buChar char="-"/>
            </a:pPr>
            <a:r>
              <a:rPr lang="en-US" altLang="ko-KR" sz="1100" kern="0" dirty="0">
                <a:solidFill>
                  <a:schemeClr val="tx1"/>
                </a:solidFill>
                <a:latin typeface="맑은 고딕" pitchFamily="50" charset="-127"/>
                <a:ea typeface="맑은 고딕" pitchFamily="50" charset="-127"/>
              </a:rPr>
              <a:t>It defines the constraints that must be observed to carry out the design and implementation of the system/software</a:t>
            </a:r>
            <a:r>
              <a:rPr lang="en-US" altLang="ko-KR" sz="1100" kern="0" dirty="0" smtClean="0">
                <a:solidFill>
                  <a:schemeClr val="tx1"/>
                </a:solidFill>
                <a:latin typeface="맑은 고딕" pitchFamily="50" charset="-127"/>
                <a:ea typeface="맑은 고딕" pitchFamily="50" charset="-127"/>
              </a:rPr>
              <a:t>. </a:t>
            </a:r>
            <a:endParaRPr lang="en-US" altLang="ko-KR" sz="1100" kern="0" dirty="0" smtClean="0">
              <a:solidFill>
                <a:schemeClr val="tx1"/>
              </a:solidFill>
              <a:latin typeface="맑은 고딕" pitchFamily="50" charset="-127"/>
              <a:ea typeface="맑은 고딕" pitchFamily="50" charset="-127"/>
            </a:endParaRPr>
          </a:p>
          <a:p>
            <a:pPr marL="228600" indent="-228600" eaLnBrk="1" latinLnBrk="1" hangingPunct="1">
              <a:lnSpc>
                <a:spcPct val="130000"/>
              </a:lnSpc>
              <a:buAutoNum type="arabicParenR" startAt="6"/>
              <a:defRPr/>
            </a:pPr>
            <a:endParaRPr lang="en-US" altLang="ko-KR" sz="1100" dirty="0" smtClean="0">
              <a:solidFill>
                <a:schemeClr val="tx1"/>
              </a:solidFill>
              <a:latin typeface="맑은 고딕" pitchFamily="50" charset="-127"/>
              <a:ea typeface="맑은 고딕" pitchFamily="50" charset="-127"/>
            </a:endParaRPr>
          </a:p>
          <a:p>
            <a:pPr marL="228600" indent="-228600">
              <a:lnSpc>
                <a:spcPct val="130000"/>
              </a:lnSpc>
              <a:buAutoNum type="arabicParenR" startAt="6"/>
              <a:defRPr/>
            </a:pPr>
            <a:r>
              <a:rPr lang="en-US" altLang="ko-KR" sz="1100" dirty="0">
                <a:solidFill>
                  <a:schemeClr val="tx1"/>
                </a:solidFill>
                <a:latin typeface="맑은 고딕" pitchFamily="50" charset="-127"/>
                <a:ea typeface="맑은 고딕" pitchFamily="50" charset="-127"/>
              </a:rPr>
              <a:t>Requirement structuring and </a:t>
            </a:r>
            <a:r>
              <a:rPr lang="en-US" altLang="ko-KR" sz="1100" dirty="0" smtClean="0">
                <a:solidFill>
                  <a:schemeClr val="tx1"/>
                </a:solidFill>
                <a:latin typeface="맑은 고딕" pitchFamily="50" charset="-127"/>
                <a:ea typeface="맑은 고딕" pitchFamily="50" charset="-127"/>
              </a:rPr>
              <a:t>refinement</a:t>
            </a:r>
            <a:endParaRPr lang="en-US" altLang="ko-KR" sz="1100" dirty="0" smtClean="0">
              <a:solidFill>
                <a:schemeClr val="tx1"/>
              </a:solidFill>
              <a:latin typeface="맑은 고딕" pitchFamily="50" charset="-127"/>
              <a:ea typeface="맑은 고딕" pitchFamily="50" charset="-127"/>
            </a:endParaRPr>
          </a:p>
          <a:p>
            <a:pPr marL="442913" lvl="2" indent="-171450">
              <a:spcBef>
                <a:spcPct val="20000"/>
              </a:spcBef>
              <a:buFontTx/>
              <a:buChar char="-"/>
            </a:pPr>
            <a:r>
              <a:rPr lang="en-US" altLang="ko-KR" sz="1100" kern="0" dirty="0">
                <a:solidFill>
                  <a:schemeClr val="tx1"/>
                </a:solidFill>
                <a:latin typeface="맑은 고딕" pitchFamily="50" charset="-127"/>
                <a:ea typeface="맑은 고딕" pitchFamily="50" charset="-127"/>
              </a:rPr>
              <a:t>Categorize and refine requirements according to type</a:t>
            </a:r>
            <a:r>
              <a:rPr lang="en-US" altLang="ko-KR" sz="1100" kern="0" dirty="0" smtClean="0">
                <a:solidFill>
                  <a:schemeClr val="tx1"/>
                </a:solidFill>
                <a:latin typeface="맑은 고딕" pitchFamily="50" charset="-127"/>
                <a:ea typeface="맑은 고딕" pitchFamily="50" charset="-127"/>
              </a:rPr>
              <a:t>.</a:t>
            </a:r>
          </a:p>
          <a:p>
            <a:pPr marL="442913" lvl="2" indent="-171450">
              <a:spcBef>
                <a:spcPct val="20000"/>
              </a:spcBef>
              <a:buFontTx/>
              <a:buChar char="-"/>
            </a:pPr>
            <a:r>
              <a:rPr lang="en-US" altLang="ko-KR" sz="1100" kern="0" dirty="0" smtClean="0">
                <a:solidFill>
                  <a:schemeClr val="tx1"/>
                </a:solidFill>
                <a:latin typeface="맑은 고딕" pitchFamily="50" charset="-127"/>
                <a:ea typeface="맑은 고딕" pitchFamily="50" charset="-127"/>
              </a:rPr>
              <a:t>Defines </a:t>
            </a:r>
            <a:r>
              <a:rPr lang="en-US" altLang="ko-KR" sz="1100" kern="0" dirty="0">
                <a:solidFill>
                  <a:schemeClr val="tx1"/>
                </a:solidFill>
                <a:latin typeface="맑은 고딕" pitchFamily="50" charset="-127"/>
                <a:ea typeface="맑은 고딕" pitchFamily="50" charset="-127"/>
              </a:rPr>
              <a:t>the attributes necessary for the utilization and management of requirements</a:t>
            </a:r>
            <a:r>
              <a:rPr lang="en-US" altLang="ko-KR" sz="1100" kern="0" dirty="0" smtClean="0">
                <a:solidFill>
                  <a:schemeClr val="tx1"/>
                </a:solidFill>
                <a:latin typeface="맑은 고딕" pitchFamily="50" charset="-127"/>
                <a:ea typeface="맑은 고딕" pitchFamily="50" charset="-127"/>
              </a:rPr>
              <a:t>.</a:t>
            </a:r>
          </a:p>
          <a:p>
            <a:pPr marL="442913" lvl="2" indent="-171450">
              <a:spcBef>
                <a:spcPct val="20000"/>
              </a:spcBef>
              <a:buFontTx/>
              <a:buChar char="-"/>
            </a:pPr>
            <a:endParaRPr lang="en-US" altLang="ko-KR" sz="1100" dirty="0" smtClean="0">
              <a:solidFill>
                <a:schemeClr val="tx1"/>
              </a:solidFill>
              <a:latin typeface="맑은 고딕" pitchFamily="50" charset="-127"/>
              <a:ea typeface="맑은 고딕" pitchFamily="50" charset="-127"/>
            </a:endParaRPr>
          </a:p>
          <a:p>
            <a:pPr marL="228600" indent="-228600">
              <a:lnSpc>
                <a:spcPct val="130000"/>
              </a:lnSpc>
              <a:buAutoNum type="arabicParenR" startAt="6"/>
              <a:defRPr/>
            </a:pPr>
            <a:r>
              <a:rPr lang="en-US" altLang="ko-KR" sz="1100" dirty="0">
                <a:solidFill>
                  <a:schemeClr val="tx1"/>
                </a:solidFill>
                <a:latin typeface="맑은 고딕" pitchFamily="50" charset="-127"/>
                <a:ea typeface="맑은 고딕" pitchFamily="50" charset="-127"/>
              </a:rPr>
              <a:t>Requirements </a:t>
            </a:r>
            <a:r>
              <a:rPr lang="en-US" altLang="ko-KR" sz="1100" dirty="0" smtClean="0">
                <a:solidFill>
                  <a:schemeClr val="tx1"/>
                </a:solidFill>
                <a:latin typeface="맑은 고딕" pitchFamily="50" charset="-127"/>
                <a:ea typeface="맑은 고딕" pitchFamily="50" charset="-127"/>
              </a:rPr>
              <a:t>Verification</a:t>
            </a:r>
            <a:endParaRPr lang="en-US" altLang="ko-KR" sz="1100" dirty="0" smtClean="0">
              <a:solidFill>
                <a:schemeClr val="tx1"/>
              </a:solidFill>
              <a:latin typeface="맑은 고딕" pitchFamily="50" charset="-127"/>
              <a:ea typeface="맑은 고딕" pitchFamily="50" charset="-127"/>
            </a:endParaRPr>
          </a:p>
          <a:p>
            <a:pPr marL="442913" lvl="2" indent="-171450" eaLnBrk="1" hangingPunct="1">
              <a:lnSpc>
                <a:spcPct val="130000"/>
              </a:lnSpc>
              <a:spcBef>
                <a:spcPct val="20000"/>
              </a:spcBef>
              <a:buFontTx/>
              <a:buChar char="-"/>
              <a:defRPr/>
            </a:pPr>
            <a:r>
              <a:rPr lang="en-US" altLang="ko-KR" sz="1100" kern="0" dirty="0">
                <a:solidFill>
                  <a:schemeClr val="tx1"/>
                </a:solidFill>
                <a:latin typeface="맑은 고딕" pitchFamily="50" charset="-127"/>
                <a:ea typeface="맑은 고딕" pitchFamily="50" charset="-127"/>
              </a:rPr>
              <a:t>Validate the requirements according to the verification </a:t>
            </a:r>
            <a:r>
              <a:rPr lang="en-US" altLang="ko-KR" sz="1100" kern="0" dirty="0" smtClean="0">
                <a:solidFill>
                  <a:schemeClr val="tx1"/>
                </a:solidFill>
                <a:latin typeface="맑은 고딕" pitchFamily="50" charset="-127"/>
                <a:ea typeface="맑은 고딕" pitchFamily="50" charset="-127"/>
              </a:rPr>
              <a:t>criteria.</a:t>
            </a:r>
            <a:endParaRPr lang="en-US" altLang="ko-KR" sz="1100" kern="0" dirty="0" smtClean="0">
              <a:solidFill>
                <a:schemeClr val="tx1"/>
              </a:solidFill>
              <a:latin typeface="맑은 고딕" pitchFamily="50" charset="-127"/>
              <a:ea typeface="맑은 고딕" pitchFamily="50" charset="-127"/>
            </a:endParaRPr>
          </a:p>
          <a:p>
            <a:pPr marL="271463" lvl="2" eaLnBrk="1" hangingPunct="1">
              <a:lnSpc>
                <a:spcPct val="130000"/>
              </a:lnSpc>
              <a:spcBef>
                <a:spcPct val="20000"/>
              </a:spcBef>
              <a:defRPr/>
            </a:pPr>
            <a:endParaRPr lang="en-US" altLang="ko-KR" sz="1100" kern="0" dirty="0">
              <a:solidFill>
                <a:schemeClr val="tx1"/>
              </a:solidFill>
              <a:latin typeface="맑은 고딕" pitchFamily="50" charset="-127"/>
              <a:ea typeface="맑은 고딕" pitchFamily="50" charset="-127"/>
            </a:endParaRPr>
          </a:p>
          <a:p>
            <a:pPr marL="0" lvl="1" indent="-185737">
              <a:lnSpc>
                <a:spcPct val="130000"/>
              </a:lnSpc>
              <a:spcBef>
                <a:spcPct val="20000"/>
              </a:spcBef>
              <a:defRPr/>
            </a:pPr>
            <a:r>
              <a:rPr lang="en-US" altLang="ko-KR" sz="1100" kern="0" dirty="0" smtClean="0">
                <a:solidFill>
                  <a:schemeClr val="tx1"/>
                </a:solidFill>
                <a:latin typeface="맑은 고딕" pitchFamily="50" charset="-127"/>
                <a:ea typeface="맑은 고딕" pitchFamily="50" charset="-127"/>
              </a:rPr>
              <a:t>9) </a:t>
            </a:r>
            <a:r>
              <a:rPr lang="en-US" altLang="ko-KR" sz="1100" kern="0" dirty="0">
                <a:solidFill>
                  <a:schemeClr val="tx1"/>
                </a:solidFill>
                <a:latin typeface="맑은 고딕" pitchFamily="50" charset="-127"/>
                <a:ea typeface="맑은 고딕" pitchFamily="50" charset="-127"/>
              </a:rPr>
              <a:t>Evaluate the impact on the operating </a:t>
            </a:r>
            <a:r>
              <a:rPr lang="en-US" altLang="ko-KR" sz="1100" kern="0" dirty="0" smtClean="0">
                <a:solidFill>
                  <a:schemeClr val="tx1"/>
                </a:solidFill>
                <a:latin typeface="맑은 고딕" pitchFamily="50" charset="-127"/>
                <a:ea typeface="맑은 고딕" pitchFamily="50" charset="-127"/>
              </a:rPr>
              <a:t>environment</a:t>
            </a:r>
            <a:endParaRPr lang="en-US" altLang="ko-KR" sz="1100" kern="0" dirty="0" smtClean="0">
              <a:solidFill>
                <a:schemeClr val="tx1"/>
              </a:solidFill>
              <a:latin typeface="맑은 고딕" pitchFamily="50" charset="-127"/>
              <a:ea typeface="맑은 고딕" pitchFamily="50" charset="-127"/>
            </a:endParaRPr>
          </a:p>
          <a:p>
            <a:pPr marL="0" lvl="1" indent="-185737">
              <a:lnSpc>
                <a:spcPct val="130000"/>
              </a:lnSpc>
              <a:spcBef>
                <a:spcPct val="20000"/>
              </a:spcBef>
              <a:defRPr/>
            </a:pPr>
            <a:r>
              <a:rPr lang="en-US" altLang="ko-KR" sz="1100" kern="0" dirty="0">
                <a:solidFill>
                  <a:schemeClr val="tx1"/>
                </a:solidFill>
                <a:latin typeface="맑은 고딕" pitchFamily="50" charset="-127"/>
                <a:ea typeface="맑은 고딕" pitchFamily="50" charset="-127"/>
              </a:rPr>
              <a:t> </a:t>
            </a:r>
            <a:r>
              <a:rPr lang="en-US" altLang="ko-KR" sz="1100" kern="0" dirty="0" smtClean="0">
                <a:solidFill>
                  <a:schemeClr val="tx1"/>
                </a:solidFill>
                <a:latin typeface="맑은 고딕" pitchFamily="50" charset="-127"/>
                <a:ea typeface="맑은 고딕" pitchFamily="50" charset="-127"/>
              </a:rPr>
              <a:t>    - </a:t>
            </a:r>
            <a:r>
              <a:rPr lang="en-US" altLang="ko-KR" sz="1100" kern="0" dirty="0">
                <a:solidFill>
                  <a:schemeClr val="tx1"/>
                </a:solidFill>
                <a:latin typeface="맑은 고딕" pitchFamily="50" charset="-127"/>
                <a:ea typeface="맑은 고딕" pitchFamily="50" charset="-127"/>
              </a:rPr>
              <a:t>Renew </a:t>
            </a:r>
            <a:r>
              <a:rPr lang="en-US" altLang="ko-KR" sz="1100" kern="0" dirty="0" err="1">
                <a:solidFill>
                  <a:schemeClr val="tx1"/>
                </a:solidFill>
                <a:latin typeface="맑은 고딕" pitchFamily="50" charset="-127"/>
                <a:ea typeface="맑은 고딕" pitchFamily="50" charset="-127"/>
              </a:rPr>
              <a:t>SysRS</a:t>
            </a:r>
            <a:r>
              <a:rPr lang="en-US" altLang="ko-KR" sz="1100" kern="0" dirty="0">
                <a:solidFill>
                  <a:schemeClr val="tx1"/>
                </a:solidFill>
                <a:latin typeface="맑은 고딕" pitchFamily="50" charset="-127"/>
                <a:ea typeface="맑은 고딕" pitchFamily="50" charset="-127"/>
              </a:rPr>
              <a:t> after evaluating the impact on the system operating </a:t>
            </a:r>
            <a:r>
              <a:rPr lang="en-US" altLang="ko-KR" sz="1100" kern="0" dirty="0" smtClean="0">
                <a:solidFill>
                  <a:schemeClr val="tx1"/>
                </a:solidFill>
                <a:latin typeface="맑은 고딕" pitchFamily="50" charset="-127"/>
                <a:ea typeface="맑은 고딕" pitchFamily="50" charset="-127"/>
              </a:rPr>
              <a:t>environment</a:t>
            </a:r>
          </a:p>
          <a:p>
            <a:pPr marL="0" lvl="1" indent="-185737">
              <a:lnSpc>
                <a:spcPct val="130000"/>
              </a:lnSpc>
              <a:spcBef>
                <a:spcPct val="20000"/>
              </a:spcBef>
              <a:defRPr/>
            </a:pPr>
            <a:r>
              <a:rPr lang="en-US" altLang="ko-KR" sz="1100" kern="0" dirty="0" smtClean="0">
                <a:solidFill>
                  <a:schemeClr val="tx1"/>
                </a:solidFill>
                <a:latin typeface="맑은 고딕" pitchFamily="50" charset="-127"/>
                <a:ea typeface="맑은 고딕" pitchFamily="50" charset="-127"/>
              </a:rPr>
              <a:t>     </a:t>
            </a:r>
            <a:r>
              <a:rPr lang="en-US" altLang="ko-KR" sz="1100" kern="0" dirty="0">
                <a:solidFill>
                  <a:schemeClr val="tx1"/>
                </a:solidFill>
                <a:latin typeface="맑은 고딕" pitchFamily="50" charset="-127"/>
                <a:ea typeface="맑은 고딕" pitchFamily="50" charset="-127"/>
              </a:rPr>
              <a:t>- Renew SRS after evaluating the impact on the SW operating environment.</a:t>
            </a:r>
            <a:endParaRPr lang="en-US" altLang="ko-KR" sz="1100" kern="0" dirty="0">
              <a:solidFill>
                <a:schemeClr val="tx1"/>
              </a:solidFill>
              <a:latin typeface="맑은 고딕" pitchFamily="50" charset="-127"/>
              <a:ea typeface="맑은 고딕" pitchFamily="50" charset="-127"/>
            </a:endParaRPr>
          </a:p>
        </p:txBody>
      </p:sp>
      <p:sp>
        <p:nvSpPr>
          <p:cNvPr id="2" name="직사각형 1"/>
          <p:cNvSpPr/>
          <p:nvPr/>
        </p:nvSpPr>
        <p:spPr>
          <a:xfrm>
            <a:off x="323850" y="4668535"/>
            <a:ext cx="4961615" cy="288156"/>
          </a:xfrm>
          <a:prstGeom prst="rect">
            <a:avLst/>
          </a:prstGeom>
        </p:spPr>
        <p:txBody>
          <a:bodyPr wrap="none">
            <a:spAutoFit/>
          </a:bodyPr>
          <a:lstStyle/>
          <a:p>
            <a:pPr marL="0" lvl="1" indent="-185737">
              <a:lnSpc>
                <a:spcPct val="130000"/>
              </a:lnSpc>
              <a:spcBef>
                <a:spcPct val="20000"/>
              </a:spcBef>
              <a:defRPr/>
            </a:pPr>
            <a:r>
              <a:rPr lang="en-US" altLang="ko-KR" sz="1100" kern="0" dirty="0">
                <a:latin typeface="맑은 고딕" pitchFamily="50" charset="-127"/>
                <a:ea typeface="맑은 고딕" pitchFamily="50" charset="-127"/>
              </a:rPr>
              <a:t>*Notation: Contents indicated in blue font in this document are examples.</a:t>
            </a:r>
            <a:endParaRPr lang="en-US" altLang="ko-KR" sz="1100" kern="0" dirty="0">
              <a:latin typeface="맑은 고딕" pitchFamily="50" charset="-127"/>
              <a:ea typeface="맑은 고딕" pitchFamily="50" charset="-127"/>
            </a:endParaRPr>
          </a:p>
        </p:txBody>
      </p:sp>
    </p:spTree>
    <p:extLst>
      <p:ext uri="{BB962C8B-B14F-4D97-AF65-F5344CB8AC3E}">
        <p14:creationId xmlns:p14="http://schemas.microsoft.com/office/powerpoint/2010/main" val="1444791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1) System/Software Scope Definition</a:t>
            </a:r>
            <a:endParaRPr lang="ko-KR" altLang="en-US" sz="2000" smtClean="0">
              <a:solidFill>
                <a:schemeClr val="tx1"/>
              </a:solidFill>
            </a:endParaRPr>
          </a:p>
        </p:txBody>
      </p:sp>
      <p:sp>
        <p:nvSpPr>
          <p:cNvPr id="10243" name="텍스트 개체 틀 2"/>
          <p:cNvSpPr>
            <a:spLocks noGrp="1"/>
          </p:cNvSpPr>
          <p:nvPr>
            <p:ph type="body" sz="quarter" idx="10"/>
          </p:nvPr>
        </p:nvSpPr>
        <p:spPr bwMode="auto">
          <a:xfrm>
            <a:off x="323850" y="655578"/>
            <a:ext cx="9093200" cy="120212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a:t>Define system/software </a:t>
            </a:r>
            <a:r>
              <a:rPr lang="en-US" altLang="ko-KR" sz="1100" b="1" dirty="0" smtClean="0"/>
              <a:t>scope</a:t>
            </a:r>
            <a:r>
              <a:rPr lang="en-US" altLang="ko-KR" sz="1100" b="1" dirty="0" smtClean="0"/>
              <a:t> </a:t>
            </a:r>
            <a:endParaRPr lang="en-US" altLang="ko-KR" sz="1100" b="1" dirty="0"/>
          </a:p>
          <a:p>
            <a:pPr marL="271463" lvl="2" indent="0" eaLnBrk="1" hangingPunct="1">
              <a:buFont typeface="Wingdings" panose="05000000000000000000" pitchFamily="2" charset="2"/>
              <a:buNone/>
            </a:pPr>
            <a:r>
              <a:rPr lang="en-US" altLang="ko-KR" sz="1100" dirty="0"/>
              <a:t>The scope definition of the implementation target system/software includes the following</a:t>
            </a:r>
            <a:r>
              <a:rPr lang="en-US" altLang="ko-KR" sz="1100" dirty="0" smtClean="0"/>
              <a:t>.</a:t>
            </a:r>
            <a:endParaRPr lang="en-US" altLang="ko-KR" sz="1100" dirty="0" smtClean="0"/>
          </a:p>
          <a:p>
            <a:pPr marL="442913" lvl="2" indent="-171450" eaLnBrk="1" hangingPunct="1">
              <a:buFontTx/>
              <a:buChar char="-"/>
            </a:pPr>
            <a:r>
              <a:rPr lang="en-US" altLang="ko-KR" sz="1100" dirty="0" smtClean="0"/>
              <a:t>[</a:t>
            </a:r>
            <a:r>
              <a:rPr lang="en-US" altLang="ko-KR" sz="1100" dirty="0"/>
              <a:t>Define System/Software Context] Defines the boundary of the target system/software and identifies external objects that interact with people, systems, and </a:t>
            </a:r>
            <a:r>
              <a:rPr lang="en-US" altLang="ko-KR" sz="1100" dirty="0" smtClean="0"/>
              <a:t>environments</a:t>
            </a:r>
          </a:p>
          <a:p>
            <a:pPr marL="442913" lvl="2" indent="-171450" eaLnBrk="1" hangingPunct="1">
              <a:buFontTx/>
              <a:buChar char="-"/>
            </a:pPr>
            <a:r>
              <a:rPr lang="en-US" altLang="ko-KR" sz="1100" dirty="0" smtClean="0"/>
              <a:t>[</a:t>
            </a:r>
            <a:r>
              <a:rPr lang="en-US" altLang="ko-KR" sz="1100" dirty="0"/>
              <a:t>Define System/Software Interface] Defines input/output contents and means for interaction between target system/software and external </a:t>
            </a:r>
            <a:r>
              <a:rPr lang="en-US" altLang="ko-KR" sz="1100" dirty="0" smtClean="0"/>
              <a:t>objects</a:t>
            </a:r>
          </a:p>
          <a:p>
            <a:pPr marL="442913" lvl="2" indent="-171450" eaLnBrk="1" hangingPunct="1">
              <a:buFontTx/>
              <a:buChar char="-"/>
            </a:pPr>
            <a:r>
              <a:rPr lang="en-US" altLang="ko-KR" sz="1100" dirty="0" smtClean="0"/>
              <a:t>[</a:t>
            </a:r>
            <a:r>
              <a:rPr lang="en-US" altLang="ko-KR" sz="1100" dirty="0"/>
              <a:t>Define System/Software Feature/Function] Define the role of the target system/software</a:t>
            </a:r>
            <a:endParaRPr lang="en-US" altLang="ko-KR" sz="1100" dirty="0"/>
          </a:p>
        </p:txBody>
      </p:sp>
      <p:sp>
        <p:nvSpPr>
          <p:cNvPr id="5" name="텍스트 개체 틀 2"/>
          <p:cNvSpPr txBox="1">
            <a:spLocks/>
          </p:cNvSpPr>
          <p:nvPr/>
        </p:nvSpPr>
        <p:spPr bwMode="auto">
          <a:xfrm>
            <a:off x="323850" y="2046774"/>
            <a:ext cx="9093200" cy="12021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[Define System/Software Context]</a:t>
            </a:r>
          </a:p>
          <a:p>
            <a:pPr marL="271463" lvl="2" indent="0" eaLnBrk="1" hangingPunct="1">
              <a:buFont typeface="Wingdings" panose="05000000000000000000" pitchFamily="2" charset="2"/>
              <a:buNone/>
            </a:pPr>
            <a:r>
              <a:rPr lang="en-US" altLang="ko-KR" sz="1100" kern="0" dirty="0"/>
              <a:t>It defines the scope of the target system/software to be implemented and describes the external environment that interacts with the target system/software</a:t>
            </a:r>
            <a:r>
              <a:rPr lang="en-US" altLang="ko-KR" sz="1100" kern="0" dirty="0" smtClean="0"/>
              <a:t>.</a:t>
            </a:r>
            <a:endParaRPr lang="en-US" altLang="ko-KR" sz="1100" kern="0" dirty="0" smtClean="0"/>
          </a:p>
          <a:p>
            <a:pPr marL="442913" lvl="2" indent="-171450" eaLnBrk="1" hangingPunct="1">
              <a:buFontTx/>
              <a:buChar char="-"/>
            </a:pPr>
            <a:r>
              <a:rPr lang="en-US" altLang="ko-KR" sz="1100" kern="0" dirty="0"/>
              <a:t>Identify target system/software </a:t>
            </a:r>
            <a:r>
              <a:rPr lang="en-US" altLang="ko-KR" sz="1100" kern="0" dirty="0" smtClean="0"/>
              <a:t>boundaries</a:t>
            </a:r>
          </a:p>
          <a:p>
            <a:pPr marL="442913" lvl="2" indent="-171450" eaLnBrk="1" hangingPunct="1">
              <a:buFontTx/>
              <a:buChar char="-"/>
            </a:pPr>
            <a:r>
              <a:rPr lang="en-US" altLang="ko-KR" sz="1100" kern="0" dirty="0" smtClean="0"/>
              <a:t>Identify </a:t>
            </a:r>
            <a:r>
              <a:rPr lang="en-US" altLang="ko-KR" sz="1100" kern="0" dirty="0"/>
              <a:t>external objects outside the target system/software </a:t>
            </a:r>
            <a:r>
              <a:rPr lang="en-US" altLang="ko-KR" sz="1100" kern="0" dirty="0" smtClean="0"/>
              <a:t>boundary</a:t>
            </a:r>
          </a:p>
          <a:p>
            <a:pPr marL="442913" lvl="2" indent="-171450" eaLnBrk="1" hangingPunct="1">
              <a:buFontTx/>
              <a:buChar char="-"/>
            </a:pPr>
            <a:r>
              <a:rPr lang="en-US" altLang="ko-KR" sz="1100" kern="0" dirty="0" smtClean="0"/>
              <a:t>Define </a:t>
            </a:r>
            <a:r>
              <a:rPr lang="en-US" altLang="ko-KR" sz="1100" kern="0" dirty="0"/>
              <a:t>the interaction (interface) between the target system/software and external objects</a:t>
            </a:r>
            <a:endParaRPr lang="en-US" altLang="ko-KR" sz="1100" kern="0" dirty="0"/>
          </a:p>
        </p:txBody>
      </p:sp>
      <p:sp>
        <p:nvSpPr>
          <p:cNvPr id="6" name="TextBox 5"/>
          <p:cNvSpPr txBox="1"/>
          <p:nvPr/>
        </p:nvSpPr>
        <p:spPr>
          <a:xfrm>
            <a:off x="1935003" y="3255667"/>
            <a:ext cx="1704314" cy="246221"/>
          </a:xfrm>
          <a:prstGeom prst="rect">
            <a:avLst/>
          </a:prstGeom>
          <a:noFill/>
        </p:spPr>
        <p:txBody>
          <a:bodyPr wrap="none" rtlCol="0">
            <a:spAutoFit/>
          </a:bodyPr>
          <a:lstStyle/>
          <a:p>
            <a:pPr algn="ctr"/>
            <a:r>
              <a:rPr lang="en-US" altLang="ko-KR" sz="1000" b="1" u="sng" dirty="0" smtClean="0">
                <a:latin typeface="맑은 고딕" pitchFamily="50" charset="-127"/>
                <a:ea typeface="맑은 고딕" pitchFamily="50" charset="-127"/>
              </a:rPr>
              <a:t>System Context </a:t>
            </a:r>
            <a:r>
              <a:rPr lang="en-US" altLang="ko-KR" sz="1000" b="1" u="sng" dirty="0" smtClean="0">
                <a:latin typeface="맑은 고딕" pitchFamily="50" charset="-127"/>
                <a:ea typeface="맑은 고딕" pitchFamily="50" charset="-127"/>
              </a:rPr>
              <a:t>Example</a:t>
            </a:r>
            <a:endParaRPr lang="ko-KR" altLang="en-US" sz="1000" b="1" u="sng" dirty="0" smtClean="0">
              <a:latin typeface="맑은 고딕" pitchFamily="50" charset="-127"/>
              <a:ea typeface="맑은 고딕" pitchFamily="50" charset="-127"/>
            </a:endParaRPr>
          </a:p>
        </p:txBody>
      </p:sp>
      <p:sp>
        <p:nvSpPr>
          <p:cNvPr id="40" name="TextBox 39"/>
          <p:cNvSpPr txBox="1"/>
          <p:nvPr/>
        </p:nvSpPr>
        <p:spPr>
          <a:xfrm>
            <a:off x="6086891" y="3255667"/>
            <a:ext cx="1806906" cy="246221"/>
          </a:xfrm>
          <a:prstGeom prst="rect">
            <a:avLst/>
          </a:prstGeom>
          <a:noFill/>
        </p:spPr>
        <p:txBody>
          <a:bodyPr wrap="none" rtlCol="0">
            <a:spAutoFit/>
          </a:bodyPr>
          <a:lstStyle/>
          <a:p>
            <a:pPr algn="ctr"/>
            <a:r>
              <a:rPr lang="en-US" altLang="ko-KR" sz="1000" b="1" u="sng" dirty="0" smtClean="0">
                <a:latin typeface="맑은 고딕" pitchFamily="50" charset="-127"/>
                <a:ea typeface="맑은 고딕" pitchFamily="50" charset="-127"/>
              </a:rPr>
              <a:t>Software Context </a:t>
            </a:r>
            <a:r>
              <a:rPr lang="en-US" altLang="ko-KR" sz="1000" b="1" u="sng" dirty="0">
                <a:latin typeface="맑은 고딕" pitchFamily="50" charset="-127"/>
                <a:ea typeface="맑은 고딕" pitchFamily="50" charset="-127"/>
              </a:rPr>
              <a:t>Example</a:t>
            </a:r>
            <a:endParaRPr lang="ko-KR" altLang="en-US" sz="1000" b="1" u="sng" dirty="0" smtClean="0">
              <a:latin typeface="맑은 고딕" pitchFamily="50" charset="-127"/>
              <a:ea typeface="맑은 고딕" pitchFamily="50" charset="-127"/>
            </a:endParaRPr>
          </a:p>
        </p:txBody>
      </p:sp>
      <p:pic>
        <p:nvPicPr>
          <p:cNvPr id="42" name="그림 5"/>
          <p:cNvPicPr>
            <a:picLocks noChangeAspect="1"/>
          </p:cNvPicPr>
          <p:nvPr/>
        </p:nvPicPr>
        <p:blipFill>
          <a:blip r:embed="rId2">
            <a:extLst>
              <a:ext uri="{28A0092B-C50C-407E-A947-70E740481C1C}">
                <a14:useLocalDpi xmlns:a14="http://schemas.microsoft.com/office/drawing/2010/main" val="0"/>
              </a:ext>
            </a:extLst>
          </a:blip>
          <a:srcRect l="23648" t="29849" r="22461" b="4654"/>
          <a:stretch>
            <a:fillRect/>
          </a:stretch>
        </p:blipFill>
        <p:spPr bwMode="auto">
          <a:xfrm>
            <a:off x="4898797" y="3488265"/>
            <a:ext cx="4507132" cy="283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그림 42"/>
          <p:cNvPicPr>
            <a:picLocks noChangeAspect="1"/>
          </p:cNvPicPr>
          <p:nvPr/>
        </p:nvPicPr>
        <p:blipFill>
          <a:blip r:embed="rId3"/>
          <a:stretch>
            <a:fillRect/>
          </a:stretch>
        </p:blipFill>
        <p:spPr>
          <a:xfrm>
            <a:off x="939800" y="3488264"/>
            <a:ext cx="3742268" cy="2886893"/>
          </a:xfrm>
          <a:prstGeom prst="rect">
            <a:avLst/>
          </a:prstGeom>
        </p:spPr>
      </p:pic>
    </p:spTree>
    <p:extLst>
      <p:ext uri="{BB962C8B-B14F-4D97-AF65-F5344CB8AC3E}">
        <p14:creationId xmlns:p14="http://schemas.microsoft.com/office/powerpoint/2010/main" val="12861653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1) System/Software Scope Definition</a:t>
            </a:r>
            <a:endParaRPr lang="ko-KR" altLang="en-US" sz="2000" smtClean="0">
              <a:solidFill>
                <a:schemeClr val="tx1"/>
              </a:solidFill>
            </a:endParaRPr>
          </a:p>
        </p:txBody>
      </p:sp>
      <p:sp>
        <p:nvSpPr>
          <p:cNvPr id="10243" name="텍스트 개체 틀 2"/>
          <p:cNvSpPr>
            <a:spLocks noGrp="1"/>
          </p:cNvSpPr>
          <p:nvPr>
            <p:ph type="body" sz="quarter" idx="10"/>
          </p:nvPr>
        </p:nvSpPr>
        <p:spPr bwMode="auto">
          <a:xfrm>
            <a:off x="323850" y="788871"/>
            <a:ext cx="9093200" cy="174413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t>[Define System/Software Interface] </a:t>
            </a:r>
            <a:endParaRPr lang="en-US" altLang="ko-KR" sz="1100" b="1" dirty="0"/>
          </a:p>
          <a:p>
            <a:pPr marL="271463" lvl="2" indent="0" eaLnBrk="1" hangingPunct="1">
              <a:buFont typeface="Wingdings" panose="05000000000000000000" pitchFamily="2" charset="2"/>
              <a:buNone/>
            </a:pPr>
            <a:r>
              <a:rPr lang="en-US" altLang="ko-KR" sz="1100" dirty="0"/>
              <a:t>Briefly describe the input/output interface that interacts with the target system/software and external objects</a:t>
            </a:r>
            <a:r>
              <a:rPr lang="en-US" altLang="ko-KR" sz="1100" dirty="0" smtClean="0"/>
              <a:t>.</a:t>
            </a:r>
            <a:endParaRPr lang="en-US" altLang="ko-KR" sz="1100" dirty="0" smtClean="0"/>
          </a:p>
          <a:p>
            <a:pPr marL="442913" lvl="2" indent="-171450" eaLnBrk="1" hangingPunct="1">
              <a:buFontTx/>
              <a:buChar char="-"/>
            </a:pPr>
            <a:r>
              <a:rPr lang="en-US" altLang="ko-KR" sz="1100" dirty="0"/>
              <a:t>interface name (or ID</a:t>
            </a:r>
            <a:r>
              <a:rPr lang="en-US" altLang="ko-KR" sz="1100" dirty="0" smtClean="0"/>
              <a:t>)</a:t>
            </a:r>
          </a:p>
          <a:p>
            <a:pPr marL="442913" lvl="2" indent="-171450" eaLnBrk="1" hangingPunct="1">
              <a:buFontTx/>
              <a:buChar char="-"/>
            </a:pPr>
            <a:r>
              <a:rPr lang="en-US" altLang="ko-KR" sz="1100" dirty="0" smtClean="0"/>
              <a:t>Interaction </a:t>
            </a:r>
            <a:r>
              <a:rPr lang="en-US" altLang="ko-KR" sz="1100" dirty="0"/>
              <a:t>target (Source/Target</a:t>
            </a:r>
            <a:r>
              <a:rPr lang="en-US" altLang="ko-KR" sz="1100" dirty="0" smtClean="0"/>
              <a:t>)</a:t>
            </a:r>
          </a:p>
          <a:p>
            <a:pPr marL="442913" lvl="2" indent="-171450" eaLnBrk="1" hangingPunct="1">
              <a:buFontTx/>
              <a:buChar char="-"/>
            </a:pPr>
            <a:r>
              <a:rPr lang="en-US" altLang="ko-KR" sz="1100" dirty="0" smtClean="0"/>
              <a:t>I/O </a:t>
            </a:r>
            <a:r>
              <a:rPr lang="en-US" altLang="ko-KR" sz="1100" dirty="0" err="1" smtClean="0"/>
              <a:t>contentsi</a:t>
            </a:r>
            <a:endParaRPr lang="en-US" altLang="ko-KR" sz="1100" dirty="0" smtClean="0"/>
          </a:p>
          <a:p>
            <a:pPr marL="442913" lvl="2" indent="-171450" eaLnBrk="1" hangingPunct="1">
              <a:buFontTx/>
              <a:buChar char="-"/>
            </a:pPr>
            <a:r>
              <a:rPr lang="en-US" altLang="ko-KR" sz="1100" dirty="0" err="1" smtClean="0"/>
              <a:t>nterface</a:t>
            </a:r>
            <a:r>
              <a:rPr lang="en-US" altLang="ko-KR" sz="1100" dirty="0" smtClean="0"/>
              <a:t> </a:t>
            </a:r>
            <a:r>
              <a:rPr lang="en-US" altLang="ko-KR" sz="1100" dirty="0"/>
              <a:t>type, etc</a:t>
            </a:r>
            <a:r>
              <a:rPr lang="en-US" altLang="ko-KR" sz="1100" dirty="0" smtClean="0"/>
              <a:t>.</a:t>
            </a:r>
          </a:p>
          <a:p>
            <a:pPr marL="271463" lvl="2" indent="0" eaLnBrk="1" hangingPunct="1">
              <a:buNone/>
            </a:pPr>
            <a:endParaRPr lang="en-US" altLang="ko-KR" sz="1100" dirty="0"/>
          </a:p>
          <a:p>
            <a:pPr marL="442913" lvl="2" indent="-171450" eaLnBrk="1" hangingPunct="1">
              <a:buFont typeface="Arial" panose="020B0604020202020204" pitchFamily="34" charset="0"/>
              <a:buChar char="•"/>
            </a:pPr>
            <a:r>
              <a:rPr lang="en-US" altLang="ko-KR" sz="1100" dirty="0" smtClean="0"/>
              <a:t>System </a:t>
            </a:r>
            <a:r>
              <a:rPr lang="en-US" altLang="ko-KR" sz="1100" dirty="0"/>
              <a:t>Interface: Describes mainly the system level physical interface</a:t>
            </a:r>
            <a:r>
              <a:rPr lang="en-US" altLang="ko-KR" sz="1100" dirty="0" smtClean="0"/>
              <a:t>.</a:t>
            </a:r>
          </a:p>
          <a:p>
            <a:pPr marL="442913" lvl="2" indent="-171450" eaLnBrk="1" hangingPunct="1">
              <a:buFont typeface="Arial" panose="020B0604020202020204" pitchFamily="34" charset="0"/>
              <a:buChar char="•"/>
            </a:pPr>
            <a:r>
              <a:rPr lang="en-US" altLang="ko-KR" sz="1100" dirty="0" smtClean="0"/>
              <a:t>SW </a:t>
            </a:r>
            <a:r>
              <a:rPr lang="en-US" altLang="ko-KR" sz="1100" dirty="0"/>
              <a:t>interface: Describes the message-level interface corresponding to the SW function.</a:t>
            </a:r>
            <a:endParaRPr lang="en-US" altLang="ko-KR" sz="1100" dirty="0"/>
          </a:p>
        </p:txBody>
      </p:sp>
      <p:sp>
        <p:nvSpPr>
          <p:cNvPr id="5" name="텍스트 개체 틀 2"/>
          <p:cNvSpPr txBox="1">
            <a:spLocks/>
          </p:cNvSpPr>
          <p:nvPr/>
        </p:nvSpPr>
        <p:spPr bwMode="auto">
          <a:xfrm>
            <a:off x="323849" y="2637515"/>
            <a:ext cx="9412817" cy="74915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b="1" kern="0" dirty="0" smtClean="0"/>
              <a:t>[Define System/Software </a:t>
            </a:r>
            <a:r>
              <a:rPr lang="en-US" altLang="ko-KR" sz="1100" b="1" kern="0" dirty="0"/>
              <a:t>Feature/Function]</a:t>
            </a:r>
            <a:endParaRPr lang="en-US" altLang="ko-KR" sz="1100" b="1" kern="0" dirty="0" smtClean="0"/>
          </a:p>
          <a:p>
            <a:pPr marL="271463" lvl="2" indent="0" eaLnBrk="1" hangingPunct="1">
              <a:buFont typeface="Wingdings" panose="05000000000000000000" pitchFamily="2" charset="2"/>
              <a:buNone/>
            </a:pPr>
            <a:r>
              <a:rPr lang="en-US" altLang="ko-KR" sz="1100" kern="0" dirty="0"/>
              <a:t>Describes the main functions performed by the system/software to be implemented.</a:t>
            </a:r>
            <a:endParaRPr lang="en-US" altLang="ko-KR" sz="1100" kern="0" dirty="0" smtClean="0"/>
          </a:p>
        </p:txBody>
      </p:sp>
      <p:sp>
        <p:nvSpPr>
          <p:cNvPr id="6" name="텍스트 개체 틀 2"/>
          <p:cNvSpPr txBox="1">
            <a:spLocks/>
          </p:cNvSpPr>
          <p:nvPr/>
        </p:nvSpPr>
        <p:spPr bwMode="auto">
          <a:xfrm>
            <a:off x="355320" y="3241895"/>
            <a:ext cx="9412817" cy="30520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lvl="1" indent="-128587" eaLnBrk="1" hangingPunct="1">
              <a:buNone/>
            </a:pPr>
            <a:r>
              <a:rPr lang="en-US" altLang="ko-KR" sz="1100" b="1" kern="0" dirty="0" smtClean="0"/>
              <a:t>[System requirements vs Software </a:t>
            </a:r>
            <a:r>
              <a:rPr lang="en-US" altLang="ko-KR" sz="1100" b="1" kern="0" dirty="0"/>
              <a:t>requirements</a:t>
            </a:r>
            <a:r>
              <a:rPr lang="en-US" altLang="ko-KR" sz="1100" b="1" kern="0" dirty="0" smtClean="0"/>
              <a:t>]</a:t>
            </a:r>
            <a:endParaRPr lang="en-US" altLang="ko-KR" sz="1100" b="1" kern="0" dirty="0"/>
          </a:p>
          <a:p>
            <a:pPr marL="271463" lvl="2" indent="0" eaLnBrk="1" hangingPunct="1">
              <a:buFont typeface="Wingdings" panose="05000000000000000000" pitchFamily="2" charset="2"/>
              <a:buNone/>
            </a:pPr>
            <a:r>
              <a:rPr lang="en-US" altLang="ko-KR" sz="1100" kern="0" dirty="0"/>
              <a:t>System requirements are written to include all customer requirements based on system context</a:t>
            </a:r>
            <a:r>
              <a:rPr lang="en-US" altLang="ko-KR" sz="1100" kern="0" dirty="0" smtClean="0"/>
              <a:t>.</a:t>
            </a:r>
            <a:endParaRPr lang="en-US" altLang="ko-KR" sz="1100" kern="0" dirty="0" smtClean="0"/>
          </a:p>
          <a:p>
            <a:pPr marL="442913" lvl="2" indent="-171450" eaLnBrk="1" hangingPunct="1">
              <a:buFontTx/>
              <a:buChar char="-"/>
            </a:pPr>
            <a:r>
              <a:rPr lang="en-US" altLang="ko-KR" sz="1100" kern="0" dirty="0"/>
              <a:t>Describes the system's response/action to the system's actors or external entities</a:t>
            </a:r>
            <a:r>
              <a:rPr lang="en-US" altLang="ko-KR" sz="1100" kern="0" dirty="0" smtClean="0"/>
              <a:t>.</a:t>
            </a:r>
          </a:p>
          <a:p>
            <a:pPr marL="442913" lvl="2" indent="-171450" eaLnBrk="1" hangingPunct="1">
              <a:buFontTx/>
              <a:buChar char="-"/>
            </a:pPr>
            <a:r>
              <a:rPr lang="en-US" altLang="ko-KR" sz="1100" kern="0" dirty="0" smtClean="0"/>
              <a:t>Recognizes </a:t>
            </a:r>
            <a:r>
              <a:rPr lang="en-US" altLang="ko-KR" sz="1100" kern="0" dirty="0"/>
              <a:t>the system as a back box. (Since </a:t>
            </a:r>
            <a:r>
              <a:rPr lang="en-US" altLang="ko-KR" sz="1100" kern="0" dirty="0" err="1"/>
              <a:t>SysAD</a:t>
            </a:r>
            <a:r>
              <a:rPr lang="en-US" altLang="ko-KR" sz="1100" kern="0" dirty="0"/>
              <a:t> does not exist yet, it is assumed that the system structure is not known, or if necessary, it is expressed as a function block (</a:t>
            </a:r>
            <a:r>
              <a:rPr lang="en-US" altLang="ko-KR" sz="1100" kern="0" dirty="0" err="1"/>
              <a:t>xy</a:t>
            </a:r>
            <a:r>
              <a:rPr lang="en-US" altLang="ko-KR" sz="1100" kern="0" dirty="0"/>
              <a:t> function) or use case</a:t>
            </a:r>
            <a:r>
              <a:rPr lang="en-US" altLang="ko-KR" sz="1100" kern="0" dirty="0" smtClean="0"/>
              <a:t>.)</a:t>
            </a:r>
          </a:p>
          <a:p>
            <a:pPr marL="442913" lvl="2" indent="-171450" eaLnBrk="1" hangingPunct="1">
              <a:buFontTx/>
              <a:buChar char="-"/>
            </a:pPr>
            <a:r>
              <a:rPr lang="en-US" altLang="ko-KR" sz="1100" kern="0" dirty="0" smtClean="0"/>
              <a:t>When </a:t>
            </a:r>
            <a:r>
              <a:rPr lang="en-US" altLang="ko-KR" sz="1100" kern="0" dirty="0"/>
              <a:t>describing system requirements, use ‘system’ or ‘</a:t>
            </a:r>
            <a:r>
              <a:rPr lang="en-US" altLang="ko-KR" sz="1100" kern="0" dirty="0" err="1"/>
              <a:t>xy</a:t>
            </a:r>
            <a:r>
              <a:rPr lang="en-US" altLang="ko-KR" sz="1100" kern="0" dirty="0"/>
              <a:t> system’ as the subject</a:t>
            </a:r>
            <a:r>
              <a:rPr lang="en-US" altLang="ko-KR" sz="1100" kern="0" dirty="0" smtClean="0"/>
              <a:t>.</a:t>
            </a:r>
            <a:endParaRPr lang="en-US" altLang="ko-KR" sz="1100" kern="0" dirty="0" smtClean="0"/>
          </a:p>
          <a:p>
            <a:pPr marL="271463" lvl="2" indent="0" eaLnBrk="1" hangingPunct="1">
              <a:buFont typeface="Wingdings" panose="05000000000000000000" pitchFamily="2" charset="2"/>
              <a:buNone/>
            </a:pPr>
            <a:endParaRPr lang="en-US" altLang="ko-KR" sz="1100" kern="0" dirty="0"/>
          </a:p>
          <a:p>
            <a:pPr marL="271463" lvl="2" indent="0" eaLnBrk="1" hangingPunct="1">
              <a:buFont typeface="Wingdings" panose="05000000000000000000" pitchFamily="2" charset="2"/>
              <a:buNone/>
            </a:pPr>
            <a:r>
              <a:rPr lang="en-US" altLang="ko-KR" sz="1100" kern="0" dirty="0"/>
              <a:t>Software requirements are written by specifying the contents of </a:t>
            </a:r>
            <a:r>
              <a:rPr lang="en-US" altLang="ko-KR" sz="1100" kern="0" dirty="0" err="1"/>
              <a:t>SysRS</a:t>
            </a:r>
            <a:r>
              <a:rPr lang="en-US" altLang="ko-KR" sz="1100" kern="0" dirty="0"/>
              <a:t> based on the software context</a:t>
            </a:r>
            <a:r>
              <a:rPr lang="en-US" altLang="ko-KR" sz="1100" kern="0" dirty="0" smtClean="0"/>
              <a:t>.</a:t>
            </a:r>
            <a:endParaRPr lang="en-US" altLang="ko-KR" sz="1100" kern="0" dirty="0" smtClean="0"/>
          </a:p>
          <a:p>
            <a:pPr marL="442913" lvl="2" indent="-171450" eaLnBrk="1" hangingPunct="1">
              <a:buFontTx/>
              <a:buChar char="-"/>
            </a:pPr>
            <a:r>
              <a:rPr lang="en-US" altLang="ko-KR" sz="1100" kern="0" dirty="0"/>
              <a:t>It describes the response/action of the SW to the actors or external entities of the system and the entities inside the system</a:t>
            </a:r>
            <a:r>
              <a:rPr lang="en-US" altLang="ko-KR" sz="1100" kern="0" dirty="0" smtClean="0"/>
              <a:t>.</a:t>
            </a:r>
          </a:p>
          <a:p>
            <a:pPr marL="442913" lvl="2" indent="-171450" eaLnBrk="1" hangingPunct="1">
              <a:buFontTx/>
              <a:buChar char="-"/>
            </a:pPr>
            <a:r>
              <a:rPr lang="en-US" altLang="ko-KR" sz="1100" kern="0" dirty="0" smtClean="0"/>
              <a:t>SW </a:t>
            </a:r>
            <a:r>
              <a:rPr lang="en-US" altLang="ko-KR" sz="1100" kern="0" dirty="0"/>
              <a:t>recognizes it as a black box. (As there is no SAD yet, it is assumed that the SW structure is unknown, or if necessary, it is expressed as a function block (</a:t>
            </a:r>
            <a:r>
              <a:rPr lang="en-US" altLang="ko-KR" sz="1100" kern="0" dirty="0" err="1"/>
              <a:t>xy</a:t>
            </a:r>
            <a:r>
              <a:rPr lang="en-US" altLang="ko-KR" sz="1100" kern="0" dirty="0"/>
              <a:t> function) or use case</a:t>
            </a:r>
            <a:r>
              <a:rPr lang="en-US" altLang="ko-KR" sz="1100" kern="0" dirty="0" smtClean="0"/>
              <a:t>)</a:t>
            </a:r>
          </a:p>
          <a:p>
            <a:pPr marL="442913" lvl="2" indent="-171450" eaLnBrk="1" hangingPunct="1">
              <a:buFontTx/>
              <a:buChar char="-"/>
            </a:pPr>
            <a:r>
              <a:rPr lang="en-US" altLang="ko-KR" sz="1100" kern="0" dirty="0" smtClean="0"/>
              <a:t>When </a:t>
            </a:r>
            <a:r>
              <a:rPr lang="en-US" altLang="ko-KR" sz="1100" kern="0" dirty="0"/>
              <a:t>describing SW requirements, use ‘SW’ or the SW element identifier (</a:t>
            </a:r>
            <a:r>
              <a:rPr lang="en-US" altLang="ko-KR" sz="1100" kern="0" dirty="0" err="1"/>
              <a:t>eg</a:t>
            </a:r>
            <a:r>
              <a:rPr lang="en-US" altLang="ko-KR" sz="1100" kern="0" dirty="0"/>
              <a:t>, MCU_SW) identified in </a:t>
            </a:r>
            <a:r>
              <a:rPr lang="en-US" altLang="ko-KR" sz="1100" kern="0" dirty="0" err="1"/>
              <a:t>SysAD</a:t>
            </a:r>
            <a:r>
              <a:rPr lang="en-US" altLang="ko-KR" sz="1100" kern="0" dirty="0"/>
              <a:t> as the </a:t>
            </a:r>
            <a:r>
              <a:rPr lang="en-US" altLang="ko-KR" sz="1100" kern="0" dirty="0" smtClean="0"/>
              <a:t>subject.</a:t>
            </a:r>
            <a:endParaRPr lang="en-US" altLang="ko-KR" sz="1100" kern="0" dirty="0" smtClean="0"/>
          </a:p>
        </p:txBody>
      </p:sp>
    </p:spTree>
    <p:extLst>
      <p:ext uri="{BB962C8B-B14F-4D97-AF65-F5344CB8AC3E}">
        <p14:creationId xmlns:p14="http://schemas.microsoft.com/office/powerpoint/2010/main" val="16528378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9475758"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2000" dirty="0" smtClean="0">
                <a:solidFill>
                  <a:schemeClr val="tx1"/>
                </a:solidFill>
              </a:rPr>
              <a:t>3. </a:t>
            </a:r>
            <a:r>
              <a:rPr lang="en-US" altLang="ko-KR" sz="2000" dirty="0">
                <a:solidFill>
                  <a:schemeClr val="tx1"/>
                </a:solidFill>
              </a:rPr>
              <a:t>Requirement Definition Details 1) System/Software Scope Definition</a:t>
            </a:r>
            <a:endParaRPr lang="ko-KR" altLang="en-US" sz="2000" smtClean="0">
              <a:solidFill>
                <a:schemeClr val="tx1"/>
              </a:solidFill>
            </a:endParaRPr>
          </a:p>
        </p:txBody>
      </p:sp>
      <p:sp>
        <p:nvSpPr>
          <p:cNvPr id="10243" name="텍스트 개체 틀 2"/>
          <p:cNvSpPr>
            <a:spLocks noGrp="1"/>
          </p:cNvSpPr>
          <p:nvPr>
            <p:ph type="body" sz="quarter" idx="10"/>
          </p:nvPr>
        </p:nvSpPr>
        <p:spPr bwMode="auto">
          <a:xfrm>
            <a:off x="323850" y="712143"/>
            <a:ext cx="9093200" cy="174413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t>[</a:t>
            </a:r>
            <a:r>
              <a:rPr lang="en-US" altLang="ko-KR" sz="1100" b="1" dirty="0"/>
              <a:t>Technical feasibility </a:t>
            </a:r>
            <a:r>
              <a:rPr lang="en-US" altLang="ko-KR" sz="1100" b="1" dirty="0" smtClean="0"/>
              <a:t>of System requirement and Software requirement] </a:t>
            </a:r>
            <a:endParaRPr lang="en-US" altLang="ko-KR" sz="1100" b="1" dirty="0"/>
          </a:p>
          <a:p>
            <a:pPr marL="271463" lvl="2" indent="0" eaLnBrk="1" hangingPunct="1">
              <a:buFont typeface="Wingdings" panose="05000000000000000000" pitchFamily="2" charset="2"/>
              <a:buNone/>
            </a:pPr>
            <a:r>
              <a:rPr lang="en-US" altLang="ko-KR" sz="1100" dirty="0"/>
              <a:t>The system/software requirements are specified so that the results of analyzing the feasibility of implementation can be verified</a:t>
            </a:r>
            <a:r>
              <a:rPr lang="en-US" altLang="ko-KR" sz="1100" dirty="0" smtClean="0"/>
              <a:t>. </a:t>
            </a:r>
            <a:endParaRPr lang="en-US" altLang="ko-KR" sz="1100" dirty="0" smtClean="0"/>
          </a:p>
          <a:p>
            <a:pPr marL="442913" lvl="2" indent="-171450" eaLnBrk="1" hangingPunct="1">
              <a:buFontTx/>
              <a:buChar char="-"/>
            </a:pPr>
            <a:r>
              <a:rPr lang="en-US" altLang="ko-KR" sz="1100" dirty="0"/>
              <a:t>The feasibility analysis includes the following</a:t>
            </a:r>
            <a:r>
              <a:rPr lang="en-US" altLang="ko-KR" sz="1100" dirty="0" smtClean="0"/>
              <a:t>.</a:t>
            </a:r>
          </a:p>
          <a:p>
            <a:pPr marL="442913" lvl="2" indent="-171450" eaLnBrk="1" hangingPunct="1">
              <a:buFontTx/>
              <a:buChar char="-"/>
            </a:pPr>
            <a:r>
              <a:rPr lang="en-US" altLang="ko-KR" sz="1100" dirty="0" smtClean="0"/>
              <a:t>Development Schedule</a:t>
            </a:r>
          </a:p>
          <a:p>
            <a:pPr marL="442913" lvl="2" indent="-171450" eaLnBrk="1" hangingPunct="1">
              <a:buFontTx/>
              <a:buChar char="-"/>
            </a:pPr>
            <a:r>
              <a:rPr lang="en-US" altLang="ko-KR" sz="1100" dirty="0" smtClean="0"/>
              <a:t>human resources</a:t>
            </a:r>
          </a:p>
          <a:p>
            <a:pPr marL="442913" lvl="2" indent="-171450" eaLnBrk="1" hangingPunct="1">
              <a:buFontTx/>
              <a:buChar char="-"/>
            </a:pPr>
            <a:r>
              <a:rPr lang="en-US" altLang="ko-KR" sz="1100" dirty="0" smtClean="0"/>
              <a:t>Developer </a:t>
            </a:r>
          </a:p>
          <a:p>
            <a:pPr marL="442913" lvl="2" indent="-171450" eaLnBrk="1" hangingPunct="1">
              <a:buFontTx/>
              <a:buChar char="-"/>
            </a:pPr>
            <a:r>
              <a:rPr lang="en-US" altLang="ko-KR" sz="1100" dirty="0" smtClean="0"/>
              <a:t>technical competency</a:t>
            </a:r>
          </a:p>
          <a:p>
            <a:pPr marL="442913" lvl="2" indent="-171450" eaLnBrk="1" hangingPunct="1">
              <a:buFontTx/>
              <a:buChar char="-"/>
            </a:pPr>
            <a:r>
              <a:rPr lang="en-US" altLang="ko-KR" sz="1100" dirty="0" smtClean="0"/>
              <a:t>Verification </a:t>
            </a:r>
            <a:r>
              <a:rPr lang="en-US" altLang="ko-KR" sz="1100" dirty="0"/>
              <a:t>Criteria and Verification Method</a:t>
            </a:r>
            <a:r>
              <a:rPr lang="ko-KR" altLang="en-US" sz="1100" smtClean="0"/>
              <a:t> </a:t>
            </a:r>
            <a:endParaRPr lang="en-US" altLang="ko-KR" sz="1100" dirty="0" smtClean="0"/>
          </a:p>
          <a:p>
            <a:pPr marL="442913" lvl="2" indent="-171450" eaLnBrk="1" hangingPunct="1">
              <a:buFontTx/>
              <a:buChar char="-"/>
            </a:pPr>
            <a:endParaRPr lang="en-US" altLang="ko-KR" sz="1100" dirty="0" smtClean="0"/>
          </a:p>
          <a:p>
            <a:pPr marL="442913" lvl="2" indent="-171450" eaLnBrk="1" hangingPunct="1">
              <a:buFontTx/>
              <a:buChar char="-"/>
            </a:pPr>
            <a:endParaRPr lang="en-US" altLang="ko-KR" sz="1100" dirty="0"/>
          </a:p>
        </p:txBody>
      </p:sp>
      <p:sp>
        <p:nvSpPr>
          <p:cNvPr id="7" name="TextBox 6"/>
          <p:cNvSpPr txBox="1"/>
          <p:nvPr/>
        </p:nvSpPr>
        <p:spPr>
          <a:xfrm>
            <a:off x="2033120" y="3140023"/>
            <a:ext cx="5761514" cy="246221"/>
          </a:xfrm>
          <a:prstGeom prst="rect">
            <a:avLst/>
          </a:prstGeom>
          <a:noFill/>
        </p:spPr>
        <p:txBody>
          <a:bodyPr wrap="none" rtlCol="0">
            <a:spAutoFit/>
          </a:bodyPr>
          <a:lstStyle/>
          <a:p>
            <a:pPr algn="ctr"/>
            <a:r>
              <a:rPr lang="en-US" altLang="ko-KR" sz="1000" b="1" u="sng" dirty="0">
                <a:latin typeface="맑은 고딕" pitchFamily="50" charset="-127"/>
                <a:ea typeface="맑은 고딕" pitchFamily="50" charset="-127"/>
              </a:rPr>
              <a:t>Example of requirements specification with feasibility analysis applied (using </a:t>
            </a:r>
            <a:r>
              <a:rPr lang="en-US" altLang="ko-KR" sz="1000" b="1" u="sng" dirty="0" err="1">
                <a:latin typeface="맑은 고딕" pitchFamily="50" charset="-127"/>
                <a:ea typeface="맑은 고딕" pitchFamily="50" charset="-127"/>
              </a:rPr>
              <a:t>codeBeamer</a:t>
            </a:r>
            <a:r>
              <a:rPr lang="en-US" altLang="ko-KR" sz="1000" b="1" u="sng" dirty="0">
                <a:latin typeface="맑은 고딕" pitchFamily="50" charset="-127"/>
                <a:ea typeface="맑은 고딕" pitchFamily="50" charset="-127"/>
              </a:rPr>
              <a:t>)</a:t>
            </a:r>
            <a:endParaRPr lang="ko-KR" altLang="en-US" sz="1000" b="1" u="sng" dirty="0" smtClean="0">
              <a:latin typeface="맑은 고딕" pitchFamily="50" charset="-127"/>
              <a:ea typeface="맑은 고딕" pitchFamily="50" charset="-127"/>
            </a:endParaRPr>
          </a:p>
        </p:txBody>
      </p:sp>
      <p:pic>
        <p:nvPicPr>
          <p:cNvPr id="11" name="그림 10"/>
          <p:cNvPicPr>
            <a:picLocks noChangeAspect="1"/>
          </p:cNvPicPr>
          <p:nvPr/>
        </p:nvPicPr>
        <p:blipFill>
          <a:blip r:embed="rId2"/>
          <a:stretch>
            <a:fillRect/>
          </a:stretch>
        </p:blipFill>
        <p:spPr>
          <a:xfrm>
            <a:off x="244376" y="3715329"/>
            <a:ext cx="6118395" cy="2678583"/>
          </a:xfrm>
          <a:prstGeom prst="rect">
            <a:avLst/>
          </a:prstGeom>
        </p:spPr>
      </p:pic>
      <p:pic>
        <p:nvPicPr>
          <p:cNvPr id="13" name="그림 12"/>
          <p:cNvPicPr>
            <a:picLocks noChangeAspect="1"/>
          </p:cNvPicPr>
          <p:nvPr/>
        </p:nvPicPr>
        <p:blipFill>
          <a:blip r:embed="rId3"/>
          <a:stretch>
            <a:fillRect/>
          </a:stretch>
        </p:blipFill>
        <p:spPr>
          <a:xfrm>
            <a:off x="6092214" y="3703445"/>
            <a:ext cx="3590925" cy="2690468"/>
          </a:xfrm>
          <a:prstGeom prst="rect">
            <a:avLst/>
          </a:prstGeom>
        </p:spPr>
      </p:pic>
      <p:sp>
        <p:nvSpPr>
          <p:cNvPr id="20" name="텍스트 개체 틀 2"/>
          <p:cNvSpPr txBox="1">
            <a:spLocks/>
          </p:cNvSpPr>
          <p:nvPr/>
        </p:nvSpPr>
        <p:spPr bwMode="auto">
          <a:xfrm>
            <a:off x="599819" y="2383138"/>
            <a:ext cx="9093200" cy="48743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spcBef>
                <a:spcPct val="20000"/>
              </a:spcBef>
              <a:spcAft>
                <a:spcPct val="0"/>
              </a:spcAft>
              <a:buNone/>
              <a:defRPr kumimoji="1" sz="1600">
                <a:solidFill>
                  <a:schemeClr val="tx1"/>
                </a:solidFill>
                <a:latin typeface="맑은 고딕" pitchFamily="50" charset="-127"/>
                <a:ea typeface="맑은 고딕" pitchFamily="50" charset="-127"/>
                <a:cs typeface="+mn-cs"/>
              </a:defRPr>
            </a:lvl1pPr>
            <a:lvl2pPr marL="742950" indent="-284163" algn="l" rtl="0" eaLnBrk="0" fontAlgn="base" latinLnBrk="1" hangingPunct="0">
              <a:spcBef>
                <a:spcPct val="20000"/>
              </a:spcBef>
              <a:spcAft>
                <a:spcPct val="0"/>
              </a:spcAft>
              <a:buChar char="–"/>
              <a:defRPr kumimoji="1" sz="1600">
                <a:solidFill>
                  <a:schemeClr val="tx1"/>
                </a:solidFill>
                <a:latin typeface="맑은 고딕" pitchFamily="50" charset="-127"/>
                <a:ea typeface="맑은 고딕" pitchFamily="50" charset="-127"/>
              </a:defRPr>
            </a:lvl2pPr>
            <a:lvl3pPr marL="1143000" indent="-228600" algn="l" rtl="0" eaLnBrk="0" fontAlgn="base" latinLnBrk="1" hangingPunct="0">
              <a:spcBef>
                <a:spcPct val="20000"/>
              </a:spcBef>
              <a:spcAft>
                <a:spcPct val="0"/>
              </a:spcAft>
              <a:buChar char="•"/>
              <a:defRPr kumimoji="1" sz="1400">
                <a:solidFill>
                  <a:schemeClr val="tx1"/>
                </a:solidFill>
                <a:latin typeface="맑은 고딕" pitchFamily="50" charset="-127"/>
                <a:ea typeface="맑은 고딕" pitchFamily="50" charset="-127"/>
              </a:defRPr>
            </a:lvl3pPr>
            <a:lvl4pPr marL="1598613" indent="-225425"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4pPr>
            <a:lvl5pPr marL="2057400" indent="-228600" algn="l" rtl="0" eaLnBrk="0" fontAlgn="base" latinLnBrk="1" hangingPunct="0">
              <a:spcBef>
                <a:spcPct val="20000"/>
              </a:spcBef>
              <a:spcAft>
                <a:spcPct val="0"/>
              </a:spcAft>
              <a:buChar char="»"/>
              <a:defRPr kumimoji="1" sz="1200">
                <a:solidFill>
                  <a:schemeClr val="tx1"/>
                </a:solidFill>
                <a:latin typeface="맑은 고딕" pitchFamily="50" charset="-127"/>
                <a:ea typeface="맑은 고딕" pitchFamily="50" charset="-127"/>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a:lstStyle>
          <a:p>
            <a:pPr marL="0" indent="0"/>
            <a:r>
              <a:rPr lang="en-US" altLang="ko-KR" sz="1100" kern="0" dirty="0"/>
              <a:t>The feasibility analysis content can be included in the meaning of the Verification Criteria when writing the requirements specification</a:t>
            </a:r>
            <a:r>
              <a:rPr lang="en-US" altLang="ko-KR" sz="1100" kern="0" dirty="0" smtClean="0"/>
              <a:t>.</a:t>
            </a:r>
          </a:p>
          <a:p>
            <a:pPr marL="0" indent="0"/>
            <a:r>
              <a:rPr lang="en-US" altLang="ko-KR" sz="1100" kern="0" dirty="0" smtClean="0"/>
              <a:t>Items </a:t>
            </a:r>
            <a:r>
              <a:rPr lang="en-US" altLang="ko-KR" sz="1100" kern="0" dirty="0"/>
              <a:t>such as development schedule, human resources, development subject, technical competency and verification method can be managed as field attributes of ALM as follows.</a:t>
            </a:r>
            <a:endParaRPr lang="en-US" altLang="ko-KR" sz="1100" kern="0" dirty="0" smtClean="0"/>
          </a:p>
        </p:txBody>
      </p:sp>
      <p:sp>
        <p:nvSpPr>
          <p:cNvPr id="15" name="TextBox 14"/>
          <p:cNvSpPr txBox="1"/>
          <p:nvPr/>
        </p:nvSpPr>
        <p:spPr>
          <a:xfrm>
            <a:off x="8324918" y="4414333"/>
            <a:ext cx="1354097" cy="215444"/>
          </a:xfrm>
          <a:prstGeom prst="rect">
            <a:avLst/>
          </a:prstGeom>
          <a:solidFill>
            <a:schemeClr val="accent3">
              <a:lumMod val="85000"/>
            </a:schemeClr>
          </a:solidFill>
        </p:spPr>
        <p:txBody>
          <a:bodyPr wrap="square" rtlCol="0">
            <a:spAutoFit/>
          </a:bodyPr>
          <a:lstStyle/>
          <a:p>
            <a:r>
              <a:rPr lang="en-US" altLang="ko-KR" sz="800" dirty="0">
                <a:latin typeface="맑은 고딕" pitchFamily="50" charset="-127"/>
                <a:ea typeface="맑은 고딕" pitchFamily="50" charset="-127"/>
              </a:rPr>
              <a:t>human resources</a:t>
            </a:r>
            <a:endParaRPr lang="ko-KR" altLang="en-US" sz="800" dirty="0" smtClean="0">
              <a:latin typeface="맑은 고딕" pitchFamily="50" charset="-127"/>
              <a:ea typeface="맑은 고딕" pitchFamily="50" charset="-127"/>
            </a:endParaRPr>
          </a:p>
        </p:txBody>
      </p:sp>
      <p:sp>
        <p:nvSpPr>
          <p:cNvPr id="23" name="TextBox 22"/>
          <p:cNvSpPr txBox="1"/>
          <p:nvPr/>
        </p:nvSpPr>
        <p:spPr>
          <a:xfrm>
            <a:off x="8316686" y="4798540"/>
            <a:ext cx="1354097" cy="215444"/>
          </a:xfrm>
          <a:prstGeom prst="rect">
            <a:avLst/>
          </a:prstGeom>
          <a:solidFill>
            <a:schemeClr val="accent3">
              <a:lumMod val="85000"/>
            </a:schemeClr>
          </a:solidFill>
        </p:spPr>
        <p:txBody>
          <a:bodyPr wrap="square" rtlCol="0">
            <a:spAutoFit/>
          </a:bodyPr>
          <a:lstStyle/>
          <a:p>
            <a:r>
              <a:rPr lang="en-US" altLang="ko-KR" sz="800" dirty="0">
                <a:latin typeface="맑은 고딕" pitchFamily="50" charset="-127"/>
                <a:ea typeface="맑은 고딕" pitchFamily="50" charset="-127"/>
              </a:rPr>
              <a:t>technical competency</a:t>
            </a:r>
            <a:endParaRPr lang="ko-KR" altLang="en-US" sz="800" dirty="0" smtClean="0">
              <a:latin typeface="맑은 고딕" pitchFamily="50" charset="-127"/>
              <a:ea typeface="맑은 고딕" pitchFamily="50" charset="-127"/>
            </a:endParaRPr>
          </a:p>
        </p:txBody>
      </p:sp>
      <p:sp>
        <p:nvSpPr>
          <p:cNvPr id="24" name="TextBox 23"/>
          <p:cNvSpPr txBox="1"/>
          <p:nvPr/>
        </p:nvSpPr>
        <p:spPr>
          <a:xfrm>
            <a:off x="8329040" y="5074508"/>
            <a:ext cx="1354097" cy="215444"/>
          </a:xfrm>
          <a:prstGeom prst="rect">
            <a:avLst/>
          </a:prstGeom>
          <a:solidFill>
            <a:schemeClr val="accent3">
              <a:lumMod val="85000"/>
            </a:schemeClr>
          </a:solidFill>
        </p:spPr>
        <p:txBody>
          <a:bodyPr wrap="square" rtlCol="0">
            <a:spAutoFit/>
          </a:bodyPr>
          <a:lstStyle/>
          <a:p>
            <a:r>
              <a:rPr lang="en-US" altLang="ko-KR" sz="800" dirty="0">
                <a:latin typeface="맑은 고딕" pitchFamily="50" charset="-127"/>
                <a:ea typeface="맑은 고딕" pitchFamily="50" charset="-127"/>
              </a:rPr>
              <a:t>developer</a:t>
            </a:r>
            <a:endParaRPr lang="ko-KR" altLang="en-US" sz="800" dirty="0" smtClean="0">
              <a:latin typeface="맑은 고딕" pitchFamily="50" charset="-127"/>
              <a:ea typeface="맑은 고딕" pitchFamily="50" charset="-127"/>
            </a:endParaRPr>
          </a:p>
        </p:txBody>
      </p:sp>
      <p:sp>
        <p:nvSpPr>
          <p:cNvPr id="25" name="TextBox 24"/>
          <p:cNvSpPr txBox="1"/>
          <p:nvPr/>
        </p:nvSpPr>
        <p:spPr>
          <a:xfrm>
            <a:off x="8324918" y="5350478"/>
            <a:ext cx="1354097" cy="215444"/>
          </a:xfrm>
          <a:prstGeom prst="rect">
            <a:avLst/>
          </a:prstGeom>
          <a:solidFill>
            <a:schemeClr val="accent3">
              <a:lumMod val="85000"/>
            </a:schemeClr>
          </a:solidFill>
        </p:spPr>
        <p:txBody>
          <a:bodyPr wrap="square" rtlCol="0">
            <a:spAutoFit/>
          </a:bodyPr>
          <a:lstStyle/>
          <a:p>
            <a:r>
              <a:rPr lang="en-US" altLang="ko-KR" sz="800" dirty="0">
                <a:latin typeface="맑은 고딕" pitchFamily="50" charset="-127"/>
                <a:ea typeface="맑은 고딕" pitchFamily="50" charset="-127"/>
              </a:rPr>
              <a:t>Development Schedule</a:t>
            </a:r>
            <a:endParaRPr lang="ko-KR" altLang="en-US" sz="800" dirty="0" smtClean="0">
              <a:latin typeface="맑은 고딕" pitchFamily="50" charset="-127"/>
              <a:ea typeface="맑은 고딕" pitchFamily="50" charset="-127"/>
            </a:endParaRPr>
          </a:p>
        </p:txBody>
      </p:sp>
      <p:sp>
        <p:nvSpPr>
          <p:cNvPr id="26" name="TextBox 25"/>
          <p:cNvSpPr txBox="1"/>
          <p:nvPr/>
        </p:nvSpPr>
        <p:spPr>
          <a:xfrm>
            <a:off x="8320796" y="5626448"/>
            <a:ext cx="1354097" cy="215444"/>
          </a:xfrm>
          <a:prstGeom prst="rect">
            <a:avLst/>
          </a:prstGeom>
          <a:solidFill>
            <a:schemeClr val="accent3">
              <a:lumMod val="85000"/>
            </a:schemeClr>
          </a:solidFill>
        </p:spPr>
        <p:txBody>
          <a:bodyPr wrap="square" rtlCol="0">
            <a:spAutoFit/>
          </a:bodyPr>
          <a:lstStyle/>
          <a:p>
            <a:r>
              <a:rPr lang="en-US" altLang="ko-KR" sz="800" dirty="0">
                <a:latin typeface="맑은 고딕" pitchFamily="50" charset="-127"/>
                <a:ea typeface="맑은 고딕" pitchFamily="50" charset="-127"/>
              </a:rPr>
              <a:t>Verification method</a:t>
            </a:r>
            <a:endParaRPr lang="ko-KR" altLang="en-US" sz="800" dirty="0" smtClean="0">
              <a:latin typeface="맑은 고딕" pitchFamily="50" charset="-127"/>
              <a:ea typeface="맑은 고딕" pitchFamily="50" charset="-127"/>
            </a:endParaRPr>
          </a:p>
        </p:txBody>
      </p:sp>
      <p:sp>
        <p:nvSpPr>
          <p:cNvPr id="27" name="TextBox 26"/>
          <p:cNvSpPr txBox="1"/>
          <p:nvPr/>
        </p:nvSpPr>
        <p:spPr>
          <a:xfrm>
            <a:off x="244376" y="3457224"/>
            <a:ext cx="3038755" cy="246221"/>
          </a:xfrm>
          <a:prstGeom prst="rect">
            <a:avLst/>
          </a:prstGeom>
          <a:solidFill>
            <a:schemeClr val="accent3">
              <a:lumMod val="85000"/>
            </a:schemeClr>
          </a:solidFill>
        </p:spPr>
        <p:txBody>
          <a:bodyPr wrap="square" rtlCol="0">
            <a:spAutoFit/>
          </a:bodyPr>
          <a:lstStyle/>
          <a:p>
            <a:pPr algn="ctr"/>
            <a:r>
              <a:rPr lang="en-US" altLang="ko-KR" sz="1000" dirty="0">
                <a:latin typeface="맑은 고딕" pitchFamily="50" charset="-127"/>
                <a:ea typeface="맑은 고딕" pitchFamily="50" charset="-127"/>
              </a:rPr>
              <a:t>Specifications including verification criteria</a:t>
            </a:r>
            <a:endParaRPr lang="ko-KR" altLang="en-US" sz="1000" dirty="0" smtClean="0">
              <a:latin typeface="맑은 고딕" pitchFamily="50" charset="-127"/>
              <a:ea typeface="맑은 고딕" pitchFamily="50" charset="-127"/>
            </a:endParaRPr>
          </a:p>
        </p:txBody>
      </p:sp>
      <p:sp>
        <p:nvSpPr>
          <p:cNvPr id="28" name="TextBox 27"/>
          <p:cNvSpPr txBox="1"/>
          <p:nvPr/>
        </p:nvSpPr>
        <p:spPr>
          <a:xfrm>
            <a:off x="6186615" y="3448271"/>
            <a:ext cx="2944354" cy="246221"/>
          </a:xfrm>
          <a:prstGeom prst="rect">
            <a:avLst/>
          </a:prstGeom>
          <a:solidFill>
            <a:schemeClr val="accent3">
              <a:lumMod val="85000"/>
            </a:schemeClr>
          </a:solidFill>
        </p:spPr>
        <p:txBody>
          <a:bodyPr wrap="square" rtlCol="0">
            <a:spAutoFit/>
          </a:bodyPr>
          <a:lstStyle/>
          <a:p>
            <a:pPr algn="ctr"/>
            <a:r>
              <a:rPr lang="en-US" altLang="ko-KR" sz="1000" dirty="0">
                <a:latin typeface="맑은 고딕" pitchFamily="50" charset="-127"/>
                <a:ea typeface="맑은 고딕" pitchFamily="50" charset="-127"/>
              </a:rPr>
              <a:t>Specification Item Field Attributes</a:t>
            </a:r>
            <a:endParaRPr lang="ko-KR" altLang="en-US" sz="1000" dirty="0" smtClean="0">
              <a:latin typeface="맑은 고딕" pitchFamily="50" charset="-127"/>
              <a:ea typeface="맑은 고딕" pitchFamily="50" charset="-127"/>
            </a:endParaRPr>
          </a:p>
        </p:txBody>
      </p:sp>
      <p:sp>
        <p:nvSpPr>
          <p:cNvPr id="29" name="TextBox 28"/>
          <p:cNvSpPr txBox="1"/>
          <p:nvPr/>
        </p:nvSpPr>
        <p:spPr>
          <a:xfrm>
            <a:off x="3283131" y="3744522"/>
            <a:ext cx="2707285" cy="230832"/>
          </a:xfrm>
          <a:prstGeom prst="rect">
            <a:avLst/>
          </a:prstGeom>
          <a:solidFill>
            <a:schemeClr val="accent3">
              <a:lumMod val="85000"/>
            </a:schemeClr>
          </a:solidFill>
        </p:spPr>
        <p:txBody>
          <a:bodyPr wrap="square" rtlCol="0">
            <a:spAutoFit/>
          </a:bodyPr>
          <a:lstStyle/>
          <a:p>
            <a:pPr algn="r"/>
            <a:r>
              <a:rPr lang="en-US" altLang="ko-KR" sz="900" dirty="0">
                <a:latin typeface="맑은 고딕" pitchFamily="50" charset="-127"/>
                <a:ea typeface="맑은 고딕" pitchFamily="50" charset="-127"/>
              </a:rPr>
              <a:t>Preconditions for a function to be performed</a:t>
            </a:r>
            <a:endParaRPr lang="ko-KR" altLang="en-US" sz="900" dirty="0" smtClean="0">
              <a:latin typeface="맑은 고딕" pitchFamily="50" charset="-127"/>
              <a:ea typeface="맑은 고딕" pitchFamily="50" charset="-127"/>
            </a:endParaRPr>
          </a:p>
        </p:txBody>
      </p:sp>
      <p:sp>
        <p:nvSpPr>
          <p:cNvPr id="30" name="TextBox 29"/>
          <p:cNvSpPr txBox="1"/>
          <p:nvPr/>
        </p:nvSpPr>
        <p:spPr>
          <a:xfrm>
            <a:off x="4110681" y="4066221"/>
            <a:ext cx="1873304" cy="230832"/>
          </a:xfrm>
          <a:prstGeom prst="rect">
            <a:avLst/>
          </a:prstGeom>
          <a:solidFill>
            <a:schemeClr val="accent3">
              <a:lumMod val="85000"/>
            </a:schemeClr>
          </a:solidFill>
        </p:spPr>
        <p:txBody>
          <a:bodyPr wrap="square" rtlCol="0">
            <a:spAutoFit/>
          </a:bodyPr>
          <a:lstStyle/>
          <a:p>
            <a:pPr algn="r"/>
            <a:r>
              <a:rPr lang="en-US" altLang="ko-KR" sz="900" dirty="0">
                <a:latin typeface="맑은 고딕" pitchFamily="50" charset="-127"/>
                <a:ea typeface="맑은 고딕" pitchFamily="50" charset="-127"/>
              </a:rPr>
              <a:t>event that triggers the action</a:t>
            </a:r>
            <a:endParaRPr lang="ko-KR" altLang="en-US" sz="900" dirty="0" smtClean="0">
              <a:latin typeface="맑은 고딕" pitchFamily="50" charset="-127"/>
              <a:ea typeface="맑은 고딕" pitchFamily="50" charset="-127"/>
            </a:endParaRPr>
          </a:p>
        </p:txBody>
      </p:sp>
      <p:sp>
        <p:nvSpPr>
          <p:cNvPr id="31" name="TextBox 30"/>
          <p:cNvSpPr txBox="1"/>
          <p:nvPr/>
        </p:nvSpPr>
        <p:spPr>
          <a:xfrm>
            <a:off x="3283131" y="4498713"/>
            <a:ext cx="2688494" cy="230832"/>
          </a:xfrm>
          <a:prstGeom prst="rect">
            <a:avLst/>
          </a:prstGeom>
          <a:solidFill>
            <a:schemeClr val="accent3">
              <a:lumMod val="85000"/>
            </a:schemeClr>
          </a:solidFill>
        </p:spPr>
        <p:txBody>
          <a:bodyPr wrap="square" rtlCol="0">
            <a:spAutoFit/>
          </a:bodyPr>
          <a:lstStyle/>
          <a:p>
            <a:pPr algn="r"/>
            <a:r>
              <a:rPr lang="en-US" altLang="ko-KR" sz="900" dirty="0">
                <a:latin typeface="맑은 고딕" pitchFamily="50" charset="-127"/>
                <a:ea typeface="맑은 고딕" pitchFamily="50" charset="-127"/>
              </a:rPr>
              <a:t>Process of function and expected result</a:t>
            </a:r>
            <a:endParaRPr lang="ko-KR" altLang="en-US" sz="900" dirty="0" smtClean="0">
              <a:latin typeface="맑은 고딕" pitchFamily="50" charset="-127"/>
              <a:ea typeface="맑은 고딕" pitchFamily="50" charset="-127"/>
            </a:endParaRPr>
          </a:p>
        </p:txBody>
      </p:sp>
      <p:sp>
        <p:nvSpPr>
          <p:cNvPr id="32" name="TextBox 31"/>
          <p:cNvSpPr txBox="1"/>
          <p:nvPr/>
        </p:nvSpPr>
        <p:spPr>
          <a:xfrm>
            <a:off x="3283131" y="5137147"/>
            <a:ext cx="2676134" cy="230832"/>
          </a:xfrm>
          <a:prstGeom prst="rect">
            <a:avLst/>
          </a:prstGeom>
          <a:solidFill>
            <a:schemeClr val="accent3">
              <a:lumMod val="85000"/>
            </a:schemeClr>
          </a:solidFill>
        </p:spPr>
        <p:txBody>
          <a:bodyPr wrap="square" rtlCol="0">
            <a:spAutoFit/>
          </a:bodyPr>
          <a:lstStyle/>
          <a:p>
            <a:pPr algn="r"/>
            <a:r>
              <a:rPr lang="en-US" altLang="ko-KR" sz="900" dirty="0">
                <a:latin typeface="맑은 고딕" pitchFamily="50" charset="-127"/>
                <a:ea typeface="맑은 고딕" pitchFamily="50" charset="-127"/>
              </a:rPr>
              <a:t>Data required for the processing of functions</a:t>
            </a:r>
            <a:endParaRPr lang="ko-KR" altLang="en-US" sz="900" dirty="0" smtClean="0">
              <a:latin typeface="맑은 고딕" pitchFamily="50" charset="-127"/>
              <a:ea typeface="맑은 고딕" pitchFamily="50" charset="-127"/>
            </a:endParaRPr>
          </a:p>
        </p:txBody>
      </p:sp>
      <p:sp>
        <p:nvSpPr>
          <p:cNvPr id="33" name="TextBox 32"/>
          <p:cNvSpPr txBox="1"/>
          <p:nvPr/>
        </p:nvSpPr>
        <p:spPr>
          <a:xfrm>
            <a:off x="3283131" y="5594351"/>
            <a:ext cx="2663775" cy="230832"/>
          </a:xfrm>
          <a:prstGeom prst="rect">
            <a:avLst/>
          </a:prstGeom>
          <a:solidFill>
            <a:schemeClr val="accent3">
              <a:lumMod val="85000"/>
            </a:schemeClr>
          </a:solidFill>
        </p:spPr>
        <p:txBody>
          <a:bodyPr wrap="square" rtlCol="0">
            <a:spAutoFit/>
          </a:bodyPr>
          <a:lstStyle/>
          <a:p>
            <a:pPr algn="r"/>
            <a:r>
              <a:rPr lang="en-US" altLang="ko-KR" sz="900" dirty="0">
                <a:latin typeface="맑은 고딕" pitchFamily="50" charset="-127"/>
                <a:ea typeface="맑은 고딕" pitchFamily="50" charset="-127"/>
              </a:rPr>
              <a:t>Result data of the performance of the function</a:t>
            </a:r>
            <a:endParaRPr lang="ko-KR" altLang="en-US" sz="900" dirty="0" smtClean="0">
              <a:latin typeface="맑은 고딕" pitchFamily="50" charset="-127"/>
              <a:ea typeface="맑은 고딕" pitchFamily="50" charset="-127"/>
            </a:endParaRPr>
          </a:p>
        </p:txBody>
      </p:sp>
      <p:sp>
        <p:nvSpPr>
          <p:cNvPr id="34" name="TextBox 33"/>
          <p:cNvSpPr txBox="1"/>
          <p:nvPr/>
        </p:nvSpPr>
        <p:spPr>
          <a:xfrm>
            <a:off x="4110681" y="6002126"/>
            <a:ext cx="1832102" cy="369332"/>
          </a:xfrm>
          <a:prstGeom prst="rect">
            <a:avLst/>
          </a:prstGeom>
          <a:solidFill>
            <a:schemeClr val="accent3">
              <a:lumMod val="85000"/>
            </a:schemeClr>
          </a:solidFill>
        </p:spPr>
        <p:txBody>
          <a:bodyPr wrap="square" rtlCol="0">
            <a:spAutoFit/>
          </a:bodyPr>
          <a:lstStyle/>
          <a:p>
            <a:pPr algn="r"/>
            <a:r>
              <a:rPr lang="en-US" altLang="ko-KR" sz="900" dirty="0">
                <a:latin typeface="맑은 고딕" pitchFamily="50" charset="-127"/>
                <a:ea typeface="맑은 고딕" pitchFamily="50" charset="-127"/>
              </a:rPr>
              <a:t>References for function operation</a:t>
            </a:r>
            <a:endParaRPr lang="ko-KR" altLang="en-US" sz="900" dirty="0" smtClean="0">
              <a:latin typeface="맑은 고딕" pitchFamily="50" charset="-127"/>
              <a:ea typeface="맑은 고딕" pitchFamily="50" charset="-127"/>
            </a:endParaRPr>
          </a:p>
        </p:txBody>
      </p:sp>
      <p:pic>
        <p:nvPicPr>
          <p:cNvPr id="1025" name="Picture 1" descr="spa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folde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52400" cy="15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814313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p2DBPMRbQEK4PwqppxHtX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gNe9y31qx0OExXY5K1tKhA"/>
</p:tagLst>
</file>

<file path=ppt/theme/theme1.xml><?xml version="1.0" encoding="utf-8"?>
<a:theme xmlns:a="http://schemas.openxmlformats.org/drawingml/2006/main" name="32_기본 디자인">
  <a:themeElements>
    <a:clrScheme name="27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27_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cap="flat" cmpd="sng" algn="ctr">
          <a:solidFill>
            <a:schemeClr val="tx1">
              <a:lumMod val="50000"/>
              <a:lumOff val="50000"/>
            </a:schemeClr>
          </a:solidFill>
          <a:prstDash val="solid"/>
          <a:round/>
          <a:headEnd type="none" w="med" len="med"/>
          <a:tailEnd type="none" w="med" len="med"/>
        </a:ln>
        <a:effectLst/>
      </a:spPr>
      <a:bodyPr vert="horz" wrap="none" lIns="91440" tIns="45720" rIns="91440" bIns="45720" numCol="1" rtlCol="0" anchor="t" anchorCtr="0" compatLnSpc="1">
        <a:prstTxWarp prst="textNoShape">
          <a:avLst/>
        </a:prstTxWarp>
        <a:noAutofit/>
      </a:bodyPr>
      <a:lstStyle>
        <a:defPPr marL="0" marR="0" indent="0" algn="l" defTabSz="914400" rtl="0" eaLnBrk="1" fontAlgn="base" latinLnBrk="1" hangingPunct="1">
          <a:lnSpc>
            <a:spcPct val="100000"/>
          </a:lnSpc>
          <a:spcBef>
            <a:spcPct val="0"/>
          </a:spcBef>
          <a:spcAft>
            <a:spcPct val="0"/>
          </a:spcAft>
          <a:buClrTx/>
          <a:buSzTx/>
          <a:buFontTx/>
          <a:buNone/>
          <a:tabLst/>
          <a:defRPr kumimoji="1" sz="1100" b="0" i="0" u="none" strike="noStrike" cap="none" normalizeH="0" baseline="0" smtClean="0">
            <a:ln>
              <a:noFill/>
            </a:ln>
            <a:solidFill>
              <a:schemeClr val="tx1"/>
            </a:solidFill>
            <a:effectLst/>
            <a:latin typeface="맑은 고딕" pitchFamily="50" charset="-127"/>
            <a:ea typeface="맑은 고딕" pitchFamily="50" charset="-127"/>
          </a:defRPr>
        </a:defPPr>
      </a:lstStyle>
    </a:spDef>
    <a:lnDef>
      <a:spPr bwMode="auto">
        <a:noFill/>
        <a:ln w="9525" cap="flat" cmpd="sng" algn="ctr">
          <a:solidFill>
            <a:schemeClr val="tx1"/>
          </a:solidFill>
          <a:prstDash val="solid"/>
          <a:round/>
          <a:headEnd type="none" w="med" len="med"/>
          <a:tailEnd type="arrow"/>
        </a:ln>
        <a:effectLst/>
      </a:spPr>
      <a:bodyPr/>
      <a:lstStyle/>
    </a:lnDef>
    <a:txDef>
      <a:spPr>
        <a:noFill/>
      </a:spPr>
      <a:bodyPr wrap="square" rtlCol="0">
        <a:spAutoFit/>
      </a:bodyPr>
      <a:lstStyle>
        <a:defPPr>
          <a:defRPr sz="1100" dirty="0" smtClean="0">
            <a:latin typeface="맑은 고딕" pitchFamily="50" charset="-127"/>
            <a:ea typeface="맑은 고딕" pitchFamily="50" charset="-127"/>
          </a:defRPr>
        </a:defPPr>
      </a:lstStyle>
    </a:txDef>
  </a:objectDefaults>
  <a:extraClrSchemeLst>
    <a:extraClrScheme>
      <a:clrScheme name="27_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7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7_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7_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7_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7_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7_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38037</TotalTime>
  <Words>8542</Words>
  <Application>Microsoft Office PowerPoint</Application>
  <PresentationFormat>A4 용지(210x297mm)</PresentationFormat>
  <Paragraphs>1341</Paragraphs>
  <Slides>41</Slides>
  <Notes>1</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41</vt:i4>
      </vt:variant>
    </vt:vector>
  </HeadingPairs>
  <TitlesOfParts>
    <vt:vector size="53" baseType="lpstr">
      <vt:lpstr>굴림</vt:lpstr>
      <vt:lpstr>굴림체</vt:lpstr>
      <vt:lpstr>돋움</vt:lpstr>
      <vt:lpstr>맑은 고딕</vt:lpstr>
      <vt:lpstr>맑은 고딕</vt:lpstr>
      <vt:lpstr>Arial</vt:lpstr>
      <vt:lpstr>Courier New</vt:lpstr>
      <vt:lpstr>Tahoma</vt:lpstr>
      <vt:lpstr>Times New Roman</vt:lpstr>
      <vt:lpstr>Trebuchet MS</vt:lpstr>
      <vt:lpstr>Wingdings</vt:lpstr>
      <vt:lpstr>32_기본 디자인</vt:lpstr>
      <vt:lpstr>PowerPoint 프레젠테이션</vt:lpstr>
      <vt:lpstr>PowerPoint 프레젠테이션</vt:lpstr>
      <vt:lpstr>PowerPoint 프레젠테이션</vt:lpstr>
      <vt:lpstr>1. Requirements Definition Overview</vt:lpstr>
      <vt:lpstr>2. Requirement Definition Approach</vt:lpstr>
      <vt:lpstr>2. Requirement Definition Approach</vt:lpstr>
      <vt:lpstr>3. Requirement Definition Details 1) System/Software Scope Definition</vt:lpstr>
      <vt:lpstr>3. Requirement Definition Details 1) System/Software Scope Definition</vt:lpstr>
      <vt:lpstr>3. Requirement Definition Details 1) System/Software Scope Definition</vt:lpstr>
      <vt:lpstr>3. Requirement Definition Details 2) Functional Requirements Definition</vt:lpstr>
      <vt:lpstr>3. Requirement Definition Details 2) Functional Requirements Definition</vt:lpstr>
      <vt:lpstr>3. Requirement Definition Details 2) Functional Requirements Definition</vt:lpstr>
      <vt:lpstr>3. Requirement Definition Details 2) Functional Requirements Definition</vt:lpstr>
      <vt:lpstr>3. Requirement Definition Details 3) Interface Requirements Definition</vt:lpstr>
      <vt:lpstr>3. Requirement Definition Details 3) Interface Requirements Definition</vt:lpstr>
      <vt:lpstr>3. Requirement Definition Details 3) Interface Requirements Definition</vt:lpstr>
      <vt:lpstr>3. Requirement Definition Details 4) Safety Requirements Definition</vt:lpstr>
      <vt:lpstr>3. Requirement Definition Details 4) Safety Requirements Definition</vt:lpstr>
      <vt:lpstr>3. Requirement Definition Details 4) Safety Requirements Definition</vt:lpstr>
      <vt:lpstr>3. Requirement Definition Details 5) Quality Attribute Definition</vt:lpstr>
      <vt:lpstr>3. Requirement Definition Details 5) Quality Attribute Definition</vt:lpstr>
      <vt:lpstr>3. Requirement Definition Details 5) Quality Attribute Definition</vt:lpstr>
      <vt:lpstr>3. Requirement Definition Details 6) Constraints, Laws and Standards Definition</vt:lpstr>
      <vt:lpstr>3. Requirement Definition Details 7) Requirement Structure and Refinement</vt:lpstr>
      <vt:lpstr>3. Requirement Definition Details 7) Requirement Structure and Refinement</vt:lpstr>
      <vt:lpstr>3. Requirement Definition Details 7) Requirement Structure and Refinement</vt:lpstr>
      <vt:lpstr>3. Requirement Definition Details 8) Requirements verification</vt:lpstr>
      <vt:lpstr>3. Requirement Definition Details 9) Evaluate the impact on the operating environment</vt:lpstr>
      <vt:lpstr>3. Requirement Definition Details 9) Evaluate the impact on the operating environment</vt:lpstr>
      <vt:lpstr># Reference 1. Criteria for writing Verification Criteria</vt:lpstr>
      <vt:lpstr># Reference 1. Criteria for writing Verification Criteria</vt:lpstr>
      <vt:lpstr># Reference 1. Criteria for writing Verification Criteria</vt:lpstr>
      <vt:lpstr># Reference 1. Criteria for writing Verification Criteria</vt:lpstr>
      <vt:lpstr># Reference 1. Criteria for writing Verification Criteria</vt:lpstr>
      <vt:lpstr># Reference 2. How to analyze use cases 1) Overview</vt:lpstr>
      <vt:lpstr># Reference 2. How to analyze use cases- 2) Use case diagram</vt:lpstr>
      <vt:lpstr># Reference 2. How to analyze use cases- 3) Use case description (1/4)</vt:lpstr>
      <vt:lpstr># Reference 2. How to analyze use cases- 3) Use case description (2/4)</vt:lpstr>
      <vt:lpstr># Reference 2. How to analyze use cases- 3) Use case description (3/4)</vt:lpstr>
      <vt:lpstr># Reference 2. How to analyze use cases- 3) Use case description (4/4)</vt:lpstr>
      <vt:lpstr>PowerPoint 프레젠테이션</vt:lpstr>
    </vt:vector>
  </TitlesOfParts>
  <Manager>VC스마트SW프로세스팀</Manager>
  <Company>LG전자</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요구사항 분석 기법 가이드</dc:title>
  <dc:subject>스마트사업부 SW개발 표준 프로세스</dc:subject>
  <dc:creator>VC스마트SW프로세스팀</dc:creator>
  <cp:lastModifiedBy>송민영/책임연구원/SW Process Unit(minyoung.song@lge.com)</cp:lastModifiedBy>
  <cp:revision>4030</cp:revision>
  <cp:lastPrinted>2016-08-08T08:01:47Z</cp:lastPrinted>
  <dcterms:created xsi:type="dcterms:W3CDTF">2008-01-08T04:03:42Z</dcterms:created>
  <dcterms:modified xsi:type="dcterms:W3CDTF">2022-08-12T07:35:43Z</dcterms:modified>
</cp:coreProperties>
</file>