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3"/>
  </p:notesMasterIdLst>
  <p:handoutMasterIdLst>
    <p:handoutMasterId r:id="rId14"/>
  </p:handoutMasterIdLst>
  <p:sldIdLst>
    <p:sldId id="401" r:id="rId2"/>
    <p:sldId id="476" r:id="rId3"/>
    <p:sldId id="477" r:id="rId4"/>
    <p:sldId id="507" r:id="rId5"/>
    <p:sldId id="522" r:id="rId6"/>
    <p:sldId id="515" r:id="rId7"/>
    <p:sldId id="508" r:id="rId8"/>
    <p:sldId id="509" r:id="rId9"/>
    <p:sldId id="513" r:id="rId10"/>
    <p:sldId id="510" r:id="rId11"/>
    <p:sldId id="514" r:id="rId12"/>
  </p:sldIdLst>
  <p:sldSz cx="9906000" cy="6858000" type="A4"/>
  <p:notesSz cx="6807200" cy="9939338"/>
  <p:defaultTextStyle>
    <a:defPPr>
      <a:defRPr lang="ko-KR"/>
    </a:defPPr>
    <a:lvl1pPr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1pPr>
    <a:lvl2pPr marL="4572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2pPr>
    <a:lvl3pPr marL="9144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3pPr>
    <a:lvl4pPr marL="13716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4pPr>
    <a:lvl5pPr marL="18288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5pPr>
    <a:lvl6pPr marL="22860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6pPr>
    <a:lvl7pPr marL="27432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7pPr>
    <a:lvl8pPr marL="32004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8pPr>
    <a:lvl9pPr marL="36576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9pPr>
  </p:defaultTextStyle>
  <p:extLst>
    <p:ext uri="{EFAFB233-063F-42B5-8137-9DF3F51BA10A}">
      <p15:sldGuideLst xmlns:p15="http://schemas.microsoft.com/office/powerpoint/2012/main">
        <p15:guide id="1" orient="horz" pos="28">
          <p15:clr>
            <a:srgbClr val="A4A3A4"/>
          </p15:clr>
        </p15:guide>
        <p15:guide id="2" pos="3120">
          <p15:clr>
            <a:srgbClr val="A4A3A4"/>
          </p15:clr>
        </p15:guide>
        <p15:guide id="3" pos="420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99"/>
    <a:srgbClr val="EB3946"/>
    <a:srgbClr val="CC0000"/>
    <a:srgbClr val="DDDDDD"/>
    <a:srgbClr val="0000CC"/>
    <a:srgbClr val="FFFFC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37" autoAdjust="0"/>
    <p:restoredTop sz="84227" autoAdjust="0"/>
  </p:normalViewPr>
  <p:slideViewPr>
    <p:cSldViewPr>
      <p:cViewPr varScale="1">
        <p:scale>
          <a:sx n="121" d="100"/>
          <a:sy n="121" d="100"/>
        </p:scale>
        <p:origin x="1302" y="114"/>
      </p:cViewPr>
      <p:guideLst>
        <p:guide orient="horz" pos="28"/>
        <p:guide pos="3120"/>
        <p:guide pos="420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736" y="-84"/>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6888"/>
          </a:xfrm>
          <a:prstGeom prst="rect">
            <a:avLst/>
          </a:prstGeom>
        </p:spPr>
        <p:txBody>
          <a:bodyPr vert="horz" lIns="91440" tIns="45720" rIns="91440" bIns="45720" rtlCol="0"/>
          <a:lstStyle>
            <a:lvl1pPr algn="l" eaLnBrk="1" latinLnBrk="1" hangingPunct="1">
              <a:defRPr sz="1200">
                <a:latin typeface="굴림" pitchFamily="50" charset="-127"/>
                <a:ea typeface="굴림" pitchFamily="50" charset="-127"/>
              </a:defRPr>
            </a:lvl1pPr>
          </a:lstStyle>
          <a:p>
            <a:pPr>
              <a:defRPr/>
            </a:pPr>
            <a:endParaRPr lang="ko-KR" altLang="en-US"/>
          </a:p>
        </p:txBody>
      </p:sp>
      <p:sp>
        <p:nvSpPr>
          <p:cNvPr id="3" name="날짜 개체 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eaLnBrk="1" latinLnBrk="1" hangingPunct="1">
              <a:defRPr sz="1200">
                <a:latin typeface="굴림" pitchFamily="50" charset="-127"/>
                <a:ea typeface="굴림" pitchFamily="50" charset="-127"/>
              </a:defRPr>
            </a:lvl1pPr>
          </a:lstStyle>
          <a:p>
            <a:pPr>
              <a:defRPr/>
            </a:pPr>
            <a:fld id="{8C0BE007-A633-41DC-86CE-4AE13D8F5E74}" type="datetimeFigureOut">
              <a:rPr lang="ko-KR" altLang="en-US"/>
              <a:pPr>
                <a:defRPr/>
              </a:pPr>
              <a:t>2022-09-04</a:t>
            </a:fld>
            <a:endParaRPr lang="ko-KR" altLang="en-US" dirty="0"/>
          </a:p>
        </p:txBody>
      </p:sp>
      <p:sp>
        <p:nvSpPr>
          <p:cNvPr id="4" name="바닥글 개체 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eaLnBrk="1" latinLnBrk="1" hangingPunct="1">
              <a:defRPr sz="1200">
                <a:latin typeface="굴림" pitchFamily="50" charset="-127"/>
                <a:ea typeface="굴림" pitchFamily="50" charset="-127"/>
              </a:defRPr>
            </a:lvl1pPr>
          </a:lstStyle>
          <a:p>
            <a:pPr>
              <a:defRPr/>
            </a:pPr>
            <a:endParaRPr lang="ko-KR" altLang="en-US" dirty="0"/>
          </a:p>
        </p:txBody>
      </p:sp>
      <p:sp>
        <p:nvSpPr>
          <p:cNvPr id="5" name="슬라이드 번호 개체 틀 4"/>
          <p:cNvSpPr>
            <a:spLocks noGrp="1"/>
          </p:cNvSpPr>
          <p:nvPr>
            <p:ph type="sldNum" sz="quarter" idx="3"/>
          </p:nvPr>
        </p:nvSpPr>
        <p:spPr>
          <a:xfrm>
            <a:off x="3856038" y="9440863"/>
            <a:ext cx="2949575" cy="496887"/>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vl1pPr>
          </a:lstStyle>
          <a:p>
            <a:pPr>
              <a:defRPr/>
            </a:pPr>
            <a:fld id="{EA9484B1-628B-45E3-80DF-E0454B2E9F34}" type="slidenum">
              <a:rPr lang="ko-KR" altLang="en-US"/>
              <a:pPr>
                <a:defRPr/>
              </a:pPr>
              <a:t>‹#›</a:t>
            </a:fld>
            <a:endParaRPr lang="ko-KR" altLang="en-US" dirty="0"/>
          </a:p>
        </p:txBody>
      </p:sp>
    </p:spTree>
    <p:extLst>
      <p:ext uri="{BB962C8B-B14F-4D97-AF65-F5344CB8AC3E}">
        <p14:creationId xmlns:p14="http://schemas.microsoft.com/office/powerpoint/2010/main" val="22174784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sz="1200">
                <a:latin typeface="굴림" pitchFamily="50" charset="-127"/>
                <a:ea typeface="굴림" pitchFamily="50" charset="-127"/>
              </a:defRPr>
            </a:lvl1pPr>
          </a:lstStyle>
          <a:p>
            <a:pPr>
              <a:defRPr/>
            </a:pPr>
            <a:endParaRPr lang="en-US" altLang="ko-KR" dirty="0"/>
          </a:p>
        </p:txBody>
      </p:sp>
      <p:sp>
        <p:nvSpPr>
          <p:cNvPr id="93187" name="Rectangle 3"/>
          <p:cNvSpPr>
            <a:spLocks noGrp="1" noChangeArrowheads="1"/>
          </p:cNvSpPr>
          <p:nvPr>
            <p:ph type="dt" idx="1"/>
          </p:nvPr>
        </p:nvSpPr>
        <p:spPr bwMode="auto">
          <a:xfrm>
            <a:off x="3856038"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sz="1200">
                <a:latin typeface="굴림" pitchFamily="50" charset="-127"/>
                <a:ea typeface="굴림" pitchFamily="50" charset="-127"/>
              </a:defRPr>
            </a:lvl1pPr>
          </a:lstStyle>
          <a:p>
            <a:pPr>
              <a:defRPr/>
            </a:pPr>
            <a:endParaRPr lang="en-US" altLang="ko-KR" dirty="0"/>
          </a:p>
        </p:txBody>
      </p:sp>
      <p:sp>
        <p:nvSpPr>
          <p:cNvPr id="5124" name="Rectangle 4"/>
          <p:cNvSpPr>
            <a:spLocks noGrp="1" noRot="1" noChangeAspect="1" noChangeArrowheads="1" noTextEdit="1"/>
          </p:cNvSpPr>
          <p:nvPr>
            <p:ph type="sldImg" idx="2"/>
          </p:nvPr>
        </p:nvSpPr>
        <p:spPr bwMode="auto">
          <a:xfrm>
            <a:off x="712788" y="746125"/>
            <a:ext cx="5381625" cy="3725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9" name="Rectangle 5"/>
          <p:cNvSpPr>
            <a:spLocks noGrp="1" noChangeArrowheads="1"/>
          </p:cNvSpPr>
          <p:nvPr>
            <p:ph type="body" sz="quarter" idx="3"/>
          </p:nvPr>
        </p:nvSpPr>
        <p:spPr bwMode="auto">
          <a:xfrm>
            <a:off x="681038" y="4721225"/>
            <a:ext cx="5445125" cy="4471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93190" name="Rectangle 6"/>
          <p:cNvSpPr>
            <a:spLocks noGrp="1" noChangeArrowheads="1"/>
          </p:cNvSpPr>
          <p:nvPr>
            <p:ph type="ftr" sz="quarter" idx="4"/>
          </p:nvPr>
        </p:nvSpPr>
        <p:spPr bwMode="auto">
          <a:xfrm>
            <a:off x="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1" hangingPunct="1">
              <a:defRPr sz="1200">
                <a:latin typeface="굴림" pitchFamily="50" charset="-127"/>
                <a:ea typeface="굴림" pitchFamily="50" charset="-127"/>
              </a:defRPr>
            </a:lvl1pPr>
          </a:lstStyle>
          <a:p>
            <a:pPr>
              <a:defRPr/>
            </a:pPr>
            <a:endParaRPr lang="en-US" altLang="ko-KR" dirty="0"/>
          </a:p>
        </p:txBody>
      </p:sp>
      <p:sp>
        <p:nvSpPr>
          <p:cNvPr id="93191" name="Rectangle 7"/>
          <p:cNvSpPr>
            <a:spLocks noGrp="1" noChangeArrowheads="1"/>
          </p:cNvSpPr>
          <p:nvPr>
            <p:ph type="sldNum" sz="quarter" idx="5"/>
          </p:nvPr>
        </p:nvSpPr>
        <p:spPr bwMode="auto">
          <a:xfrm>
            <a:off x="3856038"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sz="1200"/>
            </a:lvl1pPr>
          </a:lstStyle>
          <a:p>
            <a:pPr>
              <a:defRPr/>
            </a:pPr>
            <a:fld id="{7F054756-1A6D-47B7-9991-64BB0D6E8C5E}" type="slidenum">
              <a:rPr lang="en-US" altLang="ko-KR"/>
              <a:pPr>
                <a:defRPr/>
              </a:pPr>
              <a:t>‹#›</a:t>
            </a:fld>
            <a:endParaRPr lang="en-US" altLang="ko-KR" dirty="0"/>
          </a:p>
        </p:txBody>
      </p:sp>
    </p:spTree>
    <p:extLst>
      <p:ext uri="{BB962C8B-B14F-4D97-AF65-F5344CB8AC3E}">
        <p14:creationId xmlns:p14="http://schemas.microsoft.com/office/powerpoint/2010/main" val="2939181023"/>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7F054756-1A6D-47B7-9991-64BB0D6E8C5E}" type="slidenum">
              <a:rPr lang="en-US" altLang="ko-KR" smtClean="0"/>
              <a:pPr>
                <a:defRPr/>
              </a:pPr>
              <a:t>2</a:t>
            </a:fld>
            <a:endParaRPr lang="en-US" altLang="ko-KR" dirty="0"/>
          </a:p>
        </p:txBody>
      </p:sp>
    </p:spTree>
    <p:extLst>
      <p:ext uri="{BB962C8B-B14F-4D97-AF65-F5344CB8AC3E}">
        <p14:creationId xmlns:p14="http://schemas.microsoft.com/office/powerpoint/2010/main" val="2203050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130425"/>
            <a:ext cx="84201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7" name="슬라이드 번호 개체 틀 6"/>
          <p:cNvSpPr>
            <a:spLocks noGrp="1"/>
          </p:cNvSpPr>
          <p:nvPr>
            <p:ph type="sldNum" sz="quarter" idx="4"/>
          </p:nvPr>
        </p:nvSpPr>
        <p:spPr>
          <a:xfrm>
            <a:off x="3872880" y="6467474"/>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latinLnBrk="1" hangingPunct="1">
              <a:defRPr sz="1200" b="1">
                <a:solidFill>
                  <a:schemeClr val="tx1"/>
                </a:solidFill>
                <a:latin typeface="맑은 고딕" panose="020B0503020000020004" pitchFamily="50" charset="-127"/>
                <a:ea typeface="맑은 고딕" panose="020B0503020000020004" pitchFamily="50" charset="-127"/>
              </a:defRPr>
            </a:lvl1pPr>
          </a:lstStyle>
          <a:p>
            <a:pPr algn="ctr"/>
            <a:fld id="{3F4E1447-05C2-403B-A777-8A71143BED29}" type="slidenum">
              <a:rPr lang="ko-KR" altLang="en-US" smtClean="0"/>
              <a:pPr algn="ctr"/>
              <a:t>‹#›</a:t>
            </a:fld>
            <a:endParaRPr lang="ko-KR" altLang="en-US" dirty="0"/>
          </a:p>
        </p:txBody>
      </p:sp>
    </p:spTree>
    <p:extLst>
      <p:ext uri="{BB962C8B-B14F-4D97-AF65-F5344CB8AC3E}">
        <p14:creationId xmlns:p14="http://schemas.microsoft.com/office/powerpoint/2010/main" val="9403274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슬라이드 번호 개체 틀 6"/>
          <p:cNvSpPr>
            <a:spLocks noGrp="1"/>
          </p:cNvSpPr>
          <p:nvPr>
            <p:ph type="sldNum" sz="quarter" idx="4"/>
          </p:nvPr>
        </p:nvSpPr>
        <p:spPr>
          <a:xfrm>
            <a:off x="3872880" y="6467474"/>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latinLnBrk="1" hangingPunct="1">
              <a:defRPr sz="1200" b="1">
                <a:solidFill>
                  <a:schemeClr val="tx1"/>
                </a:solidFill>
                <a:latin typeface="맑은 고딕" panose="020B0503020000020004" pitchFamily="50" charset="-127"/>
                <a:ea typeface="맑은 고딕" panose="020B0503020000020004" pitchFamily="50" charset="-127"/>
              </a:defRPr>
            </a:lvl1pPr>
          </a:lstStyle>
          <a:p>
            <a:pPr algn="ctr"/>
            <a:fld id="{3F4E1447-05C2-403B-A777-8A71143BED29}" type="slidenum">
              <a:rPr lang="ko-KR" altLang="en-US" smtClean="0"/>
              <a:pPr algn="ctr"/>
              <a:t>‹#›</a:t>
            </a:fld>
            <a:endParaRPr lang="ko-KR" altLang="en-US" dirty="0"/>
          </a:p>
        </p:txBody>
      </p:sp>
    </p:spTree>
    <p:extLst>
      <p:ext uri="{BB962C8B-B14F-4D97-AF65-F5344CB8AC3E}">
        <p14:creationId xmlns:p14="http://schemas.microsoft.com/office/powerpoint/2010/main" val="1131529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a:xfrm>
            <a:off x="128464" y="84965"/>
            <a:ext cx="8915400" cy="391707"/>
          </a:xfrm>
          <a:prstGeom prst="rect">
            <a:avLst/>
          </a:prstGeom>
        </p:spPr>
        <p:txBody>
          <a:bodyPr anchor="ctr"/>
          <a:lstStyle>
            <a:lvl1pPr algn="l">
              <a:defRPr sz="20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4" name="텍스트 개체 틀 3"/>
          <p:cNvSpPr>
            <a:spLocks noGrp="1"/>
          </p:cNvSpPr>
          <p:nvPr>
            <p:ph type="body" sz="quarter" idx="10"/>
          </p:nvPr>
        </p:nvSpPr>
        <p:spPr>
          <a:xfrm>
            <a:off x="200472" y="692150"/>
            <a:ext cx="9217025" cy="4537075"/>
          </a:xfrm>
          <a:prstGeom prst="rect">
            <a:avLst/>
          </a:prstGeom>
        </p:spPr>
        <p:txBody>
          <a:bodyPr/>
          <a:lstStyle>
            <a:lvl1pPr marL="0" indent="0">
              <a:buFont typeface="Arial" pitchFamily="34" charset="0"/>
              <a:buNone/>
              <a:defRPr sz="1400" b="1">
                <a:latin typeface="맑은 고딕" pitchFamily="50" charset="-127"/>
                <a:ea typeface="맑은 고딕" pitchFamily="50" charset="-127"/>
              </a:defRPr>
            </a:lvl1pPr>
            <a:lvl2pPr marL="357188" indent="-174625">
              <a:buFont typeface="Wingdings" pitchFamily="2" charset="2"/>
              <a:buChar char="§"/>
              <a:defRPr sz="1200" b="0">
                <a:latin typeface="맑은 고딕" pitchFamily="50" charset="-127"/>
                <a:ea typeface="맑은 고딕" pitchFamily="50" charset="-127"/>
              </a:defRPr>
            </a:lvl2pPr>
            <a:lvl3pPr marL="541338" indent="-180975">
              <a:buFont typeface="Wingdings" pitchFamily="2" charset="2"/>
              <a:buChar char="ü"/>
              <a:defRPr sz="1100">
                <a:latin typeface="맑은 고딕" pitchFamily="50" charset="-127"/>
                <a:ea typeface="맑은 고딕" pitchFamily="50" charset="-127"/>
              </a:defRPr>
            </a:lvl3pPr>
            <a:lvl4pPr marL="719138" indent="-177800">
              <a:defRPr sz="1100">
                <a:latin typeface="맑은 고딕" pitchFamily="50" charset="-127"/>
                <a:ea typeface="맑은 고딕" pitchFamily="50" charset="-127"/>
              </a:defRPr>
            </a:lvl4pPr>
            <a:lvl5pPr marL="631825" indent="-228600">
              <a:buFont typeface="맑은 고딕" pitchFamily="50" charset="-127"/>
              <a:buChar char="－"/>
              <a:defRPr sz="1100">
                <a:latin typeface="맑은 고딕" pitchFamily="50" charset="-127"/>
                <a:ea typeface="맑은 고딕"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p:txBody>
      </p:sp>
      <p:sp>
        <p:nvSpPr>
          <p:cNvPr id="6" name="슬라이드 번호 개체 틀 6"/>
          <p:cNvSpPr>
            <a:spLocks noGrp="1"/>
          </p:cNvSpPr>
          <p:nvPr>
            <p:ph type="sldNum" sz="quarter" idx="4"/>
          </p:nvPr>
        </p:nvSpPr>
        <p:spPr>
          <a:xfrm>
            <a:off x="3872880" y="6467474"/>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latinLnBrk="1" hangingPunct="1">
              <a:defRPr sz="1200" b="1">
                <a:solidFill>
                  <a:schemeClr val="tx1"/>
                </a:solidFill>
                <a:latin typeface="맑은 고딕" panose="020B0503020000020004" pitchFamily="50" charset="-127"/>
                <a:ea typeface="맑은 고딕" panose="020B0503020000020004" pitchFamily="50" charset="-127"/>
              </a:defRPr>
            </a:lvl1pPr>
          </a:lstStyle>
          <a:p>
            <a:pPr algn="ctr"/>
            <a:fld id="{3F4E1447-05C2-403B-A777-8A71143BED29}" type="slidenum">
              <a:rPr lang="ko-KR" altLang="en-US" smtClean="0"/>
              <a:pPr algn="ctr"/>
              <a:t>‹#›</a:t>
            </a:fld>
            <a:endParaRPr lang="ko-KR" altLang="en-US" dirty="0"/>
          </a:p>
        </p:txBody>
      </p:sp>
    </p:spTree>
    <p:extLst>
      <p:ext uri="{BB962C8B-B14F-4D97-AF65-F5344CB8AC3E}">
        <p14:creationId xmlns:p14="http://schemas.microsoft.com/office/powerpoint/2010/main" val="23134216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166654" y="642918"/>
            <a:ext cx="9572692" cy="5483251"/>
          </a:xfrm>
          <a:prstGeom prst="rect">
            <a:avLst/>
          </a:prstGeom>
        </p:spPr>
        <p:txBody>
          <a:bodyPr/>
          <a:lstStyle>
            <a:lvl1pPr marL="177800" indent="-177800">
              <a:defRPr sz="1800">
                <a:latin typeface="HY헤드라인M" pitchFamily="18" charset="-127"/>
                <a:ea typeface="HY헤드라인M" pitchFamily="18" charset="-127"/>
              </a:defRPr>
            </a:lvl1pPr>
            <a:lvl2pPr marL="444500" indent="-266700">
              <a:defRPr sz="1600">
                <a:latin typeface="HY헤드라인M" pitchFamily="18" charset="-127"/>
                <a:ea typeface="HY헤드라인M" pitchFamily="18" charset="-127"/>
              </a:defRPr>
            </a:lvl2pPr>
            <a:lvl3pPr marL="723900" indent="-279400">
              <a:buFont typeface="Wingdings" pitchFamily="2" charset="2"/>
              <a:buChar char="ü"/>
              <a:defRPr sz="1400">
                <a:latin typeface="HY헤드라인M" pitchFamily="18" charset="-127"/>
                <a:ea typeface="HY헤드라인M" pitchFamily="18" charset="-127"/>
              </a:defRPr>
            </a:lvl3pPr>
            <a:lvl4pPr marL="901700" indent="-279400">
              <a:buFont typeface="Wingdings" pitchFamily="2" charset="2"/>
              <a:buChar char="ü"/>
              <a:defRPr sz="1400">
                <a:latin typeface="HY헤드라인M" pitchFamily="18" charset="-127"/>
                <a:ea typeface="HY헤드라인M" pitchFamily="18" charset="-127"/>
              </a:defRPr>
            </a:lvl4pPr>
            <a:lvl5pPr marL="1079500" indent="-266700">
              <a:buFont typeface="Wingdings" pitchFamily="2" charset="2"/>
              <a:buChar char="ü"/>
              <a:defRPr sz="1400">
                <a:latin typeface="HY헤드라인M" pitchFamily="18" charset="-127"/>
                <a:ea typeface="HY헤드라인M" pitchFamily="18"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제목 3"/>
          <p:cNvSpPr>
            <a:spLocks noGrp="1"/>
          </p:cNvSpPr>
          <p:nvPr>
            <p:ph type="title"/>
          </p:nvPr>
        </p:nvSpPr>
        <p:spPr>
          <a:xfrm>
            <a:off x="0" y="63500"/>
            <a:ext cx="8915400" cy="385742"/>
          </a:xfrm>
          <a:prstGeom prst="rect">
            <a:avLst/>
          </a:prstGeom>
        </p:spPr>
        <p:txBody>
          <a:bodyPr/>
          <a:lstStyle>
            <a:lvl1pPr algn="l">
              <a:defRPr/>
            </a:lvl1pPr>
          </a:lstStyle>
          <a:p>
            <a:r>
              <a:rPr lang="ko-KR" altLang="en-US" dirty="0" smtClean="0"/>
              <a:t>마스터 제목 스타일 편집</a:t>
            </a:r>
            <a:endParaRPr lang="ko-KR" altLang="en-US" dirty="0"/>
          </a:p>
        </p:txBody>
      </p:sp>
      <p:sp>
        <p:nvSpPr>
          <p:cNvPr id="6" name="슬라이드 번호 개체 틀 6"/>
          <p:cNvSpPr>
            <a:spLocks noGrp="1"/>
          </p:cNvSpPr>
          <p:nvPr>
            <p:ph type="sldNum" sz="quarter" idx="4"/>
          </p:nvPr>
        </p:nvSpPr>
        <p:spPr>
          <a:xfrm>
            <a:off x="3872880" y="6467474"/>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latinLnBrk="1" hangingPunct="1">
              <a:defRPr sz="1200" b="1">
                <a:solidFill>
                  <a:schemeClr val="tx1"/>
                </a:solidFill>
                <a:latin typeface="맑은 고딕" panose="020B0503020000020004" pitchFamily="50" charset="-127"/>
                <a:ea typeface="맑은 고딕" panose="020B0503020000020004" pitchFamily="50" charset="-127"/>
              </a:defRPr>
            </a:lvl1pPr>
          </a:lstStyle>
          <a:p>
            <a:pPr algn="ctr"/>
            <a:fld id="{3F4E1447-05C2-403B-A777-8A71143BED29}" type="slidenum">
              <a:rPr lang="ko-KR" altLang="en-US" smtClean="0"/>
              <a:pPr algn="ctr"/>
              <a:t>‹#›</a:t>
            </a:fld>
            <a:endParaRPr lang="ko-KR" altLang="en-US" dirty="0"/>
          </a:p>
        </p:txBody>
      </p:sp>
    </p:spTree>
    <p:extLst>
      <p:ext uri="{BB962C8B-B14F-4D97-AF65-F5344CB8AC3E}">
        <p14:creationId xmlns:p14="http://schemas.microsoft.com/office/powerpoint/2010/main" val="55244260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빈 화면">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400" b="1">
                <a:latin typeface="Arial" panose="020B0604020202020204" pitchFamily="34" charset="0"/>
                <a:ea typeface="맑은 고딕" pitchFamily="50" charset="-127"/>
                <a:cs typeface="Arial" panose="020B0604020202020204" pitchFamily="34" charset="0"/>
              </a:defRPr>
            </a:lvl1pPr>
          </a:lstStyle>
          <a:p>
            <a:r>
              <a:rPr lang="ko-KR" altLang="en-US" dirty="0" smtClean="0"/>
              <a:t>마스터 제목 스타일 편집</a:t>
            </a:r>
            <a:endParaRPr lang="ko-KR" altLang="en-US" dirty="0"/>
          </a:p>
        </p:txBody>
      </p:sp>
      <p:sp>
        <p:nvSpPr>
          <p:cNvPr id="3"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Arial" panose="020B0604020202020204" pitchFamily="34" charset="0"/>
                <a:ea typeface="맑은 고딕" pitchFamily="50" charset="-127"/>
                <a:cs typeface="Arial" panose="020B0604020202020204" pitchFamily="34" charset="0"/>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
        <p:nvSpPr>
          <p:cNvPr id="4" name="슬라이드 번호 개체 틀 6"/>
          <p:cNvSpPr>
            <a:spLocks noGrp="1"/>
          </p:cNvSpPr>
          <p:nvPr>
            <p:ph type="sldNum" sz="quarter" idx="4"/>
          </p:nvPr>
        </p:nvSpPr>
        <p:spPr>
          <a:xfrm>
            <a:off x="3872880" y="6467474"/>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latinLnBrk="1" hangingPunct="1">
              <a:defRPr sz="1200" b="1">
                <a:solidFill>
                  <a:schemeClr val="tx1"/>
                </a:solidFill>
                <a:latin typeface="맑은 고딕" panose="020B0503020000020004" pitchFamily="50" charset="-127"/>
                <a:ea typeface="맑은 고딕" panose="020B0503020000020004" pitchFamily="50" charset="-127"/>
              </a:defRPr>
            </a:lvl1pPr>
          </a:lstStyle>
          <a:p>
            <a:pPr algn="ctr"/>
            <a:fld id="{3F4E1447-05C2-403B-A777-8A71143BED29}" type="slidenum">
              <a:rPr lang="ko-KR" altLang="en-US" smtClean="0"/>
              <a:pPr algn="ctr"/>
              <a:t>‹#›</a:t>
            </a:fld>
            <a:endParaRPr lang="ko-KR" altLang="en-US" dirty="0"/>
          </a:p>
        </p:txBody>
      </p:sp>
    </p:spTree>
    <p:extLst>
      <p:ext uri="{BB962C8B-B14F-4D97-AF65-F5344CB8AC3E}">
        <p14:creationId xmlns:p14="http://schemas.microsoft.com/office/powerpoint/2010/main" val="421854988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빈 화면">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4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
        <p:nvSpPr>
          <p:cNvPr id="4" name="슬라이드 번호 개체 틀 6"/>
          <p:cNvSpPr>
            <a:spLocks noGrp="1"/>
          </p:cNvSpPr>
          <p:nvPr>
            <p:ph type="sldNum" sz="quarter" idx="4"/>
          </p:nvPr>
        </p:nvSpPr>
        <p:spPr>
          <a:xfrm>
            <a:off x="3872880" y="6467474"/>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latinLnBrk="1" hangingPunct="1">
              <a:defRPr sz="1200" b="1">
                <a:solidFill>
                  <a:schemeClr val="tx1"/>
                </a:solidFill>
                <a:latin typeface="맑은 고딕" panose="020B0503020000020004" pitchFamily="50" charset="-127"/>
                <a:ea typeface="맑은 고딕" panose="020B0503020000020004" pitchFamily="50" charset="-127"/>
              </a:defRPr>
            </a:lvl1pPr>
          </a:lstStyle>
          <a:p>
            <a:pPr algn="ctr"/>
            <a:fld id="{3F4E1447-05C2-403B-A777-8A71143BED29}" type="slidenum">
              <a:rPr lang="ko-KR" altLang="en-US" smtClean="0"/>
              <a:pPr algn="ctr"/>
              <a:t>‹#›</a:t>
            </a:fld>
            <a:endParaRPr lang="ko-KR" altLang="en-US" dirty="0"/>
          </a:p>
        </p:txBody>
      </p:sp>
    </p:spTree>
    <p:extLst>
      <p:ext uri="{BB962C8B-B14F-4D97-AF65-F5344CB8AC3E}">
        <p14:creationId xmlns:p14="http://schemas.microsoft.com/office/powerpoint/2010/main" val="326048582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1"/>
          <p:cNvSpPr>
            <a:spLocks noChangeShapeType="1"/>
          </p:cNvSpPr>
          <p:nvPr userDrawn="1"/>
        </p:nvSpPr>
        <p:spPr bwMode="auto">
          <a:xfrm>
            <a:off x="0" y="6453188"/>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sp>
        <p:nvSpPr>
          <p:cNvPr id="1028" name="Line 14"/>
          <p:cNvSpPr>
            <a:spLocks noChangeShapeType="1"/>
          </p:cNvSpPr>
          <p:nvPr userDrawn="1"/>
        </p:nvSpPr>
        <p:spPr bwMode="auto">
          <a:xfrm>
            <a:off x="0" y="534988"/>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dirty="0"/>
          </a:p>
        </p:txBody>
      </p:sp>
      <p:pic>
        <p:nvPicPr>
          <p:cNvPr id="1029" name="Picture 9"/>
          <p:cNvPicPr>
            <a:picLocks noChangeAspect="1" noChangeArrowheads="1"/>
          </p:cNvPicPr>
          <p:nvPr userDrawn="1"/>
        </p:nvPicPr>
        <p:blipFill>
          <a:blip r:embed="rId8">
            <a:extLst>
              <a:ext uri="{28A0092B-C50C-407E-A947-70E740481C1C}">
                <a14:useLocalDpi xmlns:a14="http://schemas.microsoft.com/office/drawing/2010/main" val="0"/>
              </a:ext>
            </a:extLst>
          </a:blip>
          <a:srcRect b="6294"/>
          <a:stretch>
            <a:fillRect/>
          </a:stretch>
        </p:blipFill>
        <p:spPr bwMode="auto">
          <a:xfrm>
            <a:off x="9064625" y="34925"/>
            <a:ext cx="7620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 Box 168"/>
          <p:cNvSpPr txBox="1">
            <a:spLocks noChangeArrowheads="1"/>
          </p:cNvSpPr>
          <p:nvPr userDrawn="1"/>
        </p:nvSpPr>
        <p:spPr bwMode="auto">
          <a:xfrm>
            <a:off x="4089400" y="153988"/>
            <a:ext cx="1716088" cy="284162"/>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1" hangingPunct="1">
              <a:defRPr/>
            </a:pPr>
            <a:r>
              <a:rPr lang="en-US" altLang="ko-KR" sz="1200" dirty="0" smtClean="0">
                <a:solidFill>
                  <a:srgbClr val="C0C0C0"/>
                </a:solidFill>
                <a:latin typeface="Arial" charset="0"/>
                <a:ea typeface="맑은 고딕" pitchFamily="50" charset="-127"/>
              </a:rPr>
              <a:t>LGE Internal Use Only</a:t>
            </a:r>
          </a:p>
        </p:txBody>
      </p:sp>
      <p:sp>
        <p:nvSpPr>
          <p:cNvPr id="6" name="슬라이드 번호 개체 틀 6"/>
          <p:cNvSpPr>
            <a:spLocks noGrp="1"/>
          </p:cNvSpPr>
          <p:nvPr>
            <p:ph type="sldNum" sz="quarter" idx="4"/>
          </p:nvPr>
        </p:nvSpPr>
        <p:spPr>
          <a:xfrm>
            <a:off x="3872880" y="6467474"/>
            <a:ext cx="2311400" cy="365125"/>
          </a:xfrm>
          <a:prstGeom prst="rect">
            <a:avLst/>
          </a:prstGeom>
        </p:spPr>
        <p:txBody>
          <a:bodyPr vert="horz" wrap="square" lIns="91440" tIns="45720" rIns="91440" bIns="45720" numCol="1" anchor="ctr" anchorCtr="0" compatLnSpc="1">
            <a:prstTxWarp prst="textNoShape">
              <a:avLst/>
            </a:prstTxWarp>
          </a:bodyPr>
          <a:lstStyle>
            <a:lvl1pPr algn="r" eaLnBrk="1" latinLnBrk="1" hangingPunct="1">
              <a:defRPr sz="1200" b="1">
                <a:solidFill>
                  <a:schemeClr val="tx1"/>
                </a:solidFill>
                <a:latin typeface="맑은 고딕" panose="020B0503020000020004" pitchFamily="50" charset="-127"/>
                <a:ea typeface="맑은 고딕" panose="020B0503020000020004" pitchFamily="50" charset="-127"/>
              </a:defRPr>
            </a:lvl1pPr>
          </a:lstStyle>
          <a:p>
            <a:pPr algn="ctr"/>
            <a:fld id="{1F5D2FAE-BCFE-4573-8FDD-5BD3E16CC94D}" type="slidenum">
              <a:rPr lang="ko-KR" altLang="en-US" smtClean="0"/>
              <a:pPr algn="ctr"/>
              <a:t>‹#›</a:t>
            </a:fld>
            <a:endParaRPr lang="ko-KR" altLang="en-US" dirty="0"/>
          </a:p>
        </p:txBody>
      </p:sp>
    </p:spTree>
  </p:cSld>
  <p:clrMap bg1="lt1" tx1="dk1" bg2="lt2" tx2="dk2" accent1="accent1" accent2="accent2" accent3="accent3" accent4="accent4" accent5="accent5" accent6="accent6" hlink="hlink" folHlink="folHlink"/>
  <p:sldLayoutIdLst>
    <p:sldLayoutId id="2147483896" r:id="rId1"/>
    <p:sldLayoutId id="2147483893" r:id="rId2"/>
    <p:sldLayoutId id="2147483897" r:id="rId3"/>
    <p:sldLayoutId id="2147483898" r:id="rId4"/>
    <p:sldLayoutId id="2147483894" r:id="rId5"/>
    <p:sldLayoutId id="2147483895" r:id="rId6"/>
  </p:sldLayoutIdLst>
  <p:timing>
    <p:tnLst>
      <p:par>
        <p:cTn id="1" dur="indefinite" restart="never" nodeType="tmRoot"/>
      </p:par>
    </p:tnLst>
  </p:timing>
  <p:hf hdr="0" dt="0"/>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5pPr>
      <a:lvl6pPr marL="457200" algn="ctr" rtl="0" fontAlgn="base" latinLnBrk="1">
        <a:spcBef>
          <a:spcPct val="0"/>
        </a:spcBef>
        <a:spcAft>
          <a:spcPct val="0"/>
        </a:spcAft>
        <a:defRPr kumimoji="1" sz="4400">
          <a:solidFill>
            <a:schemeClr val="tx2"/>
          </a:solidFill>
          <a:latin typeface="굴림" pitchFamily="50" charset="-127"/>
          <a:ea typeface="굴림" pitchFamily="50" charset="-127"/>
        </a:defRPr>
      </a:lvl6pPr>
      <a:lvl7pPr marL="914400" algn="ctr" rtl="0" fontAlgn="base" latinLnBrk="1">
        <a:spcBef>
          <a:spcPct val="0"/>
        </a:spcBef>
        <a:spcAft>
          <a:spcPct val="0"/>
        </a:spcAft>
        <a:defRPr kumimoji="1" sz="4400">
          <a:solidFill>
            <a:schemeClr val="tx2"/>
          </a:solidFill>
          <a:latin typeface="굴림" pitchFamily="50" charset="-127"/>
          <a:ea typeface="굴림" pitchFamily="50" charset="-127"/>
        </a:defRPr>
      </a:lvl7pPr>
      <a:lvl8pPr marL="1371600" algn="ctr" rtl="0" fontAlgn="base" latinLnBrk="1">
        <a:spcBef>
          <a:spcPct val="0"/>
        </a:spcBef>
        <a:spcAft>
          <a:spcPct val="0"/>
        </a:spcAft>
        <a:defRPr kumimoji="1" sz="4400">
          <a:solidFill>
            <a:schemeClr val="tx2"/>
          </a:solidFill>
          <a:latin typeface="굴림" pitchFamily="50" charset="-127"/>
          <a:ea typeface="굴림" pitchFamily="50" charset="-127"/>
        </a:defRPr>
      </a:lvl8pPr>
      <a:lvl9pPr marL="1828800" algn="ctr" rtl="0" fontAlgn="base" latinLnBrk="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ext Box 168"/>
          <p:cNvSpPr txBox="1">
            <a:spLocks noChangeArrowheads="1"/>
          </p:cNvSpPr>
          <p:nvPr/>
        </p:nvSpPr>
        <p:spPr bwMode="auto">
          <a:xfrm>
            <a:off x="7905750" y="265113"/>
            <a:ext cx="1716088" cy="284162"/>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1200" dirty="0">
                <a:solidFill>
                  <a:srgbClr val="C0C0C0"/>
                </a:solidFill>
                <a:latin typeface="맑은 고딕" panose="020B0503020000020004" pitchFamily="50" charset="-127"/>
                <a:ea typeface="맑은 고딕" panose="020B0503020000020004" pitchFamily="50" charset="-127"/>
              </a:rPr>
              <a:t>LGE Internal Use Only</a:t>
            </a:r>
          </a:p>
        </p:txBody>
      </p:sp>
      <p:sp>
        <p:nvSpPr>
          <p:cNvPr id="7171" name="Rectangle 30"/>
          <p:cNvSpPr>
            <a:spLocks noChangeArrowheads="1"/>
          </p:cNvSpPr>
          <p:nvPr/>
        </p:nvSpPr>
        <p:spPr bwMode="auto">
          <a:xfrm>
            <a:off x="1276350" y="1252538"/>
            <a:ext cx="7353300" cy="1712912"/>
          </a:xfrm>
          <a:prstGeom prst="rect">
            <a:avLst/>
          </a:prstGeom>
          <a:solidFill>
            <a:srgbClr val="EAEAEA"/>
          </a:solidFill>
          <a:ln w="9525">
            <a:solidFill>
              <a:srgbClr val="C0C0C0"/>
            </a:solidFill>
            <a:miter lim="800000"/>
            <a:headEnd/>
            <a:tailEnd/>
          </a:ln>
        </p:spPr>
        <p:txBody>
          <a:bodyPr wrap="none" anchor="ct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latinLnBrk="1" hangingPunct="1"/>
            <a:r>
              <a:rPr lang="en-US" altLang="ko-KR" sz="2800" b="1" dirty="0">
                <a:latin typeface="맑은 고딕" panose="020B0503020000020004" pitchFamily="50" charset="-127"/>
                <a:ea typeface="맑은 고딕" panose="020B0503020000020004" pitchFamily="50" charset="-127"/>
              </a:rPr>
              <a:t>SW </a:t>
            </a:r>
            <a:r>
              <a:rPr lang="en-US" altLang="ko-KR" sz="2800" b="1" dirty="0" smtClean="0">
                <a:latin typeface="맑은 고딕" panose="020B0503020000020004" pitchFamily="50" charset="-127"/>
                <a:ea typeface="맑은 고딕" panose="020B0503020000020004" pitchFamily="50" charset="-127"/>
              </a:rPr>
              <a:t>Architectural Design Guide</a:t>
            </a:r>
            <a:endParaRPr lang="en-US" altLang="ko-KR" sz="2800" b="1" dirty="0">
              <a:latin typeface="맑은 고딕" panose="020B0503020000020004" pitchFamily="50" charset="-127"/>
              <a:ea typeface="맑은 고딕" panose="020B0503020000020004" pitchFamily="50" charset="-127"/>
            </a:endParaRPr>
          </a:p>
        </p:txBody>
      </p:sp>
      <p:pic>
        <p:nvPicPr>
          <p:cNvPr id="7172" name="그림 5" descr="백색바탕.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96238" y="5656263"/>
            <a:ext cx="16303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6"/>
          <p:cNvSpPr txBox="1">
            <a:spLocks noChangeArrowheads="1"/>
          </p:cNvSpPr>
          <p:nvPr/>
        </p:nvSpPr>
        <p:spPr bwMode="auto">
          <a:xfrm>
            <a:off x="3751578" y="4810125"/>
            <a:ext cx="24028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latinLnBrk="1" hangingPunct="1"/>
            <a:r>
              <a:rPr lang="en-US" altLang="ko-KR" sz="2000" b="1" dirty="0" smtClean="0">
                <a:latin typeface="맑은 고딕" panose="020B0503020000020004" pitchFamily="50" charset="-127"/>
                <a:ea typeface="맑은 고딕" panose="020B0503020000020004" pitchFamily="50" charset="-127"/>
                <a:cs typeface="Arial" panose="020B0604020202020204" pitchFamily="34" charset="0"/>
              </a:rPr>
              <a:t>SW </a:t>
            </a:r>
            <a:r>
              <a:rPr lang="en-US" altLang="ko-KR" sz="2000" b="1" dirty="0" smtClean="0">
                <a:latin typeface="맑은 고딕" panose="020B0503020000020004" pitchFamily="50" charset="-127"/>
                <a:ea typeface="맑은 고딕" panose="020B0503020000020004" pitchFamily="50" charset="-127"/>
                <a:cs typeface="Arial" panose="020B0604020202020204" pitchFamily="34" charset="0"/>
              </a:rPr>
              <a:t>Process Unit</a:t>
            </a:r>
          </a:p>
          <a:p>
            <a:pPr algn="ctr" eaLnBrk="1" latinLnBrk="1" hangingPunct="1"/>
            <a:r>
              <a:rPr lang="en-US" altLang="ko-KR" sz="2000" b="1" dirty="0" smtClean="0">
                <a:latin typeface="맑은 고딕" panose="020B0503020000020004" pitchFamily="50" charset="-127"/>
                <a:ea typeface="맑은 고딕" panose="020B0503020000020004" pitchFamily="50" charset="-127"/>
                <a:cs typeface="Arial" panose="020B0604020202020204" pitchFamily="34" charset="0"/>
              </a:rPr>
              <a:t>LG Electronics Inc.</a:t>
            </a:r>
            <a:endParaRPr lang="en-US" altLang="ko-KR" sz="2000" b="1" dirty="0">
              <a:latin typeface="맑은 고딕" panose="020B0503020000020004" pitchFamily="50" charset="-127"/>
              <a:ea typeface="맑은 고딕" panose="020B0503020000020004" pitchFamily="50" charset="-127"/>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5. SW Architectural Design</a:t>
            </a:r>
            <a:r>
              <a:rPr lang="ko-KR" altLang="en-US" smtClean="0">
                <a:solidFill>
                  <a:schemeClr val="tx1"/>
                </a:solidFill>
                <a:latin typeface="Malgun Gothic" panose="020B0503020000020004" pitchFamily="50" charset="-127"/>
                <a:ea typeface="Malgun Gothic" panose="020B0503020000020004" pitchFamily="50" charset="-127"/>
              </a:rPr>
              <a:t> </a:t>
            </a:r>
            <a:r>
              <a:rPr lang="en-US" altLang="ko-KR" dirty="0" smtClean="0">
                <a:solidFill>
                  <a:schemeClr val="tx1"/>
                </a:solidFill>
                <a:latin typeface="Malgun Gothic" panose="020B0503020000020004" pitchFamily="50" charset="-127"/>
                <a:ea typeface="Malgun Gothic" panose="020B0503020000020004" pitchFamily="50" charset="-127"/>
              </a:rPr>
              <a:t>Version Control</a:t>
            </a: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6387" name="텍스트 개체 틀 2"/>
          <p:cNvSpPr>
            <a:spLocks noGrp="1"/>
          </p:cNvSpPr>
          <p:nvPr>
            <p:ph type="body" sz="quarter" idx="10"/>
          </p:nvPr>
        </p:nvSpPr>
        <p:spPr bwMode="auto">
          <a:xfrm>
            <a:off x="323850" y="2204865"/>
            <a:ext cx="9093200" cy="38879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latin typeface="Malgun Gothic" panose="020B0503020000020004" pitchFamily="50" charset="-127"/>
                <a:ea typeface="Malgun Gothic" panose="020B0503020000020004" pitchFamily="50" charset="-127"/>
              </a:rPr>
              <a:t>5.1 </a:t>
            </a:r>
            <a:r>
              <a:rPr lang="en-US" altLang="ko-KR" sz="1100" b="1" dirty="0">
                <a:latin typeface="Malgun Gothic" panose="020B0503020000020004" pitchFamily="50" charset="-127"/>
                <a:ea typeface="Malgun Gothic" panose="020B0503020000020004" pitchFamily="50" charset="-127"/>
              </a:rPr>
              <a:t>Registering Work </a:t>
            </a:r>
            <a:r>
              <a:rPr lang="en-US" altLang="ko-KR" sz="1100" b="1" dirty="0" smtClean="0">
                <a:latin typeface="Malgun Gothic" panose="020B0503020000020004" pitchFamily="50" charset="-127"/>
                <a:ea typeface="Malgun Gothic" panose="020B0503020000020004" pitchFamily="50" charset="-127"/>
              </a:rPr>
              <a:t>Product</a:t>
            </a:r>
          </a:p>
          <a:p>
            <a:pPr marL="271463" lvl="2" indent="0" eaLnBrk="1" hangingPunct="1">
              <a:buFont typeface="Wingdings" panose="05000000000000000000" pitchFamily="2" charset="2"/>
              <a:buNone/>
            </a:pP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SW Architect registers the reviewed SW Architectural Design in the project repository. </a:t>
            </a: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smtClean="0">
                <a:latin typeface="Malgun Gothic" panose="020B0503020000020004" pitchFamily="50" charset="-127"/>
                <a:ea typeface="Malgun Gothic" panose="020B0503020000020004" pitchFamily="50" charset="-127"/>
              </a:rPr>
              <a:t>You have to register work products according to </a:t>
            </a:r>
            <a:r>
              <a:rPr lang="en-US" altLang="ko-KR" sz="1100" dirty="0">
                <a:latin typeface="Malgun Gothic" panose="020B0503020000020004" pitchFamily="50" charset="-127"/>
                <a:ea typeface="Malgun Gothic" panose="020B0503020000020004" pitchFamily="50" charset="-127"/>
              </a:rPr>
              <a:t>the CM </a:t>
            </a:r>
            <a:r>
              <a:rPr lang="en-US" altLang="ko-KR" sz="1100" dirty="0" smtClean="0">
                <a:latin typeface="Malgun Gothic" panose="020B0503020000020004" pitchFamily="50" charset="-127"/>
                <a:ea typeface="Malgun Gothic" panose="020B0503020000020004" pitchFamily="50" charset="-127"/>
              </a:rPr>
              <a:t>plan of the project.</a:t>
            </a:r>
          </a:p>
          <a:p>
            <a:pPr marL="271463" lvl="2" indent="0" eaLnBrk="1" hangingPunct="1">
              <a:buFont typeface="Wingdings" panose="05000000000000000000" pitchFamily="2" charset="2"/>
              <a:buNone/>
            </a:pPr>
            <a:r>
              <a:rPr lang="en-US" altLang="ko-KR" sz="1100" dirty="0" smtClean="0">
                <a:latin typeface="Malgun Gothic" panose="020B0503020000020004" pitchFamily="50" charset="-127"/>
                <a:ea typeface="Malgun Gothic" panose="020B0503020000020004" pitchFamily="50" charset="-127"/>
              </a:rPr>
              <a:t>When </a:t>
            </a:r>
            <a:r>
              <a:rPr lang="en-US" altLang="ko-KR" sz="1100" dirty="0">
                <a:latin typeface="Malgun Gothic" panose="020B0503020000020004" pitchFamily="50" charset="-127"/>
                <a:ea typeface="Malgun Gothic" panose="020B0503020000020004" pitchFamily="50" charset="-127"/>
              </a:rPr>
              <a:t>SW design modeling is performed, the related SW design model must also be included in the SW Architectural Design and registered and managed</a:t>
            </a:r>
            <a:r>
              <a:rPr lang="en-US" altLang="ko-KR" sz="1100" dirty="0" smtClean="0">
                <a:latin typeface="Malgun Gothic" panose="020B0503020000020004" pitchFamily="50" charset="-127"/>
                <a:ea typeface="Malgun Gothic" panose="020B0503020000020004" pitchFamily="50" charset="-127"/>
              </a:rPr>
              <a:t>.</a:t>
            </a:r>
          </a:p>
          <a:p>
            <a:pPr marL="271463" lvl="2" indent="0" eaLnBrk="1" hangingPunct="1">
              <a:buFont typeface="Wingdings" panose="05000000000000000000" pitchFamily="2" charset="2"/>
              <a:buNone/>
            </a:pPr>
            <a:endParaRPr lang="en-US" altLang="ko-KR" sz="1100" dirty="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endParaRPr lang="en-US" altLang="ko-KR" sz="1100" dirty="0" smtClean="0">
              <a:latin typeface="Malgun Gothic" panose="020B0503020000020004" pitchFamily="50" charset="-127"/>
              <a:ea typeface="Malgun Gothic" panose="020B0503020000020004" pitchFamily="50" charset="-127"/>
            </a:endParaRPr>
          </a:p>
          <a:p>
            <a:pPr marL="0" indent="0"/>
            <a:r>
              <a:rPr lang="en-US" altLang="ko-KR" sz="1100" b="1" dirty="0" smtClean="0">
                <a:latin typeface="Malgun Gothic" panose="020B0503020000020004" pitchFamily="50" charset="-127"/>
                <a:ea typeface="Malgun Gothic" panose="020B0503020000020004" pitchFamily="50" charset="-127"/>
              </a:rPr>
              <a:t>5.2 </a:t>
            </a:r>
            <a:r>
              <a:rPr lang="en-US" altLang="ko-KR" sz="1100" b="1" dirty="0">
                <a:latin typeface="Malgun Gothic" panose="020B0503020000020004" pitchFamily="50" charset="-127"/>
                <a:ea typeface="Malgun Gothic" panose="020B0503020000020004" pitchFamily="50" charset="-127"/>
              </a:rPr>
              <a:t>SW Architectural Design </a:t>
            </a:r>
            <a:r>
              <a:rPr lang="en-US" altLang="ko-KR" sz="1100" b="1" dirty="0" smtClean="0">
                <a:latin typeface="Malgun Gothic" panose="020B0503020000020004" pitchFamily="50" charset="-127"/>
                <a:ea typeface="Malgun Gothic" panose="020B0503020000020004" pitchFamily="50" charset="-127"/>
              </a:rPr>
              <a:t>Versioning</a:t>
            </a:r>
          </a:p>
          <a:p>
            <a:pPr marL="271463" lvl="2" indent="0" eaLnBrk="1" hangingPunct="1">
              <a:buNone/>
            </a:pPr>
            <a:r>
              <a:rPr lang="en-US" altLang="ko-KR" sz="1100" dirty="0" smtClean="0">
                <a:latin typeface="Malgun Gothic" panose="020B0503020000020004" pitchFamily="50" charset="-127"/>
                <a:ea typeface="Malgun Gothic" panose="020B0503020000020004" pitchFamily="50" charset="-127"/>
              </a:rPr>
              <a:t>The </a:t>
            </a:r>
            <a:r>
              <a:rPr lang="en-US" altLang="ko-KR" sz="1100" dirty="0">
                <a:latin typeface="Malgun Gothic" panose="020B0503020000020004" pitchFamily="50" charset="-127"/>
                <a:ea typeface="Malgun Gothic" panose="020B0503020000020004" pitchFamily="50" charset="-127"/>
              </a:rPr>
              <a:t>CM checks whether the conditions for granting the version, such as the change history of the </a:t>
            </a:r>
            <a:r>
              <a:rPr lang="en-US" altLang="ko-KR" sz="1100" dirty="0" smtClean="0">
                <a:latin typeface="Malgun Gothic" panose="020B0503020000020004" pitchFamily="50" charset="-127"/>
                <a:ea typeface="Malgun Gothic" panose="020B0503020000020004" pitchFamily="50" charset="-127"/>
              </a:rPr>
              <a:t>work product </a:t>
            </a:r>
            <a:r>
              <a:rPr lang="en-US" altLang="ko-KR" sz="1100" dirty="0">
                <a:latin typeface="Malgun Gothic" panose="020B0503020000020004" pitchFamily="50" charset="-127"/>
                <a:ea typeface="Malgun Gothic" panose="020B0503020000020004" pitchFamily="50" charset="-127"/>
              </a:rPr>
              <a:t>and the review result, are satisfied. If there is no </a:t>
            </a:r>
            <a:r>
              <a:rPr lang="en-US" altLang="ko-KR" sz="1100" dirty="0" smtClean="0">
                <a:latin typeface="Malgun Gothic" panose="020B0503020000020004" pitchFamily="50" charset="-127"/>
                <a:ea typeface="Malgun Gothic" panose="020B0503020000020004" pitchFamily="50" charset="-127"/>
              </a:rPr>
              <a:t>problem </a:t>
            </a:r>
            <a:r>
              <a:rPr lang="en-US" altLang="ko-KR" sz="1100" dirty="0">
                <a:latin typeface="Malgun Gothic" panose="020B0503020000020004" pitchFamily="50" charset="-127"/>
                <a:ea typeface="Malgun Gothic" panose="020B0503020000020004" pitchFamily="50" charset="-127"/>
              </a:rPr>
              <a:t>after confirmation, a version is </a:t>
            </a:r>
            <a:r>
              <a:rPr lang="en-US" altLang="ko-KR" sz="1100" dirty="0" smtClean="0">
                <a:latin typeface="Malgun Gothic" panose="020B0503020000020004" pitchFamily="50" charset="-127"/>
                <a:ea typeface="Malgun Gothic" panose="020B0503020000020004" pitchFamily="50" charset="-127"/>
              </a:rPr>
              <a:t>given </a:t>
            </a:r>
            <a:r>
              <a:rPr lang="en-US" altLang="ko-KR" sz="1100" dirty="0">
                <a:latin typeface="Malgun Gothic" panose="020B0503020000020004" pitchFamily="50" charset="-127"/>
                <a:ea typeface="Malgun Gothic" panose="020B0503020000020004" pitchFamily="50" charset="-127"/>
              </a:rPr>
              <a:t>according to the naming convention of the CM plan. After granting a version, access should be restricted so that unauthorized modifications cannot be made.</a:t>
            </a:r>
          </a:p>
          <a:p>
            <a:pPr marL="271463" lvl="2" indent="0" eaLnBrk="1" hangingPunct="1">
              <a:buFont typeface="Wingdings" panose="05000000000000000000" pitchFamily="2" charset="2"/>
              <a:buNone/>
            </a:pPr>
            <a:endParaRPr lang="en-US" altLang="ko-KR" sz="1100" dirty="0" smtClean="0">
              <a:latin typeface="Malgun Gothic" panose="020B0503020000020004" pitchFamily="50" charset="-127"/>
              <a:ea typeface="Malgun Gothic"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241889622"/>
              </p:ext>
            </p:extLst>
          </p:nvPr>
        </p:nvGraphicFramePr>
        <p:xfrm>
          <a:off x="328613" y="908050"/>
          <a:ext cx="9172575" cy="1020800"/>
        </p:xfrm>
        <a:graphic>
          <a:graphicData uri="http://schemas.openxmlformats.org/drawingml/2006/table">
            <a:tbl>
              <a:tblPr/>
              <a:tblGrid>
                <a:gridCol w="3057525"/>
                <a:gridCol w="3057525"/>
                <a:gridCol w="3057525"/>
              </a:tblGrid>
              <a:tr h="258933">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50" marB="456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50" marB="456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50" marB="456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761830">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Architect registers the reviewed SW Architectural Design, RTM (if applicable) in the project repository. CM assigns versions according to a version naming conventions</a:t>
                      </a:r>
                    </a:p>
                  </a:txBody>
                  <a:tcPr marL="91439" marR="91439" marT="45650" marB="456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5.1 Registering Work Product</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Architect]</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5.2 Adding the version number to the SW Architectural Design</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[CM]</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50" marB="456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Architectural Design</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(Version)</a:t>
                      </a:r>
                    </a:p>
                  </a:txBody>
                  <a:tcPr marL="91439" marR="91439" marT="45650" marB="456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슬라이드 번호 개체 틀 2"/>
          <p:cNvSpPr>
            <a:spLocks noGrp="1"/>
          </p:cNvSpPr>
          <p:nvPr>
            <p:ph type="sldNum" sz="quarter" idx="4"/>
          </p:nvPr>
        </p:nvSpPr>
        <p:spPr/>
        <p:txBody>
          <a:bodyPr/>
          <a:lstStyle/>
          <a:p>
            <a:pPr algn="ctr"/>
            <a:fld id="{3F4E1447-05C2-403B-A777-8A71143BED29}" type="slidenum">
              <a:rPr lang="ko-KR" altLang="en-US" smtClean="0"/>
              <a:pPr algn="ctr"/>
              <a:t>10</a:t>
            </a:fld>
            <a:endParaRPr lang="ko-KR"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57"/>
          <p:cNvSpPr txBox="1">
            <a:spLocks noChangeArrowheads="1"/>
          </p:cNvSpPr>
          <p:nvPr/>
        </p:nvSpPr>
        <p:spPr bwMode="auto">
          <a:xfrm>
            <a:off x="2525713" y="2803525"/>
            <a:ext cx="48561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4400" b="1" dirty="0">
                <a:latin typeface="Arial" panose="020B0604020202020204" pitchFamily="34" charset="0"/>
                <a:ea typeface="돋움" panose="020B0600000101010101" pitchFamily="50" charset="-127"/>
              </a:rPr>
              <a:t>End of Document</a:t>
            </a:r>
          </a:p>
        </p:txBody>
      </p:sp>
      <p:sp>
        <p:nvSpPr>
          <p:cNvPr id="2" name="슬라이드 번호 개체 틀 1"/>
          <p:cNvSpPr>
            <a:spLocks noGrp="1"/>
          </p:cNvSpPr>
          <p:nvPr>
            <p:ph type="sldNum" sz="quarter" idx="4"/>
          </p:nvPr>
        </p:nvSpPr>
        <p:spPr/>
        <p:txBody>
          <a:bodyPr/>
          <a:lstStyle/>
          <a:p>
            <a:pPr algn="ctr"/>
            <a:fld id="{3F4E1447-05C2-403B-A777-8A71143BED29}" type="slidenum">
              <a:rPr lang="ko-KR" altLang="en-US" smtClean="0"/>
              <a:pPr algn="ctr"/>
              <a:t>11</a:t>
            </a:fld>
            <a:endParaRPr lang="ko-KR"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제목 1"/>
          <p:cNvSpPr txBox="1">
            <a:spLocks/>
          </p:cNvSpPr>
          <p:nvPr/>
        </p:nvSpPr>
        <p:spPr bwMode="auto">
          <a:xfrm>
            <a:off x="128588" y="115888"/>
            <a:ext cx="51847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r>
              <a:rPr lang="en-US" altLang="ko-KR" sz="2400" b="1" dirty="0">
                <a:solidFill>
                  <a:srgbClr val="000000"/>
                </a:solidFill>
                <a:latin typeface="맑은 고딕" panose="020B0503020000020004" pitchFamily="50" charset="-127"/>
                <a:ea typeface="맑은 고딕" panose="020B0503020000020004" pitchFamily="50" charset="-127"/>
                <a:cs typeface="Arial" panose="020B0604020202020204" pitchFamily="34" charset="0"/>
              </a:rPr>
              <a:t>Document Info</a:t>
            </a:r>
            <a:endParaRPr lang="ko-KR" altLang="en-US" sz="2400" b="1">
              <a:solidFill>
                <a:srgbClr val="000000"/>
              </a:solidFill>
              <a:latin typeface="맑은 고딕" panose="020B0503020000020004" pitchFamily="50" charset="-127"/>
              <a:ea typeface="맑은 고딕" panose="020B0503020000020004" pitchFamily="50" charset="-127"/>
              <a:cs typeface="Arial" panose="020B0604020202020204" pitchFamily="34" charset="0"/>
            </a:endParaRPr>
          </a:p>
        </p:txBody>
      </p:sp>
      <p:graphicFrame>
        <p:nvGraphicFramePr>
          <p:cNvPr id="3" name="내용 개체 틀 4"/>
          <p:cNvGraphicFramePr>
            <a:graphicFrameLocks noGrp="1"/>
          </p:cNvGraphicFramePr>
          <p:nvPr>
            <p:extLst>
              <p:ext uri="{D42A27DB-BD31-4B8C-83A1-F6EECF244321}">
                <p14:modId xmlns:p14="http://schemas.microsoft.com/office/powerpoint/2010/main" val="3907665960"/>
              </p:ext>
            </p:extLst>
          </p:nvPr>
        </p:nvGraphicFramePr>
        <p:xfrm>
          <a:off x="344488" y="2144291"/>
          <a:ext cx="9217025" cy="3842385"/>
        </p:xfrm>
        <a:graphic>
          <a:graphicData uri="http://schemas.openxmlformats.org/drawingml/2006/table">
            <a:tbl>
              <a:tblPr/>
              <a:tblGrid>
                <a:gridCol w="1003300"/>
                <a:gridCol w="1228948"/>
                <a:gridCol w="4536504"/>
                <a:gridCol w="1152128"/>
                <a:gridCol w="1296145"/>
              </a:tblGrid>
              <a:tr h="36512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Version</a:t>
                      </a:r>
                      <a:endParaRPr kumimoji="0" lang="ko-KR"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Date</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Comment</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Author</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Approver</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r>
              <a:tr h="320675">
                <a:tc>
                  <a:txBody>
                    <a:bodyPr/>
                    <a:lstStyle/>
                    <a:p>
                      <a:pPr algn="ctr" hangingPunct="0">
                        <a:spcAft>
                          <a:spcPts val="0"/>
                        </a:spcAft>
                      </a:pPr>
                      <a:r>
                        <a:rPr lang="en-US" altLang="ko-KR" sz="1200" b="0" i="0" kern="100" dirty="0" smtClean="0">
                          <a:solidFill>
                            <a:schemeClr val="tx1"/>
                          </a:solidFill>
                          <a:latin typeface="맑은 고딕" pitchFamily="50" charset="-127"/>
                          <a:ea typeface="맑은 고딕" pitchFamily="50" charset="-127"/>
                          <a:cs typeface="Arial" pitchFamily="34" charset="0"/>
                        </a:rPr>
                        <a:t>1.0</a:t>
                      </a:r>
                      <a:endParaRPr lang="ko-KR" sz="1200" b="0" i="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hangingPunct="0">
                        <a:spcAft>
                          <a:spcPts val="0"/>
                        </a:spcAft>
                      </a:pPr>
                      <a:r>
                        <a:rPr lang="en-US" altLang="ko-KR" sz="1200" b="0" i="0" kern="100" dirty="0" smtClean="0">
                          <a:solidFill>
                            <a:schemeClr val="tx1"/>
                          </a:solidFill>
                          <a:latin typeface="맑은 고딕" pitchFamily="50" charset="-127"/>
                          <a:ea typeface="맑은 고딕" pitchFamily="50" charset="-127"/>
                          <a:cs typeface="Arial" pitchFamily="34" charset="0"/>
                        </a:rPr>
                        <a:t>2016-08-30</a:t>
                      </a:r>
                      <a:endParaRPr lang="ko-KR" sz="1200" b="0" i="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1" hangingPunct="0">
                        <a:lnSpc>
                          <a:spcPct val="100000"/>
                        </a:lnSpc>
                        <a:spcBef>
                          <a:spcPts val="0"/>
                        </a:spcBef>
                        <a:spcAft>
                          <a:spcPts val="0"/>
                        </a:spcAft>
                        <a:buClrTx/>
                        <a:buSzTx/>
                        <a:buFontTx/>
                        <a:buNone/>
                        <a:tabLst/>
                        <a:defRPr/>
                      </a:pPr>
                      <a:r>
                        <a:rPr lang="en-US" altLang="ko-KR" sz="1200" b="0" i="0" kern="100" dirty="0" smtClean="0">
                          <a:solidFill>
                            <a:schemeClr val="tx1"/>
                          </a:solidFill>
                          <a:latin typeface="맑은 고딕" pitchFamily="50" charset="-127"/>
                          <a:ea typeface="맑은 고딕" pitchFamily="50" charset="-127"/>
                          <a:cs typeface="Arial" pitchFamily="34" charset="0"/>
                        </a:rPr>
                        <a:t>Initial</a:t>
                      </a:r>
                      <a:r>
                        <a:rPr lang="en-US" altLang="ko-KR" sz="1200" b="0" i="0" kern="100" baseline="0" dirty="0" smtClean="0">
                          <a:solidFill>
                            <a:schemeClr val="tx1"/>
                          </a:solidFill>
                          <a:latin typeface="맑은 고딕" pitchFamily="50" charset="-127"/>
                          <a:ea typeface="맑은 고딕" pitchFamily="50" charset="-127"/>
                          <a:cs typeface="Arial" pitchFamily="34" charset="0"/>
                        </a:rPr>
                        <a:t> Release</a:t>
                      </a:r>
                      <a:endParaRPr lang="ko-KR" sz="1200" b="0" i="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hangingPunct="0">
                        <a:spcAft>
                          <a:spcPts val="0"/>
                        </a:spcAft>
                      </a:pPr>
                      <a:r>
                        <a:rPr lang="en-US" altLang="ko-KR" sz="1200" b="0" i="0" kern="100" dirty="0" smtClean="0">
                          <a:solidFill>
                            <a:schemeClr val="tx1"/>
                          </a:solidFill>
                          <a:latin typeface="맑은 고딕" pitchFamily="50" charset="-127"/>
                          <a:ea typeface="맑은 고딕" pitchFamily="50" charset="-127"/>
                          <a:cs typeface="Arial" pitchFamily="34" charset="0"/>
                        </a:rPr>
                        <a:t>EPG</a:t>
                      </a:r>
                      <a:endParaRPr lang="ko-KR" sz="1200" b="0" i="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hangingPunct="0">
                        <a:spcAft>
                          <a:spcPts val="0"/>
                        </a:spcAft>
                      </a:pPr>
                      <a:r>
                        <a:rPr lang="en-US" altLang="ko-KR" sz="1200" b="0" i="0" kern="100" dirty="0" smtClean="0">
                          <a:solidFill>
                            <a:schemeClr val="tx1"/>
                          </a:solidFill>
                          <a:latin typeface="맑은 고딕" pitchFamily="50" charset="-127"/>
                          <a:ea typeface="맑은 고딕" pitchFamily="50" charset="-127"/>
                          <a:cs typeface="Arial" pitchFamily="34" charset="0"/>
                        </a:rPr>
                        <a:t>VS Smart</a:t>
                      </a:r>
                      <a:r>
                        <a:rPr lang="en-US" altLang="ko-KR" sz="1200" b="0" i="0" kern="100" baseline="0" dirty="0" smtClean="0">
                          <a:solidFill>
                            <a:schemeClr val="tx1"/>
                          </a:solidFill>
                          <a:latin typeface="맑은 고딕" pitchFamily="50" charset="-127"/>
                          <a:ea typeface="맑은 고딕" pitchFamily="50" charset="-127"/>
                          <a:cs typeface="Arial" pitchFamily="34" charset="0"/>
                        </a:rPr>
                        <a:t> R&amp;D Lab Leader</a:t>
                      </a:r>
                      <a:endParaRPr lang="ko-KR" sz="1200" b="0" i="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1.1</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2018-01-31</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Document title change </a:t>
                      </a: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 Detailed design related part is moved to SW Detailed Design and Implementation guide</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EPG</a:t>
                      </a:r>
                      <a:endParaRPr kumimoji="0" lang="ko-KR"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VS Smart QE Division Leader</a:t>
                      </a:r>
                      <a:endParaRPr kumimoji="0" lang="ko-KR" altLang="ko-KR" sz="1200" b="0" i="0" u="none" strike="noStrike" cap="none" normalizeH="0" baseline="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1.2</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2019-02-12</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Organization name change</a:t>
                      </a:r>
                      <a:r>
                        <a:rPr kumimoji="0" lang="ko-KR" altLang="en-US" sz="12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 </a:t>
                      </a: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(VC→VS)</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SW Process Team</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SW Process Team Leader</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903396">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1.3</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2019-09-04</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Updated to aligned with the changes in the SW Architectural Design Technique Guide v2.0.</a:t>
                      </a:r>
                    </a:p>
                    <a:p>
                      <a:pPr marL="228600" marR="0" lvl="0" indent="-228600" algn="l" defTabSz="914400" rtl="0" eaLnBrk="1" fontAlgn="base" latinLnBrk="1" hangingPunct="0">
                        <a:lnSpc>
                          <a:spcPct val="100000"/>
                        </a:lnSpc>
                        <a:spcBef>
                          <a:spcPct val="0"/>
                        </a:spcBef>
                        <a:spcAft>
                          <a:spcPct val="0"/>
                        </a:spcAft>
                        <a:buClrTx/>
                        <a:buSzTx/>
                        <a:buFontTx/>
                        <a:buAutoNum type="arabicParenR"/>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‘1.1 SW Architectural Drivers’ </a:t>
                      </a:r>
                    </a:p>
                    <a:p>
                      <a:pPr marL="228600" marR="0" lvl="0" indent="-228600" algn="l" defTabSz="914400" rtl="0" eaLnBrk="1" fontAlgn="base" latinLnBrk="1" hangingPunct="0">
                        <a:lnSpc>
                          <a:spcPct val="100000"/>
                        </a:lnSpc>
                        <a:spcBef>
                          <a:spcPct val="0"/>
                        </a:spcBef>
                        <a:spcAft>
                          <a:spcPct val="0"/>
                        </a:spcAft>
                        <a:buClrTx/>
                        <a:buSzTx/>
                        <a:buFontTx/>
                        <a:buAutoNum type="arabicParenR"/>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‘1.2 SW Context Definition’</a:t>
                      </a:r>
                    </a:p>
                    <a:p>
                      <a:pPr marL="228600" marR="0" lvl="0" indent="-228600" algn="l" defTabSz="914400" rtl="0" eaLnBrk="1" fontAlgn="base" latinLnBrk="1" hangingPunct="0">
                        <a:lnSpc>
                          <a:spcPct val="100000"/>
                        </a:lnSpc>
                        <a:spcBef>
                          <a:spcPct val="0"/>
                        </a:spcBef>
                        <a:spcAft>
                          <a:spcPct val="0"/>
                        </a:spcAft>
                        <a:buClrTx/>
                        <a:buSzTx/>
                        <a:buFontTx/>
                        <a:buAutoNum type="arabicParenR"/>
                        <a:tabLst/>
                        <a:defRPr/>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‘1.9 Design Alternatives’ </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SW Process Team</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defRPr/>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SW Process Team Leader</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bl>
          </a:graphicData>
        </a:graphic>
      </p:graphicFrame>
      <p:graphicFrame>
        <p:nvGraphicFramePr>
          <p:cNvPr id="4" name="내용 개체 틀 4"/>
          <p:cNvGraphicFramePr>
            <a:graphicFrameLocks noGrp="1"/>
          </p:cNvGraphicFramePr>
          <p:nvPr>
            <p:extLst>
              <p:ext uri="{D42A27DB-BD31-4B8C-83A1-F6EECF244321}">
                <p14:modId xmlns:p14="http://schemas.microsoft.com/office/powerpoint/2010/main" val="698355915"/>
              </p:ext>
            </p:extLst>
          </p:nvPr>
        </p:nvGraphicFramePr>
        <p:xfrm>
          <a:off x="346075" y="996950"/>
          <a:ext cx="9242425" cy="592138"/>
        </p:xfrm>
        <a:graphic>
          <a:graphicData uri="http://schemas.openxmlformats.org/drawingml/2006/table">
            <a:tbl>
              <a:tblPr/>
              <a:tblGrid>
                <a:gridCol w="2397125"/>
                <a:gridCol w="6845300"/>
              </a:tblGrid>
              <a:tr h="271463">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Issuing authority</a:t>
                      </a:r>
                      <a:endParaRPr kumimoji="0" lang="ko-KR" altLang="ko-KR" sz="12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lang="pt-BR" altLang="ko-KR" sz="1200" b="0" kern="100" dirty="0" smtClean="0">
                          <a:solidFill>
                            <a:schemeClr val="tx1"/>
                          </a:solidFill>
                          <a:latin typeface="맑은 고딕" pitchFamily="50" charset="-127"/>
                          <a:ea typeface="맑은 고딕" pitchFamily="50" charset="-127"/>
                          <a:cs typeface="Arial" pitchFamily="34" charset="0"/>
                        </a:rPr>
                        <a:t>VS </a:t>
                      </a: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SW </a:t>
                      </a: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Process Unit</a:t>
                      </a:r>
                      <a:endParaRPr kumimoji="0" lang="ko-KR" altLang="en-US"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chemeClr val="bg1"/>
                    </a:solid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Status of document</a:t>
                      </a:r>
                      <a:endParaRPr kumimoji="0" lang="ko-KR" altLang="ko-KR" sz="12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defRPr/>
                      </a:pPr>
                      <a:r>
                        <a:rPr lang="en-US" altLang="ko-KR" sz="1200" b="0" i="0" kern="100" dirty="0" smtClean="0">
                          <a:solidFill>
                            <a:schemeClr val="accent4"/>
                          </a:solidFill>
                          <a:latin typeface="맑은 고딕" pitchFamily="50" charset="-127"/>
                          <a:ea typeface="맑은 고딕" pitchFamily="50" charset="-127"/>
                          <a:cs typeface="Arial" pitchFamily="34" charset="0"/>
                        </a:rPr>
                        <a:t>In Progress / Approved / Released</a:t>
                      </a:r>
                      <a:endParaRPr lang="ko-KR" altLang="ko-KR" sz="1200" b="0" i="0" kern="100" smtClean="0">
                        <a:solidFill>
                          <a:schemeClr val="accent4"/>
                        </a:solidFill>
                        <a:latin typeface="맑은 고딕" pitchFamily="50" charset="-127"/>
                        <a:ea typeface="맑은 고딕" pitchFamily="50" charset="-127"/>
                        <a:cs typeface="Arial"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bl>
          </a:graphicData>
        </a:graphic>
      </p:graphicFrame>
      <p:sp>
        <p:nvSpPr>
          <p:cNvPr id="8283" name="TextBox 4"/>
          <p:cNvSpPr txBox="1">
            <a:spLocks noChangeArrowheads="1"/>
          </p:cNvSpPr>
          <p:nvPr/>
        </p:nvSpPr>
        <p:spPr bwMode="auto">
          <a:xfrm>
            <a:off x="239713" y="1772816"/>
            <a:ext cx="2733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1600" b="1" dirty="0">
                <a:latin typeface="맑은 고딕" panose="020B0503020000020004" pitchFamily="50" charset="-127"/>
                <a:ea typeface="맑은 고딕" panose="020B0503020000020004" pitchFamily="50" charset="-127"/>
              </a:rPr>
              <a:t>Revision History</a:t>
            </a:r>
            <a:endParaRPr lang="ko-KR" altLang="en-US" sz="1600" b="1">
              <a:latin typeface="맑은 고딕" panose="020B0503020000020004" pitchFamily="50" charset="-127"/>
              <a:ea typeface="맑은 고딕" panose="020B0503020000020004" pitchFamily="50" charset="-127"/>
            </a:endParaRPr>
          </a:p>
        </p:txBody>
      </p:sp>
      <p:sp>
        <p:nvSpPr>
          <p:cNvPr id="8284" name="TextBox 6"/>
          <p:cNvSpPr txBox="1">
            <a:spLocks noChangeArrowheads="1"/>
          </p:cNvSpPr>
          <p:nvPr/>
        </p:nvSpPr>
        <p:spPr bwMode="auto">
          <a:xfrm>
            <a:off x="239713" y="658813"/>
            <a:ext cx="2733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1600" b="1" dirty="0">
                <a:latin typeface="맑은 고딕" panose="020B0503020000020004" pitchFamily="50" charset="-127"/>
                <a:ea typeface="맑은 고딕" panose="020B0503020000020004" pitchFamily="50" charset="-127"/>
              </a:rPr>
              <a:t>Document Information</a:t>
            </a:r>
            <a:endParaRPr lang="ko-KR" altLang="en-US" sz="1600" b="1">
              <a:latin typeface="맑은 고딕" panose="020B0503020000020004" pitchFamily="50" charset="-127"/>
              <a:ea typeface="맑은 고딕" panose="020B0503020000020004" pitchFamily="50" charset="-127"/>
            </a:endParaRPr>
          </a:p>
        </p:txBody>
      </p:sp>
      <p:sp>
        <p:nvSpPr>
          <p:cNvPr id="8" name="Oval 2"/>
          <p:cNvSpPr>
            <a:spLocks noChangeArrowheads="1"/>
          </p:cNvSpPr>
          <p:nvPr/>
        </p:nvSpPr>
        <p:spPr bwMode="auto">
          <a:xfrm>
            <a:off x="4523845" y="1317625"/>
            <a:ext cx="763587" cy="247650"/>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endParaRPr lang="ko-KR" altLang="en-US" dirty="0">
              <a:latin typeface="맑은 고딕" panose="020B0503020000020004" pitchFamily="50" charset="-127"/>
              <a:ea typeface="맑은 고딕" panose="020B0503020000020004" pitchFamily="50" charset="-127"/>
            </a:endParaRPr>
          </a:p>
        </p:txBody>
      </p:sp>
      <p:sp>
        <p:nvSpPr>
          <p:cNvPr id="2" name="슬라이드 번호 개체 틀 1"/>
          <p:cNvSpPr>
            <a:spLocks noGrp="1"/>
          </p:cNvSpPr>
          <p:nvPr>
            <p:ph type="sldNum" sz="quarter" idx="4"/>
          </p:nvPr>
        </p:nvSpPr>
        <p:spPr/>
        <p:txBody>
          <a:bodyPr/>
          <a:lstStyle/>
          <a:p>
            <a:pPr algn="ctr"/>
            <a:fld id="{3F4E1447-05C2-403B-A777-8A71143BED29}" type="slidenum">
              <a:rPr lang="ko-KR" altLang="en-US" smtClean="0"/>
              <a:pPr algn="ctr"/>
              <a:t>2</a:t>
            </a:fld>
            <a:endParaRPr lang="ko-KR"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그룹 2"/>
          <p:cNvGrpSpPr>
            <a:grpSpLocks/>
          </p:cNvGrpSpPr>
          <p:nvPr/>
        </p:nvGrpSpPr>
        <p:grpSpPr bwMode="auto">
          <a:xfrm>
            <a:off x="1728788" y="1198563"/>
            <a:ext cx="6448425" cy="3875087"/>
            <a:chOff x="1714016" y="1553031"/>
            <a:chExt cx="6448209" cy="3875315"/>
          </a:xfrm>
        </p:grpSpPr>
        <p:sp>
          <p:nvSpPr>
            <p:cNvPr id="10243" name="Rectangle 11"/>
            <p:cNvSpPr>
              <a:spLocks noChangeArrowheads="1"/>
            </p:cNvSpPr>
            <p:nvPr>
              <p:custDataLst>
                <p:tags r:id="rId1"/>
              </p:custDataLst>
            </p:nvPr>
          </p:nvSpPr>
          <p:spPr bwMode="auto">
            <a:xfrm>
              <a:off x="1714016" y="1553031"/>
              <a:ext cx="6448209" cy="471515"/>
            </a:xfrm>
            <a:prstGeom prst="rect">
              <a:avLst/>
            </a:prstGeom>
            <a:solidFill>
              <a:schemeClr val="tx1">
                <a:lumMod val="50000"/>
                <a:lumOff val="50000"/>
              </a:schemeClr>
            </a:solidFill>
            <a:ln w="9525">
              <a:solidFill>
                <a:srgbClr val="808080"/>
              </a:solidFill>
              <a:miter lim="800000"/>
              <a:headEnd/>
              <a:tailEnd/>
            </a:ln>
          </p:spPr>
          <p:txBody>
            <a:bodyPr lIns="67339" tIns="34208" rIns="67339" bIns="34208" anchor="ctr"/>
            <a:lstStyle>
              <a:lvl1pPr defTabSz="684213">
                <a:defRPr kumimoji="1">
                  <a:solidFill>
                    <a:schemeClr val="tx1"/>
                  </a:solidFill>
                  <a:latin typeface="굴림" panose="020B0600000101010101" pitchFamily="50" charset="-127"/>
                  <a:ea typeface="굴림" panose="020B0600000101010101" pitchFamily="50" charset="-127"/>
                </a:defRPr>
              </a:lvl1pPr>
              <a:lvl2pPr marL="742950" indent="-285750" defTabSz="684213">
                <a:defRPr kumimoji="1">
                  <a:solidFill>
                    <a:schemeClr val="tx1"/>
                  </a:solidFill>
                  <a:latin typeface="굴림" panose="020B0600000101010101" pitchFamily="50" charset="-127"/>
                  <a:ea typeface="굴림" panose="020B0600000101010101" pitchFamily="50" charset="-127"/>
                </a:defRPr>
              </a:lvl2pPr>
              <a:lvl3pPr marL="1143000" indent="-228600" defTabSz="684213">
                <a:defRPr kumimoji="1">
                  <a:solidFill>
                    <a:schemeClr val="tx1"/>
                  </a:solidFill>
                  <a:latin typeface="굴림" panose="020B0600000101010101" pitchFamily="50" charset="-127"/>
                  <a:ea typeface="굴림" panose="020B0600000101010101" pitchFamily="50" charset="-127"/>
                </a:defRPr>
              </a:lvl3pPr>
              <a:lvl4pPr marL="1600200" indent="-228600" defTabSz="684213">
                <a:defRPr kumimoji="1">
                  <a:solidFill>
                    <a:schemeClr val="tx1"/>
                  </a:solidFill>
                  <a:latin typeface="굴림" panose="020B0600000101010101" pitchFamily="50" charset="-127"/>
                  <a:ea typeface="굴림" panose="020B0600000101010101" pitchFamily="50" charset="-127"/>
                </a:defRPr>
              </a:lvl4pPr>
              <a:lvl5pPr marL="2057400" indent="-228600" defTabSz="684213">
                <a:defRPr kumimoji="1">
                  <a:solidFill>
                    <a:schemeClr val="tx1"/>
                  </a:solidFill>
                  <a:latin typeface="굴림" panose="020B0600000101010101" pitchFamily="50" charset="-127"/>
                  <a:ea typeface="굴림" panose="020B0600000101010101" pitchFamily="50" charset="-127"/>
                </a:defRPr>
              </a:lvl5pPr>
              <a:lvl6pPr marL="25146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defRPr/>
              </a:pPr>
              <a:r>
                <a:rPr kumimoji="0" lang="en-US" altLang="ko-KR" sz="2400" b="1" dirty="0" smtClean="0">
                  <a:solidFill>
                    <a:srgbClr val="FFFFFF"/>
                  </a:solidFill>
                  <a:latin typeface="맑은 고딕" panose="020B0503020000020004" pitchFamily="50" charset="-127"/>
                  <a:ea typeface="맑은 고딕" panose="020B0503020000020004" pitchFamily="50" charset="-127"/>
                </a:rPr>
                <a:t>Contents</a:t>
              </a:r>
              <a:endParaRPr kumimoji="0" lang="ko-KR" altLang="en-US" sz="2400" b="1" smtClean="0">
                <a:solidFill>
                  <a:srgbClr val="FFFFFF"/>
                </a:solidFill>
                <a:latin typeface="맑은 고딕" panose="020B0503020000020004" pitchFamily="50" charset="-127"/>
                <a:ea typeface="맑은 고딕" panose="020B0503020000020004" pitchFamily="50" charset="-127"/>
              </a:endParaRPr>
            </a:p>
          </p:txBody>
        </p:sp>
        <p:sp>
          <p:nvSpPr>
            <p:cNvPr id="9220" name="Rectangle 12"/>
            <p:cNvSpPr>
              <a:spLocks noChangeArrowheads="1"/>
            </p:cNvSpPr>
            <p:nvPr>
              <p:custDataLst>
                <p:tags r:id="rId2"/>
              </p:custDataLst>
            </p:nvPr>
          </p:nvSpPr>
          <p:spPr bwMode="auto">
            <a:xfrm>
              <a:off x="1714016" y="2023380"/>
              <a:ext cx="6448209" cy="3404966"/>
            </a:xfrm>
            <a:prstGeom prst="rect">
              <a:avLst/>
            </a:prstGeom>
            <a:solidFill>
              <a:srgbClr val="FFFFFF"/>
            </a:solidFill>
            <a:ln w="3175">
              <a:solidFill>
                <a:srgbClr val="808080"/>
              </a:solidFill>
              <a:miter lim="800000"/>
              <a:headEnd/>
              <a:tailEnd/>
            </a:ln>
          </p:spPr>
          <p:txBody>
            <a:bodyPr lIns="68416" tIns="34208" rIns="68416" bIns="34208" anchor="ctr"/>
            <a:lstStyle>
              <a:lvl1pPr marL="1160463" indent="-454025" defTabSz="684213">
                <a:tabLst>
                  <a:tab pos="736600" algn="l"/>
                </a:tabLst>
                <a:defRPr kumimoji="1">
                  <a:solidFill>
                    <a:schemeClr val="tx1"/>
                  </a:solidFill>
                  <a:latin typeface="굴림" panose="020B0600000101010101" pitchFamily="50" charset="-127"/>
                  <a:ea typeface="굴림" panose="020B0600000101010101" pitchFamily="50" charset="-127"/>
                </a:defRPr>
              </a:lvl1pPr>
              <a:lvl2pPr marL="742950" indent="-285750" defTabSz="684213">
                <a:tabLst>
                  <a:tab pos="736600" algn="l"/>
                </a:tabLst>
                <a:defRPr kumimoji="1">
                  <a:solidFill>
                    <a:schemeClr val="tx1"/>
                  </a:solidFill>
                  <a:latin typeface="굴림" panose="020B0600000101010101" pitchFamily="50" charset="-127"/>
                  <a:ea typeface="굴림" panose="020B0600000101010101" pitchFamily="50" charset="-127"/>
                </a:defRPr>
              </a:lvl2pPr>
              <a:lvl3pPr marL="1143000" indent="-228600" defTabSz="684213">
                <a:tabLst>
                  <a:tab pos="736600" algn="l"/>
                </a:tabLst>
                <a:defRPr kumimoji="1">
                  <a:solidFill>
                    <a:schemeClr val="tx1"/>
                  </a:solidFill>
                  <a:latin typeface="굴림" panose="020B0600000101010101" pitchFamily="50" charset="-127"/>
                  <a:ea typeface="굴림" panose="020B0600000101010101" pitchFamily="50" charset="-127"/>
                </a:defRPr>
              </a:lvl3pPr>
              <a:lvl4pPr marL="1600200" indent="-228600" defTabSz="684213">
                <a:tabLst>
                  <a:tab pos="736600" algn="l"/>
                </a:tabLst>
                <a:defRPr kumimoji="1">
                  <a:solidFill>
                    <a:schemeClr val="tx1"/>
                  </a:solidFill>
                  <a:latin typeface="굴림" panose="020B0600000101010101" pitchFamily="50" charset="-127"/>
                  <a:ea typeface="굴림" panose="020B0600000101010101" pitchFamily="50" charset="-127"/>
                </a:defRPr>
              </a:lvl4pPr>
              <a:lvl5pPr marL="2057400" indent="-228600" defTabSz="684213">
                <a:tabLst>
                  <a:tab pos="736600" algn="l"/>
                </a:tabLst>
                <a:defRPr kumimoji="1">
                  <a:solidFill>
                    <a:schemeClr val="tx1"/>
                  </a:solidFill>
                  <a:latin typeface="굴림" panose="020B0600000101010101" pitchFamily="50" charset="-127"/>
                  <a:ea typeface="굴림" panose="020B0600000101010101" pitchFamily="50" charset="-127"/>
                </a:defRPr>
              </a:lvl5pPr>
              <a:lvl6pPr marL="25146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6pPr>
              <a:lvl7pPr marL="29718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7pPr>
              <a:lvl8pPr marL="34290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8pPr>
              <a:lvl9pPr marL="38862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9pPr>
            </a:lstStyle>
            <a:p>
              <a:pPr eaLnBrk="1" hangingPunct="1">
                <a:lnSpc>
                  <a:spcPts val="2800"/>
                </a:lnSpc>
                <a:buFont typeface="굴림" panose="020B0600000101010101" pitchFamily="50" charset="-127"/>
                <a:buAutoNum type="arabicPeriod"/>
              </a:pPr>
              <a:r>
                <a:rPr lang="en-US" altLang="ko-KR" sz="1700" b="1" dirty="0">
                  <a:solidFill>
                    <a:srgbClr val="000000"/>
                  </a:solidFill>
                  <a:latin typeface="맑은 고딕" panose="020B0503020000020004" pitchFamily="50" charset="-127"/>
                  <a:ea typeface="맑은 고딕" panose="020B0503020000020004" pitchFamily="50" charset="-127"/>
                </a:rPr>
                <a:t>SW </a:t>
              </a:r>
              <a:r>
                <a:rPr lang="en-US" altLang="ko-KR" sz="1700" b="1" dirty="0" smtClean="0">
                  <a:solidFill>
                    <a:srgbClr val="000000"/>
                  </a:solidFill>
                  <a:latin typeface="맑은 고딕" panose="020B0503020000020004" pitchFamily="50" charset="-127"/>
                  <a:ea typeface="맑은 고딕" panose="020B0503020000020004" pitchFamily="50" charset="-127"/>
                </a:rPr>
                <a:t>Architectural Design</a:t>
              </a:r>
              <a:endParaRPr lang="en-US" altLang="ko-KR" sz="1700" b="1" dirty="0">
                <a:solidFill>
                  <a:srgbClr val="000000"/>
                </a:solidFill>
                <a:latin typeface="맑은 고딕" panose="020B0503020000020004" pitchFamily="50" charset="-127"/>
                <a:ea typeface="맑은 고딕" panose="020B0503020000020004" pitchFamily="50" charset="-127"/>
              </a:endParaRPr>
            </a:p>
            <a:p>
              <a:pPr eaLnBrk="1" hangingPunct="1">
                <a:lnSpc>
                  <a:spcPts val="2800"/>
                </a:lnSpc>
                <a:buFont typeface="굴림" panose="020B0600000101010101" pitchFamily="50" charset="-127"/>
                <a:buAutoNum type="arabicPeriod"/>
              </a:pPr>
              <a:r>
                <a:rPr lang="en-US" altLang="ko-KR" sz="1700" b="1" dirty="0">
                  <a:solidFill>
                    <a:srgbClr val="000000"/>
                  </a:solidFill>
                  <a:latin typeface="맑은 고딕" panose="020B0503020000020004" pitchFamily="50" charset="-127"/>
                  <a:ea typeface="맑은 고딕" panose="020B0503020000020004" pitchFamily="50" charset="-127"/>
                </a:rPr>
                <a:t>SW </a:t>
              </a:r>
              <a:r>
                <a:rPr lang="en-US" altLang="ko-KR" sz="1700" b="1" dirty="0" smtClean="0">
                  <a:solidFill>
                    <a:srgbClr val="000000"/>
                  </a:solidFill>
                  <a:latin typeface="맑은 고딕" panose="020B0503020000020004" pitchFamily="50" charset="-127"/>
                  <a:ea typeface="맑은 고딕" panose="020B0503020000020004" pitchFamily="50" charset="-127"/>
                </a:rPr>
                <a:t>Architectural Design Analysis</a:t>
              </a:r>
            </a:p>
            <a:p>
              <a:pPr eaLnBrk="1" hangingPunct="1">
                <a:lnSpc>
                  <a:spcPts val="2800"/>
                </a:lnSpc>
                <a:buFont typeface="굴림" panose="020B0600000101010101" pitchFamily="50" charset="-127"/>
                <a:buAutoNum type="arabicPeriod"/>
              </a:pPr>
              <a:r>
                <a:rPr lang="en-US" altLang="ko-KR" sz="1700" b="1" dirty="0" smtClean="0">
                  <a:solidFill>
                    <a:srgbClr val="000000"/>
                  </a:solidFill>
                  <a:latin typeface="맑은 고딕" panose="020B0503020000020004" pitchFamily="50" charset="-127"/>
                  <a:ea typeface="맑은 고딕" panose="020B0503020000020004" pitchFamily="50" charset="-127"/>
                </a:rPr>
                <a:t>Requirements Traceability Management</a:t>
              </a:r>
              <a:endParaRPr lang="en-US" altLang="ko-KR" sz="1700" b="1" dirty="0">
                <a:solidFill>
                  <a:srgbClr val="000000"/>
                </a:solidFill>
                <a:latin typeface="맑은 고딕" panose="020B0503020000020004" pitchFamily="50" charset="-127"/>
                <a:ea typeface="맑은 고딕" panose="020B0503020000020004" pitchFamily="50" charset="-127"/>
              </a:endParaRPr>
            </a:p>
            <a:p>
              <a:pPr eaLnBrk="1" hangingPunct="1">
                <a:lnSpc>
                  <a:spcPts val="2800"/>
                </a:lnSpc>
                <a:buFont typeface="굴림" panose="020B0600000101010101" pitchFamily="50" charset="-127"/>
                <a:buAutoNum type="arabicPeriod"/>
              </a:pPr>
              <a:r>
                <a:rPr lang="en-US" altLang="ko-KR" sz="1700" b="1" dirty="0">
                  <a:solidFill>
                    <a:srgbClr val="000000"/>
                  </a:solidFill>
                  <a:latin typeface="맑은 고딕" panose="020B0503020000020004" pitchFamily="50" charset="-127"/>
                  <a:ea typeface="맑은 고딕" panose="020B0503020000020004" pitchFamily="50" charset="-127"/>
                </a:rPr>
                <a:t>SW </a:t>
              </a:r>
              <a:r>
                <a:rPr lang="en-US" altLang="ko-KR" sz="1700" b="1" dirty="0" smtClean="0">
                  <a:solidFill>
                    <a:srgbClr val="000000"/>
                  </a:solidFill>
                  <a:latin typeface="맑은 고딕" panose="020B0503020000020004" pitchFamily="50" charset="-127"/>
                  <a:ea typeface="맑은 고딕" panose="020B0503020000020004" pitchFamily="50" charset="-127"/>
                </a:rPr>
                <a:t>Architecture Review</a:t>
              </a:r>
              <a:endParaRPr lang="en-US" altLang="ko-KR" sz="1700" b="1" dirty="0">
                <a:solidFill>
                  <a:srgbClr val="000000"/>
                </a:solidFill>
                <a:latin typeface="맑은 고딕" panose="020B0503020000020004" pitchFamily="50" charset="-127"/>
                <a:ea typeface="맑은 고딕" panose="020B0503020000020004" pitchFamily="50" charset="-127"/>
              </a:endParaRPr>
            </a:p>
            <a:p>
              <a:pPr eaLnBrk="1" hangingPunct="1">
                <a:lnSpc>
                  <a:spcPts val="2800"/>
                </a:lnSpc>
                <a:buFont typeface="굴림" panose="020B0600000101010101" pitchFamily="50" charset="-127"/>
                <a:buAutoNum type="arabicPeriod"/>
              </a:pPr>
              <a:r>
                <a:rPr lang="en-US" altLang="ko-KR" sz="1700" b="1" dirty="0">
                  <a:solidFill>
                    <a:srgbClr val="000000"/>
                  </a:solidFill>
                  <a:latin typeface="맑은 고딕" panose="020B0503020000020004" pitchFamily="50" charset="-127"/>
                  <a:ea typeface="맑은 고딕" panose="020B0503020000020004" pitchFamily="50" charset="-127"/>
                </a:rPr>
                <a:t>SW Architectural </a:t>
              </a:r>
              <a:r>
                <a:rPr lang="en-US" altLang="ko-KR" sz="1700" b="1" dirty="0" smtClean="0">
                  <a:solidFill>
                    <a:srgbClr val="000000"/>
                  </a:solidFill>
                  <a:latin typeface="맑은 고딕" panose="020B0503020000020004" pitchFamily="50" charset="-127"/>
                  <a:ea typeface="맑은 고딕" panose="020B0503020000020004" pitchFamily="50" charset="-127"/>
                </a:rPr>
                <a:t>Design Version Control</a:t>
              </a:r>
              <a:endParaRPr lang="en-US" altLang="ko-KR" sz="1700" b="1" dirty="0">
                <a:solidFill>
                  <a:srgbClr val="000000"/>
                </a:solidFill>
                <a:latin typeface="맑은 고딕" panose="020B0503020000020004" pitchFamily="50" charset="-127"/>
                <a:ea typeface="맑은 고딕" panose="020B0503020000020004" pitchFamily="50" charset="-127"/>
              </a:endParaRPr>
            </a:p>
          </p:txBody>
        </p:sp>
      </p:grpSp>
      <p:sp>
        <p:nvSpPr>
          <p:cNvPr id="2" name="슬라이드 번호 개체 틀 1"/>
          <p:cNvSpPr>
            <a:spLocks noGrp="1"/>
          </p:cNvSpPr>
          <p:nvPr>
            <p:ph type="sldNum" sz="quarter" idx="4"/>
          </p:nvPr>
        </p:nvSpPr>
        <p:spPr/>
        <p:txBody>
          <a:bodyPr/>
          <a:lstStyle/>
          <a:p>
            <a:pPr algn="ctr"/>
            <a:fld id="{3F4E1447-05C2-403B-A777-8A71143BED29}" type="slidenum">
              <a:rPr lang="ko-KR" altLang="en-US" smtClean="0"/>
              <a:pPr algn="ctr"/>
              <a:t>3</a:t>
            </a:fld>
            <a:endParaRPr lang="ko-KR" altLang="en-US"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rPr>
              <a:t>1. SW </a:t>
            </a:r>
            <a:r>
              <a:rPr lang="en-US" altLang="ko-KR" dirty="0">
                <a:solidFill>
                  <a:srgbClr val="000000"/>
                </a:solidFill>
              </a:rPr>
              <a:t>Architectural Design</a:t>
            </a:r>
            <a:endParaRPr lang="ko-KR" altLang="en-US" smtClean="0">
              <a:solidFill>
                <a:schemeClr val="tx1"/>
              </a:solidFill>
            </a:endParaRPr>
          </a:p>
        </p:txBody>
      </p:sp>
      <p:sp>
        <p:nvSpPr>
          <p:cNvPr id="10243" name="텍스트 개체 틀 2"/>
          <p:cNvSpPr>
            <a:spLocks noGrp="1"/>
          </p:cNvSpPr>
          <p:nvPr>
            <p:ph type="body" sz="quarter" idx="10"/>
          </p:nvPr>
        </p:nvSpPr>
        <p:spPr bwMode="auto">
          <a:xfrm>
            <a:off x="323850" y="2636912"/>
            <a:ext cx="9309670" cy="388843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defRPr/>
            </a:pPr>
            <a:r>
              <a:rPr lang="en-US" altLang="ko-KR" sz="1000" b="1" dirty="0">
                <a:cs typeface="Arial" panose="020B0604020202020204" pitchFamily="34" charset="0"/>
              </a:rPr>
              <a:t>1.1 </a:t>
            </a:r>
            <a:r>
              <a:rPr lang="en-US" altLang="ko-KR" sz="1000" b="1" dirty="0" smtClean="0">
                <a:cs typeface="Arial" panose="020B0604020202020204" pitchFamily="34" charset="0"/>
              </a:rPr>
              <a:t>SW</a:t>
            </a:r>
            <a:r>
              <a:rPr lang="ko-KR" altLang="en-US" sz="1000" b="1" smtClean="0">
                <a:cs typeface="Arial" panose="020B0604020202020204" pitchFamily="34" charset="0"/>
              </a:rPr>
              <a:t> </a:t>
            </a:r>
            <a:r>
              <a:rPr lang="en-US" altLang="ko-KR" sz="1000" b="1" dirty="0">
                <a:cs typeface="Arial" panose="020B0604020202020204" pitchFamily="34" charset="0"/>
              </a:rPr>
              <a:t>Architectural Drivers </a:t>
            </a:r>
            <a:r>
              <a:rPr lang="en-US" altLang="ko-KR" sz="1000" b="1" dirty="0" smtClean="0">
                <a:cs typeface="Arial" panose="020B0604020202020204" pitchFamily="34" charset="0"/>
              </a:rPr>
              <a:t>Identification</a:t>
            </a:r>
          </a:p>
          <a:p>
            <a:pPr marL="271463" lvl="2" indent="0" eaLnBrk="1" hangingPunct="1">
              <a:buFont typeface="Wingdings" panose="05000000000000000000" pitchFamily="2" charset="2"/>
              <a:buNone/>
              <a:defRPr/>
            </a:pPr>
            <a:r>
              <a:rPr lang="en-US" altLang="ko-KR" sz="1000" dirty="0" smtClean="0">
                <a:cs typeface="Arial" panose="020B0604020202020204" pitchFamily="34" charset="0"/>
              </a:rPr>
              <a:t>SW </a:t>
            </a:r>
            <a:r>
              <a:rPr lang="en-US" altLang="ko-KR" sz="1000" dirty="0">
                <a:cs typeface="Arial" panose="020B0604020202020204" pitchFamily="34" charset="0"/>
              </a:rPr>
              <a:t>Architect sets the goals of SW architecture through identification of SW architectural drivers.</a:t>
            </a:r>
            <a:endParaRPr lang="en-US" altLang="ko-KR" sz="1000" dirty="0" smtClean="0">
              <a:cs typeface="Arial" panose="020B0604020202020204" pitchFamily="34" charset="0"/>
            </a:endParaRPr>
          </a:p>
          <a:p>
            <a:pPr marL="271463" lvl="2" indent="0" eaLnBrk="1" hangingPunct="1">
              <a:buFont typeface="Wingdings" panose="05000000000000000000" pitchFamily="2" charset="2"/>
              <a:buNone/>
              <a:defRPr/>
            </a:pPr>
            <a:endParaRPr lang="en-US" altLang="ko-KR" sz="1000" dirty="0">
              <a:cs typeface="Arial" panose="020B0604020202020204" pitchFamily="34" charset="0"/>
            </a:endParaRPr>
          </a:p>
          <a:p>
            <a:pPr marL="0" indent="0">
              <a:defRPr/>
            </a:pPr>
            <a:r>
              <a:rPr lang="en-US" altLang="ko-KR" sz="1000" b="1" dirty="0">
                <a:cs typeface="Arial" panose="020B0604020202020204" pitchFamily="34" charset="0"/>
              </a:rPr>
              <a:t>1.2 </a:t>
            </a:r>
            <a:r>
              <a:rPr lang="en-US" altLang="ko-KR" sz="1000" b="1" dirty="0" smtClean="0">
                <a:cs typeface="Arial" panose="020B0604020202020204" pitchFamily="34" charset="0"/>
              </a:rPr>
              <a:t>SW</a:t>
            </a:r>
            <a:r>
              <a:rPr lang="ko-KR" altLang="en-US" sz="1000" b="1" smtClean="0">
                <a:cs typeface="Arial" panose="020B0604020202020204" pitchFamily="34" charset="0"/>
              </a:rPr>
              <a:t> </a:t>
            </a:r>
            <a:r>
              <a:rPr lang="en-US" altLang="ko-KR" sz="1000" b="1" dirty="0">
                <a:cs typeface="Arial" panose="020B0604020202020204" pitchFamily="34" charset="0"/>
              </a:rPr>
              <a:t>Context </a:t>
            </a:r>
            <a:r>
              <a:rPr lang="en-US" altLang="ko-KR" sz="1000" b="1" dirty="0" smtClean="0">
                <a:cs typeface="Arial" panose="020B0604020202020204" pitchFamily="34" charset="0"/>
              </a:rPr>
              <a:t>Definition</a:t>
            </a:r>
            <a:endParaRPr lang="en-US" altLang="ko-KR" sz="1000" b="1" dirty="0">
              <a:cs typeface="Arial" panose="020B0604020202020204" pitchFamily="34" charset="0"/>
            </a:endParaRPr>
          </a:p>
          <a:p>
            <a:pPr marL="271463" lvl="2" indent="0" eaLnBrk="1" hangingPunct="1">
              <a:buNone/>
              <a:defRPr/>
            </a:pPr>
            <a:r>
              <a:rPr lang="en-US" altLang="ko-KR" sz="1000" dirty="0">
                <a:cs typeface="Arial" panose="020B0604020202020204" pitchFamily="34" charset="0"/>
              </a:rPr>
              <a:t>SW Architect identifies the external interface of SW and related entities (devices) and actors through SW context definition based on the system architecture.</a:t>
            </a:r>
          </a:p>
          <a:p>
            <a:pPr marL="0" indent="0">
              <a:defRPr/>
            </a:pPr>
            <a:endParaRPr lang="en-US" altLang="ko-KR" sz="1000" dirty="0">
              <a:cs typeface="Arial" panose="020B0604020202020204" pitchFamily="34" charset="0"/>
            </a:endParaRPr>
          </a:p>
          <a:p>
            <a:pPr marL="0" indent="0">
              <a:defRPr/>
            </a:pPr>
            <a:r>
              <a:rPr lang="en-US" altLang="ko-KR" sz="1000" b="1" dirty="0" smtClean="0">
                <a:cs typeface="Arial" panose="020B0604020202020204" pitchFamily="34" charset="0"/>
              </a:rPr>
              <a:t>1.3 SW Architecture</a:t>
            </a:r>
            <a:r>
              <a:rPr lang="ko-KR" altLang="en-US" sz="1000" b="1" smtClean="0">
                <a:cs typeface="Arial" panose="020B0604020202020204" pitchFamily="34" charset="0"/>
              </a:rPr>
              <a:t> </a:t>
            </a:r>
            <a:r>
              <a:rPr lang="en-US" altLang="ko-KR" sz="1000" b="1" dirty="0">
                <a:cs typeface="Arial" panose="020B0604020202020204" pitchFamily="34" charset="0"/>
              </a:rPr>
              <a:t>Definition </a:t>
            </a:r>
            <a:r>
              <a:rPr lang="ko-KR" altLang="en-US" sz="1000" b="1" smtClean="0">
                <a:cs typeface="Arial" panose="020B0604020202020204" pitchFamily="34" charset="0"/>
              </a:rPr>
              <a:t> </a:t>
            </a:r>
            <a:endParaRPr lang="en-US" altLang="ko-KR" sz="1000" b="1" dirty="0" smtClean="0">
              <a:cs typeface="Arial" panose="020B0604020202020204" pitchFamily="34" charset="0"/>
            </a:endParaRPr>
          </a:p>
          <a:p>
            <a:pPr marL="271463" lvl="2" indent="0" eaLnBrk="1" hangingPunct="1">
              <a:buFont typeface="Wingdings" panose="05000000000000000000" pitchFamily="2" charset="2"/>
              <a:buNone/>
              <a:defRPr/>
            </a:pPr>
            <a:r>
              <a:rPr lang="en-US" altLang="ko-KR" sz="1000" dirty="0" smtClean="0">
                <a:cs typeface="Arial" panose="020B0604020202020204" pitchFamily="34" charset="0"/>
              </a:rPr>
              <a:t>Based </a:t>
            </a:r>
            <a:r>
              <a:rPr lang="en-US" altLang="ko-KR" sz="1000" dirty="0">
                <a:cs typeface="Arial" panose="020B0604020202020204" pitchFamily="34" charset="0"/>
              </a:rPr>
              <a:t>on the SW </a:t>
            </a:r>
            <a:r>
              <a:rPr lang="en-US" altLang="ko-KR" sz="1000" dirty="0" smtClean="0">
                <a:cs typeface="Arial" panose="020B0604020202020204" pitchFamily="34" charset="0"/>
              </a:rPr>
              <a:t>requirements specification with the SW Engineer, </a:t>
            </a:r>
            <a:r>
              <a:rPr lang="en-US" altLang="ko-KR" sz="1000" dirty="0">
                <a:cs typeface="Arial" panose="020B0604020202020204" pitchFamily="34" charset="0"/>
              </a:rPr>
              <a:t>the SW Architect determines the top-level SW structure to implement the SW requirements by considering the items assigned to SW among the system architecture, the HSI specification, and the HMI design (if applicable). Define the SW architecture by identifying the </a:t>
            </a:r>
            <a:r>
              <a:rPr lang="en-US" altLang="ko-KR" sz="1000" dirty="0" smtClean="0">
                <a:cs typeface="Arial" panose="020B0604020202020204" pitchFamily="34" charset="0"/>
              </a:rPr>
              <a:t>SW components. </a:t>
            </a:r>
          </a:p>
          <a:p>
            <a:pPr marL="442913" lvl="2" indent="-171450" eaLnBrk="1" hangingPunct="1">
              <a:buFontTx/>
              <a:buChar char="-"/>
              <a:defRPr/>
            </a:pPr>
            <a:r>
              <a:rPr lang="en-US" altLang="ko-KR" sz="1000" dirty="0" smtClean="0">
                <a:cs typeface="Arial" panose="020B0604020202020204" pitchFamily="34" charset="0"/>
              </a:rPr>
              <a:t>The </a:t>
            </a:r>
            <a:r>
              <a:rPr lang="en-US" altLang="ko-KR" sz="1000" dirty="0">
                <a:cs typeface="Arial" panose="020B0604020202020204" pitchFamily="34" charset="0"/>
              </a:rPr>
              <a:t>SW architecture may be defined as a SW design model according to the notation used, and may be defined as various views according to the architectural design </a:t>
            </a:r>
            <a:r>
              <a:rPr lang="en-US" altLang="ko-KR" sz="1000" dirty="0" smtClean="0">
                <a:cs typeface="Arial" panose="020B0604020202020204" pitchFamily="34" charset="0"/>
              </a:rPr>
              <a:t>perspective.</a:t>
            </a:r>
          </a:p>
          <a:p>
            <a:pPr marL="442913" lvl="2" indent="-171450" eaLnBrk="1" hangingPunct="1">
              <a:buFontTx/>
              <a:buChar char="-"/>
              <a:defRPr/>
            </a:pPr>
            <a:r>
              <a:rPr lang="en-US" altLang="ko-KR" sz="1000" dirty="0" smtClean="0">
                <a:cs typeface="Arial" panose="020B0604020202020204" pitchFamily="34" charset="0"/>
              </a:rPr>
              <a:t>When </a:t>
            </a:r>
            <a:r>
              <a:rPr lang="en-US" altLang="ko-KR" sz="1000" dirty="0">
                <a:cs typeface="Arial" panose="020B0604020202020204" pitchFamily="34" charset="0"/>
              </a:rPr>
              <a:t>SW design modeling is performed, the SW architecture may be designed as a component diagram or a class </a:t>
            </a:r>
            <a:r>
              <a:rPr lang="en-US" altLang="ko-KR" sz="1000" dirty="0" smtClean="0">
                <a:cs typeface="Arial" panose="020B0604020202020204" pitchFamily="34" charset="0"/>
              </a:rPr>
              <a:t>diagram.</a:t>
            </a:r>
          </a:p>
          <a:p>
            <a:pPr marL="442913" lvl="2" indent="-171450" eaLnBrk="1" hangingPunct="1">
              <a:buFontTx/>
              <a:buChar char="-"/>
              <a:defRPr/>
            </a:pPr>
            <a:r>
              <a:rPr lang="en-US" altLang="ko-KR" sz="1000" dirty="0" smtClean="0">
                <a:cs typeface="Arial" panose="020B0604020202020204" pitchFamily="34" charset="0"/>
              </a:rPr>
              <a:t>After </a:t>
            </a:r>
            <a:r>
              <a:rPr lang="en-US" altLang="ko-KR" sz="1000" dirty="0">
                <a:cs typeface="Arial" panose="020B0604020202020204" pitchFamily="34" charset="0"/>
              </a:rPr>
              <a:t>defining the SW architecture, detailed SW architecture design activities can be performed by dividing and allocating several SW Engineers according to the size of the identified SW component. In this case, SW Architect is responsible for the collection and management of SW architectural design.</a:t>
            </a:r>
          </a:p>
          <a:p>
            <a:pPr marL="271463" lvl="2" indent="0" eaLnBrk="1" hangingPunct="1">
              <a:buFont typeface="Wingdings" panose="05000000000000000000" pitchFamily="2" charset="2"/>
              <a:buNone/>
              <a:defRPr/>
            </a:pPr>
            <a:endParaRPr lang="en-US" altLang="ko-KR" sz="1000" dirty="0" smtClean="0">
              <a:cs typeface="Arial" panose="020B0604020202020204" pitchFamily="34" charset="0"/>
            </a:endParaRPr>
          </a:p>
          <a:p>
            <a:pPr marL="0" indent="0">
              <a:defRPr/>
            </a:pPr>
            <a:r>
              <a:rPr lang="en-US" altLang="ko-KR" sz="1000" b="1" dirty="0" smtClean="0">
                <a:cs typeface="Arial" panose="020B0604020202020204" pitchFamily="34" charset="0"/>
              </a:rPr>
              <a:t>1.4 </a:t>
            </a:r>
            <a:r>
              <a:rPr lang="en-US" altLang="ko-KR" sz="1000" b="1" dirty="0">
                <a:cs typeface="Arial" panose="020B0604020202020204" pitchFamily="34" charset="0"/>
              </a:rPr>
              <a:t>SW </a:t>
            </a:r>
            <a:r>
              <a:rPr lang="en-US" altLang="ko-KR" sz="1000" b="1" dirty="0" smtClean="0">
                <a:cs typeface="Arial" panose="020B0604020202020204" pitchFamily="34" charset="0"/>
              </a:rPr>
              <a:t>Static Design </a:t>
            </a:r>
            <a:r>
              <a:rPr lang="ko-KR" altLang="en-US" sz="1000" b="1" smtClean="0">
                <a:cs typeface="Arial" panose="020B0604020202020204" pitchFamily="34" charset="0"/>
              </a:rPr>
              <a:t> </a:t>
            </a:r>
            <a:endParaRPr lang="en-US" altLang="ko-KR" sz="1000" b="1" dirty="0" smtClean="0">
              <a:cs typeface="Arial" panose="020B0604020202020204" pitchFamily="34" charset="0"/>
            </a:endParaRPr>
          </a:p>
          <a:p>
            <a:pPr marL="271463" lvl="2" indent="0" eaLnBrk="1" hangingPunct="1">
              <a:buFontTx/>
              <a:buNone/>
              <a:defRPr/>
            </a:pPr>
            <a:r>
              <a:rPr lang="en-US" altLang="ko-KR" sz="1000" dirty="0" smtClean="0">
                <a:cs typeface="Arial" panose="020B0604020202020204" pitchFamily="34" charset="0"/>
              </a:rPr>
              <a:t>The </a:t>
            </a:r>
            <a:r>
              <a:rPr lang="en-US" altLang="ko-KR" sz="1000" dirty="0">
                <a:cs typeface="Arial" panose="020B0604020202020204" pitchFamily="34" charset="0"/>
              </a:rPr>
              <a:t>SW Architect, together with the SW Engineer, defines the functions and properties of the identified SW component and assigns SW requirements to be implemented in the SW component</a:t>
            </a:r>
            <a:r>
              <a:rPr lang="en-US" altLang="ko-KR" sz="1000" dirty="0" smtClean="0">
                <a:cs typeface="Arial" panose="020B0604020202020204" pitchFamily="34" charset="0"/>
              </a:rPr>
              <a:t>. Based </a:t>
            </a:r>
            <a:r>
              <a:rPr lang="en-US" altLang="ko-KR" sz="1000" dirty="0">
                <a:cs typeface="Arial" panose="020B0604020202020204" pitchFamily="34" charset="0"/>
              </a:rPr>
              <a:t>on this, the relationship between related SW components is defined, and data required for the interaction between them is defined.</a:t>
            </a:r>
            <a:endParaRPr lang="en-US" altLang="ko-KR" sz="1000" dirty="0" smtClean="0">
              <a:cs typeface="Arial" panose="020B0604020202020204" pitchFamily="34" charset="0"/>
            </a:endParaRPr>
          </a:p>
        </p:txBody>
      </p:sp>
      <p:graphicFrame>
        <p:nvGraphicFramePr>
          <p:cNvPr id="2" name="표 1"/>
          <p:cNvGraphicFramePr>
            <a:graphicFrameLocks noGrp="1"/>
          </p:cNvGraphicFramePr>
          <p:nvPr>
            <p:extLst>
              <p:ext uri="{D42A27DB-BD31-4B8C-83A1-F6EECF244321}">
                <p14:modId xmlns:p14="http://schemas.microsoft.com/office/powerpoint/2010/main" val="2315165961"/>
              </p:ext>
            </p:extLst>
          </p:nvPr>
        </p:nvGraphicFramePr>
        <p:xfrm>
          <a:off x="328613" y="620688"/>
          <a:ext cx="9172575" cy="2026960"/>
        </p:xfrm>
        <a:graphic>
          <a:graphicData uri="http://schemas.openxmlformats.org/drawingml/2006/table">
            <a:tbl>
              <a:tblPr/>
              <a:tblGrid>
                <a:gridCol w="3057525"/>
                <a:gridCol w="3295054"/>
                <a:gridCol w="2819996"/>
              </a:tblGrid>
              <a:tr h="25909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n-lt"/>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n-lt"/>
                        <a:ea typeface="Malgun Gothic" panose="020B0503020000020004" pitchFamily="50" charset="-127"/>
                      </a:endParaRP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n-lt"/>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n-lt"/>
                        <a:ea typeface="Malgun Gothic" panose="020B0503020000020004" pitchFamily="50" charset="-127"/>
                      </a:endParaRP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n-lt"/>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n-lt"/>
                        <a:ea typeface="Malgun Gothic" panose="020B0503020000020004" pitchFamily="50" charset="-127"/>
                      </a:endParaRP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1563134">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n-lt"/>
                          <a:ea typeface="Malgun Gothic" panose="020B0503020000020004" pitchFamily="50" charset="-127"/>
                        </a:rPr>
                        <a:t>SW Architect defines SW architecture after identifying SW components in consideration of system design, HSI specification, and HMI design (if applicable) based on SW requirements specification together with SW Engineer. Perform dynamic and static design, interface design, and task design for the identified SW component and define HW resource consumption objectives.</a:t>
                      </a:r>
                      <a:endParaRPr kumimoji="0" lang="ko-KR" altLang="en-US" sz="1000" b="0" i="0" u="none" strike="noStrike" cap="none" normalizeH="0" baseline="0" dirty="0" smtClean="0">
                        <a:ln>
                          <a:noFill/>
                        </a:ln>
                        <a:solidFill>
                          <a:schemeClr val="tx1"/>
                        </a:solidFill>
                        <a:effectLst/>
                        <a:latin typeface="+mn-lt"/>
                        <a:ea typeface="Malgun Gothic" panose="020B0503020000020004" pitchFamily="50" charset="-127"/>
                      </a:endParaRP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0" lang="en-US" altLang="ko-KR" sz="1000" b="0" i="0" u="none" strike="noStrike" cap="none" normalizeH="0" baseline="0" dirty="0" smtClean="0">
                          <a:ln>
                            <a:noFill/>
                          </a:ln>
                          <a:solidFill>
                            <a:schemeClr val="tx1"/>
                          </a:solidFill>
                          <a:effectLst/>
                          <a:latin typeface="+mn-lt"/>
                          <a:ea typeface="Malgun Gothic" panose="020B0503020000020004" pitchFamily="50" charset="-127"/>
                        </a:rPr>
                        <a:t>1.1 SW</a:t>
                      </a:r>
                      <a:r>
                        <a:rPr kumimoji="0" lang="ko-KR" altLang="en-US" sz="1000" b="0" i="0" u="none" strike="noStrike" cap="none" normalizeH="0" baseline="0" smtClean="0">
                          <a:ln>
                            <a:noFill/>
                          </a:ln>
                          <a:solidFill>
                            <a:schemeClr val="tx1"/>
                          </a:solidFill>
                          <a:effectLst/>
                          <a:latin typeface="+mn-lt"/>
                          <a:ea typeface="Malgun Gothic" panose="020B0503020000020004" pitchFamily="50" charset="-127"/>
                        </a:rPr>
                        <a:t> </a:t>
                      </a:r>
                      <a:r>
                        <a:rPr kumimoji="0" lang="en-US" altLang="ko-KR" sz="1000" b="0" i="0" u="none" strike="noStrike" cap="none" normalizeH="0" baseline="0" dirty="0" smtClean="0">
                          <a:ln>
                            <a:noFill/>
                          </a:ln>
                          <a:solidFill>
                            <a:schemeClr val="tx1"/>
                          </a:solidFill>
                          <a:effectLst/>
                          <a:latin typeface="+mn-lt"/>
                          <a:ea typeface="Malgun Gothic" panose="020B0503020000020004" pitchFamily="50" charset="-127"/>
                        </a:rPr>
                        <a:t>Architectural Drivers Identification</a:t>
                      </a:r>
                      <a:r>
                        <a:rPr kumimoji="0" lang="ko-KR" altLang="en-US" sz="1000" b="0" i="0" u="none" strike="noStrike" cap="none" normalizeH="0" baseline="0" smtClean="0">
                          <a:ln>
                            <a:noFill/>
                          </a:ln>
                          <a:solidFill>
                            <a:schemeClr val="tx1"/>
                          </a:solidFill>
                          <a:effectLst/>
                          <a:latin typeface="+mn-lt"/>
                          <a:ea typeface="Malgun Gothic" panose="020B0503020000020004" pitchFamily="50" charset="-127"/>
                        </a:rPr>
                        <a:t> </a:t>
                      </a:r>
                      <a:r>
                        <a:rPr kumimoji="0" lang="en-US" altLang="ko-KR" sz="1000" b="0" i="0" u="none" strike="noStrike" cap="none" normalizeH="0" baseline="0" dirty="0" smtClean="0">
                          <a:ln>
                            <a:noFill/>
                          </a:ln>
                          <a:solidFill>
                            <a:schemeClr val="tx1"/>
                          </a:solidFill>
                          <a:effectLst/>
                          <a:latin typeface="+mn-lt"/>
                          <a:ea typeface="Malgun Gothic" panose="020B0503020000020004" pitchFamily="50" charset="-127"/>
                        </a:rPr>
                        <a:t>[SW Architect]</a:t>
                      </a:r>
                    </a:p>
                    <a:p>
                      <a:pPr marL="0" marR="0" lvl="0" indent="0" algn="l" defTabSz="914400" rtl="0" eaLnBrk="1" fontAlgn="base" latinLnBrk="1" hangingPunct="1">
                        <a:lnSpc>
                          <a:spcPct val="100000"/>
                        </a:lnSpc>
                        <a:spcBef>
                          <a:spcPct val="0"/>
                        </a:spcBef>
                        <a:spcAft>
                          <a:spcPct val="0"/>
                        </a:spcAft>
                        <a:buClrTx/>
                        <a:buSzTx/>
                        <a:buFontTx/>
                        <a:buNone/>
                        <a:tabLst/>
                        <a:defRPr/>
                      </a:pPr>
                      <a:r>
                        <a:rPr kumimoji="0" lang="en-US" altLang="ko-KR" sz="1000" b="0" i="0" u="none" strike="noStrike" cap="none" normalizeH="0" baseline="0" dirty="0" smtClean="0">
                          <a:ln>
                            <a:noFill/>
                          </a:ln>
                          <a:solidFill>
                            <a:schemeClr val="tx1"/>
                          </a:solidFill>
                          <a:effectLst/>
                          <a:latin typeface="+mn-lt"/>
                          <a:ea typeface="Malgun Gothic" panose="020B0503020000020004" pitchFamily="50" charset="-127"/>
                        </a:rPr>
                        <a:t>1.2 SW</a:t>
                      </a:r>
                      <a:r>
                        <a:rPr kumimoji="0" lang="ko-KR" altLang="en-US" sz="1000" b="0" i="0" u="none" strike="noStrike" cap="none" normalizeH="0" baseline="0" smtClean="0">
                          <a:ln>
                            <a:noFill/>
                          </a:ln>
                          <a:solidFill>
                            <a:schemeClr val="tx1"/>
                          </a:solidFill>
                          <a:effectLst/>
                          <a:latin typeface="+mn-lt"/>
                          <a:ea typeface="Malgun Gothic" panose="020B0503020000020004" pitchFamily="50" charset="-127"/>
                        </a:rPr>
                        <a:t> </a:t>
                      </a:r>
                      <a:r>
                        <a:rPr kumimoji="0" lang="en-US" altLang="ko-KR" sz="1000" b="0" i="0" u="none" strike="noStrike" cap="none" normalizeH="0" baseline="0" dirty="0" smtClean="0">
                          <a:ln>
                            <a:noFill/>
                          </a:ln>
                          <a:solidFill>
                            <a:schemeClr val="tx1"/>
                          </a:solidFill>
                          <a:effectLst/>
                          <a:latin typeface="+mn-lt"/>
                          <a:ea typeface="Malgun Gothic" panose="020B0503020000020004" pitchFamily="50" charset="-127"/>
                        </a:rPr>
                        <a:t>Context Definition</a:t>
                      </a:r>
                      <a:r>
                        <a:rPr kumimoji="0" lang="ko-KR" altLang="en-US" sz="1000" b="0" i="0" u="none" strike="noStrike" cap="none" normalizeH="0" baseline="0" smtClean="0">
                          <a:ln>
                            <a:noFill/>
                          </a:ln>
                          <a:solidFill>
                            <a:schemeClr val="tx1"/>
                          </a:solidFill>
                          <a:effectLst/>
                          <a:latin typeface="+mn-lt"/>
                          <a:ea typeface="Malgun Gothic" panose="020B0503020000020004" pitchFamily="50" charset="-127"/>
                        </a:rPr>
                        <a:t> </a:t>
                      </a:r>
                      <a:r>
                        <a:rPr kumimoji="0" lang="en-US" altLang="ko-KR" sz="1000" b="0" i="0" u="none" strike="noStrike" cap="none" normalizeH="0" baseline="0" dirty="0" smtClean="0">
                          <a:ln>
                            <a:noFill/>
                          </a:ln>
                          <a:solidFill>
                            <a:schemeClr val="tx1"/>
                          </a:solidFill>
                          <a:effectLst/>
                          <a:latin typeface="+mn-lt"/>
                          <a:ea typeface="Malgun Gothic" panose="020B0503020000020004" pitchFamily="50" charset="-127"/>
                        </a:rPr>
                        <a:t>[SW Architect]</a:t>
                      </a:r>
                    </a:p>
                    <a:p>
                      <a:pPr marL="0" marR="0" lvl="0" indent="0" algn="l" defTabSz="914400" rtl="0" eaLnBrk="1" fontAlgn="base" latinLnBrk="1" hangingPunct="1">
                        <a:lnSpc>
                          <a:spcPct val="100000"/>
                        </a:lnSpc>
                        <a:spcBef>
                          <a:spcPct val="0"/>
                        </a:spcBef>
                        <a:spcAft>
                          <a:spcPct val="0"/>
                        </a:spcAft>
                        <a:buClrTx/>
                        <a:buSzTx/>
                        <a:buFontTx/>
                        <a:buNone/>
                        <a:tabLst/>
                        <a:defRPr/>
                      </a:pPr>
                      <a:r>
                        <a:rPr kumimoji="0" lang="en-US" altLang="ko-KR" sz="1000" b="0" i="0" u="none" strike="noStrike" cap="none" normalizeH="0" baseline="0" dirty="0" smtClean="0">
                          <a:ln>
                            <a:noFill/>
                          </a:ln>
                          <a:solidFill>
                            <a:schemeClr val="tx1"/>
                          </a:solidFill>
                          <a:effectLst/>
                          <a:latin typeface="+mn-lt"/>
                          <a:ea typeface="Malgun Gothic" panose="020B0503020000020004" pitchFamily="50" charset="-127"/>
                        </a:rPr>
                        <a:t>1.3 SW</a:t>
                      </a:r>
                      <a:r>
                        <a:rPr kumimoji="0" lang="ko-KR" altLang="en-US" sz="1000" b="0" i="0" u="none" strike="noStrike" cap="none" normalizeH="0" baseline="0" smtClean="0">
                          <a:ln>
                            <a:noFill/>
                          </a:ln>
                          <a:solidFill>
                            <a:schemeClr val="tx1"/>
                          </a:solidFill>
                          <a:effectLst/>
                          <a:latin typeface="+mn-lt"/>
                          <a:ea typeface="Malgun Gothic" panose="020B0503020000020004" pitchFamily="50" charset="-127"/>
                        </a:rPr>
                        <a:t> </a:t>
                      </a:r>
                      <a:r>
                        <a:rPr kumimoji="0" lang="en-US" altLang="ko-KR" sz="1000" b="0" i="0" u="none" strike="noStrike" cap="none" normalizeH="0" baseline="0" dirty="0" smtClean="0">
                          <a:ln>
                            <a:noFill/>
                          </a:ln>
                          <a:solidFill>
                            <a:schemeClr val="tx1"/>
                          </a:solidFill>
                          <a:effectLst/>
                          <a:latin typeface="+mn-lt"/>
                          <a:ea typeface="Malgun Gothic" panose="020B0503020000020004" pitchFamily="50" charset="-127"/>
                        </a:rPr>
                        <a:t>Architecture Definition [SW Architect]</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n-lt"/>
                          <a:ea typeface="Malgun Gothic" panose="020B0503020000020004" pitchFamily="50" charset="-127"/>
                        </a:rPr>
                        <a:t>1.4 SW Static Design [SW Architect]</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n-lt"/>
                          <a:ea typeface="Malgun Gothic" panose="020B0503020000020004" pitchFamily="50" charset="-127"/>
                        </a:rPr>
                        <a:t>1.5 SW Dynamic Design</a:t>
                      </a:r>
                      <a:r>
                        <a:rPr kumimoji="0" lang="ko-KR" altLang="en-US" sz="1000" b="0" i="0" u="none" strike="noStrike" cap="none" normalizeH="0" baseline="0" smtClean="0">
                          <a:ln>
                            <a:noFill/>
                          </a:ln>
                          <a:solidFill>
                            <a:schemeClr val="tx1"/>
                          </a:solidFill>
                          <a:effectLst/>
                          <a:latin typeface="+mn-lt"/>
                          <a:ea typeface="Malgun Gothic" panose="020B0503020000020004" pitchFamily="50" charset="-127"/>
                        </a:rPr>
                        <a:t> </a:t>
                      </a:r>
                      <a:r>
                        <a:rPr kumimoji="0" lang="en-US" altLang="ko-KR" sz="1000" b="0" i="0" u="none" strike="noStrike" cap="none" normalizeH="0" baseline="0" dirty="0" smtClean="0">
                          <a:ln>
                            <a:noFill/>
                          </a:ln>
                          <a:solidFill>
                            <a:schemeClr val="tx1"/>
                          </a:solidFill>
                          <a:effectLst/>
                          <a:latin typeface="+mn-lt"/>
                          <a:ea typeface="Malgun Gothic" panose="020B0503020000020004" pitchFamily="50" charset="-127"/>
                        </a:rPr>
                        <a:t>[SW Architect]</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n-lt"/>
                          <a:ea typeface="Malgun Gothic" panose="020B0503020000020004" pitchFamily="50" charset="-127"/>
                        </a:rPr>
                        <a:t>1.6 SW Interface Design</a:t>
                      </a:r>
                      <a:r>
                        <a:rPr kumimoji="0" lang="ko-KR" altLang="en-US" sz="1000" b="0" i="0" u="none" strike="noStrike" cap="none" normalizeH="0" baseline="0" smtClean="0">
                          <a:ln>
                            <a:noFill/>
                          </a:ln>
                          <a:solidFill>
                            <a:schemeClr val="tx1"/>
                          </a:solidFill>
                          <a:effectLst/>
                          <a:latin typeface="+mn-lt"/>
                          <a:ea typeface="Malgun Gothic" panose="020B0503020000020004" pitchFamily="50" charset="-127"/>
                        </a:rPr>
                        <a:t> </a:t>
                      </a:r>
                      <a:r>
                        <a:rPr kumimoji="0" lang="en-US" altLang="ko-KR" sz="1000" b="0" i="0" u="none" strike="noStrike" cap="none" normalizeH="0" baseline="0" dirty="0" smtClean="0">
                          <a:ln>
                            <a:noFill/>
                          </a:ln>
                          <a:solidFill>
                            <a:schemeClr val="tx1"/>
                          </a:solidFill>
                          <a:effectLst/>
                          <a:latin typeface="+mn-lt"/>
                          <a:ea typeface="Malgun Gothic" panose="020B0503020000020004" pitchFamily="50" charset="-127"/>
                        </a:rPr>
                        <a:t>[SW Architect]</a:t>
                      </a:r>
                      <a:r>
                        <a:rPr kumimoji="0" lang="ko-KR" altLang="en-US" sz="1000" b="0" i="0" u="none" strike="noStrike" cap="none" normalizeH="0" baseline="0" smtClean="0">
                          <a:ln>
                            <a:noFill/>
                          </a:ln>
                          <a:solidFill>
                            <a:schemeClr val="tx1"/>
                          </a:solidFill>
                          <a:effectLst/>
                          <a:latin typeface="+mn-lt"/>
                          <a:ea typeface="Malgun Gothic" panose="020B0503020000020004" pitchFamily="50" charset="-127"/>
                        </a:rPr>
                        <a:t> </a:t>
                      </a:r>
                      <a:endParaRPr kumimoji="0" lang="en-US" altLang="ko-KR" sz="1000" b="0" i="0" u="none" strike="noStrike" cap="none" normalizeH="0" baseline="0" dirty="0" smtClean="0">
                        <a:ln>
                          <a:noFill/>
                        </a:ln>
                        <a:solidFill>
                          <a:schemeClr val="tx1"/>
                        </a:solidFill>
                        <a:effectLst/>
                        <a:latin typeface="+mn-lt"/>
                        <a:ea typeface="Malgun Gothic" panose="020B0503020000020004"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n-lt"/>
                          <a:ea typeface="Malgun Gothic" panose="020B0503020000020004" pitchFamily="50" charset="-127"/>
                        </a:rPr>
                        <a:t>1.7 Task Design</a:t>
                      </a:r>
                      <a:r>
                        <a:rPr kumimoji="0" lang="ko-KR" altLang="en-US" sz="1000" b="0" i="0" u="none" strike="noStrike" cap="none" normalizeH="0" baseline="0" smtClean="0">
                          <a:ln>
                            <a:noFill/>
                          </a:ln>
                          <a:solidFill>
                            <a:schemeClr val="tx1"/>
                          </a:solidFill>
                          <a:effectLst/>
                          <a:latin typeface="+mn-lt"/>
                          <a:ea typeface="Malgun Gothic" panose="020B0503020000020004" pitchFamily="50" charset="-127"/>
                        </a:rPr>
                        <a:t> </a:t>
                      </a:r>
                      <a:r>
                        <a:rPr kumimoji="0" lang="en-US" altLang="ko-KR" sz="1000" b="0" i="0" u="none" strike="noStrike" cap="none" normalizeH="0" baseline="0" dirty="0" smtClean="0">
                          <a:ln>
                            <a:noFill/>
                          </a:ln>
                          <a:solidFill>
                            <a:schemeClr val="tx1"/>
                          </a:solidFill>
                          <a:effectLst/>
                          <a:latin typeface="+mn-lt"/>
                          <a:ea typeface="Malgun Gothic" panose="020B0503020000020004" pitchFamily="50" charset="-127"/>
                        </a:rPr>
                        <a:t>[SW Architect]</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n-lt"/>
                          <a:ea typeface="Malgun Gothic" panose="020B0503020000020004" pitchFamily="50" charset="-127"/>
                        </a:rPr>
                        <a:t>1.8 Resource Consumption Objectives</a:t>
                      </a:r>
                      <a:r>
                        <a:rPr kumimoji="0" lang="ko-KR" altLang="en-US" sz="1000" b="0" i="0" u="none" strike="noStrike" cap="none" normalizeH="0" baseline="0" smtClean="0">
                          <a:ln>
                            <a:noFill/>
                          </a:ln>
                          <a:solidFill>
                            <a:schemeClr val="tx1"/>
                          </a:solidFill>
                          <a:effectLst/>
                          <a:latin typeface="+mn-lt"/>
                          <a:ea typeface="Malgun Gothic" panose="020B0503020000020004" pitchFamily="50" charset="-127"/>
                        </a:rPr>
                        <a:t> </a:t>
                      </a:r>
                      <a:r>
                        <a:rPr kumimoji="0" lang="en-US" altLang="ko-KR" sz="1000" b="0" i="0" u="none" strike="noStrike" cap="none" normalizeH="0" baseline="0" dirty="0" smtClean="0">
                          <a:ln>
                            <a:noFill/>
                          </a:ln>
                          <a:solidFill>
                            <a:schemeClr val="tx1"/>
                          </a:solidFill>
                          <a:effectLst/>
                          <a:latin typeface="+mn-lt"/>
                          <a:ea typeface="Malgun Gothic" panose="020B0503020000020004" pitchFamily="50" charset="-127"/>
                        </a:rPr>
                        <a:t>Definition [SW Architect]</a:t>
                      </a:r>
                    </a:p>
                    <a:p>
                      <a:pPr marL="0" marR="0" lvl="0" indent="0" algn="l" defTabSz="914400" rtl="0" eaLnBrk="1" fontAlgn="base" latinLnBrk="1" hangingPunct="1">
                        <a:lnSpc>
                          <a:spcPct val="100000"/>
                        </a:lnSpc>
                        <a:spcBef>
                          <a:spcPct val="0"/>
                        </a:spcBef>
                        <a:spcAft>
                          <a:spcPct val="0"/>
                        </a:spcAft>
                        <a:buClrTx/>
                        <a:buSzTx/>
                        <a:buFontTx/>
                        <a:buNone/>
                        <a:tabLst/>
                        <a:defRPr/>
                      </a:pPr>
                      <a:r>
                        <a:rPr kumimoji="0" lang="en-US" altLang="ko-KR" sz="1000" b="0" i="0" u="none" strike="noStrike" cap="none" normalizeH="0" baseline="0" dirty="0" smtClean="0">
                          <a:ln>
                            <a:noFill/>
                          </a:ln>
                          <a:solidFill>
                            <a:schemeClr val="tx1"/>
                          </a:solidFill>
                          <a:effectLst/>
                          <a:latin typeface="+mn-lt"/>
                          <a:ea typeface="Malgun Gothic" panose="020B0503020000020004" pitchFamily="50" charset="-127"/>
                        </a:rPr>
                        <a:t>1.9 Design Alternatives [SW Architect]</a:t>
                      </a: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000" b="0" i="0" u="none" strike="noStrike" cap="none" normalizeH="0" baseline="0" dirty="0" smtClean="0">
                          <a:ln>
                            <a:noFill/>
                          </a:ln>
                          <a:solidFill>
                            <a:schemeClr val="tx1"/>
                          </a:solidFill>
                          <a:effectLst/>
                          <a:latin typeface="+mn-lt"/>
                          <a:ea typeface="Malgun Gothic" panose="020B0503020000020004" pitchFamily="50" charset="-127"/>
                        </a:rPr>
                        <a:t>SW Architectural Design</a:t>
                      </a:r>
                      <a:endParaRPr kumimoji="0" lang="ko-KR" altLang="en-US" sz="1000" b="0" i="0" u="none" strike="noStrike" cap="none" normalizeH="0" baseline="0" smtClean="0">
                        <a:ln>
                          <a:noFill/>
                        </a:ln>
                        <a:solidFill>
                          <a:schemeClr val="tx1"/>
                        </a:solidFill>
                        <a:effectLst/>
                        <a:latin typeface="+mn-lt"/>
                        <a:ea typeface="Malgun Gothic" panose="020B0503020000020004" pitchFamily="50" charset="-127"/>
                      </a:endParaRPr>
                    </a:p>
                  </a:txBody>
                  <a:tcPr marL="91439" marR="91439"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슬라이드 번호 개체 틀 2"/>
          <p:cNvSpPr>
            <a:spLocks noGrp="1"/>
          </p:cNvSpPr>
          <p:nvPr>
            <p:ph type="sldNum" sz="quarter" idx="4"/>
          </p:nvPr>
        </p:nvSpPr>
        <p:spPr/>
        <p:txBody>
          <a:bodyPr/>
          <a:lstStyle/>
          <a:p>
            <a:pPr algn="ctr"/>
            <a:fld id="{3F4E1447-05C2-403B-A777-8A71143BED29}" type="slidenum">
              <a:rPr lang="ko-KR" altLang="en-US" smtClean="0"/>
              <a:pPr algn="ctr"/>
              <a:t>4</a:t>
            </a:fld>
            <a:endParaRPr lang="ko-KR"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rPr>
              <a:t>1. SW </a:t>
            </a:r>
            <a:r>
              <a:rPr lang="en-US" altLang="ko-KR" dirty="0">
                <a:solidFill>
                  <a:srgbClr val="000000"/>
                </a:solidFill>
              </a:rPr>
              <a:t>Architectural </a:t>
            </a:r>
            <a:r>
              <a:rPr lang="en-US" altLang="ko-KR" dirty="0" smtClean="0">
                <a:solidFill>
                  <a:srgbClr val="000000"/>
                </a:solidFill>
              </a:rPr>
              <a:t>Design</a:t>
            </a:r>
            <a:r>
              <a:rPr lang="en-US" altLang="ko-KR" dirty="0" smtClean="0">
                <a:solidFill>
                  <a:schemeClr val="tx1"/>
                </a:solidFill>
              </a:rPr>
              <a:t> (cont.)</a:t>
            </a:r>
            <a:endParaRPr lang="ko-KR" altLang="en-US" smtClean="0"/>
          </a:p>
        </p:txBody>
      </p:sp>
      <p:sp>
        <p:nvSpPr>
          <p:cNvPr id="3" name="텍스트 개체 틀 2"/>
          <p:cNvSpPr>
            <a:spLocks noGrp="1"/>
          </p:cNvSpPr>
          <p:nvPr>
            <p:ph type="body" sz="quarter" idx="10"/>
          </p:nvPr>
        </p:nvSpPr>
        <p:spPr>
          <a:xfrm>
            <a:off x="344488" y="714374"/>
            <a:ext cx="8894762" cy="5594945"/>
          </a:xfrm>
        </p:spPr>
        <p:txBody>
          <a:bodyPr/>
          <a:lstStyle/>
          <a:p>
            <a:pPr marL="0" indent="0">
              <a:defRPr/>
            </a:pPr>
            <a:r>
              <a:rPr lang="en-US" altLang="ko-KR" sz="1100" b="1" dirty="0" smtClean="0"/>
              <a:t>1.5 </a:t>
            </a:r>
            <a:r>
              <a:rPr lang="en-US" altLang="ko-KR" sz="1100" b="1" dirty="0"/>
              <a:t>SW </a:t>
            </a:r>
            <a:r>
              <a:rPr lang="en-US" altLang="ko-KR" sz="1100" b="1" dirty="0" smtClean="0"/>
              <a:t>Dynamic Design </a:t>
            </a:r>
          </a:p>
          <a:p>
            <a:pPr marL="271463" lvl="2" indent="0" eaLnBrk="1" hangingPunct="1">
              <a:buNone/>
              <a:defRPr/>
            </a:pPr>
            <a:r>
              <a:rPr lang="en-US" altLang="ko-KR" sz="1100" dirty="0" smtClean="0"/>
              <a:t>Based on the </a:t>
            </a:r>
            <a:r>
              <a:rPr lang="en-US" altLang="ko-KR" sz="1100" dirty="0"/>
              <a:t>SW requirements assigned to the SW </a:t>
            </a:r>
            <a:r>
              <a:rPr lang="en-US" altLang="ko-KR" sz="1100" dirty="0" smtClean="0"/>
              <a:t>components, SW </a:t>
            </a:r>
            <a:r>
              <a:rPr lang="en-US" altLang="ko-KR" sz="1100" dirty="0"/>
              <a:t>Architect and SW Engineer design the interaction between SW components by considering the operating mode of the </a:t>
            </a:r>
            <a:r>
              <a:rPr lang="en-US" altLang="ko-KR" sz="1100" dirty="0" smtClean="0"/>
              <a:t>system. </a:t>
            </a:r>
          </a:p>
          <a:p>
            <a:pPr marL="271463" lvl="2" indent="0" eaLnBrk="1" hangingPunct="1">
              <a:buNone/>
              <a:defRPr/>
            </a:pPr>
            <a:r>
              <a:rPr lang="en-US" altLang="ko-KR" sz="1100" dirty="0" smtClean="0"/>
              <a:t>- When </a:t>
            </a:r>
            <a:r>
              <a:rPr lang="en-US" altLang="ko-KR" sz="1100" dirty="0"/>
              <a:t>performing SW design modeling, Dynamic </a:t>
            </a:r>
            <a:r>
              <a:rPr lang="en-US" altLang="ko-KR" sz="1100" dirty="0" smtClean="0"/>
              <a:t>behavior </a:t>
            </a:r>
            <a:r>
              <a:rPr lang="en-US" altLang="ko-KR" sz="1100" dirty="0"/>
              <a:t>can be designed as a sequence diagram.</a:t>
            </a:r>
            <a:endParaRPr lang="en-US" altLang="ko-KR" sz="1100" dirty="0" smtClean="0"/>
          </a:p>
          <a:p>
            <a:pPr marL="271463" lvl="2" indent="0" eaLnBrk="1" hangingPunct="1">
              <a:buFontTx/>
              <a:buNone/>
              <a:defRPr/>
            </a:pPr>
            <a:endParaRPr lang="en-US" altLang="ko-KR" sz="1100" dirty="0"/>
          </a:p>
          <a:p>
            <a:pPr marL="0" indent="0">
              <a:defRPr/>
            </a:pPr>
            <a:r>
              <a:rPr lang="en-US" altLang="ko-KR" sz="1100" b="1" dirty="0" smtClean="0"/>
              <a:t>1.6 SW Interface Design</a:t>
            </a:r>
            <a:r>
              <a:rPr lang="ko-KR" altLang="en-US" sz="1100" b="1" smtClean="0"/>
              <a:t> </a:t>
            </a:r>
            <a:endParaRPr lang="en-US" altLang="ko-KR" sz="1100" b="1" dirty="0"/>
          </a:p>
          <a:p>
            <a:pPr marL="271463" lvl="2" indent="0" eaLnBrk="1" hangingPunct="1">
              <a:buFontTx/>
              <a:buNone/>
              <a:defRPr/>
            </a:pPr>
            <a:r>
              <a:rPr lang="en-US" altLang="ko-KR" sz="1100" dirty="0" smtClean="0"/>
              <a:t>SW </a:t>
            </a:r>
            <a:r>
              <a:rPr lang="en-US" altLang="ko-KR" sz="1100" dirty="0"/>
              <a:t>Engineer defines external interface such as HW or communication related to SW component. The external interface should be designed to be consistent with the system design document and HSI specification</a:t>
            </a:r>
            <a:r>
              <a:rPr lang="en-US" altLang="ko-KR" sz="1100" dirty="0" smtClean="0"/>
              <a:t>.</a:t>
            </a:r>
          </a:p>
          <a:p>
            <a:pPr marL="271463" lvl="2" indent="0" eaLnBrk="1" hangingPunct="1">
              <a:buFontTx/>
              <a:buNone/>
              <a:defRPr/>
            </a:pPr>
            <a:r>
              <a:rPr lang="en-US" altLang="ko-KR" sz="1100" dirty="0" smtClean="0"/>
              <a:t>SW </a:t>
            </a:r>
            <a:r>
              <a:rPr lang="en-US" altLang="ko-KR" sz="1100" dirty="0"/>
              <a:t>Engineer defines internal interfaces between SW components identified in SW architecture. The internal interface should be designed to be consistent with the dynamic design details.</a:t>
            </a:r>
            <a:endParaRPr lang="en-US" altLang="ko-KR" sz="1100" dirty="0" smtClean="0"/>
          </a:p>
          <a:p>
            <a:pPr marL="271463" lvl="2" indent="0" eaLnBrk="1" hangingPunct="1">
              <a:buFont typeface="Wingdings" panose="05000000000000000000" pitchFamily="2" charset="2"/>
              <a:buNone/>
              <a:defRPr/>
            </a:pPr>
            <a:endParaRPr lang="en-US" altLang="ko-KR" sz="1100" dirty="0" smtClean="0"/>
          </a:p>
          <a:p>
            <a:pPr marL="0" indent="0">
              <a:defRPr/>
            </a:pPr>
            <a:r>
              <a:rPr lang="en-US" altLang="ko-KR" sz="1100" b="1" dirty="0" smtClean="0"/>
              <a:t>1.7 Task Design</a:t>
            </a:r>
            <a:r>
              <a:rPr lang="ko-KR" altLang="en-US" sz="1100" b="1" smtClean="0"/>
              <a:t> </a:t>
            </a:r>
            <a:endParaRPr lang="en-US" altLang="ko-KR" sz="1100" b="1" dirty="0" smtClean="0"/>
          </a:p>
          <a:p>
            <a:pPr marL="271463" lvl="2" indent="0" eaLnBrk="1" hangingPunct="1">
              <a:buFontTx/>
              <a:buNone/>
              <a:defRPr/>
            </a:pPr>
            <a:r>
              <a:rPr lang="en-US" altLang="ko-KR" sz="1100" dirty="0" smtClean="0"/>
              <a:t>The </a:t>
            </a:r>
            <a:r>
              <a:rPr lang="en-US" altLang="ko-KR" sz="1100" dirty="0"/>
              <a:t>SW Architect, together with the SW Engineer, identifies the task, defines the properties, and designs the scheduling method between the tasks by considering the interaction between the SW component and the target where the actual SW will operate, and the operating time of the SW component.</a:t>
            </a:r>
            <a:endParaRPr lang="en-US" altLang="ko-KR" sz="1100" dirty="0" smtClean="0"/>
          </a:p>
          <a:p>
            <a:pPr marL="271463" lvl="2" indent="0" eaLnBrk="1" hangingPunct="1">
              <a:buFontTx/>
              <a:buNone/>
              <a:defRPr/>
            </a:pPr>
            <a:endParaRPr lang="en-US" altLang="ko-KR" sz="1100" dirty="0" smtClean="0"/>
          </a:p>
          <a:p>
            <a:pPr marL="0" indent="0">
              <a:defRPr/>
            </a:pPr>
            <a:r>
              <a:rPr lang="en-US" altLang="ko-KR" sz="1100" b="1" dirty="0" smtClean="0"/>
              <a:t>1.8 </a:t>
            </a:r>
            <a:r>
              <a:rPr lang="en-US" altLang="ko-KR" sz="1100" b="1" dirty="0"/>
              <a:t>Resource Consumption Objectives Definition </a:t>
            </a:r>
            <a:r>
              <a:rPr lang="ko-KR" altLang="en-US" sz="1100" b="1" smtClean="0"/>
              <a:t>  </a:t>
            </a:r>
            <a:endParaRPr lang="en-US" altLang="ko-KR" sz="1100" b="1" dirty="0"/>
          </a:p>
          <a:p>
            <a:pPr marL="271463" lvl="2" indent="0" eaLnBrk="1" hangingPunct="1">
              <a:buFontTx/>
              <a:buNone/>
              <a:defRPr/>
            </a:pPr>
            <a:r>
              <a:rPr lang="en-US" altLang="ko-KR" sz="1100" dirty="0" smtClean="0"/>
              <a:t>SW </a:t>
            </a:r>
            <a:r>
              <a:rPr lang="en-US" altLang="ko-KR" sz="1100" dirty="0"/>
              <a:t>Architect, together with SW Engineer, defines HW Resource Consumption Objectives such as Memory (RAM, ROM, external/internal EEPROM or Data Flash) and CPU load for each SW component.</a:t>
            </a:r>
            <a:endParaRPr lang="en-US" altLang="ko-KR" sz="1100" dirty="0" smtClean="0"/>
          </a:p>
          <a:p>
            <a:pPr marL="271463" lvl="2" indent="0" eaLnBrk="1" hangingPunct="1">
              <a:buFontTx/>
              <a:buNone/>
              <a:defRPr/>
            </a:pPr>
            <a:endParaRPr lang="en-US" altLang="ko-KR" sz="1100" dirty="0"/>
          </a:p>
          <a:p>
            <a:pPr marL="0" indent="0">
              <a:defRPr/>
            </a:pPr>
            <a:r>
              <a:rPr lang="en-US" altLang="ko-KR" sz="1100" b="1" dirty="0" smtClean="0"/>
              <a:t>1.9 Design Alternatives</a:t>
            </a:r>
            <a:r>
              <a:rPr lang="ko-KR" altLang="en-US" sz="1100" b="1" smtClean="0"/>
              <a:t>  </a:t>
            </a:r>
            <a:endParaRPr lang="en-US" altLang="ko-KR" sz="1100" b="1" dirty="0"/>
          </a:p>
          <a:p>
            <a:pPr marL="271463" lvl="2" indent="0" eaLnBrk="1" hangingPunct="1">
              <a:buFontTx/>
              <a:buNone/>
              <a:defRPr/>
            </a:pPr>
            <a:r>
              <a:rPr lang="en-US" altLang="ko-KR" sz="1100" dirty="0" smtClean="0"/>
              <a:t>SW Architect, together with SW Engineer, </a:t>
            </a:r>
            <a:r>
              <a:rPr lang="en-US" altLang="ko-KR" sz="1100" dirty="0"/>
              <a:t>identifies and selects various design solutions for major topics (mainly performance factors such as QAR) to satisfy Architectural </a:t>
            </a:r>
            <a:r>
              <a:rPr lang="en-US" altLang="ko-KR" sz="1100" dirty="0" smtClean="0"/>
              <a:t>Drivers.</a:t>
            </a:r>
            <a:endParaRPr lang="en-US" altLang="ko-KR" sz="1100" dirty="0"/>
          </a:p>
          <a:p>
            <a:pPr marL="271463" lvl="2" indent="0" eaLnBrk="1" hangingPunct="1">
              <a:buFontTx/>
              <a:buNone/>
              <a:defRPr/>
            </a:pPr>
            <a:endParaRPr lang="en-US" altLang="ko-KR" sz="1100" dirty="0" smtClean="0"/>
          </a:p>
          <a:p>
            <a:pPr marL="271463" lvl="2" indent="0" eaLnBrk="1" hangingPunct="1">
              <a:buFontTx/>
              <a:buNone/>
              <a:defRPr/>
            </a:pPr>
            <a:endParaRPr lang="en-US" altLang="ko-KR" sz="1100" dirty="0"/>
          </a:p>
          <a:p>
            <a:pPr marL="0" lvl="2" indent="0" eaLnBrk="1" hangingPunct="1">
              <a:buFontTx/>
              <a:buNone/>
              <a:defRPr/>
            </a:pPr>
            <a:r>
              <a:rPr lang="en-US" altLang="ko-KR" sz="1100" dirty="0"/>
              <a:t>※ </a:t>
            </a:r>
            <a:r>
              <a:rPr lang="en-US" altLang="ko-KR" sz="1100" dirty="0" smtClean="0"/>
              <a:t>For </a:t>
            </a:r>
            <a:r>
              <a:rPr lang="en-US" altLang="ko-KR" sz="1100" dirty="0"/>
              <a:t>detailed techniques for SW architecture design, refer to the ‘SW Architecture Design Technique Guide’.</a:t>
            </a:r>
            <a:endParaRPr lang="en-US" altLang="ko-KR" sz="1100" dirty="0" smtClean="0"/>
          </a:p>
          <a:p>
            <a:pPr marL="271463" lvl="2" indent="0" eaLnBrk="1" hangingPunct="1">
              <a:buFontTx/>
              <a:buNone/>
              <a:defRPr/>
            </a:pPr>
            <a:endParaRPr lang="en-US" altLang="ko-KR" sz="1100" dirty="0"/>
          </a:p>
          <a:p>
            <a:pPr marL="271463" lvl="2" indent="0" eaLnBrk="1" hangingPunct="1">
              <a:buFontTx/>
              <a:buNone/>
              <a:defRPr/>
            </a:pPr>
            <a:endParaRPr lang="en-US" altLang="ko-KR" sz="1100" dirty="0"/>
          </a:p>
          <a:p>
            <a:pPr marL="271463" lvl="2" indent="0" eaLnBrk="1" hangingPunct="1">
              <a:buFontTx/>
              <a:buNone/>
              <a:defRPr/>
            </a:pPr>
            <a:endParaRPr lang="en-US" altLang="ko-KR" sz="1100" dirty="0"/>
          </a:p>
        </p:txBody>
      </p:sp>
      <p:sp>
        <p:nvSpPr>
          <p:cNvPr id="2" name="슬라이드 번호 개체 틀 1"/>
          <p:cNvSpPr>
            <a:spLocks noGrp="1"/>
          </p:cNvSpPr>
          <p:nvPr>
            <p:ph type="sldNum" sz="quarter" idx="4"/>
          </p:nvPr>
        </p:nvSpPr>
        <p:spPr/>
        <p:txBody>
          <a:bodyPr/>
          <a:lstStyle/>
          <a:p>
            <a:pPr algn="ctr"/>
            <a:fld id="{3F4E1447-05C2-403B-A777-8A71143BED29}" type="slidenum">
              <a:rPr lang="ko-KR" altLang="en-US" smtClean="0"/>
              <a:pPr algn="ctr"/>
              <a:t>5</a:t>
            </a:fld>
            <a:endParaRPr lang="ko-KR"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2. SW Architectural Design Analysis</a:t>
            </a: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2291" name="텍스트 개체 틀 2"/>
          <p:cNvSpPr>
            <a:spLocks noGrp="1"/>
          </p:cNvSpPr>
          <p:nvPr>
            <p:ph type="body" sz="quarter" idx="10"/>
          </p:nvPr>
        </p:nvSpPr>
        <p:spPr bwMode="auto">
          <a:xfrm>
            <a:off x="323850" y="2349500"/>
            <a:ext cx="9093200" cy="3743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latin typeface="Malgun Gothic" panose="020B0503020000020004" pitchFamily="50" charset="-127"/>
                <a:ea typeface="Malgun Gothic" panose="020B0503020000020004" pitchFamily="50" charset="-127"/>
              </a:rPr>
              <a:t>2.1 SW Architecture Design</a:t>
            </a:r>
            <a:r>
              <a:rPr lang="ko-KR" altLang="en-US" sz="1100" b="1">
                <a:latin typeface="Malgun Gothic" panose="020B0503020000020004" pitchFamily="50" charset="-127"/>
                <a:ea typeface="Malgun Gothic" panose="020B0503020000020004" pitchFamily="50" charset="-127"/>
              </a:rPr>
              <a:t> </a:t>
            </a:r>
            <a:r>
              <a:rPr lang="en-US" altLang="ko-KR" sz="1100" b="1" dirty="0" smtClean="0">
                <a:latin typeface="Malgun Gothic" panose="020B0503020000020004" pitchFamily="50" charset="-127"/>
                <a:ea typeface="Malgun Gothic" panose="020B0503020000020004" pitchFamily="50" charset="-127"/>
              </a:rPr>
              <a:t>Analysis</a:t>
            </a:r>
            <a:r>
              <a:rPr lang="ko-KR" altLang="en-US" sz="1100" b="1" smtClean="0">
                <a:latin typeface="Malgun Gothic" panose="020B0503020000020004" pitchFamily="50" charset="-127"/>
                <a:ea typeface="Malgun Gothic" panose="020B0503020000020004" pitchFamily="50" charset="-127"/>
              </a:rPr>
              <a:t> </a:t>
            </a:r>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FontTx/>
              <a:buNone/>
            </a:pPr>
            <a:r>
              <a:rPr lang="en-US" altLang="ko-KR" sz="1100" dirty="0" smtClean="0">
                <a:latin typeface="Malgun Gothic" panose="020B0503020000020004" pitchFamily="50" charset="-127"/>
                <a:ea typeface="Malgun Gothic" panose="020B0503020000020004" pitchFamily="50" charset="-127"/>
              </a:rPr>
              <a:t>SW </a:t>
            </a:r>
            <a:r>
              <a:rPr lang="en-US" altLang="ko-KR" sz="1100" dirty="0">
                <a:latin typeface="Malgun Gothic" panose="020B0503020000020004" pitchFamily="50" charset="-127"/>
                <a:ea typeface="Malgun Gothic" panose="020B0503020000020004" pitchFamily="50" charset="-127"/>
              </a:rPr>
              <a:t>Architect applies FMEA, an analysis technique, at the SW design stage together with SW </a:t>
            </a:r>
            <a:r>
              <a:rPr lang="en-US" altLang="ko-KR" sz="1100" dirty="0" smtClean="0">
                <a:latin typeface="Malgun Gothic" panose="020B0503020000020004" pitchFamily="50" charset="-127"/>
                <a:ea typeface="Malgun Gothic" panose="020B0503020000020004" pitchFamily="50" charset="-127"/>
              </a:rPr>
              <a:t>Engineer </a:t>
            </a:r>
            <a:r>
              <a:rPr lang="en-US" altLang="ko-KR" sz="1100" dirty="0">
                <a:latin typeface="Malgun Gothic" panose="020B0503020000020004" pitchFamily="50" charset="-127"/>
                <a:ea typeface="Malgun Gothic" panose="020B0503020000020004" pitchFamily="50" charset="-127"/>
              </a:rPr>
              <a:t>to identify potential faults/failures in architecture design that affect system functions and operation, and </a:t>
            </a:r>
            <a:r>
              <a:rPr lang="en-US" altLang="ko-KR" sz="1100" dirty="0" smtClean="0">
                <a:latin typeface="Malgun Gothic" panose="020B0503020000020004" pitchFamily="50" charset="-127"/>
                <a:ea typeface="Malgun Gothic" panose="020B0503020000020004" pitchFamily="50" charset="-127"/>
              </a:rPr>
              <a:t>derive design </a:t>
            </a:r>
            <a:r>
              <a:rPr lang="en-US" altLang="ko-KR" sz="1100" dirty="0">
                <a:latin typeface="Malgun Gothic" panose="020B0503020000020004" pitchFamily="50" charset="-127"/>
                <a:ea typeface="Malgun Gothic" panose="020B0503020000020004" pitchFamily="50" charset="-127"/>
              </a:rPr>
              <a:t>management plans to handle (prevent, detect) them. </a:t>
            </a: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Tx/>
              <a:buNone/>
            </a:pPr>
            <a:endParaRPr lang="en-US" altLang="ko-KR" sz="1100" dirty="0">
              <a:latin typeface="Malgun Gothic" panose="020B0503020000020004" pitchFamily="50" charset="-127"/>
              <a:ea typeface="Malgun Gothic" panose="020B0503020000020004" pitchFamily="50" charset="-127"/>
            </a:endParaRPr>
          </a:p>
          <a:p>
            <a:pPr marL="271463" lvl="2" indent="0" eaLnBrk="1" hangingPunct="1">
              <a:buFontTx/>
              <a:buNone/>
            </a:pPr>
            <a:r>
              <a:rPr lang="en-US" altLang="ko-KR" sz="1100" dirty="0" smtClean="0">
                <a:latin typeface="Malgun Gothic" panose="020B0503020000020004" pitchFamily="50" charset="-127"/>
                <a:ea typeface="Malgun Gothic" panose="020B0503020000020004" pitchFamily="50" charset="-127"/>
              </a:rPr>
              <a:t>For </a:t>
            </a:r>
            <a:r>
              <a:rPr lang="en-US" altLang="ko-KR" sz="1100" dirty="0">
                <a:latin typeface="Malgun Gothic" panose="020B0503020000020004" pitchFamily="50" charset="-127"/>
                <a:ea typeface="Malgun Gothic" panose="020B0503020000020004" pitchFamily="50" charset="-127"/>
              </a:rPr>
              <a:t>detailed procedures and techniques, refer to the ‘FMEA Guide’.</a:t>
            </a: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endParaRPr lang="en-US" altLang="ko-KR" sz="1100" dirty="0" smtClean="0">
              <a:latin typeface="Malgun Gothic" panose="020B0503020000020004" pitchFamily="50" charset="-127"/>
              <a:ea typeface="Malgun Gothic" panose="020B0503020000020004" pitchFamily="50" charset="-127"/>
            </a:endParaRPr>
          </a:p>
          <a:p>
            <a:pPr marL="0" indent="0"/>
            <a:r>
              <a:rPr lang="en-US" altLang="ko-KR" sz="1100" b="1" dirty="0" smtClean="0">
                <a:latin typeface="Malgun Gothic" panose="020B0503020000020004" pitchFamily="50" charset="-127"/>
                <a:ea typeface="Malgun Gothic" panose="020B0503020000020004" pitchFamily="50" charset="-127"/>
              </a:rPr>
              <a:t>2.2 SW</a:t>
            </a:r>
            <a:r>
              <a:rPr lang="ko-KR" altLang="en-US" sz="1100" b="1" smtClean="0">
                <a:latin typeface="Malgun Gothic" panose="020B0503020000020004" pitchFamily="50" charset="-127"/>
                <a:ea typeface="Malgun Gothic" panose="020B0503020000020004" pitchFamily="50" charset="-127"/>
              </a:rPr>
              <a:t> </a:t>
            </a:r>
            <a:r>
              <a:rPr lang="en-US" altLang="ko-KR" sz="1100" b="1" dirty="0" smtClean="0">
                <a:latin typeface="Malgun Gothic" panose="020B0503020000020004" pitchFamily="50" charset="-127"/>
                <a:ea typeface="Malgun Gothic" panose="020B0503020000020004" pitchFamily="50" charset="-127"/>
              </a:rPr>
              <a:t>Architecture Supplement</a:t>
            </a:r>
          </a:p>
          <a:p>
            <a:pPr marL="271463" lvl="2" indent="0" eaLnBrk="1" hangingPunct="1">
              <a:buFontTx/>
              <a:buNone/>
            </a:pPr>
            <a:r>
              <a:rPr lang="en-US" altLang="ko-KR" sz="1100" dirty="0" smtClean="0">
                <a:latin typeface="Malgun Gothic" panose="020B0503020000020004" pitchFamily="50" charset="-127"/>
                <a:ea typeface="Malgun Gothic" panose="020B0503020000020004" pitchFamily="50" charset="-127"/>
              </a:rPr>
              <a:t>When </a:t>
            </a:r>
            <a:r>
              <a:rPr lang="en-US" altLang="ko-KR" sz="1100" dirty="0">
                <a:latin typeface="Malgun Gothic" panose="020B0503020000020004" pitchFamily="50" charset="-127"/>
                <a:ea typeface="Malgun Gothic" panose="020B0503020000020004" pitchFamily="50" charset="-127"/>
              </a:rPr>
              <a:t>design supplements are derived through FMEA, SW Architect reflects them in SW architecture design together with SW Engineer.</a:t>
            </a: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Tx/>
              <a:buNone/>
            </a:pPr>
            <a:endParaRPr lang="en-US" altLang="ko-KR" sz="1100" dirty="0">
              <a:latin typeface="Malgun Gothic" panose="020B0503020000020004" pitchFamily="50" charset="-127"/>
              <a:ea typeface="Malgun Gothic" panose="020B0503020000020004" pitchFamily="50" charset="-127"/>
            </a:endParaRPr>
          </a:p>
          <a:p>
            <a:pPr marL="271463" lvl="2" indent="0" eaLnBrk="1" hangingPunct="1">
              <a:buFontTx/>
              <a:buNone/>
            </a:pP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endParaRPr lang="en-US" altLang="ko-KR" sz="1100" dirty="0" smtClean="0">
              <a:latin typeface="Malgun Gothic" panose="020B0503020000020004" pitchFamily="50" charset="-127"/>
              <a:ea typeface="Malgun Gothic"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722407564"/>
              </p:ext>
            </p:extLst>
          </p:nvPr>
        </p:nvGraphicFramePr>
        <p:xfrm>
          <a:off x="328613" y="908050"/>
          <a:ext cx="9172575" cy="1216025"/>
        </p:xfrm>
        <a:graphic>
          <a:graphicData uri="http://schemas.openxmlformats.org/drawingml/2006/table">
            <a:tbl>
              <a:tblPr/>
              <a:tblGrid>
                <a:gridCol w="3057525"/>
                <a:gridCol w="3057525"/>
                <a:gridCol w="3057525"/>
              </a:tblGrid>
              <a:tr h="259163">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956862">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Architect identifies expected problems in architectural design and supplements them by applying FMEA, an analysis technique, at the SW design stage together with SW Engineer.</a:t>
                      </a:r>
                    </a:p>
                  </a:txBody>
                  <a:tcPr marL="91439" marR="91439"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2.1 SW</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Architectural Design Analysis</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Architect]</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2.2 SW Architecture Supplement</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Architect]</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FMEA sheet</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Architectural Design</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54" marB="4575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슬라이드 번호 개체 틀 2"/>
          <p:cNvSpPr>
            <a:spLocks noGrp="1"/>
          </p:cNvSpPr>
          <p:nvPr>
            <p:ph type="sldNum" sz="quarter" idx="4"/>
          </p:nvPr>
        </p:nvSpPr>
        <p:spPr/>
        <p:txBody>
          <a:bodyPr/>
          <a:lstStyle/>
          <a:p>
            <a:pPr algn="ctr"/>
            <a:fld id="{3F4E1447-05C2-403B-A777-8A71143BED29}" type="slidenum">
              <a:rPr lang="ko-KR" altLang="en-US" smtClean="0"/>
              <a:pPr algn="ctr"/>
              <a:t>6</a:t>
            </a:fld>
            <a:endParaRPr lang="ko-KR"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3. </a:t>
            </a:r>
            <a:r>
              <a:rPr lang="en-US" altLang="ko-KR" dirty="0" smtClean="0">
                <a:solidFill>
                  <a:srgbClr val="000000"/>
                </a:solidFill>
              </a:rPr>
              <a:t>Requirements </a:t>
            </a:r>
            <a:r>
              <a:rPr lang="en-US" altLang="ko-KR" dirty="0">
                <a:solidFill>
                  <a:srgbClr val="000000"/>
                </a:solidFill>
              </a:rPr>
              <a:t>Traceability Management</a:t>
            </a:r>
            <a:br>
              <a:rPr lang="en-US" altLang="ko-KR" dirty="0">
                <a:solidFill>
                  <a:srgbClr val="000000"/>
                </a:solidFill>
              </a:rPr>
            </a:b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2291" name="텍스트 개체 틀 2"/>
          <p:cNvSpPr>
            <a:spLocks noGrp="1"/>
          </p:cNvSpPr>
          <p:nvPr>
            <p:ph type="body" sz="quarter" idx="10"/>
          </p:nvPr>
        </p:nvSpPr>
        <p:spPr bwMode="auto">
          <a:xfrm>
            <a:off x="323850" y="2060575"/>
            <a:ext cx="9093200" cy="4032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defRPr/>
            </a:pPr>
            <a:r>
              <a:rPr lang="en-US" altLang="ko-KR" sz="1100" b="1" dirty="0">
                <a:latin typeface="Malgun Gothic" panose="020B0503020000020004" pitchFamily="50" charset="-127"/>
                <a:ea typeface="Malgun Gothic" panose="020B0503020000020004" pitchFamily="50" charset="-127"/>
              </a:rPr>
              <a:t>3</a:t>
            </a:r>
            <a:r>
              <a:rPr lang="en-US" altLang="ko-KR" sz="1100" b="1" dirty="0" smtClean="0">
                <a:latin typeface="Malgun Gothic" panose="020B0503020000020004" pitchFamily="50" charset="-127"/>
                <a:ea typeface="Malgun Gothic" panose="020B0503020000020004" pitchFamily="50" charset="-127"/>
              </a:rPr>
              <a:t>.1 Establish Traceability</a:t>
            </a:r>
          </a:p>
          <a:p>
            <a:pPr marL="271463" lvl="2" indent="0" eaLnBrk="1" hangingPunct="1">
              <a:buNone/>
              <a:defRPr/>
            </a:pPr>
            <a:r>
              <a:rPr kumimoji="0" lang="en-US" altLang="ko-KR" sz="1100" dirty="0" smtClean="0">
                <a:latin typeface="Malgun Gothic" panose="020B0503020000020004" pitchFamily="50" charset="-127"/>
                <a:ea typeface="Malgun Gothic" panose="020B0503020000020004" pitchFamily="50" charset="-127"/>
              </a:rPr>
              <a:t>SW Architect, together with the SW Engineer, </a:t>
            </a:r>
            <a:r>
              <a:rPr kumimoji="0" lang="en-US" altLang="ko-KR" sz="1100" dirty="0">
                <a:latin typeface="Malgun Gothic" panose="020B0503020000020004" pitchFamily="50" charset="-127"/>
                <a:ea typeface="Malgun Gothic" panose="020B0503020000020004" pitchFamily="50" charset="-127"/>
              </a:rPr>
              <a:t>e</a:t>
            </a:r>
            <a:r>
              <a:rPr kumimoji="0" lang="en-US" altLang="ko-KR" sz="1100" dirty="0" smtClean="0">
                <a:latin typeface="Malgun Gothic" panose="020B0503020000020004" pitchFamily="50" charset="-127"/>
                <a:ea typeface="Malgun Gothic" panose="020B0503020000020004" pitchFamily="50" charset="-127"/>
              </a:rPr>
              <a:t>stablishes traceability between SW requirements and SW architectural design by considering the items below.</a:t>
            </a: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defRPr/>
            </a:pPr>
            <a:endParaRPr lang="en-US" altLang="ko-KR" sz="1100" dirty="0" smtClean="0">
              <a:latin typeface="Malgun Gothic" panose="020B0503020000020004" pitchFamily="50" charset="-127"/>
              <a:ea typeface="Malgun Gothic" panose="020B0503020000020004" pitchFamily="50" charset="-127"/>
            </a:endParaRPr>
          </a:p>
          <a:p>
            <a:pPr marL="534988" lvl="4" indent="-171450">
              <a:buFontTx/>
              <a:buChar char="-"/>
              <a:defRPr/>
            </a:pPr>
            <a:r>
              <a:rPr lang="en-US" altLang="ko-KR" sz="1100" dirty="0" smtClean="0">
                <a:latin typeface="Malgun Gothic" panose="020B0503020000020004" pitchFamily="50" charset="-127"/>
                <a:ea typeface="Malgun Gothic" panose="020B0503020000020004" pitchFamily="50" charset="-127"/>
              </a:rPr>
              <a:t>In </a:t>
            </a:r>
            <a:r>
              <a:rPr lang="en-US" altLang="ko-KR" sz="1100" dirty="0">
                <a:latin typeface="Malgun Gothic" panose="020B0503020000020004" pitchFamily="50" charset="-127"/>
                <a:ea typeface="Malgun Gothic" panose="020B0503020000020004" pitchFamily="50" charset="-127"/>
              </a:rPr>
              <a:t>principle, </a:t>
            </a:r>
            <a:r>
              <a:rPr lang="en-US" altLang="ko-KR" sz="1100" dirty="0" smtClean="0">
                <a:latin typeface="Malgun Gothic" panose="020B0503020000020004" pitchFamily="50" charset="-127"/>
                <a:ea typeface="Malgun Gothic" panose="020B0503020000020004" pitchFamily="50" charset="-127"/>
              </a:rPr>
              <a:t>requirements </a:t>
            </a:r>
            <a:r>
              <a:rPr lang="en-US" altLang="ko-KR" sz="1100" dirty="0">
                <a:latin typeface="Malgun Gothic" panose="020B0503020000020004" pitchFamily="50" charset="-127"/>
                <a:ea typeface="Malgun Gothic" panose="020B0503020000020004" pitchFamily="50" charset="-127"/>
              </a:rPr>
              <a:t>should be traced 100% without omission in the </a:t>
            </a:r>
            <a:r>
              <a:rPr lang="en-US" altLang="ko-KR" sz="1100" dirty="0" smtClean="0">
                <a:latin typeface="Malgun Gothic" panose="020B0503020000020004" pitchFamily="50" charset="-127"/>
                <a:ea typeface="Malgun Gothic" panose="020B0503020000020004" pitchFamily="50" charset="-127"/>
              </a:rPr>
              <a:t>work products </a:t>
            </a:r>
            <a:r>
              <a:rPr lang="en-US" altLang="ko-KR" sz="1100" dirty="0">
                <a:latin typeface="Malgun Gothic" panose="020B0503020000020004" pitchFamily="50" charset="-127"/>
                <a:ea typeface="Malgun Gothic" panose="020B0503020000020004" pitchFamily="50" charset="-127"/>
              </a:rPr>
              <a:t>of each development stage</a:t>
            </a:r>
            <a:r>
              <a:rPr lang="en-US" altLang="ko-KR" sz="1100" dirty="0" smtClean="0">
                <a:latin typeface="Malgun Gothic" panose="020B0503020000020004" pitchFamily="50" charset="-127"/>
                <a:ea typeface="Malgun Gothic" panose="020B0503020000020004" pitchFamily="50" charset="-127"/>
              </a:rPr>
              <a:t>.</a:t>
            </a:r>
          </a:p>
          <a:p>
            <a:pPr marL="534988" lvl="4" indent="-171450">
              <a:buFontTx/>
              <a:buChar char="-"/>
              <a:defRPr/>
            </a:pPr>
            <a:r>
              <a:rPr lang="en-US" altLang="ko-KR" sz="1100" dirty="0" smtClean="0">
                <a:latin typeface="Malgun Gothic" panose="020B0503020000020004" pitchFamily="50" charset="-127"/>
                <a:ea typeface="Malgun Gothic" panose="020B0503020000020004" pitchFamily="50" charset="-127"/>
              </a:rPr>
              <a:t>In principle, </a:t>
            </a:r>
            <a:r>
              <a:rPr lang="en-US" altLang="ko-KR" sz="1100" dirty="0">
                <a:latin typeface="Malgun Gothic" panose="020B0503020000020004" pitchFamily="50" charset="-127"/>
                <a:ea typeface="Malgun Gothic" panose="020B0503020000020004" pitchFamily="50" charset="-127"/>
              </a:rPr>
              <a:t>requirements </a:t>
            </a:r>
            <a:r>
              <a:rPr lang="en-US" altLang="ko-KR" sz="1100" dirty="0" smtClean="0">
                <a:latin typeface="Malgun Gothic" panose="020B0503020000020004" pitchFamily="50" charset="-127"/>
                <a:ea typeface="Malgun Gothic" panose="020B0503020000020004" pitchFamily="50" charset="-127"/>
              </a:rPr>
              <a:t>should be traced according to the structure </a:t>
            </a:r>
            <a:r>
              <a:rPr lang="en-US" altLang="ko-KR" sz="1100" dirty="0">
                <a:latin typeface="Malgun Gothic" panose="020B0503020000020004" pitchFamily="50" charset="-127"/>
                <a:ea typeface="Malgun Gothic" panose="020B0503020000020004" pitchFamily="50" charset="-127"/>
              </a:rPr>
              <a:t>and scope of </a:t>
            </a:r>
            <a:r>
              <a:rPr lang="en-US" altLang="ko-KR" sz="1100" dirty="0" smtClean="0">
                <a:latin typeface="Malgun Gothic" panose="020B0503020000020004" pitchFamily="50" charset="-127"/>
                <a:ea typeface="Malgun Gothic" panose="020B0503020000020004" pitchFamily="50" charset="-127"/>
              </a:rPr>
              <a:t>traceability </a:t>
            </a:r>
            <a:r>
              <a:rPr lang="en-US" altLang="ko-KR" sz="1100" dirty="0">
                <a:latin typeface="Malgun Gothic" panose="020B0503020000020004" pitchFamily="50" charset="-127"/>
                <a:ea typeface="Malgun Gothic" panose="020B0503020000020004" pitchFamily="50" charset="-127"/>
              </a:rPr>
              <a:t>management of </a:t>
            </a:r>
            <a:r>
              <a:rPr lang="en-US" altLang="ko-KR" sz="1100" dirty="0" smtClean="0">
                <a:latin typeface="Malgun Gothic" panose="020B0503020000020004" pitchFamily="50" charset="-127"/>
                <a:ea typeface="Malgun Gothic" panose="020B0503020000020004" pitchFamily="50" charset="-127"/>
              </a:rPr>
              <a:t>work products </a:t>
            </a:r>
            <a:r>
              <a:rPr lang="en-US" altLang="ko-KR" sz="1100" dirty="0">
                <a:latin typeface="Malgun Gothic" panose="020B0503020000020004" pitchFamily="50" charset="-127"/>
                <a:ea typeface="Malgun Gothic" panose="020B0503020000020004" pitchFamily="50" charset="-127"/>
              </a:rPr>
              <a:t>defined in the 'Requirements </a:t>
            </a:r>
            <a:r>
              <a:rPr lang="en-US" altLang="ko-KR" sz="1100" dirty="0" smtClean="0">
                <a:latin typeface="Malgun Gothic" panose="020B0503020000020004" pitchFamily="50" charset="-127"/>
                <a:ea typeface="Malgun Gothic" panose="020B0503020000020004" pitchFamily="50" charset="-127"/>
              </a:rPr>
              <a:t>Traceability Guide'.</a:t>
            </a:r>
          </a:p>
          <a:p>
            <a:pPr marL="534988" lvl="4" indent="-171450">
              <a:buFontTx/>
              <a:buChar char="-"/>
              <a:defRPr/>
            </a:pPr>
            <a:r>
              <a:rPr lang="en-US" altLang="ko-KR" sz="1100" dirty="0" err="1" smtClean="0">
                <a:latin typeface="Malgun Gothic" panose="020B0503020000020004" pitchFamily="50" charset="-127"/>
                <a:ea typeface="Malgun Gothic" panose="020B0503020000020004" pitchFamily="50" charset="-127"/>
              </a:rPr>
              <a:t>codeBeamer</a:t>
            </a:r>
            <a:r>
              <a:rPr lang="en-US" altLang="ko-KR" sz="1100" dirty="0" smtClean="0">
                <a:latin typeface="Malgun Gothic" panose="020B0503020000020004" pitchFamily="50" charset="-127"/>
                <a:ea typeface="Malgun Gothic" panose="020B0503020000020004" pitchFamily="50" charset="-127"/>
              </a:rPr>
              <a:t> or RTM file can be used as a trace management tool. </a:t>
            </a:r>
          </a:p>
          <a:p>
            <a:pPr marL="534988" lvl="4" indent="-171450">
              <a:buFontTx/>
              <a:buChar char="-"/>
              <a:defRPr/>
            </a:pPr>
            <a:r>
              <a:rPr lang="en-US" altLang="ko-KR" sz="1100" dirty="0" smtClean="0">
                <a:latin typeface="Malgun Gothic" panose="020B0503020000020004" pitchFamily="50" charset="-127"/>
                <a:ea typeface="Malgun Gothic" panose="020B0503020000020004" pitchFamily="50" charset="-127"/>
              </a:rPr>
              <a:t>A </a:t>
            </a:r>
            <a:r>
              <a:rPr lang="en-US" altLang="ko-KR" sz="1100" dirty="0">
                <a:latin typeface="Malgun Gothic" panose="020B0503020000020004" pitchFamily="50" charset="-127"/>
                <a:ea typeface="Malgun Gothic" panose="020B0503020000020004" pitchFamily="50" charset="-127"/>
              </a:rPr>
              <a:t>trace relationship can be defined during the creation or completion of </a:t>
            </a:r>
            <a:r>
              <a:rPr lang="en-US" altLang="ko-KR" sz="1100" dirty="0" smtClean="0">
                <a:latin typeface="Malgun Gothic" panose="020B0503020000020004" pitchFamily="50" charset="-127"/>
                <a:ea typeface="Malgun Gothic" panose="020B0503020000020004" pitchFamily="50" charset="-127"/>
              </a:rPr>
              <a:t>requirements </a:t>
            </a:r>
            <a:r>
              <a:rPr lang="en-US" altLang="ko-KR" sz="1100" dirty="0">
                <a:latin typeface="Malgun Gothic" panose="020B0503020000020004" pitchFamily="50" charset="-127"/>
                <a:ea typeface="Malgun Gothic" panose="020B0503020000020004" pitchFamily="50" charset="-127"/>
              </a:rPr>
              <a:t>or traceable </a:t>
            </a:r>
            <a:r>
              <a:rPr lang="en-US" altLang="ko-KR" sz="1100" dirty="0" smtClean="0">
                <a:latin typeface="Malgun Gothic" panose="020B0503020000020004" pitchFamily="50" charset="-127"/>
                <a:ea typeface="Malgun Gothic" panose="020B0503020000020004" pitchFamily="50" charset="-127"/>
              </a:rPr>
              <a:t>work products.</a:t>
            </a:r>
          </a:p>
          <a:p>
            <a:pPr marL="534988" lvl="4" indent="-171450">
              <a:buFontTx/>
              <a:buChar char="-"/>
              <a:defRPr/>
            </a:pPr>
            <a:r>
              <a:rPr lang="en-US" altLang="ko-KR" sz="1100" dirty="0" smtClean="0">
                <a:latin typeface="Malgun Gothic" panose="020B0503020000020004" pitchFamily="50" charset="-127"/>
                <a:ea typeface="Malgun Gothic" panose="020B0503020000020004" pitchFamily="50" charset="-127"/>
              </a:rPr>
              <a:t>When </a:t>
            </a:r>
            <a:r>
              <a:rPr lang="en-US" altLang="ko-KR" sz="1100" dirty="0">
                <a:latin typeface="Malgun Gothic" panose="020B0503020000020004" pitchFamily="50" charset="-127"/>
                <a:ea typeface="Malgun Gothic" panose="020B0503020000020004" pitchFamily="50" charset="-127"/>
              </a:rPr>
              <a:t>requirements or traceable </a:t>
            </a:r>
            <a:r>
              <a:rPr lang="en-US" altLang="ko-KR" sz="1100" dirty="0" smtClean="0">
                <a:latin typeface="Malgun Gothic" panose="020B0503020000020004" pitchFamily="50" charset="-127"/>
                <a:ea typeface="Malgun Gothic" panose="020B0503020000020004" pitchFamily="50" charset="-127"/>
              </a:rPr>
              <a:t>work products change</a:t>
            </a:r>
            <a:r>
              <a:rPr lang="en-US" altLang="ko-KR" sz="1100" dirty="0">
                <a:latin typeface="Malgun Gothic" panose="020B0503020000020004" pitchFamily="50" charset="-127"/>
                <a:ea typeface="Malgun Gothic" panose="020B0503020000020004" pitchFamily="50" charset="-127"/>
              </a:rPr>
              <a:t>, it is reviewed whether the traceability needs to be adjusted due to the change and the traceability is </a:t>
            </a:r>
            <a:r>
              <a:rPr lang="en-US" altLang="ko-KR" sz="1100" dirty="0" smtClean="0">
                <a:latin typeface="Malgun Gothic" panose="020B0503020000020004" pitchFamily="50" charset="-127"/>
                <a:ea typeface="Malgun Gothic" panose="020B0503020000020004" pitchFamily="50" charset="-127"/>
              </a:rPr>
              <a:t>reestablished.</a:t>
            </a:r>
          </a:p>
          <a:p>
            <a:pPr marL="534988" lvl="4" indent="-171450">
              <a:buFontTx/>
              <a:buChar char="-"/>
              <a:defRPr/>
            </a:pPr>
            <a:r>
              <a:rPr lang="en-US" altLang="ko-KR" sz="1100" dirty="0" smtClean="0">
                <a:latin typeface="Malgun Gothic" panose="020B0503020000020004" pitchFamily="50" charset="-127"/>
                <a:ea typeface="Malgun Gothic" panose="020B0503020000020004" pitchFamily="50" charset="-127"/>
              </a:rPr>
              <a:t>The </a:t>
            </a:r>
            <a:r>
              <a:rPr lang="en-US" altLang="ko-KR" sz="1100" dirty="0">
                <a:latin typeface="Malgun Gothic" panose="020B0503020000020004" pitchFamily="50" charset="-127"/>
                <a:ea typeface="Malgun Gothic" panose="020B0503020000020004" pitchFamily="50" charset="-127"/>
              </a:rPr>
              <a:t>structure and scope of </a:t>
            </a:r>
            <a:r>
              <a:rPr lang="en-US" altLang="ko-KR" sz="1100" dirty="0" smtClean="0">
                <a:latin typeface="Malgun Gothic" panose="020B0503020000020004" pitchFamily="50" charset="-127"/>
                <a:ea typeface="Malgun Gothic" panose="020B0503020000020004" pitchFamily="50" charset="-127"/>
              </a:rPr>
              <a:t>trace </a:t>
            </a:r>
            <a:r>
              <a:rPr lang="en-US" altLang="ko-KR" sz="1100" dirty="0">
                <a:latin typeface="Malgun Gothic" panose="020B0503020000020004" pitchFamily="50" charset="-127"/>
                <a:ea typeface="Malgun Gothic" panose="020B0503020000020004" pitchFamily="50" charset="-127"/>
              </a:rPr>
              <a:t>management and </a:t>
            </a:r>
            <a:r>
              <a:rPr lang="en-US" altLang="ko-KR" sz="1100" dirty="0" smtClean="0">
                <a:latin typeface="Malgun Gothic" panose="020B0503020000020004" pitchFamily="50" charset="-127"/>
                <a:ea typeface="Malgun Gothic" panose="020B0503020000020004" pitchFamily="50" charset="-127"/>
              </a:rPr>
              <a:t>trace </a:t>
            </a:r>
            <a:r>
              <a:rPr lang="en-US" altLang="ko-KR" sz="1100" dirty="0">
                <a:latin typeface="Malgun Gothic" panose="020B0503020000020004" pitchFamily="50" charset="-127"/>
                <a:ea typeface="Malgun Gothic" panose="020B0503020000020004" pitchFamily="50" charset="-127"/>
              </a:rPr>
              <a:t>management </a:t>
            </a:r>
            <a:r>
              <a:rPr lang="en-US" altLang="ko-KR" sz="1100" dirty="0" smtClean="0">
                <a:latin typeface="Malgun Gothic" panose="020B0503020000020004" pitchFamily="50" charset="-127"/>
                <a:ea typeface="Malgun Gothic" panose="020B0503020000020004" pitchFamily="50" charset="-127"/>
              </a:rPr>
              <a:t>tool </a:t>
            </a:r>
            <a:r>
              <a:rPr lang="en-US" altLang="ko-KR" sz="1100" dirty="0">
                <a:latin typeface="Malgun Gothic" panose="020B0503020000020004" pitchFamily="50" charset="-127"/>
                <a:ea typeface="Malgun Gothic" panose="020B0503020000020004" pitchFamily="50" charset="-127"/>
              </a:rPr>
              <a:t>can be adjusted and used according to the characteristics of the project </a:t>
            </a:r>
            <a:r>
              <a:rPr lang="en-US" altLang="ko-KR" sz="1100" dirty="0" smtClean="0">
                <a:latin typeface="Malgun Gothic" panose="020B0503020000020004" pitchFamily="50" charset="-127"/>
                <a:ea typeface="Malgun Gothic" panose="020B0503020000020004" pitchFamily="50" charset="-127"/>
              </a:rPr>
              <a:t>(</a:t>
            </a:r>
            <a:r>
              <a:rPr lang="en-US" altLang="ko-KR" sz="1100" dirty="0" err="1" smtClean="0">
                <a:latin typeface="Malgun Gothic" panose="020B0503020000020004" pitchFamily="50" charset="-127"/>
                <a:ea typeface="Malgun Gothic" panose="020B0503020000020004" pitchFamily="50" charset="-127"/>
              </a:rPr>
              <a:t>e.g</a:t>
            </a:r>
            <a:r>
              <a:rPr lang="en-US" altLang="ko-KR" sz="1100" dirty="0" smtClean="0">
                <a:latin typeface="Malgun Gothic" panose="020B0503020000020004" pitchFamily="50" charset="-127"/>
                <a:ea typeface="Malgun Gothic" panose="020B0503020000020004" pitchFamily="50" charset="-127"/>
              </a:rPr>
              <a:t>, </a:t>
            </a:r>
            <a:r>
              <a:rPr lang="en-US" altLang="ko-KR" sz="1100" dirty="0">
                <a:latin typeface="Malgun Gothic" panose="020B0503020000020004" pitchFamily="50" charset="-127"/>
                <a:ea typeface="Malgun Gothic" panose="020B0503020000020004" pitchFamily="50" charset="-127"/>
              </a:rPr>
              <a:t>development environment</a:t>
            </a:r>
            <a:r>
              <a:rPr lang="en-US" altLang="ko-KR" sz="1100" dirty="0" smtClean="0">
                <a:latin typeface="Malgun Gothic" panose="020B0503020000020004" pitchFamily="50" charset="-127"/>
                <a:ea typeface="Malgun Gothic" panose="020B0503020000020004" pitchFamily="50" charset="-127"/>
              </a:rPr>
              <a:t>). </a:t>
            </a:r>
          </a:p>
        </p:txBody>
      </p:sp>
      <p:graphicFrame>
        <p:nvGraphicFramePr>
          <p:cNvPr id="2" name="표 1"/>
          <p:cNvGraphicFramePr>
            <a:graphicFrameLocks noGrp="1"/>
          </p:cNvGraphicFramePr>
          <p:nvPr>
            <p:extLst>
              <p:ext uri="{D42A27DB-BD31-4B8C-83A1-F6EECF244321}">
                <p14:modId xmlns:p14="http://schemas.microsoft.com/office/powerpoint/2010/main" val="2693134139"/>
              </p:ext>
            </p:extLst>
          </p:nvPr>
        </p:nvGraphicFramePr>
        <p:xfrm>
          <a:off x="328613" y="908050"/>
          <a:ext cx="9172575" cy="1021112"/>
        </p:xfrm>
        <a:graphic>
          <a:graphicData uri="http://schemas.openxmlformats.org/drawingml/2006/table">
            <a:tbl>
              <a:tblPr/>
              <a:tblGrid>
                <a:gridCol w="3057525"/>
                <a:gridCol w="3057525"/>
                <a:gridCol w="3057525"/>
              </a:tblGrid>
              <a:tr h="259096">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594979">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Architect, together with the SW Engineer, establishes traceability between SW requirements and SW architectural design.</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3.1 Establish Traceability [SW Architect]</a:t>
                      </a: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Architectural Design</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(including traceability)</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Requirements Traceability Matrix (If applicable)</a:t>
                      </a: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슬라이드 번호 개체 틀 2"/>
          <p:cNvSpPr>
            <a:spLocks noGrp="1"/>
          </p:cNvSpPr>
          <p:nvPr>
            <p:ph type="sldNum" sz="quarter" idx="4"/>
          </p:nvPr>
        </p:nvSpPr>
        <p:spPr/>
        <p:txBody>
          <a:bodyPr/>
          <a:lstStyle/>
          <a:p>
            <a:pPr algn="ctr"/>
            <a:fld id="{3F4E1447-05C2-403B-A777-8A71143BED29}" type="slidenum">
              <a:rPr lang="ko-KR" altLang="en-US" smtClean="0"/>
              <a:pPr algn="ctr"/>
              <a:t>7</a:t>
            </a:fld>
            <a:endParaRPr lang="ko-KR"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4. SW</a:t>
            </a:r>
            <a:r>
              <a:rPr lang="ko-KR" altLang="en-US" smtClean="0">
                <a:solidFill>
                  <a:schemeClr val="tx1"/>
                </a:solidFill>
                <a:latin typeface="Malgun Gothic" panose="020B0503020000020004" pitchFamily="50" charset="-127"/>
                <a:ea typeface="Malgun Gothic" panose="020B0503020000020004" pitchFamily="50" charset="-127"/>
              </a:rPr>
              <a:t> </a:t>
            </a:r>
            <a:r>
              <a:rPr lang="en-US" altLang="ko-KR" dirty="0" smtClean="0">
                <a:solidFill>
                  <a:schemeClr val="tx1"/>
                </a:solidFill>
                <a:latin typeface="Malgun Gothic" panose="020B0503020000020004" pitchFamily="50" charset="-127"/>
                <a:ea typeface="Malgun Gothic" panose="020B0503020000020004" pitchFamily="50" charset="-127"/>
              </a:rPr>
              <a:t>Architecture Review</a:t>
            </a: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4339" name="텍스트 개체 틀 2"/>
          <p:cNvSpPr>
            <a:spLocks noGrp="1"/>
          </p:cNvSpPr>
          <p:nvPr>
            <p:ph type="body" sz="quarter" idx="10"/>
          </p:nvPr>
        </p:nvSpPr>
        <p:spPr bwMode="auto">
          <a:xfrm>
            <a:off x="323850" y="2060575"/>
            <a:ext cx="9093200" cy="4032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defRPr/>
            </a:pPr>
            <a:r>
              <a:rPr lang="en-US" altLang="ko-KR" sz="1100" b="1" dirty="0">
                <a:latin typeface="Malgun Gothic" panose="020B0503020000020004" pitchFamily="50" charset="-127"/>
                <a:ea typeface="Malgun Gothic" panose="020B0503020000020004" pitchFamily="50" charset="-127"/>
              </a:rPr>
              <a:t>4</a:t>
            </a:r>
            <a:r>
              <a:rPr lang="en-US" altLang="ko-KR" sz="1100" b="1" dirty="0" smtClean="0">
                <a:latin typeface="Malgun Gothic" panose="020B0503020000020004" pitchFamily="50" charset="-127"/>
                <a:ea typeface="Malgun Gothic" panose="020B0503020000020004" pitchFamily="50" charset="-127"/>
              </a:rPr>
              <a:t>.1 Review Meeting Preparation</a:t>
            </a:r>
          </a:p>
          <a:p>
            <a:pPr marL="271463" lvl="2" indent="0" eaLnBrk="1" hangingPunct="1">
              <a:buFont typeface="Wingdings" panose="05000000000000000000" pitchFamily="2" charset="2"/>
              <a:buNone/>
              <a:defRPr/>
            </a:pPr>
            <a:r>
              <a:rPr lang="en-US" altLang="ko-KR" sz="1100" dirty="0" smtClean="0">
                <a:latin typeface="Malgun Gothic" panose="020B0503020000020004" pitchFamily="50" charset="-127"/>
                <a:ea typeface="Malgun Gothic" panose="020B0503020000020004" pitchFamily="50" charset="-127"/>
              </a:rPr>
              <a:t>SW Architect holds the review meeting with relevant stakeholders.</a:t>
            </a:r>
          </a:p>
          <a:p>
            <a:pPr marL="541338" lvl="4" indent="-177800">
              <a:buFontTx/>
              <a:buChar char="-"/>
              <a:defRPr/>
            </a:pPr>
            <a:endParaRPr lang="en-US" altLang="ko-KR" sz="1100" dirty="0">
              <a:latin typeface="Malgun Gothic" panose="020B0503020000020004" pitchFamily="50" charset="-127"/>
              <a:ea typeface="Malgun Gothic" panose="020B0503020000020004" pitchFamily="50" charset="-127"/>
            </a:endParaRPr>
          </a:p>
          <a:p>
            <a:pPr marL="541338" lvl="4" indent="-177800">
              <a:buFontTx/>
              <a:buChar char="-"/>
              <a:defRPr/>
            </a:pPr>
            <a:r>
              <a:rPr lang="en-US" altLang="ko-KR" sz="1100" dirty="0">
                <a:latin typeface="Malgun Gothic" panose="020B0503020000020004" pitchFamily="50" charset="-127"/>
                <a:ea typeface="Malgun Gothic" panose="020B0503020000020004" pitchFamily="50" charset="-127"/>
              </a:rPr>
              <a:t>Ensure that the </a:t>
            </a:r>
            <a:r>
              <a:rPr lang="en-US" altLang="ko-KR" sz="1100" dirty="0" smtClean="0">
                <a:latin typeface="Malgun Gothic" panose="020B0503020000020004" pitchFamily="50" charset="-127"/>
                <a:ea typeface="Malgun Gothic" panose="020B0503020000020004" pitchFamily="50" charset="-127"/>
              </a:rPr>
              <a:t>work products are ready to be reviewed.</a:t>
            </a:r>
            <a:br>
              <a:rPr lang="en-US" altLang="ko-KR" sz="1100" dirty="0" smtClean="0">
                <a:latin typeface="Malgun Gothic" panose="020B0503020000020004" pitchFamily="50" charset="-127"/>
                <a:ea typeface="Malgun Gothic" panose="020B0503020000020004" pitchFamily="50" charset="-127"/>
              </a:rPr>
            </a:br>
            <a:r>
              <a:rPr lang="en-US" altLang="ko-KR" sz="1100" dirty="0" smtClean="0">
                <a:latin typeface="Malgun Gothic" panose="020B0503020000020004" pitchFamily="50" charset="-127"/>
                <a:ea typeface="Malgun Gothic" panose="020B0503020000020004" pitchFamily="50" charset="-127"/>
              </a:rPr>
              <a:t>: The </a:t>
            </a:r>
            <a:r>
              <a:rPr lang="en-US" altLang="ko-KR" sz="1100" dirty="0">
                <a:latin typeface="Malgun Gothic" panose="020B0503020000020004" pitchFamily="50" charset="-127"/>
                <a:ea typeface="Malgun Gothic" panose="020B0503020000020004" pitchFamily="50" charset="-127"/>
              </a:rPr>
              <a:t>subject of review can be a SW design model related to SW Architectural Design.</a:t>
            </a:r>
          </a:p>
          <a:p>
            <a:pPr marL="541338" lvl="4" indent="-177800">
              <a:buFontTx/>
              <a:buChar char="-"/>
              <a:defRPr/>
            </a:pPr>
            <a:r>
              <a:rPr lang="en-US" altLang="ko-KR" sz="1100" dirty="0" smtClean="0">
                <a:latin typeface="Malgun Gothic" panose="020B0503020000020004" pitchFamily="50" charset="-127"/>
                <a:ea typeface="Malgun Gothic" panose="020B0503020000020004" pitchFamily="50" charset="-127"/>
              </a:rPr>
              <a:t>Prepare </a:t>
            </a:r>
            <a:r>
              <a:rPr lang="en-US" altLang="ko-KR" sz="1100" dirty="0">
                <a:latin typeface="Malgun Gothic" panose="020B0503020000020004" pitchFamily="50" charset="-127"/>
                <a:ea typeface="Malgun Gothic" panose="020B0503020000020004" pitchFamily="50" charset="-127"/>
              </a:rPr>
              <a:t>a review </a:t>
            </a:r>
            <a:r>
              <a:rPr lang="en-US" altLang="ko-KR" sz="1100" dirty="0" smtClean="0">
                <a:latin typeface="Malgun Gothic" panose="020B0503020000020004" pitchFamily="50" charset="-127"/>
                <a:ea typeface="Malgun Gothic" panose="020B0503020000020004" pitchFamily="50" charset="-127"/>
              </a:rPr>
              <a:t>checklist.</a:t>
            </a:r>
            <a:br>
              <a:rPr lang="en-US" altLang="ko-KR" sz="1100" dirty="0" smtClean="0">
                <a:latin typeface="Malgun Gothic" panose="020B0503020000020004" pitchFamily="50" charset="-127"/>
                <a:ea typeface="Malgun Gothic" panose="020B0503020000020004" pitchFamily="50" charset="-127"/>
              </a:rPr>
            </a:br>
            <a:r>
              <a:rPr lang="en-US" altLang="ko-KR" sz="1100" dirty="0" smtClean="0">
                <a:latin typeface="Malgun Gothic" panose="020B0503020000020004" pitchFamily="50" charset="-127"/>
                <a:ea typeface="Malgun Gothic" panose="020B0503020000020004" pitchFamily="50" charset="-127"/>
              </a:rPr>
              <a:t>: You </a:t>
            </a:r>
            <a:r>
              <a:rPr lang="en-US" altLang="ko-KR" sz="1100" dirty="0">
                <a:latin typeface="Malgun Gothic" panose="020B0503020000020004" pitchFamily="50" charset="-127"/>
                <a:ea typeface="Malgun Gothic" panose="020B0503020000020004" pitchFamily="50" charset="-127"/>
              </a:rPr>
              <a:t>can select the items to be reviewed from the standard checklist and add items for review if necessary</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defRPr/>
            </a:pPr>
            <a:r>
              <a:rPr lang="en-US" altLang="ko-KR" sz="1100" dirty="0" smtClean="0">
                <a:latin typeface="Malgun Gothic" panose="020B0503020000020004" pitchFamily="50" charset="-127"/>
                <a:ea typeface="Malgun Gothic" panose="020B0503020000020004" pitchFamily="50" charset="-127"/>
              </a:rPr>
              <a:t>Schedule </a:t>
            </a:r>
            <a:r>
              <a:rPr lang="en-US" altLang="ko-KR" sz="1100" dirty="0">
                <a:latin typeface="Malgun Gothic" panose="020B0503020000020004" pitchFamily="50" charset="-127"/>
                <a:ea typeface="Malgun Gothic" panose="020B0503020000020004" pitchFamily="50" charset="-127"/>
              </a:rPr>
              <a:t>with review participants</a:t>
            </a:r>
            <a:r>
              <a:rPr lang="en-US" altLang="ko-KR" sz="1100" dirty="0" smtClean="0">
                <a:latin typeface="Malgun Gothic" panose="020B0503020000020004" pitchFamily="50" charset="-127"/>
                <a:ea typeface="Malgun Gothic" panose="020B0503020000020004" pitchFamily="50" charset="-127"/>
              </a:rPr>
              <a:t>. </a:t>
            </a:r>
            <a:br>
              <a:rPr lang="en-US" altLang="ko-KR" sz="1100" dirty="0" smtClean="0">
                <a:latin typeface="Malgun Gothic" panose="020B0503020000020004" pitchFamily="50" charset="-127"/>
                <a:ea typeface="Malgun Gothic" panose="020B0503020000020004" pitchFamily="50" charset="-127"/>
              </a:rPr>
            </a:br>
            <a:r>
              <a:rPr lang="en-US" altLang="ko-KR" sz="1100" dirty="0" smtClean="0">
                <a:latin typeface="Malgun Gothic" panose="020B0503020000020004" pitchFamily="50" charset="-127"/>
                <a:ea typeface="Malgun Gothic" panose="020B0503020000020004" pitchFamily="50" charset="-127"/>
              </a:rPr>
              <a:t>: Required Participants: </a:t>
            </a:r>
            <a:r>
              <a:rPr lang="en-US" altLang="ko-KR" sz="1100" dirty="0">
                <a:latin typeface="Malgun Gothic" panose="020B0503020000020004" pitchFamily="50" charset="-127"/>
                <a:ea typeface="Malgun Gothic" panose="020B0503020000020004" pitchFamily="50" charset="-127"/>
              </a:rPr>
              <a:t>SW Architect, SW Engineer, QA, SW PL, Dev. </a:t>
            </a:r>
            <a:r>
              <a:rPr lang="en-US" altLang="ko-KR" sz="1100" dirty="0" smtClean="0">
                <a:latin typeface="Malgun Gothic" panose="020B0503020000020004" pitchFamily="50" charset="-127"/>
                <a:ea typeface="Malgun Gothic" panose="020B0503020000020004" pitchFamily="50" charset="-127"/>
              </a:rPr>
              <a:t>TE</a:t>
            </a:r>
            <a:br>
              <a:rPr lang="en-US" altLang="ko-KR" sz="1100" dirty="0" smtClean="0">
                <a:latin typeface="Malgun Gothic" panose="020B0503020000020004" pitchFamily="50" charset="-127"/>
                <a:ea typeface="Malgun Gothic" panose="020B0503020000020004" pitchFamily="50" charset="-127"/>
              </a:rPr>
            </a:br>
            <a:r>
              <a:rPr lang="en-US" altLang="ko-KR" sz="1100" dirty="0" smtClean="0">
                <a:latin typeface="Malgun Gothic" panose="020B0503020000020004" pitchFamily="50" charset="-127"/>
                <a:ea typeface="Malgun Gothic" panose="020B0503020000020004" pitchFamily="50" charset="-127"/>
              </a:rPr>
              <a:t>: Additional </a:t>
            </a:r>
            <a:r>
              <a:rPr lang="en-US" altLang="ko-KR" sz="1100" dirty="0">
                <a:latin typeface="Malgun Gothic" panose="020B0503020000020004" pitchFamily="50" charset="-127"/>
                <a:ea typeface="Malgun Gothic" panose="020B0503020000020004" pitchFamily="50" charset="-127"/>
              </a:rPr>
              <a:t>review participants may be selected as needed</a:t>
            </a:r>
            <a:r>
              <a:rPr lang="en-US" altLang="ko-KR" sz="1100" dirty="0" smtClean="0">
                <a:latin typeface="Malgun Gothic" panose="020B0503020000020004" pitchFamily="50" charset="-127"/>
                <a:ea typeface="Malgun Gothic" panose="020B0503020000020004" pitchFamily="50" charset="-127"/>
              </a:rPr>
              <a:t>.</a:t>
            </a:r>
          </a:p>
          <a:p>
            <a:pPr marL="541338" lvl="4" indent="-177800">
              <a:buFontTx/>
              <a:buChar char="-"/>
              <a:defRPr/>
            </a:pPr>
            <a:r>
              <a:rPr lang="en-US" altLang="ko-KR" sz="1100" dirty="0" smtClean="0">
                <a:latin typeface="Malgun Gothic" panose="020B0503020000020004" pitchFamily="50" charset="-127"/>
                <a:ea typeface="Malgun Gothic" panose="020B0503020000020004" pitchFamily="50" charset="-127"/>
              </a:rPr>
              <a:t>Distribute </a:t>
            </a:r>
            <a:r>
              <a:rPr lang="en-US" altLang="ko-KR" sz="1100" dirty="0">
                <a:latin typeface="Malgun Gothic" panose="020B0503020000020004" pitchFamily="50" charset="-127"/>
                <a:ea typeface="Malgun Gothic" panose="020B0503020000020004" pitchFamily="50" charset="-127"/>
              </a:rPr>
              <a:t>review materials in advance and </a:t>
            </a:r>
            <a:r>
              <a:rPr lang="en-US" altLang="ko-KR" sz="1100" dirty="0" smtClean="0">
                <a:latin typeface="Malgun Gothic" panose="020B0503020000020004" pitchFamily="50" charset="-127"/>
                <a:ea typeface="Malgun Gothic" panose="020B0503020000020004" pitchFamily="50" charset="-127"/>
              </a:rPr>
              <a:t>hold a </a:t>
            </a:r>
            <a:r>
              <a:rPr lang="en-US" altLang="ko-KR" sz="1100" dirty="0">
                <a:latin typeface="Malgun Gothic" panose="020B0503020000020004" pitchFamily="50" charset="-127"/>
                <a:ea typeface="Malgun Gothic" panose="020B0503020000020004" pitchFamily="50" charset="-127"/>
              </a:rPr>
              <a:t>review </a:t>
            </a:r>
            <a:r>
              <a:rPr lang="en-US" altLang="ko-KR" sz="1100" dirty="0" smtClean="0">
                <a:latin typeface="Malgun Gothic" panose="020B0503020000020004" pitchFamily="50" charset="-127"/>
                <a:ea typeface="Malgun Gothic" panose="020B0503020000020004" pitchFamily="50" charset="-127"/>
              </a:rPr>
              <a:t>meeting.</a:t>
            </a:r>
          </a:p>
        </p:txBody>
      </p:sp>
      <p:graphicFrame>
        <p:nvGraphicFramePr>
          <p:cNvPr id="2" name="표 1"/>
          <p:cNvGraphicFramePr>
            <a:graphicFrameLocks noGrp="1"/>
          </p:cNvGraphicFramePr>
          <p:nvPr>
            <p:extLst>
              <p:ext uri="{D42A27DB-BD31-4B8C-83A1-F6EECF244321}">
                <p14:modId xmlns:p14="http://schemas.microsoft.com/office/powerpoint/2010/main" val="3229778046"/>
              </p:ext>
            </p:extLst>
          </p:nvPr>
        </p:nvGraphicFramePr>
        <p:xfrm>
          <a:off x="328613" y="908050"/>
          <a:ext cx="9172575" cy="1021112"/>
        </p:xfrm>
        <a:graphic>
          <a:graphicData uri="http://schemas.openxmlformats.org/drawingml/2006/table">
            <a:tbl>
              <a:tblPr/>
              <a:tblGrid>
                <a:gridCol w="3057525"/>
                <a:gridCol w="3151187"/>
                <a:gridCol w="2963863"/>
              </a:tblGrid>
              <a:tr h="259096">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594979">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Architect reviews SW Architectural Design and relevant work product with stakeholders.</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4.1 Review Meeting Preparation</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Architect]</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4.2 Conducting Review Meeting</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Architect]</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5.3 SW Architectural Design</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Supplement</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Engineer]</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VR Report</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슬라이드 번호 개체 틀 2"/>
          <p:cNvSpPr>
            <a:spLocks noGrp="1"/>
          </p:cNvSpPr>
          <p:nvPr>
            <p:ph type="sldNum" sz="quarter" idx="4"/>
          </p:nvPr>
        </p:nvSpPr>
        <p:spPr/>
        <p:txBody>
          <a:bodyPr/>
          <a:lstStyle/>
          <a:p>
            <a:pPr algn="ctr"/>
            <a:fld id="{3F4E1447-05C2-403B-A777-8A71143BED29}" type="slidenum">
              <a:rPr lang="ko-KR" altLang="en-US" smtClean="0"/>
              <a:pPr algn="ctr"/>
              <a:t>8</a:t>
            </a:fld>
            <a:endParaRPr lang="ko-KR"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4. </a:t>
            </a:r>
            <a:r>
              <a:rPr lang="en-US" altLang="ko-KR" dirty="0">
                <a:solidFill>
                  <a:schemeClr val="tx1"/>
                </a:solidFill>
                <a:latin typeface="Malgun Gothic" panose="020B0503020000020004" pitchFamily="50" charset="-127"/>
                <a:ea typeface="Malgun Gothic" panose="020B0503020000020004" pitchFamily="50" charset="-127"/>
              </a:rPr>
              <a:t>SW</a:t>
            </a:r>
            <a:r>
              <a:rPr lang="ko-KR" altLang="en-US">
                <a:solidFill>
                  <a:schemeClr val="tx1"/>
                </a:solidFill>
                <a:latin typeface="Malgun Gothic" panose="020B0503020000020004" pitchFamily="50" charset="-127"/>
                <a:ea typeface="Malgun Gothic" panose="020B0503020000020004" pitchFamily="50" charset="-127"/>
              </a:rPr>
              <a:t> </a:t>
            </a:r>
            <a:r>
              <a:rPr lang="en-US" altLang="ko-KR" dirty="0">
                <a:solidFill>
                  <a:schemeClr val="tx1"/>
                </a:solidFill>
                <a:latin typeface="Malgun Gothic" panose="020B0503020000020004" pitchFamily="50" charset="-127"/>
                <a:ea typeface="Malgun Gothic" panose="020B0503020000020004" pitchFamily="50" charset="-127"/>
              </a:rPr>
              <a:t>Architecture </a:t>
            </a:r>
            <a:r>
              <a:rPr lang="en-US" altLang="ko-KR" dirty="0" smtClean="0">
                <a:solidFill>
                  <a:schemeClr val="tx1"/>
                </a:solidFill>
                <a:latin typeface="Malgun Gothic" panose="020B0503020000020004" pitchFamily="50" charset="-127"/>
                <a:ea typeface="Malgun Gothic" panose="020B0503020000020004" pitchFamily="50" charset="-127"/>
              </a:rPr>
              <a:t>Review </a:t>
            </a:r>
            <a:r>
              <a:rPr lang="en-US" altLang="ko-KR" dirty="0">
                <a:solidFill>
                  <a:schemeClr val="tx1"/>
                </a:solidFill>
              </a:rPr>
              <a:t>(cont.)</a:t>
            </a: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5363" name="텍스트 개체 틀 2"/>
          <p:cNvSpPr>
            <a:spLocks noGrp="1"/>
          </p:cNvSpPr>
          <p:nvPr>
            <p:ph type="body" sz="quarter" idx="10"/>
          </p:nvPr>
        </p:nvSpPr>
        <p:spPr bwMode="auto">
          <a:xfrm>
            <a:off x="344488" y="714375"/>
            <a:ext cx="8894762"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defRPr/>
            </a:pPr>
            <a:r>
              <a:rPr lang="en-US" altLang="ko-KR" sz="1100" b="1" dirty="0" smtClean="0">
                <a:latin typeface="Malgun Gothic" panose="020B0503020000020004" pitchFamily="50" charset="-127"/>
                <a:ea typeface="Malgun Gothic" panose="020B0503020000020004" pitchFamily="50" charset="-127"/>
              </a:rPr>
              <a:t>4.2 Conducting Review Meeting </a:t>
            </a:r>
          </a:p>
          <a:p>
            <a:pPr marL="271463" lvl="2" indent="0" eaLnBrk="1" hangingPunct="1">
              <a:buFontTx/>
              <a:buNone/>
              <a:defRPr/>
            </a:pPr>
            <a:r>
              <a:rPr lang="en-US" altLang="ko-KR" sz="1100" dirty="0" smtClean="0">
                <a:latin typeface="Malgun Gothic" panose="020B0503020000020004" pitchFamily="50" charset="-127"/>
                <a:ea typeface="Malgun Gothic" panose="020B0503020000020004" pitchFamily="50" charset="-127"/>
              </a:rPr>
              <a:t>SW </a:t>
            </a:r>
            <a:r>
              <a:rPr lang="en-US" altLang="ko-KR" sz="1100" dirty="0">
                <a:latin typeface="Malgun Gothic" panose="020B0503020000020004" pitchFamily="50" charset="-127"/>
                <a:ea typeface="Malgun Gothic" panose="020B0503020000020004" pitchFamily="50" charset="-127"/>
              </a:rPr>
              <a:t>Architect conducts a review meeting based on the review checklist</a:t>
            </a:r>
            <a:r>
              <a:rPr lang="en-US" altLang="ko-KR" sz="1100" dirty="0" smtClean="0">
                <a:latin typeface="Malgun Gothic" panose="020B0503020000020004" pitchFamily="50" charset="-127"/>
                <a:ea typeface="Malgun Gothic" panose="020B0503020000020004" pitchFamily="50" charset="-127"/>
              </a:rPr>
              <a:t>. The </a:t>
            </a:r>
            <a:r>
              <a:rPr lang="en-US" altLang="ko-KR" sz="1100" dirty="0">
                <a:latin typeface="Malgun Gothic" panose="020B0503020000020004" pitchFamily="50" charset="-127"/>
                <a:ea typeface="Malgun Gothic" panose="020B0503020000020004" pitchFamily="50" charset="-127"/>
              </a:rPr>
              <a:t>review should focus on the following: </a:t>
            </a: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Tx/>
              <a:buNone/>
              <a:defRPr/>
            </a:pPr>
            <a:r>
              <a:rPr lang="en-US" altLang="ko-KR" sz="1100" dirty="0" smtClean="0">
                <a:latin typeface="Malgun Gothic" panose="020B0503020000020004" pitchFamily="50" charset="-127"/>
                <a:ea typeface="Malgun Gothic" panose="020B0503020000020004" pitchFamily="50" charset="-127"/>
              </a:rPr>
              <a:t>(</a:t>
            </a:r>
            <a:r>
              <a:rPr lang="en-US" altLang="ko-KR" sz="1100" dirty="0">
                <a:latin typeface="Malgun Gothic" panose="020B0503020000020004" pitchFamily="50" charset="-127"/>
                <a:ea typeface="Malgun Gothic" panose="020B0503020000020004" pitchFamily="50" charset="-127"/>
              </a:rPr>
              <a:t>Refer to </a:t>
            </a:r>
            <a:r>
              <a:rPr lang="en-US" altLang="ko-KR" sz="1100" dirty="0" smtClean="0">
                <a:latin typeface="Malgun Gothic" panose="020B0503020000020004" pitchFamily="50" charset="-127"/>
                <a:ea typeface="Malgun Gothic" panose="020B0503020000020004" pitchFamily="50" charset="-127"/>
              </a:rPr>
              <a:t>‘VR </a:t>
            </a:r>
            <a:r>
              <a:rPr lang="en-US" altLang="ko-KR" sz="1100" dirty="0">
                <a:latin typeface="Malgun Gothic" panose="020B0503020000020004" pitchFamily="50" charset="-127"/>
                <a:ea typeface="Malgun Gothic" panose="020B0503020000020004" pitchFamily="50" charset="-127"/>
              </a:rPr>
              <a:t>Checklist’ for detailed checklist</a:t>
            </a:r>
            <a:r>
              <a:rPr lang="en-US" altLang="ko-KR" sz="1100" dirty="0" smtClean="0">
                <a:latin typeface="Malgun Gothic" panose="020B0503020000020004" pitchFamily="50" charset="-127"/>
                <a:ea typeface="Malgun Gothic" panose="020B0503020000020004" pitchFamily="50" charset="-127"/>
              </a:rPr>
              <a:t>)</a:t>
            </a:r>
          </a:p>
          <a:p>
            <a:pPr marL="442913" lvl="2" indent="-171450" eaLnBrk="1" hangingPunct="1">
              <a:buFontTx/>
              <a:buChar char="-"/>
              <a:defRPr/>
            </a:pPr>
            <a:r>
              <a:rPr lang="en-US" altLang="ko-KR" sz="1100" dirty="0" smtClean="0">
                <a:latin typeface="Malgun Gothic" panose="020B0503020000020004" pitchFamily="50" charset="-127"/>
                <a:ea typeface="Malgun Gothic" panose="020B0503020000020004" pitchFamily="50" charset="-127"/>
              </a:rPr>
              <a:t>Compliance</a:t>
            </a:r>
            <a:r>
              <a:rPr lang="en-US" altLang="ko-KR" sz="1100" dirty="0">
                <a:latin typeface="Malgun Gothic" panose="020B0503020000020004" pitchFamily="50" charset="-127"/>
                <a:ea typeface="Malgun Gothic" panose="020B0503020000020004" pitchFamily="50" charset="-127"/>
              </a:rPr>
              <a:t>: Has everything been faithfully completed according to standard forms</a:t>
            </a:r>
            <a:r>
              <a:rPr lang="en-US" altLang="ko-KR" sz="1100" dirty="0" smtClean="0">
                <a:latin typeface="Malgun Gothic" panose="020B0503020000020004" pitchFamily="50" charset="-127"/>
                <a:ea typeface="Malgun Gothic" panose="020B0503020000020004" pitchFamily="50" charset="-127"/>
              </a:rPr>
              <a:t>?</a:t>
            </a:r>
          </a:p>
          <a:p>
            <a:pPr marL="442913" lvl="2" indent="-171450" eaLnBrk="1" hangingPunct="1">
              <a:buFontTx/>
              <a:buChar char="-"/>
              <a:defRPr/>
            </a:pPr>
            <a:r>
              <a:rPr lang="en-US" altLang="ko-KR" sz="1100" dirty="0" smtClean="0">
                <a:latin typeface="Malgun Gothic" panose="020B0503020000020004" pitchFamily="50" charset="-127"/>
                <a:ea typeface="Malgun Gothic" panose="020B0503020000020004" pitchFamily="50" charset="-127"/>
              </a:rPr>
              <a:t>Correctness</a:t>
            </a:r>
            <a:r>
              <a:rPr lang="en-US" altLang="ko-KR" sz="1100" dirty="0">
                <a:latin typeface="Malgun Gothic" panose="020B0503020000020004" pitchFamily="50" charset="-127"/>
                <a:ea typeface="Malgun Gothic" panose="020B0503020000020004" pitchFamily="50" charset="-127"/>
              </a:rPr>
              <a:t>: Is the written content accurately described</a:t>
            </a:r>
            <a:r>
              <a:rPr lang="en-US" altLang="ko-KR" sz="1100" dirty="0" smtClean="0">
                <a:latin typeface="Malgun Gothic" panose="020B0503020000020004" pitchFamily="50" charset="-127"/>
                <a:ea typeface="Malgun Gothic" panose="020B0503020000020004" pitchFamily="50" charset="-127"/>
              </a:rPr>
              <a:t>?</a:t>
            </a:r>
          </a:p>
          <a:p>
            <a:pPr marL="442913" lvl="2" indent="-171450" eaLnBrk="1" hangingPunct="1">
              <a:buFontTx/>
              <a:buChar char="-"/>
              <a:defRPr/>
            </a:pPr>
            <a:r>
              <a:rPr lang="en-US" altLang="ko-KR" sz="1100" dirty="0" smtClean="0">
                <a:latin typeface="Malgun Gothic" panose="020B0503020000020004" pitchFamily="50" charset="-127"/>
                <a:ea typeface="Malgun Gothic" panose="020B0503020000020004" pitchFamily="50" charset="-127"/>
              </a:rPr>
              <a:t>Technical </a:t>
            </a:r>
            <a:r>
              <a:rPr lang="en-US" altLang="ko-KR" sz="1100" dirty="0">
                <a:latin typeface="Malgun Gothic" panose="020B0503020000020004" pitchFamily="50" charset="-127"/>
                <a:ea typeface="Malgun Gothic" panose="020B0503020000020004" pitchFamily="50" charset="-127"/>
              </a:rPr>
              <a:t>Feasibility: Are SW components and interfaces technically feasible</a:t>
            </a:r>
            <a:r>
              <a:rPr lang="en-US" altLang="ko-KR" sz="1100" dirty="0" smtClean="0">
                <a:latin typeface="Malgun Gothic" panose="020B0503020000020004" pitchFamily="50" charset="-127"/>
                <a:ea typeface="Malgun Gothic" panose="020B0503020000020004" pitchFamily="50" charset="-127"/>
              </a:rPr>
              <a:t>?</a:t>
            </a:r>
          </a:p>
          <a:p>
            <a:pPr marL="442913" lvl="2" indent="-171450" eaLnBrk="1" hangingPunct="1">
              <a:buFontTx/>
              <a:buChar char="-"/>
              <a:defRPr/>
            </a:pPr>
            <a:r>
              <a:rPr lang="en-US" altLang="ko-KR" sz="1100" dirty="0" smtClean="0">
                <a:latin typeface="Malgun Gothic" panose="020B0503020000020004" pitchFamily="50" charset="-127"/>
                <a:ea typeface="Malgun Gothic" panose="020B0503020000020004" pitchFamily="50" charset="-127"/>
              </a:rPr>
              <a:t>Traceability</a:t>
            </a:r>
            <a:r>
              <a:rPr lang="en-US" altLang="ko-KR" sz="1100" dirty="0">
                <a:latin typeface="Malgun Gothic" panose="020B0503020000020004" pitchFamily="50" charset="-127"/>
                <a:ea typeface="Malgun Gothic" panose="020B0503020000020004" pitchFamily="50" charset="-127"/>
              </a:rPr>
              <a:t>: Does it satisfy all SW requirements (functions, quality attributes, restrictions, etc</a:t>
            </a:r>
            <a:r>
              <a:rPr lang="en-US" altLang="ko-KR" sz="1100" dirty="0" smtClean="0">
                <a:latin typeface="Malgun Gothic" panose="020B0503020000020004" pitchFamily="50" charset="-127"/>
                <a:ea typeface="Malgun Gothic" panose="020B0503020000020004" pitchFamily="50" charset="-127"/>
              </a:rPr>
              <a:t>.)?</a:t>
            </a:r>
          </a:p>
          <a:p>
            <a:pPr marL="442913" lvl="2" indent="-171450" eaLnBrk="1" hangingPunct="1">
              <a:buFontTx/>
              <a:buChar char="-"/>
              <a:defRPr/>
            </a:pPr>
            <a:r>
              <a:rPr lang="en-US" altLang="ko-KR" sz="1100" dirty="0" smtClean="0">
                <a:latin typeface="Malgun Gothic" panose="020B0503020000020004" pitchFamily="50" charset="-127"/>
                <a:ea typeface="Malgun Gothic" panose="020B0503020000020004" pitchFamily="50" charset="-127"/>
              </a:rPr>
              <a:t>Consistency</a:t>
            </a:r>
            <a:r>
              <a:rPr lang="en-US" altLang="ko-KR" sz="1100" dirty="0">
                <a:latin typeface="Malgun Gothic" panose="020B0503020000020004" pitchFamily="50" charset="-127"/>
                <a:ea typeface="Malgun Gothic" panose="020B0503020000020004" pitchFamily="50" charset="-127"/>
              </a:rPr>
              <a:t>: Are there any trade-offs between software requirements and architectural design</a:t>
            </a:r>
            <a:r>
              <a:rPr lang="en-US" altLang="ko-KR" sz="1100" dirty="0" smtClean="0">
                <a:latin typeface="Malgun Gothic" panose="020B0503020000020004" pitchFamily="50" charset="-127"/>
                <a:ea typeface="Malgun Gothic" panose="020B0503020000020004" pitchFamily="50" charset="-127"/>
              </a:rPr>
              <a:t>?</a:t>
            </a:r>
          </a:p>
          <a:p>
            <a:pPr marL="271463" lvl="2" indent="0" eaLnBrk="1" hangingPunct="1">
              <a:buNone/>
              <a:defRPr/>
            </a:pPr>
            <a:r>
              <a:rPr lang="en-US" altLang="ko-KR" sz="1100" dirty="0" smtClean="0">
                <a:latin typeface="Malgun Gothic" panose="020B0503020000020004" pitchFamily="50" charset="-127"/>
                <a:ea typeface="Malgun Gothic" panose="020B0503020000020004" pitchFamily="50" charset="-127"/>
              </a:rPr>
              <a:t/>
            </a:r>
            <a:br>
              <a:rPr lang="en-US" altLang="ko-KR" sz="1100" dirty="0" smtClean="0">
                <a:latin typeface="Malgun Gothic" panose="020B0503020000020004" pitchFamily="50" charset="-127"/>
                <a:ea typeface="Malgun Gothic" panose="020B0503020000020004" pitchFamily="50" charset="-127"/>
              </a:rPr>
            </a:br>
            <a:r>
              <a:rPr lang="en-US" altLang="ko-KR" sz="1100" dirty="0" smtClean="0">
                <a:latin typeface="Malgun Gothic" panose="020B0503020000020004" pitchFamily="50" charset="-127"/>
                <a:ea typeface="Malgun Gothic" panose="020B0503020000020004" pitchFamily="50" charset="-127"/>
              </a:rPr>
              <a:t>The </a:t>
            </a:r>
            <a:r>
              <a:rPr lang="en-US" altLang="ko-KR" sz="1100" dirty="0">
                <a:latin typeface="Malgun Gothic" panose="020B0503020000020004" pitchFamily="50" charset="-127"/>
                <a:ea typeface="Malgun Gothic" panose="020B0503020000020004" pitchFamily="50" charset="-127"/>
              </a:rPr>
              <a:t>review results are written in the VR Report, and any </a:t>
            </a:r>
            <a:r>
              <a:rPr lang="en-US" altLang="ko-KR" sz="1100" dirty="0" smtClean="0">
                <a:latin typeface="Malgun Gothic" panose="020B0503020000020004" pitchFamily="50" charset="-127"/>
                <a:ea typeface="Malgun Gothic" panose="020B0503020000020004" pitchFamily="50" charset="-127"/>
              </a:rPr>
              <a:t>issue or defect </a:t>
            </a:r>
            <a:r>
              <a:rPr lang="en-US" altLang="ko-KR" sz="1100" dirty="0">
                <a:latin typeface="Malgun Gothic" panose="020B0503020000020004" pitchFamily="50" charset="-127"/>
                <a:ea typeface="Malgun Gothic" panose="020B0503020000020004" pitchFamily="50" charset="-127"/>
              </a:rPr>
              <a:t>found are </a:t>
            </a:r>
            <a:r>
              <a:rPr lang="en-US" altLang="ko-KR" sz="1100" dirty="0" smtClean="0">
                <a:latin typeface="Malgun Gothic" panose="020B0503020000020004" pitchFamily="50" charset="-127"/>
                <a:ea typeface="Malgun Gothic" panose="020B0503020000020004" pitchFamily="50" charset="-127"/>
              </a:rPr>
              <a:t>managed </a:t>
            </a:r>
            <a:r>
              <a:rPr lang="en-US" altLang="ko-KR" sz="1100" dirty="0">
                <a:latin typeface="Malgun Gothic" panose="020B0503020000020004" pitchFamily="50" charset="-127"/>
                <a:ea typeface="Malgun Gothic" panose="020B0503020000020004" pitchFamily="50" charset="-127"/>
              </a:rPr>
              <a:t>according to the ‘Issue Management Process’</a:t>
            </a:r>
            <a:endParaRPr lang="en-US" altLang="ko-KR" sz="1100" dirty="0" smtClean="0">
              <a:latin typeface="Malgun Gothic" panose="020B0503020000020004" pitchFamily="50" charset="-127"/>
              <a:ea typeface="Malgun Gothic" panose="020B0503020000020004" pitchFamily="50" charset="-127"/>
            </a:endParaRPr>
          </a:p>
          <a:p>
            <a:pPr marL="541338" lvl="4" indent="-177800">
              <a:buFontTx/>
              <a:buChar char="-"/>
              <a:defRPr/>
            </a:pPr>
            <a:endParaRPr lang="en-US" altLang="ko-KR" sz="1100" dirty="0" smtClean="0">
              <a:latin typeface="Malgun Gothic" panose="020B0503020000020004" pitchFamily="50" charset="-127"/>
              <a:ea typeface="Malgun Gothic" panose="020B0503020000020004" pitchFamily="50" charset="-127"/>
            </a:endParaRPr>
          </a:p>
          <a:p>
            <a:pPr marL="0" indent="0">
              <a:defRPr/>
            </a:pPr>
            <a:r>
              <a:rPr lang="en-US" altLang="ko-KR" sz="1100" b="1" dirty="0" smtClean="0">
                <a:latin typeface="Malgun Gothic" panose="020B0503020000020004" pitchFamily="50" charset="-127"/>
                <a:ea typeface="Malgun Gothic" panose="020B0503020000020004" pitchFamily="50" charset="-127"/>
              </a:rPr>
              <a:t>4.3 SW Architectural Design</a:t>
            </a:r>
            <a:r>
              <a:rPr lang="ko-KR" altLang="en-US" sz="1100" b="1" smtClean="0">
                <a:latin typeface="Malgun Gothic" panose="020B0503020000020004" pitchFamily="50" charset="-127"/>
                <a:ea typeface="Malgun Gothic" panose="020B0503020000020004" pitchFamily="50" charset="-127"/>
              </a:rPr>
              <a:t> </a:t>
            </a:r>
            <a:r>
              <a:rPr lang="en-US" altLang="ko-KR" sz="1100" b="1" dirty="0" smtClean="0">
                <a:latin typeface="Malgun Gothic" panose="020B0503020000020004" pitchFamily="50" charset="-127"/>
                <a:ea typeface="Malgun Gothic" panose="020B0503020000020004" pitchFamily="50" charset="-127"/>
              </a:rPr>
              <a:t>Supplement</a:t>
            </a:r>
            <a:r>
              <a:rPr lang="ko-KR" altLang="en-US" sz="1100" b="1" smtClean="0">
                <a:latin typeface="Malgun Gothic" panose="020B0503020000020004" pitchFamily="50" charset="-127"/>
                <a:ea typeface="Malgun Gothic" panose="020B0503020000020004" pitchFamily="50" charset="-127"/>
              </a:rPr>
              <a:t> </a:t>
            </a:r>
            <a:r>
              <a:rPr lang="en-US" altLang="ko-KR" sz="1100" b="1" dirty="0" smtClean="0">
                <a:latin typeface="Malgun Gothic" panose="020B0503020000020004" pitchFamily="50" charset="-127"/>
                <a:ea typeface="Malgun Gothic" panose="020B0503020000020004" pitchFamily="50" charset="-127"/>
              </a:rPr>
              <a:t>(if applicable)</a:t>
            </a:r>
          </a:p>
          <a:p>
            <a:pPr marL="271463" lvl="2" indent="0" eaLnBrk="1" hangingPunct="1">
              <a:buFont typeface="Wingdings" panose="05000000000000000000" pitchFamily="2" charset="2"/>
              <a:buNone/>
              <a:defRPr/>
            </a:pPr>
            <a:endParaRPr kumimoji="0" lang="en-US" altLang="ko-KR" sz="1100" dirty="0" smtClean="0">
              <a:latin typeface="Malgun Gothic" panose="020B0503020000020004" pitchFamily="50" charset="-127"/>
              <a:ea typeface="Malgun Gothic" panose="020B0503020000020004" pitchFamily="50" charset="-127"/>
              <a:cs typeface="Times New Roman" panose="02020603050405020304" pitchFamily="18" charset="0"/>
            </a:endParaRPr>
          </a:p>
          <a:p>
            <a:pPr marL="271463" lvl="2" indent="0" eaLnBrk="1" hangingPunct="1">
              <a:buFont typeface="Wingdings" panose="05000000000000000000" pitchFamily="2" charset="2"/>
              <a:buNone/>
              <a:defRPr/>
            </a:pPr>
            <a:r>
              <a:rPr kumimoji="0" lang="en-US" altLang="ko-KR" sz="1100" dirty="0" smtClean="0">
                <a:latin typeface="Malgun Gothic" panose="020B0503020000020004" pitchFamily="50" charset="-127"/>
                <a:ea typeface="Malgun Gothic" panose="020B0503020000020004" pitchFamily="50" charset="-127"/>
                <a:cs typeface="Times New Roman" panose="02020603050405020304" pitchFamily="18" charset="0"/>
              </a:rPr>
              <a:t>SW Architect, together with the SW Engineer, supplements the SW architectural design referring to the review result. </a:t>
            </a:r>
          </a:p>
          <a:p>
            <a:pPr marL="271463" lvl="2" indent="0" eaLnBrk="1" hangingPunct="1">
              <a:buFont typeface="Wingdings" panose="05000000000000000000" pitchFamily="2" charset="2"/>
              <a:buNone/>
              <a:defRPr/>
            </a:pPr>
            <a:r>
              <a:rPr kumimoji="0" lang="en-US" altLang="ko-KR" sz="1100" dirty="0" smtClean="0">
                <a:latin typeface="Malgun Gothic" panose="020B0503020000020004" pitchFamily="50" charset="-127"/>
                <a:ea typeface="Malgun Gothic" panose="020B0503020000020004" pitchFamily="50" charset="-127"/>
                <a:cs typeface="Times New Roman" panose="02020603050405020304" pitchFamily="18" charset="0"/>
              </a:rPr>
              <a:t>VR is executed again if needed.</a:t>
            </a:r>
          </a:p>
          <a:p>
            <a:pPr marL="271463" lvl="2" indent="0" eaLnBrk="1" hangingPunct="1">
              <a:buFont typeface="Wingdings" panose="05000000000000000000" pitchFamily="2" charset="2"/>
              <a:buNone/>
              <a:defRPr/>
            </a:pPr>
            <a:endParaRPr kumimoji="0" lang="en-US" altLang="ko-KR" sz="1100" dirty="0" smtClean="0">
              <a:latin typeface="Malgun Gothic" panose="020B0503020000020004" pitchFamily="50" charset="-127"/>
              <a:ea typeface="Malgun Gothic" panose="020B0503020000020004" pitchFamily="50" charset="-127"/>
              <a:cs typeface="Times New Roman" panose="02020603050405020304" pitchFamily="18" charset="0"/>
            </a:endParaRPr>
          </a:p>
          <a:p>
            <a:pPr marL="0" lvl="2" indent="0" eaLnBrk="1" hangingPunct="1">
              <a:buFontTx/>
              <a:buNone/>
              <a:defRPr/>
            </a:pPr>
            <a:r>
              <a:rPr kumimoji="0" lang="en-US" altLang="ko-KR" sz="1100" dirty="0">
                <a:latin typeface="Malgun Gothic" panose="020B0503020000020004" pitchFamily="50" charset="-127"/>
                <a:ea typeface="Malgun Gothic" panose="020B0503020000020004" pitchFamily="50" charset="-127"/>
                <a:cs typeface="Times New Roman" panose="02020603050405020304" pitchFamily="18" charset="0"/>
              </a:rPr>
              <a:t>※ </a:t>
            </a:r>
            <a:r>
              <a:rPr kumimoji="0" lang="en-US" altLang="ko-KR" sz="1100" dirty="0" smtClean="0">
                <a:latin typeface="Malgun Gothic" panose="020B0503020000020004" pitchFamily="50" charset="-127"/>
                <a:ea typeface="Malgun Gothic" panose="020B0503020000020004" pitchFamily="50" charset="-127"/>
                <a:cs typeface="Times New Roman" panose="02020603050405020304" pitchFamily="18" charset="0"/>
              </a:rPr>
              <a:t>Detailed review procedure follows ‘Review Process’. </a:t>
            </a:r>
          </a:p>
          <a:p>
            <a:pPr marL="271463" lvl="2" indent="0" eaLnBrk="1" hangingPunct="1">
              <a:buFontTx/>
              <a:buNone/>
              <a:defRPr/>
            </a:pPr>
            <a:endParaRPr kumimoji="0" lang="en-US" altLang="ko-KR" sz="1100" dirty="0">
              <a:latin typeface="Malgun Gothic" panose="020B0503020000020004" pitchFamily="50" charset="-127"/>
              <a:ea typeface="Malgun Gothic" panose="020B0503020000020004" pitchFamily="50" charset="-127"/>
              <a:cs typeface="Times New Roman" panose="02020603050405020304" pitchFamily="18" charset="0"/>
            </a:endParaRPr>
          </a:p>
          <a:p>
            <a:pPr marL="271463" lvl="2" indent="0" eaLnBrk="1" hangingPunct="1">
              <a:buFont typeface="Wingdings" panose="05000000000000000000" pitchFamily="2" charset="2"/>
              <a:buNone/>
              <a:defRPr/>
            </a:pPr>
            <a:endParaRPr lang="en-US" altLang="ko-KR" sz="1100" dirty="0" smtClean="0">
              <a:latin typeface="Malgun Gothic" panose="020B0503020000020004" pitchFamily="50" charset="-127"/>
              <a:ea typeface="Malgun Gothic" panose="020B0503020000020004" pitchFamily="50" charset="-127"/>
            </a:endParaRPr>
          </a:p>
        </p:txBody>
      </p:sp>
      <p:sp>
        <p:nvSpPr>
          <p:cNvPr id="2" name="슬라이드 번호 개체 틀 1"/>
          <p:cNvSpPr>
            <a:spLocks noGrp="1"/>
          </p:cNvSpPr>
          <p:nvPr>
            <p:ph type="sldNum" sz="quarter" idx="4"/>
          </p:nvPr>
        </p:nvSpPr>
        <p:spPr/>
        <p:txBody>
          <a:bodyPr/>
          <a:lstStyle/>
          <a:p>
            <a:pPr algn="ctr"/>
            <a:fld id="{3F4E1447-05C2-403B-A777-8A71143BED29}" type="slidenum">
              <a:rPr lang="ko-KR" altLang="en-US" smtClean="0"/>
              <a:pPr algn="ctr"/>
              <a:t>9</a:t>
            </a:fld>
            <a:endParaRPr lang="ko-KR" alt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p2DBPMRbQEK4PwqppxHtX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gNe9y31qx0OExXY5K1tKhA"/>
</p:tagLst>
</file>

<file path=ppt/theme/theme1.xml><?xml version="1.0" encoding="utf-8"?>
<a:theme xmlns:a="http://schemas.openxmlformats.org/drawingml/2006/main" name="1_기본 디자인">
  <a:themeElements>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cap="flat" cmpd="sng" algn="ctr">
          <a:solidFill>
            <a:schemeClr val="tx1">
              <a:lumMod val="50000"/>
              <a:lumOff val="50000"/>
            </a:schemeClr>
          </a:solidFill>
          <a:prstDash val="solid"/>
          <a:round/>
          <a:headEnd type="none" w="med" len="med"/>
          <a:tailEnd type="none" w="med" len="med"/>
        </a:ln>
        <a:effectLst/>
      </a:spPr>
      <a:bodyPr anchor="ctr"/>
      <a:lstStyle>
        <a:defPPr algn="ctr" latinLnBrk="0">
          <a:defRPr kumimoji="0" sz="1200" b="1" dirty="0">
            <a:latin typeface="맑은 고딕" pitchFamily="50" charset="-127"/>
            <a:ea typeface="맑은 고딕" pitchFamily="50" charset="-127"/>
          </a:defRPr>
        </a:defPPr>
      </a:lstStyle>
    </a:spDef>
    <a:lnDef>
      <a:spPr bwMode="auto">
        <a:noFill/>
        <a:ln w="9525" algn="ctr">
          <a:solidFill>
            <a:schemeClr val="tx1"/>
          </a:solidFill>
          <a:round/>
          <a:headEnd/>
          <a:tailEnd type="triangle" w="med" len="med"/>
        </a:ln>
        <a:extLst>
          <a:ext uri="{909E8E84-426E-40DD-AFC4-6F175D3DCCD1}">
            <a14:hiddenFill xmlns:a14="http://schemas.microsoft.com/office/drawing/2010/main">
              <a:noFill/>
            </a14:hiddenFill>
          </a:ext>
        </a:extLst>
      </a:spPr>
      <a:bodyPr/>
      <a:lstStyle/>
    </a:lnDef>
  </a:objectDefaults>
  <a:extraClrSchemeLst>
    <a:extraClrScheme>
      <a:clrScheme name="1_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15044</TotalTime>
  <Words>1593</Words>
  <Application>Microsoft Office PowerPoint</Application>
  <PresentationFormat>A4 용지(210x297mm)</PresentationFormat>
  <Paragraphs>193</Paragraphs>
  <Slides>11</Slides>
  <Notes>1</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11</vt:i4>
      </vt:variant>
    </vt:vector>
  </HeadingPairs>
  <TitlesOfParts>
    <vt:vector size="21" baseType="lpstr">
      <vt:lpstr>HY헤드라인M</vt:lpstr>
      <vt:lpstr>굴림</vt:lpstr>
      <vt:lpstr>돋움</vt:lpstr>
      <vt:lpstr>맑은 고딕</vt:lpstr>
      <vt:lpstr>맑은 고딕</vt:lpstr>
      <vt:lpstr>Arial</vt:lpstr>
      <vt:lpstr>Arial Black</vt:lpstr>
      <vt:lpstr>Times New Roman</vt:lpstr>
      <vt:lpstr>Wingdings</vt:lpstr>
      <vt:lpstr>1_기본 디자인</vt:lpstr>
      <vt:lpstr>PowerPoint 프레젠테이션</vt:lpstr>
      <vt:lpstr>PowerPoint 프레젠테이션</vt:lpstr>
      <vt:lpstr>PowerPoint 프레젠테이션</vt:lpstr>
      <vt:lpstr>1. SW Architectural Design</vt:lpstr>
      <vt:lpstr>1. SW Architectural Design (cont.)</vt:lpstr>
      <vt:lpstr>2. SW Architectural Design Analysis</vt:lpstr>
      <vt:lpstr>3. Requirements Traceability Management </vt:lpstr>
      <vt:lpstr>4. SW Architecture Review</vt:lpstr>
      <vt:lpstr>4. SW Architecture Review (cont.)</vt:lpstr>
      <vt:lpstr>5. SW Architectural Design Version Control</vt:lpstr>
      <vt:lpstr>PowerPoint 프레젠테이션</vt:lpstr>
    </vt:vector>
  </TitlesOfParts>
  <Manager>VC스마트SW프로세스팀</Manager>
  <Company>LG전자</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 아키텍처 설계 가이드</dc:title>
  <dc:subject>스마트사업부 SW개발 표준 프로세스</dc:subject>
  <dc:creator>VC스마트SW프로세스팀</dc:creator>
  <cp:lastModifiedBy>송민영/책임연구원/SW Process Unit(minyoung.song@lge.com)</cp:lastModifiedBy>
  <cp:revision>1292</cp:revision>
  <dcterms:created xsi:type="dcterms:W3CDTF">2008-11-26T05:44:28Z</dcterms:created>
  <dcterms:modified xsi:type="dcterms:W3CDTF">2022-09-04T11:34:20Z</dcterms:modified>
</cp:coreProperties>
</file>