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1" r:id="rId2"/>
    <p:sldId id="476" r:id="rId3"/>
    <p:sldId id="477" r:id="rId4"/>
    <p:sldId id="513" r:id="rId5"/>
    <p:sldId id="522" r:id="rId6"/>
    <p:sldId id="534" r:id="rId7"/>
    <p:sldId id="533" r:id="rId8"/>
    <p:sldId id="524" r:id="rId9"/>
    <p:sldId id="523" r:id="rId10"/>
    <p:sldId id="535" r:id="rId11"/>
    <p:sldId id="527" r:id="rId12"/>
    <p:sldId id="529" r:id="rId13"/>
    <p:sldId id="530" r:id="rId14"/>
    <p:sldId id="531" r:id="rId15"/>
    <p:sldId id="532" r:id="rId16"/>
    <p:sldId id="525" r:id="rId17"/>
    <p:sldId id="526" r:id="rId18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FFCC"/>
    <a:srgbClr val="FF0000"/>
    <a:srgbClr val="FFCC99"/>
    <a:srgbClr val="EB3946"/>
    <a:srgbClr val="DDDDDD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9" autoAdjust="0"/>
    <p:restoredTop sz="84227" autoAdjust="0"/>
  </p:normalViewPr>
  <p:slideViewPr>
    <p:cSldViewPr>
      <p:cViewPr varScale="1">
        <p:scale>
          <a:sx n="121" d="100"/>
          <a:sy n="121" d="100"/>
        </p:scale>
        <p:origin x="1242" y="114"/>
      </p:cViewPr>
      <p:guideLst>
        <p:guide orient="horz" pos="311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AD0EF87-942A-49DE-BB9C-676A4DE61BA2}" type="datetimeFigureOut">
              <a:rPr lang="ko-KR" altLang="en-US"/>
              <a:pPr>
                <a:defRPr/>
              </a:pPr>
              <a:t>2022-09-04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76E5A4-F195-4E22-A4CB-5188746176B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97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E854585-E54A-484D-A3B4-5EEEC940666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7002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54585-E54A-484D-A3B4-5EEEC9406666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69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854585-E54A-484D-A3B4-5EEEC9406666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14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13F547D-40EB-4492-B403-DBC46F77323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37" descr="C:\Users\jongpo.choi\Desktop\3D_Logo_Tag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6134181"/>
            <a:ext cx="834103" cy="44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281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80" y="71414"/>
            <a:ext cx="8915400" cy="439718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45720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  <a:lvl2pPr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0" y="590871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62086" y="6525344"/>
            <a:ext cx="806028" cy="22110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3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168"/>
          <p:cNvSpPr txBox="1">
            <a:spLocks noChangeArrowheads="1"/>
          </p:cNvSpPr>
          <p:nvPr userDrawn="1"/>
        </p:nvSpPr>
        <p:spPr bwMode="auto">
          <a:xfrm>
            <a:off x="4089400" y="153988"/>
            <a:ext cx="1716088" cy="28416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dirty="0" smtClean="0">
                <a:solidFill>
                  <a:srgbClr val="C0C0C0"/>
                </a:solidFill>
                <a:latin typeface="Arial" charset="0"/>
                <a:ea typeface="맑은 고딕" pitchFamily="50" charset="-127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68"/>
          <p:cNvSpPr txBox="1">
            <a:spLocks noChangeArrowheads="1"/>
          </p:cNvSpPr>
          <p:nvPr/>
        </p:nvSpPr>
        <p:spPr bwMode="auto">
          <a:xfrm>
            <a:off x="7905750" y="265113"/>
            <a:ext cx="1716088" cy="28416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200" dirty="0">
                <a:solidFill>
                  <a:srgbClr val="C0C0C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LGE Internal Use Only</a:t>
            </a:r>
          </a:p>
        </p:txBody>
      </p:sp>
      <p:sp>
        <p:nvSpPr>
          <p:cNvPr id="7171" name="Rectangle 30"/>
          <p:cNvSpPr>
            <a:spLocks noChangeArrowheads="1"/>
          </p:cNvSpPr>
          <p:nvPr/>
        </p:nvSpPr>
        <p:spPr bwMode="auto">
          <a:xfrm>
            <a:off x="1276350" y="1252538"/>
            <a:ext cx="7353300" cy="1712912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 b="1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Analysis / Design Template Usage Guide </a:t>
            </a:r>
            <a:endParaRPr lang="en-US" altLang="ko-KR" sz="2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751581" y="4810125"/>
            <a:ext cx="2402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 b="1" dirty="0" smtClean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VSW </a:t>
            </a:r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Process Unit</a:t>
            </a:r>
          </a:p>
          <a:p>
            <a:pPr algn="ctr" eaLnBrk="1" latinLnBrk="1" hangingPunct="1"/>
            <a:r>
              <a:rPr lang="en-US" altLang="ko-KR" sz="2000" b="1" dirty="0"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LG Electronics Inc.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07010" y="5606175"/>
            <a:ext cx="1533772" cy="85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 bwMode="auto">
          <a:xfrm>
            <a:off x="56456" y="71438"/>
            <a:ext cx="9813726" cy="439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of Documentation Composition by SW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Structure type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mtClean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9433048" cy="1562516"/>
          </a:xfrm>
        </p:spPr>
        <p:txBody>
          <a:bodyPr/>
          <a:lstStyle/>
          <a:p>
            <a:pPr marL="0" indent="0"/>
            <a:r>
              <a:rPr lang="en-US" altLang="ko-KR" dirty="0" smtClean="0"/>
              <a:t>Five </a:t>
            </a:r>
            <a:r>
              <a:rPr lang="en-US" altLang="ko-KR" dirty="0"/>
              <a:t>types of SW structure developed in VS are presented, and examples of each document structure are provided in subsections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sz="1200" dirty="0" smtClean="0"/>
              <a:t>- The </a:t>
            </a:r>
            <a:r>
              <a:rPr lang="en-US" altLang="ko-KR" sz="1200" dirty="0"/>
              <a:t>document organization examples presented in this document are reference materials for document </a:t>
            </a:r>
            <a:r>
              <a:rPr lang="en-US" altLang="ko-KR" sz="1200" dirty="0" smtClean="0"/>
              <a:t>organization, and </a:t>
            </a:r>
            <a:r>
              <a:rPr lang="en-US" altLang="ko-KR" sz="1200" dirty="0"/>
              <a:t>do not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limit </a:t>
            </a:r>
            <a:r>
              <a:rPr lang="en-US" altLang="ko-KR" sz="1200" dirty="0"/>
              <a:t>the document organization.</a:t>
            </a:r>
          </a:p>
          <a:p>
            <a:pPr marL="0" indent="0"/>
            <a:r>
              <a:rPr lang="en-US" altLang="ko-KR" sz="1200" dirty="0"/>
              <a:t>- Document organization can change chapters/sections to systematically organize content.</a:t>
            </a:r>
            <a:endParaRPr lang="ko-KR" altLang="en-US" sz="12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4618"/>
              </p:ext>
            </p:extLst>
          </p:nvPr>
        </p:nvGraphicFramePr>
        <p:xfrm>
          <a:off x="367882" y="2132856"/>
          <a:ext cx="91973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74"/>
                <a:gridCol w="864096"/>
                <a:gridCol w="936104"/>
                <a:gridCol w="936104"/>
                <a:gridCol w="1584176"/>
                <a:gridCol w="939790"/>
                <a:gridCol w="1512168"/>
                <a:gridCol w="936102"/>
              </a:tblGrid>
              <a:tr h="19545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r>
                        <a:rPr lang="en-US" altLang="ko-KR" sz="14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of Documents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 Type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SysRS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SysAD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SRS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SAD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HLD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SDD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 CSD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 - HUD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- ADAS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(18 integrations)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(18 integrations)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- AVN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(40 integrations)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195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 - Telematics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882" y="4897727"/>
            <a:ext cx="4267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The number of documents in the table above is just an example.</a:t>
            </a:r>
            <a:endParaRPr lang="ko-KR" altLang="en-US" sz="10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77136" y="1614279"/>
            <a:ext cx="2543581" cy="224676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 structure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(1EA)</a:t>
            </a:r>
          </a:p>
          <a:p>
            <a:pPr marL="234950" indent="-23495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09550" indent="-20955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pPr marL="209550" indent="-20955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Design</a:t>
            </a:r>
          </a:p>
          <a:p>
            <a:pPr marL="209550" indent="-209550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pPr marL="209550" indent="-209550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.1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SW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Structure Type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A: CSD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  <a:b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626412"/>
          </a:xfrm>
        </p:spPr>
        <p:txBody>
          <a:bodyPr/>
          <a:lstStyle/>
          <a:p>
            <a:r>
              <a:rPr lang="en-US" altLang="ko-KR" dirty="0"/>
              <a:t>24 </a:t>
            </a:r>
            <a:r>
              <a:rPr lang="en-US" altLang="ko-KR" dirty="0" smtClean="0"/>
              <a:t>Classes </a:t>
            </a:r>
            <a:r>
              <a:rPr lang="en-US" altLang="ko-KR" dirty="0"/>
              <a:t>in 1 MCU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Identify </a:t>
            </a:r>
            <a:r>
              <a:rPr lang="en-US" altLang="ko-KR" dirty="0"/>
              <a:t>24 classes in SAD and design dynamic design and algorithm in </a:t>
            </a:r>
            <a:r>
              <a:rPr lang="en-US" altLang="ko-KR" dirty="0" smtClean="0"/>
              <a:t>SDD.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147242"/>
            <a:ext cx="5373648" cy="417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80507" y="4076023"/>
            <a:ext cx="3547766" cy="2462213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 structure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(1EA)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 Context 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UC diagram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 PBL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 APP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Global Variables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Design Alternatives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6776" y="1621829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Structure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8049344" y="5205963"/>
            <a:ext cx="1800200" cy="599033"/>
          </a:xfrm>
          <a:prstGeom prst="wedgeRoundRectCallout">
            <a:avLst>
              <a:gd name="adj1" fmla="val -12762"/>
              <a:gd name="adj2" fmla="val -117907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atinLnBrk="0"/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Identify design scope for each iteration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7805734" y="2678464"/>
            <a:ext cx="1304316" cy="2209125"/>
          </a:xfrm>
          <a:custGeom>
            <a:avLst/>
            <a:gdLst>
              <a:gd name="connsiteX0" fmla="*/ 485522 w 1304316"/>
              <a:gd name="connsiteY0" fmla="*/ 0 h 2209125"/>
              <a:gd name="connsiteX1" fmla="*/ 1294725 w 1304316"/>
              <a:gd name="connsiteY1" fmla="*/ 372233 h 2209125"/>
              <a:gd name="connsiteX2" fmla="*/ 0 w 1304316"/>
              <a:gd name="connsiteY2" fmla="*/ 2209125 h 22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316" h="2209125">
                <a:moveTo>
                  <a:pt x="485522" y="0"/>
                </a:moveTo>
                <a:cubicBezTo>
                  <a:pt x="930583" y="2022"/>
                  <a:pt x="1375645" y="4045"/>
                  <a:pt x="1294725" y="372233"/>
                </a:cubicBezTo>
                <a:cubicBezTo>
                  <a:pt x="1213805" y="740421"/>
                  <a:pt x="606902" y="1474773"/>
                  <a:pt x="0" y="2209125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65807" y="278092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Reuse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8150824" y="3027149"/>
            <a:ext cx="834624" cy="255213"/>
          </a:xfrm>
          <a:prstGeom prst="wedgeRoundRectCallout">
            <a:avLst>
              <a:gd name="adj1" fmla="val -71247"/>
              <a:gd name="adj2" fmla="val -1254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Remove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1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317781" y="1614279"/>
            <a:ext cx="2616422" cy="224676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 structure (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1EA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34950" indent="-23495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09550" indent="-2095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09550" indent="-20955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pPr marL="209550" indent="-20955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Design</a:t>
            </a:r>
          </a:p>
          <a:p>
            <a:pPr marL="209550" indent="-209550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pPr marL="209550" indent="-209550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.2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SW Structure Type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B: HUD Example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9289032" cy="626412"/>
          </a:xfrm>
        </p:spPr>
        <p:txBody>
          <a:bodyPr/>
          <a:lstStyle/>
          <a:p>
            <a:r>
              <a:rPr lang="en-US" altLang="ko-KR" dirty="0"/>
              <a:t>2 CPU, 2 </a:t>
            </a:r>
            <a:r>
              <a:rPr lang="en-US" altLang="ko-KR" dirty="0" smtClean="0"/>
              <a:t>SW Components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400" dirty="0"/>
              <a:t>Identify </a:t>
            </a:r>
            <a:r>
              <a:rPr lang="en-US" altLang="ko-KR" sz="1400" dirty="0" smtClean="0"/>
              <a:t>10+9 </a:t>
            </a:r>
            <a:r>
              <a:rPr lang="en-US" altLang="ko-KR" sz="1400" dirty="0"/>
              <a:t>classes in SAD and design dynamic design and algorithm </a:t>
            </a:r>
            <a:r>
              <a:rPr lang="en-US" altLang="ko-KR" sz="1400" dirty="0" smtClean="0"/>
              <a:t>for two components in one SDD.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1152" y="4076023"/>
            <a:ext cx="3528392" cy="246221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(1EA)</a:t>
            </a:r>
          </a:p>
          <a:p>
            <a:pPr marL="234950" indent="-23495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34950" indent="-234950">
              <a:buAutoNum type="arabicPeriod"/>
            </a:pPr>
            <a:r>
              <a:rPr lang="en-US" altLang="ko-KR" sz="14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en-US" altLang="ko-KR" sz="1400" strike="sngStrik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UC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</a:t>
            </a:r>
            <a:endParaRPr lang="en-US" altLang="ko-KR" sz="14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4950" indent="-2349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234950" indent="-2349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234950" indent="-234950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LLD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5.2 CHUD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Global Variables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Design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Alternatives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760" y="1621829"/>
            <a:ext cx="1309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Structure</a:t>
            </a:r>
            <a:endParaRPr lang="ko-KR" altLang="en-US" sz="1400" b="1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6" y="2187582"/>
            <a:ext cx="5925948" cy="3939657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 bwMode="auto">
          <a:xfrm>
            <a:off x="7946379" y="2678464"/>
            <a:ext cx="1304316" cy="2209125"/>
          </a:xfrm>
          <a:custGeom>
            <a:avLst/>
            <a:gdLst>
              <a:gd name="connsiteX0" fmla="*/ 485522 w 1304316"/>
              <a:gd name="connsiteY0" fmla="*/ 0 h 2209125"/>
              <a:gd name="connsiteX1" fmla="*/ 1294725 w 1304316"/>
              <a:gd name="connsiteY1" fmla="*/ 372233 h 2209125"/>
              <a:gd name="connsiteX2" fmla="*/ 0 w 1304316"/>
              <a:gd name="connsiteY2" fmla="*/ 2209125 h 220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316" h="2209125">
                <a:moveTo>
                  <a:pt x="485522" y="0"/>
                </a:moveTo>
                <a:cubicBezTo>
                  <a:pt x="930583" y="2022"/>
                  <a:pt x="1375645" y="4045"/>
                  <a:pt x="1294725" y="372233"/>
                </a:cubicBezTo>
                <a:cubicBezTo>
                  <a:pt x="1213805" y="740421"/>
                  <a:pt x="606902" y="1474773"/>
                  <a:pt x="0" y="2209125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3480" y="278092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Reuse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8409261" y="5205963"/>
            <a:ext cx="1417429" cy="599033"/>
          </a:xfrm>
          <a:prstGeom prst="wedgeRoundRectCallout">
            <a:avLst>
              <a:gd name="adj1" fmla="val -12762"/>
              <a:gd name="adj2" fmla="val -117907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Identify design scope for each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iteration</a:t>
            </a:r>
            <a:endParaRPr kumimoji="0"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8338306" y="3048415"/>
            <a:ext cx="791158" cy="255213"/>
          </a:xfrm>
          <a:prstGeom prst="wedgeRoundRectCallout">
            <a:avLst>
              <a:gd name="adj1" fmla="val -89634"/>
              <a:gd name="adj2" fmla="val -1254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Remove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SW Structure Type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C: ADAS Example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7635"/>
            <a:ext cx="6480720" cy="1127189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smtClean="0"/>
              <a:t> </a:t>
            </a:r>
            <a:r>
              <a:rPr lang="en-US" altLang="ko-KR" dirty="0" smtClean="0"/>
              <a:t>CPU,</a:t>
            </a:r>
            <a:r>
              <a:rPr lang="ko-KR" altLang="en-US" smtClean="0"/>
              <a:t> </a:t>
            </a:r>
            <a:r>
              <a:rPr lang="en-US" altLang="ko-KR" dirty="0" err="1" smtClean="0"/>
              <a:t>Component+Class</a:t>
            </a:r>
            <a:r>
              <a:rPr lang="ko-KR" altLang="en-US" smtClean="0"/>
              <a:t> </a:t>
            </a:r>
            <a:r>
              <a:rPr lang="en-US" altLang="ko-KR" dirty="0" smtClean="0"/>
              <a:t>Type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Identify 24 classes in SAD,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Design Interface between components for each feature in HLD (Creation by feature /Integration management), 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Design dynamic behavior and algorithm (SDD for each component other than one MCU)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4990" y="836712"/>
            <a:ext cx="2204514" cy="196977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Design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7136" y="2808218"/>
            <a:ext cx="2948499" cy="252376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HLD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(1EA)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30188" indent="-23018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list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 or UC)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Component structure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Interaction Design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context#1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.1.1 SD 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Feature#n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Interface Design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.1.1 Interfaces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224" y="5157192"/>
            <a:ext cx="286931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 each component)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Context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Global Variables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Design Alternatives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6601968" y="2190307"/>
            <a:ext cx="606906" cy="627321"/>
          </a:xfrm>
          <a:custGeom>
            <a:avLst/>
            <a:gdLst>
              <a:gd name="connsiteX0" fmla="*/ 606906 w 606906"/>
              <a:gd name="connsiteY0" fmla="*/ 0 h 627321"/>
              <a:gd name="connsiteX1" fmla="*/ 96544 w 606906"/>
              <a:gd name="connsiteY1" fmla="*/ 127591 h 627321"/>
              <a:gd name="connsiteX2" fmla="*/ 851 w 606906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906" h="627321">
                <a:moveTo>
                  <a:pt x="606906" y="0"/>
                </a:moveTo>
                <a:cubicBezTo>
                  <a:pt x="402229" y="11519"/>
                  <a:pt x="197553" y="23038"/>
                  <a:pt x="96544" y="127591"/>
                </a:cubicBezTo>
                <a:cubicBezTo>
                  <a:pt x="-4465" y="232144"/>
                  <a:pt x="-1807" y="429732"/>
                  <a:pt x="851" y="627321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05279" y="2190307"/>
            <a:ext cx="7152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45488" y="180327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Reuse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7995684" y="1704561"/>
            <a:ext cx="1340349" cy="1814816"/>
          </a:xfrm>
          <a:custGeom>
            <a:avLst/>
            <a:gdLst>
              <a:gd name="connsiteX0" fmla="*/ 754911 w 1340349"/>
              <a:gd name="connsiteY0" fmla="*/ 7281 h 1814816"/>
              <a:gd name="connsiteX1" fmla="*/ 1339702 w 1340349"/>
              <a:gd name="connsiteY1" fmla="*/ 219932 h 1814816"/>
              <a:gd name="connsiteX2" fmla="*/ 850604 w 1340349"/>
              <a:gd name="connsiteY2" fmla="*/ 1463941 h 1814816"/>
              <a:gd name="connsiteX3" fmla="*/ 0 w 1340349"/>
              <a:gd name="connsiteY3" fmla="*/ 1814816 h 181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0349" h="1814816">
                <a:moveTo>
                  <a:pt x="754911" y="7281"/>
                </a:moveTo>
                <a:cubicBezTo>
                  <a:pt x="1039332" y="-7782"/>
                  <a:pt x="1323753" y="-22845"/>
                  <a:pt x="1339702" y="219932"/>
                </a:cubicBezTo>
                <a:cubicBezTo>
                  <a:pt x="1355651" y="462709"/>
                  <a:pt x="1073888" y="1198127"/>
                  <a:pt x="850604" y="1463941"/>
                </a:cubicBezTo>
                <a:cubicBezTo>
                  <a:pt x="627320" y="1729755"/>
                  <a:pt x="313660" y="1772285"/>
                  <a:pt x="0" y="1814816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4" y="2605615"/>
            <a:ext cx="5817096" cy="34156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92760" y="2197893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Structure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2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7.4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SW Structure Type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D: AVN Example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626412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smtClean="0"/>
              <a:t> </a:t>
            </a:r>
            <a:r>
              <a:rPr lang="en-US" altLang="ko-KR" dirty="0" smtClean="0"/>
              <a:t>CPU, 393</a:t>
            </a:r>
            <a:r>
              <a:rPr lang="ko-KR" altLang="en-US" smtClean="0"/>
              <a:t> </a:t>
            </a:r>
            <a:r>
              <a:rPr lang="en-US" altLang="ko-KR" dirty="0" smtClean="0"/>
              <a:t>Use </a:t>
            </a:r>
            <a:r>
              <a:rPr lang="en-US" altLang="ko-KR" dirty="0"/>
              <a:t>C</a:t>
            </a:r>
            <a:r>
              <a:rPr lang="en-US" altLang="ko-KR" dirty="0" smtClean="0"/>
              <a:t>ases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Identify whole components in SAD. Create </a:t>
            </a:r>
            <a:r>
              <a:rPr lang="en-US" altLang="ko-KR" sz="1400" dirty="0"/>
              <a:t>HLD for each </a:t>
            </a:r>
            <a:r>
              <a:rPr lang="en-US" altLang="ko-KR" sz="1400" dirty="0" smtClean="0"/>
              <a:t>feature.</a:t>
            </a:r>
            <a:endParaRPr lang="ko-KR" altLang="en-US" sz="140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Create SDD for each component.</a:t>
            </a:r>
          </a:p>
          <a:p>
            <a:pPr marL="0" indent="0"/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2760" y="1825079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Structure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4" descr="http://collab.lge.com/main/download/attachments/400648613/C%26C%20View.png?version=5&amp;modificationDate=1440990659000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243677"/>
            <a:ext cx="5078917" cy="36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67539" y="2808218"/>
            <a:ext cx="2829877" cy="230832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HLD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(for each feature)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Function list</a:t>
            </a:r>
          </a:p>
          <a:p>
            <a:r>
              <a:rPr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Feature Context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Interaction Design</a:t>
            </a:r>
          </a:p>
          <a:p>
            <a:r>
              <a:rPr lang="en-US" altLang="ko-KR" sz="1200" b="1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  <a:endParaRPr lang="en-US" altLang="ko-KR" sz="1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SD 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Interface Design</a:t>
            </a:r>
          </a:p>
          <a:p>
            <a:r>
              <a:rPr lang="en-US" altLang="ko-KR" sz="1200" b="1" strike="sngStrik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b="1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5.1 Interfaces 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9224" y="5099700"/>
            <a:ext cx="286931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 structure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 each component)</a:t>
            </a:r>
          </a:p>
          <a:p>
            <a:pPr marL="234950" indent="-2349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Context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211138" indent="-211138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Global Variables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Design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Alternatives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5115" y="841936"/>
            <a:ext cx="2204514" cy="193899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 structure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(1EA)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Design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6474372" y="2190307"/>
            <a:ext cx="606906" cy="627321"/>
          </a:xfrm>
          <a:custGeom>
            <a:avLst/>
            <a:gdLst>
              <a:gd name="connsiteX0" fmla="*/ 606906 w 606906"/>
              <a:gd name="connsiteY0" fmla="*/ 0 h 627321"/>
              <a:gd name="connsiteX1" fmla="*/ 96544 w 606906"/>
              <a:gd name="connsiteY1" fmla="*/ 127591 h 627321"/>
              <a:gd name="connsiteX2" fmla="*/ 851 w 606906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906" h="627321">
                <a:moveTo>
                  <a:pt x="606906" y="0"/>
                </a:moveTo>
                <a:cubicBezTo>
                  <a:pt x="402229" y="11519"/>
                  <a:pt x="197553" y="23038"/>
                  <a:pt x="96544" y="127591"/>
                </a:cubicBezTo>
                <a:cubicBezTo>
                  <a:pt x="-4465" y="232144"/>
                  <a:pt x="-1807" y="429732"/>
                  <a:pt x="851" y="627321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7683" y="2190307"/>
            <a:ext cx="7152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9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.5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SW Structure Type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E: Telematics Example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8894792" cy="626412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 </a:t>
            </a:r>
            <a:r>
              <a:rPr lang="en-US" altLang="ko-KR" dirty="0" smtClean="0"/>
              <a:t>CPU, 10</a:t>
            </a:r>
            <a:r>
              <a:rPr lang="ko-KR" altLang="en-US" smtClean="0"/>
              <a:t> </a:t>
            </a:r>
            <a:r>
              <a:rPr lang="en-US" altLang="ko-KR" dirty="0" smtClean="0"/>
              <a:t>Features.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Identify components </a:t>
            </a:r>
            <a:r>
              <a:rPr lang="en-US" altLang="ko-KR" sz="1400" dirty="0"/>
              <a:t>in SAD. Create HLD for each feature.</a:t>
            </a:r>
            <a:endParaRPr lang="ko-KR" altLang="en-US" sz="140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Create SDD for each </a:t>
            </a:r>
            <a:r>
              <a:rPr lang="en-US" altLang="ko-KR" sz="1400" dirty="0" smtClean="0"/>
              <a:t>component.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050683"/>
            <a:ext cx="4680520" cy="41116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3040" y="2776860"/>
            <a:ext cx="3038396" cy="230832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HLD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 (10EA, for each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09550" indent="-209550">
              <a:buFontTx/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Function list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Feature Context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Interaction Design</a:t>
            </a:r>
          </a:p>
          <a:p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SD 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Interface Design</a:t>
            </a:r>
          </a:p>
          <a:p>
            <a:r>
              <a:rPr lang="en-US" altLang="ko-KR" sz="1200" strike="sngStrik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5.1 Interfaces for Scenario#1 or UC#1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5341" y="769928"/>
            <a:ext cx="2279983" cy="193899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structure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 EA)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09550" indent="-20955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pPr marL="209550" indent="-209550">
              <a:buAutoNum type="arabicPeriod"/>
            </a:pPr>
            <a:r>
              <a:rPr lang="en-US" altLang="ko-KR" sz="12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 Design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pPr marL="209550" indent="-20955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208" y="4987776"/>
            <a:ext cx="286931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 structure</a:t>
            </a:r>
            <a:r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 each component)</a:t>
            </a:r>
          </a:p>
          <a:p>
            <a:pPr marL="234950" indent="-234950"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27013" indent="-227013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Context</a:t>
            </a:r>
          </a:p>
          <a:p>
            <a:pPr marL="227013" indent="-227013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227013" indent="-227013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227013" indent="-227013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Global Variables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Design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Alternatives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6257801" y="2132856"/>
            <a:ext cx="606906" cy="627321"/>
          </a:xfrm>
          <a:custGeom>
            <a:avLst/>
            <a:gdLst>
              <a:gd name="connsiteX0" fmla="*/ 606906 w 606906"/>
              <a:gd name="connsiteY0" fmla="*/ 0 h 627321"/>
              <a:gd name="connsiteX1" fmla="*/ 96544 w 606906"/>
              <a:gd name="connsiteY1" fmla="*/ 127591 h 627321"/>
              <a:gd name="connsiteX2" fmla="*/ 851 w 606906"/>
              <a:gd name="connsiteY2" fmla="*/ 627321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906" h="627321">
                <a:moveTo>
                  <a:pt x="606906" y="0"/>
                </a:moveTo>
                <a:cubicBezTo>
                  <a:pt x="402229" y="11519"/>
                  <a:pt x="197553" y="23038"/>
                  <a:pt x="96544" y="127591"/>
                </a:cubicBezTo>
                <a:cubicBezTo>
                  <a:pt x="-4465" y="232144"/>
                  <a:pt x="-1807" y="429732"/>
                  <a:pt x="851" y="627321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1112" y="2132856"/>
            <a:ext cx="7152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2680" y="1681063"/>
            <a:ext cx="130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Structure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3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1.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EA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and Automatic creation of documentation</a:t>
            </a:r>
            <a:b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2480" y="692696"/>
            <a:ext cx="9433048" cy="1012156"/>
          </a:xfrm>
        </p:spPr>
        <p:txBody>
          <a:bodyPr/>
          <a:lstStyle/>
          <a:p>
            <a:pPr marL="0" indent="0"/>
            <a:r>
              <a:rPr lang="en-US" altLang="ko-KR" dirty="0"/>
              <a:t>When designing using EA, developers focus only on design, regardless of document </a:t>
            </a:r>
            <a:r>
              <a:rPr lang="en-US" altLang="ko-KR" dirty="0" smtClean="0"/>
              <a:t>structure/granularity. The </a:t>
            </a:r>
            <a:r>
              <a:rPr lang="en-US" altLang="ko-KR" dirty="0"/>
              <a:t>document structure has the advantage that </a:t>
            </a:r>
            <a:r>
              <a:rPr lang="en-US" altLang="ko-KR" dirty="0" smtClean="0"/>
              <a:t>can be freely created </a:t>
            </a:r>
            <a:r>
              <a:rPr lang="en-US" altLang="ko-KR" dirty="0"/>
              <a:t>according to the WBS or ‘convenience of change management</a:t>
            </a:r>
            <a:r>
              <a:rPr lang="en-US" altLang="ko-KR" dirty="0" smtClean="0"/>
              <a:t>’.</a:t>
            </a:r>
          </a:p>
          <a:p>
            <a:pPr marL="0" indent="0"/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896809" y="1700808"/>
            <a:ext cx="156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Folder list of EA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080" y="1741033"/>
            <a:ext cx="2841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 of Document creation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5300" b="42174"/>
          <a:stretch/>
        </p:blipFill>
        <p:spPr>
          <a:xfrm>
            <a:off x="799951" y="3521689"/>
            <a:ext cx="3255948" cy="1544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4375" b="56726"/>
          <a:stretch/>
        </p:blipFill>
        <p:spPr>
          <a:xfrm>
            <a:off x="801101" y="2225545"/>
            <a:ext cx="3255948" cy="1296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79930"/>
          <a:stretch/>
        </p:blipFill>
        <p:spPr>
          <a:xfrm>
            <a:off x="799951" y="5069558"/>
            <a:ext cx="3255948" cy="137641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2112833" y="4651509"/>
            <a:ext cx="286322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17187" y="4337636"/>
            <a:ext cx="466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 SD of 18 Features are created in 1 HLD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068752" y="3853616"/>
            <a:ext cx="286322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017187" y="3668950"/>
            <a:ext cx="276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Views are used in SAD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2112833" y="2959250"/>
            <a:ext cx="286322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017187" y="2774584"/>
            <a:ext cx="420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 diagrams are used in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SRS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112833" y="5512585"/>
            <a:ext cx="286322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017187" y="5198712"/>
            <a:ext cx="46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 Components, 600 functions are created in 9 SDD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520" y="6495147"/>
            <a:ext cx="9217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It is recommended to configure the EA folder as a single root for the entire baseline. (The figure is a case in which the root is separated step by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9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</a:t>
            </a:r>
            <a:r>
              <a:rPr lang="en-US" altLang="ko-KR" dirty="0" smtClean="0"/>
              <a:t>2.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Traceability Module Setup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Doors)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6456" y="692696"/>
            <a:ext cx="9793088" cy="1019731"/>
          </a:xfrm>
        </p:spPr>
        <p:txBody>
          <a:bodyPr/>
          <a:lstStyle/>
          <a:p>
            <a:pPr marL="0" indent="0"/>
            <a:r>
              <a:rPr lang="en-US" altLang="ko-KR" dirty="0"/>
              <a:t>If you set up traceability using Doors, you need to properly separate link modules to search for traceability by link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sz="1400" dirty="0" smtClean="0"/>
              <a:t>- </a:t>
            </a:r>
            <a:r>
              <a:rPr lang="en-US" altLang="ko-KR" sz="1400" dirty="0"/>
              <a:t>Do not set multiple in-links in the same link module in a specific node. (Can be minimized with 4 link modules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191264" y="15567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Basic link set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7296" y="1556792"/>
            <a:ext cx="223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Traceability link module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576145" y="5021894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76145" y="4296465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76145" y="3564480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232920" y="3214126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SysITC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576145" y="2834573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/>
          <p:cNvCxnSpPr>
            <a:stCxn id="34" idx="4"/>
            <a:endCxn id="35" idx="0"/>
          </p:cNvCxnSpPr>
          <p:nvPr/>
        </p:nvCxnSpPr>
        <p:spPr>
          <a:xfrm>
            <a:off x="2063977" y="2487092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572102" y="3207172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SysAD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HSI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/>
          <p:cNvCxnSpPr>
            <a:stCxn id="35" idx="4"/>
            <a:endCxn id="36" idx="0"/>
          </p:cNvCxnSpPr>
          <p:nvPr/>
        </p:nvCxnSpPr>
        <p:spPr>
          <a:xfrm>
            <a:off x="2063977" y="3218167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6" idx="4"/>
            <a:endCxn id="38" idx="0"/>
          </p:cNvCxnSpPr>
          <p:nvPr/>
        </p:nvCxnSpPr>
        <p:spPr>
          <a:xfrm>
            <a:off x="2063977" y="3949242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6" idx="6"/>
            <a:endCxn id="37" idx="1"/>
          </p:cNvCxnSpPr>
          <p:nvPr/>
        </p:nvCxnSpPr>
        <p:spPr>
          <a:xfrm>
            <a:off x="2352009" y="3747232"/>
            <a:ext cx="278888" cy="24488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5" idx="6"/>
            <a:endCxn id="26" idx="1"/>
          </p:cNvCxnSpPr>
          <p:nvPr/>
        </p:nvCxnSpPr>
        <p:spPr>
          <a:xfrm>
            <a:off x="2352009" y="3016157"/>
            <a:ext cx="304456" cy="2501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32720" y="2487092"/>
            <a:ext cx="929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793" y="3358206"/>
            <a:ext cx="959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Verification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414320" y="2913645"/>
            <a:ext cx="39869" cy="16997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775945" y="2083071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75945" y="2814146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75945" y="3545221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546534" y="3932953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775945" y="4276296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SDD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75945" y="5007372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UNIT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직선 화살표 연결선 39"/>
          <p:cNvCxnSpPr>
            <a:stCxn id="36" idx="6"/>
            <a:endCxn id="26" idx="3"/>
          </p:cNvCxnSpPr>
          <p:nvPr/>
        </p:nvCxnSpPr>
        <p:spPr>
          <a:xfrm flipV="1">
            <a:off x="2352009" y="3552025"/>
            <a:ext cx="304456" cy="1952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6"/>
            <a:endCxn id="24" idx="2"/>
          </p:cNvCxnSpPr>
          <p:nvPr/>
        </p:nvCxnSpPr>
        <p:spPr>
          <a:xfrm>
            <a:off x="2352009" y="3016157"/>
            <a:ext cx="1224136" cy="1316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8" idx="6"/>
            <a:endCxn id="21" idx="2"/>
          </p:cNvCxnSpPr>
          <p:nvPr/>
        </p:nvCxnSpPr>
        <p:spPr>
          <a:xfrm>
            <a:off x="2352009" y="4478307"/>
            <a:ext cx="1224136" cy="1290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6"/>
            <a:endCxn id="22" idx="2"/>
          </p:cNvCxnSpPr>
          <p:nvPr/>
        </p:nvCxnSpPr>
        <p:spPr>
          <a:xfrm>
            <a:off x="2352009" y="3747232"/>
            <a:ext cx="1224136" cy="1199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6" idx="6"/>
            <a:endCxn id="23" idx="2"/>
          </p:cNvCxnSpPr>
          <p:nvPr/>
        </p:nvCxnSpPr>
        <p:spPr>
          <a:xfrm flipV="1">
            <a:off x="3148166" y="3408876"/>
            <a:ext cx="1084754" cy="3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053413" y="3908885"/>
            <a:ext cx="28806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07362" y="222109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 module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68492" y="376717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classification/Grouping</a:t>
            </a:r>
            <a:r>
              <a:rPr lang="en-US" altLang="ko-KR" sz="12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763281" y="5964448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Original module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32720" y="5967567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Index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module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40632" y="5805264"/>
            <a:ext cx="2264949" cy="6715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68962" y="5539455"/>
            <a:ext cx="61106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Legend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152800" y="5967567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TC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module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019545" y="2657785"/>
            <a:ext cx="335459" cy="11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271" y="2532535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Link_Verification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8019545" y="2951690"/>
            <a:ext cx="335459" cy="1130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82271" y="282644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Link_SysAD_SAD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8019545" y="3239722"/>
            <a:ext cx="335459" cy="1130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82271" y="311447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Link_SWUNIT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006870" y="3527754"/>
            <a:ext cx="335459" cy="1130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69596" y="3402504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Link_Validation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/>
          <p:cNvCxnSpPr>
            <a:stCxn id="26" idx="2"/>
            <a:endCxn id="35" idx="5"/>
          </p:cNvCxnSpPr>
          <p:nvPr/>
        </p:nvCxnSpPr>
        <p:spPr>
          <a:xfrm flipH="1" flipV="1">
            <a:off x="2267646" y="3158999"/>
            <a:ext cx="304456" cy="250184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7" idx="2"/>
            <a:endCxn id="36" idx="5"/>
          </p:cNvCxnSpPr>
          <p:nvPr/>
        </p:nvCxnSpPr>
        <p:spPr>
          <a:xfrm flipH="1" flipV="1">
            <a:off x="2267646" y="3890074"/>
            <a:ext cx="278888" cy="24489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905328" y="2467250"/>
            <a:ext cx="1616836" cy="12609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576145" y="2089750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SanityTC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>
            <a:stCxn id="70" idx="2"/>
            <a:endCxn id="34" idx="6"/>
          </p:cNvCxnSpPr>
          <p:nvPr/>
        </p:nvCxnSpPr>
        <p:spPr>
          <a:xfrm flipH="1">
            <a:off x="2352009" y="2284500"/>
            <a:ext cx="1224136" cy="58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사각형 설명선 9"/>
          <p:cNvSpPr/>
          <p:nvPr/>
        </p:nvSpPr>
        <p:spPr bwMode="auto">
          <a:xfrm>
            <a:off x="129491" y="1981332"/>
            <a:ext cx="1511141" cy="642378"/>
          </a:xfrm>
          <a:prstGeom prst="wedgeRoundRectCallout">
            <a:avLst>
              <a:gd name="adj1" fmla="val 57074"/>
              <a:gd name="adj2" fmla="val 88630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atinLnBrk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In-links coming into a node must be different link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modules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>
          <a:xfrm rot="13589337">
            <a:off x="1546027" y="3640561"/>
            <a:ext cx="1732261" cy="1742149"/>
          </a:xfrm>
          <a:prstGeom prst="arc">
            <a:avLst/>
          </a:prstGeom>
          <a:ln w="1905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311549" y="4213580"/>
            <a:ext cx="278888" cy="2005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20" idx="2"/>
          </p:cNvCxnSpPr>
          <p:nvPr/>
        </p:nvCxnSpPr>
        <p:spPr>
          <a:xfrm>
            <a:off x="2344969" y="5213569"/>
            <a:ext cx="1231176" cy="3075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600481" y="5021894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600481" y="4296465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600481" y="3564480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257256" y="3214126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SysITC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600481" y="2834573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0" name="직선 화살표 연결선 79"/>
          <p:cNvCxnSpPr>
            <a:stCxn id="89" idx="4"/>
            <a:endCxn id="90" idx="0"/>
          </p:cNvCxnSpPr>
          <p:nvPr/>
        </p:nvCxnSpPr>
        <p:spPr>
          <a:xfrm>
            <a:off x="5088313" y="2487092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596438" y="3207172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SysAD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HSI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2" name="직선 화살표 연결선 81"/>
          <p:cNvCxnSpPr>
            <a:stCxn id="90" idx="4"/>
            <a:endCxn id="91" idx="0"/>
          </p:cNvCxnSpPr>
          <p:nvPr/>
        </p:nvCxnSpPr>
        <p:spPr>
          <a:xfrm>
            <a:off x="5088313" y="3218167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1" idx="4"/>
            <a:endCxn id="93" idx="0"/>
          </p:cNvCxnSpPr>
          <p:nvPr/>
        </p:nvCxnSpPr>
        <p:spPr>
          <a:xfrm>
            <a:off x="5088313" y="3949242"/>
            <a:ext cx="0" cy="3270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91" idx="6"/>
            <a:endCxn id="92" idx="1"/>
          </p:cNvCxnSpPr>
          <p:nvPr/>
        </p:nvCxnSpPr>
        <p:spPr>
          <a:xfrm>
            <a:off x="5376345" y="3747232"/>
            <a:ext cx="278888" cy="24488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90" idx="6"/>
            <a:endCxn id="81" idx="1"/>
          </p:cNvCxnSpPr>
          <p:nvPr/>
        </p:nvCxnSpPr>
        <p:spPr>
          <a:xfrm>
            <a:off x="5376345" y="3016157"/>
            <a:ext cx="304456" cy="2501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800281" y="2083071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800281" y="2814146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800281" y="3545221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SRS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570870" y="3932953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800281" y="4276296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HLD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800281" y="5007372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SDD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5" name="직선 화살표 연결선 94"/>
          <p:cNvCxnSpPr>
            <a:stCxn id="91" idx="6"/>
            <a:endCxn id="81" idx="3"/>
          </p:cNvCxnSpPr>
          <p:nvPr/>
        </p:nvCxnSpPr>
        <p:spPr>
          <a:xfrm flipV="1">
            <a:off x="5376345" y="3552025"/>
            <a:ext cx="304456" cy="1952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90" idx="6"/>
            <a:endCxn id="79" idx="2"/>
          </p:cNvCxnSpPr>
          <p:nvPr/>
        </p:nvCxnSpPr>
        <p:spPr>
          <a:xfrm>
            <a:off x="5376345" y="3016157"/>
            <a:ext cx="1224136" cy="1316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6"/>
            <a:endCxn id="76" idx="2"/>
          </p:cNvCxnSpPr>
          <p:nvPr/>
        </p:nvCxnSpPr>
        <p:spPr>
          <a:xfrm>
            <a:off x="5376345" y="4478307"/>
            <a:ext cx="1224136" cy="1290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1" idx="6"/>
            <a:endCxn id="77" idx="2"/>
          </p:cNvCxnSpPr>
          <p:nvPr/>
        </p:nvCxnSpPr>
        <p:spPr>
          <a:xfrm>
            <a:off x="5376345" y="3747232"/>
            <a:ext cx="1224136" cy="1199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1" idx="6"/>
            <a:endCxn id="78" idx="2"/>
          </p:cNvCxnSpPr>
          <p:nvPr/>
        </p:nvCxnSpPr>
        <p:spPr>
          <a:xfrm flipV="1">
            <a:off x="6172502" y="3408876"/>
            <a:ext cx="1084754" cy="3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1" idx="2"/>
            <a:endCxn id="90" idx="5"/>
          </p:cNvCxnSpPr>
          <p:nvPr/>
        </p:nvCxnSpPr>
        <p:spPr>
          <a:xfrm flipH="1" flipV="1">
            <a:off x="5291982" y="3158999"/>
            <a:ext cx="304456" cy="250184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2" idx="2"/>
            <a:endCxn id="91" idx="5"/>
          </p:cNvCxnSpPr>
          <p:nvPr/>
        </p:nvCxnSpPr>
        <p:spPr>
          <a:xfrm flipH="1" flipV="1">
            <a:off x="5291982" y="3890074"/>
            <a:ext cx="278888" cy="24489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6600481" y="2089750"/>
            <a:ext cx="576064" cy="38949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SanityTC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3" name="직선 화살표 연결선 102"/>
          <p:cNvCxnSpPr>
            <a:stCxn id="102" idx="2"/>
            <a:endCxn id="89" idx="6"/>
          </p:cNvCxnSpPr>
          <p:nvPr/>
        </p:nvCxnSpPr>
        <p:spPr>
          <a:xfrm flipH="1">
            <a:off x="5376345" y="2284500"/>
            <a:ext cx="1224136" cy="58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2" idx="3"/>
            <a:endCxn id="94" idx="0"/>
          </p:cNvCxnSpPr>
          <p:nvPr/>
        </p:nvCxnSpPr>
        <p:spPr>
          <a:xfrm flipH="1">
            <a:off x="5088313" y="4277806"/>
            <a:ext cx="566920" cy="72956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75" idx="2"/>
          </p:cNvCxnSpPr>
          <p:nvPr/>
        </p:nvCxnSpPr>
        <p:spPr>
          <a:xfrm>
            <a:off x="5369305" y="5213569"/>
            <a:ext cx="1231176" cy="3075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808984" y="5711498"/>
            <a:ext cx="576064" cy="4040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UNIT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09" name="직선 화살표 연결선 108"/>
          <p:cNvCxnSpPr>
            <a:stCxn id="94" idx="4"/>
            <a:endCxn id="107" idx="0"/>
          </p:cNvCxnSpPr>
          <p:nvPr/>
        </p:nvCxnSpPr>
        <p:spPr>
          <a:xfrm>
            <a:off x="5088313" y="5411393"/>
            <a:ext cx="8703" cy="30010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2504728" y="2733315"/>
            <a:ext cx="1067176" cy="108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원호 110"/>
          <p:cNvSpPr/>
          <p:nvPr/>
        </p:nvSpPr>
        <p:spPr>
          <a:xfrm rot="13589337">
            <a:off x="4565295" y="3640561"/>
            <a:ext cx="1732261" cy="1742149"/>
          </a:xfrm>
          <a:prstGeom prst="arc">
            <a:avLst/>
          </a:prstGeom>
          <a:ln w="1905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16093" y="1556792"/>
            <a:ext cx="17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Expanded link set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9597" y="5517232"/>
            <a:ext cx="4207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SysRS-SysAD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SRS-SAD relationship is not at the level of individual requirements and can be grouped as long as the requirements are not omitted (as of ASPICE 3.0) The SAD-SDD relationship is a direct link if there is no individual requirement level content in the SAD. The SAD-SDD relationship only needs to be able to show that all components of the SAD are designed, even without direct linking, unless the SAD has individual requirements level content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4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 txBox="1">
            <a:spLocks/>
          </p:cNvSpPr>
          <p:nvPr/>
        </p:nvSpPr>
        <p:spPr bwMode="auto">
          <a:xfrm>
            <a:off x="128588" y="115888"/>
            <a:ext cx="5184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Document Info</a:t>
            </a:r>
            <a:endParaRPr lang="ko-KR" altLang="en-US" sz="2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62681"/>
              </p:ext>
            </p:extLst>
          </p:nvPr>
        </p:nvGraphicFramePr>
        <p:xfrm>
          <a:off x="344488" y="2204864"/>
          <a:ext cx="9217025" cy="2334260"/>
        </p:xfrm>
        <a:graphic>
          <a:graphicData uri="http://schemas.openxmlformats.org/drawingml/2006/table">
            <a:tbl>
              <a:tblPr/>
              <a:tblGrid>
                <a:gridCol w="1003300"/>
                <a:gridCol w="1387475"/>
                <a:gridCol w="4377977"/>
                <a:gridCol w="1080120"/>
                <a:gridCol w="1368153"/>
              </a:tblGrid>
              <a:tr h="3651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Version</a:t>
                      </a:r>
                      <a:endParaRPr kumimoji="0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Date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Comment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Author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Approver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1.0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2019-03-29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Initial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version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GuanRok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 Park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SW Architect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Arial" panose="020B0604020202020204" pitchFamily="34" charset="0"/>
                        </a:rPr>
                        <a:t>Team Leader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9" name="TextBox 4"/>
          <p:cNvSpPr txBox="1">
            <a:spLocks noChangeArrowheads="1"/>
          </p:cNvSpPr>
          <p:nvPr/>
        </p:nvSpPr>
        <p:spPr bwMode="auto">
          <a:xfrm>
            <a:off x="239713" y="1844824"/>
            <a:ext cx="2733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Revision History</a:t>
            </a:r>
            <a:endParaRPr lang="ko-KR" altLang="en-US" sz="1600" b="1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270" name="TextBox 6"/>
          <p:cNvSpPr txBox="1">
            <a:spLocks noChangeArrowheads="1"/>
          </p:cNvSpPr>
          <p:nvPr/>
        </p:nvSpPr>
        <p:spPr bwMode="auto">
          <a:xfrm>
            <a:off x="239713" y="658813"/>
            <a:ext cx="2733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Document Information</a:t>
            </a:r>
            <a:endParaRPr lang="ko-KR" altLang="en-US" sz="1600" b="1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53323"/>
              </p:ext>
            </p:extLst>
          </p:nvPr>
        </p:nvGraphicFramePr>
        <p:xfrm>
          <a:off x="346075" y="996950"/>
          <a:ext cx="9242425" cy="592138"/>
        </p:xfrm>
        <a:graphic>
          <a:graphicData uri="http://schemas.openxmlformats.org/drawingml/2006/table">
            <a:tbl>
              <a:tblPr/>
              <a:tblGrid>
                <a:gridCol w="2397173"/>
                <a:gridCol w="6845252"/>
              </a:tblGrid>
              <a:tr h="27216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Issuing authority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44" marR="69944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pt-BR" altLang="ko-KR" sz="12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SW </a:t>
                      </a:r>
                      <a:r>
                        <a:rPr lang="pt-BR" altLang="ko-KR" sz="1200" b="0" kern="1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Architect Unit</a:t>
                      </a:r>
                    </a:p>
                  </a:txBody>
                  <a:tcPr marL="69950" marR="6995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Status of document</a:t>
                      </a:r>
                      <a:endParaRPr lang="ko-KR" altLang="ko-KR" sz="1200" b="1" kern="100" dirty="0" smtClean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44" marR="69944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 Progress / Approved / Released</a:t>
                      </a:r>
                      <a:endParaRPr lang="ko-KR" altLang="ko-KR" sz="1200" b="0" i="0" kern="100" dirty="0" smtClean="0">
                        <a:solidFill>
                          <a:schemeClr val="accent4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50" marR="6995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4448944" y="1317260"/>
            <a:ext cx="861574" cy="247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 Narrow" panose="020B0606020202030204" pitchFamily="34" charset="0"/>
              <a:ea typeface="LG스마트체 Semi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그룹 2"/>
          <p:cNvGrpSpPr>
            <a:grpSpLocks/>
          </p:cNvGrpSpPr>
          <p:nvPr/>
        </p:nvGrpSpPr>
        <p:grpSpPr bwMode="auto">
          <a:xfrm>
            <a:off x="1712604" y="1052736"/>
            <a:ext cx="6454673" cy="5182765"/>
            <a:chOff x="1697832" y="1553031"/>
            <a:chExt cx="6454457" cy="5183070"/>
          </a:xfrm>
        </p:grpSpPr>
        <p:sp>
          <p:nvSpPr>
            <p:cNvPr id="10243" name="Rectangle 1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97832" y="1553031"/>
              <a:ext cx="6448209" cy="47151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67339" tIns="34208" rIns="67339" bIns="34208" anchor="ctr"/>
            <a:lstStyle>
              <a:lvl1pPr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2400" b="1" dirty="0" smtClean="0">
                  <a:solidFill>
                    <a:srgbClr val="FFFFF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Contents</a:t>
              </a:r>
              <a:endParaRPr kumimoji="0" lang="ko-KR" altLang="en-US" sz="2400" b="1" smtClean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9220" name="Rectangle 1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704080" y="2024546"/>
              <a:ext cx="6448209" cy="47115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68416" tIns="34208" rIns="68416" bIns="34208" anchor="ctr"/>
            <a:lstStyle>
              <a:lvl1pPr marL="1160463" indent="-454025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684213"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36600" algn="l"/>
                </a:tabLs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Overview</a:t>
              </a: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Composition of Analysis/Design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Documentation </a:t>
              </a:r>
              <a:endPara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Separation of </a:t>
              </a:r>
              <a:r>
                <a:rPr lang="en-US" altLang="ko-KR" sz="1600" b="1" dirty="0" err="1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SyRS</a:t>
              </a:r>
              <a:endParaRPr lang="en-US" altLang="ko-KR" sz="16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Separation of SRS</a:t>
              </a: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Separation of HLD</a:t>
              </a: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Integration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of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SDD</a:t>
              </a:r>
            </a:p>
            <a:p>
              <a:pPr marL="1049337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of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Documentation Composition by SW Structure type</a:t>
              </a:r>
            </a:p>
            <a:p>
              <a:pPr marL="1489074" lvl="3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SW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Structure Type A-CSD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</a:t>
              </a:r>
            </a:p>
            <a:p>
              <a:pPr marL="1489074" lvl="3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SW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Structure Type B-HUD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</a:t>
              </a:r>
            </a:p>
            <a:p>
              <a:pPr marL="1489074" lvl="3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SW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Structure Type C-ADAS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</a:t>
              </a:r>
            </a:p>
            <a:p>
              <a:pPr marL="1489074" lvl="3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SW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Structure Type D-AVN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</a:t>
              </a:r>
            </a:p>
            <a:p>
              <a:pPr marL="1489074" lvl="3" indent="-342900" eaLnBrk="1" hangingPunct="1">
                <a:lnSpc>
                  <a:spcPct val="120000"/>
                </a:lnSpc>
                <a:buAutoNum type="arabicPeriod"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SW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Structure Type E-Telematics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Example</a:t>
              </a:r>
            </a:p>
            <a:p>
              <a:pPr marL="706437" indent="0" eaLnBrk="1" hangingPunct="1">
                <a:lnSpc>
                  <a:spcPct val="120000"/>
                </a:lnSpc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APPENDIX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1.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EA and Automatic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creation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of documentation</a:t>
              </a:r>
            </a:p>
            <a:p>
              <a:pPr marL="706437" indent="0" eaLnBrk="1" hangingPunct="1">
                <a:lnSpc>
                  <a:spcPct val="120000"/>
                </a:lnSpc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APPENDIX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2. Traceability </a:t>
              </a:r>
              <a:r>
                <a:rPr lang="en-US" altLang="ko-KR" sz="1600" b="1" dirty="0" smtClean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Module Setup </a:t>
              </a:r>
              <a:r>
                <a:rPr lang="en-US" altLang="ko-KR" sz="1600" b="1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(Doors)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28588" y="115888"/>
            <a:ext cx="5184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Arial" panose="020B0604020202020204" pitchFamily="34" charset="0"/>
              </a:rPr>
              <a:t>1. Overview</a:t>
            </a:r>
            <a:endParaRPr lang="ko-KR" altLang="en-US" sz="2400" b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내용 개체 틀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36058"/>
              </p:ext>
            </p:extLst>
          </p:nvPr>
        </p:nvGraphicFramePr>
        <p:xfrm>
          <a:off x="344488" y="2216299"/>
          <a:ext cx="9244011" cy="3040993"/>
        </p:xfrm>
        <a:graphic>
          <a:graphicData uri="http://schemas.openxmlformats.org/drawingml/2006/table">
            <a:tbl>
              <a:tblPr/>
              <a:tblGrid>
                <a:gridCol w="1296144"/>
                <a:gridCol w="3434226"/>
                <a:gridCol w="1390310"/>
                <a:gridCol w="3123331"/>
              </a:tblGrid>
              <a:tr h="231841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Term</a:t>
                      </a:r>
                      <a:endParaRPr kumimoji="0" lang="ko-KR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Definition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Term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Definition</a:t>
                      </a:r>
                      <a:endParaRPr kumimoji="0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0361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CRS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Customer Requirements Specification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CSD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Center Stack Display</a:t>
                      </a:r>
                      <a:endParaRPr lang="ko-KR" sz="1200" b="0" i="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SysRS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Requirements Specification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HUD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Head Up Display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SRS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Software Requirements Specification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AVN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Audio Video Navigation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SysAD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Architecture Design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ADAS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Advanced Driver Assistant System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SAD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Software Architecture Design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HLD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High Level Design (Interface design between components)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SDD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Software Detailed Design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UC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UML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Unified Modeling Language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SD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Sequence Diagram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EA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Enterprise Architect (UML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tool)</a:t>
                      </a:r>
                      <a:endParaRPr lang="ko-KR" altLang="ko-KR" sz="1200" b="0" i="0" kern="1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SW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Software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Class structure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SW : SW is a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set of classes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i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Component structure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SW : SW is a set of components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i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61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Feature : Set of functions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0" i="0" kern="1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Component : Set of classes. SAD describes components. SDD is written for each component.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Class : Set of attributes and operations</a:t>
                      </a:r>
                    </a:p>
                  </a:txBody>
                  <a:tcPr marL="69938" marR="69938" marT="0" marB="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9713" y="1844824"/>
            <a:ext cx="2733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Glossary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874783"/>
              </p:ext>
            </p:extLst>
          </p:nvPr>
        </p:nvGraphicFramePr>
        <p:xfrm>
          <a:off x="346075" y="764704"/>
          <a:ext cx="9242425" cy="1051494"/>
        </p:xfrm>
        <a:graphic>
          <a:graphicData uri="http://schemas.openxmlformats.org/drawingml/2006/table">
            <a:tbl>
              <a:tblPr/>
              <a:tblGrid>
                <a:gridCol w="1294557"/>
                <a:gridCol w="7947868"/>
              </a:tblGrid>
              <a:tr h="61200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Purpose</a:t>
                      </a:r>
                      <a:r>
                        <a:rPr lang="en-US" altLang="ko-KR" sz="1200" b="1" kern="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sz="1200" b="1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44" marR="69944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This document is a guide to help you adjust/use the analysis/design template in a project according to the project type or SW structure. This document provides examples for five representative SW types. Analysis/design template adjustment is led by the project SW architect and decided by consensus within the development team.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50" marR="6995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9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Scope</a:t>
                      </a:r>
                      <a:endParaRPr lang="ko-KR" altLang="ko-KR" sz="1200" b="1" kern="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44" marR="69944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Projects applying the VS Standard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accent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Template</a:t>
                      </a:r>
                      <a:r>
                        <a:rPr lang="ko-KR" altLang="en-US" sz="1200" b="0" i="0" kern="100" smtClean="0">
                          <a:solidFill>
                            <a:schemeClr val="accent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 i="0" kern="100" dirty="0" smtClean="0">
                          <a:solidFill>
                            <a:schemeClr val="accent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SysRS v2.0, SysAD v2.0, SRS v3.0,</a:t>
                      </a:r>
                      <a:r>
                        <a:rPr lang="en-US" altLang="ko-KR" sz="1200" b="0" i="0" kern="100" baseline="0" dirty="0" smtClean="0">
                          <a:solidFill>
                            <a:schemeClr val="accent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SAD(Type2), SDD(Type2)</a:t>
                      </a:r>
                      <a:endParaRPr lang="ko-KR" altLang="ko-KR" sz="1200" b="0" i="0" kern="100" dirty="0" smtClean="0">
                        <a:solidFill>
                          <a:schemeClr val="accent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9950" marR="6995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67545" y="5335468"/>
            <a:ext cx="9320954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References</a:t>
            </a:r>
          </a:p>
          <a:p>
            <a:pPr eaLnBrk="1" latinLnBrk="1" hangingPunct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[1] LGE, VS SysRS template, v2.0</a:t>
            </a:r>
          </a:p>
          <a:p>
            <a:pPr eaLnBrk="1" latinLnBrk="1" hangingPunct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[2]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LGE,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VS SysAD template,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v2.0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[3]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LGE,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VS SRS template, v3.0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[4]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LGE,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VS SAD template(type 2), v1.0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LGE,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VS SDD template(type 2), v1.0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Composition of Analysis/Design Documentation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0472" y="714356"/>
            <a:ext cx="9577064" cy="913758"/>
          </a:xfrm>
        </p:spPr>
        <p:txBody>
          <a:bodyPr/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cs typeface="Arial" panose="020B0604020202020204" pitchFamily="34" charset="0"/>
              </a:rPr>
              <a:t> Class structure</a:t>
            </a:r>
            <a:r>
              <a:rPr lang="ko-KR" altLang="en-US" sz="1500" smtClean="0"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cs typeface="Arial" panose="020B0604020202020204" pitchFamily="34" charset="0"/>
              </a:rPr>
              <a:t>SW:</a:t>
            </a:r>
            <a:r>
              <a:rPr lang="ko-KR" altLang="en-US" sz="1500" smtClean="0"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cs typeface="Arial" panose="020B0604020202020204" pitchFamily="34" charset="0"/>
              </a:rPr>
              <a:t>Relationship between SAD(structure)-SDD(dynamic design/Unit design), 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ko-KR" altLang="en-US" sz="1500" dirty="0" smtClean="0"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cs typeface="Arial" panose="020B0604020202020204" pitchFamily="34" charset="0"/>
              </a:rPr>
              <a:t>Component structure</a:t>
            </a:r>
            <a:r>
              <a:rPr lang="ko-KR" altLang="en-US" sz="1500" smtClean="0"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cs typeface="Arial" panose="020B0604020202020204" pitchFamily="34" charset="0"/>
              </a:rPr>
              <a:t>SW: Relationship between SAD(structure</a:t>
            </a:r>
            <a:r>
              <a:rPr lang="en-US" altLang="ko-KR" sz="1500" dirty="0">
                <a:cs typeface="Arial" panose="020B0604020202020204" pitchFamily="34" charset="0"/>
              </a:rPr>
              <a:t>)-</a:t>
            </a:r>
            <a:r>
              <a:rPr lang="en-US" altLang="ko-KR" sz="1500" dirty="0" smtClean="0">
                <a:cs typeface="Arial" panose="020B0604020202020204" pitchFamily="34" charset="0"/>
              </a:rPr>
              <a:t>HLD-SDD(dynamic </a:t>
            </a:r>
            <a:r>
              <a:rPr lang="en-US" altLang="ko-KR" sz="1500" dirty="0">
                <a:cs typeface="Arial" panose="020B0604020202020204" pitchFamily="34" charset="0"/>
              </a:rPr>
              <a:t>design/Unit </a:t>
            </a:r>
            <a:r>
              <a:rPr lang="en-US" altLang="ko-KR" sz="1500" dirty="0" smtClean="0">
                <a:cs typeface="Arial" panose="020B0604020202020204" pitchFamily="34" charset="0"/>
              </a:rPr>
              <a:t>design)  </a:t>
            </a:r>
          </a:p>
          <a:p>
            <a:pPr marL="0" indent="0"/>
            <a:r>
              <a:rPr lang="en-US" altLang="ko-KR" sz="1400" dirty="0" smtClean="0">
                <a:cs typeface="Arial" panose="020B0604020202020204" pitchFamily="34" charset="0"/>
              </a:rPr>
              <a:t>  - HLD defines interface(sequence) between components and is included in SAD or separated.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488504" y="2348880"/>
            <a:ext cx="79208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OEM Req.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12640" y="235804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rtlCol="0" anchor="ctr"/>
          <a:lstStyle/>
          <a:p>
            <a:pPr algn="ctr"/>
            <a:r>
              <a:rPr kumimoji="0" lang="en-US" altLang="ko-KR" sz="1200" b="1" dirty="0">
                <a:latin typeface="맑은 고딕" pitchFamily="50" charset="-127"/>
                <a:ea typeface="맑은 고딕" pitchFamily="50" charset="-127"/>
              </a:rPr>
              <a:t>CRS</a:t>
            </a:r>
            <a:endParaRPr kumimoji="0" lang="ko-KR" altLang="en-US" sz="1200" b="1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(Stakeholder 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Req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.)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712640" y="3075067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SysRS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12640" y="3792094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RS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152920" y="414908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712640" y="450912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SDD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152920" y="342900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SysAD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 bwMode="auto">
          <a:xfrm>
            <a:off x="1280592" y="2564904"/>
            <a:ext cx="432048" cy="9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0"/>
          <p:cNvCxnSpPr>
            <a:stCxn id="8" idx="2"/>
            <a:endCxn id="9" idx="0"/>
          </p:cNvCxnSpPr>
          <p:nvPr/>
        </p:nvCxnSpPr>
        <p:spPr bwMode="auto">
          <a:xfrm>
            <a:off x="2252640" y="2790088"/>
            <a:ext cx="0" cy="28497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22"/>
          <p:cNvCxnSpPr>
            <a:stCxn id="9" idx="2"/>
            <a:endCxn id="10" idx="0"/>
          </p:cNvCxnSpPr>
          <p:nvPr/>
        </p:nvCxnSpPr>
        <p:spPr bwMode="auto">
          <a:xfrm>
            <a:off x="2252640" y="3507115"/>
            <a:ext cx="0" cy="28497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25"/>
          <p:cNvCxnSpPr>
            <a:stCxn id="10" idx="2"/>
            <a:endCxn id="12" idx="0"/>
          </p:cNvCxnSpPr>
          <p:nvPr/>
        </p:nvCxnSpPr>
        <p:spPr bwMode="auto">
          <a:xfrm>
            <a:off x="2252640" y="4224142"/>
            <a:ext cx="0" cy="2849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연결선 27"/>
          <p:cNvCxnSpPr>
            <a:stCxn id="9" idx="3"/>
            <a:endCxn id="13" idx="1"/>
          </p:cNvCxnSpPr>
          <p:nvPr/>
        </p:nvCxnSpPr>
        <p:spPr bwMode="auto">
          <a:xfrm>
            <a:off x="2792640" y="3291091"/>
            <a:ext cx="360280" cy="35393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연결선 29"/>
          <p:cNvCxnSpPr>
            <a:stCxn id="10" idx="3"/>
            <a:endCxn id="13" idx="1"/>
          </p:cNvCxnSpPr>
          <p:nvPr/>
        </p:nvCxnSpPr>
        <p:spPr bwMode="auto">
          <a:xfrm flipV="1">
            <a:off x="2792640" y="3645024"/>
            <a:ext cx="360280" cy="3630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31"/>
          <p:cNvCxnSpPr>
            <a:stCxn id="10" idx="3"/>
            <a:endCxn id="11" idx="1"/>
          </p:cNvCxnSpPr>
          <p:nvPr/>
        </p:nvCxnSpPr>
        <p:spPr bwMode="auto">
          <a:xfrm>
            <a:off x="2792640" y="4008118"/>
            <a:ext cx="360280" cy="35698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직선 연결선 33"/>
          <p:cNvCxnSpPr>
            <a:stCxn id="12" idx="3"/>
            <a:endCxn id="11" idx="1"/>
          </p:cNvCxnSpPr>
          <p:nvPr/>
        </p:nvCxnSpPr>
        <p:spPr bwMode="auto">
          <a:xfrm flipV="1">
            <a:off x="2792640" y="4365104"/>
            <a:ext cx="360280" cy="36004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992560" y="1825079"/>
            <a:ext cx="31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Class structure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(Basic composition)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160912" y="2370819"/>
            <a:ext cx="792088" cy="43204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OEM Req.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393070" y="2379979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rtlCol="0" anchor="ctr"/>
          <a:lstStyle/>
          <a:p>
            <a:pPr lvl="0" algn="ctr"/>
            <a:r>
              <a:rPr kumimoji="0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CRS</a:t>
            </a:r>
            <a:endParaRPr kumimoji="0" lang="ko-KR" altLang="en-US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kumimoji="0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(Stakeholder Req.)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390396" y="308503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SysRS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387722" y="3790081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</a:t>
            </a:r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RS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825328" y="4149080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SAD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385048" y="4495132"/>
            <a:ext cx="1080000" cy="432048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HLD**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825328" y="3388816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SysAD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3" name="직선 화살표 연결선 42"/>
          <p:cNvCxnSpPr>
            <a:stCxn id="36" idx="3"/>
            <a:endCxn id="37" idx="1"/>
          </p:cNvCxnSpPr>
          <p:nvPr/>
        </p:nvCxnSpPr>
        <p:spPr bwMode="auto">
          <a:xfrm>
            <a:off x="4953000" y="2586843"/>
            <a:ext cx="440070" cy="91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직선 연결선 43"/>
          <p:cNvCxnSpPr>
            <a:stCxn id="37" idx="2"/>
            <a:endCxn id="38" idx="0"/>
          </p:cNvCxnSpPr>
          <p:nvPr/>
        </p:nvCxnSpPr>
        <p:spPr bwMode="auto">
          <a:xfrm flipH="1">
            <a:off x="5930396" y="2812027"/>
            <a:ext cx="2674" cy="2730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44"/>
          <p:cNvCxnSpPr>
            <a:stCxn id="38" idx="2"/>
            <a:endCxn id="39" idx="0"/>
          </p:cNvCxnSpPr>
          <p:nvPr/>
        </p:nvCxnSpPr>
        <p:spPr bwMode="auto">
          <a:xfrm flipH="1">
            <a:off x="5927722" y="3517078"/>
            <a:ext cx="2674" cy="2730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직선 연결선 45"/>
          <p:cNvCxnSpPr>
            <a:stCxn id="39" idx="2"/>
            <a:endCxn id="41" idx="0"/>
          </p:cNvCxnSpPr>
          <p:nvPr/>
        </p:nvCxnSpPr>
        <p:spPr bwMode="auto">
          <a:xfrm flipH="1">
            <a:off x="5925048" y="4222129"/>
            <a:ext cx="2674" cy="27300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46"/>
          <p:cNvCxnSpPr>
            <a:stCxn id="38" idx="3"/>
            <a:endCxn id="42" idx="1"/>
          </p:cNvCxnSpPr>
          <p:nvPr/>
        </p:nvCxnSpPr>
        <p:spPr bwMode="auto">
          <a:xfrm>
            <a:off x="6470396" y="3301054"/>
            <a:ext cx="354932" cy="30378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직선 연결선 47"/>
          <p:cNvCxnSpPr>
            <a:stCxn id="39" idx="3"/>
            <a:endCxn id="42" idx="1"/>
          </p:cNvCxnSpPr>
          <p:nvPr/>
        </p:nvCxnSpPr>
        <p:spPr bwMode="auto">
          <a:xfrm flipV="1">
            <a:off x="6467722" y="3604840"/>
            <a:ext cx="357606" cy="40126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연결선 48"/>
          <p:cNvCxnSpPr>
            <a:stCxn id="39" idx="3"/>
            <a:endCxn id="40" idx="1"/>
          </p:cNvCxnSpPr>
          <p:nvPr/>
        </p:nvCxnSpPr>
        <p:spPr bwMode="auto">
          <a:xfrm>
            <a:off x="6467722" y="4006105"/>
            <a:ext cx="357606" cy="35899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직사각형 52"/>
          <p:cNvSpPr/>
          <p:nvPr/>
        </p:nvSpPr>
        <p:spPr bwMode="auto">
          <a:xfrm>
            <a:off x="5387431" y="5200182"/>
            <a:ext cx="1080000" cy="432048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SDD</a:t>
            </a:r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자유형 54"/>
          <p:cNvSpPr/>
          <p:nvPr/>
        </p:nvSpPr>
        <p:spPr bwMode="auto">
          <a:xfrm>
            <a:off x="4808308" y="4091503"/>
            <a:ext cx="576469" cy="1353722"/>
          </a:xfrm>
          <a:custGeom>
            <a:avLst/>
            <a:gdLst>
              <a:gd name="connsiteX0" fmla="*/ 576469 w 576469"/>
              <a:gd name="connsiteY0" fmla="*/ 1769165 h 1769165"/>
              <a:gd name="connsiteX1" fmla="*/ 0 w 576469"/>
              <a:gd name="connsiteY1" fmla="*/ 874643 h 1769165"/>
              <a:gd name="connsiteX2" fmla="*/ 576469 w 576469"/>
              <a:gd name="connsiteY2" fmla="*/ 0 h 176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469" h="1769165">
                <a:moveTo>
                  <a:pt x="576469" y="1769165"/>
                </a:moveTo>
                <a:cubicBezTo>
                  <a:pt x="288234" y="1469334"/>
                  <a:pt x="0" y="1169504"/>
                  <a:pt x="0" y="874643"/>
                </a:cubicBezTo>
                <a:cubicBezTo>
                  <a:pt x="0" y="579782"/>
                  <a:pt x="288234" y="289891"/>
                  <a:pt x="576469" y="0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/>
          <p:cNvCxnSpPr>
            <a:stCxn id="53" idx="3"/>
            <a:endCxn id="40" idx="2"/>
          </p:cNvCxnSpPr>
          <p:nvPr/>
        </p:nvCxnSpPr>
        <p:spPr bwMode="auto">
          <a:xfrm flipV="1">
            <a:off x="6467431" y="4581128"/>
            <a:ext cx="897897" cy="83507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직선 연결선 58"/>
          <p:cNvCxnSpPr>
            <a:stCxn id="53" idx="0"/>
            <a:endCxn id="41" idx="2"/>
          </p:cNvCxnSpPr>
          <p:nvPr/>
        </p:nvCxnSpPr>
        <p:spPr bwMode="auto">
          <a:xfrm flipH="1" flipV="1">
            <a:off x="5925048" y="4927180"/>
            <a:ext cx="2383" cy="27300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60"/>
          <p:cNvCxnSpPr>
            <a:stCxn id="41" idx="3"/>
            <a:endCxn id="40" idx="1"/>
          </p:cNvCxnSpPr>
          <p:nvPr/>
        </p:nvCxnSpPr>
        <p:spPr bwMode="auto">
          <a:xfrm flipV="1">
            <a:off x="6465048" y="4365104"/>
            <a:ext cx="360280" cy="346052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solid"/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4540939" y="1825079"/>
            <a:ext cx="527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Component structure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(HLD is written separately from SAD)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7988107" y="5771095"/>
            <a:ext cx="450958" cy="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8380860" y="5631051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Traceability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947822" y="5089231"/>
            <a:ext cx="484278" cy="21197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00738" y="505116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External document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7799280" y="4941168"/>
            <a:ext cx="1440000" cy="978495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84620" y="4799545"/>
            <a:ext cx="7328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Legend</a:t>
            </a:r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947822" y="5407273"/>
            <a:ext cx="484278" cy="211977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400738" y="5373216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LGE internal document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379" y="5919663"/>
            <a:ext cx="9289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 Note: If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the organization/person in charge/creation time/content is different or dependent, it is recommended to separate the documents at a level that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  can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be assigned to WBS.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Individual documents at the same level can be merged into one for management after approval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** HLD (High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Level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Design):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 document written by separating Interaction/Interface between components among SAD contents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Separation of </a:t>
            </a:r>
            <a:r>
              <a:rPr lang="en-US" altLang="ko-KR" dirty="0" err="1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9433048" cy="626412"/>
          </a:xfrm>
        </p:spPr>
        <p:txBody>
          <a:bodyPr/>
          <a:lstStyle/>
          <a:p>
            <a:pPr marL="0" indent="0"/>
            <a:r>
              <a:rPr lang="en-US" altLang="ko-KR" sz="1400" dirty="0" err="1"/>
              <a:t>SysRS</a:t>
            </a:r>
            <a:r>
              <a:rPr lang="en-US" altLang="ko-KR" sz="1400" dirty="0"/>
              <a:t> can be written for each system / subsystem*, part**, and feature.***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 </a:t>
            </a:r>
            <a:r>
              <a:rPr lang="en-US" altLang="ko-KR" sz="1400" dirty="0"/>
              <a:t>In case of </a:t>
            </a:r>
            <a:r>
              <a:rPr lang="en-US" altLang="ko-KR" sz="1400" dirty="0" smtClean="0"/>
              <a:t>making </a:t>
            </a:r>
            <a:r>
              <a:rPr lang="en-US" altLang="ko-KR" sz="1400" dirty="0"/>
              <a:t>a separate document, organize chapters/sections in the following structure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1412776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Basic </a:t>
            </a:r>
            <a:r>
              <a:rPr lang="en-US" altLang="ko-KR" sz="1400" b="1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SyRS</a:t>
            </a:r>
            <a:endParaRPr lang="en-US" altLang="ko-KR" sz="1400" b="1" u="sng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(level of system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sub system</a:t>
            </a:r>
            <a:r>
              <a:rPr lang="en-US" altLang="ko-KR" sz="1400" b="1" u="sng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2960" y="161235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Separated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SysRS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(for each Feature)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20" y="1941878"/>
            <a:ext cx="31999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General System Description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Requirements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 HW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 ME …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Functional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UC#1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Feature#n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Quality Attribute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Design Constraints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System Interface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Functional Safety Req.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080792" y="1873169"/>
            <a:ext cx="1459930" cy="3352731"/>
          </a:xfrm>
          <a:prstGeom prst="rightArrow">
            <a:avLst>
              <a:gd name="adj1" fmla="val 15680"/>
              <a:gd name="adj2" fmla="val 56132"/>
            </a:avLst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Adjustment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3880" y="5805263"/>
            <a:ext cx="8894792" cy="7200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altLang="ko-KR" sz="1000" kern="0" dirty="0" smtClean="0"/>
              <a:t>* Subsystem </a:t>
            </a:r>
            <a:r>
              <a:rPr lang="en-US" altLang="ko-KR" sz="1000" kern="0" dirty="0"/>
              <a:t>refers to a physically separated system within the </a:t>
            </a:r>
            <a:r>
              <a:rPr lang="en-US" altLang="ko-KR" sz="1000" kern="0" dirty="0" smtClean="0"/>
              <a:t>project scope. </a:t>
            </a:r>
            <a:r>
              <a:rPr lang="en-US" altLang="ko-KR" sz="1000" kern="0" dirty="0"/>
              <a:t>(</a:t>
            </a:r>
            <a:r>
              <a:rPr lang="en-US" altLang="ko-KR" sz="1000" kern="0" dirty="0" err="1" smtClean="0"/>
              <a:t>e.g</a:t>
            </a:r>
            <a:r>
              <a:rPr lang="en-US" altLang="ko-KR" sz="1000" kern="0" dirty="0"/>
              <a:t>, Measurement System in ADAS</a:t>
            </a:r>
            <a:r>
              <a:rPr lang="en-US" altLang="ko-KR" sz="1000" kern="0" dirty="0" smtClean="0"/>
              <a:t>)</a:t>
            </a:r>
          </a:p>
          <a:p>
            <a:pPr marL="0" indent="0"/>
            <a:r>
              <a:rPr lang="en-US" altLang="ko-KR" sz="1000" kern="0" dirty="0" smtClean="0"/>
              <a:t>** </a:t>
            </a:r>
            <a:r>
              <a:rPr lang="en-US" altLang="ko-KR" sz="1000" kern="0" dirty="0"/>
              <a:t>Part: HW, SW, ME, </a:t>
            </a:r>
            <a:r>
              <a:rPr lang="en-US" altLang="ko-KR" sz="1000" kern="0" dirty="0" smtClean="0"/>
              <a:t>…</a:t>
            </a:r>
          </a:p>
          <a:p>
            <a:pPr marL="0" indent="0"/>
            <a:r>
              <a:rPr lang="en-US" altLang="ko-KR" sz="1000" kern="0" dirty="0" smtClean="0"/>
              <a:t>*** </a:t>
            </a:r>
            <a:r>
              <a:rPr lang="en-US" altLang="ko-KR" sz="1000" kern="0" dirty="0"/>
              <a:t>Since </a:t>
            </a:r>
            <a:r>
              <a:rPr lang="en-US" altLang="ko-KR" sz="1000" kern="0" dirty="0" err="1"/>
              <a:t>SysRS</a:t>
            </a:r>
            <a:r>
              <a:rPr lang="en-US" altLang="ko-KR" sz="1000" kern="0" dirty="0"/>
              <a:t>/SRS does not generally assume design, it is not written for each element/component identified through design</a:t>
            </a:r>
            <a:r>
              <a:rPr lang="en-US" altLang="ko-KR" sz="1000" kern="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1873" y="2949369"/>
            <a:ext cx="1925663" cy="175432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 be written by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part,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such as HW, SW, but the entire chapter/section number must be complied with and reflected in the document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 that the overall structure can be understood.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592960" y="3356992"/>
            <a:ext cx="2664296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endParaRPr kumimoji="0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5465" y="2094278"/>
            <a:ext cx="31999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General System Description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Physical Requirements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 HW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 ME …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Functional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UC#1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Feature#n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Quality Attribute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Design Constraints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System Interface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Functional Safety Req.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중괄호 17"/>
          <p:cNvSpPr/>
          <p:nvPr/>
        </p:nvSpPr>
        <p:spPr bwMode="auto">
          <a:xfrm>
            <a:off x="7401357" y="2091686"/>
            <a:ext cx="432048" cy="3212157"/>
          </a:xfrm>
          <a:prstGeom prst="rightBrac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Separation of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SRS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6"/>
            <a:ext cx="9433048" cy="626412"/>
          </a:xfrm>
        </p:spPr>
        <p:txBody>
          <a:bodyPr/>
          <a:lstStyle/>
          <a:p>
            <a:pPr marL="0" indent="0"/>
            <a:r>
              <a:rPr lang="en-US" altLang="ko-KR" dirty="0"/>
              <a:t>SRS is written at the system level, </a:t>
            </a:r>
            <a:r>
              <a:rPr lang="en-US" altLang="ko-KR" dirty="0" smtClean="0"/>
              <a:t>for each feature</a:t>
            </a:r>
            <a:r>
              <a:rPr lang="en-US" altLang="ko-KR" dirty="0"/>
              <a:t>, or </a:t>
            </a:r>
            <a:r>
              <a:rPr lang="en-US" altLang="ko-KR" dirty="0" smtClean="0"/>
              <a:t>for each </a:t>
            </a:r>
            <a:r>
              <a:rPr lang="en-US" altLang="ko-KR" dirty="0"/>
              <a:t>subsystem.* </a:t>
            </a: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/>
              <a:t>- In case of </a:t>
            </a:r>
            <a:r>
              <a:rPr lang="en-US" altLang="ko-KR" dirty="0" smtClean="0"/>
              <a:t>making </a:t>
            </a:r>
            <a:r>
              <a:rPr lang="en-US" altLang="ko-KR" dirty="0"/>
              <a:t>a separate document, organize chapters/sections in the following </a:t>
            </a:r>
            <a:r>
              <a:rPr lang="en-US" altLang="ko-KR" dirty="0" smtClean="0"/>
              <a:t>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6507" y="1671077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Basic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SRS </a:t>
            </a:r>
            <a:endParaRPr lang="en-US" altLang="ko-KR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(level of system</a:t>
            </a:r>
            <a:r>
              <a:rPr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sub system</a:t>
            </a:r>
            <a:r>
              <a:rPr lang="en-US" altLang="ko-KR" sz="1400" b="1" u="sng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7056" y="1711302"/>
            <a:ext cx="3103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Separated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SRS (for </a:t>
            </a:r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each Feature)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2204864"/>
            <a:ext cx="26564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External Interface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 SW Context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 External Interfaces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Functional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UC#1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4.1.2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Feature#n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Quality Attribute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Design Constraints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4160912" y="2462833"/>
            <a:ext cx="1207202" cy="2664296"/>
          </a:xfrm>
          <a:prstGeom prst="rightArrow">
            <a:avLst>
              <a:gd name="adj1" fmla="val 8218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Adjustment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323880" y="5877272"/>
            <a:ext cx="8650906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altLang="ko-KR" sz="1050" kern="0" dirty="0" smtClean="0"/>
              <a:t>* Since </a:t>
            </a:r>
            <a:r>
              <a:rPr lang="en-US" altLang="ko-KR" sz="1050" kern="0" dirty="0" err="1"/>
              <a:t>SysRS</a:t>
            </a:r>
            <a:r>
              <a:rPr lang="en-US" altLang="ko-KR" sz="1050" kern="0" dirty="0"/>
              <a:t>/SRS does not generally assume design, it is not written for each element/component identified through design.</a:t>
            </a:r>
          </a:p>
          <a:p>
            <a:pPr marL="0" indent="0"/>
            <a:r>
              <a:rPr lang="en-US" altLang="ko-KR" sz="1050" kern="0" dirty="0"/>
              <a:t>** Subsystem refers to a physically separated system within the project scope. (</a:t>
            </a:r>
            <a:r>
              <a:rPr lang="en-US" altLang="ko-KR" sz="1050" kern="0" dirty="0" err="1"/>
              <a:t>e.g</a:t>
            </a:r>
            <a:r>
              <a:rPr lang="en-US" altLang="ko-KR" sz="1050" kern="0" dirty="0"/>
              <a:t>, Measurement System in ADAS, Audio Subsystem)</a:t>
            </a:r>
            <a:endParaRPr lang="ko-KR" altLang="en-US" sz="1050" kern="0"/>
          </a:p>
        </p:txBody>
      </p:sp>
      <p:sp>
        <p:nvSpPr>
          <p:cNvPr id="13" name="TextBox 12"/>
          <p:cNvSpPr txBox="1"/>
          <p:nvPr/>
        </p:nvSpPr>
        <p:spPr>
          <a:xfrm>
            <a:off x="5673080" y="2246849"/>
            <a:ext cx="26564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External Interface req.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Context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 External Interfaces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Functional Req.</a:t>
            </a:r>
          </a:p>
          <a:p>
            <a:r>
              <a:rPr lang="en-US" altLang="ko-KR" sz="16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 Feature#1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UC#1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4.2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or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UC#n</a:t>
            </a:r>
          </a:p>
          <a:p>
            <a:r>
              <a:rPr lang="en-US" altLang="ko-KR" sz="1600" strike="sngStrik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 Feature#n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Quality Attribute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Design Constraints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5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Separation of HLD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714355"/>
            <a:ext cx="8894792" cy="811161"/>
          </a:xfrm>
        </p:spPr>
        <p:txBody>
          <a:bodyPr/>
          <a:lstStyle/>
          <a:p>
            <a:pPr marL="0" indent="0"/>
            <a:r>
              <a:rPr lang="en-US" altLang="ko-KR" dirty="0"/>
              <a:t>HLD is basically written for each feature, and when it is separated from SAD and created as a separate document, chapters/sections are adjusted as follows including </a:t>
            </a:r>
            <a:r>
              <a:rPr lang="en-US" altLang="ko-KR" dirty="0">
                <a:solidFill>
                  <a:srgbClr val="FF0000"/>
                </a:solidFill>
              </a:rPr>
              <a:t>Feature/Subsystem </a:t>
            </a:r>
            <a:r>
              <a:rPr lang="en-US" altLang="ko-KR" dirty="0" smtClean="0">
                <a:solidFill>
                  <a:srgbClr val="FF0000"/>
                </a:solidFill>
              </a:rPr>
              <a:t>context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3828" y="198917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Basic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SAD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7013" y="2029397"/>
            <a:ext cx="146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Separated HLD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536" y="2522959"/>
            <a:ext cx="29722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Architectural Drivers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Context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 Architecture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 Consumption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 Feature#1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Interface Design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7.1 Feature#1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QA Scenario / Alternatives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Future Extension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032" y="2522959"/>
            <a:ext cx="39667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288" indent="-268288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68288" indent="-268288">
              <a:buAutoNum type="arabicPeriod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Feature/Function list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 or UC)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Feature/Subsystem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 Design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.1.1 SD for Scenario#1 or UC#1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Interface Design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Feature#1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.1.1 Interfaces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Scenario#1 or UC#1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3656856" y="2780928"/>
            <a:ext cx="1310084" cy="2664296"/>
          </a:xfrm>
          <a:prstGeom prst="rightArrow">
            <a:avLst>
              <a:gd name="adj1" fmla="val 8218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Adjustment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Integration of SDD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7" y="714355"/>
            <a:ext cx="9398355" cy="811161"/>
          </a:xfrm>
        </p:spPr>
        <p:txBody>
          <a:bodyPr/>
          <a:lstStyle/>
          <a:p>
            <a:r>
              <a:rPr lang="en-US" altLang="ko-KR" dirty="0"/>
              <a:t>SDD is basically written for one component. When composing documents for each subsystem or feature, including the </a:t>
            </a:r>
            <a:r>
              <a:rPr lang="en-US" altLang="ko-KR" dirty="0">
                <a:solidFill>
                  <a:srgbClr val="FF0000"/>
                </a:solidFill>
              </a:rPr>
              <a:t>subsystem/feature context</a:t>
            </a:r>
            <a:r>
              <a:rPr lang="en-US" altLang="ko-KR" dirty="0"/>
              <a:t>, adjust chapters/sections as follows. When HLD is integrated by subsystem or feature, it is located as a separate chapter.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F547D-40EB-4492-B403-DBC46F77323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67107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Basic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6856" y="1711302"/>
            <a:ext cx="179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SDDs integrated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155" y="2204864"/>
            <a:ext cx="21805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263525" indent="-263525">
              <a:buFontTx/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  <a:p>
            <a:pPr marL="263525" indent="-263525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Design</a:t>
            </a:r>
          </a:p>
          <a:p>
            <a:pPr marL="263525" indent="-263525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 Design</a:t>
            </a:r>
          </a:p>
          <a:p>
            <a:pPr marL="263525" indent="-263525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Algorithm Design</a:t>
            </a:r>
          </a:p>
          <a:p>
            <a:pPr marL="263525" indent="-263525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Variables</a:t>
            </a:r>
          </a:p>
          <a:p>
            <a:pPr marL="263525" indent="-263525">
              <a:buAutoNum type="arabicPeriod"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Design Alternatives**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12840" y="2204864"/>
            <a:ext cx="314137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Scope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:Includes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context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Component#1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2.1Component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Static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 Dynamic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 Algorithm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 Global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endParaRPr lang="ko-KR" altLang="en-US" sz="14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Compoenent#2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 Component Context*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 Static Design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 Dynamic Design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 Algorithm Design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 Global Variables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Design Alternatives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>
            <a:off x="2569078" y="1824965"/>
            <a:ext cx="864040" cy="2664296"/>
          </a:xfrm>
          <a:prstGeom prst="rightArrow">
            <a:avLst>
              <a:gd name="adj1" fmla="val 22791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latinLnBrk="0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Adjust-</a:t>
            </a:r>
            <a:r>
              <a:rPr kumimoji="0"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ment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7176" y="1700808"/>
            <a:ext cx="3491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SDDs integrated (HLD is integrated)</a:t>
            </a:r>
            <a:endParaRPr lang="ko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192" y="2194370"/>
            <a:ext cx="314137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Introduction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Scope: Includes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context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 Component Interaction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Component#1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.1Component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Static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Dynamic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.4 Algorithm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4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 Global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Variables</a:t>
            </a:r>
            <a:endParaRPr lang="ko-KR" altLang="en-US" sz="14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Compoenent#2</a:t>
            </a: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Component Context*</a:t>
            </a: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Static Design</a:t>
            </a: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Dynamic Design</a:t>
            </a: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.4 Algorithm Design</a:t>
            </a:r>
          </a:p>
          <a:p>
            <a:r>
              <a:rPr lang="en-US" altLang="ko-KR" sz="1400" dirty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.5 Global Variables</a:t>
            </a:r>
          </a:p>
          <a:p>
            <a:r>
              <a:rPr lang="en-US" altLang="ko-KR" sz="1400" dirty="0" smtClean="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Design Alternatives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8735716" y="1387027"/>
            <a:ext cx="1007127" cy="1351689"/>
          </a:xfrm>
          <a:custGeom>
            <a:avLst/>
            <a:gdLst>
              <a:gd name="connsiteX0" fmla="*/ 0 w 836990"/>
              <a:gd name="connsiteY0" fmla="*/ 0 h 1446028"/>
              <a:gd name="connsiteX1" fmla="*/ 818707 w 836990"/>
              <a:gd name="connsiteY1" fmla="*/ 393405 h 1446028"/>
              <a:gd name="connsiteX2" fmla="*/ 489098 w 836990"/>
              <a:gd name="connsiteY2" fmla="*/ 1446028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990" h="1446028">
                <a:moveTo>
                  <a:pt x="0" y="0"/>
                </a:moveTo>
                <a:cubicBezTo>
                  <a:pt x="368595" y="76200"/>
                  <a:pt x="737191" y="152400"/>
                  <a:pt x="818707" y="393405"/>
                </a:cubicBezTo>
                <a:cubicBezTo>
                  <a:pt x="900223" y="634410"/>
                  <a:pt x="694660" y="1040219"/>
                  <a:pt x="489098" y="144602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0512" y="6135107"/>
            <a:ext cx="52565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ncludes external Interface</a:t>
            </a:r>
          </a:p>
          <a:p>
            <a:r>
              <a:rPr lang="en-US" altLang="ko-KR" sz="1000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**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Design Alternatives for SDD is added in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ASPICE 3.0.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7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e9y31qx0OExXY5K1tKhA"/>
</p:tagLst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anchor="ctr"/>
      <a:lstStyle>
        <a:defPPr algn="ctr" latinLnBrk="0">
          <a:defRPr kumimoji="0" sz="1200" b="1" dirty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9525" algn="ctr">
          <a:solidFill>
            <a:schemeClr val="tx1"/>
          </a:solidFill>
          <a:round/>
          <a:headEnd/>
          <a:tailEnd type="none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15609</TotalTime>
  <Words>2299</Words>
  <Application>Microsoft Office PowerPoint</Application>
  <PresentationFormat>A4 용지(210x297mm)</PresentationFormat>
  <Paragraphs>570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LG스마트체 SemiBold</vt:lpstr>
      <vt:lpstr>굴림</vt:lpstr>
      <vt:lpstr>돋움</vt:lpstr>
      <vt:lpstr>맑은 고딕</vt:lpstr>
      <vt:lpstr>맑은 고딕</vt:lpstr>
      <vt:lpstr>Arial</vt:lpstr>
      <vt:lpstr>Arial Narrow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2. Composition of Analysis/Design Documentation </vt:lpstr>
      <vt:lpstr>3. Separation of SyRS</vt:lpstr>
      <vt:lpstr>4. Separation of SRS</vt:lpstr>
      <vt:lpstr>5. Separation of HLD</vt:lpstr>
      <vt:lpstr>6. Integration of SDD</vt:lpstr>
      <vt:lpstr>7. Example of Documentation Composition by SW Structure type </vt:lpstr>
      <vt:lpstr>7.1 SW Structure Type A: CSD Example  </vt:lpstr>
      <vt:lpstr>7.2 SW Structure Type B: HUD Example </vt:lpstr>
      <vt:lpstr>7.3 SW Structure Type C: ADAS Example</vt:lpstr>
      <vt:lpstr>7.4 SW Structure Type D: AVN Example</vt:lpstr>
      <vt:lpstr>7.5 SW Structure Type E: Telematics Example</vt:lpstr>
      <vt:lpstr>APPENDIX 1. EA and Automatic creation of documentation </vt:lpstr>
      <vt:lpstr>APPENDIX 2. Traceability Module Setup (Doors)</vt:lpstr>
    </vt:vector>
  </TitlesOfParts>
  <Manager>VS스마트SW프로세스팀</Manager>
  <Company>LG전자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분석설계 템플릿 활용 사례 가이드</dc:title>
  <dc:subject>스마트개발센터 SW개발 표준 프로세스</dc:subject>
  <dc:creator>박관록</dc:creator>
  <cp:lastModifiedBy>송민영/책임연구원/SW Process Unit(minyoung.song@lge.com)</cp:lastModifiedBy>
  <cp:revision>1361</cp:revision>
  <dcterms:created xsi:type="dcterms:W3CDTF">2008-11-26T05:44:28Z</dcterms:created>
  <dcterms:modified xsi:type="dcterms:W3CDTF">2022-09-04T11:35:36Z</dcterms:modified>
</cp:coreProperties>
</file>