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8" r:id="rId1"/>
  </p:sldMasterIdLst>
  <p:notesMasterIdLst>
    <p:notesMasterId r:id="rId16"/>
  </p:notesMasterIdLst>
  <p:handoutMasterIdLst>
    <p:handoutMasterId r:id="rId17"/>
  </p:handoutMasterIdLst>
  <p:sldIdLst>
    <p:sldId id="375" r:id="rId2"/>
    <p:sldId id="1215" r:id="rId3"/>
    <p:sldId id="1057" r:id="rId4"/>
    <p:sldId id="1264" r:id="rId5"/>
    <p:sldId id="1265" r:id="rId6"/>
    <p:sldId id="1295" r:id="rId7"/>
    <p:sldId id="1287" r:id="rId8"/>
    <p:sldId id="1293" r:id="rId9"/>
    <p:sldId id="1290" r:id="rId10"/>
    <p:sldId id="1294" r:id="rId11"/>
    <p:sldId id="1288" r:id="rId12"/>
    <p:sldId id="1289" r:id="rId13"/>
    <p:sldId id="1291" r:id="rId14"/>
    <p:sldId id="1216" r:id="rId15"/>
  </p:sldIdLst>
  <p:sldSz cx="9906000" cy="6858000" type="A4"/>
  <p:notesSz cx="6797675" cy="987425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CC"/>
    <a:srgbClr val="0000CC"/>
    <a:srgbClr val="808080"/>
    <a:srgbClr val="FFFFCC"/>
    <a:srgbClr val="CCFFFF"/>
    <a:srgbClr val="800080"/>
    <a:srgbClr val="FCD0FA"/>
    <a:srgbClr val="FFCC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6739" autoAdjust="0"/>
  </p:normalViewPr>
  <p:slideViewPr>
    <p:cSldViewPr snapToGrid="0">
      <p:cViewPr varScale="1">
        <p:scale>
          <a:sx n="121" d="100"/>
          <a:sy n="121" d="100"/>
        </p:scale>
        <p:origin x="1326" y="114"/>
      </p:cViewPr>
      <p:guideLst>
        <p:guide orient="horz"/>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7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135" cy="495211"/>
          </a:xfrm>
          <a:prstGeom prst="rect">
            <a:avLst/>
          </a:prstGeom>
        </p:spPr>
        <p:txBody>
          <a:bodyPr vert="horz" lIns="91330" tIns="45665" rIns="91330" bIns="45665" rtlCol="0"/>
          <a:lstStyle>
            <a:lvl1pPr algn="l">
              <a:defRPr sz="1200"/>
            </a:lvl1pPr>
          </a:lstStyle>
          <a:p>
            <a:endParaRPr lang="ko-KR" altLang="en-US"/>
          </a:p>
        </p:txBody>
      </p:sp>
      <p:sp>
        <p:nvSpPr>
          <p:cNvPr id="3" name="날짜 개체 틀 2"/>
          <p:cNvSpPr>
            <a:spLocks noGrp="1"/>
          </p:cNvSpPr>
          <p:nvPr>
            <p:ph type="dt" sz="quarter" idx="1"/>
          </p:nvPr>
        </p:nvSpPr>
        <p:spPr>
          <a:xfrm>
            <a:off x="3849956" y="0"/>
            <a:ext cx="2946135" cy="495211"/>
          </a:xfrm>
          <a:prstGeom prst="rect">
            <a:avLst/>
          </a:prstGeom>
        </p:spPr>
        <p:txBody>
          <a:bodyPr vert="horz" lIns="91330" tIns="45665" rIns="91330" bIns="45665" rtlCol="0"/>
          <a:lstStyle>
            <a:lvl1pPr algn="r">
              <a:defRPr sz="1200"/>
            </a:lvl1pPr>
          </a:lstStyle>
          <a:p>
            <a:fld id="{2C2044AA-95F8-42B3-8056-651DAA86DAF2}" type="datetimeFigureOut">
              <a:rPr lang="ko-KR" altLang="en-US" smtClean="0"/>
              <a:t>2022-09-04</a:t>
            </a:fld>
            <a:endParaRPr lang="ko-KR" altLang="en-US"/>
          </a:p>
        </p:txBody>
      </p:sp>
      <p:sp>
        <p:nvSpPr>
          <p:cNvPr id="4" name="바닥글 개체 틀 3"/>
          <p:cNvSpPr>
            <a:spLocks noGrp="1"/>
          </p:cNvSpPr>
          <p:nvPr>
            <p:ph type="ftr" sz="quarter" idx="2"/>
          </p:nvPr>
        </p:nvSpPr>
        <p:spPr>
          <a:xfrm>
            <a:off x="1" y="9379040"/>
            <a:ext cx="2946135" cy="495211"/>
          </a:xfrm>
          <a:prstGeom prst="rect">
            <a:avLst/>
          </a:prstGeom>
        </p:spPr>
        <p:txBody>
          <a:bodyPr vert="horz" lIns="91330" tIns="45665" rIns="91330" bIns="45665"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49956" y="9379040"/>
            <a:ext cx="2946135" cy="495211"/>
          </a:xfrm>
          <a:prstGeom prst="rect">
            <a:avLst/>
          </a:prstGeom>
        </p:spPr>
        <p:txBody>
          <a:bodyPr vert="horz" lIns="91330" tIns="45665" rIns="91330" bIns="45665" rtlCol="0" anchor="b"/>
          <a:lstStyle>
            <a:lvl1pPr algn="r">
              <a:defRPr sz="1200"/>
            </a:lvl1pPr>
          </a:lstStyle>
          <a:p>
            <a:fld id="{0E30C947-F5B8-48A8-AAC0-18B60B9ACCFA}" type="slidenum">
              <a:rPr lang="ko-KR" altLang="en-US" smtClean="0"/>
              <a:t>‹#›</a:t>
            </a:fld>
            <a:endParaRPr lang="ko-KR" altLang="en-US"/>
          </a:p>
        </p:txBody>
      </p:sp>
    </p:spTree>
    <p:extLst>
      <p:ext uri="{BB962C8B-B14F-4D97-AF65-F5344CB8AC3E}">
        <p14:creationId xmlns:p14="http://schemas.microsoft.com/office/powerpoint/2010/main" val="10158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a:p>
        </p:txBody>
      </p:sp>
      <p:sp>
        <p:nvSpPr>
          <p:cNvPr id="17411" name="Rectangle 3"/>
          <p:cNvSpPr>
            <a:spLocks noGrp="1" noChangeArrowheads="1"/>
          </p:cNvSpPr>
          <p:nvPr>
            <p:ph type="dt" idx="1"/>
          </p:nvPr>
        </p:nvSpPr>
        <p:spPr bwMode="auto">
          <a:xfrm>
            <a:off x="3850295"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r" defTabSz="912815">
              <a:defRPr sz="1200">
                <a:latin typeface="굴림" pitchFamily="50" charset="-127"/>
                <a:ea typeface="굴림" pitchFamily="50" charset="-127"/>
              </a:defRPr>
            </a:lvl1pPr>
          </a:lstStyle>
          <a:p>
            <a:pPr>
              <a:defRPr/>
            </a:pPr>
            <a:endParaRPr lang="en-US" altLang="ko-KR"/>
          </a:p>
        </p:txBody>
      </p:sp>
      <p:sp>
        <p:nvSpPr>
          <p:cNvPr id="31748" name="Rectangle 4"/>
          <p:cNvSpPr>
            <a:spLocks noGrp="1" noRot="1" noChangeAspect="1" noChangeArrowheads="1" noTextEdit="1"/>
          </p:cNvSpPr>
          <p:nvPr>
            <p:ph type="sldImg" idx="2"/>
          </p:nvPr>
        </p:nvSpPr>
        <p:spPr bwMode="auto">
          <a:xfrm>
            <a:off x="723900" y="739775"/>
            <a:ext cx="5349875" cy="3703638"/>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68" y="4689771"/>
            <a:ext cx="5438748" cy="4443183"/>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7414" name="Rectangle 6"/>
          <p:cNvSpPr>
            <a:spLocks noGrp="1" noChangeArrowheads="1"/>
          </p:cNvSpPr>
          <p:nvPr>
            <p:ph type="ftr" sz="quarter" idx="4"/>
          </p:nvPr>
        </p:nvSpPr>
        <p:spPr bwMode="auto">
          <a:xfrm>
            <a:off x="1"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a:p>
        </p:txBody>
      </p:sp>
      <p:sp>
        <p:nvSpPr>
          <p:cNvPr id="17415" name="Rectangle 7"/>
          <p:cNvSpPr>
            <a:spLocks noGrp="1" noChangeArrowheads="1"/>
          </p:cNvSpPr>
          <p:nvPr>
            <p:ph type="sldNum" sz="quarter" idx="5"/>
          </p:nvPr>
        </p:nvSpPr>
        <p:spPr bwMode="auto">
          <a:xfrm>
            <a:off x="3850295"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r" defTabSz="912815">
              <a:defRPr sz="1200">
                <a:latin typeface="굴림" pitchFamily="50" charset="-127"/>
                <a:ea typeface="굴림" pitchFamily="50" charset="-127"/>
              </a:defRPr>
            </a:lvl1pPr>
          </a:lstStyle>
          <a:p>
            <a:pPr>
              <a:defRPr/>
            </a:pPr>
            <a:fld id="{3368B5A0-8609-4214-B00D-2C1F37217580}" type="slidenum">
              <a:rPr lang="en-US" altLang="ko-KR"/>
              <a:pPr>
                <a:defRPr/>
              </a:pPr>
              <a:t>‹#›</a:t>
            </a:fld>
            <a:endParaRPr lang="en-US" altLang="ko-KR"/>
          </a:p>
        </p:txBody>
      </p:sp>
    </p:spTree>
    <p:extLst>
      <p:ext uri="{BB962C8B-B14F-4D97-AF65-F5344CB8AC3E}">
        <p14:creationId xmlns:p14="http://schemas.microsoft.com/office/powerpoint/2010/main" val="31221004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p:spPr>
        <p:txBody>
          <a:bodyPr/>
          <a:lstStyle/>
          <a:p>
            <a:endParaRPr lang="en-US" altLang="ko-KR" smtClean="0"/>
          </a:p>
        </p:txBody>
      </p:sp>
      <p:sp>
        <p:nvSpPr>
          <p:cNvPr id="32772" name="슬라이드 번호 개체 틀 3"/>
          <p:cNvSpPr>
            <a:spLocks noGrp="1"/>
          </p:cNvSpPr>
          <p:nvPr>
            <p:ph type="sldNum" sz="quarter" idx="5"/>
          </p:nvPr>
        </p:nvSpPr>
        <p:spPr>
          <a:noFill/>
        </p:spPr>
        <p:txBody>
          <a:bodyPr/>
          <a:lstStyle/>
          <a:p>
            <a:pPr defTabSz="911359"/>
            <a:fld id="{96F02722-8986-4F43-810C-1274F0C84B42}" type="slidenum">
              <a:rPr lang="en-US" altLang="ko-KR" smtClean="0"/>
              <a:pPr defTabSz="911359"/>
              <a:t>0</a:t>
            </a:fld>
            <a:endParaRPr lang="en-US" altLang="ko-KR" dirty="0" smtClean="0"/>
          </a:p>
        </p:txBody>
      </p:sp>
    </p:spTree>
    <p:extLst>
      <p:ext uri="{BB962C8B-B14F-4D97-AF65-F5344CB8AC3E}">
        <p14:creationId xmlns:p14="http://schemas.microsoft.com/office/powerpoint/2010/main" val="353618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sp>
        <p:nvSpPr>
          <p:cNvPr id="3"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4"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390575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Line 6"/>
          <p:cNvSpPr>
            <a:spLocks noChangeShapeType="1"/>
          </p:cNvSpPr>
          <p:nvPr userDrawn="1"/>
        </p:nvSpPr>
        <p:spPr bwMode="auto">
          <a:xfrm>
            <a:off x="0" y="549275"/>
            <a:ext cx="9906000" cy="0"/>
          </a:xfrm>
          <a:prstGeom prst="line">
            <a:avLst/>
          </a:prstGeom>
          <a:noFill/>
          <a:ln w="9525">
            <a:solidFill>
              <a:schemeClr val="tx1"/>
            </a:solidFill>
            <a:round/>
            <a:headEnd/>
            <a:tailEnd/>
          </a:ln>
          <a:effectLst/>
        </p:spPr>
        <p:txBody>
          <a:bodyPr/>
          <a:lstStyle/>
          <a:p>
            <a:pPr algn="r">
              <a:defRPr/>
            </a:pPr>
            <a:endParaRPr lang="ko-KR" altLang="en-US" sz="1700">
              <a:solidFill>
                <a:srgbClr val="000000"/>
              </a:solidFill>
            </a:endParaRPr>
          </a:p>
        </p:txBody>
      </p:sp>
      <p:sp>
        <p:nvSpPr>
          <p:cNvPr id="86022" name="Line 21"/>
          <p:cNvSpPr>
            <a:spLocks noChangeShapeType="1"/>
          </p:cNvSpPr>
          <p:nvPr userDrawn="1"/>
        </p:nvSpPr>
        <p:spPr bwMode="auto">
          <a:xfrm>
            <a:off x="0" y="6419850"/>
            <a:ext cx="9906000" cy="0"/>
          </a:xfrm>
          <a:prstGeom prst="line">
            <a:avLst/>
          </a:prstGeom>
          <a:noFill/>
          <a:ln w="9525">
            <a:solidFill>
              <a:schemeClr val="tx1"/>
            </a:solidFill>
            <a:round/>
            <a:headEnd/>
            <a:tailEnd/>
          </a:ln>
        </p:spPr>
        <p:txBody>
          <a:bodyPr/>
          <a:lstStyle/>
          <a:p>
            <a:pPr algn="r">
              <a:defRPr/>
            </a:pPr>
            <a:endParaRPr lang="ko-KR" altLang="en-US">
              <a:solidFill>
                <a:srgbClr val="000000"/>
              </a:solidFill>
            </a:endParaRPr>
          </a:p>
        </p:txBody>
      </p:sp>
      <p:sp>
        <p:nvSpPr>
          <p:cNvPr id="64520" name="Text Box 8"/>
          <p:cNvSpPr txBox="1">
            <a:spLocks noChangeArrowheads="1"/>
          </p:cNvSpPr>
          <p:nvPr userDrawn="1"/>
        </p:nvSpPr>
        <p:spPr bwMode="auto">
          <a:xfrm>
            <a:off x="3971925" y="6461125"/>
            <a:ext cx="1927225" cy="307456"/>
          </a:xfrm>
          <a:prstGeom prst="rect">
            <a:avLst/>
          </a:prstGeom>
          <a:noFill/>
          <a:ln w="9525" algn="ctr">
            <a:noFill/>
            <a:miter lim="800000"/>
            <a:headEnd/>
            <a:tailEnd/>
          </a:ln>
          <a:effectLst/>
        </p:spPr>
        <p:txBody>
          <a:bodyPr>
            <a:spAutoFit/>
          </a:bodyPr>
          <a:lstStyle/>
          <a:p>
            <a:pPr marL="363538" indent="-363538" algn="ctr">
              <a:lnSpc>
                <a:spcPct val="130000"/>
              </a:lnSpc>
              <a:spcBef>
                <a:spcPct val="50000"/>
              </a:spcBef>
              <a:buFont typeface="Wingdings" pitchFamily="2" charset="2"/>
              <a:buNone/>
              <a:defRPr/>
            </a:pPr>
            <a:r>
              <a:rPr lang="en-US" altLang="ko-KR" sz="1200" dirty="0" smtClean="0">
                <a:solidFill>
                  <a:srgbClr val="000000"/>
                </a:solidFill>
                <a:latin typeface="Arial" pitchFamily="34" charset="0"/>
                <a:sym typeface="Wingdings" pitchFamily="2" charset="2"/>
              </a:rPr>
              <a:t> </a:t>
            </a:r>
            <a:fld id="{05F015C3-0CE9-4846-A537-679B4B533404}" type="slidenum">
              <a:rPr lang="en-US" altLang="ko-KR" sz="1200">
                <a:solidFill>
                  <a:srgbClr val="000000"/>
                </a:solidFill>
                <a:latin typeface="Arial" pitchFamily="34" charset="0"/>
                <a:sym typeface="Wingdings" pitchFamily="2" charset="2"/>
              </a:rPr>
              <a:pPr marL="363538" indent="-363538" algn="ctr">
                <a:lnSpc>
                  <a:spcPct val="130000"/>
                </a:lnSpc>
                <a:spcBef>
                  <a:spcPct val="50000"/>
                </a:spcBef>
                <a:buFont typeface="Wingdings" pitchFamily="2" charset="2"/>
                <a:buNone/>
                <a:defRPr/>
              </a:pPr>
              <a:t>‹#›</a:t>
            </a:fld>
            <a:r>
              <a:rPr lang="en-US" altLang="ko-KR" sz="1200" dirty="0">
                <a:solidFill>
                  <a:srgbClr val="000000"/>
                </a:solidFill>
                <a:latin typeface="Arial" pitchFamily="34" charset="0"/>
                <a:sym typeface="Wingdings" pitchFamily="2" charset="2"/>
              </a:rPr>
              <a:t> </a:t>
            </a:r>
            <a:r>
              <a:rPr lang="en-US" altLang="ko-KR" sz="1200" dirty="0" smtClean="0">
                <a:solidFill>
                  <a:srgbClr val="000000"/>
                </a:solidFill>
                <a:latin typeface="Arial" pitchFamily="34" charset="0"/>
                <a:sym typeface="Wingdings" pitchFamily="2" charset="2"/>
              </a:rPr>
              <a:t> </a:t>
            </a:r>
            <a:endParaRPr lang="en-US" altLang="ko-KR" sz="1200" dirty="0">
              <a:solidFill>
                <a:srgbClr val="000000"/>
              </a:solidFill>
              <a:latin typeface="Arial" pitchFamily="34" charset="0"/>
              <a:sym typeface="Wingdings" pitchFamily="2" charset="2"/>
            </a:endParaRPr>
          </a:p>
        </p:txBody>
      </p:sp>
      <p:pic>
        <p:nvPicPr>
          <p:cNvPr id="1030" name="Picture 2" descr="D:\●2012\업무계획수립\과제별\슬로건 변경안\신규 Visual파일들\LGE Slogan 2012_Text_PPT용.jpg"/>
          <p:cNvPicPr>
            <a:picLocks noChangeAspect="1" noChangeArrowheads="1"/>
          </p:cNvPicPr>
          <p:nvPr userDrawn="1"/>
        </p:nvPicPr>
        <p:blipFill>
          <a:blip r:embed="rId6" cstate="print"/>
          <a:srcRect/>
          <a:stretch>
            <a:fillRect/>
          </a:stretch>
        </p:blipFill>
        <p:spPr bwMode="auto">
          <a:xfrm>
            <a:off x="239713" y="6557963"/>
            <a:ext cx="2879725" cy="160337"/>
          </a:xfrm>
          <a:prstGeom prst="rect">
            <a:avLst/>
          </a:prstGeom>
          <a:noFill/>
          <a:ln w="9525">
            <a:noFill/>
            <a:miter lim="800000"/>
            <a:headEnd/>
            <a:tailEnd/>
          </a:ln>
        </p:spPr>
      </p:pic>
      <p:sp>
        <p:nvSpPr>
          <p:cNvPr id="7"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p:spPr>
        <p:txBody>
          <a:bodyPr wrap="none">
            <a:spAutoFit/>
          </a:bodyPr>
          <a:lstStyle/>
          <a:p>
            <a:pPr>
              <a:defRPr/>
            </a:pPr>
            <a:r>
              <a:rPr lang="en-US" altLang="ko-KR" sz="1200" dirty="0">
                <a:solidFill>
                  <a:srgbClr val="C0C0C0"/>
                </a:solidFill>
                <a:latin typeface="Arial" pitchFamily="34"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4163"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98613" indent="-225425"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collab.lge.com/main/display/SWIFR/(1)+Coverity"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0"/>
          <p:cNvSpPr>
            <a:spLocks noChangeArrowheads="1"/>
          </p:cNvSpPr>
          <p:nvPr/>
        </p:nvSpPr>
        <p:spPr bwMode="auto">
          <a:xfrm>
            <a:off x="1276385" y="1251752"/>
            <a:ext cx="7353230" cy="1713390"/>
          </a:xfrm>
          <a:prstGeom prst="rect">
            <a:avLst/>
          </a:prstGeom>
          <a:solidFill>
            <a:srgbClr val="EAEAEA"/>
          </a:solidFill>
          <a:ln w="9525">
            <a:solidFill>
              <a:srgbClr val="C0C0C0"/>
            </a:solidFill>
            <a:miter lim="800000"/>
            <a:headEnd/>
            <a:tailEnd/>
          </a:ln>
        </p:spPr>
        <p:txBody>
          <a:bodyPr wrap="none" anchor="ctr"/>
          <a:lstStyle/>
          <a:p>
            <a:pPr algn="ctr" eaLnBrk="1" hangingPunct="1"/>
            <a:r>
              <a:rPr lang="en-US" altLang="ko-KR" sz="2800" b="1" dirty="0" smtClean="0">
                <a:latin typeface="맑은 고딕" pitchFamily="50" charset="-127"/>
                <a:ea typeface="맑은 고딕" pitchFamily="50" charset="-127"/>
              </a:rPr>
              <a:t>SW Code Quality Review Technique Guide</a:t>
            </a:r>
            <a:endParaRPr lang="en-US" altLang="ko-KR" sz="2800" b="1" dirty="0">
              <a:latin typeface="맑은 고딕" pitchFamily="50" charset="-127"/>
              <a:ea typeface="맑은 고딕" pitchFamily="50" charset="-127"/>
            </a:endParaRPr>
          </a:p>
        </p:txBody>
      </p:sp>
      <p:pic>
        <p:nvPicPr>
          <p:cNvPr id="9220" name="그림 5" descr="백색바탕.png"/>
          <p:cNvPicPr>
            <a:picLocks noChangeAspect="1"/>
          </p:cNvPicPr>
          <p:nvPr/>
        </p:nvPicPr>
        <p:blipFill>
          <a:blip r:embed="rId3" cstate="print"/>
          <a:srcRect/>
          <a:stretch>
            <a:fillRect/>
          </a:stretch>
        </p:blipFill>
        <p:spPr bwMode="auto">
          <a:xfrm>
            <a:off x="7996238" y="5656263"/>
            <a:ext cx="1630362" cy="815975"/>
          </a:xfrm>
          <a:prstGeom prst="rect">
            <a:avLst/>
          </a:prstGeom>
          <a:noFill/>
          <a:ln w="9525">
            <a:noFill/>
            <a:miter lim="800000"/>
            <a:headEnd/>
            <a:tailEnd/>
          </a:ln>
        </p:spPr>
      </p:pic>
      <p:sp>
        <p:nvSpPr>
          <p:cNvPr id="9221" name="Text Box 6"/>
          <p:cNvSpPr txBox="1">
            <a:spLocks noChangeArrowheads="1"/>
          </p:cNvSpPr>
          <p:nvPr/>
        </p:nvSpPr>
        <p:spPr bwMode="auto">
          <a:xfrm>
            <a:off x="3751582" y="4810581"/>
            <a:ext cx="2402837" cy="707886"/>
          </a:xfrm>
          <a:prstGeom prst="rect">
            <a:avLst/>
          </a:prstGeom>
          <a:noFill/>
          <a:ln w="9525" algn="ctr">
            <a:noFill/>
            <a:miter lim="800000"/>
            <a:headEnd/>
            <a:tailEnd/>
          </a:ln>
        </p:spPr>
        <p:txBody>
          <a:bodyPr wrap="none">
            <a:spAutoFit/>
          </a:bodyPr>
          <a:lstStyle/>
          <a:p>
            <a:pPr algn="ctr"/>
            <a:r>
              <a:rPr lang="en-US" altLang="ko-KR" sz="2000" b="1" dirty="0" smtClean="0">
                <a:latin typeface="Malgun Gothic" panose="020B0503020000020004" pitchFamily="50" charset="-127"/>
                <a:ea typeface="Malgun Gothic" panose="020B0503020000020004" pitchFamily="50" charset="-127"/>
                <a:cs typeface="Arial" panose="020B0604020202020204" pitchFamily="34" charset="0"/>
              </a:rPr>
              <a:t>SW </a:t>
            </a:r>
            <a:r>
              <a:rPr lang="en-US" altLang="ko-KR" sz="2000" b="1" dirty="0">
                <a:latin typeface="Malgun Gothic" panose="020B0503020000020004" pitchFamily="50" charset="-127"/>
                <a:ea typeface="Malgun Gothic" panose="020B0503020000020004" pitchFamily="50" charset="-127"/>
                <a:cs typeface="Arial" panose="020B0604020202020204" pitchFamily="34" charset="0"/>
              </a:rPr>
              <a:t>Process Unit</a:t>
            </a:r>
          </a:p>
          <a:p>
            <a:pPr algn="ctr"/>
            <a:r>
              <a:rPr lang="en-US" altLang="ko-KR" sz="2000" b="1" dirty="0">
                <a:latin typeface="Malgun Gothic" panose="020B0503020000020004" pitchFamily="50" charset="-127"/>
                <a:ea typeface="Malgun Gothic" panose="020B0503020000020004" pitchFamily="50" charset="-127"/>
                <a:cs typeface="Arial" panose="020B0604020202020204" pitchFamily="34" charset="0"/>
              </a:rPr>
              <a:t>LG Electronics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000000"/>
                </a:solidFill>
              </a:rPr>
              <a:t>3. 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a:solidFill>
                  <a:srgbClr val="000000"/>
                </a:solidFill>
              </a:rPr>
              <a:t>– </a:t>
            </a:r>
            <a:r>
              <a:rPr lang="en-US" altLang="ko-KR" dirty="0" smtClean="0">
                <a:solidFill>
                  <a:srgbClr val="000000"/>
                </a:solidFill>
              </a:rPr>
              <a:t>SW Static Verification (cont.)</a:t>
            </a:r>
            <a:endParaRPr lang="ko-KR" altLang="en-US"/>
          </a:p>
        </p:txBody>
      </p:sp>
      <p:sp>
        <p:nvSpPr>
          <p:cNvPr id="3" name="텍스트 개체 틀 2"/>
          <p:cNvSpPr>
            <a:spLocks noGrp="1"/>
          </p:cNvSpPr>
          <p:nvPr>
            <p:ph type="body" sz="quarter" idx="10"/>
          </p:nvPr>
        </p:nvSpPr>
        <p:spPr/>
        <p:txBody>
          <a:bodyPr/>
          <a:lstStyle/>
          <a:p>
            <a:r>
              <a:rPr lang="en-US" altLang="ko-KR" dirty="0" smtClean="0"/>
              <a:t>SW Static Verification guidelines are as below. </a:t>
            </a:r>
          </a:p>
          <a:p>
            <a:r>
              <a:rPr lang="en-US" altLang="ko-KR" dirty="0" smtClean="0"/>
              <a:t> </a:t>
            </a:r>
            <a:endParaRPr lang="ko-KR" altLang="en-US"/>
          </a:p>
        </p:txBody>
      </p:sp>
      <p:sp>
        <p:nvSpPr>
          <p:cNvPr id="5" name="텍스트 개체 틀 2"/>
          <p:cNvSpPr txBox="1">
            <a:spLocks/>
          </p:cNvSpPr>
          <p:nvPr/>
        </p:nvSpPr>
        <p:spPr bwMode="auto">
          <a:xfrm>
            <a:off x="327556" y="2875389"/>
            <a:ext cx="9093200" cy="14308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[Static Analysis Rules]</a:t>
            </a:r>
          </a:p>
          <a:p>
            <a:pPr marL="171450" indent="-171450">
              <a:buFontTx/>
              <a:buChar char="-"/>
            </a:pPr>
            <a:r>
              <a:rPr lang="en-US" altLang="ko-KR" sz="1100" kern="0" dirty="0" smtClean="0"/>
              <a:t>Static Analysis</a:t>
            </a:r>
            <a:r>
              <a:rPr lang="ko-KR" altLang="en-US" sz="1100" kern="0" smtClean="0"/>
              <a:t> </a:t>
            </a:r>
            <a:r>
              <a:rPr lang="en-US" altLang="ko-KR" sz="1100" kern="0" dirty="0" smtClean="0"/>
              <a:t>process, guideline</a:t>
            </a:r>
            <a:r>
              <a:rPr lang="ko-KR" altLang="en-US" sz="1100" kern="0" smtClean="0"/>
              <a:t> </a:t>
            </a:r>
            <a:r>
              <a:rPr lang="en-US" altLang="ko-KR" sz="1100" kern="0" dirty="0"/>
              <a:t>: http://collab.lge.com/main/display/SWIFR/%5B1%5D+VS+Static+Analysis+Process</a:t>
            </a:r>
            <a:endParaRPr lang="en-US" altLang="ko-KR" sz="1100" kern="0" dirty="0" smtClean="0"/>
          </a:p>
          <a:p>
            <a:pPr marL="171450" indent="-171450">
              <a:buFontTx/>
              <a:buChar char="-"/>
            </a:pPr>
            <a:r>
              <a:rPr lang="en-US" altLang="ko-KR" sz="1100" kern="0" dirty="0" smtClean="0"/>
              <a:t>Static Analysis</a:t>
            </a:r>
            <a:r>
              <a:rPr lang="ko-KR" altLang="en-US" sz="1100" kern="0" smtClean="0"/>
              <a:t> </a:t>
            </a:r>
            <a:r>
              <a:rPr lang="en-US" altLang="ko-KR" sz="1100" kern="0" dirty="0" smtClean="0"/>
              <a:t>Checker </a:t>
            </a:r>
            <a:r>
              <a:rPr lang="en-US" altLang="ko-KR" sz="1100" kern="0" dirty="0"/>
              <a:t>list: http://collab.lge.com/main/display/SWIFR/0.+Enabled+Coverity+Checkers</a:t>
            </a:r>
            <a:endParaRPr lang="en-US" altLang="ko-KR" sz="1100" kern="0" dirty="0" smtClean="0"/>
          </a:p>
        </p:txBody>
      </p:sp>
      <p:sp>
        <p:nvSpPr>
          <p:cNvPr id="6" name="텍스트 개체 틀 2"/>
          <p:cNvSpPr txBox="1">
            <a:spLocks/>
          </p:cNvSpPr>
          <p:nvPr/>
        </p:nvSpPr>
        <p:spPr bwMode="auto">
          <a:xfrm>
            <a:off x="323880" y="4456093"/>
            <a:ext cx="9093200" cy="14308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[MISRA C/C++]</a:t>
            </a:r>
          </a:p>
          <a:p>
            <a:pPr marL="171450" indent="-171450">
              <a:buFontTx/>
              <a:buChar char="-"/>
            </a:pPr>
            <a:r>
              <a:rPr lang="en-US" altLang="ko-KR" sz="1100" kern="0" dirty="0" smtClean="0"/>
              <a:t>MISRA Rule : </a:t>
            </a:r>
            <a:r>
              <a:rPr lang="en-US" altLang="ko-KR" sz="1100" kern="0" dirty="0"/>
              <a:t>http://collab.lge.com/main/display/SWIFR/MISRA+C-2012+Coverage</a:t>
            </a:r>
            <a:endParaRPr lang="en-US" altLang="ko-KR" sz="1100" kern="0" dirty="0" smtClean="0"/>
          </a:p>
        </p:txBody>
      </p:sp>
      <p:sp>
        <p:nvSpPr>
          <p:cNvPr id="7" name="텍스트 개체 틀 2"/>
          <p:cNvSpPr txBox="1">
            <a:spLocks/>
          </p:cNvSpPr>
          <p:nvPr/>
        </p:nvSpPr>
        <p:spPr bwMode="auto">
          <a:xfrm>
            <a:off x="348403" y="1336447"/>
            <a:ext cx="9093200" cy="4063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171450" indent="-171450">
              <a:buFontTx/>
              <a:buChar char="-"/>
            </a:pPr>
            <a:r>
              <a:rPr lang="en-US" altLang="ko-KR" sz="1100" kern="0" dirty="0" smtClean="0"/>
              <a:t>Static Analysis</a:t>
            </a:r>
            <a:r>
              <a:rPr lang="ko-KR" altLang="en-US" sz="1100" kern="0" smtClean="0"/>
              <a:t> </a:t>
            </a:r>
            <a:r>
              <a:rPr lang="en-US" altLang="ko-KR" sz="1100" kern="0" dirty="0" smtClean="0"/>
              <a:t>&amp; MISRA Rule measurement process, criteria</a:t>
            </a:r>
            <a:r>
              <a:rPr lang="ko-KR" altLang="en-US" sz="1100" kern="0" smtClean="0"/>
              <a:t> </a:t>
            </a:r>
            <a:r>
              <a:rPr lang="en-US" altLang="ko-KR" sz="1100" kern="0" dirty="0"/>
              <a:t>: http://collab.lge.com/main/pages/viewpage.action?pageId=579365481</a:t>
            </a:r>
            <a:endParaRPr lang="en-US" altLang="ko-KR" sz="1100" kern="0" dirty="0" smtClean="0"/>
          </a:p>
          <a:p>
            <a:pPr marL="171450" indent="-171450">
              <a:buFontTx/>
              <a:buChar char="-"/>
            </a:pPr>
            <a:r>
              <a:rPr lang="en-US" altLang="ko-KR" sz="1100" kern="0" dirty="0" err="1" smtClean="0"/>
              <a:t>Coverity</a:t>
            </a:r>
            <a:r>
              <a:rPr lang="en-US" altLang="ko-KR" sz="1100" kern="0" dirty="0" smtClean="0"/>
              <a:t> Review : </a:t>
            </a:r>
            <a:r>
              <a:rPr lang="en-US" altLang="ko-KR" sz="1100" kern="0" dirty="0">
                <a:hlinkClick r:id="rId2"/>
              </a:rPr>
              <a:t>http://collab.lge.com/main/display/SWIFR/%</a:t>
            </a:r>
            <a:r>
              <a:rPr lang="en-US" altLang="ko-KR" sz="1100" kern="0" dirty="0" smtClean="0">
                <a:hlinkClick r:id="rId2"/>
              </a:rPr>
              <a:t>281%29+Coverity</a:t>
            </a:r>
            <a:endParaRPr lang="en-US" altLang="ko-KR" sz="1100" kern="0" dirty="0" smtClean="0"/>
          </a:p>
          <a:p>
            <a:pPr marL="171450" indent="-171450">
              <a:buFontTx/>
              <a:buChar char="-"/>
            </a:pPr>
            <a:endParaRPr lang="en-US" altLang="ko-KR" sz="1100" kern="0" dirty="0"/>
          </a:p>
          <a:p>
            <a:pPr marL="171450" indent="-171450">
              <a:buFontTx/>
              <a:buChar char="-"/>
            </a:pPr>
            <a:r>
              <a:rPr lang="en-US" altLang="ko-KR" sz="1100" kern="0" dirty="0" err="1" smtClean="0"/>
              <a:t>Coverity</a:t>
            </a:r>
            <a:r>
              <a:rPr lang="en-US" altLang="ko-KR" sz="1100" kern="0" dirty="0" smtClean="0"/>
              <a:t> Tool </a:t>
            </a:r>
            <a:r>
              <a:rPr lang="en-US" altLang="ko-KR" sz="1100" kern="0" dirty="0"/>
              <a:t>guide: http://collab.lge.com/main/display/SWIFR/01.+Coverity+User+Manual</a:t>
            </a:r>
            <a:endParaRPr lang="en-US" altLang="ko-KR" sz="1100" kern="0" dirty="0" smtClean="0"/>
          </a:p>
        </p:txBody>
      </p:sp>
    </p:spTree>
    <p:extLst>
      <p:ext uri="{BB962C8B-B14F-4D97-AF65-F5344CB8AC3E}">
        <p14:creationId xmlns:p14="http://schemas.microsoft.com/office/powerpoint/2010/main" val="3173239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000000"/>
                </a:solidFill>
              </a:rPr>
              <a:t>3. 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smtClean="0">
                <a:solidFill>
                  <a:srgbClr val="000000"/>
                </a:solidFill>
              </a:rPr>
              <a:t>– </a:t>
            </a:r>
            <a:r>
              <a:rPr lang="en-US" altLang="ko-KR" dirty="0" smtClean="0"/>
              <a:t>SW MD</a:t>
            </a:r>
            <a:endParaRPr lang="ko-KR" altLang="en-US"/>
          </a:p>
        </p:txBody>
      </p:sp>
      <p:sp>
        <p:nvSpPr>
          <p:cNvPr id="3" name="텍스트 개체 틀 2"/>
          <p:cNvSpPr>
            <a:spLocks noGrp="1"/>
          </p:cNvSpPr>
          <p:nvPr>
            <p:ph type="body" sz="quarter" idx="10"/>
          </p:nvPr>
        </p:nvSpPr>
        <p:spPr/>
        <p:txBody>
          <a:bodyPr/>
          <a:lstStyle/>
          <a:p>
            <a:pPr marL="0"/>
            <a:r>
              <a:rPr lang="en-US" altLang="ko-KR" dirty="0"/>
              <a:t>SWMD is a design quality measurement index defined for software modular design improvement activities that are being promoted company-wide, and is measured and managed in the SWMD system as </a:t>
            </a:r>
            <a:r>
              <a:rPr lang="en-US" altLang="ko-KR" dirty="0" smtClean="0"/>
              <a:t>follows.</a:t>
            </a:r>
          </a:p>
          <a:p>
            <a:pPr marL="0"/>
            <a:endParaRPr lang="en-US" altLang="ko-KR" dirty="0"/>
          </a:p>
          <a:p>
            <a:pPr marL="0"/>
            <a:r>
              <a:rPr lang="en-US" altLang="ko-KR" dirty="0"/>
              <a:t>http://vsmd.lge.com/division/</a:t>
            </a:r>
            <a:endParaRPr lang="ko-KR" altLang="en-US" dirty="0"/>
          </a:p>
        </p:txBody>
      </p:sp>
      <p:grpSp>
        <p:nvGrpSpPr>
          <p:cNvPr id="7" name="그룹 6"/>
          <p:cNvGrpSpPr/>
          <p:nvPr/>
        </p:nvGrpSpPr>
        <p:grpSpPr>
          <a:xfrm>
            <a:off x="1153297" y="2496065"/>
            <a:ext cx="8085983" cy="3803136"/>
            <a:chOff x="217483" y="1422177"/>
            <a:chExt cx="9544584" cy="5380448"/>
          </a:xfrm>
        </p:grpSpPr>
        <p:pic>
          <p:nvPicPr>
            <p:cNvPr id="1026" name="그림 2" descr="image001"/>
            <p:cNvPicPr>
              <a:picLocks noChangeAspect="1" noChangeArrowheads="1"/>
            </p:cNvPicPr>
            <p:nvPr/>
          </p:nvPicPr>
          <p:blipFill rotWithShape="1">
            <a:blip r:embed="rId2">
              <a:extLst>
                <a:ext uri="{28A0092B-C50C-407E-A947-70E740481C1C}">
                  <a14:useLocalDpi xmlns:a14="http://schemas.microsoft.com/office/drawing/2010/main" val="0"/>
                </a:ext>
              </a:extLst>
            </a:blip>
            <a:srcRect b="50462"/>
            <a:stretch/>
          </p:blipFill>
          <p:spPr bwMode="auto">
            <a:xfrm>
              <a:off x="217483" y="1422177"/>
              <a:ext cx="7200900"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그림 2" descr="image001"/>
            <p:cNvPicPr>
              <a:picLocks noChangeAspect="1" noChangeArrowheads="1"/>
            </p:cNvPicPr>
            <p:nvPr/>
          </p:nvPicPr>
          <p:blipFill rotWithShape="1">
            <a:blip r:embed="rId2">
              <a:extLst>
                <a:ext uri="{28A0092B-C50C-407E-A947-70E740481C1C}">
                  <a14:useLocalDpi xmlns:a14="http://schemas.microsoft.com/office/drawing/2010/main" val="0"/>
                </a:ext>
              </a:extLst>
            </a:blip>
            <a:srcRect t="50828" r="31650"/>
            <a:stretch/>
          </p:blipFill>
          <p:spPr bwMode="auto">
            <a:xfrm>
              <a:off x="4840288" y="3252445"/>
              <a:ext cx="4921779" cy="355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36451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000000"/>
                </a:solidFill>
              </a:rPr>
              <a:t>3. 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smtClean="0">
                <a:solidFill>
                  <a:srgbClr val="000000"/>
                </a:solidFill>
              </a:rPr>
              <a:t>– </a:t>
            </a:r>
            <a:r>
              <a:rPr lang="en-US" altLang="ko-KR" dirty="0" smtClean="0"/>
              <a:t>SW MD (cont.)</a:t>
            </a:r>
            <a:endParaRPr lang="ko-KR" altLang="en-US"/>
          </a:p>
        </p:txBody>
      </p:sp>
      <p:sp>
        <p:nvSpPr>
          <p:cNvPr id="3" name="텍스트 개체 틀 2"/>
          <p:cNvSpPr>
            <a:spLocks noGrp="1"/>
          </p:cNvSpPr>
          <p:nvPr>
            <p:ph type="body" sz="quarter" idx="10"/>
          </p:nvPr>
        </p:nvSpPr>
        <p:spPr/>
        <p:txBody>
          <a:bodyPr/>
          <a:lstStyle/>
          <a:p>
            <a:pPr marL="0"/>
            <a:r>
              <a:rPr lang="en-US" altLang="ko-KR" dirty="0"/>
              <a:t>Among the SW MD indicators, the developer improvement evaluation indicators that the developer should directly check and improve are as follows. For the measurement criteria for each measurement indicator, refer to the attached SW MD </a:t>
            </a:r>
            <a:r>
              <a:rPr lang="en-US" altLang="ko-KR" dirty="0" smtClean="0"/>
              <a:t>standard.</a:t>
            </a:r>
            <a:endParaRPr lang="ko-KR" altLang="en-US"/>
          </a:p>
        </p:txBody>
      </p:sp>
      <p:graphicFrame>
        <p:nvGraphicFramePr>
          <p:cNvPr id="7" name="개체 6"/>
          <p:cNvGraphicFramePr>
            <a:graphicFrameLocks noChangeAspect="1"/>
          </p:cNvGraphicFramePr>
          <p:nvPr>
            <p:extLst>
              <p:ext uri="{D42A27DB-BD31-4B8C-83A1-F6EECF244321}">
                <p14:modId xmlns:p14="http://schemas.microsoft.com/office/powerpoint/2010/main" val="7998818"/>
              </p:ext>
            </p:extLst>
          </p:nvPr>
        </p:nvGraphicFramePr>
        <p:xfrm>
          <a:off x="7505123" y="1728918"/>
          <a:ext cx="914400" cy="771525"/>
        </p:xfrm>
        <a:graphic>
          <a:graphicData uri="http://schemas.openxmlformats.org/presentationml/2006/ole">
            <mc:AlternateContent xmlns:mc="http://schemas.openxmlformats.org/markup-compatibility/2006">
              <mc:Choice xmlns:v="urn:schemas-microsoft-com:vml" Requires="v">
                <p:oleObj spid="_x0000_s2256" name="Acrobat Document" showAsIcon="1" r:id="rId3" imgW="914400" imgH="771480" progId="AcroExch.Document.7">
                  <p:embed/>
                </p:oleObj>
              </mc:Choice>
              <mc:Fallback>
                <p:oleObj name="Acrobat Document" showAsIcon="1" r:id="rId3" imgW="914400" imgH="771480" progId="AcroExch.Document.7">
                  <p:embed/>
                  <p:pic>
                    <p:nvPicPr>
                      <p:cNvPr id="0" name=""/>
                      <p:cNvPicPr/>
                      <p:nvPr/>
                    </p:nvPicPr>
                    <p:blipFill>
                      <a:blip r:embed="rId4"/>
                      <a:stretch>
                        <a:fillRect/>
                      </a:stretch>
                    </p:blipFill>
                    <p:spPr>
                      <a:xfrm>
                        <a:off x="7505123" y="1728918"/>
                        <a:ext cx="914400" cy="771525"/>
                      </a:xfrm>
                      <a:prstGeom prst="rect">
                        <a:avLst/>
                      </a:prstGeom>
                    </p:spPr>
                  </p:pic>
                </p:oleObj>
              </mc:Fallback>
            </mc:AlternateContent>
          </a:graphicData>
        </a:graphic>
      </p:graphicFrame>
      <p:graphicFrame>
        <p:nvGraphicFramePr>
          <p:cNvPr id="8" name="개체 7"/>
          <p:cNvGraphicFramePr>
            <a:graphicFrameLocks noChangeAspect="1"/>
          </p:cNvGraphicFramePr>
          <p:nvPr>
            <p:extLst>
              <p:ext uri="{D42A27DB-BD31-4B8C-83A1-F6EECF244321}">
                <p14:modId xmlns:p14="http://schemas.microsoft.com/office/powerpoint/2010/main" val="3289988678"/>
              </p:ext>
            </p:extLst>
          </p:nvPr>
        </p:nvGraphicFramePr>
        <p:xfrm>
          <a:off x="8519613" y="1728918"/>
          <a:ext cx="914400" cy="771525"/>
        </p:xfrm>
        <a:graphic>
          <a:graphicData uri="http://schemas.openxmlformats.org/presentationml/2006/ole">
            <mc:AlternateContent xmlns:mc="http://schemas.openxmlformats.org/markup-compatibility/2006">
              <mc:Choice xmlns:v="urn:schemas-microsoft-com:vml" Requires="v">
                <p:oleObj spid="_x0000_s2257" name="Acrobat Document" showAsIcon="1" r:id="rId5" imgW="914400" imgH="771480" progId="AcroExch.Document.7">
                  <p:embed/>
                </p:oleObj>
              </mc:Choice>
              <mc:Fallback>
                <p:oleObj name="Acrobat Document" showAsIcon="1" r:id="rId5" imgW="914400" imgH="771480" progId="AcroExch.Document.7">
                  <p:embed/>
                  <p:pic>
                    <p:nvPicPr>
                      <p:cNvPr id="0" name=""/>
                      <p:cNvPicPr/>
                      <p:nvPr/>
                    </p:nvPicPr>
                    <p:blipFill>
                      <a:blip r:embed="rId6"/>
                      <a:stretch>
                        <a:fillRect/>
                      </a:stretch>
                    </p:blipFill>
                    <p:spPr>
                      <a:xfrm>
                        <a:off x="8519613" y="1728918"/>
                        <a:ext cx="914400" cy="771525"/>
                      </a:xfrm>
                      <a:prstGeom prst="rect">
                        <a:avLst/>
                      </a:prstGeom>
                    </p:spPr>
                  </p:pic>
                </p:oleObj>
              </mc:Fallback>
            </mc:AlternateContent>
          </a:graphicData>
        </a:graphic>
      </p:graphicFrame>
      <p:sp>
        <p:nvSpPr>
          <p:cNvPr id="9" name="TextBox 8"/>
          <p:cNvSpPr txBox="1"/>
          <p:nvPr/>
        </p:nvSpPr>
        <p:spPr>
          <a:xfrm>
            <a:off x="7197123" y="3999554"/>
            <a:ext cx="2380780" cy="261610"/>
          </a:xfrm>
          <a:prstGeom prst="rect">
            <a:avLst/>
          </a:prstGeom>
          <a:noFill/>
        </p:spPr>
        <p:txBody>
          <a:bodyPr wrap="none" rtlCol="0">
            <a:spAutoFit/>
          </a:bodyPr>
          <a:lstStyle/>
          <a:p>
            <a:r>
              <a:rPr lang="en-US" altLang="ko-KR" sz="1100" i="1" dirty="0">
                <a:solidFill>
                  <a:srgbClr val="0000FF"/>
                </a:solidFill>
                <a:latin typeface="맑은 고딕" pitchFamily="50" charset="-127"/>
                <a:ea typeface="맑은 고딕" pitchFamily="50" charset="-127"/>
              </a:rPr>
              <a:t>Metrics for developers to improve</a:t>
            </a:r>
            <a:endParaRPr lang="ko-KR" altLang="en-US" sz="1100" i="1" dirty="0" smtClean="0">
              <a:solidFill>
                <a:srgbClr val="0000FF"/>
              </a:solidFill>
              <a:latin typeface="맑은 고딕" pitchFamily="50" charset="-127"/>
              <a:ea typeface="맑은 고딕" pitchFamily="50" charset="-127"/>
            </a:endParaRPr>
          </a:p>
        </p:txBody>
      </p:sp>
      <p:pic>
        <p:nvPicPr>
          <p:cNvPr id="4" name="그림 3"/>
          <p:cNvPicPr>
            <a:picLocks noChangeAspect="1"/>
          </p:cNvPicPr>
          <p:nvPr/>
        </p:nvPicPr>
        <p:blipFill>
          <a:blip r:embed="rId7"/>
          <a:stretch>
            <a:fillRect/>
          </a:stretch>
        </p:blipFill>
        <p:spPr>
          <a:xfrm>
            <a:off x="388550" y="1709821"/>
            <a:ext cx="6808573" cy="4105317"/>
          </a:xfrm>
          <a:prstGeom prst="rect">
            <a:avLst/>
          </a:prstGeom>
        </p:spPr>
      </p:pic>
      <p:sp>
        <p:nvSpPr>
          <p:cNvPr id="6" name="직사각형 5"/>
          <p:cNvSpPr/>
          <p:nvPr/>
        </p:nvSpPr>
        <p:spPr bwMode="auto">
          <a:xfrm>
            <a:off x="1005016" y="3487207"/>
            <a:ext cx="6052065" cy="1140026"/>
          </a:xfrm>
          <a:prstGeom prst="rect">
            <a:avLst/>
          </a:prstGeom>
          <a:no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endParaRPr>
          </a:p>
        </p:txBody>
      </p:sp>
    </p:spTree>
    <p:extLst>
      <p:ext uri="{BB962C8B-B14F-4D97-AF65-F5344CB8AC3E}">
        <p14:creationId xmlns:p14="http://schemas.microsoft.com/office/powerpoint/2010/main" val="566865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000000"/>
                </a:solidFill>
              </a:rPr>
              <a:t>3. 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smtClean="0">
                <a:solidFill>
                  <a:srgbClr val="000000"/>
                </a:solidFill>
              </a:rPr>
              <a:t>– </a:t>
            </a:r>
            <a:r>
              <a:rPr lang="en-US" altLang="ko-KR" dirty="0" smtClean="0"/>
              <a:t>SW MD (cont.)</a:t>
            </a:r>
            <a:endParaRPr lang="ko-KR" altLang="en-US"/>
          </a:p>
        </p:txBody>
      </p:sp>
      <p:sp>
        <p:nvSpPr>
          <p:cNvPr id="3" name="텍스트 개체 틀 2"/>
          <p:cNvSpPr>
            <a:spLocks noGrp="1"/>
          </p:cNvSpPr>
          <p:nvPr>
            <p:ph type="body" sz="quarter" idx="10"/>
          </p:nvPr>
        </p:nvSpPr>
        <p:spPr>
          <a:xfrm>
            <a:off x="344487" y="714356"/>
            <a:ext cx="9450301" cy="1007352"/>
          </a:xfrm>
        </p:spPr>
        <p:txBody>
          <a:bodyPr/>
          <a:lstStyle/>
          <a:p>
            <a:r>
              <a:rPr lang="en-US" altLang="ko-KR" sz="1200" dirty="0"/>
              <a:t>The </a:t>
            </a:r>
            <a:r>
              <a:rPr lang="en-US" altLang="ko-KR" sz="1200" dirty="0" smtClean="0"/>
              <a:t>evaluation / improvement </a:t>
            </a:r>
            <a:r>
              <a:rPr lang="en-US" altLang="ko-KR" sz="1200" dirty="0"/>
              <a:t>criteria of the developer improvement evaluation index are as follows</a:t>
            </a:r>
            <a:r>
              <a:rPr lang="en-US" altLang="ko-KR" sz="1200" dirty="0" smtClean="0"/>
              <a:t>. </a:t>
            </a:r>
          </a:p>
          <a:p>
            <a:pPr>
              <a:buFontTx/>
              <a:buChar char="-"/>
            </a:pPr>
            <a:r>
              <a:rPr lang="en-US" altLang="ko-KR" sz="1200" dirty="0" smtClean="0"/>
              <a:t>In </a:t>
            </a:r>
            <a:r>
              <a:rPr lang="en-US" altLang="ko-KR" sz="1200" dirty="0"/>
              <a:t>the evaluation criteria, the improvement of SW design and SW code is judged according to the severity of the violation (traffic light</a:t>
            </a:r>
            <a:r>
              <a:rPr lang="en-US" altLang="ko-KR" sz="1200" dirty="0" smtClean="0"/>
              <a:t>).</a:t>
            </a:r>
          </a:p>
          <a:p>
            <a:pPr>
              <a:buFontTx/>
              <a:buChar char="-"/>
            </a:pPr>
            <a:r>
              <a:rPr lang="en-US" altLang="ko-KR" sz="1200" dirty="0" smtClean="0"/>
              <a:t>Red </a:t>
            </a:r>
            <a:r>
              <a:rPr lang="en-US" altLang="ko-KR" sz="1200" dirty="0"/>
              <a:t>traffic lights must be improved</a:t>
            </a:r>
            <a:r>
              <a:rPr lang="en-US" altLang="ko-KR" sz="1200" dirty="0" smtClean="0"/>
              <a:t>.</a:t>
            </a:r>
          </a:p>
          <a:p>
            <a:pPr>
              <a:buFontTx/>
              <a:buChar char="-"/>
            </a:pPr>
            <a:r>
              <a:rPr lang="en-US" altLang="ko-KR" sz="1200" dirty="0" smtClean="0"/>
              <a:t>Yellow </a:t>
            </a:r>
            <a:r>
              <a:rPr lang="en-US" altLang="ko-KR" sz="1200" dirty="0"/>
              <a:t>traffic lights do not necessarily have to be improved, but improvements can be considered to increase design quality</a:t>
            </a:r>
            <a:r>
              <a:rPr lang="en-US" altLang="ko-KR" sz="1200" dirty="0" smtClean="0"/>
              <a:t>.</a:t>
            </a:r>
            <a:endParaRPr lang="en-US" altLang="ko-KR" sz="1200" dirty="0"/>
          </a:p>
        </p:txBody>
      </p:sp>
      <p:pic>
        <p:nvPicPr>
          <p:cNvPr id="4" name="그림 3"/>
          <p:cNvPicPr>
            <a:picLocks noChangeAspect="1"/>
          </p:cNvPicPr>
          <p:nvPr/>
        </p:nvPicPr>
        <p:blipFill>
          <a:blip r:embed="rId2"/>
          <a:stretch>
            <a:fillRect/>
          </a:stretch>
        </p:blipFill>
        <p:spPr>
          <a:xfrm>
            <a:off x="323880" y="2492008"/>
            <a:ext cx="6240901" cy="1716000"/>
          </a:xfrm>
          <a:prstGeom prst="rect">
            <a:avLst/>
          </a:prstGeom>
        </p:spPr>
      </p:pic>
      <p:pic>
        <p:nvPicPr>
          <p:cNvPr id="5" name="그림 4"/>
          <p:cNvPicPr>
            <a:picLocks noChangeAspect="1"/>
          </p:cNvPicPr>
          <p:nvPr/>
        </p:nvPicPr>
        <p:blipFill rotWithShape="1">
          <a:blip r:embed="rId3"/>
          <a:srcRect b="60772"/>
          <a:stretch/>
        </p:blipFill>
        <p:spPr>
          <a:xfrm>
            <a:off x="357748" y="4885346"/>
            <a:ext cx="4724626" cy="1337666"/>
          </a:xfrm>
          <a:prstGeom prst="rect">
            <a:avLst/>
          </a:prstGeom>
        </p:spPr>
      </p:pic>
      <p:sp>
        <p:nvSpPr>
          <p:cNvPr id="6" name="TextBox 5"/>
          <p:cNvSpPr txBox="1"/>
          <p:nvPr/>
        </p:nvSpPr>
        <p:spPr>
          <a:xfrm>
            <a:off x="360007" y="2242672"/>
            <a:ext cx="5322291" cy="261610"/>
          </a:xfrm>
          <a:prstGeom prst="rect">
            <a:avLst/>
          </a:prstGeom>
          <a:noFill/>
        </p:spPr>
        <p:txBody>
          <a:bodyPr wrap="none" rtlCol="0">
            <a:spAutoFit/>
          </a:bodyPr>
          <a:lstStyle/>
          <a:p>
            <a:r>
              <a:rPr lang="en-US" altLang="ko-KR" sz="1100" b="1" dirty="0">
                <a:solidFill>
                  <a:srgbClr val="0000FF"/>
                </a:solidFill>
                <a:latin typeface="맑은 고딕" pitchFamily="50" charset="-127"/>
                <a:ea typeface="맑은 고딕" pitchFamily="50" charset="-127"/>
              </a:rPr>
              <a:t>The developer improvement evaluation indicator is displayed in two </a:t>
            </a:r>
            <a:r>
              <a:rPr lang="en-US" altLang="ko-KR" sz="1100" b="1" dirty="0" smtClean="0">
                <a:solidFill>
                  <a:srgbClr val="0000FF"/>
                </a:solidFill>
                <a:latin typeface="맑은 고딕" pitchFamily="50" charset="-127"/>
                <a:ea typeface="맑은 고딕" pitchFamily="50" charset="-127"/>
              </a:rPr>
              <a:t>stages.</a:t>
            </a:r>
            <a:endParaRPr lang="ko-KR" altLang="en-US" sz="1100" b="1" dirty="0" smtClean="0">
              <a:solidFill>
                <a:srgbClr val="0000FF"/>
              </a:solidFill>
              <a:latin typeface="맑은 고딕" pitchFamily="50" charset="-127"/>
              <a:ea typeface="맑은 고딕" pitchFamily="50" charset="-127"/>
            </a:endParaRPr>
          </a:p>
        </p:txBody>
      </p:sp>
      <p:sp>
        <p:nvSpPr>
          <p:cNvPr id="7" name="TextBox 6"/>
          <p:cNvSpPr txBox="1"/>
          <p:nvPr/>
        </p:nvSpPr>
        <p:spPr>
          <a:xfrm>
            <a:off x="340814" y="4623736"/>
            <a:ext cx="4778872" cy="261610"/>
          </a:xfrm>
          <a:prstGeom prst="rect">
            <a:avLst/>
          </a:prstGeom>
          <a:noFill/>
        </p:spPr>
        <p:txBody>
          <a:bodyPr wrap="none" rtlCol="0">
            <a:spAutoFit/>
          </a:bodyPr>
          <a:lstStyle/>
          <a:p>
            <a:r>
              <a:rPr lang="en-US" altLang="ko-KR" sz="1100" b="1" dirty="0">
                <a:solidFill>
                  <a:srgbClr val="0000FF"/>
                </a:solidFill>
                <a:latin typeface="맑은 고딕" pitchFamily="50" charset="-127"/>
                <a:ea typeface="맑은 고딕" pitchFamily="50" charset="-127"/>
              </a:rPr>
              <a:t>At a high level, the criteria for judging traffic lights are as follows</a:t>
            </a:r>
            <a:r>
              <a:rPr lang="en-US" altLang="ko-KR" sz="1100" b="1" dirty="0" smtClean="0">
                <a:solidFill>
                  <a:srgbClr val="0000FF"/>
                </a:solidFill>
                <a:latin typeface="맑은 고딕" pitchFamily="50" charset="-127"/>
                <a:ea typeface="맑은 고딕" pitchFamily="50" charset="-127"/>
              </a:rPr>
              <a:t>.</a:t>
            </a:r>
            <a:endParaRPr lang="ko-KR" altLang="en-US" sz="1100" b="1" dirty="0" smtClean="0">
              <a:solidFill>
                <a:srgbClr val="0000FF"/>
              </a:solidFill>
              <a:latin typeface="맑은 고딕" pitchFamily="50" charset="-127"/>
              <a:ea typeface="맑은 고딕" pitchFamily="50" charset="-127"/>
            </a:endParaRPr>
          </a:p>
        </p:txBody>
      </p:sp>
      <p:sp>
        <p:nvSpPr>
          <p:cNvPr id="8" name="TextBox 7"/>
          <p:cNvSpPr txBox="1"/>
          <p:nvPr/>
        </p:nvSpPr>
        <p:spPr>
          <a:xfrm>
            <a:off x="5276880" y="4409548"/>
            <a:ext cx="4235455" cy="430887"/>
          </a:xfrm>
          <a:prstGeom prst="rect">
            <a:avLst/>
          </a:prstGeom>
          <a:noFill/>
        </p:spPr>
        <p:txBody>
          <a:bodyPr wrap="none" rtlCol="0">
            <a:spAutoFit/>
          </a:bodyPr>
          <a:lstStyle/>
          <a:p>
            <a:r>
              <a:rPr lang="en-US" altLang="ko-KR" sz="1100" b="1" dirty="0">
                <a:solidFill>
                  <a:srgbClr val="0000FF"/>
                </a:solidFill>
                <a:latin typeface="맑은 고딕" pitchFamily="50" charset="-127"/>
                <a:ea typeface="맑은 고딕" pitchFamily="50" charset="-127"/>
              </a:rPr>
              <a:t>The criteria for judging traffic lights at the level of detail </a:t>
            </a:r>
            <a:r>
              <a:rPr lang="en-US" altLang="ko-KR" sz="1100" b="1" dirty="0" smtClean="0">
                <a:solidFill>
                  <a:srgbClr val="0000FF"/>
                </a:solidFill>
                <a:latin typeface="맑은 고딕" pitchFamily="50" charset="-127"/>
                <a:ea typeface="맑은 고딕" pitchFamily="50" charset="-127"/>
              </a:rPr>
              <a:t>of</a:t>
            </a:r>
          </a:p>
          <a:p>
            <a:r>
              <a:rPr lang="en-US" altLang="ko-KR" sz="1100" b="1" dirty="0" smtClean="0">
                <a:solidFill>
                  <a:srgbClr val="0000FF"/>
                </a:solidFill>
                <a:latin typeface="맑은 고딕" pitchFamily="50" charset="-127"/>
                <a:ea typeface="맑은 고딕" pitchFamily="50" charset="-127"/>
              </a:rPr>
              <a:t> </a:t>
            </a:r>
            <a:r>
              <a:rPr lang="en-US" altLang="ko-KR" sz="1100" b="1" dirty="0">
                <a:solidFill>
                  <a:srgbClr val="0000FF"/>
                </a:solidFill>
                <a:latin typeface="맑은 고딕" pitchFamily="50" charset="-127"/>
                <a:ea typeface="맑은 고딕" pitchFamily="50" charset="-127"/>
              </a:rPr>
              <a:t>functions and files are as follows</a:t>
            </a:r>
            <a:r>
              <a:rPr lang="en-US" altLang="ko-KR" sz="1100" b="1" dirty="0" smtClean="0">
                <a:solidFill>
                  <a:srgbClr val="0000FF"/>
                </a:solidFill>
                <a:latin typeface="맑은 고딕" pitchFamily="50" charset="-127"/>
                <a:ea typeface="맑은 고딕" pitchFamily="50" charset="-127"/>
              </a:rPr>
              <a:t>.</a:t>
            </a:r>
            <a:endParaRPr lang="ko-KR" altLang="en-US" sz="1100" b="1" dirty="0" smtClean="0">
              <a:solidFill>
                <a:srgbClr val="0000FF"/>
              </a:solidFill>
              <a:latin typeface="맑은 고딕" pitchFamily="50" charset="-127"/>
              <a:ea typeface="맑은 고딕" pitchFamily="50" charset="-127"/>
            </a:endParaRPr>
          </a:p>
        </p:txBody>
      </p:sp>
      <p:pic>
        <p:nvPicPr>
          <p:cNvPr id="9" name="그림 8"/>
          <p:cNvPicPr>
            <a:picLocks noChangeAspect="1"/>
          </p:cNvPicPr>
          <p:nvPr/>
        </p:nvPicPr>
        <p:blipFill>
          <a:blip r:embed="rId4"/>
          <a:stretch>
            <a:fillRect/>
          </a:stretch>
        </p:blipFill>
        <p:spPr>
          <a:xfrm>
            <a:off x="5342874" y="4885346"/>
            <a:ext cx="4351051" cy="1485000"/>
          </a:xfrm>
          <a:prstGeom prst="rect">
            <a:avLst/>
          </a:prstGeom>
        </p:spPr>
      </p:pic>
      <p:sp>
        <p:nvSpPr>
          <p:cNvPr id="11" name="아래쪽 화살표 10"/>
          <p:cNvSpPr/>
          <p:nvPr/>
        </p:nvSpPr>
        <p:spPr bwMode="auto">
          <a:xfrm>
            <a:off x="5689011" y="4145893"/>
            <a:ext cx="474134" cy="304737"/>
          </a:xfrm>
          <a:prstGeom prst="downArrow">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12" name="아래쪽 화살표 11"/>
          <p:cNvSpPr/>
          <p:nvPr/>
        </p:nvSpPr>
        <p:spPr bwMode="auto">
          <a:xfrm>
            <a:off x="1557278" y="4225433"/>
            <a:ext cx="474134" cy="304737"/>
          </a:xfrm>
          <a:prstGeom prst="downArrow">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endParaRPr>
          </a:p>
        </p:txBody>
      </p:sp>
      <p:pic>
        <p:nvPicPr>
          <p:cNvPr id="10" name="그림 9"/>
          <p:cNvPicPr>
            <a:picLocks noChangeAspect="1"/>
          </p:cNvPicPr>
          <p:nvPr/>
        </p:nvPicPr>
        <p:blipFill>
          <a:blip r:embed="rId5"/>
          <a:stretch>
            <a:fillRect/>
          </a:stretch>
        </p:blipFill>
        <p:spPr>
          <a:xfrm>
            <a:off x="434416" y="2753619"/>
            <a:ext cx="995393" cy="821780"/>
          </a:xfrm>
          <a:prstGeom prst="rect">
            <a:avLst/>
          </a:prstGeom>
        </p:spPr>
      </p:pic>
      <p:pic>
        <p:nvPicPr>
          <p:cNvPr id="13" name="그림 12"/>
          <p:cNvPicPr>
            <a:picLocks noChangeAspect="1"/>
          </p:cNvPicPr>
          <p:nvPr/>
        </p:nvPicPr>
        <p:blipFill>
          <a:blip r:embed="rId5"/>
          <a:stretch>
            <a:fillRect/>
          </a:stretch>
        </p:blipFill>
        <p:spPr>
          <a:xfrm>
            <a:off x="389652" y="5166922"/>
            <a:ext cx="1237866" cy="1021962"/>
          </a:xfrm>
          <a:prstGeom prst="rect">
            <a:avLst/>
          </a:prstGeom>
        </p:spPr>
      </p:pic>
      <p:pic>
        <p:nvPicPr>
          <p:cNvPr id="14" name="그림 13"/>
          <p:cNvPicPr>
            <a:picLocks noChangeAspect="1"/>
          </p:cNvPicPr>
          <p:nvPr/>
        </p:nvPicPr>
        <p:blipFill>
          <a:blip r:embed="rId5"/>
          <a:stretch>
            <a:fillRect/>
          </a:stretch>
        </p:blipFill>
        <p:spPr>
          <a:xfrm>
            <a:off x="5334636" y="5158684"/>
            <a:ext cx="1221907" cy="1203424"/>
          </a:xfrm>
          <a:prstGeom prst="rect">
            <a:avLst/>
          </a:prstGeom>
        </p:spPr>
      </p:pic>
    </p:spTree>
    <p:extLst>
      <p:ext uri="{BB962C8B-B14F-4D97-AF65-F5344CB8AC3E}">
        <p14:creationId xmlns:p14="http://schemas.microsoft.com/office/powerpoint/2010/main" val="61377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57"/>
          <p:cNvSpPr txBox="1">
            <a:spLocks noChangeArrowheads="1"/>
          </p:cNvSpPr>
          <p:nvPr/>
        </p:nvSpPr>
        <p:spPr bwMode="auto">
          <a:xfrm>
            <a:off x="2505075" y="3019425"/>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4400" b="1">
                <a:latin typeface="Arial" charset="0"/>
                <a:ea typeface="돋움" pitchFamily="50" charset="-127"/>
              </a:rPr>
              <a:t>End of Document</a:t>
            </a:r>
          </a:p>
        </p:txBody>
      </p:sp>
    </p:spTree>
    <p:extLst>
      <p:ext uri="{BB962C8B-B14F-4D97-AF65-F5344CB8AC3E}">
        <p14:creationId xmlns:p14="http://schemas.microsoft.com/office/powerpoint/2010/main" val="192108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bwMode="auto">
          <a:xfrm>
            <a:off x="128588" y="115888"/>
            <a:ext cx="5184775" cy="360362"/>
          </a:xfrm>
          <a:prstGeom prst="rect">
            <a:avLst/>
          </a:prstGeom>
          <a:noFill/>
          <a:ln>
            <a:miter lim="800000"/>
            <a:headEnd/>
            <a:tailEnd/>
          </a:ln>
        </p:spPr>
        <p:txBody>
          <a:bodyPr anchor="ctr"/>
          <a:lstStyle/>
          <a:p>
            <a:pPr eaLnBrk="0" hangingPunct="0">
              <a:defRPr/>
            </a:pPr>
            <a:r>
              <a:rPr lang="en-US" altLang="ko-KR" sz="2400" b="1" kern="0" dirty="0" smtClean="0">
                <a:solidFill>
                  <a:srgbClr val="000000"/>
                </a:solidFill>
                <a:latin typeface="맑은 고딕" pitchFamily="50" charset="-127"/>
                <a:ea typeface="맑은 고딕" pitchFamily="50" charset="-127"/>
                <a:cs typeface="Arial" pitchFamily="34" charset="0"/>
              </a:rPr>
              <a:t>Document Info</a:t>
            </a:r>
            <a:endParaRPr lang="ko-KR" altLang="en-US" sz="2400" b="1" kern="0" dirty="0">
              <a:solidFill>
                <a:srgbClr val="000000"/>
              </a:solidFill>
              <a:latin typeface="맑은 고딕" pitchFamily="50" charset="-127"/>
              <a:ea typeface="맑은 고딕" pitchFamily="50" charset="-127"/>
              <a:cs typeface="Arial" pitchFamily="34" charset="0"/>
            </a:endParaRPr>
          </a:p>
        </p:txBody>
      </p:sp>
      <p:graphicFrame>
        <p:nvGraphicFramePr>
          <p:cNvPr id="3" name="내용 개체 틀 4"/>
          <p:cNvGraphicFramePr>
            <a:graphicFrameLocks/>
          </p:cNvGraphicFramePr>
          <p:nvPr>
            <p:extLst>
              <p:ext uri="{D42A27DB-BD31-4B8C-83A1-F6EECF244321}">
                <p14:modId xmlns:p14="http://schemas.microsoft.com/office/powerpoint/2010/main" val="799857315"/>
              </p:ext>
            </p:extLst>
          </p:nvPr>
        </p:nvGraphicFramePr>
        <p:xfrm>
          <a:off x="344488" y="2448773"/>
          <a:ext cx="9217024" cy="3601859"/>
        </p:xfrm>
        <a:graphic>
          <a:graphicData uri="http://schemas.openxmlformats.org/drawingml/2006/table">
            <a:tbl>
              <a:tblPr/>
              <a:tblGrid>
                <a:gridCol w="1003811"/>
                <a:gridCol w="1387096"/>
                <a:gridCol w="4544670"/>
                <a:gridCol w="949535"/>
                <a:gridCol w="1331912"/>
              </a:tblGrid>
              <a:tr h="365445">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Version</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Date</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Comment</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Author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Approver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r>
              <a:tr h="357350">
                <a:tc>
                  <a:txBody>
                    <a:bodyPr/>
                    <a:lstStyle/>
                    <a:p>
                      <a:pPr algn="ctr" hangingPunct="0">
                        <a:spcAft>
                          <a:spcPts val="0"/>
                        </a:spcAft>
                      </a:pPr>
                      <a:r>
                        <a:rPr lang="en-US" altLang="ko-KR" sz="1000" b="0" i="0" kern="100" dirty="0" smtClean="0">
                          <a:solidFill>
                            <a:schemeClr val="tx1"/>
                          </a:solidFill>
                          <a:latin typeface="맑은 고딕" pitchFamily="50" charset="-127"/>
                          <a:ea typeface="맑은 고딕" pitchFamily="50" charset="-127"/>
                          <a:cs typeface="Arial" pitchFamily="34" charset="0"/>
                        </a:rPr>
                        <a:t>1.0</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000" b="0" i="0" kern="100" dirty="0" smtClean="0">
                          <a:solidFill>
                            <a:schemeClr val="tx1"/>
                          </a:solidFill>
                          <a:latin typeface="맑은 고딕" pitchFamily="50" charset="-127"/>
                          <a:ea typeface="맑은 고딕" pitchFamily="50" charset="-127"/>
                          <a:cs typeface="Arial" pitchFamily="34" charset="0"/>
                        </a:rPr>
                        <a:t>2016-08-19</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000" b="0" i="0" kern="100" dirty="0" smtClean="0">
                          <a:solidFill>
                            <a:schemeClr val="tx1"/>
                          </a:solidFill>
                          <a:latin typeface="맑은 고딕" pitchFamily="50" charset="-127"/>
                          <a:ea typeface="맑은 고딕" pitchFamily="50" charset="-127"/>
                          <a:cs typeface="Arial" pitchFamily="34" charset="0"/>
                        </a:rPr>
                        <a:t>Initial Release</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000" b="0" i="0" kern="100" dirty="0" err="1" smtClean="0">
                          <a:solidFill>
                            <a:schemeClr val="tx1"/>
                          </a:solidFill>
                          <a:latin typeface="맑은 고딕" pitchFamily="50" charset="-127"/>
                          <a:ea typeface="맑은 고딕" pitchFamily="50" charset="-127"/>
                          <a:cs typeface="Arial" pitchFamily="34" charset="0"/>
                        </a:rPr>
                        <a:t>Hyeuk</a:t>
                      </a:r>
                      <a:r>
                        <a:rPr lang="en-US" altLang="ko-KR" sz="1000" b="0" i="0" kern="100" baseline="0" dirty="0" smtClean="0">
                          <a:solidFill>
                            <a:schemeClr val="tx1"/>
                          </a:solidFill>
                          <a:latin typeface="맑은 고딕" pitchFamily="50" charset="-127"/>
                          <a:ea typeface="맑은 고딕" pitchFamily="50" charset="-127"/>
                          <a:cs typeface="Arial" pitchFamily="34" charset="0"/>
                        </a:rPr>
                        <a:t> Kwon</a:t>
                      </a:r>
                      <a:endParaRPr lang="en-US" altLang="ko-KR" sz="1000" b="0" i="0" kern="100" dirty="0" smtClean="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000" b="0" i="0" kern="100" dirty="0" smtClean="0">
                          <a:solidFill>
                            <a:schemeClr val="tx1"/>
                          </a:solidFill>
                          <a:latin typeface="맑은 고딕" pitchFamily="50" charset="-127"/>
                          <a:ea typeface="맑은 고딕" pitchFamily="50" charset="-127"/>
                          <a:cs typeface="Arial" pitchFamily="34" charset="0"/>
                        </a:rPr>
                        <a:t>Development Support FD</a:t>
                      </a:r>
                      <a:endParaRPr lang="ko-KR" sz="10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r>
                        <a:rPr lang="en-US" sz="1000" b="0" kern="100" dirty="0" smtClean="0">
                          <a:latin typeface="맑은 고딕" pitchFamily="50" charset="-127"/>
                          <a:ea typeface="맑은 고딕" pitchFamily="50" charset="-127"/>
                          <a:cs typeface="Arial" pitchFamily="34" charset="0"/>
                        </a:rPr>
                        <a:t>1.1</a:t>
                      </a:r>
                      <a:endParaRPr lang="en-US" sz="10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000" b="0" kern="100" dirty="0" smtClean="0">
                          <a:latin typeface="맑은 고딕" pitchFamily="50" charset="-127"/>
                          <a:ea typeface="맑은 고딕" pitchFamily="50" charset="-127"/>
                          <a:cs typeface="Arial" pitchFamily="34" charset="0"/>
                        </a:rPr>
                        <a:t>2018-01-18</a:t>
                      </a:r>
                      <a:endParaRPr lang="en-US" sz="10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sz="1000" b="0" kern="100" dirty="0" smtClean="0">
                          <a:latin typeface="맑은 고딕" pitchFamily="50" charset="-127"/>
                          <a:ea typeface="맑은 고딕" pitchFamily="50" charset="-127"/>
                          <a:cs typeface="Arial" pitchFamily="34" charset="0"/>
                        </a:rPr>
                        <a:t>Added the phrase that the development team sets up Code X-ray</a:t>
                      </a:r>
                      <a:endParaRPr lang="en-US" sz="10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000" b="0" kern="100" dirty="0" err="1" smtClean="0">
                          <a:latin typeface="맑은 고딕" pitchFamily="50" charset="-127"/>
                          <a:ea typeface="맑은 고딕" pitchFamily="50" charset="-127"/>
                          <a:cs typeface="Arial" pitchFamily="34" charset="0"/>
                        </a:rPr>
                        <a:t>Sangju</a:t>
                      </a:r>
                      <a:r>
                        <a:rPr lang="en-US" altLang="ko-KR" sz="1000" b="0" kern="100" dirty="0" smtClean="0">
                          <a:latin typeface="맑은 고딕" pitchFamily="50" charset="-127"/>
                          <a:ea typeface="맑은 고딕" pitchFamily="50" charset="-127"/>
                          <a:cs typeface="Arial" pitchFamily="34" charset="0"/>
                        </a:rPr>
                        <a:t> Park</a:t>
                      </a:r>
                      <a:endParaRPr lang="en-US" sz="10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000" b="0" kern="100" dirty="0" smtClean="0">
                          <a:latin typeface="맑은 고딕" pitchFamily="50" charset="-127"/>
                          <a:ea typeface="맑은 고딕" pitchFamily="50" charset="-127"/>
                          <a:cs typeface="Arial" pitchFamily="34" charset="0"/>
                        </a:rPr>
                        <a:t>QE Division</a:t>
                      </a:r>
                      <a:endParaRPr lang="en-US" sz="10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1.2</a:t>
                      </a:r>
                      <a:endParaRPr lang="en-US" sz="10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2019-02-12</a:t>
                      </a:r>
                      <a:endParaRPr lang="en-US" sz="10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Organization name change</a:t>
                      </a:r>
                      <a:r>
                        <a:rPr kumimoji="0" lang="ko-KR" altLang="en-US" sz="10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a:t>
                      </a:r>
                      <a:r>
                        <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(VC→VS)</a:t>
                      </a: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000" b="0" kern="100" dirty="0" err="1" smtClean="0">
                          <a:solidFill>
                            <a:schemeClr val="tx1"/>
                          </a:solidFill>
                          <a:latin typeface="맑은 고딕" pitchFamily="50" charset="-127"/>
                          <a:ea typeface="맑은 고딕" pitchFamily="50" charset="-127"/>
                          <a:cs typeface="Arial" pitchFamily="34" charset="0"/>
                        </a:rPr>
                        <a:t>Sanghoon</a:t>
                      </a:r>
                      <a:r>
                        <a:rPr lang="en-US" sz="1000" b="0" kern="100" baseline="0" dirty="0" smtClean="0">
                          <a:solidFill>
                            <a:schemeClr val="tx1"/>
                          </a:solidFill>
                          <a:latin typeface="맑은 고딕" pitchFamily="50" charset="-127"/>
                          <a:ea typeface="맑은 고딕" pitchFamily="50" charset="-127"/>
                          <a:cs typeface="Arial" pitchFamily="34" charset="0"/>
                        </a:rPr>
                        <a:t> </a:t>
                      </a:r>
                    </a:p>
                    <a:p>
                      <a:pPr algn="ctr" hangingPunct="0">
                        <a:spcAft>
                          <a:spcPts val="0"/>
                        </a:spcAft>
                      </a:pPr>
                      <a:r>
                        <a:rPr lang="en-US" sz="1000" b="0" kern="100" baseline="0" dirty="0" smtClean="0">
                          <a:solidFill>
                            <a:schemeClr val="tx1"/>
                          </a:solidFill>
                          <a:latin typeface="맑은 고딕" pitchFamily="50" charset="-127"/>
                          <a:ea typeface="맑은 고딕" pitchFamily="50" charset="-127"/>
                          <a:cs typeface="Arial" pitchFamily="34" charset="0"/>
                        </a:rPr>
                        <a:t>Lee</a:t>
                      </a:r>
                      <a:endParaRPr lang="en-US" sz="10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SW Process Team </a:t>
                      </a:r>
                    </a:p>
                    <a:p>
                      <a:pPr algn="ctr" hangingPunct="0">
                        <a:spcAft>
                          <a:spcPts val="0"/>
                        </a:spcAft>
                      </a:pPr>
                      <a:r>
                        <a:rPr lang="en-US" sz="1000" b="0" kern="100" dirty="0" smtClean="0">
                          <a:solidFill>
                            <a:schemeClr val="tx1"/>
                          </a:solidFill>
                          <a:latin typeface="맑은 고딕" pitchFamily="50" charset="-127"/>
                          <a:ea typeface="맑은 고딕" pitchFamily="50" charset="-127"/>
                          <a:cs typeface="Arial" pitchFamily="34" charset="0"/>
                        </a:rPr>
                        <a:t>Leader</a:t>
                      </a:r>
                      <a:endParaRPr lang="en-US" sz="10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000" b="0" kern="100" dirty="0">
                        <a:solidFill>
                          <a:schemeClr val="tx1"/>
                        </a:solidFill>
                        <a:latin typeface="맑은 고딕" pitchFamily="50" charset="-127"/>
                        <a:ea typeface="맑은 고딕" pitchFamily="50" charset="-127"/>
                        <a:cs typeface="Arial" pitchFamily="34" charset="0"/>
                      </a:endParaRPr>
                    </a:p>
                  </a:txBody>
                  <a:tcPr marL="48419" marR="48419"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endParaRPr kumimoji="0" lang="en-US" altLang="ko-KR" sz="10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endParaRPr lang="ko-KR" alt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0" marR="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5" name="TextBox 4"/>
          <p:cNvSpPr txBox="1"/>
          <p:nvPr/>
        </p:nvSpPr>
        <p:spPr>
          <a:xfrm>
            <a:off x="239690" y="2077376"/>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Revision History</a:t>
            </a:r>
            <a:endParaRPr lang="ko-KR" altLang="en-US" sz="1600" b="1" dirty="0">
              <a:latin typeface="맑은 고딕" pitchFamily="50" charset="-127"/>
              <a:ea typeface="맑은 고딕" pitchFamily="50" charset="-127"/>
            </a:endParaRPr>
          </a:p>
        </p:txBody>
      </p:sp>
      <p:sp>
        <p:nvSpPr>
          <p:cNvPr id="7" name="TextBox 6"/>
          <p:cNvSpPr txBox="1"/>
          <p:nvPr/>
        </p:nvSpPr>
        <p:spPr>
          <a:xfrm>
            <a:off x="239690" y="658433"/>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Document Information</a:t>
            </a:r>
            <a:endParaRPr lang="ko-KR" altLang="en-US" sz="1600" b="1" dirty="0">
              <a:latin typeface="맑은 고딕" pitchFamily="50" charset="-127"/>
              <a:ea typeface="맑은 고딕" pitchFamily="50" charset="-127"/>
            </a:endParaRPr>
          </a:p>
        </p:txBody>
      </p:sp>
      <p:graphicFrame>
        <p:nvGraphicFramePr>
          <p:cNvPr id="8" name="내용 개체 틀 4"/>
          <p:cNvGraphicFramePr>
            <a:graphicFrameLocks/>
          </p:cNvGraphicFramePr>
          <p:nvPr>
            <p:extLst>
              <p:ext uri="{D42A27DB-BD31-4B8C-83A1-F6EECF244321}">
                <p14:modId xmlns:p14="http://schemas.microsoft.com/office/powerpoint/2010/main" val="1188566500"/>
              </p:ext>
            </p:extLst>
          </p:nvPr>
        </p:nvGraphicFramePr>
        <p:xfrm>
          <a:off x="346226" y="996987"/>
          <a:ext cx="9241656" cy="591994"/>
        </p:xfrm>
        <a:graphic>
          <a:graphicData uri="http://schemas.openxmlformats.org/drawingml/2006/table">
            <a:tbl>
              <a:tblPr/>
              <a:tblGrid>
                <a:gridCol w="2396974"/>
                <a:gridCol w="6844682"/>
              </a:tblGrid>
              <a:tr h="272098">
                <a:tc>
                  <a:txBody>
                    <a:bodyPr/>
                    <a:lstStyle/>
                    <a:p>
                      <a:pPr algn="l" hangingPunct="0">
                        <a:spcAft>
                          <a:spcPts val="0"/>
                        </a:spcAft>
                      </a:pPr>
                      <a:r>
                        <a:rPr lang="en-US" altLang="ko-KR" sz="1200" b="1" kern="100" dirty="0" smtClean="0">
                          <a:latin typeface="맑은 고딕" pitchFamily="50" charset="-127"/>
                          <a:ea typeface="맑은 고딕" pitchFamily="50" charset="-127"/>
                          <a:cs typeface="Arial" pitchFamily="34" charset="0"/>
                        </a:rPr>
                        <a:t>Issuing authority</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Process Unit</a:t>
                      </a:r>
                      <a:endParaRPr kumimoji="0" lang="ko-KR" altLang="en-US"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19896">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9" name="Oval 2"/>
          <p:cNvSpPr>
            <a:spLocks noChangeArrowheads="1"/>
          </p:cNvSpPr>
          <p:nvPr/>
        </p:nvSpPr>
        <p:spPr bwMode="auto">
          <a:xfrm>
            <a:off x="4557094" y="1317260"/>
            <a:ext cx="763587"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spTree>
    <p:extLst>
      <p:ext uri="{BB962C8B-B14F-4D97-AF65-F5344CB8AC3E}">
        <p14:creationId xmlns:p14="http://schemas.microsoft.com/office/powerpoint/2010/main" val="30512976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728896" y="1197911"/>
            <a:ext cx="6448209" cy="4935470"/>
            <a:chOff x="1714016" y="1553031"/>
            <a:chExt cx="6448209" cy="4935470"/>
          </a:xfrm>
        </p:grpSpPr>
        <p:sp>
          <p:nvSpPr>
            <p:cNvPr id="10243" name="Rectangle 11"/>
            <p:cNvSpPr>
              <a:spLocks noChangeArrowheads="1"/>
            </p:cNvSpPr>
            <p:nvPr>
              <p:custDataLst>
                <p:tags r:id="rId1"/>
              </p:custDataLst>
            </p:nvPr>
          </p:nvSpPr>
          <p:spPr bwMode="auto">
            <a:xfrm>
              <a:off x="1714320" y="1553031"/>
              <a:ext cx="6447600" cy="471936"/>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p>
              <a:pPr algn="ctr" defTabSz="684213" latinLnBrk="0"/>
              <a:r>
                <a:rPr kumimoji="0" lang="en-US" altLang="ko-KR" sz="2400" b="1" dirty="0">
                  <a:solidFill>
                    <a:srgbClr val="FFFFFF"/>
                  </a:solidFill>
                  <a:latin typeface="맑은 고딕" pitchFamily="50" charset="-127"/>
                  <a:ea typeface="맑은 고딕" pitchFamily="50" charset="-127"/>
                </a:rPr>
                <a:t>Contents</a:t>
              </a:r>
              <a:endParaRPr kumimoji="0" lang="ko-KR" altLang="en-US" sz="2400" b="1" dirty="0">
                <a:solidFill>
                  <a:srgbClr val="FFFFFF"/>
                </a:solidFill>
                <a:latin typeface="맑은 고딕" pitchFamily="50" charset="-127"/>
                <a:ea typeface="맑은 고딕" pitchFamily="50" charset="-127"/>
              </a:endParaRPr>
            </a:p>
          </p:txBody>
        </p:sp>
        <p:sp>
          <p:nvSpPr>
            <p:cNvPr id="10244" name="Rectangle 12"/>
            <p:cNvSpPr>
              <a:spLocks noChangeArrowheads="1"/>
            </p:cNvSpPr>
            <p:nvPr>
              <p:custDataLst>
                <p:tags r:id="rId2"/>
              </p:custDataLst>
            </p:nvPr>
          </p:nvSpPr>
          <p:spPr bwMode="auto">
            <a:xfrm>
              <a:off x="1714016" y="2023379"/>
              <a:ext cx="6448209" cy="4465122"/>
            </a:xfrm>
            <a:prstGeom prst="rect">
              <a:avLst/>
            </a:prstGeom>
            <a:solidFill>
              <a:srgbClr val="FFFFFF"/>
            </a:solidFill>
            <a:ln w="3175">
              <a:solidFill>
                <a:srgbClr val="808080"/>
              </a:solidFill>
              <a:miter lim="800000"/>
              <a:headEnd/>
              <a:tailEnd/>
            </a:ln>
          </p:spPr>
          <p:txBody>
            <a:bodyPr lIns="68416" tIns="34208" rIns="68416" bIns="34208" anchor="ctr"/>
            <a:lstStyle/>
            <a:p>
              <a:pPr marL="1160463" indent="-454025" defTabSz="684213" latinLnBrk="0">
                <a:lnSpc>
                  <a:spcPts val="2800"/>
                </a:lnSpc>
                <a:buFont typeface="+mj-lt"/>
                <a:buAutoNum type="arabicPeriod"/>
                <a:tabLst>
                  <a:tab pos="736600" algn="l"/>
                </a:tabLst>
              </a:pPr>
              <a:r>
                <a:rPr lang="en-US" altLang="ko-KR" sz="1700" b="1" dirty="0" smtClean="0">
                  <a:solidFill>
                    <a:srgbClr val="000000"/>
                  </a:solidFill>
                  <a:latin typeface="맑은 고딕" pitchFamily="50" charset="-127"/>
                  <a:ea typeface="맑은 고딕" pitchFamily="50" charset="-127"/>
                </a:rPr>
                <a:t>SW</a:t>
              </a:r>
              <a:r>
                <a:rPr lang="ko-KR" altLang="en-US" sz="1700" b="1" smtClean="0">
                  <a:solidFill>
                    <a:srgbClr val="000000"/>
                  </a:solidFill>
                  <a:latin typeface="맑은 고딕" pitchFamily="50" charset="-127"/>
                  <a:ea typeface="맑은 고딕" pitchFamily="50" charset="-127"/>
                </a:rPr>
                <a:t> </a:t>
              </a:r>
              <a:r>
                <a:rPr lang="en-US" altLang="ko-KR" sz="1700" b="1" dirty="0" smtClean="0">
                  <a:solidFill>
                    <a:srgbClr val="000000"/>
                  </a:solidFill>
                  <a:latin typeface="맑은 고딕" pitchFamily="50" charset="-127"/>
                  <a:ea typeface="맑은 고딕" pitchFamily="50" charset="-127"/>
                </a:rPr>
                <a:t>Code Quality Review Overview</a:t>
              </a:r>
              <a:endParaRPr lang="en-US" altLang="ko-KR" sz="1700" b="1" dirty="0">
                <a:solidFill>
                  <a:srgbClr val="000000"/>
                </a:solidFill>
                <a:latin typeface="맑은 고딕" pitchFamily="50" charset="-127"/>
                <a:ea typeface="맑은 고딕" pitchFamily="50" charset="-127"/>
              </a:endParaRPr>
            </a:p>
            <a:p>
              <a:pPr marL="1160463" indent="-454025" defTabSz="684213" latinLnBrk="0">
                <a:lnSpc>
                  <a:spcPts val="2800"/>
                </a:lnSpc>
                <a:buFont typeface="+mj-lt"/>
                <a:buAutoNum type="arabicPeriod"/>
                <a:tabLst>
                  <a:tab pos="736600" algn="l"/>
                </a:tabLst>
              </a:pPr>
              <a:r>
                <a:rPr lang="en-US" altLang="ko-KR" sz="1700" b="1" dirty="0">
                  <a:solidFill>
                    <a:srgbClr val="000000"/>
                  </a:solidFill>
                  <a:latin typeface="맑은 고딕" pitchFamily="50" charset="-127"/>
                  <a:ea typeface="맑은 고딕" pitchFamily="50" charset="-127"/>
                </a:rPr>
                <a:t>SW</a:t>
              </a:r>
              <a:r>
                <a:rPr lang="ko-KR" altLang="en-US" sz="1700" b="1">
                  <a:solidFill>
                    <a:srgbClr val="000000"/>
                  </a:solidFill>
                  <a:latin typeface="맑은 고딕" pitchFamily="50" charset="-127"/>
                  <a:ea typeface="맑은 고딕" pitchFamily="50" charset="-127"/>
                </a:rPr>
                <a:t> </a:t>
              </a:r>
              <a:r>
                <a:rPr lang="en-US" altLang="ko-KR" sz="1700" b="1" dirty="0">
                  <a:solidFill>
                    <a:srgbClr val="000000"/>
                  </a:solidFill>
                  <a:latin typeface="맑은 고딕" pitchFamily="50" charset="-127"/>
                  <a:ea typeface="맑은 고딕" pitchFamily="50" charset="-127"/>
                </a:rPr>
                <a:t>Code Quality Review </a:t>
              </a:r>
              <a:r>
                <a:rPr lang="en-US" altLang="ko-KR" sz="1700" b="1" dirty="0" smtClean="0">
                  <a:solidFill>
                    <a:srgbClr val="000000"/>
                  </a:solidFill>
                  <a:latin typeface="맑은 고딕" pitchFamily="50" charset="-127"/>
                  <a:ea typeface="맑은 고딕" pitchFamily="50" charset="-127"/>
                </a:rPr>
                <a:t>Method</a:t>
              </a:r>
              <a:endParaRPr lang="en-US" altLang="ko-KR" sz="1700" b="1" dirty="0">
                <a:solidFill>
                  <a:srgbClr val="000000"/>
                </a:solidFill>
                <a:latin typeface="맑은 고딕" pitchFamily="50" charset="-127"/>
                <a:ea typeface="맑은 고딕" pitchFamily="50" charset="-127"/>
              </a:endParaRPr>
            </a:p>
            <a:p>
              <a:pPr marL="1160463" indent="-454025" defTabSz="684213" latinLnBrk="0">
                <a:lnSpc>
                  <a:spcPts val="2800"/>
                </a:lnSpc>
                <a:buFont typeface="+mj-lt"/>
                <a:buAutoNum type="arabicPeriod"/>
                <a:tabLst>
                  <a:tab pos="736600" algn="l"/>
                </a:tabLst>
              </a:pPr>
              <a:r>
                <a:rPr lang="en-US" altLang="ko-KR" sz="1700" b="1" dirty="0">
                  <a:solidFill>
                    <a:srgbClr val="000000"/>
                  </a:solidFill>
                  <a:latin typeface="맑은 고딕" pitchFamily="50" charset="-127"/>
                  <a:ea typeface="맑은 고딕" pitchFamily="50" charset="-127"/>
                </a:rPr>
                <a:t>SW</a:t>
              </a:r>
              <a:r>
                <a:rPr lang="ko-KR" altLang="en-US" sz="1700" b="1">
                  <a:solidFill>
                    <a:srgbClr val="000000"/>
                  </a:solidFill>
                  <a:latin typeface="맑은 고딕" pitchFamily="50" charset="-127"/>
                  <a:ea typeface="맑은 고딕" pitchFamily="50" charset="-127"/>
                </a:rPr>
                <a:t> </a:t>
              </a:r>
              <a:r>
                <a:rPr lang="en-US" altLang="ko-KR" sz="1700" b="1" dirty="0">
                  <a:solidFill>
                    <a:srgbClr val="000000"/>
                  </a:solidFill>
                  <a:latin typeface="맑은 고딕" pitchFamily="50" charset="-127"/>
                  <a:ea typeface="맑은 고딕" pitchFamily="50" charset="-127"/>
                </a:rPr>
                <a:t>Code Quality Review </a:t>
              </a:r>
              <a:r>
                <a:rPr lang="en-US" altLang="ko-KR" sz="1700" b="1" dirty="0" smtClean="0">
                  <a:solidFill>
                    <a:srgbClr val="000000"/>
                  </a:solidFill>
                  <a:latin typeface="맑은 고딕" pitchFamily="50" charset="-127"/>
                  <a:ea typeface="맑은 고딕" pitchFamily="50" charset="-127"/>
                </a:rPr>
                <a:t>Details</a:t>
              </a:r>
              <a:r>
                <a:rPr lang="en-US" altLang="ko-KR" sz="1700" b="1" dirty="0">
                  <a:solidFill>
                    <a:srgbClr val="000000"/>
                  </a:solidFill>
                  <a:latin typeface="맑은 고딕" pitchFamily="50" charset="-127"/>
                  <a:ea typeface="맑은 고딕" pitchFamily="50" charset="-127"/>
                </a:rPr>
                <a:t/>
              </a:r>
              <a:br>
                <a:rPr lang="en-US" altLang="ko-KR" sz="1700" b="1" dirty="0">
                  <a:solidFill>
                    <a:srgbClr val="000000"/>
                  </a:solidFill>
                  <a:latin typeface="맑은 고딕" pitchFamily="50" charset="-127"/>
                  <a:ea typeface="맑은 고딕" pitchFamily="50" charset="-127"/>
                </a:rPr>
              </a:br>
              <a:r>
                <a:rPr lang="en-US" altLang="ko-KR" sz="1700" b="1" dirty="0">
                  <a:solidFill>
                    <a:srgbClr val="000000"/>
                  </a:solidFill>
                  <a:latin typeface="맑은 고딕" pitchFamily="50" charset="-127"/>
                  <a:ea typeface="맑은 고딕" pitchFamily="50" charset="-127"/>
                </a:rPr>
                <a:t>1) </a:t>
              </a:r>
              <a:r>
                <a:rPr lang="en-US" altLang="ko-KR" sz="1700" b="1" dirty="0" smtClean="0">
                  <a:solidFill>
                    <a:srgbClr val="000000"/>
                  </a:solidFill>
                  <a:latin typeface="맑은 고딕" pitchFamily="50" charset="-127"/>
                  <a:ea typeface="맑은 고딕" pitchFamily="50" charset="-127"/>
                </a:rPr>
                <a:t>SW Code Review</a:t>
              </a:r>
              <a:endParaRPr lang="en-US" altLang="ko-KR" sz="1700" b="1" dirty="0">
                <a:solidFill>
                  <a:srgbClr val="000000"/>
                </a:solidFill>
                <a:latin typeface="맑은 고딕" pitchFamily="50" charset="-127"/>
                <a:ea typeface="맑은 고딕" pitchFamily="50" charset="-127"/>
              </a:endParaRPr>
            </a:p>
            <a:p>
              <a:pPr marL="1163638" lvl="1" defTabSz="684213" latinLnBrk="0">
                <a:lnSpc>
                  <a:spcPts val="2800"/>
                </a:lnSpc>
                <a:tabLst>
                  <a:tab pos="736600" algn="l"/>
                </a:tabLst>
              </a:pPr>
              <a:r>
                <a:rPr lang="en-US" altLang="ko-KR" sz="1700" b="1" dirty="0" smtClean="0">
                  <a:solidFill>
                    <a:srgbClr val="000000"/>
                  </a:solidFill>
                  <a:latin typeface="맑은 고딕" pitchFamily="50" charset="-127"/>
                  <a:ea typeface="맑은 고딕" pitchFamily="50" charset="-127"/>
                </a:rPr>
                <a:t>2) SW Static Analysis</a:t>
              </a:r>
              <a:r>
                <a:rPr lang="ko-KR" altLang="en-US" sz="1700" b="1" smtClean="0">
                  <a:solidFill>
                    <a:srgbClr val="000000"/>
                  </a:solidFill>
                  <a:latin typeface="맑은 고딕" pitchFamily="50" charset="-127"/>
                  <a:ea typeface="맑은 고딕" pitchFamily="50" charset="-127"/>
                </a:rPr>
                <a:t> </a:t>
              </a:r>
              <a:endParaRPr lang="en-US" altLang="ko-KR" sz="1700" b="1" dirty="0">
                <a:solidFill>
                  <a:srgbClr val="000000"/>
                </a:solidFill>
                <a:latin typeface="맑은 고딕" pitchFamily="50" charset="-127"/>
                <a:ea typeface="맑은 고딕" pitchFamily="50" charset="-127"/>
              </a:endParaRPr>
            </a:p>
            <a:p>
              <a:pPr marL="1163638" lvl="1" defTabSz="684213" latinLnBrk="0">
                <a:lnSpc>
                  <a:spcPts val="2800"/>
                </a:lnSpc>
                <a:tabLst>
                  <a:tab pos="736600" algn="l"/>
                </a:tabLst>
              </a:pPr>
              <a:r>
                <a:rPr lang="en-US" altLang="ko-KR" sz="1700" b="1" dirty="0" smtClean="0">
                  <a:solidFill>
                    <a:srgbClr val="000000"/>
                  </a:solidFill>
                  <a:latin typeface="맑은 고딕" pitchFamily="50" charset="-127"/>
                  <a:ea typeface="맑은 고딕" pitchFamily="50" charset="-127"/>
                </a:rPr>
                <a:t>3) SW MD</a:t>
              </a: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1. SW Code Quality Review</a:t>
            </a:r>
            <a:r>
              <a:rPr lang="ko-KR" altLang="en-US" smtClean="0">
                <a:solidFill>
                  <a:schemeClr val="tx1"/>
                </a:solidFill>
              </a:rPr>
              <a:t> </a:t>
            </a:r>
            <a:r>
              <a:rPr lang="en-US" altLang="ko-KR" dirty="0" smtClean="0">
                <a:solidFill>
                  <a:schemeClr val="tx1"/>
                </a:solidFill>
              </a:rPr>
              <a:t>Overview</a:t>
            </a:r>
            <a:endParaRPr lang="ko-KR" altLang="en-US" smtClean="0">
              <a:solidFill>
                <a:schemeClr val="tx1"/>
              </a:solidFill>
            </a:endParaRPr>
          </a:p>
        </p:txBody>
      </p:sp>
      <p:sp>
        <p:nvSpPr>
          <p:cNvPr id="44" name="직사각형 43"/>
          <p:cNvSpPr/>
          <p:nvPr/>
        </p:nvSpPr>
        <p:spPr>
          <a:xfrm>
            <a:off x="323850" y="1104439"/>
            <a:ext cx="9217025" cy="468277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eaLnBrk="1" latinLnBrk="1" hangingPunct="1">
              <a:lnSpc>
                <a:spcPct val="130000"/>
              </a:lnSpc>
              <a:defRPr/>
            </a:pPr>
            <a:r>
              <a:rPr lang="en-US" altLang="ko-KR" sz="1100" b="1" dirty="0" smtClean="0">
                <a:solidFill>
                  <a:srgbClr val="000000"/>
                </a:solidFill>
                <a:latin typeface="맑은 고딕" pitchFamily="50" charset="-127"/>
                <a:ea typeface="맑은 고딕" pitchFamily="50" charset="-127"/>
              </a:rPr>
              <a:t>[Purpose of SW</a:t>
            </a:r>
            <a:r>
              <a:rPr lang="ko-KR" altLang="en-US" sz="1100" b="1" smtClean="0">
                <a:solidFill>
                  <a:srgbClr val="000000"/>
                </a:solidFill>
                <a:latin typeface="맑은 고딕" pitchFamily="50" charset="-127"/>
                <a:ea typeface="맑은 고딕" pitchFamily="50" charset="-127"/>
              </a:rPr>
              <a:t> </a:t>
            </a:r>
            <a:r>
              <a:rPr lang="en-US" altLang="ko-KR" sz="1100" b="1" dirty="0" smtClean="0">
                <a:solidFill>
                  <a:srgbClr val="000000"/>
                </a:solidFill>
                <a:latin typeface="맑은 고딕" pitchFamily="50" charset="-127"/>
                <a:ea typeface="맑은 고딕" pitchFamily="50" charset="-127"/>
              </a:rPr>
              <a:t>Code Quality Review] </a:t>
            </a:r>
            <a:endParaRPr lang="en-US" altLang="ko-KR" sz="1100" b="1" dirty="0">
              <a:solidFill>
                <a:srgbClr val="000000"/>
              </a:solidFill>
              <a:latin typeface="맑은 고딕" pitchFamily="50" charset="-127"/>
              <a:ea typeface="맑은 고딕" pitchFamily="50" charset="-127"/>
            </a:endParaRP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The </a:t>
            </a:r>
            <a:r>
              <a:rPr lang="en-US" altLang="ko-KR" sz="1100" dirty="0">
                <a:solidFill>
                  <a:srgbClr val="000000"/>
                </a:solidFill>
                <a:latin typeface="맑은 고딕" pitchFamily="50" charset="-127"/>
                <a:ea typeface="맑은 고딕" pitchFamily="50" charset="-127"/>
              </a:rPr>
              <a:t>quality of the developed SW code is reviewed to determine the adequacy of the SW code and design, and based on this, it is performed for the purpose of improving the SW design and SW code.</a:t>
            </a:r>
            <a:endParaRPr lang="en-US" altLang="ko-KR" sz="1100" dirty="0" smtClean="0">
              <a:solidFill>
                <a:srgbClr val="000000"/>
              </a:solidFill>
              <a:latin typeface="맑은 고딕" pitchFamily="50" charset="-127"/>
              <a:ea typeface="맑은 고딕" pitchFamily="50" charset="-127"/>
            </a:endParaRPr>
          </a:p>
          <a:p>
            <a:pPr marL="171450" indent="-171450" eaLnBrk="1" latinLnBrk="1" hangingPunct="1">
              <a:lnSpc>
                <a:spcPct val="130000"/>
              </a:lnSpc>
              <a:buFont typeface="Arial" panose="020B0604020202020204" pitchFamily="34" charset="0"/>
              <a:buChar char="•"/>
              <a:defRPr/>
            </a:pPr>
            <a:endParaRPr lang="en-US" altLang="ko-KR" sz="1100" dirty="0">
              <a:solidFill>
                <a:srgbClr val="000000"/>
              </a:solidFill>
              <a:latin typeface="맑은 고딕" pitchFamily="50" charset="-127"/>
              <a:ea typeface="맑은 고딕" pitchFamily="50" charset="-127"/>
            </a:endParaRPr>
          </a:p>
          <a:p>
            <a:pPr>
              <a:lnSpc>
                <a:spcPct val="130000"/>
              </a:lnSpc>
              <a:defRPr/>
            </a:pPr>
            <a:r>
              <a:rPr lang="en-US" altLang="ko-KR" sz="1100" b="1" dirty="0">
                <a:solidFill>
                  <a:srgbClr val="000000"/>
                </a:solidFill>
                <a:latin typeface="맑은 고딕" pitchFamily="50" charset="-127"/>
                <a:ea typeface="맑은 고딕" pitchFamily="50" charset="-127"/>
              </a:rPr>
              <a:t>[SW</a:t>
            </a:r>
            <a:r>
              <a:rPr lang="ko-KR" altLang="en-US" sz="1100" b="1">
                <a:solidFill>
                  <a:srgbClr val="000000"/>
                </a:solidFill>
                <a:latin typeface="맑은 고딕" pitchFamily="50" charset="-127"/>
                <a:ea typeface="맑은 고딕" pitchFamily="50" charset="-127"/>
              </a:rPr>
              <a:t> </a:t>
            </a:r>
            <a:r>
              <a:rPr lang="en-US" altLang="ko-KR" sz="1100" b="1" dirty="0" smtClean="0">
                <a:solidFill>
                  <a:srgbClr val="000000"/>
                </a:solidFill>
                <a:latin typeface="맑은 고딕" pitchFamily="50" charset="-127"/>
                <a:ea typeface="맑은 고딕" pitchFamily="50" charset="-127"/>
              </a:rPr>
              <a:t>Code Quality Review</a:t>
            </a:r>
            <a:r>
              <a:rPr lang="ko-KR" altLang="en-US" sz="1100" b="1" smtClean="0">
                <a:solidFill>
                  <a:srgbClr val="000000"/>
                </a:solidFill>
                <a:latin typeface="맑은 고딕" pitchFamily="50" charset="-127"/>
                <a:ea typeface="맑은 고딕" pitchFamily="50" charset="-127"/>
              </a:rPr>
              <a:t> </a:t>
            </a:r>
            <a:r>
              <a:rPr lang="en-US" altLang="ko-KR" sz="1100" b="1" dirty="0" smtClean="0">
                <a:solidFill>
                  <a:srgbClr val="000000"/>
                </a:solidFill>
                <a:latin typeface="맑은 고딕" pitchFamily="50" charset="-127"/>
                <a:ea typeface="맑은 고딕" pitchFamily="50" charset="-127"/>
              </a:rPr>
              <a:t>Method] </a:t>
            </a: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SW Code Review</a:t>
            </a:r>
            <a:r>
              <a:rPr lang="ko-KR" altLang="en-US" sz="1100" smtClean="0">
                <a:solidFill>
                  <a:srgbClr val="000000"/>
                </a:solidFill>
                <a:latin typeface="맑은 고딕" pitchFamily="50" charset="-127"/>
                <a:ea typeface="맑은 고딕" pitchFamily="50" charset="-127"/>
              </a:rPr>
              <a:t>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SW Static Analysis</a:t>
            </a:r>
            <a:r>
              <a:rPr lang="ko-KR" altLang="en-US" sz="1100" smtClean="0">
                <a:solidFill>
                  <a:srgbClr val="000000"/>
                </a:solidFill>
                <a:latin typeface="맑은 고딕" pitchFamily="50" charset="-127"/>
                <a:ea typeface="맑은 고딕" pitchFamily="50" charset="-127"/>
              </a:rPr>
              <a:t> </a:t>
            </a:r>
            <a:endParaRPr lang="en-US" altLang="ko-KR" sz="1100" dirty="0" smtClean="0">
              <a:solidFill>
                <a:srgbClr val="000000"/>
              </a:solidFill>
              <a:latin typeface="맑은 고딕" pitchFamily="50" charset="-127"/>
              <a:ea typeface="맑은 고딕" pitchFamily="50" charset="-127"/>
            </a:endParaRP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SW MD (Modular Design Metrics) </a:t>
            </a:r>
            <a:endParaRPr lang="en-US" altLang="ko-KR" sz="1100" dirty="0">
              <a:solidFill>
                <a:srgbClr val="000000"/>
              </a:solidFill>
              <a:latin typeface="맑은 고딕" pitchFamily="50" charset="-127"/>
              <a:ea typeface="맑은 고딕" pitchFamily="50" charset="-127"/>
            </a:endParaRPr>
          </a:p>
          <a:p>
            <a:pPr>
              <a:lnSpc>
                <a:spcPct val="130000"/>
              </a:lnSpc>
              <a:defRPr/>
            </a:pPr>
            <a:endParaRPr lang="en-US" altLang="ko-KR" sz="1100" b="1"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94194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SW Code Quality Review</a:t>
            </a:r>
            <a:r>
              <a:rPr lang="ko-KR" altLang="en-US" smtClean="0">
                <a:solidFill>
                  <a:schemeClr val="tx1"/>
                </a:solidFill>
              </a:rPr>
              <a:t> </a:t>
            </a:r>
            <a:r>
              <a:rPr lang="en-US" altLang="ko-KR" dirty="0" smtClean="0">
                <a:solidFill>
                  <a:schemeClr val="tx1"/>
                </a:solidFill>
              </a:rPr>
              <a:t>Method</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893380"/>
            <a:ext cx="9093200" cy="58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SW </a:t>
            </a:r>
            <a:r>
              <a:rPr lang="en-US" altLang="ko-KR" sz="1100" b="1" dirty="0" smtClean="0"/>
              <a:t>Code Quality </a:t>
            </a:r>
            <a:r>
              <a:rPr lang="en-US" altLang="ko-KR" sz="1100" b="1" dirty="0"/>
              <a:t>Review activity is performed as below:</a:t>
            </a:r>
            <a:endParaRPr lang="ko-KR" altLang="en-US" sz="1100" b="1"/>
          </a:p>
        </p:txBody>
      </p:sp>
      <p:sp>
        <p:nvSpPr>
          <p:cNvPr id="44" name="직사각형 43"/>
          <p:cNvSpPr/>
          <p:nvPr/>
        </p:nvSpPr>
        <p:spPr>
          <a:xfrm>
            <a:off x="344488" y="1475142"/>
            <a:ext cx="9217025" cy="485792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eaLnBrk="1" latinLnBrk="1" hangingPunct="1">
              <a:lnSpc>
                <a:spcPct val="130000"/>
              </a:lnSpc>
              <a:buAutoNum type="arabicParenR"/>
              <a:defRPr/>
            </a:pPr>
            <a:r>
              <a:rPr lang="en-US" altLang="ko-KR" sz="1100" dirty="0" smtClean="0">
                <a:solidFill>
                  <a:srgbClr val="000000"/>
                </a:solidFill>
                <a:latin typeface="맑은 고딕" pitchFamily="50" charset="-127"/>
                <a:ea typeface="맑은 고딕" pitchFamily="50" charset="-127"/>
              </a:rPr>
              <a:t>SW Code Review</a:t>
            </a: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[Prerequisites] Project Repository must be allocated in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a:t>
            </a:r>
            <a:r>
              <a:rPr lang="en-US" altLang="ko-KR" sz="1100" kern="0" dirty="0">
                <a:solidFill>
                  <a:srgbClr val="000000"/>
                </a:solidFill>
                <a:latin typeface="맑은 고딕" pitchFamily="50" charset="-127"/>
                <a:ea typeface="맑은 고딕" pitchFamily="50" charset="-127"/>
              </a:rPr>
              <a:t>Prerequisites] The execution environment must be established and the person in charge of review must be designated so that </a:t>
            </a:r>
            <a:r>
              <a:rPr lang="en-US" altLang="ko-KR" sz="1100" kern="0" dirty="0" err="1">
                <a:solidFill>
                  <a:srgbClr val="000000"/>
                </a:solidFill>
                <a:latin typeface="맑은 고딕" pitchFamily="50" charset="-127"/>
                <a:ea typeface="맑은 고딕" pitchFamily="50" charset="-127"/>
              </a:rPr>
              <a:t>Gerrit</a:t>
            </a:r>
            <a:r>
              <a:rPr lang="en-US" altLang="ko-KR" sz="1100" kern="0" dirty="0">
                <a:solidFill>
                  <a:srgbClr val="000000"/>
                </a:solidFill>
                <a:latin typeface="맑은 고딕" pitchFamily="50" charset="-127"/>
                <a:ea typeface="맑은 고딕" pitchFamily="50" charset="-127"/>
              </a:rPr>
              <a:t> is performed to reflect the SW code in the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SW </a:t>
            </a:r>
            <a:r>
              <a:rPr lang="en-US" altLang="ko-KR" sz="1100" kern="0" dirty="0">
                <a:solidFill>
                  <a:srgbClr val="000000"/>
                </a:solidFill>
                <a:latin typeface="맑은 고딕" pitchFamily="50" charset="-127"/>
                <a:ea typeface="맑은 고딕" pitchFamily="50" charset="-127"/>
              </a:rPr>
              <a:t>Engineer requests to reflect the developed SW code in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err="1" smtClean="0">
                <a:solidFill>
                  <a:srgbClr val="000000"/>
                </a:solidFill>
                <a:latin typeface="맑은 고딕" pitchFamily="50" charset="-127"/>
                <a:ea typeface="맑은 고딕" pitchFamily="50" charset="-127"/>
              </a:rPr>
              <a:t>Git</a:t>
            </a:r>
            <a:r>
              <a:rPr lang="en-US" altLang="ko-KR" sz="1100" kern="0" dirty="0" smtClean="0">
                <a:solidFill>
                  <a:srgbClr val="000000"/>
                </a:solidFill>
                <a:latin typeface="맑은 고딕" pitchFamily="50" charset="-127"/>
                <a:ea typeface="맑은 고딕" pitchFamily="50" charset="-127"/>
              </a:rPr>
              <a:t> </a:t>
            </a:r>
            <a:r>
              <a:rPr lang="en-US" altLang="ko-KR" sz="1100" kern="0" dirty="0">
                <a:solidFill>
                  <a:srgbClr val="000000"/>
                </a:solidFill>
                <a:latin typeface="맑은 고딕" pitchFamily="50" charset="-127"/>
                <a:ea typeface="맑은 고딕" pitchFamily="50" charset="-127"/>
              </a:rPr>
              <a:t>Server automatically performs </a:t>
            </a:r>
            <a:r>
              <a:rPr lang="en-US" altLang="ko-KR" sz="1100" kern="0" dirty="0" err="1">
                <a:solidFill>
                  <a:srgbClr val="000000"/>
                </a:solidFill>
                <a:latin typeface="맑은 고딕" pitchFamily="50" charset="-127"/>
                <a:ea typeface="맑은 고딕" pitchFamily="50" charset="-127"/>
              </a:rPr>
              <a:t>Gerrit</a:t>
            </a:r>
            <a:r>
              <a:rPr lang="en-US" altLang="ko-KR" sz="1100" kern="0" dirty="0">
                <a:solidFill>
                  <a:srgbClr val="000000"/>
                </a:solidFill>
                <a:latin typeface="맑은 고딕" pitchFamily="50" charset="-127"/>
                <a:ea typeface="맑은 고딕" pitchFamily="50" charset="-127"/>
              </a:rPr>
              <a:t> to reflect SW code, and the result is delivered to the person in charge of review (SW Architect</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The </a:t>
            </a:r>
            <a:r>
              <a:rPr lang="en-US" altLang="ko-KR" sz="1100" kern="0" dirty="0">
                <a:solidFill>
                  <a:srgbClr val="000000"/>
                </a:solidFill>
                <a:latin typeface="맑은 고딕" pitchFamily="50" charset="-127"/>
                <a:ea typeface="맑은 고딕" pitchFamily="50" charset="-127"/>
              </a:rPr>
              <a:t>person in charge of review (SW Architect) checks the result of </a:t>
            </a:r>
            <a:r>
              <a:rPr lang="en-US" altLang="ko-KR" sz="1100" kern="0" dirty="0" err="1">
                <a:solidFill>
                  <a:srgbClr val="000000"/>
                </a:solidFill>
                <a:latin typeface="맑은 고딕" pitchFamily="50" charset="-127"/>
                <a:ea typeface="맑은 고딕" pitchFamily="50" charset="-127"/>
              </a:rPr>
              <a:t>Gerrit</a:t>
            </a:r>
            <a:r>
              <a:rPr lang="en-US" altLang="ko-KR" sz="1100" kern="0" dirty="0">
                <a:solidFill>
                  <a:srgbClr val="000000"/>
                </a:solidFill>
                <a:latin typeface="맑은 고딕" pitchFamily="50" charset="-127"/>
                <a:ea typeface="맑은 고딕" pitchFamily="50" charset="-127"/>
              </a:rPr>
              <a:t> execution and, if there is no problem, performs SW code review to determine whether or not to reflect SW code in </a:t>
            </a:r>
            <a:r>
              <a:rPr lang="en-US" altLang="ko-KR" sz="1100" kern="0" dirty="0" err="1">
                <a:solidFill>
                  <a:srgbClr val="000000"/>
                </a:solidFill>
                <a:latin typeface="맑은 고딕" pitchFamily="50" charset="-127"/>
                <a:ea typeface="맑은 고딕" pitchFamily="50" charset="-127"/>
              </a:rPr>
              <a:t>Git</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If </a:t>
            </a:r>
            <a:r>
              <a:rPr lang="en-US" altLang="ko-KR" sz="1100" kern="0" dirty="0">
                <a:solidFill>
                  <a:srgbClr val="000000"/>
                </a:solidFill>
                <a:latin typeface="맑은 고딕" pitchFamily="50" charset="-127"/>
                <a:ea typeface="맑은 고딕" pitchFamily="50" charset="-127"/>
              </a:rPr>
              <a:t>the result of the </a:t>
            </a:r>
            <a:r>
              <a:rPr lang="en-US" altLang="ko-KR" sz="1100" kern="0" dirty="0" err="1">
                <a:solidFill>
                  <a:srgbClr val="000000"/>
                </a:solidFill>
                <a:latin typeface="맑은 고딕" pitchFamily="50" charset="-127"/>
                <a:ea typeface="맑은 고딕" pitchFamily="50" charset="-127"/>
              </a:rPr>
              <a:t>Gerrit</a:t>
            </a:r>
            <a:r>
              <a:rPr lang="en-US" altLang="ko-KR" sz="1100" kern="0" dirty="0">
                <a:solidFill>
                  <a:srgbClr val="000000"/>
                </a:solidFill>
                <a:latin typeface="맑은 고딕" pitchFamily="50" charset="-127"/>
                <a:ea typeface="맑은 고딕" pitchFamily="50" charset="-127"/>
              </a:rPr>
              <a:t> performance and the code review result of the review person (SW Architect) do not meet the pass criteria, the code reflection must be requested again after modifying the SW code</a:t>
            </a:r>
            <a:r>
              <a:rPr lang="en-US" altLang="ko-KR" sz="1100" kern="0" dirty="0" smtClean="0">
                <a:solidFill>
                  <a:srgbClr val="000000"/>
                </a:solidFill>
                <a:latin typeface="맑은 고딕" pitchFamily="50" charset="-127"/>
                <a:ea typeface="맑은 고딕" pitchFamily="50" charset="-127"/>
              </a:rPr>
              <a:t>.</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smtClean="0">
                <a:solidFill>
                  <a:srgbClr val="000000"/>
                </a:solidFill>
                <a:latin typeface="맑은 고딕" pitchFamily="50" charset="-127"/>
                <a:ea typeface="맑은 고딕" pitchFamily="50" charset="-127"/>
              </a:rPr>
              <a:t>SW Static Verification</a:t>
            </a:r>
          </a:p>
          <a:p>
            <a:pPr marL="442913" lvl="2" indent="-171450">
              <a:lnSpc>
                <a:spcPct val="130000"/>
              </a:lnSpc>
              <a:spcBef>
                <a:spcPct val="20000"/>
              </a:spcBef>
              <a:buFontTx/>
              <a:buChar char="-"/>
              <a:defRPr/>
            </a:pPr>
            <a:r>
              <a:rPr lang="en-US" altLang="ko-KR" sz="1100" kern="0" dirty="0">
                <a:solidFill>
                  <a:srgbClr val="000000"/>
                </a:solidFill>
                <a:latin typeface="맑은 고딕" pitchFamily="50" charset="-127"/>
                <a:ea typeface="맑은 고딕" pitchFamily="50" charset="-127"/>
              </a:rPr>
              <a:t>[Prerequisite] The code must be registered in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 by completing SW Code Review</a:t>
            </a:r>
            <a:r>
              <a:rPr lang="en-US" altLang="ko-KR" sz="1100" kern="0" dirty="0" smtClean="0">
                <a:solidFill>
                  <a:srgbClr val="000000"/>
                </a:solidFill>
                <a:latin typeface="맑은 고딕" pitchFamily="50" charset="-127"/>
                <a:ea typeface="맑은 고딕" pitchFamily="50" charset="-127"/>
              </a:rPr>
              <a:t>.</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a:t>
            </a:r>
            <a:r>
              <a:rPr lang="en-US" altLang="ko-KR" sz="1100" kern="0" dirty="0">
                <a:solidFill>
                  <a:srgbClr val="000000"/>
                </a:solidFill>
                <a:latin typeface="맑은 고딕" pitchFamily="50" charset="-127"/>
                <a:ea typeface="맑은 고딕" pitchFamily="50" charset="-127"/>
              </a:rPr>
              <a:t>Prerequisite] The environment for performing Static Verification of the project must be established by requesting SW Static Verification from the person in charge of SW Static Verification (System ADMIN</a:t>
            </a:r>
            <a:r>
              <a:rPr lang="en-US" altLang="ko-KR" sz="1100" kern="0" dirty="0" smtClean="0">
                <a:solidFill>
                  <a:srgbClr val="000000"/>
                </a:solidFill>
                <a:latin typeface="맑은 고딕" pitchFamily="50" charset="-127"/>
                <a:ea typeface="맑은 고딕" pitchFamily="50" charset="-127"/>
              </a:rPr>
              <a:t>.). </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According </a:t>
            </a:r>
            <a:r>
              <a:rPr lang="en-US" altLang="ko-KR" sz="1100" kern="0" dirty="0">
                <a:solidFill>
                  <a:srgbClr val="000000"/>
                </a:solidFill>
                <a:latin typeface="맑은 고딕" pitchFamily="50" charset="-127"/>
                <a:ea typeface="맑은 고딕" pitchFamily="50" charset="-127"/>
              </a:rPr>
              <a:t>to the Static Verification execution cycle (twice a week), Static Verification is automatically performed and the result is registered in the system</a:t>
            </a:r>
            <a:r>
              <a:rPr lang="en-US" altLang="ko-KR" sz="1100" kern="0" dirty="0" smtClean="0">
                <a:solidFill>
                  <a:srgbClr val="000000"/>
                </a:solidFill>
                <a:latin typeface="맑은 고딕" pitchFamily="50" charset="-127"/>
                <a:ea typeface="맑은 고딕" pitchFamily="50" charset="-127"/>
              </a:rPr>
              <a:t>.</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SW </a:t>
            </a:r>
            <a:r>
              <a:rPr lang="en-US" altLang="ko-KR" sz="1100" kern="0" dirty="0">
                <a:solidFill>
                  <a:srgbClr val="000000"/>
                </a:solidFill>
                <a:latin typeface="맑은 고딕" pitchFamily="50" charset="-127"/>
                <a:ea typeface="맑은 고딕" pitchFamily="50" charset="-127"/>
              </a:rPr>
              <a:t>Architect reviews SW Static Verification results with SW Engineer at Project Weekly Meeting</a:t>
            </a:r>
            <a:r>
              <a:rPr lang="en-US" altLang="ko-KR" sz="1100" kern="0" dirty="0" smtClean="0">
                <a:solidFill>
                  <a:srgbClr val="000000"/>
                </a:solidFill>
                <a:latin typeface="맑은 고딕" pitchFamily="50" charset="-127"/>
                <a:ea typeface="맑은 고딕" pitchFamily="50" charset="-127"/>
              </a:rPr>
              <a:t>.</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SW </a:t>
            </a:r>
            <a:r>
              <a:rPr lang="en-US" altLang="ko-KR" sz="1100" kern="0" dirty="0">
                <a:solidFill>
                  <a:srgbClr val="000000"/>
                </a:solidFill>
                <a:latin typeface="맑은 고딕" pitchFamily="50" charset="-127"/>
                <a:ea typeface="맑은 고딕" pitchFamily="50" charset="-127"/>
              </a:rPr>
              <a:t>Architect assigns SW Engineer to handle Static Verification result issue (bug) in SW Static Verification system</a:t>
            </a:r>
            <a:r>
              <a:rPr lang="en-US" altLang="ko-KR" sz="1100" kern="0" dirty="0" smtClean="0">
                <a:solidFill>
                  <a:srgbClr val="000000"/>
                </a:solidFill>
                <a:latin typeface="맑은 고딕" pitchFamily="50" charset="-127"/>
                <a:ea typeface="맑은 고딕" pitchFamily="50" charset="-127"/>
              </a:rPr>
              <a:t>.</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The </a:t>
            </a:r>
            <a:r>
              <a:rPr lang="en-US" altLang="ko-KR" sz="1100" kern="0" dirty="0">
                <a:solidFill>
                  <a:srgbClr val="000000"/>
                </a:solidFill>
                <a:latin typeface="맑은 고딕" pitchFamily="50" charset="-127"/>
                <a:ea typeface="맑은 고딕" pitchFamily="50" charset="-127"/>
              </a:rPr>
              <a:t>assigned SW Engineer establishes a </a:t>
            </a:r>
            <a:r>
              <a:rPr lang="en-US" altLang="ko-KR" sz="1100" kern="0" dirty="0" smtClean="0">
                <a:solidFill>
                  <a:srgbClr val="000000"/>
                </a:solidFill>
                <a:latin typeface="맑은 고딕" pitchFamily="50" charset="-127"/>
                <a:ea typeface="맑은 고딕" pitchFamily="50" charset="-127"/>
              </a:rPr>
              <a:t>resolution </a:t>
            </a:r>
            <a:r>
              <a:rPr lang="en-US" altLang="ko-KR" sz="1100" kern="0" dirty="0">
                <a:solidFill>
                  <a:srgbClr val="000000"/>
                </a:solidFill>
                <a:latin typeface="맑은 고딕" pitchFamily="50" charset="-127"/>
                <a:ea typeface="맑은 고딕" pitchFamily="50" charset="-127"/>
              </a:rPr>
              <a:t>plan for issues (bugs) and registers them in the system</a:t>
            </a:r>
            <a:r>
              <a:rPr lang="en-US" altLang="ko-KR" sz="1100" kern="0" dirty="0" smtClean="0">
                <a:solidFill>
                  <a:srgbClr val="000000"/>
                </a:solidFill>
                <a:latin typeface="맑은 고딕" pitchFamily="50" charset="-127"/>
                <a:ea typeface="맑은 고딕" pitchFamily="50" charset="-127"/>
              </a:rPr>
              <a:t>.</a:t>
            </a:r>
          </a:p>
          <a:p>
            <a:pPr marL="442913" lvl="2" indent="-171450">
              <a:lnSpc>
                <a:spcPct val="130000"/>
              </a:lnSpc>
              <a:spcBef>
                <a:spcPct val="20000"/>
              </a:spcBef>
              <a:buFontTx/>
              <a:buChar char="-"/>
              <a:defRPr/>
            </a:pPr>
            <a:r>
              <a:rPr lang="en-US" altLang="ko-KR" sz="1100" kern="0" dirty="0" smtClean="0">
                <a:solidFill>
                  <a:srgbClr val="000000"/>
                </a:solidFill>
                <a:latin typeface="맑은 고딕" pitchFamily="50" charset="-127"/>
                <a:ea typeface="맑은 고딕" pitchFamily="50" charset="-127"/>
              </a:rPr>
              <a:t>The </a:t>
            </a:r>
            <a:r>
              <a:rPr lang="en-US" altLang="ko-KR" sz="1100" kern="0" dirty="0">
                <a:solidFill>
                  <a:srgbClr val="000000"/>
                </a:solidFill>
                <a:latin typeface="맑은 고딕" pitchFamily="50" charset="-127"/>
                <a:ea typeface="맑은 고딕" pitchFamily="50" charset="-127"/>
              </a:rPr>
              <a:t>assigned SW Engineer modifies the SW code according to the processing plan and reflects it on the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a:t>
            </a:r>
            <a:r>
              <a:rPr lang="en-US" altLang="ko-KR" sz="1100" kern="0" dirty="0" smtClean="0">
                <a:solidFill>
                  <a:srgbClr val="000000"/>
                </a:solidFill>
                <a:latin typeface="맑은 고딕" pitchFamily="50" charset="-127"/>
                <a:ea typeface="맑은 고딕" pitchFamily="50" charset="-127"/>
              </a:rPr>
              <a:t>.</a:t>
            </a:r>
            <a:endParaRPr lang="en-US" altLang="ko-KR" sz="1100" dirty="0" smtClean="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328569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SW Code Quality Review</a:t>
            </a:r>
            <a:r>
              <a:rPr lang="ko-KR" altLang="en-US" smtClean="0">
                <a:solidFill>
                  <a:schemeClr val="tx1"/>
                </a:solidFill>
              </a:rPr>
              <a:t> </a:t>
            </a:r>
            <a:r>
              <a:rPr lang="en-US" altLang="ko-KR" dirty="0">
                <a:solidFill>
                  <a:schemeClr val="tx1"/>
                </a:solidFill>
              </a:rPr>
              <a:t>Method</a:t>
            </a:r>
            <a:endParaRPr lang="ko-KR" altLang="en-US" smtClean="0">
              <a:solidFill>
                <a:schemeClr val="tx1"/>
              </a:solidFill>
            </a:endParaRPr>
          </a:p>
        </p:txBody>
      </p:sp>
      <p:sp>
        <p:nvSpPr>
          <p:cNvPr id="44" name="직사각형 43"/>
          <p:cNvSpPr/>
          <p:nvPr/>
        </p:nvSpPr>
        <p:spPr>
          <a:xfrm>
            <a:off x="344488" y="1475142"/>
            <a:ext cx="9217025" cy="4857925"/>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eaLnBrk="1" latinLnBrk="1" hangingPunct="1">
              <a:lnSpc>
                <a:spcPct val="130000"/>
              </a:lnSpc>
              <a:buFont typeface="+mj-lt"/>
              <a:buAutoNum type="arabicParenR" startAt="3"/>
              <a:defRPr/>
            </a:pPr>
            <a:r>
              <a:rPr lang="en-US" altLang="ko-KR" sz="1100" dirty="0" smtClean="0">
                <a:solidFill>
                  <a:srgbClr val="000000"/>
                </a:solidFill>
                <a:latin typeface="맑은 고딕" pitchFamily="50" charset="-127"/>
                <a:ea typeface="맑은 고딕" pitchFamily="50" charset="-127"/>
              </a:rPr>
              <a:t>SW MD</a:t>
            </a:r>
            <a:r>
              <a:rPr lang="ko-KR" altLang="en-US" sz="1100" smtClean="0">
                <a:solidFill>
                  <a:srgbClr val="000000"/>
                </a:solidFill>
                <a:latin typeface="맑은 고딕" pitchFamily="50" charset="-127"/>
                <a:ea typeface="맑은 고딕" pitchFamily="50" charset="-127"/>
              </a:rPr>
              <a:t> </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[Prerequisite] The code must be registered in </a:t>
            </a:r>
            <a:r>
              <a:rPr lang="en-US" altLang="ko-KR" sz="1100" kern="0" dirty="0" err="1">
                <a:solidFill>
                  <a:srgbClr val="000000"/>
                </a:solidFill>
                <a:latin typeface="맑은 고딕" pitchFamily="50" charset="-127"/>
                <a:ea typeface="맑은 고딕" pitchFamily="50" charset="-127"/>
              </a:rPr>
              <a:t>Git</a:t>
            </a:r>
            <a:r>
              <a:rPr lang="en-US" altLang="ko-KR" sz="1100" kern="0" dirty="0">
                <a:solidFill>
                  <a:srgbClr val="000000"/>
                </a:solidFill>
                <a:latin typeface="맑은 고딕" pitchFamily="50" charset="-127"/>
                <a:ea typeface="맑은 고딕" pitchFamily="50" charset="-127"/>
              </a:rPr>
              <a:t> Server by completing SW Code Review</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According </a:t>
            </a:r>
            <a:r>
              <a:rPr lang="en-US" altLang="ko-KR" sz="1100" kern="0" dirty="0">
                <a:solidFill>
                  <a:srgbClr val="000000"/>
                </a:solidFill>
                <a:latin typeface="맑은 고딕" pitchFamily="50" charset="-127"/>
                <a:ea typeface="맑은 고딕" pitchFamily="50" charset="-127"/>
              </a:rPr>
              <a:t>to the SW MD measurement cycle (once a week), the measurement data defined from the SW code is automatically measured and the result is registered in the system</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SW </a:t>
            </a:r>
            <a:r>
              <a:rPr lang="en-US" altLang="ko-KR" sz="1100" kern="0" dirty="0">
                <a:solidFill>
                  <a:srgbClr val="000000"/>
                </a:solidFill>
                <a:latin typeface="맑은 고딕" pitchFamily="50" charset="-127"/>
                <a:ea typeface="맑은 고딕" pitchFamily="50" charset="-127"/>
              </a:rPr>
              <a:t>Architect reviews SW MD results with SW Engineer at Project Weekly Meeting</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SW </a:t>
            </a:r>
            <a:r>
              <a:rPr lang="en-US" altLang="ko-KR" sz="1100" kern="0" dirty="0">
                <a:solidFill>
                  <a:srgbClr val="000000"/>
                </a:solidFill>
                <a:latin typeface="맑은 고딕" pitchFamily="50" charset="-127"/>
                <a:ea typeface="맑은 고딕" pitchFamily="50" charset="-127"/>
              </a:rPr>
              <a:t>Architect assigns SW Engineer to deal with items that </a:t>
            </a:r>
            <a:r>
              <a:rPr lang="en-US" altLang="ko-KR" sz="1100" kern="0" dirty="0" smtClean="0">
                <a:solidFill>
                  <a:srgbClr val="000000"/>
                </a:solidFill>
                <a:latin typeface="맑은 고딕" pitchFamily="50" charset="-127"/>
                <a:ea typeface="맑은 고딕" pitchFamily="50" charset="-127"/>
              </a:rPr>
              <a:t>not satisfy the MD criteria.</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The </a:t>
            </a:r>
            <a:r>
              <a:rPr lang="en-US" altLang="ko-KR" sz="1100" kern="0" dirty="0">
                <a:solidFill>
                  <a:srgbClr val="000000"/>
                </a:solidFill>
                <a:latin typeface="맑은 고딕" pitchFamily="50" charset="-127"/>
                <a:ea typeface="맑은 고딕" pitchFamily="50" charset="-127"/>
              </a:rPr>
              <a:t>assigned SW Engineer establishes a SW design or SW code improvement plan to satisfy the </a:t>
            </a:r>
            <a:r>
              <a:rPr lang="en-US" altLang="ko-KR" sz="1100" kern="0" dirty="0" smtClean="0">
                <a:solidFill>
                  <a:srgbClr val="000000"/>
                </a:solidFill>
                <a:latin typeface="맑은 고딕" pitchFamily="50" charset="-127"/>
                <a:ea typeface="맑은 고딕" pitchFamily="50" charset="-127"/>
              </a:rPr>
              <a:t>criteria </a:t>
            </a:r>
            <a:r>
              <a:rPr lang="en-US" altLang="ko-KR" sz="1100" kern="0" dirty="0">
                <a:solidFill>
                  <a:srgbClr val="000000"/>
                </a:solidFill>
                <a:latin typeface="맑은 고딕" pitchFamily="50" charset="-127"/>
                <a:ea typeface="맑은 고딕" pitchFamily="50" charset="-127"/>
              </a:rPr>
              <a:t>according to the MD measurement items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The </a:t>
            </a:r>
            <a:r>
              <a:rPr lang="en-US" altLang="ko-KR" sz="1100" kern="0" dirty="0">
                <a:solidFill>
                  <a:srgbClr val="000000"/>
                </a:solidFill>
                <a:latin typeface="맑은 고딕" pitchFamily="50" charset="-127"/>
                <a:ea typeface="맑은 고딕" pitchFamily="50" charset="-127"/>
              </a:rPr>
              <a:t>assigned SW Engineer reviews the SW design or SW code improvement plan with the SW Architect and reflects it in the design and code according to the development process</a:t>
            </a:r>
            <a:r>
              <a:rPr lang="en-US" altLang="ko-KR" sz="1100" kern="0" dirty="0" smtClean="0">
                <a:solidFill>
                  <a:srgbClr val="000000"/>
                </a:solidFill>
                <a:latin typeface="맑은 고딕" pitchFamily="50" charset="-127"/>
                <a:ea typeface="맑은 고딕" pitchFamily="50" charset="-127"/>
              </a:rPr>
              <a:t>.</a:t>
            </a:r>
          </a:p>
        </p:txBody>
      </p:sp>
    </p:spTree>
    <p:extLst>
      <p:ext uri="{BB962C8B-B14F-4D97-AF65-F5344CB8AC3E}">
        <p14:creationId xmlns:p14="http://schemas.microsoft.com/office/powerpoint/2010/main" val="145679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solidFill>
                  <a:srgbClr val="000000"/>
                </a:solidFill>
              </a:rPr>
              <a:t>3. </a:t>
            </a:r>
            <a:r>
              <a:rPr lang="en-US" altLang="ko-KR" dirty="0">
                <a:solidFill>
                  <a:srgbClr val="000000"/>
                </a:solidFill>
              </a:rPr>
              <a:t>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smtClean="0">
                <a:solidFill>
                  <a:srgbClr val="000000"/>
                </a:solidFill>
              </a:rPr>
              <a:t>– SW Code Review</a:t>
            </a:r>
            <a:endParaRPr lang="ko-KR" altLang="en-US"/>
          </a:p>
        </p:txBody>
      </p:sp>
      <p:sp>
        <p:nvSpPr>
          <p:cNvPr id="3" name="텍스트 개체 틀 2"/>
          <p:cNvSpPr>
            <a:spLocks noGrp="1"/>
          </p:cNvSpPr>
          <p:nvPr>
            <p:ph type="body" sz="quarter" idx="10"/>
          </p:nvPr>
        </p:nvSpPr>
        <p:spPr>
          <a:xfrm>
            <a:off x="344488" y="714355"/>
            <a:ext cx="8894792" cy="760633"/>
          </a:xfrm>
        </p:spPr>
        <p:txBody>
          <a:bodyPr/>
          <a:lstStyle/>
          <a:p>
            <a:pPr marL="0"/>
            <a:r>
              <a:rPr lang="en-US" altLang="ko-KR" dirty="0"/>
              <a:t>SW Code Review is performed upon request to reflect the SW code in </a:t>
            </a:r>
            <a:r>
              <a:rPr lang="en-US" altLang="ko-KR" dirty="0" err="1"/>
              <a:t>Git</a:t>
            </a:r>
            <a:r>
              <a:rPr lang="en-US" altLang="ko-KR" dirty="0"/>
              <a:t> Server, and when the developer uploads the code in </a:t>
            </a:r>
            <a:r>
              <a:rPr lang="en-US" altLang="ko-KR" dirty="0" err="1"/>
              <a:t>Gerrit</a:t>
            </a:r>
            <a:r>
              <a:rPr lang="en-US" altLang="ko-KR" dirty="0"/>
              <a:t>, it is reviewed by the reviewer</a:t>
            </a:r>
            <a:r>
              <a:rPr lang="en-US" altLang="ko-KR" dirty="0" smtClean="0"/>
              <a:t>.</a:t>
            </a:r>
            <a:endParaRPr lang="en-US" altLang="ko-KR" dirty="0"/>
          </a:p>
        </p:txBody>
      </p:sp>
      <p:sp>
        <p:nvSpPr>
          <p:cNvPr id="7" name="텍스트 개체 틀 2"/>
          <p:cNvSpPr txBox="1">
            <a:spLocks/>
          </p:cNvSpPr>
          <p:nvPr/>
        </p:nvSpPr>
        <p:spPr bwMode="auto">
          <a:xfrm>
            <a:off x="344488" y="1474989"/>
            <a:ext cx="9093200" cy="283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[SW Code Review</a:t>
            </a:r>
            <a:r>
              <a:rPr lang="ko-KR" altLang="en-US" sz="1100" b="1" kern="0" smtClean="0"/>
              <a:t> </a:t>
            </a:r>
            <a:r>
              <a:rPr lang="en-US" altLang="ko-KR" sz="1100" b="1" kern="0" dirty="0" smtClean="0"/>
              <a:t>Execution Environment &amp; Procedure]</a:t>
            </a:r>
          </a:p>
        </p:txBody>
      </p:sp>
      <p:grpSp>
        <p:nvGrpSpPr>
          <p:cNvPr id="5" name="그룹 4"/>
          <p:cNvGrpSpPr/>
          <p:nvPr/>
        </p:nvGrpSpPr>
        <p:grpSpPr>
          <a:xfrm>
            <a:off x="448974" y="1757068"/>
            <a:ext cx="8640318" cy="4581168"/>
            <a:chOff x="448974" y="1757068"/>
            <a:chExt cx="8640318" cy="458116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74" y="1757068"/>
              <a:ext cx="8640318" cy="4581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직사각형 3"/>
            <p:cNvSpPr/>
            <p:nvPr/>
          </p:nvSpPr>
          <p:spPr bwMode="auto">
            <a:xfrm>
              <a:off x="3595488" y="3477436"/>
              <a:ext cx="1211178" cy="505326"/>
            </a:xfrm>
            <a:prstGeom prst="rect">
              <a:avLst/>
            </a:prstGeom>
            <a:noFill/>
            <a:ln w="57150"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endParaRPr>
            </a:p>
          </p:txBody>
        </p:sp>
      </p:grpSp>
    </p:spTree>
    <p:extLst>
      <p:ext uri="{BB962C8B-B14F-4D97-AF65-F5344CB8AC3E}">
        <p14:creationId xmlns:p14="http://schemas.microsoft.com/office/powerpoint/2010/main" val="1155240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9582120" cy="439718"/>
          </a:xfrm>
        </p:spPr>
        <p:txBody>
          <a:bodyPr/>
          <a:lstStyle/>
          <a:p>
            <a:r>
              <a:rPr lang="en-US" altLang="ko-KR" dirty="0">
                <a:solidFill>
                  <a:srgbClr val="000000"/>
                </a:solidFill>
              </a:rPr>
              <a:t>3. SW</a:t>
            </a:r>
            <a:r>
              <a:rPr lang="ko-KR" altLang="en-US">
                <a:solidFill>
                  <a:srgbClr val="000000"/>
                </a:solidFill>
              </a:rPr>
              <a:t> </a:t>
            </a:r>
            <a:r>
              <a:rPr lang="en-US" altLang="ko-KR" dirty="0">
                <a:solidFill>
                  <a:srgbClr val="000000"/>
                </a:solidFill>
              </a:rPr>
              <a:t>Code Quality Review</a:t>
            </a:r>
            <a:r>
              <a:rPr lang="ko-KR" altLang="en-US">
                <a:solidFill>
                  <a:srgbClr val="000000"/>
                </a:solidFill>
              </a:rPr>
              <a:t> </a:t>
            </a:r>
            <a:r>
              <a:rPr lang="en-US" altLang="ko-KR" dirty="0" smtClean="0">
                <a:solidFill>
                  <a:srgbClr val="000000"/>
                </a:solidFill>
              </a:rPr>
              <a:t>– SW </a:t>
            </a:r>
            <a:r>
              <a:rPr lang="en-US" altLang="ko-KR" dirty="0">
                <a:solidFill>
                  <a:srgbClr val="000000"/>
                </a:solidFill>
              </a:rPr>
              <a:t>Code </a:t>
            </a:r>
            <a:r>
              <a:rPr lang="en-US" altLang="ko-KR" dirty="0" smtClean="0">
                <a:solidFill>
                  <a:srgbClr val="000000"/>
                </a:solidFill>
              </a:rPr>
              <a:t>Review (cont.)</a:t>
            </a:r>
            <a:endParaRPr lang="ko-KR" altLang="en-US"/>
          </a:p>
        </p:txBody>
      </p:sp>
      <p:sp>
        <p:nvSpPr>
          <p:cNvPr id="3" name="텍스트 개체 틀 2"/>
          <p:cNvSpPr>
            <a:spLocks noGrp="1"/>
          </p:cNvSpPr>
          <p:nvPr>
            <p:ph type="body" sz="quarter" idx="10"/>
          </p:nvPr>
        </p:nvSpPr>
        <p:spPr>
          <a:xfrm>
            <a:off x="344487" y="714356"/>
            <a:ext cx="9450301" cy="457200"/>
          </a:xfrm>
        </p:spPr>
        <p:txBody>
          <a:bodyPr/>
          <a:lstStyle/>
          <a:p>
            <a:pPr marL="0"/>
            <a:r>
              <a:rPr lang="en-US" altLang="ko-KR" dirty="0"/>
              <a:t>As a result of SW Code Review, the criteria for reflecting the code in </a:t>
            </a:r>
            <a:r>
              <a:rPr lang="en-US" altLang="ko-KR" dirty="0" err="1"/>
              <a:t>Git</a:t>
            </a:r>
            <a:r>
              <a:rPr lang="en-US" altLang="ko-KR" dirty="0"/>
              <a:t> Server are as follows</a:t>
            </a:r>
            <a:r>
              <a:rPr lang="en-US" altLang="ko-KR" dirty="0" smtClean="0"/>
              <a:t>.</a:t>
            </a:r>
            <a:endParaRPr lang="en-US" altLang="ko-KR" dirty="0"/>
          </a:p>
        </p:txBody>
      </p:sp>
      <p:sp>
        <p:nvSpPr>
          <p:cNvPr id="7" name="텍스트 개체 틀 2"/>
          <p:cNvSpPr txBox="1">
            <a:spLocks/>
          </p:cNvSpPr>
          <p:nvPr/>
        </p:nvSpPr>
        <p:spPr bwMode="auto">
          <a:xfrm>
            <a:off x="344488" y="3064932"/>
            <a:ext cx="9093200" cy="9144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[Code X-ray Execution Condition]</a:t>
            </a:r>
          </a:p>
          <a:p>
            <a:pPr marL="171450" indent="-171450">
              <a:buFontTx/>
              <a:buChar char="-"/>
            </a:pPr>
            <a:r>
              <a:rPr lang="en-US" altLang="ko-KR" sz="1100" kern="0" dirty="0"/>
              <a:t>This is done when the development team sets up Code X-ray in </a:t>
            </a:r>
            <a:r>
              <a:rPr lang="en-US" altLang="ko-KR" sz="1100" kern="0" dirty="0" err="1"/>
              <a:t>Gerrit</a:t>
            </a:r>
            <a:r>
              <a:rPr lang="en-US" altLang="ko-KR" sz="1100" kern="0" dirty="0" smtClean="0"/>
              <a:t>.</a:t>
            </a:r>
          </a:p>
          <a:p>
            <a:pPr marL="171450" indent="-171450">
              <a:buFontTx/>
              <a:buChar char="-"/>
            </a:pPr>
            <a:r>
              <a:rPr lang="en-US" altLang="ko-KR" sz="1100" kern="0" dirty="0" smtClean="0"/>
              <a:t>It </a:t>
            </a:r>
            <a:r>
              <a:rPr lang="en-US" altLang="ko-KR" sz="1100" kern="0" dirty="0"/>
              <a:t>is performed by the Rule defined in the Code X-ray tool.</a:t>
            </a:r>
          </a:p>
          <a:p>
            <a:pPr marL="171450" indent="-171450">
              <a:buFontTx/>
              <a:buChar char="-"/>
            </a:pPr>
            <a:r>
              <a:rPr lang="en-US" altLang="ko-KR" sz="1100" kern="0" dirty="0" smtClean="0"/>
              <a:t>http</a:t>
            </a:r>
            <a:r>
              <a:rPr lang="en-US" altLang="ko-KR" sz="1100" kern="0" dirty="0"/>
              <a:t>://collab.lge.com/main/display/CODEXRAY/1.+Getting+Started</a:t>
            </a:r>
            <a:endParaRPr lang="en-US" altLang="ko-KR" sz="1100" kern="0" dirty="0" smtClean="0"/>
          </a:p>
        </p:txBody>
      </p:sp>
      <p:sp>
        <p:nvSpPr>
          <p:cNvPr id="8" name="텍스트 개체 틀 2"/>
          <p:cNvSpPr txBox="1">
            <a:spLocks/>
          </p:cNvSpPr>
          <p:nvPr/>
        </p:nvSpPr>
        <p:spPr bwMode="auto">
          <a:xfrm>
            <a:off x="344488" y="4344698"/>
            <a:ext cx="90932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[Checklist for Reviewer]</a:t>
            </a:r>
          </a:p>
          <a:p>
            <a:pPr marL="171450" indent="-171450">
              <a:buFontTx/>
              <a:buChar char="-"/>
            </a:pPr>
            <a:r>
              <a:rPr lang="en-US" altLang="ko-KR" sz="1100" kern="0" dirty="0" smtClean="0"/>
              <a:t>The </a:t>
            </a:r>
            <a:r>
              <a:rPr lang="en-US" altLang="ko-KR" sz="1100" kern="0" dirty="0"/>
              <a:t>designated reviewer performs </a:t>
            </a:r>
            <a:r>
              <a:rPr lang="en-US" altLang="ko-KR" sz="1100" kern="0" dirty="0" smtClean="0"/>
              <a:t>code review </a:t>
            </a:r>
            <a:r>
              <a:rPr lang="en-US" altLang="ko-KR" sz="1100" kern="0" dirty="0"/>
              <a:t>based on the checklist </a:t>
            </a:r>
            <a:endParaRPr lang="en-US" altLang="ko-KR" sz="1100" kern="0" dirty="0" smtClean="0"/>
          </a:p>
          <a:p>
            <a:pPr marL="171450" indent="-171450">
              <a:buFontTx/>
              <a:buChar char="-"/>
            </a:pPr>
            <a:r>
              <a:rPr lang="en-US" altLang="ko-KR" sz="1100" kern="0" dirty="0" smtClean="0"/>
              <a:t>Checklist</a:t>
            </a:r>
            <a:r>
              <a:rPr lang="en-US" altLang="ko-KR" sz="1100" kern="0" dirty="0" smtClean="0">
                <a:solidFill>
                  <a:srgbClr val="0000FF"/>
                </a:solidFill>
              </a:rPr>
              <a:t> </a:t>
            </a:r>
            <a:r>
              <a:rPr lang="en-US" altLang="ko-KR" sz="1100" kern="0" dirty="0">
                <a:solidFill>
                  <a:srgbClr val="0000FF"/>
                </a:solidFill>
              </a:rPr>
              <a:t>: LGE_VS Smart_VR_C01_VR Checklist_V3.2 (http://collab.lge.com/main/pages/viewpage.action?pageId=803471394)</a:t>
            </a:r>
            <a:endParaRPr lang="en-US" altLang="ko-KR" sz="1100" kern="0" dirty="0" smtClean="0">
              <a:solidFill>
                <a:srgbClr val="0000FF"/>
              </a:solidFill>
            </a:endParaRPr>
          </a:p>
          <a:p>
            <a:pPr marL="171450" indent="-171450">
              <a:buFontTx/>
              <a:buChar char="-"/>
            </a:pPr>
            <a:r>
              <a:rPr lang="en-US" altLang="ko-KR" sz="1100" kern="0" dirty="0" smtClean="0"/>
              <a:t>Code review guide: </a:t>
            </a:r>
            <a:r>
              <a:rPr lang="en-US" altLang="ko-KR" sz="1100" kern="0" dirty="0" smtClean="0">
                <a:solidFill>
                  <a:srgbClr val="0000FF"/>
                </a:solidFill>
              </a:rPr>
              <a:t>http</a:t>
            </a:r>
            <a:r>
              <a:rPr lang="en-US" altLang="ko-KR" sz="1100" kern="0" dirty="0">
                <a:solidFill>
                  <a:srgbClr val="0000FF"/>
                </a:solidFill>
              </a:rPr>
              <a:t>://collab.lge.com/main/display/VCSMRTMD/Code+Review+Guidance</a:t>
            </a:r>
            <a:endParaRPr lang="en-US" altLang="ko-KR" sz="1100" kern="0" dirty="0" smtClean="0">
              <a:solidFill>
                <a:srgbClr val="0000FF"/>
              </a:solidFill>
            </a:endParaRPr>
          </a:p>
        </p:txBody>
      </p:sp>
      <p:sp>
        <p:nvSpPr>
          <p:cNvPr id="9" name="텍스트 개체 틀 2"/>
          <p:cNvSpPr txBox="1">
            <a:spLocks/>
          </p:cNvSpPr>
          <p:nvPr/>
        </p:nvSpPr>
        <p:spPr bwMode="auto">
          <a:xfrm>
            <a:off x="344488" y="1442968"/>
            <a:ext cx="9093200" cy="11361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a:t>
            </a:r>
            <a:r>
              <a:rPr lang="en-US" altLang="ko-KR" sz="1100" b="1" kern="0" dirty="0" err="1" smtClean="0"/>
              <a:t>Git</a:t>
            </a:r>
            <a:r>
              <a:rPr lang="en-US" altLang="ko-KR" sz="1100" b="1" kern="0" dirty="0" smtClean="0"/>
              <a:t> Server Reflection Criteria</a:t>
            </a:r>
            <a:r>
              <a:rPr lang="ko-KR" altLang="en-US" sz="1100" b="1" kern="0" smtClean="0"/>
              <a:t> </a:t>
            </a:r>
            <a:r>
              <a:rPr lang="en-US" altLang="ko-KR" sz="1100" b="1" kern="0" dirty="0" smtClean="0"/>
              <a:t>]</a:t>
            </a:r>
          </a:p>
          <a:p>
            <a:pPr marL="171450" indent="-171450">
              <a:buFontTx/>
              <a:buChar char="-"/>
            </a:pPr>
            <a:r>
              <a:rPr lang="en-US" altLang="ko-KR" sz="1100" kern="0" dirty="0"/>
              <a:t>The results of the three activities below are scored to determine whether to reflect the SW code. When the evaluation score is 4 or </a:t>
            </a:r>
            <a:r>
              <a:rPr lang="en-US" altLang="ko-KR" sz="1100" kern="0" dirty="0" smtClean="0"/>
              <a:t>higher, </a:t>
            </a:r>
            <a:r>
              <a:rPr lang="en-US" altLang="ko-KR" sz="1100" kern="0" dirty="0"/>
              <a:t>it is reflected in </a:t>
            </a:r>
            <a:r>
              <a:rPr lang="en-US" altLang="ko-KR" sz="1100" kern="0" dirty="0" err="1"/>
              <a:t>Git</a:t>
            </a:r>
            <a:r>
              <a:rPr lang="en-US" altLang="ko-KR" sz="1100" kern="0" dirty="0"/>
              <a:t> Server</a:t>
            </a:r>
            <a:r>
              <a:rPr lang="en-US" altLang="ko-KR" sz="1100" kern="0" dirty="0" smtClean="0"/>
              <a:t>.</a:t>
            </a:r>
          </a:p>
          <a:p>
            <a:pPr marL="571500" lvl="1" indent="-171450">
              <a:buFontTx/>
              <a:buChar char="-"/>
            </a:pPr>
            <a:r>
              <a:rPr lang="en-US" altLang="ko-KR" sz="1100" kern="0" dirty="0" smtClean="0"/>
              <a:t>Code </a:t>
            </a:r>
            <a:r>
              <a:rPr lang="en-US" altLang="ko-KR" sz="1100" kern="0" dirty="0"/>
              <a:t>X-ray </a:t>
            </a:r>
            <a:r>
              <a:rPr lang="en-US" altLang="ko-KR" sz="1100" kern="0" dirty="0" smtClean="0"/>
              <a:t>: pass point is 1</a:t>
            </a:r>
            <a:r>
              <a:rPr lang="ko-KR" altLang="en-US" sz="1100" kern="0" smtClean="0"/>
              <a:t> </a:t>
            </a:r>
            <a:r>
              <a:rPr lang="en-US" altLang="ko-KR" sz="1100" kern="0" dirty="0" smtClean="0"/>
              <a:t>( score range</a:t>
            </a:r>
            <a:r>
              <a:rPr lang="ko-KR" altLang="en-US" sz="1100" kern="0" smtClean="0"/>
              <a:t> </a:t>
            </a:r>
            <a:r>
              <a:rPr lang="en-US" altLang="ko-KR" sz="1100" kern="0" dirty="0" smtClean="0"/>
              <a:t>: -2 ~ 2)</a:t>
            </a:r>
            <a:endParaRPr lang="en-US" altLang="ko-KR" sz="1100" kern="0" dirty="0"/>
          </a:p>
          <a:p>
            <a:pPr marL="571500" lvl="1" indent="-171450">
              <a:buFontTx/>
              <a:buChar char="-"/>
            </a:pPr>
            <a:r>
              <a:rPr lang="en-US" altLang="ko-KR" sz="1100" kern="0" dirty="0"/>
              <a:t>Compile error </a:t>
            </a:r>
            <a:r>
              <a:rPr lang="en-US" altLang="ko-KR" sz="1100" kern="0" dirty="0" smtClean="0"/>
              <a:t>: pass point is 1</a:t>
            </a:r>
            <a:r>
              <a:rPr lang="ko-KR" altLang="en-US" sz="1100" kern="0" smtClean="0"/>
              <a:t> </a:t>
            </a:r>
            <a:r>
              <a:rPr lang="en-US" altLang="ko-KR" sz="1100" kern="0" dirty="0" smtClean="0"/>
              <a:t>(score range</a:t>
            </a:r>
            <a:r>
              <a:rPr lang="ko-KR" altLang="en-US" sz="1100" kern="0" smtClean="0"/>
              <a:t> </a:t>
            </a:r>
            <a:r>
              <a:rPr lang="en-US" altLang="ko-KR" sz="1100" kern="0" dirty="0"/>
              <a:t>: </a:t>
            </a:r>
            <a:r>
              <a:rPr lang="en-US" altLang="ko-KR" sz="1100" kern="0" dirty="0" smtClean="0"/>
              <a:t>-1 or</a:t>
            </a:r>
            <a:r>
              <a:rPr lang="ko-KR" altLang="en-US" sz="1100" kern="0" dirty="0" smtClean="0"/>
              <a:t> </a:t>
            </a:r>
            <a:r>
              <a:rPr lang="en-US" altLang="ko-KR" sz="1100" kern="0" dirty="0" smtClean="0"/>
              <a:t>1)</a:t>
            </a:r>
            <a:endParaRPr lang="en-US" altLang="ko-KR" sz="1100" kern="0" dirty="0"/>
          </a:p>
          <a:p>
            <a:pPr marL="571500" lvl="1" indent="-171450">
              <a:buFontTx/>
              <a:buChar char="-"/>
            </a:pPr>
            <a:r>
              <a:rPr lang="en-US" altLang="ko-KR" sz="1100" kern="0" dirty="0" smtClean="0"/>
              <a:t>Reviewer’s review pass point is 2</a:t>
            </a:r>
            <a:r>
              <a:rPr lang="ko-KR" altLang="en-US" sz="1100" kern="0" smtClean="0"/>
              <a:t> </a:t>
            </a:r>
            <a:r>
              <a:rPr lang="en-US" altLang="ko-KR" sz="1100" kern="0" dirty="0" smtClean="0"/>
              <a:t>(score range</a:t>
            </a:r>
            <a:r>
              <a:rPr lang="ko-KR" altLang="en-US" sz="1100" kern="0" smtClean="0"/>
              <a:t> </a:t>
            </a:r>
            <a:r>
              <a:rPr lang="en-US" altLang="ko-KR" sz="1100" kern="0" dirty="0"/>
              <a:t>: -2 ~ 2) </a:t>
            </a:r>
          </a:p>
        </p:txBody>
      </p:sp>
    </p:spTree>
    <p:extLst>
      <p:ext uri="{BB962C8B-B14F-4D97-AF65-F5344CB8AC3E}">
        <p14:creationId xmlns:p14="http://schemas.microsoft.com/office/powerpoint/2010/main" val="3087334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solidFill>
                  <a:srgbClr val="000000"/>
                </a:solidFill>
              </a:rPr>
              <a:t>3. SW</a:t>
            </a:r>
            <a:r>
              <a:rPr lang="ko-KR" altLang="en-US">
                <a:solidFill>
                  <a:srgbClr val="000000"/>
                </a:solidFill>
              </a:rPr>
              <a:t> </a:t>
            </a:r>
            <a:r>
              <a:rPr lang="en-US" altLang="ko-KR" dirty="0" smtClean="0">
                <a:solidFill>
                  <a:srgbClr val="000000"/>
                </a:solidFill>
              </a:rPr>
              <a:t>Code Quality Review</a:t>
            </a:r>
            <a:r>
              <a:rPr lang="ko-KR" altLang="en-US" smtClean="0">
                <a:solidFill>
                  <a:srgbClr val="000000"/>
                </a:solidFill>
              </a:rPr>
              <a:t> </a:t>
            </a:r>
            <a:r>
              <a:rPr lang="en-US" altLang="ko-KR" dirty="0" smtClean="0">
                <a:solidFill>
                  <a:srgbClr val="000000"/>
                </a:solidFill>
              </a:rPr>
              <a:t>– SW Static Verification</a:t>
            </a:r>
            <a:endParaRPr lang="ko-KR" altLang="en-US"/>
          </a:p>
        </p:txBody>
      </p:sp>
      <p:sp>
        <p:nvSpPr>
          <p:cNvPr id="3" name="텍스트 개체 틀 2"/>
          <p:cNvSpPr>
            <a:spLocks noGrp="1"/>
          </p:cNvSpPr>
          <p:nvPr>
            <p:ph type="body" sz="quarter" idx="10"/>
          </p:nvPr>
        </p:nvSpPr>
        <p:spPr/>
        <p:txBody>
          <a:bodyPr/>
          <a:lstStyle/>
          <a:p>
            <a:r>
              <a:rPr lang="en-US" altLang="ko-KR" dirty="0"/>
              <a:t>SW Static Verification is performed through the </a:t>
            </a:r>
            <a:r>
              <a:rPr lang="en-US" altLang="ko-KR" dirty="0" err="1"/>
              <a:t>Coverity</a:t>
            </a:r>
            <a:r>
              <a:rPr lang="en-US" altLang="ko-KR" dirty="0"/>
              <a:t> tool, and the result is managed in the system as </a:t>
            </a:r>
            <a:r>
              <a:rPr lang="en-US" altLang="ko-KR" dirty="0" smtClean="0"/>
              <a:t>follows.</a:t>
            </a:r>
            <a:endParaRPr lang="ko-KR" alt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96" y="1242928"/>
            <a:ext cx="8752829" cy="49220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961995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32_기본 디자인">
  <a:themeElements>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1" hangingPunct="1">
          <a:lnSpc>
            <a:spcPct val="100000"/>
          </a:lnSpc>
          <a:spcBef>
            <a:spcPct val="0"/>
          </a:spcBef>
          <a:spcAft>
            <a:spcPct val="0"/>
          </a:spcAft>
          <a:buClrTx/>
          <a:buSzTx/>
          <a:buFontTx/>
          <a:buNone/>
          <a:tabLst/>
          <a:defRPr kumimoji="1" sz="11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noFill/>
        <a:ln w="9525" cap="flat" cmpd="sng" algn="ctr">
          <a:solidFill>
            <a:schemeClr val="tx1"/>
          </a:solidFill>
          <a:prstDash val="solid"/>
          <a:round/>
          <a:headEnd type="none" w="med" len="med"/>
          <a:tailEnd type="arrow"/>
        </a:ln>
        <a:effectLst/>
      </a:spPr>
      <a:bodyPr/>
      <a:lstStyle/>
    </a:lnDef>
    <a:txDef>
      <a:spPr>
        <a:noFill/>
      </a:spPr>
      <a:bodyPr wrap="square" rtlCol="0">
        <a:spAutoFit/>
      </a:bodyPr>
      <a:lstStyle>
        <a:defPPr>
          <a:defRPr sz="1100" dirty="0" smtClean="0">
            <a:latin typeface="맑은 고딕" pitchFamily="50" charset="-127"/>
            <a:ea typeface="맑은 고딕" pitchFamily="50" charset="-127"/>
          </a:defRPr>
        </a:defPPr>
      </a:lstStyle>
    </a:txDef>
  </a:objectDefaults>
  <a:extraClrSchemeLst>
    <a:extraClrScheme>
      <a:clrScheme name="27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7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7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7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7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7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37793</TotalTime>
  <Words>1249</Words>
  <Application>Microsoft Office PowerPoint</Application>
  <PresentationFormat>A4 용지(210x297mm)</PresentationFormat>
  <Paragraphs>122</Paragraphs>
  <Slides>14</Slides>
  <Notes>1</Notes>
  <HiddenSlides>0</HiddenSlides>
  <MMClips>0</MMClips>
  <ScaleCrop>false</ScaleCrop>
  <HeadingPairs>
    <vt:vector size="8" baseType="variant">
      <vt:variant>
        <vt:lpstr>사용한 글꼴</vt:lpstr>
      </vt:variant>
      <vt:variant>
        <vt:i4>6</vt:i4>
      </vt:variant>
      <vt:variant>
        <vt:lpstr>테마</vt:lpstr>
      </vt:variant>
      <vt:variant>
        <vt:i4>1</vt:i4>
      </vt:variant>
      <vt:variant>
        <vt:lpstr>포함된 OLE 서버</vt:lpstr>
      </vt:variant>
      <vt:variant>
        <vt:i4>1</vt:i4>
      </vt:variant>
      <vt:variant>
        <vt:lpstr>슬라이드 제목</vt:lpstr>
      </vt:variant>
      <vt:variant>
        <vt:i4>14</vt:i4>
      </vt:variant>
    </vt:vector>
  </HeadingPairs>
  <TitlesOfParts>
    <vt:vector size="22" baseType="lpstr">
      <vt:lpstr>굴림</vt:lpstr>
      <vt:lpstr>돋움</vt:lpstr>
      <vt:lpstr>맑은 고딕</vt:lpstr>
      <vt:lpstr>맑은 고딕</vt:lpstr>
      <vt:lpstr>Arial</vt:lpstr>
      <vt:lpstr>Wingdings</vt:lpstr>
      <vt:lpstr>32_기본 디자인</vt:lpstr>
      <vt:lpstr>Acrobat Document</vt:lpstr>
      <vt:lpstr>PowerPoint 프레젠테이션</vt:lpstr>
      <vt:lpstr>PowerPoint 프레젠테이션</vt:lpstr>
      <vt:lpstr>PowerPoint 프레젠테이션</vt:lpstr>
      <vt:lpstr>1. SW Code Quality Review Overview</vt:lpstr>
      <vt:lpstr>2. SW Code Quality Review Method</vt:lpstr>
      <vt:lpstr>2. SW Code Quality Review Method</vt:lpstr>
      <vt:lpstr>3. SW Code Quality Review – SW Code Review</vt:lpstr>
      <vt:lpstr>3. SW Code Quality Review – SW Code Review (cont.)</vt:lpstr>
      <vt:lpstr>3. SW Code Quality Review – SW Static Verification</vt:lpstr>
      <vt:lpstr>3. SW Code Quality Review – SW Static Verification (cont.)</vt:lpstr>
      <vt:lpstr>3. SW Code Quality Review – SW MD</vt:lpstr>
      <vt:lpstr>3. SW Code Quality Review – SW MD (cont.)</vt:lpstr>
      <vt:lpstr>3. SW Code Quality Review – SW MD (cont.)</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코드 품질 검토 기법 가이드</dc:title>
  <dc:subject>스마트사업부 SW개발 표준 프로세스</dc:subject>
  <dc:creator>VC스마트SW프로세스팀</dc:creator>
  <cp:lastModifiedBy>송민영/책임연구원/SW Process Unit(minyoung.song@lge.com)</cp:lastModifiedBy>
  <cp:revision>4046</cp:revision>
  <cp:lastPrinted>2016-08-08T08:01:47Z</cp:lastPrinted>
  <dcterms:created xsi:type="dcterms:W3CDTF">2008-01-08T04:03:42Z</dcterms:created>
  <dcterms:modified xsi:type="dcterms:W3CDTF">2022-09-04T11:40:37Z</dcterms:modified>
</cp:coreProperties>
</file>