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717" r:id="rId1"/>
  </p:sldMasterIdLst>
  <p:notesMasterIdLst>
    <p:notesMasterId r:id="rId7"/>
  </p:notesMasterIdLst>
  <p:handoutMasterIdLst>
    <p:handoutMasterId r:id="rId8"/>
  </p:handoutMasterIdLst>
  <p:sldIdLst>
    <p:sldId id="415" r:id="rId2"/>
    <p:sldId id="433" r:id="rId3"/>
    <p:sldId id="429" r:id="rId4"/>
    <p:sldId id="431" r:id="rId5"/>
    <p:sldId id="432" r:id="rId6"/>
  </p:sldIdLst>
  <p:sldSz cx="9906000" cy="6858000" type="A4"/>
  <p:notesSz cx="6807200" cy="9939338"/>
  <p:custDataLst>
    <p:tags r:id="rId9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120">
          <p15:clr>
            <a:srgbClr val="A4A3A4"/>
          </p15:clr>
        </p15:guide>
        <p15:guide id="3" pos="398">
          <p15:clr>
            <a:srgbClr val="A4A3A4"/>
          </p15:clr>
        </p15:guide>
        <p15:guide id="4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93"/>
    <a:srgbClr val="FF3300"/>
    <a:srgbClr val="FFCC99"/>
    <a:srgbClr val="CC3300"/>
    <a:srgbClr val="DDDDDD"/>
    <a:srgbClr val="FFFF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13" autoAdjust="0"/>
    <p:restoredTop sz="92669" autoAdjust="0"/>
  </p:normalViewPr>
  <p:slideViewPr>
    <p:cSldViewPr>
      <p:cViewPr varScale="1">
        <p:scale>
          <a:sx n="113" d="100"/>
          <a:sy n="113" d="100"/>
        </p:scale>
        <p:origin x="1848" y="96"/>
      </p:cViewPr>
      <p:guideLst>
        <p:guide orient="horz"/>
        <p:guide pos="3120"/>
        <p:guide pos="398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84"/>
      </p:cViewPr>
      <p:guideLst>
        <p:guide orient="horz" pos="3130"/>
        <p:guide pos="21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0499B99-B47D-4F8E-BE35-BE6F9CE0E55B}" type="datetimeFigureOut">
              <a:rPr lang="ko-KR" altLang="en-US"/>
              <a:pPr>
                <a:defRPr/>
              </a:pPr>
              <a:t>2022-09-04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6195270-EA4B-4429-9FD4-4E98870E134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561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C5E1344-9913-4620-875B-C726D2F1D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8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559F4-6EE7-4722-BA4F-76CF3ACBE49A}" type="slidenum">
              <a:rPr lang="en-US" altLang="ko-KR" smtClean="0"/>
              <a:pPr/>
              <a:t>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278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9C829-C77E-43D2-8606-E4158812700B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18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9C829-C77E-43D2-8606-E4158812700B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9307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9C829-C77E-43D2-8606-E4158812700B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5099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313613" y="188913"/>
            <a:ext cx="1384300" cy="20796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53645" tIns="26822" rIns="53645" bIns="26822">
            <a:spAutoFit/>
          </a:bodyPr>
          <a:lstStyle/>
          <a:p>
            <a:pPr algn="ctr" defTabSz="536575">
              <a:defRPr/>
            </a:pPr>
            <a:r>
              <a:rPr lang="en-US" altLang="ko-KR" sz="1000" b="0" dirty="0">
                <a:solidFill>
                  <a:srgbClr val="B2B2B2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LGE </a:t>
            </a:r>
            <a:r>
              <a:rPr lang="en-US" altLang="ko-KR" sz="1000" b="0" dirty="0">
                <a:solidFill>
                  <a:srgbClr val="B2B2B2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Internal</a:t>
            </a:r>
            <a:r>
              <a:rPr lang="en-US" altLang="ko-KR" sz="1000" b="0" dirty="0">
                <a:solidFill>
                  <a:srgbClr val="B2B2B2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Use Only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80" y="71414"/>
            <a:ext cx="8915400" cy="439718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26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Line 21"/>
          <p:cNvSpPr>
            <a:spLocks noChangeShapeType="1"/>
          </p:cNvSpPr>
          <p:nvPr userDrawn="1"/>
        </p:nvSpPr>
        <p:spPr bwMode="auto">
          <a:xfrm>
            <a:off x="0" y="64531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Dotum" pitchFamily="50" charset="-127"/>
              <a:ea typeface="Dotum" pitchFamily="50" charset="-127"/>
            </a:endParaRPr>
          </a:p>
        </p:txBody>
      </p:sp>
      <p:sp>
        <p:nvSpPr>
          <p:cNvPr id="82953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Dotum" pitchFamily="50" charset="-127"/>
              <a:ea typeface="Dotum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18"/>
          <p:cNvSpPr txBox="1">
            <a:spLocks noChangeArrowheads="1"/>
          </p:cNvSpPr>
          <p:nvPr/>
        </p:nvSpPr>
        <p:spPr bwMode="auto">
          <a:xfrm>
            <a:off x="3095537" y="5673725"/>
            <a:ext cx="36947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VS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SW Infrastructure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Team</a:t>
            </a:r>
          </a:p>
          <a:p>
            <a:pPr algn="ctr"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LG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Arial" charset="0"/>
              </a:rPr>
              <a:t>Electronics Inc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.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1442460" y="1124744"/>
            <a:ext cx="7000875" cy="1044575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">
              <a:spcBef>
                <a:spcPct val="50000"/>
              </a:spcBef>
            </a:pPr>
            <a:r>
              <a:rPr kumimoji="0" lang="en-US" altLang="ko-KR" sz="28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Open Source Review</a:t>
            </a:r>
            <a:endParaRPr kumimoji="0" lang="en-US" altLang="ko-KR" sz="280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265368" y="5805264"/>
            <a:ext cx="1533772" cy="85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59789"/>
              </p:ext>
            </p:extLst>
          </p:nvPr>
        </p:nvGraphicFramePr>
        <p:xfrm>
          <a:off x="1712640" y="2996952"/>
          <a:ext cx="6509296" cy="218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4529076"/>
              </a:tblGrid>
              <a:tr h="3168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PMS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Activity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 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Development team open source manager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Unit Open Source Representative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 Version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" name="TextBox 6"/>
          <p:cNvSpPr txBox="1">
            <a:spLocks noChangeArrowheads="1"/>
          </p:cNvSpPr>
          <p:nvPr/>
        </p:nvSpPr>
        <p:spPr bwMode="auto">
          <a:xfrm>
            <a:off x="128464" y="658813"/>
            <a:ext cx="9649072" cy="557849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wrap="square">
            <a:no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Template Name</a:t>
            </a:r>
            <a:r>
              <a:rPr lang="ko-KR" altLang="en-US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LGE_VS_SWUT_T03_Open source Review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Management Department : VS</a:t>
            </a:r>
            <a:r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SW</a:t>
            </a:r>
            <a:r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Process 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Unit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Revision 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History</a:t>
            </a: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Since the composition of this template may not be 100% correct for all projects, it should be tailored to the project size and characteristics.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After creating the document, please delete this page (About This Template)</a:t>
            </a:r>
          </a:p>
        </p:txBody>
      </p:sp>
      <p:graphicFrame>
        <p:nvGraphicFramePr>
          <p:cNvPr id="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587934"/>
              </p:ext>
            </p:extLst>
          </p:nvPr>
        </p:nvGraphicFramePr>
        <p:xfrm>
          <a:off x="344488" y="1896381"/>
          <a:ext cx="9217024" cy="2330427"/>
        </p:xfrm>
        <a:graphic>
          <a:graphicData uri="http://schemas.openxmlformats.org/drawingml/2006/table">
            <a:tbl>
              <a:tblPr/>
              <a:tblGrid>
                <a:gridCol w="1003811"/>
                <a:gridCol w="1387096"/>
                <a:gridCol w="4544670"/>
                <a:gridCol w="1057311"/>
                <a:gridCol w="1224136"/>
              </a:tblGrid>
              <a:tr h="365397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Version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Date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Comment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Author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Approver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1985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200" b="0" i="0" kern="100" dirty="0" smtClean="0">
                          <a:solidFill>
                            <a:schemeClr val="accent4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1.0</a:t>
                      </a:r>
                      <a:endParaRPr lang="ko-KR" sz="1200" b="0" i="0" kern="100" dirty="0">
                        <a:solidFill>
                          <a:schemeClr val="accent4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200" b="0" i="0" kern="100" dirty="0" smtClean="0">
                          <a:solidFill>
                            <a:schemeClr val="accent4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2016-04-01</a:t>
                      </a:r>
                      <a:endParaRPr lang="ko-KR" sz="1200" b="0" i="0" kern="100" dirty="0">
                        <a:solidFill>
                          <a:schemeClr val="accent4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00" dirty="0" smtClean="0">
                          <a:solidFill>
                            <a:schemeClr val="accent4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Initial</a:t>
                      </a:r>
                      <a:r>
                        <a:rPr lang="en-US" altLang="ko-KR" sz="1200" b="0" i="0" kern="100" baseline="0" dirty="0" smtClean="0">
                          <a:solidFill>
                            <a:schemeClr val="accent4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Release</a:t>
                      </a:r>
                      <a:endParaRPr lang="ko-KR" sz="1200" b="0" i="0" kern="100" dirty="0">
                        <a:solidFill>
                          <a:schemeClr val="accent4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200" b="0" i="0" kern="100" dirty="0" smtClean="0">
                          <a:solidFill>
                            <a:schemeClr val="accent4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IVI</a:t>
                      </a:r>
                      <a:r>
                        <a:rPr lang="en-US" altLang="ko-KR" sz="1200" b="0" i="0" kern="100" baseline="0" dirty="0" smtClean="0">
                          <a:solidFill>
                            <a:schemeClr val="accent4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QE</a:t>
                      </a:r>
                      <a:r>
                        <a:rPr lang="ko-KR" altLang="en-US" sz="1200" b="0" i="0" kern="100" baseline="0" smtClean="0">
                          <a:solidFill>
                            <a:schemeClr val="accent4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i="0" kern="100" baseline="0" dirty="0" smtClean="0">
                          <a:solidFill>
                            <a:schemeClr val="accent4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Team </a:t>
                      </a:r>
                      <a:endParaRPr lang="ko-KR" sz="1200" b="0" i="0" kern="100" dirty="0">
                        <a:solidFill>
                          <a:schemeClr val="accent4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200" b="0" i="0" kern="100" dirty="0" smtClean="0">
                          <a:solidFill>
                            <a:schemeClr val="accent4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IVI QE Team Leader</a:t>
                      </a:r>
                      <a:endParaRPr lang="ko-KR" sz="1200" b="0" i="0" kern="100" dirty="0">
                        <a:solidFill>
                          <a:schemeClr val="accent4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5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1.1</a:t>
                      </a: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2018-04-06</a:t>
                      </a: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Update due</a:t>
                      </a:r>
                      <a:r>
                        <a:rPr lang="en-US" altLang="ko-KR" sz="1200" b="0" kern="100" baseline="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to annual organization restructuring </a:t>
                      </a:r>
                      <a:r>
                        <a:rPr lang="en-US" altLang="ko-KR" sz="1200" b="0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(VC → VS)</a:t>
                      </a: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SW Process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SW Process Unit leader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5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1.2</a:t>
                      </a: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2019-02-12</a:t>
                      </a: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 document security level footer (LGE Confidential)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SW Process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SW Process Unit leader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5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5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5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en-US" sz="1200" b="0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cs typeface="Arial" pitchFamily="34" charset="0"/>
              </a:rPr>
              <a:t>About This Template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0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68"/>
          <p:cNvSpPr txBox="1">
            <a:spLocks noChangeArrowheads="1"/>
          </p:cNvSpPr>
          <p:nvPr/>
        </p:nvSpPr>
        <p:spPr bwMode="auto">
          <a:xfrm>
            <a:off x="209550" y="116632"/>
            <a:ext cx="6543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pPr eaLnBrk="0" latinLnBrk="0" hangingPunct="0"/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3</a:t>
            </a:r>
            <a:r>
              <a:rPr kumimoji="0" lang="en-US" altLang="ko-KR" sz="2000" baseline="30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rd</a:t>
            </a: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Party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의 </a:t>
            </a: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Open Source 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사용여부 확인 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5050" y="6529391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1/3</a:t>
            </a:r>
            <a:endParaRPr lang="ko-KR" altLang="en-US" sz="1000" b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2922"/>
              </p:ext>
            </p:extLst>
          </p:nvPr>
        </p:nvGraphicFramePr>
        <p:xfrm>
          <a:off x="380488" y="2708920"/>
          <a:ext cx="9217028" cy="3528390"/>
        </p:xfrm>
        <a:graphic>
          <a:graphicData uri="http://schemas.openxmlformats.org/drawingml/2006/table">
            <a:tbl>
              <a:tblPr/>
              <a:tblGrid>
                <a:gridCol w="533744"/>
                <a:gridCol w="1601218"/>
                <a:gridCol w="2428373"/>
                <a:gridCol w="1219900"/>
                <a:gridCol w="1129537"/>
                <a:gridCol w="1136406"/>
                <a:gridCol w="1167850"/>
              </a:tblGrid>
              <a:tr h="3528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 name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contract details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Warranty clause in the contract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Checklist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2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O/X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Attachments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O/X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Attachments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2592" y="725159"/>
            <a:ext cx="8892480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Warranty clause in the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contrac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Included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The open source guarantee clause in the contract with the company is included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Not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included: The open source guarantee clause in the contract with the company is not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included</a:t>
            </a: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Checklist</a:t>
            </a: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 : Received checklist from company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X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Checklist not received from company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N/A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Non-targeted company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72980" y="584684"/>
            <a:ext cx="51330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Reference: http://collab.lge.com/main/pages/viewpage.action?pageId=583860579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68"/>
          <p:cNvSpPr txBox="1">
            <a:spLocks noChangeArrowheads="1"/>
          </p:cNvSpPr>
          <p:nvPr/>
        </p:nvSpPr>
        <p:spPr bwMode="auto">
          <a:xfrm>
            <a:off x="209550" y="116632"/>
            <a:ext cx="6543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Arial" charset="0"/>
              </a:rPr>
              <a:t>Consultation on Open Source with OEM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5050" y="6529391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2/3</a:t>
            </a:r>
            <a:endParaRPr lang="ko-KR" altLang="en-US" sz="1000" b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592" y="725159"/>
            <a:ext cx="947894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Notice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Method</a:t>
            </a: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Method 1: Include an open source disclaimer in the user manual that accompanies the product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Method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2: Display an open source notice on the product's menu screen (ex. Software information, About, Legal Information, etc.)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Method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3: Include the open source notice file on the CD-ROM and enclose it with the product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Method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4: Save the open source notice file in the product and provide a way for users to check it through PC, smart phone, etc.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Others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Need to consult with the person in charge of the open source team of the business division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OEM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request</a:t>
            </a: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Check if OEM's Open Source Policy exists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Check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if there is a BOM that needs to be submitted to the OEM (form, time, number of times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Distributor of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notice</a:t>
            </a:r>
          </a:p>
          <a:p>
            <a:pPr lvl="1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Notifying buyers of disclosure of notices on the LGE Open Source distribution site (opensource.lge.com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15530"/>
              </p:ext>
            </p:extLst>
          </p:nvPr>
        </p:nvGraphicFramePr>
        <p:xfrm>
          <a:off x="308545" y="3743345"/>
          <a:ext cx="9073009" cy="2484275"/>
        </p:xfrm>
        <a:graphic>
          <a:graphicData uri="http://schemas.openxmlformats.org/drawingml/2006/table">
            <a:tbl>
              <a:tblPr/>
              <a:tblGrid>
                <a:gridCol w="1724475"/>
                <a:gridCol w="1415773"/>
                <a:gridCol w="5932761"/>
              </a:tblGrid>
              <a:tr h="4968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Method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8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OEM Request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Frequency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delivery time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8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Distributor of notice</a:t>
                      </a:r>
                      <a:r>
                        <a:rPr lang="ko-KR" altLang="en-US" sz="1000" b="1" i="0" u="none" strike="noStrike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997116" y="584684"/>
            <a:ext cx="39088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http://collab.lge.com/main/pages/viewpage.action?pageId=583860579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68"/>
          <p:cNvSpPr txBox="1">
            <a:spLocks noChangeArrowheads="1"/>
          </p:cNvSpPr>
          <p:nvPr/>
        </p:nvSpPr>
        <p:spPr bwMode="auto">
          <a:xfrm>
            <a:off x="209550" y="116632"/>
            <a:ext cx="6543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Arial" charset="0"/>
              </a:rPr>
              <a:t>Pre-review of our Open Source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5050" y="6529391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3/3</a:t>
            </a:r>
            <a:endParaRPr lang="ko-KR" altLang="en-US" sz="1000" b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592" y="725159"/>
            <a:ext cx="9478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Whether to proceed with open source analysis with VOSS or SMARTOSC is written in the box below.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00424"/>
              </p:ext>
            </p:extLst>
          </p:nvPr>
        </p:nvGraphicFramePr>
        <p:xfrm>
          <a:off x="560512" y="2600908"/>
          <a:ext cx="8892988" cy="1936832"/>
        </p:xfrm>
        <a:graphic>
          <a:graphicData uri="http://schemas.openxmlformats.org/drawingml/2006/table">
            <a:tbl>
              <a:tblPr/>
              <a:tblGrid>
                <a:gridCol w="1584176"/>
                <a:gridCol w="7308812"/>
              </a:tblGrid>
              <a:tr h="193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VOSS </a:t>
                      </a:r>
                      <a:r>
                        <a:rPr lang="en-US" altLang="ko-KR" sz="1100" b="1" i="0" u="none" strike="noStrike" dirty="0" err="1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registrationorSMARTOSC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progress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shot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Jira(URL)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401&quot;/&gt;&lt;/object&gt;&lt;object type=&quot;3&quot; unique_id=&quot;10006&quot;&gt;&lt;property id=&quot;20148&quot; value=&quot;5&quot;/&gt;&lt;property id=&quot;20300&quot; value=&quot;Slide 2&quot;/&gt;&lt;property id=&quot;20307&quot; value=&quot;400&quot;/&gt;&lt;/object&gt;&lt;object type=&quot;3&quot; unique_id=&quot;10155&quot;&gt;&lt;property id=&quot;20148&quot; value=&quot;5&quot;/&gt;&lt;property id=&quot;20300&quot; value=&quot;Slide 3&quot;/&gt;&lt;property id=&quot;20307&quot; value=&quot;402&quot;/&gt;&lt;/object&gt;&lt;object type=&quot;3&quot; unique_id=&quot;10156&quot;&gt;&lt;property id=&quot;20148&quot; value=&quot;5&quot;/&gt;&lt;property id=&quot;20300&quot; value=&quot;Slide 4&quot;/&gt;&lt;property id=&quot;20307&quot; value=&quot;403&quot;/&gt;&lt;/object&gt;&lt;object type=&quot;3&quot; unique_id=&quot;10200&quot;&gt;&lt;property id=&quot;20148&quot; value=&quot;5&quot;/&gt;&lt;property id=&quot;20300&quot; value=&quot;Slide 5&quot;/&gt;&lt;property id=&quot;20307&quot; value=&quot;404&quot;/&gt;&lt;/object&gt;&lt;object type=&quot;3&quot; unique_id=&quot;10201&quot;&gt;&lt;property id=&quot;20148&quot; value=&quot;5&quot;/&gt;&lt;property id=&quot;20300&quot; value=&quot;Slide 6&quot;/&gt;&lt;property id=&quot;20307&quot; value=&quot;405&quot;/&gt;&lt;/object&gt;&lt;/object&gt;&lt;/object&gt;&lt;/database&gt;"/>
</p:tagLst>
</file>

<file path=ppt/theme/theme1.xml><?xml version="1.0" encoding="utf-8"?>
<a:theme xmlns:a="http://schemas.openxmlformats.org/drawingml/2006/main" name="21_기본 디자인">
  <a:themeElements>
    <a:clrScheme name="2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b="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Dotum" pitchFamily="50" charset="-127"/>
            <a:ea typeface="Dotum" pitchFamily="50" charset="-127"/>
          </a:defRPr>
        </a:defPPr>
      </a:lstStyle>
    </a:lnDef>
    <a:txDef>
      <a:spPr>
        <a:noFill/>
        <a:ln w="3175">
          <a:solidFill>
            <a:schemeClr val="bg1">
              <a:lumMod val="50000"/>
            </a:schemeClr>
          </a:solidFill>
        </a:ln>
      </a:spPr>
      <a:bodyPr wrap="none" lIns="36000" tIns="36000" rIns="36000" bIns="36000" rtlCol="0" anchor="ctr">
        <a:noAutofit/>
      </a:bodyPr>
      <a:lstStyle>
        <a:defPPr algn="ctr">
          <a:defRPr sz="1200"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2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21622</TotalTime>
  <Words>477</Words>
  <Application>Microsoft Office PowerPoint</Application>
  <PresentationFormat>A4 용지(210x297mm)</PresentationFormat>
  <Paragraphs>146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돋움</vt:lpstr>
      <vt:lpstr>돋움</vt:lpstr>
      <vt:lpstr>맑은 고딕</vt:lpstr>
      <vt:lpstr>Arial</vt:lpstr>
      <vt:lpstr>Wingdings</vt:lpstr>
      <vt:lpstr>21_기본 디자인</vt:lpstr>
      <vt:lpstr>PowerPoint 프레젠테이션</vt:lpstr>
      <vt:lpstr>About This Template</vt:lpstr>
      <vt:lpstr>PowerPoint 프레젠테이션</vt:lpstr>
      <vt:lpstr>PowerPoint 프레젠테이션</vt:lpstr>
      <vt:lpstr>PowerPoint 프레젠테이션</vt:lpstr>
    </vt:vector>
  </TitlesOfParts>
  <Manager>VC스마트SW프로세스팀</Manager>
  <Company>LG전자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사전검토서</dc:title>
  <dc:subject>스마트사업부 SW개발 표준 프로세스</dc:subject>
  <dc:creator>VC스마트SW프로세스팀</dc:creator>
  <cp:lastModifiedBy>송민영/책임연구원/SW Process Unit(minyoung.song@lge.com)</cp:lastModifiedBy>
  <cp:revision>2114</cp:revision>
  <dcterms:created xsi:type="dcterms:W3CDTF">2008-11-26T05:44:28Z</dcterms:created>
  <dcterms:modified xsi:type="dcterms:W3CDTF">2022-09-04T11:45:07Z</dcterms:modified>
</cp:coreProperties>
</file>