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401" r:id="rId2"/>
    <p:sldId id="412" r:id="rId3"/>
    <p:sldId id="471" r:id="rId4"/>
    <p:sldId id="475" r:id="rId5"/>
    <p:sldId id="472" r:id="rId6"/>
    <p:sldId id="473" r:id="rId7"/>
    <p:sldId id="481" r:id="rId8"/>
    <p:sldId id="476" r:id="rId9"/>
    <p:sldId id="477" r:id="rId10"/>
    <p:sldId id="478" r:id="rId11"/>
    <p:sldId id="479" r:id="rId12"/>
    <p:sldId id="480" r:id="rId13"/>
    <p:sldId id="462" r:id="rId14"/>
    <p:sldId id="404" r:id="rId15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  <p15:guide id="5">
          <p15:clr>
            <a:srgbClr val="A4A3A4"/>
          </p15:clr>
        </p15:guide>
        <p15:guide id="6" pos="217">
          <p15:clr>
            <a:srgbClr val="A4A3A4"/>
          </p15:clr>
        </p15:guide>
        <p15:guide id="7" pos="60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43C0FF"/>
    <a:srgbClr val="C9EDFF"/>
    <a:srgbClr val="B2B2B2"/>
    <a:srgbClr val="FFCC99"/>
    <a:srgbClr val="FF9900"/>
    <a:srgbClr val="00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9874" autoAdjust="0"/>
  </p:normalViewPr>
  <p:slideViewPr>
    <p:cSldViewPr>
      <p:cViewPr varScale="1">
        <p:scale>
          <a:sx n="99" d="100"/>
          <a:sy n="99" d="100"/>
        </p:scale>
        <p:origin x="84" y="570"/>
      </p:cViewPr>
      <p:guideLst>
        <p:guide orient="horz"/>
        <p:guide orient="horz" pos="754"/>
        <p:guide orient="horz" pos="2160"/>
        <p:guide pos="3120"/>
        <p:guide/>
        <p:guide pos="217"/>
        <p:guide pos="60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156371-519B-42AB-9E6A-96290BA268AA}" type="datetimeFigureOut">
              <a:rPr lang="ko-KR" altLang="en-US"/>
              <a:pPr>
                <a:defRPr/>
              </a:pPr>
              <a:t>2022-08-09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65BD00-9A6B-4242-9F6D-7E4FDBF18DA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9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2791B5-859B-4AED-B131-C499A755B4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090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80" y="71414"/>
            <a:ext cx="8915400" cy="439718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44488" y="714356"/>
            <a:ext cx="8894792" cy="45720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  <a:lvl2pPr>
              <a:defRPr sz="16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284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80" y="71414"/>
            <a:ext cx="8915400" cy="439718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44488" y="714356"/>
            <a:ext cx="8894792" cy="45720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  <a:lvl2pPr>
              <a:defRPr sz="16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56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1"/>
          <p:cNvSpPr>
            <a:spLocks noChangeShapeType="1"/>
          </p:cNvSpPr>
          <p:nvPr userDrawn="1"/>
        </p:nvSpPr>
        <p:spPr bwMode="auto">
          <a:xfrm>
            <a:off x="0" y="64531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27" name="Picture 2" descr="D:\●2012\업무계획수립\과제별\슬로건 변경안\신규 Visual파일들\LGE Slogan 2012_Text_PPT용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600825"/>
            <a:ext cx="28797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29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"/>
          <a:stretch>
            <a:fillRect/>
          </a:stretch>
        </p:blipFill>
        <p:spPr bwMode="auto">
          <a:xfrm>
            <a:off x="9064625" y="34925"/>
            <a:ext cx="762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68"/>
          <p:cNvSpPr txBox="1">
            <a:spLocks noChangeArrowheads="1"/>
          </p:cNvSpPr>
          <p:nvPr userDrawn="1"/>
        </p:nvSpPr>
        <p:spPr bwMode="auto">
          <a:xfrm>
            <a:off x="4089400" y="153988"/>
            <a:ext cx="1716088" cy="28416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solidFill>
                  <a:srgbClr val="C0C0C0"/>
                </a:solidFill>
                <a:latin typeface="Arial" charset="0"/>
                <a:ea typeface="맑은 고딕" pitchFamily="50" charset="-127"/>
              </a:rPr>
              <a:t>LGE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5" descr="백색바탕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011863"/>
            <a:ext cx="1290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984375" y="1268413"/>
            <a:ext cx="5880100" cy="1116012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 b="1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Test Technique Guide</a:t>
            </a:r>
            <a:endParaRPr lang="en-US" altLang="ko-KR" sz="2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 Box 168"/>
          <p:cNvSpPr txBox="1">
            <a:spLocks noChangeArrowheads="1"/>
          </p:cNvSpPr>
          <p:nvPr/>
        </p:nvSpPr>
        <p:spPr bwMode="auto">
          <a:xfrm>
            <a:off x="7905750" y="265113"/>
            <a:ext cx="1716088" cy="28416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200">
                <a:solidFill>
                  <a:srgbClr val="C0C0C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LGE Internal Use Only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1570" y="5013176"/>
            <a:ext cx="2365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VS SW Process Unit</a:t>
            </a:r>
          </a:p>
          <a:p>
            <a:pPr algn="ctr"/>
            <a:r>
              <a:rPr lang="en-US" altLang="ko-KR" b="1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LG </a:t>
            </a:r>
            <a:r>
              <a:rPr lang="en-US" altLang="ko-KR" b="1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Electronics</a:t>
            </a:r>
            <a:endParaRPr lang="en-US" altLang="ko-KR" b="1" dirty="0"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 bwMode="auto">
          <a:xfrm>
            <a:off x="323850" y="71438"/>
            <a:ext cx="9525694" cy="439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Technique : Boundary Value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Coverage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(1/3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mtClean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488" y="692150"/>
            <a:ext cx="9145587" cy="2329869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It is applied to each input section divided through equivalence division, etc</a:t>
            </a:r>
            <a:r>
              <a:rPr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Select the following test input data for each input section [N..M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].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Priority 1 (effective value): Minimum (N), Maximum (M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Priority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2 (invalid value): one below the minimum (N-1), one above the maximum (M+1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Priority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3 (effective value): One above the minimum (N+1), one below the maximum (M-1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Design test cases based on prioritization of test input efforts..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This is useful for programs with many conditional statements</a:t>
            </a:r>
            <a:r>
              <a:rPr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In </a:t>
            </a: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these programs, many mistakes are made at the boundary, such as the confusion of '&gt;' and '&gt;='.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7412" name="개체 2"/>
          <p:cNvGraphicFramePr>
            <a:graphicFrameLocks noChangeAspect="1"/>
          </p:cNvGraphicFramePr>
          <p:nvPr/>
        </p:nvGraphicFramePr>
        <p:xfrm>
          <a:off x="3079750" y="3357563"/>
          <a:ext cx="3744913" cy="277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Visio" r:id="rId3" imgW="3550920" imgH="2848737" progId="">
                  <p:embed/>
                </p:oleObj>
              </mc:Choice>
              <mc:Fallback>
                <p:oleObj name="Visio" r:id="rId3" imgW="3550920" imgH="2848737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3357563"/>
                        <a:ext cx="3744913" cy="277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1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 bwMode="auto">
          <a:xfrm>
            <a:off x="323850" y="71438"/>
            <a:ext cx="9525694" cy="439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Technique : Boundary Value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Coverage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(2/3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mtClean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488" y="692150"/>
            <a:ext cx="9145587" cy="309563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The following example selects a boundary value as a test input.</a:t>
            </a: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8436" name="AutoShape 21"/>
          <p:cNvSpPr>
            <a:spLocks noChangeArrowheads="1"/>
          </p:cNvSpPr>
          <p:nvPr/>
        </p:nvSpPr>
        <p:spPr bwMode="auto">
          <a:xfrm>
            <a:off x="1568450" y="3716338"/>
            <a:ext cx="720725" cy="503237"/>
          </a:xfrm>
          <a:prstGeom prst="rightArrow">
            <a:avLst>
              <a:gd name="adj1" fmla="val 50000"/>
              <a:gd name="adj2" fmla="val 3305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437" name="Rectangle 22"/>
          <p:cNvSpPr>
            <a:spLocks noChangeArrowheads="1"/>
          </p:cNvSpPr>
          <p:nvPr/>
        </p:nvSpPr>
        <p:spPr bwMode="auto">
          <a:xfrm>
            <a:off x="2649538" y="3357563"/>
            <a:ext cx="2303462" cy="129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kumimoji="0"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Split the input area  </a:t>
            </a:r>
          </a:p>
          <a:p>
            <a:pPr marL="171450" indent="-171450" eaLnBrk="1" latinLnBrk="0" hangingPunct="1">
              <a:buFontTx/>
              <a:buChar char="-"/>
            </a:pPr>
            <a:r>
              <a:rPr kumimoji="0"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[1..5] : Step 1  </a:t>
            </a:r>
          </a:p>
          <a:p>
            <a:pPr marL="171450" indent="-171450" eaLnBrk="1" latinLnBrk="0" hangingPunct="1">
              <a:buFontTx/>
              <a:buChar char="-"/>
            </a:pPr>
            <a:r>
              <a:rPr kumimoji="0"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[6..10] : Step 2  </a:t>
            </a:r>
          </a:p>
          <a:p>
            <a:pPr marL="171450" indent="-171450" eaLnBrk="1" latinLnBrk="0" hangingPunct="1">
              <a:buFontTx/>
              <a:buChar char="-"/>
            </a:pPr>
            <a:r>
              <a:rPr kumimoji="0"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[11..15] : Step 3  </a:t>
            </a:r>
          </a:p>
          <a:p>
            <a:pPr marL="171450" indent="-171450" eaLnBrk="1" latinLnBrk="0" hangingPunct="1">
              <a:buFontTx/>
              <a:buChar char="-"/>
            </a:pPr>
            <a:r>
              <a:rPr kumimoji="0"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[16..255] : Step 4</a:t>
            </a:r>
            <a:endParaRPr kumimoji="0" lang="ko-KR" altLang="en-US" sz="12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439" name="AutoShape 24"/>
          <p:cNvSpPr>
            <a:spLocks noChangeArrowheads="1"/>
          </p:cNvSpPr>
          <p:nvPr/>
        </p:nvSpPr>
        <p:spPr bwMode="auto">
          <a:xfrm>
            <a:off x="3081338" y="5445125"/>
            <a:ext cx="720725" cy="503238"/>
          </a:xfrm>
          <a:prstGeom prst="rightArrow">
            <a:avLst>
              <a:gd name="adj1" fmla="val 50000"/>
              <a:gd name="adj2" fmla="val 33053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440" name="Rectangle 25"/>
          <p:cNvSpPr>
            <a:spLocks noChangeArrowheads="1"/>
          </p:cNvSpPr>
          <p:nvPr/>
        </p:nvSpPr>
        <p:spPr bwMode="auto">
          <a:xfrm>
            <a:off x="3993010" y="5049044"/>
            <a:ext cx="2303463" cy="12954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test input </a:t>
            </a:r>
            <a:r>
              <a:rPr lang="en-US" altLang="ko-KR" sz="1200" b="1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data</a:t>
            </a:r>
          </a:p>
          <a:p>
            <a:pPr eaLnBrk="1" hangingPunct="1"/>
            <a:r>
              <a:rPr lang="ko-KR" altLang="en-US" sz="12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- [1..5] : 1</a:t>
            </a:r>
          </a:p>
          <a:p>
            <a:pPr eaLnBrk="1" hangingPunct="1"/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- [6..10] : 10</a:t>
            </a:r>
          </a:p>
          <a:p>
            <a:pPr eaLnBrk="1" hangingPunct="1"/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- [11..15] : 11</a:t>
            </a:r>
          </a:p>
          <a:p>
            <a:pPr eaLnBrk="1" hangingPunct="1"/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- [16..255] : 255</a:t>
            </a:r>
          </a:p>
        </p:txBody>
      </p:sp>
      <p:sp>
        <p:nvSpPr>
          <p:cNvPr id="18441" name="Text Box 26"/>
          <p:cNvSpPr txBox="1">
            <a:spLocks noChangeArrowheads="1"/>
          </p:cNvSpPr>
          <p:nvPr/>
        </p:nvSpPr>
        <p:spPr bwMode="auto">
          <a:xfrm>
            <a:off x="4376936" y="4709914"/>
            <a:ext cx="1535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u="sng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Boundary Value</a:t>
            </a:r>
            <a:endParaRPr lang="ko-KR" altLang="en-US" sz="1400" b="1" u="sng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442" name="AutoShape 27"/>
          <p:cNvSpPr>
            <a:spLocks/>
          </p:cNvSpPr>
          <p:nvPr/>
        </p:nvSpPr>
        <p:spPr bwMode="auto">
          <a:xfrm>
            <a:off x="6465888" y="3141662"/>
            <a:ext cx="3240087" cy="1655489"/>
          </a:xfrm>
          <a:prstGeom prst="borderCallout2">
            <a:avLst>
              <a:gd name="adj1" fmla="val 6898"/>
              <a:gd name="adj2" fmla="val -2546"/>
              <a:gd name="adj3" fmla="val 6898"/>
              <a:gd name="adj4" fmla="val -8227"/>
              <a:gd name="adj5" fmla="val 140519"/>
              <a:gd name="adj6" fmla="val -1449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93663" indent="-936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Select a boundary value in each input </a:t>
            </a:r>
            <a:r>
              <a:rPr lang="en-US" altLang="ko-KR" sz="12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interval.</a:t>
            </a:r>
          </a:p>
          <a:p>
            <a:pPr eaLnBrk="1" hangingPunct="1">
              <a:buFontTx/>
              <a:buChar char="•"/>
            </a:pPr>
            <a:r>
              <a:rPr lang="en-US" altLang="ko-KR" sz="12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Since </a:t>
            </a:r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there are 4 input intervals, you need to select at least 4 input data: All divisions must be ‘covered</a:t>
            </a:r>
            <a:r>
              <a:rPr lang="en-US" altLang="ko-KR" sz="12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</a:p>
          <a:p>
            <a:pPr eaLnBrk="1" hangingPunct="1">
              <a:buFontTx/>
              <a:buChar char="•"/>
            </a:pPr>
            <a:r>
              <a:rPr lang="en-US" altLang="ko-KR" sz="12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Depending </a:t>
            </a:r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on the test cost, additionally select a test input centered on the boundary value</a:t>
            </a:r>
            <a:endParaRPr lang="ko-KR" altLang="en-US" sz="12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444" name="Rectangle 10"/>
          <p:cNvSpPr>
            <a:spLocks noChangeArrowheads="1"/>
          </p:cNvSpPr>
          <p:nvPr/>
        </p:nvSpPr>
        <p:spPr bwMode="auto">
          <a:xfrm>
            <a:off x="204788" y="1833563"/>
            <a:ext cx="7196484" cy="104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Impact information is output in 4 stages according to the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following acceleration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sensor values.</a:t>
            </a:r>
            <a:r>
              <a:rPr lang="ko-KR" altLang="en-US" sz="12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 eaLnBrk="1" hangingPunct="1"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1 - 5 : Step 1 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6 - 10 : Step 2 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11 - 15 : Step 3 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16 or higher: 4th level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59335" y="1491442"/>
            <a:ext cx="21804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lang="en-US" altLang="ko-KR" sz="1400" b="1" u="sng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functional specification</a:t>
            </a:r>
            <a:endParaRPr lang="ko-KR" altLang="en-US" sz="1400" b="1" u="sng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904901" y="3043988"/>
            <a:ext cx="1792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lang="en-US" altLang="ko-KR" sz="1400" b="1" u="sng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Equivalent division</a:t>
            </a:r>
            <a:endParaRPr lang="ko-KR" altLang="en-US" sz="1400" b="1" u="sng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 bwMode="auto">
          <a:xfrm>
            <a:off x="323850" y="71438"/>
            <a:ext cx="9525694" cy="439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Technique : Boundary Value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Coverage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(3/3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mtClean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488" y="692150"/>
            <a:ext cx="9145587" cy="309563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The following example selects a boundary value as a test input.</a:t>
            </a: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460" name="AutoShape 21"/>
          <p:cNvSpPr>
            <a:spLocks noChangeArrowheads="1"/>
          </p:cNvSpPr>
          <p:nvPr/>
        </p:nvSpPr>
        <p:spPr bwMode="auto">
          <a:xfrm>
            <a:off x="2576513" y="3322638"/>
            <a:ext cx="720725" cy="503237"/>
          </a:xfrm>
          <a:prstGeom prst="rightArrow">
            <a:avLst>
              <a:gd name="adj1" fmla="val 50000"/>
              <a:gd name="adj2" fmla="val 3305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9461" name="Rectangle 22"/>
          <p:cNvSpPr>
            <a:spLocks noChangeArrowheads="1"/>
          </p:cNvSpPr>
          <p:nvPr/>
        </p:nvSpPr>
        <p:spPr bwMode="auto">
          <a:xfrm>
            <a:off x="3657600" y="3070225"/>
            <a:ext cx="2303463" cy="1006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kumimoji="0"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Split the input area  </a:t>
            </a:r>
          </a:p>
          <a:p>
            <a:pPr eaLnBrk="1" hangingPunct="1"/>
            <a:r>
              <a:rPr lang="en-US" altLang="ko-KR" sz="12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- [0..5] : abnormal mode</a:t>
            </a:r>
          </a:p>
          <a:p>
            <a:pPr eaLnBrk="1" hangingPunct="1"/>
            <a:r>
              <a:rPr lang="ko-KR" altLang="en-US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- [6..16] : normal mode</a:t>
            </a:r>
          </a:p>
          <a:p>
            <a:pPr eaLnBrk="1" hangingPunct="1"/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- [17..20] : abnormal mode</a:t>
            </a:r>
          </a:p>
        </p:txBody>
      </p:sp>
      <p:sp>
        <p:nvSpPr>
          <p:cNvPr id="19463" name="AutoShape 24"/>
          <p:cNvSpPr>
            <a:spLocks noChangeArrowheads="1"/>
          </p:cNvSpPr>
          <p:nvPr/>
        </p:nvSpPr>
        <p:spPr bwMode="auto">
          <a:xfrm>
            <a:off x="4149725" y="4941888"/>
            <a:ext cx="720725" cy="503237"/>
          </a:xfrm>
          <a:prstGeom prst="rightArrow">
            <a:avLst>
              <a:gd name="adj1" fmla="val 50000"/>
              <a:gd name="adj2" fmla="val 33053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9464" name="Rectangle 25"/>
          <p:cNvSpPr>
            <a:spLocks noChangeArrowheads="1"/>
          </p:cNvSpPr>
          <p:nvPr/>
        </p:nvSpPr>
        <p:spPr bwMode="auto">
          <a:xfrm>
            <a:off x="5170488" y="4654550"/>
            <a:ext cx="2303462" cy="1077913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test input data</a:t>
            </a:r>
          </a:p>
          <a:p>
            <a:pPr eaLnBrk="1" hangingPunct="1"/>
            <a:r>
              <a:rPr lang="ko-KR" altLang="en-US" sz="12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- [0..5] : 5</a:t>
            </a:r>
          </a:p>
          <a:p>
            <a:pPr eaLnBrk="1" hangingPunct="1"/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- [6..16] : 6, 16</a:t>
            </a:r>
          </a:p>
          <a:p>
            <a:pPr eaLnBrk="1" hangingPunct="1"/>
            <a:r>
              <a:rPr lang="en-US" altLang="ko-KR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- [17..20] : 20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1590675" y="1935163"/>
            <a:ext cx="5665788" cy="522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When Power supply is between 6V and 16V, Controller shall work normally.</a:t>
            </a:r>
            <a:r>
              <a:rPr lang="ko-KR" altLang="en-US" sz="12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ko-KR" altLang="en-US" sz="1200" b="1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554412" y="4346773"/>
            <a:ext cx="1535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u="sng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Boundary Value</a:t>
            </a:r>
            <a:endParaRPr lang="ko-KR" altLang="en-US" sz="1400" b="1" u="sng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247394" y="1616203"/>
            <a:ext cx="21804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lang="en-US" altLang="ko-KR" sz="1400" b="1" u="sng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functional specification</a:t>
            </a:r>
            <a:endParaRPr lang="ko-KR" altLang="en-US" sz="1400" b="1" u="sng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912963" y="2764305"/>
            <a:ext cx="1792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lang="en-US" altLang="ko-KR" sz="1400" b="1" u="sng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Equivalent division</a:t>
            </a:r>
            <a:endParaRPr lang="ko-KR" altLang="en-US" sz="1400" b="1" u="sng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5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 bwMode="auto">
          <a:xfrm>
            <a:off x="323850" y="71438"/>
            <a:ext cx="8915400" cy="439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>
              <a:lnSpc>
                <a:spcPts val="2800"/>
              </a:lnSpc>
              <a:buFont typeface="굴림" panose="020B0600000101010101" pitchFamily="50" charset="-127"/>
              <a:buAutoNum type="arabicPeriod"/>
              <a:tabLst>
                <a:tab pos="266700" algn="l"/>
              </a:tabLst>
            </a:pPr>
            <a:r>
              <a:rPr lang="en-US" altLang="ko-KR" dirty="0" smtClean="0"/>
              <a:t>6.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Technique : Error guessing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5603" name="텍스트 개체 틀 2"/>
          <p:cNvSpPr>
            <a:spLocks noGrp="1"/>
          </p:cNvSpPr>
          <p:nvPr>
            <p:ph type="body" sz="quarter" idx="10"/>
          </p:nvPr>
        </p:nvSpPr>
        <p:spPr bwMode="auto">
          <a:xfrm>
            <a:off x="344488" y="714375"/>
            <a:ext cx="88947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Design test cases using test experience and knowledge and intuition about the test subject</a:t>
            </a:r>
            <a:r>
              <a:rPr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Test </a:t>
            </a: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cases can be designed using problems that have occurred in the past or FMEA results.</a:t>
            </a:r>
            <a:endParaRPr lang="ko-KR" altLang="en-US" sz="1400" b="1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2416175"/>
            <a:ext cx="487045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14"/>
          <p:cNvGrpSpPr>
            <a:grpSpLocks/>
          </p:cNvGrpSpPr>
          <p:nvPr/>
        </p:nvGrpSpPr>
        <p:grpSpPr bwMode="auto">
          <a:xfrm>
            <a:off x="1065213" y="2781300"/>
            <a:ext cx="6408737" cy="2951163"/>
            <a:chOff x="-1928" y="618"/>
            <a:chExt cx="8517" cy="2456"/>
          </a:xfrm>
        </p:grpSpPr>
        <p:pic>
          <p:nvPicPr>
            <p:cNvPr id="25606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" t="21289" r="2539" b="28516"/>
            <a:stretch>
              <a:fillRect/>
            </a:stretch>
          </p:blipFill>
          <p:spPr bwMode="auto">
            <a:xfrm>
              <a:off x="-1928" y="618"/>
              <a:ext cx="5716" cy="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2" t="22981" r="36311" b="25391"/>
            <a:stretch>
              <a:fillRect/>
            </a:stretch>
          </p:blipFill>
          <p:spPr bwMode="auto">
            <a:xfrm>
              <a:off x="3771" y="695"/>
              <a:ext cx="2818" cy="2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57"/>
          <p:cNvSpPr txBox="1">
            <a:spLocks noChangeArrowheads="1"/>
          </p:cNvSpPr>
          <p:nvPr/>
        </p:nvSpPr>
        <p:spPr bwMode="auto">
          <a:xfrm>
            <a:off x="2505075" y="3019425"/>
            <a:ext cx="48561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 b="1">
                <a:latin typeface="Arial" panose="020B0604020202020204" pitchFamily="34" charset="0"/>
                <a:ea typeface="돋움" panose="020B0600000101010101" pitchFamily="50" charset="-127"/>
              </a:rPr>
              <a:t>End of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59416"/>
              </p:ext>
            </p:extLst>
          </p:nvPr>
        </p:nvGraphicFramePr>
        <p:xfrm>
          <a:off x="344488" y="1268759"/>
          <a:ext cx="9217025" cy="3636615"/>
        </p:xfrm>
        <a:graphic>
          <a:graphicData uri="http://schemas.openxmlformats.org/drawingml/2006/table">
            <a:tbl>
              <a:tblPr/>
              <a:tblGrid>
                <a:gridCol w="1003300"/>
                <a:gridCol w="1387475"/>
                <a:gridCol w="4545012"/>
                <a:gridCol w="985093"/>
                <a:gridCol w="1296145"/>
              </a:tblGrid>
              <a:tr h="429865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Version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Date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Comment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Author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Approver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1.0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2016.08.22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Initial Release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EPG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VC Dev. Engineering FD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2019.02.04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Update due to annual organization restructuring (VC --&gt; VS)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VS SW Process Unit leader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VS SW Process Unit leader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 bwMode="auto">
          <a:xfrm>
            <a:off x="128588" y="115888"/>
            <a:ext cx="51847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hangingPunct="0"/>
            <a:r>
              <a:rPr lang="en-US" altLang="ko-KR" sz="2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</a:t>
            </a:r>
            <a:r>
              <a:rPr lang="en-US" altLang="ko-KR" sz="2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History</a:t>
            </a:r>
            <a:endParaRPr lang="ko-KR" altLang="ko-KR" sz="24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"/>
          <p:cNvGrpSpPr>
            <a:grpSpLocks/>
          </p:cNvGrpSpPr>
          <p:nvPr/>
        </p:nvGrpSpPr>
        <p:grpSpPr bwMode="auto">
          <a:xfrm>
            <a:off x="1728788" y="1198563"/>
            <a:ext cx="6448425" cy="3875087"/>
            <a:chOff x="1714016" y="1553031"/>
            <a:chExt cx="6448209" cy="3875315"/>
          </a:xfrm>
        </p:grpSpPr>
        <p:sp>
          <p:nvSpPr>
            <p:cNvPr id="5" name="Rectangle 1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714016" y="1553031"/>
              <a:ext cx="6448209" cy="4715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67339" tIns="34208" rIns="67339" bIns="34208" anchor="ctr"/>
            <a:lstStyle>
              <a:lvl1pPr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2400" b="1" smtClean="0">
                  <a:solidFill>
                    <a:srgbClr val="FFFFF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Contents</a:t>
              </a:r>
              <a:endParaRPr kumimoji="0" lang="ko-KR" altLang="en-US" sz="2400" b="1" smtClean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714016" y="2023380"/>
              <a:ext cx="6448209" cy="34049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0" tIns="34208" rIns="68416" bIns="34208" anchor="ctr"/>
            <a:lstStyle>
              <a:lvl1pPr marL="1160463" indent="-454025" defTabSz="684213"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684213"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684213"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684213"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684213"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355600" indent="-355600" eaLnBrk="1" hangingPunct="1">
                <a:lnSpc>
                  <a:spcPts val="2800"/>
                </a:lnSpc>
                <a:buFont typeface="굴림" panose="020B0600000101010101" pitchFamily="50" charset="-127"/>
                <a:buAutoNum type="arabicPeriod"/>
                <a:tabLst>
                  <a:tab pos="266700" algn="l"/>
                </a:tabLst>
              </a:pPr>
              <a:r>
                <a:rPr lang="en-US" altLang="ko-KR" sz="17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Test Overview</a:t>
              </a:r>
              <a:endParaRPr lang="ko-KR" altLang="en-US" sz="17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 marL="355600" indent="-355600" eaLnBrk="1" hangingPunct="1">
                <a:lnSpc>
                  <a:spcPts val="2800"/>
                </a:lnSpc>
                <a:buFont typeface="굴림" panose="020B0600000101010101" pitchFamily="50" charset="-127"/>
                <a:buAutoNum type="arabicPeriod"/>
                <a:tabLst>
                  <a:tab pos="266700" algn="l"/>
                </a:tabLst>
              </a:pPr>
              <a:r>
                <a:rPr lang="en-US" altLang="ko-KR" sz="17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Test Technique Definition</a:t>
              </a:r>
              <a:endParaRPr lang="en-US" altLang="ko-KR" sz="17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 marL="355600" indent="-355600" eaLnBrk="1" hangingPunct="1">
                <a:lnSpc>
                  <a:spcPts val="2800"/>
                </a:lnSpc>
                <a:buFont typeface="굴림" panose="020B0600000101010101" pitchFamily="50" charset="-127"/>
                <a:buAutoNum type="arabicPeriod"/>
                <a:tabLst>
                  <a:tab pos="266700" algn="l"/>
                </a:tabLst>
              </a:pPr>
              <a:r>
                <a:rPr lang="en-US" altLang="ko-KR" sz="17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Test Technique : </a:t>
              </a:r>
              <a:r>
                <a:rPr lang="en-US" altLang="ko-KR" sz="17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Analysis </a:t>
              </a:r>
              <a:r>
                <a:rPr lang="en-US" altLang="ko-KR" sz="17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of </a:t>
              </a:r>
              <a:r>
                <a:rPr lang="en-US" altLang="ko-KR" sz="17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Requirements </a:t>
              </a:r>
              <a:endParaRPr lang="en-US" altLang="ko-KR" sz="17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 marL="355600" indent="-355600">
                <a:lnSpc>
                  <a:spcPts val="2800"/>
                </a:lnSpc>
                <a:buFont typeface="굴림" panose="020B0600000101010101" pitchFamily="50" charset="-127"/>
                <a:buAutoNum type="arabicPeriod"/>
                <a:tabLst>
                  <a:tab pos="266700" algn="l"/>
                </a:tabLst>
              </a:pPr>
              <a:r>
                <a:rPr lang="en-US" altLang="ko-KR" sz="17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Test Technique</a:t>
              </a:r>
              <a:r>
                <a:rPr lang="ko-KR" altLang="en-US" sz="1700" b="1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 </a:t>
              </a:r>
              <a:r>
                <a:rPr lang="en-US" altLang="ko-KR" sz="17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: </a:t>
              </a:r>
              <a:r>
                <a:rPr lang="en-US" altLang="ko-KR" sz="17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Equivalence Partitioning </a:t>
              </a:r>
              <a:endParaRPr lang="en-US" altLang="ko-KR" sz="17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 marL="355600" indent="-355600">
                <a:lnSpc>
                  <a:spcPts val="2800"/>
                </a:lnSpc>
                <a:buFont typeface="굴림" panose="020B0600000101010101" pitchFamily="50" charset="-127"/>
                <a:buAutoNum type="arabicPeriod"/>
                <a:tabLst>
                  <a:tab pos="266700" algn="l"/>
                </a:tabLst>
              </a:pPr>
              <a:r>
                <a:rPr lang="en-US" altLang="ko-KR" sz="17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Test Technique </a:t>
              </a:r>
              <a:r>
                <a:rPr lang="en-US" altLang="ko-KR" sz="17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: </a:t>
              </a:r>
              <a:r>
                <a:rPr lang="en-US" altLang="ko-KR" sz="17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Boundary </a:t>
              </a:r>
              <a:r>
                <a:rPr lang="en-US" altLang="ko-KR" sz="17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Value </a:t>
              </a:r>
              <a:r>
                <a:rPr lang="en-US" altLang="ko-KR" sz="17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Coverage</a:t>
              </a:r>
              <a:endParaRPr lang="en-US" altLang="ko-KR" sz="17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 marL="355600" indent="-355600">
                <a:lnSpc>
                  <a:spcPts val="2800"/>
                </a:lnSpc>
                <a:buFont typeface="굴림" panose="020B0600000101010101" pitchFamily="50" charset="-127"/>
                <a:buAutoNum type="arabicPeriod"/>
                <a:tabLst>
                  <a:tab pos="266700" algn="l"/>
                </a:tabLst>
              </a:pPr>
              <a:r>
                <a:rPr lang="en-US" altLang="ko-KR" sz="17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Test Technique : </a:t>
              </a:r>
              <a:r>
                <a:rPr lang="en-US" altLang="ko-KR" sz="17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Error guessing</a:t>
              </a:r>
              <a:endParaRPr lang="en-US" altLang="ko-KR" sz="17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6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Overview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4488" y="692696"/>
            <a:ext cx="9217025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[Definition of </a:t>
            </a:r>
            <a:r>
              <a:rPr lang="en-US" altLang="ko-KR" sz="16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Test</a:t>
            </a:r>
            <a:r>
              <a:rPr lang="en-US" altLang="ko-KR" sz="16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]</a:t>
            </a:r>
            <a:endParaRPr lang="en-US" altLang="ko-KR" sz="16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A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series of processes that examine and evaluate whether a system meets specified requirements and whether there is a difference between expected and actual 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results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A set of actions and procedures that operate a program to find unexposed 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defects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US" altLang="ko-KR" sz="14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[performance of the test]</a:t>
            </a:r>
            <a:endParaRPr lang="en-US" altLang="ko-KR" sz="16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After performing the input defined in the test case, compare the output result with the expected result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403600" y="3398838"/>
            <a:ext cx="2401888" cy="2525712"/>
          </a:xfrm>
          <a:prstGeom prst="rect">
            <a:avLst/>
          </a:prstGeom>
          <a:noFill/>
          <a:ln w="19050" algn="ctr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lang="ko-KR" altLang="en-US" sz="12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875338" y="3398838"/>
            <a:ext cx="2084387" cy="2525712"/>
          </a:xfrm>
          <a:prstGeom prst="rect">
            <a:avLst/>
          </a:prstGeom>
          <a:noFill/>
          <a:ln w="19050" algn="ctr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lang="ko-KR" altLang="en-US" sz="12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849313" y="3405188"/>
            <a:ext cx="1962150" cy="574675"/>
          </a:xfrm>
          <a:prstGeom prst="rect">
            <a:avLst/>
          </a:prstGeom>
          <a:solidFill>
            <a:srgbClr val="DDDDDD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1. </a:t>
            </a: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perform defined input</a:t>
            </a:r>
            <a:endParaRPr kumimoji="0" lang="ko-KR" altLang="en-US" sz="1400" b="1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849313" y="4411663"/>
            <a:ext cx="1962150" cy="534987"/>
          </a:xfrm>
          <a:prstGeom prst="rect">
            <a:avLst/>
          </a:prstGeom>
          <a:solidFill>
            <a:srgbClr val="DDDDDD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2. </a:t>
            </a: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record the output</a:t>
            </a:r>
            <a:endParaRPr kumimoji="0" lang="ko-KR" altLang="en-US" sz="1400" b="1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849313" y="5348288"/>
            <a:ext cx="1962150" cy="576262"/>
          </a:xfrm>
          <a:prstGeom prst="rect">
            <a:avLst/>
          </a:prstGeom>
          <a:solidFill>
            <a:srgbClr val="DDDDDD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3.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C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ompare </a:t>
            </a: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with expected results</a:t>
            </a:r>
            <a:endParaRPr kumimoji="0" lang="ko-KR" altLang="en-US" sz="1400" b="1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6" name="AutoShape 9"/>
          <p:cNvCxnSpPr>
            <a:cxnSpLocks noChangeShapeType="1"/>
            <a:stCxn id="33" idx="2"/>
            <a:endCxn id="34" idx="0"/>
          </p:cNvCxnSpPr>
          <p:nvPr/>
        </p:nvCxnSpPr>
        <p:spPr bwMode="auto">
          <a:xfrm>
            <a:off x="1830388" y="3979863"/>
            <a:ext cx="0" cy="431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0"/>
          <p:cNvCxnSpPr>
            <a:cxnSpLocks noChangeShapeType="1"/>
            <a:stCxn id="34" idx="2"/>
            <a:endCxn id="35" idx="0"/>
          </p:cNvCxnSpPr>
          <p:nvPr/>
        </p:nvCxnSpPr>
        <p:spPr bwMode="auto">
          <a:xfrm>
            <a:off x="1830388" y="4946650"/>
            <a:ext cx="0" cy="4016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4140019" y="3525838"/>
            <a:ext cx="630599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input</a:t>
            </a:r>
            <a:endParaRPr kumimoji="0"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9" name="AutoShape 12"/>
          <p:cNvCxnSpPr>
            <a:cxnSpLocks noChangeShapeType="1"/>
            <a:stCxn id="33" idx="3"/>
            <a:endCxn id="38" idx="1"/>
          </p:cNvCxnSpPr>
          <p:nvPr/>
        </p:nvCxnSpPr>
        <p:spPr bwMode="auto">
          <a:xfrm flipV="1">
            <a:off x="2811463" y="3680817"/>
            <a:ext cx="1328556" cy="11709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6599548" y="4389438"/>
            <a:ext cx="693116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actual</a:t>
            </a:r>
            <a:endParaRPr kumimoji="0"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1" name="AutoShape 14"/>
          <p:cNvCxnSpPr>
            <a:cxnSpLocks noChangeShapeType="1"/>
            <a:stCxn id="34" idx="3"/>
            <a:endCxn id="40" idx="1"/>
          </p:cNvCxnSpPr>
          <p:nvPr/>
        </p:nvCxnSpPr>
        <p:spPr bwMode="auto">
          <a:xfrm flipV="1">
            <a:off x="2811463" y="4544417"/>
            <a:ext cx="3788085" cy="13474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4202322" y="5491163"/>
            <a:ext cx="956842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expected</a:t>
            </a:r>
            <a:endParaRPr kumimoji="0"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3" name="AutoShape 16"/>
          <p:cNvCxnSpPr>
            <a:cxnSpLocks noChangeShapeType="1"/>
            <a:stCxn id="35" idx="3"/>
            <a:endCxn id="42" idx="1"/>
          </p:cNvCxnSpPr>
          <p:nvPr/>
        </p:nvCxnSpPr>
        <p:spPr bwMode="auto">
          <a:xfrm>
            <a:off x="2811463" y="5636419"/>
            <a:ext cx="1390859" cy="9723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4115352" y="2997200"/>
            <a:ext cx="978386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Test Case</a:t>
            </a:r>
            <a:endParaRPr kumimoji="0" lang="ko-KR" altLang="en-US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6338098" y="2997200"/>
            <a:ext cx="1104896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Test Result</a:t>
            </a:r>
            <a:endParaRPr kumimoji="0" lang="ko-KR" altLang="en-US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6486424" y="5455879"/>
            <a:ext cx="916190" cy="23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10800" rIns="90000" bIns="10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Pass/Fail</a:t>
            </a:r>
            <a:endParaRPr kumimoji="0"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7" name="AutoShape 20"/>
          <p:cNvCxnSpPr>
            <a:cxnSpLocks noChangeShapeType="1"/>
            <a:stCxn id="42" idx="3"/>
          </p:cNvCxnSpPr>
          <p:nvPr/>
        </p:nvCxnSpPr>
        <p:spPr bwMode="auto">
          <a:xfrm>
            <a:off x="5159164" y="5646142"/>
            <a:ext cx="1325774" cy="596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1"/>
          <p:cNvCxnSpPr>
            <a:cxnSpLocks noChangeShapeType="1"/>
            <a:stCxn id="40" idx="2"/>
            <a:endCxn id="46" idx="0"/>
          </p:cNvCxnSpPr>
          <p:nvPr/>
        </p:nvCxnSpPr>
        <p:spPr bwMode="auto">
          <a:xfrm flipH="1">
            <a:off x="6944519" y="4699396"/>
            <a:ext cx="1587" cy="756483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6916738" y="5902325"/>
            <a:ext cx="5508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i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7935913" y="5302250"/>
            <a:ext cx="4667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i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Fail</a:t>
            </a:r>
          </a:p>
        </p:txBody>
      </p:sp>
      <p:cxnSp>
        <p:nvCxnSpPr>
          <p:cNvPr id="51" name="AutoShape 24"/>
          <p:cNvCxnSpPr>
            <a:cxnSpLocks noChangeShapeType="1"/>
            <a:stCxn id="46" idx="3"/>
            <a:endCxn id="38" idx="3"/>
          </p:cNvCxnSpPr>
          <p:nvPr/>
        </p:nvCxnSpPr>
        <p:spPr bwMode="auto">
          <a:xfrm flipH="1" flipV="1">
            <a:off x="4770618" y="3680817"/>
            <a:ext cx="2631996" cy="1893690"/>
          </a:xfrm>
          <a:prstGeom prst="bentConnector3">
            <a:avLst>
              <a:gd name="adj1" fmla="val -8685"/>
            </a:avLst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Line 25"/>
          <p:cNvSpPr>
            <a:spLocks noChangeShapeType="1"/>
          </p:cNvSpPr>
          <p:nvPr/>
        </p:nvSpPr>
        <p:spPr bwMode="auto">
          <a:xfrm flipH="1">
            <a:off x="6916738" y="5780088"/>
            <a:ext cx="1587" cy="431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53" name="AutoShape 26"/>
          <p:cNvSpPr>
            <a:spLocks noChangeArrowheads="1"/>
          </p:cNvSpPr>
          <p:nvPr/>
        </p:nvSpPr>
        <p:spPr bwMode="auto">
          <a:xfrm>
            <a:off x="3302000" y="4772025"/>
            <a:ext cx="3038475" cy="576263"/>
          </a:xfrm>
          <a:prstGeom prst="wedgeRectCallout">
            <a:avLst>
              <a:gd name="adj1" fmla="val 54197"/>
              <a:gd name="adj2" fmla="val 69430"/>
            </a:avLst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3663" indent="-936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FontTx/>
              <a:buChar char="•"/>
            </a:pPr>
            <a:r>
              <a:rPr kumimoji="0" lang="en-US" altLang="ko-KR" sz="11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Output result = expected result 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: passed</a:t>
            </a:r>
          </a:p>
          <a:p>
            <a:pPr eaLnBrk="1" latinLnBrk="0" hangingPunct="1">
              <a:buFontTx/>
              <a:buChar char="•"/>
            </a:pPr>
            <a:r>
              <a:rPr kumimoji="0" lang="en-US" altLang="ko-KR" sz="11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Output </a:t>
            </a:r>
            <a:r>
              <a:rPr kumimoji="0" lang="en-US" altLang="ko-KR" sz="11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result ≠ expected result 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: failure</a:t>
            </a:r>
          </a:p>
        </p:txBody>
      </p:sp>
      <p:sp>
        <p:nvSpPr>
          <p:cNvPr id="54" name="AutoShape 27"/>
          <p:cNvSpPr>
            <a:spLocks noChangeArrowheads="1"/>
          </p:cNvSpPr>
          <p:nvPr/>
        </p:nvSpPr>
        <p:spPr bwMode="auto">
          <a:xfrm>
            <a:off x="7575550" y="4013200"/>
            <a:ext cx="1428750" cy="398463"/>
          </a:xfrm>
          <a:prstGeom prst="wedgeRectCallout">
            <a:avLst>
              <a:gd name="adj1" fmla="val -4398"/>
              <a:gd name="adj2" fmla="val 287494"/>
            </a:avLst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Retest after modification</a:t>
            </a:r>
            <a:endParaRPr kumimoji="0" lang="ko-KR" altLang="en-US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23880" y="71414"/>
            <a:ext cx="8915400" cy="43971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Overview </a:t>
            </a:r>
            <a:r>
              <a:rPr lang="en-US" altLang="ko-KR" dirty="0" smtClean="0"/>
              <a:t>: Test Case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4488" y="692696"/>
            <a:ext cx="9217025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A test case for performing a test consists of 1) an input value and 2) an expected value..</a:t>
            </a:r>
            <a:endParaRPr lang="en-US" altLang="ko-KR" sz="16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Q) Is the expected value necessary? Shouldn't it be judged when performing a test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A)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It is known that if the expected value is not defined in advance and judged during the test, there is a psychological tendency to judge the result positively. </a:t>
            </a:r>
            <a:endParaRPr lang="en-US" altLang="ko-KR" sz="14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That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is, it recognizes that the wrong answer is momentarily correct. In order to suppress this tendency, an expected value is required in advance.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692525" y="2992438"/>
            <a:ext cx="2400300" cy="2525712"/>
          </a:xfrm>
          <a:prstGeom prst="rect">
            <a:avLst/>
          </a:prstGeom>
          <a:noFill/>
          <a:ln w="19050" algn="ctr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lang="ko-KR" altLang="en-US" sz="12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164263" y="2992438"/>
            <a:ext cx="2084387" cy="2525712"/>
          </a:xfrm>
          <a:prstGeom prst="rect">
            <a:avLst/>
          </a:prstGeom>
          <a:noFill/>
          <a:ln w="19050" algn="ctr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lang="ko-KR" altLang="en-US" sz="12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428944" y="3119438"/>
            <a:ext cx="630599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input</a:t>
            </a:r>
            <a:endParaRPr kumimoji="0"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0" name="AutoShape 12"/>
          <p:cNvCxnSpPr>
            <a:cxnSpLocks noChangeShapeType="1"/>
            <a:endCxn id="39" idx="1"/>
          </p:cNvCxnSpPr>
          <p:nvPr/>
        </p:nvCxnSpPr>
        <p:spPr bwMode="auto">
          <a:xfrm flipV="1">
            <a:off x="3100388" y="3274417"/>
            <a:ext cx="1328556" cy="1170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6887679" y="3983038"/>
            <a:ext cx="693116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actual</a:t>
            </a:r>
            <a:endParaRPr kumimoji="0"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2" name="AutoShape 14"/>
          <p:cNvCxnSpPr>
            <a:cxnSpLocks noChangeShapeType="1"/>
            <a:endCxn id="41" idx="1"/>
          </p:cNvCxnSpPr>
          <p:nvPr/>
        </p:nvCxnSpPr>
        <p:spPr bwMode="auto">
          <a:xfrm flipV="1">
            <a:off x="3100388" y="4138017"/>
            <a:ext cx="3787291" cy="133946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4489660" y="5084763"/>
            <a:ext cx="956842" cy="30995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expected</a:t>
            </a:r>
            <a:endParaRPr kumimoji="0"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4" name="AutoShape 16"/>
          <p:cNvCxnSpPr>
            <a:cxnSpLocks noChangeShapeType="1"/>
            <a:endCxn id="43" idx="1"/>
          </p:cNvCxnSpPr>
          <p:nvPr/>
        </p:nvCxnSpPr>
        <p:spPr bwMode="auto">
          <a:xfrm>
            <a:off x="3100388" y="5229225"/>
            <a:ext cx="1389272" cy="10517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6774555" y="5049479"/>
            <a:ext cx="916190" cy="23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10800" rIns="90000" bIns="10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Pass/Fail</a:t>
            </a:r>
            <a:endParaRPr kumimoji="0"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8" name="AutoShape 20"/>
          <p:cNvCxnSpPr>
            <a:cxnSpLocks noChangeShapeType="1"/>
            <a:stCxn id="43" idx="3"/>
          </p:cNvCxnSpPr>
          <p:nvPr/>
        </p:nvCxnSpPr>
        <p:spPr bwMode="auto">
          <a:xfrm>
            <a:off x="5446502" y="5239742"/>
            <a:ext cx="1325773" cy="596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1"/>
          <p:cNvCxnSpPr>
            <a:cxnSpLocks noChangeShapeType="1"/>
            <a:stCxn id="41" idx="2"/>
            <a:endCxn id="47" idx="0"/>
          </p:cNvCxnSpPr>
          <p:nvPr/>
        </p:nvCxnSpPr>
        <p:spPr bwMode="auto">
          <a:xfrm flipH="1">
            <a:off x="7232650" y="4292996"/>
            <a:ext cx="1587" cy="756483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7204075" y="5495925"/>
            <a:ext cx="5524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i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8223250" y="4895850"/>
            <a:ext cx="4667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i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Fail</a:t>
            </a:r>
          </a:p>
        </p:txBody>
      </p:sp>
      <p:cxnSp>
        <p:nvCxnSpPr>
          <p:cNvPr id="52" name="AutoShape 24"/>
          <p:cNvCxnSpPr>
            <a:cxnSpLocks noChangeShapeType="1"/>
            <a:stCxn id="47" idx="3"/>
            <a:endCxn id="39" idx="3"/>
          </p:cNvCxnSpPr>
          <p:nvPr/>
        </p:nvCxnSpPr>
        <p:spPr bwMode="auto">
          <a:xfrm flipH="1" flipV="1">
            <a:off x="5059543" y="3274417"/>
            <a:ext cx="2631202" cy="1893690"/>
          </a:xfrm>
          <a:prstGeom prst="bentConnector3">
            <a:avLst>
              <a:gd name="adj1" fmla="val -8688"/>
            </a:avLst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Line 25"/>
          <p:cNvSpPr>
            <a:spLocks noChangeShapeType="1"/>
          </p:cNvSpPr>
          <p:nvPr/>
        </p:nvSpPr>
        <p:spPr bwMode="auto">
          <a:xfrm flipH="1">
            <a:off x="7204075" y="5373688"/>
            <a:ext cx="1588" cy="431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ko-KR" altLang="en-US"/>
          </a:p>
        </p:txBody>
      </p:sp>
      <p:sp>
        <p:nvSpPr>
          <p:cNvPr id="54" name="AutoShape 49"/>
          <p:cNvSpPr>
            <a:spLocks noChangeArrowheads="1"/>
          </p:cNvSpPr>
          <p:nvPr/>
        </p:nvSpPr>
        <p:spPr bwMode="auto">
          <a:xfrm>
            <a:off x="3873500" y="3467690"/>
            <a:ext cx="2089150" cy="1426574"/>
          </a:xfrm>
          <a:prstGeom prst="wedgeRectCallout">
            <a:avLst>
              <a:gd name="adj1" fmla="val -9144"/>
              <a:gd name="adj2" fmla="val 67398"/>
            </a:avLst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If the expected value is not defined, there is a tendency to make mistakes in judging the test result, so the expected value should be defined in advance.</a:t>
            </a:r>
            <a:endParaRPr kumimoji="0"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1090613" y="3006726"/>
            <a:ext cx="1962150" cy="574675"/>
          </a:xfrm>
          <a:prstGeom prst="rect">
            <a:avLst/>
          </a:prstGeom>
          <a:solidFill>
            <a:srgbClr val="DDDDDD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1. </a:t>
            </a: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perform defined input</a:t>
            </a:r>
            <a:endParaRPr kumimoji="0" lang="ko-KR" altLang="en-US" sz="1400" b="1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090613" y="4013201"/>
            <a:ext cx="1962150" cy="534987"/>
          </a:xfrm>
          <a:prstGeom prst="rect">
            <a:avLst/>
          </a:prstGeom>
          <a:solidFill>
            <a:srgbClr val="DDDDDD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2. </a:t>
            </a: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record the output</a:t>
            </a:r>
            <a:endParaRPr kumimoji="0" lang="ko-KR" altLang="en-US" sz="1400" b="1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090613" y="4949826"/>
            <a:ext cx="1962150" cy="576262"/>
          </a:xfrm>
          <a:prstGeom prst="rect">
            <a:avLst/>
          </a:prstGeom>
          <a:solidFill>
            <a:srgbClr val="DDDDDD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3.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C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ompare </a:t>
            </a:r>
            <a:r>
              <a:rPr kumimoji="0"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with expected results</a:t>
            </a:r>
            <a:endParaRPr kumimoji="0" lang="ko-KR" altLang="en-US" sz="1400" b="1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0" name="AutoShape 9"/>
          <p:cNvCxnSpPr>
            <a:cxnSpLocks noChangeShapeType="1"/>
            <a:stCxn id="27" idx="2"/>
            <a:endCxn id="28" idx="0"/>
          </p:cNvCxnSpPr>
          <p:nvPr/>
        </p:nvCxnSpPr>
        <p:spPr bwMode="auto">
          <a:xfrm>
            <a:off x="2071688" y="3581401"/>
            <a:ext cx="0" cy="431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0"/>
          <p:cNvCxnSpPr>
            <a:cxnSpLocks noChangeShapeType="1"/>
            <a:stCxn id="28" idx="2"/>
            <a:endCxn id="29" idx="0"/>
          </p:cNvCxnSpPr>
          <p:nvPr/>
        </p:nvCxnSpPr>
        <p:spPr bwMode="auto">
          <a:xfrm>
            <a:off x="2071688" y="4548188"/>
            <a:ext cx="0" cy="4016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361662" y="2636912"/>
            <a:ext cx="978386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Test Case</a:t>
            </a:r>
            <a:endParaRPr kumimoji="0" lang="ko-KR" altLang="en-US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6584408" y="2636912"/>
            <a:ext cx="1104896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Font typeface="Wingdings" panose="05000000000000000000" pitchFamily="2" charset="2"/>
              <a:buNone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Test Result</a:t>
            </a:r>
            <a:endParaRPr kumimoji="0" lang="ko-KR" altLang="en-US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23880" y="71414"/>
            <a:ext cx="8915400" cy="43971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Technique Definition</a:t>
            </a:r>
            <a:b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4488" y="692696"/>
            <a:ext cx="9217025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A test technique is often referred to as a 'Test Criteria' as it provides criteria for selecting test cases..</a:t>
            </a: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</a:pP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In this guide, testing techniques are categorized as follows</a:t>
            </a:r>
            <a:r>
              <a:rPr lang="en-US" altLang="ko-KR" sz="1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:</a:t>
            </a: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12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Analysis of Requirements  </a:t>
            </a:r>
            <a:endParaRPr lang="en-US" altLang="ko-KR" sz="12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Equivalence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Partitioning  </a:t>
            </a:r>
            <a:endParaRPr lang="en-US" altLang="ko-KR" sz="12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Boundary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Value Coverage  </a:t>
            </a:r>
            <a:endParaRPr lang="en-US" altLang="ko-KR" sz="12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Error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guessing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dirty="0" smtClean="0"/>
              <a:t>3.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Technique : Analysis of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Requirements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4488" y="692150"/>
            <a:ext cx="9145587" cy="2653034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Analyze the requirements content to extract test inputs</a:t>
            </a:r>
            <a:r>
              <a:rPr lang="en-US" altLang="ko-KR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ko-KR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The input field is set to the value specified in the requirement or reference document for the requirement</a:t>
            </a:r>
            <a:r>
              <a:rPr lang="en-US" altLang="ko-KR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The input output for writing the test case is as follows..</a:t>
            </a:r>
            <a:endParaRPr lang="en-US" altLang="ko-KR" sz="16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Customer requirements, system requirements, HSI, </a:t>
            </a:r>
            <a:r>
              <a:rPr lang="en-US" altLang="ko-KR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SysAD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, SW requirements, SAD, LLD, etc. </a:t>
            </a:r>
            <a:endParaRPr lang="en-US" altLang="ko-KR" sz="16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Testing through the requirements analysis technique is the most basic test.</a:t>
            </a:r>
            <a:endParaRPr lang="en-US" altLang="ko-KR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323850" y="71438"/>
            <a:ext cx="8915400" cy="439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Technique</a:t>
            </a:r>
            <a:r>
              <a:rPr lang="ko-KR" altLang="en-US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Equivalence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Partitioning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(1/2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mtClean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488" y="692150"/>
            <a:ext cx="9145587" cy="4856714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It targets the interface of the test target and extracts test inputs based on relationships between inputs and functions</a:t>
            </a:r>
            <a:r>
              <a:rPr lang="en-US" altLang="ko-KR" sz="16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ko-KR" sz="16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The input area is divided into intervals that can be considered </a:t>
            </a:r>
            <a:r>
              <a:rPr lang="en-US" altLang="ko-KR" sz="16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‘equal’..</a:t>
            </a:r>
            <a:endParaRPr lang="en-US" altLang="ko-KR" sz="16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The test inputs within the partitioned interval are considered equal no matter what value is chosen.</a:t>
            </a:r>
            <a:endParaRPr lang="en-US" altLang="ko-KR" sz="14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For example, if a function is different depending on whether or not a minor 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is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Whether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they are 15 or 16, they are considered “the same” in that they are all minors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Likewise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, 30 or 40 years old are considered 'same' in the sense that they are not minors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Therefore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, for this function, the ‘age input area’ can be divided into a ‘minor section’ and an ‘adult section’.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Similarly, equivalence partitioning can be applied based on the relationship between output and function..</a:t>
            </a:r>
            <a:endParaRPr lang="en-US" altLang="ko-KR" sz="16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ko-KR" sz="16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example,If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 the requirement describes the operability within the operating range value, use the Equivalence Partitioning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technique.If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 the requirement is out of the operating range value, the Boundary Value Coverage technique is used when it is expected that a large system failure will occur.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 bwMode="auto">
          <a:xfrm>
            <a:off x="323850" y="71438"/>
            <a:ext cx="8915400" cy="439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Test Technique</a:t>
            </a:r>
            <a:r>
              <a:rPr lang="ko-KR" altLang="en-US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Equivalence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Partitioning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(2/2)</a:t>
            </a:r>
            <a:endParaRPr lang="ko-KR" altLang="en-US" smtClean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488" y="692150"/>
            <a:ext cx="9145587" cy="660245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The following example performs an input domain equivalence partition</a:t>
            </a:r>
            <a:r>
              <a:rPr lang="en-US" altLang="ko-KR" sz="16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Consider </a:t>
            </a:r>
            <a:r>
              <a:rPr lang="en-US" altLang="ko-KR" sz="16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the following functional specification for shock detection in a black box system.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18148" y="1916113"/>
            <a:ext cx="21804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lang="en-US" altLang="ko-KR" sz="1400" b="1" u="sng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functional specification</a:t>
            </a:r>
            <a:endParaRPr lang="ko-KR" altLang="en-US" sz="1400" b="1" u="sng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389" name="AutoShape 12"/>
          <p:cNvSpPr>
            <a:spLocks noChangeArrowheads="1"/>
          </p:cNvSpPr>
          <p:nvPr/>
        </p:nvSpPr>
        <p:spPr bwMode="auto">
          <a:xfrm>
            <a:off x="2352675" y="4246563"/>
            <a:ext cx="614363" cy="503237"/>
          </a:xfrm>
          <a:prstGeom prst="rightArrow">
            <a:avLst>
              <a:gd name="adj1" fmla="val 50000"/>
              <a:gd name="adj2" fmla="val 33064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4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273425" y="3986213"/>
            <a:ext cx="1962150" cy="13176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r>
              <a:rPr kumimoji="0"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Split the input area  </a:t>
            </a:r>
            <a:endParaRPr kumimoji="0" lang="en-US" altLang="ko-KR" sz="12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 eaLnBrk="1" latinLnBrk="0" hangingPunct="1">
              <a:buFontTx/>
              <a:buChar char="-"/>
            </a:pPr>
            <a:r>
              <a:rPr kumimoji="0" lang="en-US" altLang="ko-KR" sz="12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kumimoji="0"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1..5] : Step 1  </a:t>
            </a:r>
            <a:endParaRPr kumimoji="0" lang="en-US" altLang="ko-KR" sz="12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 eaLnBrk="1" latinLnBrk="0" hangingPunct="1">
              <a:buFontTx/>
              <a:buChar char="-"/>
            </a:pPr>
            <a:r>
              <a:rPr kumimoji="0" lang="en-US" altLang="ko-KR" sz="12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kumimoji="0"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6..10] : Step 2  </a:t>
            </a:r>
            <a:endParaRPr kumimoji="0" lang="en-US" altLang="ko-KR" sz="12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 eaLnBrk="1" latinLnBrk="0" hangingPunct="1">
              <a:buFontTx/>
              <a:buChar char="-"/>
            </a:pPr>
            <a:r>
              <a:rPr kumimoji="0" lang="en-US" altLang="ko-KR" sz="12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kumimoji="0"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11..15] : Step 3  </a:t>
            </a:r>
            <a:endParaRPr kumimoji="0" lang="en-US" altLang="ko-KR" sz="12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 eaLnBrk="1" latinLnBrk="0" hangingPunct="1">
              <a:buFontTx/>
              <a:buChar char="-"/>
            </a:pPr>
            <a:r>
              <a:rPr kumimoji="0" lang="en-US" altLang="ko-KR" sz="12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kumimoji="0" lang="en-US" altLang="ko-KR" sz="12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16..255] : Step 4</a:t>
            </a:r>
            <a:endParaRPr kumimoji="0" lang="ko-KR" altLang="en-US" sz="12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350196" y="3544888"/>
            <a:ext cx="1792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lang="en-US" altLang="ko-KR" sz="1400" b="1" u="sng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Equivalent division</a:t>
            </a:r>
            <a:endParaRPr lang="ko-KR" altLang="en-US" sz="1400" b="1" u="sng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392" name="AutoShape 15"/>
          <p:cNvSpPr>
            <a:spLocks/>
          </p:cNvSpPr>
          <p:nvPr/>
        </p:nvSpPr>
        <p:spPr bwMode="auto">
          <a:xfrm>
            <a:off x="6296025" y="4071938"/>
            <a:ext cx="2760663" cy="1805334"/>
          </a:xfrm>
          <a:prstGeom prst="borderCallout2">
            <a:avLst>
              <a:gd name="adj1" fmla="val 7940"/>
              <a:gd name="adj2" fmla="val -2546"/>
              <a:gd name="adj3" fmla="val 7940"/>
              <a:gd name="adj4" fmla="val -18949"/>
              <a:gd name="adj5" fmla="val 20185"/>
              <a:gd name="adj6" fmla="val -3741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93663" indent="-936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Basically follows the division of the functional 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specification</a:t>
            </a:r>
          </a:p>
          <a:p>
            <a:pPr eaLnBrk="1" hangingPunct="1">
              <a:buFontTx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It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is necessary to consider the maximum value of the input area not specified in the functional specification</a:t>
            </a: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Need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consider practical constraints not specified in the functional specification</a:t>
            </a:r>
            <a:endParaRPr lang="ko-KR" altLang="en-US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854075" y="2335213"/>
            <a:ext cx="5664200" cy="120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Impact information is output in 4 stages according to the following </a:t>
            </a:r>
            <a:endParaRPr lang="en-US" altLang="ko-KR" sz="12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eaLnBrk="1" hangingPunct="1"/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acceleration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sensor values.</a:t>
            </a:r>
            <a:r>
              <a:rPr lang="ko-KR" altLang="en-US" sz="120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 eaLnBrk="1" hangingPunct="1"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- 5 : Step 1 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- 10 : Step 2  </a:t>
            </a:r>
            <a:endParaRPr lang="en-US" altLang="ko-KR" sz="12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 eaLnBrk="1" hangingPunct="1"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11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- 15 : Step 3 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ko-KR" sz="12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16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or higher: 4th level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2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DBPMRbQEK4PwqppxHt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e9y31qx0OExXY5K1tKhA"/>
</p:tagLst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/>
      </a:spPr>
      <a:bodyPr anchor="ctr"/>
      <a:lstStyle>
        <a:defPPr algn="ctr">
          <a:defRPr sz="1100" b="1" dirty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1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24835</TotalTime>
  <Words>1326</Words>
  <Application>Microsoft Office PowerPoint</Application>
  <PresentationFormat>A4 용지(210x297mm)</PresentationFormat>
  <Paragraphs>163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돋움</vt:lpstr>
      <vt:lpstr>Malgun Gothic</vt:lpstr>
      <vt:lpstr>Malgun Gothic</vt:lpstr>
      <vt:lpstr>Arial</vt:lpstr>
      <vt:lpstr>Courier New</vt:lpstr>
      <vt:lpstr>Times New Roman</vt:lpstr>
      <vt:lpstr>Trebuchet MS</vt:lpstr>
      <vt:lpstr>Wingdings</vt:lpstr>
      <vt:lpstr>1_기본 디자인</vt:lpstr>
      <vt:lpstr>Visio</vt:lpstr>
      <vt:lpstr>PowerPoint 프레젠테이션</vt:lpstr>
      <vt:lpstr>PowerPoint 프레젠테이션</vt:lpstr>
      <vt:lpstr>PowerPoint 프레젠테이션</vt:lpstr>
      <vt:lpstr>1. Test Overview</vt:lpstr>
      <vt:lpstr>1. Test Overview : Test Case</vt:lpstr>
      <vt:lpstr>2. Test Technique Definition </vt:lpstr>
      <vt:lpstr>3. Test Technique : Analysis of Requirements</vt:lpstr>
      <vt:lpstr>4. Test Technique : Equivalence Partitioning (1/2)</vt:lpstr>
      <vt:lpstr>4. Test Technique : Equivalence Partitioning (2/2)</vt:lpstr>
      <vt:lpstr>5. Test Technique : Boundary Value Coverage (1/3)</vt:lpstr>
      <vt:lpstr>5. Test Technique : Boundary Value Coverage (2/3)</vt:lpstr>
      <vt:lpstr>5. Test Technique : Boundary Value Coverage (3/3)</vt:lpstr>
      <vt:lpstr>6. Test Technique : Error guessing</vt:lpstr>
      <vt:lpstr>PowerPoint 프레젠테이션</vt:lpstr>
    </vt:vector>
  </TitlesOfParts>
  <Manager>VC스마트SW프로세스팀</Manager>
  <Company>LG전자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기법 가이드</dc:title>
  <dc:subject>스마트사업부 SW개발 표준 프로세스</dc:subject>
  <dc:creator>VC스마트SW프로세스팀</dc:creator>
  <cp:lastModifiedBy>송민영/책임연구원/SW Process Unit(minyoung.song@lge.com)</cp:lastModifiedBy>
  <cp:revision>1046</cp:revision>
  <dcterms:created xsi:type="dcterms:W3CDTF">2008-11-26T05:44:28Z</dcterms:created>
  <dcterms:modified xsi:type="dcterms:W3CDTF">2022-08-09T07:52:12Z</dcterms:modified>
</cp:coreProperties>
</file>