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6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62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16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51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70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1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37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3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95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1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D6093-25C9-458F-8333-2D782A6BB671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E757A-E5EE-4593-9816-B25CDC83D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6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938" y="975695"/>
            <a:ext cx="535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Apply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" y="1449828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Carrying out assignment</a:t>
            </a:r>
          </a:p>
          <a:p>
            <a:r>
              <a:rPr lang="en-US" altLang="ko-KR" sz="1200" b="1" dirty="0" smtClean="0">
                <a:latin typeface="Arial Narrow" panose="020B0606020202030204" pitchFamily="34" charset="0"/>
              </a:rPr>
              <a:t>(with Mentor)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937" y="2304961"/>
            <a:ext cx="143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Document screening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36" y="3285243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Interview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936" y="374503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936" y="4523227"/>
            <a:ext cx="97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1</a:t>
            </a:r>
            <a:r>
              <a:rPr lang="en-US" altLang="ko-KR" sz="1200" b="1" baseline="30000" dirty="0" smtClean="0">
                <a:latin typeface="Arial Narrow" panose="020B0606020202030204" pitchFamily="34" charset="0"/>
              </a:rPr>
              <a:t>st</a:t>
            </a:r>
            <a:r>
              <a:rPr lang="en-US" altLang="ko-KR" sz="1200" b="1" dirty="0" smtClean="0">
                <a:latin typeface="Arial Narrow" panose="020B0606020202030204" pitchFamily="34" charset="0"/>
              </a:rPr>
              <a:t> Mentoring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72" y="5405585"/>
            <a:ext cx="10038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2</a:t>
            </a:r>
            <a:r>
              <a:rPr lang="en-US" altLang="ko-KR" sz="1200" b="1" baseline="30000" dirty="0" smtClean="0">
                <a:latin typeface="Arial Narrow" panose="020B0606020202030204" pitchFamily="34" charset="0"/>
              </a:rPr>
              <a:t>nd</a:t>
            </a:r>
            <a:r>
              <a:rPr lang="en-US" altLang="ko-KR" sz="1200" b="1" dirty="0" smtClean="0">
                <a:latin typeface="Arial Narrow" panose="020B0606020202030204" pitchFamily="34" charset="0"/>
              </a:rPr>
              <a:t> Mentoring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72" y="6295217"/>
            <a:ext cx="9845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rial Narrow" panose="020B0606020202030204" pitchFamily="34" charset="0"/>
              </a:rPr>
              <a:t>3</a:t>
            </a:r>
            <a:r>
              <a:rPr lang="en-US" altLang="ko-KR" sz="1200" b="1" baseline="30000" dirty="0" smtClean="0">
                <a:latin typeface="Arial Narrow" panose="020B0606020202030204" pitchFamily="34" charset="0"/>
              </a:rPr>
              <a:t>rd</a:t>
            </a:r>
            <a:r>
              <a:rPr lang="en-US" altLang="ko-KR" sz="1200" b="1" dirty="0" smtClean="0">
                <a:latin typeface="Arial Narrow" panose="020B0606020202030204" pitchFamily="34" charset="0"/>
              </a:rPr>
              <a:t> Mentoring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3209" y="397933"/>
            <a:ext cx="4267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Arial Narrow" panose="020B0606020202030204" pitchFamily="34" charset="0"/>
              </a:rPr>
              <a:t>1st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1079" y="889800"/>
            <a:ext cx="25859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~1/20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Application and cancellation deadline</a:t>
            </a:r>
          </a:p>
          <a:p>
            <a:r>
              <a:rPr lang="en-US" altLang="ko-KR" sz="1100" dirty="0">
                <a:latin typeface="Arial Narrow" panose="020B0606020202030204" pitchFamily="34" charset="0"/>
              </a:rPr>
              <a:t>	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(Currently 36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ppl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registered)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1079" y="1504777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Dec~Feb</a:t>
            </a:r>
            <a:endParaRPr lang="en-US" altLang="ko-KR" sz="11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1079" y="1988234"/>
            <a:ext cx="37176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~2/27 Submit candidate documents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2/28-3/6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Examiners’ first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3/7 Announcement of the results of the first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3/22-3/29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Examiners’ second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3/30 Announcement of the results of the second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4/11 Submit final documents of candidates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21079" y="3283425"/>
            <a:ext cx="16401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1 day of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4/17-19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,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webEx</a:t>
            </a:r>
            <a:endParaRPr lang="en-US" altLang="ko-KR" sz="1100" dirty="0" smtClean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88812" y="3751476"/>
            <a:ext cx="3454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At the end of April, Feedback on individual evaluation results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588812" y="4175889"/>
            <a:ext cx="2460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Arial Narrow" panose="020B0606020202030204" pitchFamily="34" charset="0"/>
              </a:rPr>
              <a:t>Candidates</a:t>
            </a:r>
            <a:r>
              <a:rPr lang="ko-KR" altLang="en-US" sz="1100" dirty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Upload task plan by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1/4</a:t>
            </a:r>
            <a:endParaRPr lang="ko-KR" alt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Mentor matching guidance: </a:t>
            </a:r>
            <a:r>
              <a:rPr lang="ko-KR" altLang="en-US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1/9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Mentor: </a:t>
            </a:r>
            <a:r>
              <a:rPr lang="ko-KR" altLang="en-US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1/12 </a:t>
            </a:r>
            <a:r>
              <a:rPr lang="ko-KR" altLang="en-US" sz="1100" dirty="0">
                <a:latin typeface="Arial Narrow" panose="020B0606020202030204" pitchFamily="34" charset="0"/>
              </a:rPr>
              <a:t>Feedback on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task 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suitability</a:t>
            </a:r>
            <a:endParaRPr lang="ko-KR" altLang="en-US" sz="1100" dirty="0"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All: </a:t>
            </a:r>
            <a:r>
              <a:rPr lang="ko-KR" altLang="en-US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1/13, webex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Event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 </a:t>
            </a:r>
            <a:r>
              <a:rPr lang="ko-KR" altLang="en-US" sz="1100" dirty="0">
                <a:latin typeface="Arial Narrow" panose="020B0606020202030204" pitchFamily="34" charset="0"/>
              </a:rPr>
              <a:t>and QnQ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549933" y="5135026"/>
            <a:ext cx="31438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Arial Narrow" panose="020B0606020202030204" pitchFamily="34" charset="0"/>
              </a:rPr>
              <a:t>Candidates</a:t>
            </a:r>
            <a:r>
              <a:rPr lang="ko-KR" altLang="en-US" sz="1100" dirty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Upload Design document by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2/8(Wed)</a:t>
            </a:r>
            <a:endParaRPr lang="ko-KR" alt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Mentor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: Feedback on Design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docu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~2</a:t>
            </a:r>
            <a:r>
              <a:rPr lang="ko-KR" alt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/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15(Wed)</a:t>
            </a:r>
            <a:endParaRPr lang="ko-KR" alt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Candidates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~2/16(Thu)</a:t>
            </a:r>
            <a:r>
              <a:rPr lang="ko-KR" alt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resister an additional question</a:t>
            </a:r>
            <a:endParaRPr lang="ko-KR" altLang="en-US" sz="1100" dirty="0"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All: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2/17(Fri)</a:t>
            </a:r>
            <a:r>
              <a:rPr lang="ko-KR" alt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,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 webex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Wrap-up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88812" y="6301655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4/14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: </a:t>
            </a:r>
            <a:r>
              <a:rPr lang="en-US" altLang="ko-KR" sz="1100" dirty="0">
                <a:latin typeface="Arial Narrow" panose="020B0606020202030204" pitchFamily="34" charset="0"/>
              </a:rPr>
              <a:t>M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ock interview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32501" y="397933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Arial Narrow" panose="020B0606020202030204" pitchFamily="34" charset="0"/>
              </a:rPr>
              <a:t>2</a:t>
            </a:r>
            <a:r>
              <a:rPr lang="en-US" altLang="ko-KR" sz="1600" b="1" baseline="30000" dirty="0" smtClean="0">
                <a:latin typeface="Arial Narrow" panose="020B0606020202030204" pitchFamily="34" charset="0"/>
              </a:rPr>
              <a:t>nd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 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935346" y="40745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Arial Narrow" panose="020B0606020202030204" pitchFamily="34" charset="0"/>
              </a:rPr>
              <a:t>3</a:t>
            </a:r>
            <a:r>
              <a:rPr lang="en-US" altLang="ko-KR" sz="1600" b="1" baseline="30000" dirty="0" smtClean="0">
                <a:latin typeface="Arial Narrow" panose="020B0606020202030204" pitchFamily="34" charset="0"/>
              </a:rPr>
              <a:t>rd</a:t>
            </a:r>
            <a:r>
              <a:rPr lang="en-US" altLang="ko-KR" sz="1600" b="1" dirty="0" smtClean="0">
                <a:latin typeface="Arial Narrow" panose="020B0606020202030204" pitchFamily="34" charset="0"/>
              </a:rPr>
              <a:t> </a:t>
            </a:r>
            <a:endParaRPr lang="ko-KR" altLang="en-US" sz="1600" b="1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060697" y="889800"/>
            <a:ext cx="2585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~6/16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Application and cancellation deadline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71474" y="1525115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May~Jul</a:t>
            </a:r>
            <a:endParaRPr lang="en-US" altLang="ko-KR" sz="11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60697" y="1955200"/>
            <a:ext cx="3653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~7/31 Submit candidate documents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8/1-8/11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Examiners’ first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8/11 Announcement of the results of the first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8/24-9/6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Examiners’ second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9/6 Announcement of the results of the second document review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9/19 Submit final documents of candidates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71474" y="3283425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1 day of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9/25-9/27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,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webEx</a:t>
            </a:r>
            <a:endParaRPr lang="en-US" altLang="ko-KR" sz="1100" dirty="0" smtClean="0">
              <a:latin typeface="Arial Narrow" panose="020B0606020202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60697" y="3788728"/>
            <a:ext cx="3403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First week of Oct, Feedback on individual evaluation results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554589" y="1485326"/>
            <a:ext cx="8162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err="1" smtClean="0">
                <a:solidFill>
                  <a:srgbClr val="FF0000"/>
                </a:solidFill>
                <a:latin typeface="Arial Narrow" panose="020B0606020202030204" pitchFamily="34" charset="0"/>
              </a:rPr>
              <a:t>Aug~Oct</a:t>
            </a:r>
            <a:endParaRPr lang="en-US" altLang="ko-KR" sz="11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83443" y="1969107"/>
            <a:ext cx="37818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~10/17 Submit candidate documents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10/18-10/27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Examiners’ first document review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10/27 Announcement of the results of the first document review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11/13-21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Examiners’ second document review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11/21 Announcement of the results of the second document review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12/6 Submit final documents of candidates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554589" y="3263974"/>
            <a:ext cx="18646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1 day of </a:t>
            </a:r>
            <a:r>
              <a:rPr lang="en-US" altLang="ko-KR" sz="11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12/13-12/15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,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webEx</a:t>
            </a:r>
            <a:endParaRPr lang="en-US" altLang="ko-KR" sz="1100" dirty="0" smtClean="0">
              <a:latin typeface="Arial Narrow" panose="020B0606020202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622322" y="3732025"/>
            <a:ext cx="34547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At the end of April, Feedback on individual evaluation results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8622322" y="4156438"/>
            <a:ext cx="24609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Arial Narrow" panose="020B0606020202030204" pitchFamily="34" charset="0"/>
              </a:rPr>
              <a:t>Candidates</a:t>
            </a:r>
            <a:r>
              <a:rPr lang="ko-KR" altLang="en-US" sz="1100" dirty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Upload task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plan by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8/1</a:t>
            </a:r>
            <a:endParaRPr lang="ko-KR" altLang="en-US" sz="11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Arial Narrow" panose="020B0606020202030204" pitchFamily="34" charset="0"/>
              </a:rPr>
              <a:t>Mentor matching guidance: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8/4</a:t>
            </a:r>
            <a:endParaRPr lang="ko-KR" altLang="en-US" sz="11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Arial Narrow" panose="020B0606020202030204" pitchFamily="34" charset="0"/>
              </a:rPr>
              <a:t>Mentor</a:t>
            </a:r>
            <a:r>
              <a:rPr lang="ko-KR" altLang="en-US" sz="1100" dirty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8/10</a:t>
            </a:r>
            <a:r>
              <a:rPr lang="ko-KR" alt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</a:t>
            </a:r>
            <a:r>
              <a:rPr lang="ko-KR" altLang="en-US" sz="1100" dirty="0">
                <a:latin typeface="Arial Narrow" panose="020B0606020202030204" pitchFamily="34" charset="0"/>
              </a:rPr>
              <a:t>Feedback on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task 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suitability</a:t>
            </a:r>
            <a:endParaRPr lang="ko-KR" altLang="en-US" sz="1100" dirty="0"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All: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8/11</a:t>
            </a:r>
            <a:r>
              <a:rPr lang="ko-KR" alt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Arial Narrow" panose="020B0606020202030204" pitchFamily="34" charset="0"/>
              </a:rPr>
              <a:t>webex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Event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 </a:t>
            </a:r>
            <a:r>
              <a:rPr lang="ko-KR" altLang="en-US" sz="1100" dirty="0">
                <a:latin typeface="Arial Narrow" panose="020B0606020202030204" pitchFamily="34" charset="0"/>
              </a:rPr>
              <a:t>and QnQ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583443" y="5115575"/>
            <a:ext cx="2800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Arial Narrow" panose="020B0606020202030204" pitchFamily="34" charset="0"/>
              </a:rPr>
              <a:t>Candidates</a:t>
            </a:r>
            <a:r>
              <a:rPr lang="ko-KR" altLang="en-US" sz="1100" dirty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Upload Design document by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9/6</a:t>
            </a:r>
            <a:endParaRPr lang="ko-KR" alt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Mentor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: Feedback on Design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docu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9/19</a:t>
            </a:r>
            <a:endParaRPr lang="ko-KR" altLang="en-US" sz="1100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latin typeface="Arial Narrow" panose="020B0606020202030204" pitchFamily="34" charset="0"/>
              </a:rPr>
              <a:t>Candidates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9/21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resister an additional question</a:t>
            </a:r>
            <a:endParaRPr lang="ko-KR" altLang="en-US" sz="1100" dirty="0">
              <a:latin typeface="Arial Narrow" panose="020B0606020202030204" pitchFamily="34" charset="0"/>
            </a:endParaRP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Arial Narrow" panose="020B0606020202030204" pitchFamily="34" charset="0"/>
              </a:rPr>
              <a:t>All: </a:t>
            </a: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9/22</a:t>
            </a:r>
            <a:r>
              <a:rPr lang="ko-KR" altLang="en-US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, webex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Wrap-up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622322" y="6282204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12/8</a:t>
            </a:r>
            <a:r>
              <a:rPr lang="ko-KR" altLang="en-US" sz="1100" dirty="0" smtClean="0">
                <a:latin typeface="Arial Narrow" panose="020B0606020202030204" pitchFamily="34" charset="0"/>
              </a:rPr>
              <a:t>: </a:t>
            </a:r>
            <a:r>
              <a:rPr lang="en-US" altLang="ko-KR" sz="1100" dirty="0">
                <a:latin typeface="Arial Narrow" panose="020B0606020202030204" pitchFamily="34" charset="0"/>
              </a:rPr>
              <a:t>M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ock interview</a:t>
            </a:r>
            <a:endParaRPr lang="ko-KR" altLang="en-US" sz="1100" dirty="0">
              <a:latin typeface="Arial Narrow" panose="020B060602020203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54589" y="889800"/>
            <a:ext cx="2585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altLang="ko-KR" sz="1100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~9/11 </a:t>
            </a:r>
            <a:r>
              <a:rPr lang="en-US" altLang="ko-KR" sz="1100" dirty="0" smtClean="0">
                <a:latin typeface="Arial Narrow" panose="020B0606020202030204" pitchFamily="34" charset="0"/>
              </a:rPr>
              <a:t>Application and cancellation deadline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114298" y="1456266"/>
            <a:ext cx="11962816" cy="4619047"/>
            <a:chOff x="114298" y="1456266"/>
            <a:chExt cx="11099802" cy="4619047"/>
          </a:xfrm>
        </p:grpSpPr>
        <p:cxnSp>
          <p:nvCxnSpPr>
            <p:cNvPr id="26" name="직선 연결선 25"/>
            <p:cNvCxnSpPr/>
            <p:nvPr/>
          </p:nvCxnSpPr>
          <p:spPr>
            <a:xfrm>
              <a:off x="133534" y="1456266"/>
              <a:ext cx="1100436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114298" y="1917931"/>
              <a:ext cx="109947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143152" y="3188563"/>
              <a:ext cx="109947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143152" y="3655288"/>
              <a:ext cx="109947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143152" y="4164052"/>
              <a:ext cx="109947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143152" y="5008513"/>
              <a:ext cx="109947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219352" y="6075313"/>
              <a:ext cx="109947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114298" y="46095"/>
            <a:ext cx="383425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</a:rPr>
              <a:t>Y2023 SW Architect Certificate Schedule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58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8" y="46095"/>
            <a:ext cx="371723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Arial Narrow" panose="020B0606020202030204" pitchFamily="34" charset="0"/>
              </a:rPr>
              <a:t>Y2023 SW Architect Mentoring Process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674386" y="1343025"/>
            <a:ext cx="105727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latin typeface="Arial Narrow" panose="020B0606020202030204" pitchFamily="34" charset="0"/>
              </a:rPr>
              <a:t>Matching</a:t>
            </a:r>
          </a:p>
          <a:p>
            <a:pPr algn="ctr"/>
            <a:r>
              <a:rPr lang="en-US" altLang="ko-KR" sz="1200" dirty="0" smtClean="0">
                <a:latin typeface="Arial Narrow" panose="020B0606020202030204" pitchFamily="34" charset="0"/>
              </a:rPr>
              <a:t>Mentor</a:t>
            </a:r>
            <a:endParaRPr lang="ko-KR" altLang="en-US" sz="1200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36487" y="1669420"/>
            <a:ext cx="1369286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</a:rPr>
              <a:t>Taking shape of Task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63351" y="1669420"/>
            <a:ext cx="164660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</a:rPr>
              <a:t>Reviewing Design document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7534" y="1669420"/>
            <a:ext cx="1056700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</a:rPr>
              <a:t>Frequent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81812" y="1669420"/>
            <a:ext cx="1005403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</a:rPr>
              <a:t>Screening </a:t>
            </a:r>
            <a:r>
              <a:rPr lang="en-US" altLang="ko-KR" sz="1100" dirty="0" err="1" smtClean="0">
                <a:latin typeface="Arial Narrow" panose="020B0606020202030204" pitchFamily="34" charset="0"/>
              </a:rPr>
              <a:t>Docu</a:t>
            </a:r>
            <a:endParaRPr lang="en-US" altLang="ko-KR" sz="1100" dirty="0" smtClean="0">
              <a:latin typeface="Arial Narrow" panose="020B0606020202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4793" y="1669420"/>
            <a:ext cx="947695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</a:rPr>
              <a:t>Mock interview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850066" y="1669420"/>
            <a:ext cx="646331" cy="2616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latin typeface="Arial Narrow" panose="020B0606020202030204" pitchFamily="34" charset="0"/>
              </a:rPr>
              <a:t>Interview</a:t>
            </a:r>
          </a:p>
        </p:txBody>
      </p:sp>
      <p:sp>
        <p:nvSpPr>
          <p:cNvPr id="15" name="타원 14"/>
          <p:cNvSpPr/>
          <p:nvPr/>
        </p:nvSpPr>
        <p:spPr>
          <a:xfrm>
            <a:off x="9801224" y="1343026"/>
            <a:ext cx="1304926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latin typeface="Arial Narrow" panose="020B0606020202030204" pitchFamily="34" charset="0"/>
              </a:rPr>
              <a:t>Certification</a:t>
            </a:r>
            <a:endParaRPr lang="ko-KR" altLang="en-US" sz="1200" b="1" dirty="0">
              <a:latin typeface="Arial Narrow" panose="020B0606020202030204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42629"/>
              </p:ext>
            </p:extLst>
          </p:nvPr>
        </p:nvGraphicFramePr>
        <p:xfrm>
          <a:off x="1046251" y="2895600"/>
          <a:ext cx="9748096" cy="2929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4329430"/>
              </a:tblGrid>
              <a:tr h="3644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 Narrow" panose="020B0606020202030204" pitchFamily="34" charset="0"/>
                        </a:rPr>
                        <a:t>Order</a:t>
                      </a:r>
                      <a:endParaRPr lang="ko-KR" altLang="en-US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 Narrow" panose="020B0606020202030204" pitchFamily="34" charset="0"/>
                        </a:rPr>
                        <a:t>WebEx(+</a:t>
                      </a:r>
                      <a:r>
                        <a:rPr lang="en-US" altLang="ko-KR" sz="1400" b="1" baseline="0" dirty="0" smtClean="0">
                          <a:latin typeface="Arial Narrow" panose="020B0606020202030204" pitchFamily="34" charset="0"/>
                        </a:rPr>
                        <a:t> Offline)</a:t>
                      </a:r>
                      <a:endParaRPr lang="ko-KR" altLang="en-US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Arial Narrow" panose="020B0606020202030204" pitchFamily="34" charset="0"/>
                        </a:rPr>
                        <a:t>Activity</a:t>
                      </a:r>
                      <a:endParaRPr lang="ko-KR" altLang="en-US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1</a:t>
                      </a:r>
                      <a:r>
                        <a:rPr lang="en-US" altLang="ko-KR" sz="1400" baseline="30000" dirty="0" smtClean="0">
                          <a:latin typeface="Arial Narrow" panose="020B0606020202030204" pitchFamily="34" charset="0"/>
                        </a:rPr>
                        <a:t>st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Mentoring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1/13, </a:t>
                      </a:r>
                      <a:r>
                        <a:rPr lang="en-US" altLang="ko-KR" sz="1400" dirty="0" err="1" smtClean="0">
                          <a:latin typeface="Arial Narrow" panose="020B0606020202030204" pitchFamily="34" charset="0"/>
                        </a:rPr>
                        <a:t>webEx</a:t>
                      </a:r>
                      <a:endParaRPr lang="en-US" altLang="ko-KR" sz="1400" dirty="0" smtClean="0">
                        <a:latin typeface="Arial Narrow" panose="020B0606020202030204" pitchFamily="34" charset="0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Event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+ review taking shape of task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-Candidates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: ~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1/4(Wed)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, Plan of task : Upload on Harmony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-1/9 Finish matching Mentor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-Mentor: feedback by 1/12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2</a:t>
                      </a:r>
                      <a:r>
                        <a:rPr lang="en-US" altLang="ko-KR" sz="1400" baseline="30000" dirty="0" smtClean="0">
                          <a:latin typeface="Arial Narrow" panose="020B0606020202030204" pitchFamily="34" charset="0"/>
                        </a:rPr>
                        <a:t>nd</a:t>
                      </a:r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 Mentoring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2/17,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altLang="ko-KR" sz="1400" baseline="0" dirty="0" err="1" smtClean="0">
                          <a:latin typeface="Arial Narrow" panose="020B0606020202030204" pitchFamily="34" charset="0"/>
                        </a:rPr>
                        <a:t>webEx</a:t>
                      </a:r>
                      <a:endParaRPr lang="en-US" altLang="ko-KR" sz="1400" baseline="0" dirty="0" smtClean="0">
                        <a:latin typeface="Arial Narrow" panose="020B0606020202030204" pitchFamily="34" charset="0"/>
                      </a:endParaRP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Feedback design docs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-Candidates: ~2/8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Unload Design docs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-Mentor: ~2/15 Feedback Design docs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*Candidates can ask additional question before submitting docs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Screening </a:t>
                      </a:r>
                      <a:r>
                        <a:rPr lang="en-US" altLang="ko-KR" sz="1400" dirty="0" err="1" smtClean="0">
                          <a:latin typeface="Arial Narrow" panose="020B0606020202030204" pitchFamily="34" charset="0"/>
                        </a:rPr>
                        <a:t>Certi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2/27 submit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candidates docs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3</a:t>
                      </a:r>
                      <a:r>
                        <a:rPr lang="en-US" altLang="ko-KR" sz="1400" baseline="30000" dirty="0" smtClean="0">
                          <a:latin typeface="Arial Narrow" panose="020B0606020202030204" pitchFamily="34" charset="0"/>
                        </a:rPr>
                        <a:t>rd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Mentoring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(Mock interview)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4/14, </a:t>
                      </a:r>
                      <a:r>
                        <a:rPr lang="en-US" altLang="ko-KR" sz="1400" dirty="0" err="1" smtClean="0">
                          <a:latin typeface="Arial Narrow" panose="020B0606020202030204" pitchFamily="34" charset="0"/>
                        </a:rPr>
                        <a:t>webEx</a:t>
                      </a:r>
                      <a:endParaRPr lang="en-US" altLang="ko-KR" sz="1400" dirty="0" smtClean="0">
                        <a:latin typeface="Arial Narrow" panose="020B0606020202030204" pitchFamily="34" charset="0"/>
                      </a:endParaRPr>
                    </a:p>
                    <a:p>
                      <a:pPr algn="ctr"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Presentation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Skill</a:t>
                      </a:r>
                    </a:p>
                    <a:p>
                      <a:pPr algn="ctr" latinLnBrk="1"/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/ feedback the material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-Candidates: ~4/11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Upload presentation material(</a:t>
                      </a:r>
                      <a:r>
                        <a:rPr lang="en-US" altLang="ko-KR" sz="1400" baseline="0" dirty="0" err="1" smtClean="0">
                          <a:latin typeface="Arial Narrow" panose="020B0606020202030204" pitchFamily="34" charset="0"/>
                        </a:rPr>
                        <a:t>ppt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1400" dirty="0" smtClean="0">
                          <a:latin typeface="Arial Narrow" panose="020B0606020202030204" pitchFamily="34" charset="0"/>
                        </a:rPr>
                        <a:t>-Mentor: Review docs before</a:t>
                      </a:r>
                      <a:r>
                        <a:rPr lang="en-US" altLang="ko-KR" sz="1400" baseline="0" dirty="0" smtClean="0">
                          <a:latin typeface="Arial Narrow" panose="020B0606020202030204" pitchFamily="34" charset="0"/>
                        </a:rPr>
                        <a:t> mock interview</a:t>
                      </a:r>
                      <a:endParaRPr lang="ko-KR" altLang="en-US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2036487" y="1346031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baseline="0" dirty="0" smtClean="0">
                <a:latin typeface="Arial Narrow" panose="020B0606020202030204" pitchFamily="34" charset="0"/>
              </a:rPr>
              <a:t>Confirm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 task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3563351" y="1337994"/>
            <a:ext cx="17732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</a:rPr>
              <a:t>Complete Design docs</a:t>
            </a:r>
            <a:endParaRPr lang="ko-KR" altLang="en-US" sz="1400" b="1" dirty="0"/>
          </a:p>
        </p:txBody>
      </p:sp>
      <p:sp>
        <p:nvSpPr>
          <p:cNvPr id="19" name="직사각형 18"/>
          <p:cNvSpPr/>
          <p:nvPr/>
        </p:nvSpPr>
        <p:spPr>
          <a:xfrm>
            <a:off x="6516204" y="1337993"/>
            <a:ext cx="1003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</a:rPr>
              <a:t>Ver0.7→0.8</a:t>
            </a:r>
            <a:endParaRPr lang="ko-KR" altLang="en-US" sz="1400" b="1" dirty="0"/>
          </a:p>
        </p:txBody>
      </p:sp>
      <p:sp>
        <p:nvSpPr>
          <p:cNvPr id="20" name="직사각형 19"/>
          <p:cNvSpPr/>
          <p:nvPr/>
        </p:nvSpPr>
        <p:spPr>
          <a:xfrm>
            <a:off x="7688752" y="1337992"/>
            <a:ext cx="1003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</a:rPr>
              <a:t>Ver0.8→0.9</a:t>
            </a:r>
            <a:endParaRPr lang="ko-KR" altLang="en-US" sz="1400" b="1" dirty="0"/>
          </a:p>
        </p:txBody>
      </p:sp>
      <p:sp>
        <p:nvSpPr>
          <p:cNvPr id="21" name="직사각형 20"/>
          <p:cNvSpPr/>
          <p:nvPr/>
        </p:nvSpPr>
        <p:spPr>
          <a:xfrm>
            <a:off x="8797488" y="1332961"/>
            <a:ext cx="619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</a:rPr>
              <a:t>Ver1.0</a:t>
            </a:r>
            <a:endParaRPr lang="ko-KR" altLang="en-US" sz="1400" b="1" dirty="0"/>
          </a:p>
        </p:txBody>
      </p:sp>
      <p:sp>
        <p:nvSpPr>
          <p:cNvPr id="22" name="직사각형 21"/>
          <p:cNvSpPr/>
          <p:nvPr/>
        </p:nvSpPr>
        <p:spPr>
          <a:xfrm>
            <a:off x="3677930" y="2056474"/>
            <a:ext cx="274630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smtClean="0">
                <a:latin typeface="Arial Narrow" panose="020B0606020202030204" pitchFamily="34" charset="0"/>
              </a:rPr>
              <a:t>2</a:t>
            </a:r>
            <a:r>
              <a:rPr lang="en-US" altLang="ko-KR" sz="1400" b="1" baseline="30000" dirty="0" smtClean="0">
                <a:latin typeface="Arial Narrow" panose="020B0606020202030204" pitchFamily="34" charset="0"/>
              </a:rPr>
              <a:t>nd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 Mentoring</a:t>
            </a:r>
            <a:endParaRPr lang="ko-KR" altLang="en-US" sz="1400" b="1" dirty="0"/>
          </a:p>
        </p:txBody>
      </p:sp>
      <p:sp>
        <p:nvSpPr>
          <p:cNvPr id="23" name="직사각형 22"/>
          <p:cNvSpPr/>
          <p:nvPr/>
        </p:nvSpPr>
        <p:spPr>
          <a:xfrm>
            <a:off x="2197662" y="2056475"/>
            <a:ext cx="110799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baseline="0" dirty="0" smtClean="0">
                <a:latin typeface="Arial Narrow" panose="020B0606020202030204" pitchFamily="34" charset="0"/>
              </a:rPr>
              <a:t>1</a:t>
            </a:r>
            <a:r>
              <a:rPr lang="en-US" altLang="ko-KR" sz="1400" b="1" baseline="30000" dirty="0" smtClean="0">
                <a:latin typeface="Arial Narrow" panose="020B0606020202030204" pitchFamily="34" charset="0"/>
              </a:rPr>
              <a:t>st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 Mentoring</a:t>
            </a:r>
            <a:endParaRPr lang="ko-KR" altLang="en-US" sz="1400" b="1" dirty="0"/>
          </a:p>
        </p:txBody>
      </p:sp>
      <p:sp>
        <p:nvSpPr>
          <p:cNvPr id="24" name="직사각형 23"/>
          <p:cNvSpPr/>
          <p:nvPr/>
        </p:nvSpPr>
        <p:spPr>
          <a:xfrm>
            <a:off x="7688752" y="2056474"/>
            <a:ext cx="116089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Arial Narrow" panose="020B0606020202030204" pitchFamily="34" charset="0"/>
              </a:rPr>
              <a:t>3</a:t>
            </a:r>
            <a:r>
              <a:rPr lang="en-US" altLang="ko-KR" sz="1400" b="1" baseline="30000" dirty="0" smtClean="0">
                <a:latin typeface="Arial Narrow" panose="020B0606020202030204" pitchFamily="34" charset="0"/>
              </a:rPr>
              <a:t>rd</a:t>
            </a:r>
            <a:r>
              <a:rPr lang="en-US" altLang="ko-KR" sz="1400" b="1" dirty="0" smtClean="0">
                <a:latin typeface="Arial Narrow" panose="020B0606020202030204" pitchFamily="34" charset="0"/>
              </a:rPr>
              <a:t> Mentoring</a:t>
            </a:r>
            <a:endParaRPr lang="ko-KR" altLang="en-US" sz="1400" b="1" dirty="0"/>
          </a:p>
        </p:txBody>
      </p:sp>
      <p:cxnSp>
        <p:nvCxnSpPr>
          <p:cNvPr id="28" name="직선 화살표 연결선 27"/>
          <p:cNvCxnSpPr>
            <a:stCxn id="6" idx="6"/>
            <a:endCxn id="8" idx="1"/>
          </p:cNvCxnSpPr>
          <p:nvPr/>
        </p:nvCxnSpPr>
        <p:spPr>
          <a:xfrm>
            <a:off x="1731660" y="1800225"/>
            <a:ext cx="30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96397" y="1800225"/>
            <a:ext cx="304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6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503</Words>
  <Application>Microsoft Office PowerPoint</Application>
  <PresentationFormat>와이드스크린</PresentationFormat>
  <Paragraphs>104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Arial Narrow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 BUYOUNG/LGEVH VS BUSINESS MANAGEMENT(buyoung.jin@lge.com)</dc:creator>
  <cp:lastModifiedBy>JIN BUYOUNG/LGEVH VS BUSINESS MANAGEMENT(buyoung.jin@lge.com)</cp:lastModifiedBy>
  <cp:revision>14</cp:revision>
  <dcterms:created xsi:type="dcterms:W3CDTF">2022-12-16T02:51:41Z</dcterms:created>
  <dcterms:modified xsi:type="dcterms:W3CDTF">2022-12-16T03:51:55Z</dcterms:modified>
</cp:coreProperties>
</file>