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1239" r:id="rId4"/>
    <p:sldId id="1240" r:id="rId5"/>
    <p:sldId id="1307" r:id="rId6"/>
    <p:sldId id="1308" r:id="rId7"/>
    <p:sldId id="1309" r:id="rId8"/>
    <p:sldId id="1310" r:id="rId9"/>
    <p:sldId id="1314" r:id="rId10"/>
    <p:sldId id="1311" r:id="rId11"/>
    <p:sldId id="1279" r:id="rId12"/>
    <p:sldId id="1285" r:id="rId13"/>
    <p:sldId id="1286" r:id="rId14"/>
    <p:sldId id="1304" r:id="rId15"/>
    <p:sldId id="1305" r:id="rId16"/>
    <p:sldId id="1312" r:id="rId17"/>
    <p:sldId id="1293" r:id="rId18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I ANH TRAN/LGEVH VS FUNCTIONAL TECHNOLOGY 3(tai2.tran@lge.com)" initials="TATVFT3" lastIdx="8" clrIdx="0">
    <p:extLst>
      <p:ext uri="{19B8F6BF-5375-455C-9EA6-DF929625EA0E}">
        <p15:presenceInfo xmlns:p15="http://schemas.microsoft.com/office/powerpoint/2012/main" userId="S-1-5-21-2543426832-1914326140-3112152631-18296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1" autoAdjust="0"/>
    <p:restoredTop sz="84654" autoAdjust="0"/>
  </p:normalViewPr>
  <p:slideViewPr>
    <p:cSldViewPr snapToGrid="0">
      <p:cViewPr varScale="1">
        <p:scale>
          <a:sx n="101" d="100"/>
          <a:sy n="101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05010-5649-6C4A-B265-CF4F03B2978D}" type="datetimeFigureOut">
              <a:rPr lang="x-none" smtClean="0"/>
              <a:t>3/6/25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29DD5-7D86-A745-A39B-52ACF18C479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963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1946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1688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2906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5143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9455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90801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71564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21705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87532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43F31-4B70-938F-0DC9-30DFFD7F5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DA3914-FCB9-59C5-AE52-8F18E9BFA0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5FEFD1-E464-E4B9-BE58-6687FEA8B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8B333-036E-B455-97A3-4685184CD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1632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5B68-5E05-F3EB-7E8D-26C837AF7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A17E7-F330-B207-DDEB-3EF4B6109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1ACF-E1B5-AFAA-7055-4D6C138E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7141-0563-434F-9EF1-852D65CFAEDD}" type="datetime1">
              <a:rPr lang="en-US" smtClean="0"/>
              <a:t>6/3/25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A613-532D-A8C9-0277-1932BCC9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D684-1D13-2A6E-F59F-756DFD2E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5121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069C-C6BA-A7D7-5BCC-566EA926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00CD7-2F00-9A3A-C12B-71E81E49D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49AED-BE54-87EC-84E5-11555D69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D4DE-5E18-0D47-A1A0-DAA69F2DA1F5}" type="datetime1">
              <a:rPr lang="en-US" smtClean="0"/>
              <a:t>6/3/25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620D7-7E39-627D-6375-1F9D2B62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7531F-FB2A-D2C0-682C-B07A34B3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2241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B1A08-E261-8E96-0506-12EEF0435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FCE06-FDFA-242B-C536-368123A6F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A4A5-1F83-06A5-3CA6-36944116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79A4-2D32-6946-BEB4-A62C071A47B6}" type="datetime1">
              <a:rPr lang="en-US" smtClean="0"/>
              <a:t>6/3/25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A4D7C-988E-F473-7052-32E8B068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F3EB9-BF8B-A0EE-D8E8-E7FC1855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6501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547E-C0D9-6F9D-4477-FC438504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467A1-E0FE-B7E0-B875-CBF952CE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3C28C-4682-8898-0CE5-3605EE8C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F6EC1-737A-9258-95D3-9ACC85D8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877B1-D855-FC7F-0F91-9132FEEC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6826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8360-29B0-E4B4-6A14-3A77AF1C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9DEAB-2A60-591D-656D-3D45C2024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11E0D-3800-BFE4-2A72-31C91198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627E-A4F6-9044-9382-9A3FEB68C932}" type="datetime1">
              <a:rPr lang="en-US" smtClean="0"/>
              <a:t>6/3/25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154EE-15DF-2A6C-2BFD-F06CB981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88A48-4EDD-688C-9BEA-FFE2AFD0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6586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33F7-1197-3719-0B81-FE9E8321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0C513-1CE3-AAA8-3941-34C33CB05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43F9F-95A0-E254-E8CC-627451E9D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1C897-9B2A-7215-D554-253B1BA2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FA34-9AD6-3E40-8856-FA8DCB1E04DD}" type="datetime1">
              <a:rPr lang="en-US" smtClean="0"/>
              <a:t>6/3/25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FB169-21E1-5D32-8AA9-3D6B75E2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E5873-DF11-5C2F-5B7C-722612ED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6765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D7BE-6715-F950-383D-E9E01913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98C97-AFF5-743A-D9C6-F3E0E8548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1E37B-99AB-0CFA-D703-07A38730D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67C4F-EC5E-DDB6-05F2-771252ECC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8E697-C64B-AB56-439F-0E0DF00DE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CCD0E-BAD3-FBBA-A0F2-22AF89F6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EA0-5966-7F4A-B5AA-A44E3885A250}" type="datetime1">
              <a:rPr lang="en-US" smtClean="0"/>
              <a:t>6/3/25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23237-35C6-4D59-2F1A-B98F63A7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41585-171E-9686-365B-01E091C7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5690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6CFC-4AEA-DA74-E9FC-FAAF74B9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37FC6-DC68-5284-F8B1-2CD102FE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39A2-A4E4-B042-A38E-57077A4F095E}" type="datetime1">
              <a:rPr lang="en-US" smtClean="0"/>
              <a:t>6/3/25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424DE-409F-9A6A-EEEC-59B9C850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1D43F-9032-1032-A8A8-BBB30C35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2442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2312C-ECCF-5F71-2AB2-C68D378C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0996-9061-2E49-B78D-018A8DE04C00}" type="datetime1">
              <a:rPr lang="en-US" smtClean="0"/>
              <a:t>6/3/25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2EEA5-10F1-5842-3D33-4D942B56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BF4DC-043A-A7EF-2892-D57699D5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1889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4339-AFA6-6BD1-BED0-E7DB848F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E6B8A-EC4A-0043-3E31-E96AD5DA0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95A84-25CD-7D46-7868-85F55A353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D9243-C6CB-9BC3-67D3-B020503D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FA2B-27B0-9B43-AADD-4AF746C3E857}" type="datetime1">
              <a:rPr lang="en-US" smtClean="0"/>
              <a:t>6/3/25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A4658-0914-BD94-890B-6AD60E0E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02A91-8200-1F7E-D698-8B003BAD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1533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6585-8556-0D64-8C17-08C567CC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2BC9A-E0D9-ABEC-FE61-0843953B4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E1977-4EE7-58E9-E40B-DFB5735E8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A11F0-ABB7-00BB-C8EF-9B1F7C4F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2EB-FFFD-4048-9731-4A1A0BF4C329}" type="datetime1">
              <a:rPr lang="en-US" smtClean="0"/>
              <a:t>6/3/25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0913E-99D7-A887-A365-113B110E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DFDE-FC1E-9993-8AEB-496B1AC0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990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AF78A-EECF-5E37-CE06-921C961A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0A444-7159-D21B-BE05-96AF77BD3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FD487-665B-3F9B-A95C-1AF44BB2A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8A1FB-997D-D64F-9EE3-168567971971}" type="datetime1">
              <a:rPr lang="en-US" smtClean="0"/>
              <a:t>6/3/25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0EC3B-DDCB-5305-B540-2B3BA5F83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061B2-61D6-8F88-8486-B01C98AAE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5157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A48A88-95D2-AED4-021E-709267D5BCC7}"/>
              </a:ext>
            </a:extLst>
          </p:cNvPr>
          <p:cNvSpPr txBox="1"/>
          <p:nvPr/>
        </p:nvSpPr>
        <p:spPr>
          <a:xfrm>
            <a:off x="2821484" y="2453675"/>
            <a:ext cx="65490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/>
              <a:t>Propose an efficient asynchronous task management technique for Tiger platform in Telematics projects</a:t>
            </a:r>
            <a:endParaRPr lang="x-none" sz="2800" b="1" dirty="0">
              <a:solidFill>
                <a:prstClr val="black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B16AF12-A55A-97B4-9DA4-CE165FC0F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472" y="5307385"/>
            <a:ext cx="7950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26/5/2025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7750603-E5FA-9F07-E289-DEF2F9B24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608" y="5696327"/>
            <a:ext cx="43848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eaLnBrk="1" hangingPunct="1"/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Tran Anh Tai - Software Engineering Team - LGEDV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24D0-2366-35DB-314D-2821C61B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D366-9655-D84B-B77B-79E88E175CB2}" type="datetime1">
              <a:rPr lang="en-US" smtClean="0"/>
              <a:t>6/3/25</a:t>
            </a:fld>
            <a:endParaRPr 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4287FE-9559-FCE7-2EE9-3EA9AD8D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</a:t>
            </a:fld>
            <a:endParaRPr lang="x-none"/>
          </a:p>
        </p:txBody>
      </p:sp>
      <p:sp>
        <p:nvSpPr>
          <p:cNvPr id="9" name="직사각형 2">
            <a:extLst>
              <a:ext uri="{FF2B5EF4-FFF2-40B4-BE49-F238E27FC236}">
                <a16:creationId xmlns:a16="http://schemas.microsoft.com/office/drawing/2014/main" id="{E690E08F-4346-FB19-6350-D6D35A592CF7}"/>
              </a:ext>
            </a:extLst>
          </p:cNvPr>
          <p:cNvSpPr/>
          <p:nvPr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10" name="Line 2"/>
          <p:cNvCxnSpPr>
            <a:cxnSpLocks noChangeShapeType="1"/>
          </p:cNvCxnSpPr>
          <p:nvPr/>
        </p:nvCxnSpPr>
        <p:spPr bwMode="auto">
          <a:xfrm flipH="1" flipV="1">
            <a:off x="2875836" y="2270279"/>
            <a:ext cx="6440353" cy="40309"/>
          </a:xfrm>
          <a:prstGeom prst="line">
            <a:avLst/>
          </a:prstGeom>
          <a:noFill/>
          <a:ln w="127000">
            <a:solidFill>
              <a:srgbClr val="D6005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Line 3"/>
          <p:cNvCxnSpPr>
            <a:cxnSpLocks noChangeShapeType="1"/>
          </p:cNvCxnSpPr>
          <p:nvPr/>
        </p:nvCxnSpPr>
        <p:spPr bwMode="auto">
          <a:xfrm flipH="1" flipV="1">
            <a:off x="2875837" y="3869162"/>
            <a:ext cx="6440352" cy="11157"/>
          </a:xfrm>
          <a:prstGeom prst="line">
            <a:avLst/>
          </a:prstGeom>
          <a:noFill/>
          <a:ln w="1270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4661452" y="4053817"/>
            <a:ext cx="2869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ea typeface="Gulim"/>
              </a:rPr>
              <a:t>SW Architectural Design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88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E9F9-BEBD-577F-34FA-ADB154D2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09669"/>
            <a:ext cx="10515600" cy="589032"/>
          </a:xfrm>
        </p:spPr>
        <p:txBody>
          <a:bodyPr>
            <a:normAutofit/>
          </a:bodyPr>
          <a:lstStyle/>
          <a:p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5. Propose new asynchronous mechanism</a:t>
            </a:r>
            <a:endParaRPr lang="x-non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7FDCD-DE07-7435-B9F4-71874277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07FC8-D3AC-AACC-7391-24949637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10</a:t>
            </a:fld>
            <a:endParaRPr lang="x-none"/>
          </a:p>
        </p:txBody>
      </p:sp>
      <p:sp>
        <p:nvSpPr>
          <p:cNvPr id="9" name="직사각형 2">
            <a:extLst>
              <a:ext uri="{FF2B5EF4-FFF2-40B4-BE49-F238E27FC236}">
                <a16:creationId xmlns:a16="http://schemas.microsoft.com/office/drawing/2014/main" id="{73009833-FABA-3E2D-E634-C04C3932BB3F}"/>
              </a:ext>
            </a:extLst>
          </p:cNvPr>
          <p:cNvSpPr/>
          <p:nvPr/>
        </p:nvSpPr>
        <p:spPr>
          <a:xfrm>
            <a:off x="6378814" y="88576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3D5EA90C-B7C2-6192-8E76-268D2FC73076}"/>
              </a:ext>
            </a:extLst>
          </p:cNvPr>
          <p:cNvSpPr txBox="1">
            <a:spLocks/>
          </p:cNvSpPr>
          <p:nvPr/>
        </p:nvSpPr>
        <p:spPr>
          <a:xfrm>
            <a:off x="603648" y="844072"/>
            <a:ext cx="8781511" cy="4707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Propose a new async C++ library which is inspired by Promises/A+ specification</a:t>
            </a:r>
          </a:p>
          <a:p>
            <a:pPr marL="800100" lvl="1" indent="-3429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New future and promise mechanism are proposed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Provide simpler API for user application</a:t>
            </a:r>
            <a:endParaRPr lang="en-US" sz="16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New async library can detect CPU-bound task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Support a chain of asynchronous operations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Propose new timer mechanism which works effectively in new async library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endParaRPr lang="en-US" sz="1400" b="0" dirty="0">
              <a:solidFill>
                <a:srgbClr val="FF0000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1" indent="0">
              <a:lnSpc>
                <a:spcPct val="120000"/>
              </a:lnSpc>
              <a:spcBef>
                <a:spcPct val="50000"/>
              </a:spcBef>
              <a:defRPr/>
            </a:pPr>
            <a:endParaRPr lang="en-US" sz="19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2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F02E-579D-059F-8E3A-63604001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A7F85-B2BB-A1A8-4252-B9D8F36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11</a:t>
            </a:fld>
            <a:endParaRPr lang="x-none"/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55004233-32C4-042C-7CB3-D8045D31B231}"/>
              </a:ext>
            </a:extLst>
          </p:cNvPr>
          <p:cNvSpPr txBox="1">
            <a:spLocks/>
          </p:cNvSpPr>
          <p:nvPr/>
        </p:nvSpPr>
        <p:spPr>
          <a:xfrm>
            <a:off x="438485" y="672117"/>
            <a:ext cx="11418155" cy="234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400" b="0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Static view</a:t>
            </a: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8F9C1D-3AE3-757C-537B-D3F6DC744C84}"/>
              </a:ext>
            </a:extLst>
          </p:cNvPr>
          <p:cNvSpPr txBox="1"/>
          <p:nvPr/>
        </p:nvSpPr>
        <p:spPr>
          <a:xfrm>
            <a:off x="335360" y="98395"/>
            <a:ext cx="522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6. Overall Design - Task Executor</a:t>
            </a:r>
            <a:endParaRPr kumimoji="1" lang="en-US" sz="2200" b="1" dirty="0">
              <a:solidFill>
                <a:prstClr val="black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10" name="직사각형 2">
            <a:extLst>
              <a:ext uri="{FF2B5EF4-FFF2-40B4-BE49-F238E27FC236}">
                <a16:creationId xmlns:a16="http://schemas.microsoft.com/office/drawing/2014/main" id="{1312C874-7819-36B9-4AF0-CBE809C4FCC2}"/>
              </a:ext>
            </a:extLst>
          </p:cNvPr>
          <p:cNvSpPr/>
          <p:nvPr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0A8410-4873-6CB3-96C8-4520C3053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450" y="1339098"/>
            <a:ext cx="5430360" cy="449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F02E-579D-059F-8E3A-63604001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A7F85-B2BB-A1A8-4252-B9D8F36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12</a:t>
            </a:fld>
            <a:endParaRPr lang="x-none"/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2C9D8AF8-3732-02C1-AAD5-D3389EBA7654}"/>
              </a:ext>
            </a:extLst>
          </p:cNvPr>
          <p:cNvSpPr txBox="1">
            <a:spLocks/>
          </p:cNvSpPr>
          <p:nvPr/>
        </p:nvSpPr>
        <p:spPr>
          <a:xfrm>
            <a:off x="438485" y="672117"/>
            <a:ext cx="11418155" cy="234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400" b="0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Static view</a:t>
            </a: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95BEF-CF30-8CC7-226B-9909D4028EAD}"/>
              </a:ext>
            </a:extLst>
          </p:cNvPr>
          <p:cNvSpPr txBox="1"/>
          <p:nvPr/>
        </p:nvSpPr>
        <p:spPr>
          <a:xfrm>
            <a:off x="335360" y="98395"/>
            <a:ext cx="522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6. Overall Design - </a:t>
            </a:r>
            <a:r>
              <a:rPr kumimoji="1" lang="en-US" altLang="ko-KR" sz="2200" b="1" dirty="0" err="1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Async</a:t>
            </a: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Helper</a:t>
            </a:r>
            <a:endParaRPr kumimoji="1" lang="en-US" sz="2200" b="1" dirty="0">
              <a:solidFill>
                <a:prstClr val="black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7" name="직사각형 2">
            <a:extLst>
              <a:ext uri="{FF2B5EF4-FFF2-40B4-BE49-F238E27FC236}">
                <a16:creationId xmlns:a16="http://schemas.microsoft.com/office/drawing/2014/main" id="{0C6A59C0-6EDC-BC38-17EA-0C1682E49E4A}"/>
              </a:ext>
            </a:extLst>
          </p:cNvPr>
          <p:cNvSpPr/>
          <p:nvPr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50" y="1318448"/>
            <a:ext cx="5910026" cy="41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9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F02E-579D-059F-8E3A-63604001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A7F85-B2BB-A1A8-4252-B9D8F36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13</a:t>
            </a:fld>
            <a:endParaRPr lang="x-none"/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80E6DA31-9C00-8F36-5C4C-1888F8716427}"/>
              </a:ext>
            </a:extLst>
          </p:cNvPr>
          <p:cNvSpPr txBox="1">
            <a:spLocks/>
          </p:cNvSpPr>
          <p:nvPr/>
        </p:nvSpPr>
        <p:spPr>
          <a:xfrm>
            <a:off x="438485" y="672117"/>
            <a:ext cx="11418155" cy="234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400" b="0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Internal interaction of </a:t>
            </a:r>
            <a:r>
              <a:rPr lang="en-US" sz="1400" b="0" dirty="0" err="1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Async</a:t>
            </a:r>
            <a:r>
              <a:rPr lang="en-US" sz="1400" b="0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Helper</a:t>
            </a: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85431-5FD0-03AB-FBFC-9D8CDECDE00E}"/>
              </a:ext>
            </a:extLst>
          </p:cNvPr>
          <p:cNvSpPr txBox="1"/>
          <p:nvPr/>
        </p:nvSpPr>
        <p:spPr>
          <a:xfrm>
            <a:off x="335360" y="98395"/>
            <a:ext cx="522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6. Overall Design - </a:t>
            </a:r>
            <a:r>
              <a:rPr kumimoji="1" lang="en-US" altLang="ko-KR" sz="2200" b="1" dirty="0" err="1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Async</a:t>
            </a: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Helper</a:t>
            </a:r>
            <a:endParaRPr kumimoji="1" lang="en-US" sz="2200" b="1" dirty="0">
              <a:solidFill>
                <a:prstClr val="black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7" name="직사각형 2">
            <a:extLst>
              <a:ext uri="{FF2B5EF4-FFF2-40B4-BE49-F238E27FC236}">
                <a16:creationId xmlns:a16="http://schemas.microsoft.com/office/drawing/2014/main" id="{5496B446-6A55-794B-34A0-CBC4B2495872}"/>
              </a:ext>
            </a:extLst>
          </p:cNvPr>
          <p:cNvSpPr/>
          <p:nvPr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1480583"/>
            <a:ext cx="7593227" cy="435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4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F02E-579D-059F-8E3A-63604001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A7F85-B2BB-A1A8-4252-B9D8F36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14</a:t>
            </a:fld>
            <a:endParaRPr lang="x-none"/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80E6DA31-9C00-8F36-5C4C-1888F8716427}"/>
              </a:ext>
            </a:extLst>
          </p:cNvPr>
          <p:cNvSpPr txBox="1">
            <a:spLocks/>
          </p:cNvSpPr>
          <p:nvPr/>
        </p:nvSpPr>
        <p:spPr>
          <a:xfrm>
            <a:off x="438485" y="672117"/>
            <a:ext cx="11418155" cy="234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400" b="0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Promise Chain</a:t>
            </a: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85431-5FD0-03AB-FBFC-9D8CDECDE00E}"/>
              </a:ext>
            </a:extLst>
          </p:cNvPr>
          <p:cNvSpPr txBox="1"/>
          <p:nvPr/>
        </p:nvSpPr>
        <p:spPr>
          <a:xfrm>
            <a:off x="335360" y="98395"/>
            <a:ext cx="52205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6. Overall Design - Async Helper</a:t>
            </a:r>
          </a:p>
          <a:p>
            <a:pPr>
              <a:defRPr/>
            </a:pPr>
            <a:endParaRPr kumimoji="1" lang="en-US" sz="2200" b="1" dirty="0">
              <a:solidFill>
                <a:prstClr val="black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7" name="직사각형 2">
            <a:extLst>
              <a:ext uri="{FF2B5EF4-FFF2-40B4-BE49-F238E27FC236}">
                <a16:creationId xmlns:a16="http://schemas.microsoft.com/office/drawing/2014/main" id="{5496B446-6A55-794B-34A0-CBC4B2495872}"/>
              </a:ext>
            </a:extLst>
          </p:cNvPr>
          <p:cNvSpPr/>
          <p:nvPr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80490-6D61-A7E6-7312-D7664529A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99" y="794882"/>
            <a:ext cx="8437851" cy="606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37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F02E-579D-059F-8E3A-63604001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A7F85-B2BB-A1A8-4252-B9D8F36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15</a:t>
            </a:fld>
            <a:endParaRPr lang="x-none"/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80E6DA31-9C00-8F36-5C4C-1888F8716427}"/>
              </a:ext>
            </a:extLst>
          </p:cNvPr>
          <p:cNvSpPr txBox="1">
            <a:spLocks/>
          </p:cNvSpPr>
          <p:nvPr/>
        </p:nvSpPr>
        <p:spPr>
          <a:xfrm>
            <a:off x="438485" y="672117"/>
            <a:ext cx="11418155" cy="234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400" b="0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Example of use case prototype</a:t>
            </a: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85431-5FD0-03AB-FBFC-9D8CDECDE00E}"/>
              </a:ext>
            </a:extLst>
          </p:cNvPr>
          <p:cNvSpPr txBox="1"/>
          <p:nvPr/>
        </p:nvSpPr>
        <p:spPr>
          <a:xfrm>
            <a:off x="335360" y="98395"/>
            <a:ext cx="522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6. Overall Design - </a:t>
            </a:r>
            <a:r>
              <a:rPr kumimoji="1" lang="en-US" altLang="ko-KR" sz="2200" b="1" dirty="0" err="1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Async</a:t>
            </a: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Helper</a:t>
            </a:r>
            <a:endParaRPr kumimoji="1" lang="en-US" sz="2200" b="1" dirty="0">
              <a:solidFill>
                <a:prstClr val="black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7" name="직사각형 2">
            <a:extLst>
              <a:ext uri="{FF2B5EF4-FFF2-40B4-BE49-F238E27FC236}">
                <a16:creationId xmlns:a16="http://schemas.microsoft.com/office/drawing/2014/main" id="{5496B446-6A55-794B-34A0-CBC4B2495872}"/>
              </a:ext>
            </a:extLst>
          </p:cNvPr>
          <p:cNvSpPr/>
          <p:nvPr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39716A-E033-F891-6CA2-E7C604395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75" y="1031688"/>
            <a:ext cx="8922530" cy="552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7. Implementation and verification</a:t>
            </a:r>
            <a:br>
              <a:rPr kumimoji="1" lang="en-US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sz="2200" b="1" dirty="0">
              <a:solidFill>
                <a:prstClr val="black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In progress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6/3/25</a:t>
            </a:fld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27931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F8347-8274-D8E0-28D9-167D1070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F6D89-3A7B-0998-1C64-647D0F07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17</a:t>
            </a:fld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09008-3330-08CC-AA0F-505351DB59C9}"/>
              </a:ext>
            </a:extLst>
          </p:cNvPr>
          <p:cNvSpPr txBox="1"/>
          <p:nvPr/>
        </p:nvSpPr>
        <p:spPr>
          <a:xfrm>
            <a:off x="2780829" y="2098071"/>
            <a:ext cx="6630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4000" dirty="0">
                <a:latin typeface="Arial" panose="020B0604020202020204" pitchFamily="34" charset="0"/>
                <a:cs typeface="Arial" panose="020B0604020202020204" pitchFamily="34" charset="0"/>
              </a:rPr>
              <a:t>Thank you for your listening!</a:t>
            </a:r>
          </a:p>
        </p:txBody>
      </p:sp>
    </p:spTree>
    <p:extLst>
      <p:ext uri="{BB962C8B-B14F-4D97-AF65-F5344CB8AC3E}">
        <p14:creationId xmlns:p14="http://schemas.microsoft.com/office/powerpoint/2010/main" val="114008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37C1-2D8C-F1B9-A9D7-36CC7D46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4AA8-6D35-FA4B-B26B-8ACCED751F8A}" type="datetime1">
              <a:rPr lang="en-US" smtClean="0"/>
              <a:t>6/3/25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465E5-DE39-9C97-6CA5-39B1EC8E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2</a:t>
            </a:fld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5E75C-8ECD-E8A6-44C9-D298ABCE38EC}"/>
              </a:ext>
            </a:extLst>
          </p:cNvPr>
          <p:cNvSpPr txBox="1"/>
          <p:nvPr/>
        </p:nvSpPr>
        <p:spPr>
          <a:xfrm>
            <a:off x="1652294" y="614420"/>
            <a:ext cx="522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Agenda</a:t>
            </a:r>
            <a:endParaRPr kumimoji="1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F3565576-2823-0234-4FAA-28A0461B9504}"/>
              </a:ext>
            </a:extLst>
          </p:cNvPr>
          <p:cNvSpPr txBox="1">
            <a:spLocks/>
          </p:cNvSpPr>
          <p:nvPr/>
        </p:nvSpPr>
        <p:spPr>
          <a:xfrm>
            <a:off x="1652294" y="1543523"/>
            <a:ext cx="3858211" cy="34089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Project Overview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Project Context</a:t>
            </a:r>
          </a:p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Current Design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Problem of Current Design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Limitation of C++ standard library</a:t>
            </a:r>
            <a:b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2">
            <a:extLst>
              <a:ext uri="{FF2B5EF4-FFF2-40B4-BE49-F238E27FC236}">
                <a16:creationId xmlns:a16="http://schemas.microsoft.com/office/drawing/2014/main" id="{EA014A94-2F6A-90C9-35CB-01B9B8482A2C}"/>
              </a:ext>
            </a:extLst>
          </p:cNvPr>
          <p:cNvSpPr/>
          <p:nvPr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F3565576-2823-0234-4FAA-28A0461B9504}"/>
              </a:ext>
            </a:extLst>
          </p:cNvPr>
          <p:cNvSpPr txBox="1">
            <a:spLocks/>
          </p:cNvSpPr>
          <p:nvPr/>
        </p:nvSpPr>
        <p:spPr>
          <a:xfrm>
            <a:off x="6502531" y="1543523"/>
            <a:ext cx="3479669" cy="27164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Propose new async mechanism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Overall Design</a:t>
            </a:r>
          </a:p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Implementation and Verification</a:t>
            </a:r>
            <a:b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0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2A77-ACC0-88FA-CBF8-21FA89D6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>
            <a:normAutofit fontScale="90000"/>
          </a:bodyPr>
          <a:lstStyle/>
          <a:p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1. Project Overview</a:t>
            </a:r>
            <a:br>
              <a:rPr kumimoji="1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G Smart UI SemiBold" panose="020B0700000101010101" pitchFamily="50" charset="-127"/>
                <a:cs typeface="+mn-cs"/>
              </a:rPr>
            </a:b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58353-B76D-2D2D-2B59-77F8619C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7E359-F277-275B-0318-CEA36B30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3</a:t>
            </a:fld>
            <a:endParaRPr lang="x-none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3D5EA90C-B7C2-6192-8E76-268D2FC73076}"/>
              </a:ext>
            </a:extLst>
          </p:cNvPr>
          <p:cNvSpPr txBox="1">
            <a:spLocks/>
          </p:cNvSpPr>
          <p:nvPr/>
        </p:nvSpPr>
        <p:spPr>
          <a:xfrm>
            <a:off x="6552273" y="2396524"/>
            <a:ext cx="4824536" cy="36748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What is Tiger platform for Telematics?</a:t>
            </a: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Provide core services such as diagnostic service, route </a:t>
            </a:r>
            <a:r>
              <a:rPr lang="en-US" sz="1400" b="0" dirty="0" err="1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service,etc</a:t>
            </a:r>
            <a:r>
              <a:rPr lang="en-US" sz="14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to be used in various telematics projects</a:t>
            </a: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0" dirty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Provide base SW framework to be reused and inherited by other applications and services.</a:t>
            </a: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0" dirty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This project is to improve the Tiger framework quality</a:t>
            </a: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1" indent="0">
              <a:lnSpc>
                <a:spcPct val="120000"/>
              </a:lnSpc>
              <a:spcBef>
                <a:spcPct val="50000"/>
              </a:spcBef>
              <a:defRPr/>
            </a:pPr>
            <a:endParaRPr lang="en-US" sz="19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6BA38-2215-DF7C-DB50-F1F081070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7" y="1264104"/>
            <a:ext cx="5714073" cy="4392488"/>
          </a:xfrm>
          <a:prstGeom prst="rect">
            <a:avLst/>
          </a:prstGeom>
        </p:spPr>
      </p:pic>
      <p:sp>
        <p:nvSpPr>
          <p:cNvPr id="8" name="직사각형 2">
            <a:extLst>
              <a:ext uri="{FF2B5EF4-FFF2-40B4-BE49-F238E27FC236}">
                <a16:creationId xmlns:a16="http://schemas.microsoft.com/office/drawing/2014/main" id="{5A16B166-7AEE-44F2-BE31-9EC1E8A70FF3}"/>
              </a:ext>
            </a:extLst>
          </p:cNvPr>
          <p:cNvSpPr/>
          <p:nvPr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80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E9F9-BEBD-577F-34FA-ADB154D2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09669"/>
            <a:ext cx="10515600" cy="589032"/>
          </a:xfrm>
        </p:spPr>
        <p:txBody>
          <a:bodyPr>
            <a:normAutofit fontScale="90000"/>
          </a:bodyPr>
          <a:lstStyle/>
          <a:p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2. Project Context </a:t>
            </a:r>
            <a:b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x-non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7FDCD-DE07-7435-B9F4-71874277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07FC8-D3AC-AACC-7391-24949637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4</a:t>
            </a:fld>
            <a:endParaRPr lang="x-none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6A5E1AC0-F29A-2479-EBAC-245113042FC9}"/>
              </a:ext>
            </a:extLst>
          </p:cNvPr>
          <p:cNvSpPr txBox="1">
            <a:spLocks/>
          </p:cNvSpPr>
          <p:nvPr/>
        </p:nvSpPr>
        <p:spPr>
          <a:xfrm>
            <a:off x="438485" y="672117"/>
            <a:ext cx="11418155" cy="517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4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System Context Diagram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3C31B1D0-E86C-D49A-8622-4819921EB882}"/>
              </a:ext>
            </a:extLst>
          </p:cNvPr>
          <p:cNvSpPr txBox="1">
            <a:spLocks/>
          </p:cNvSpPr>
          <p:nvPr/>
        </p:nvSpPr>
        <p:spPr>
          <a:xfrm>
            <a:off x="8832304" y="719794"/>
            <a:ext cx="3024336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altLang="ko-KR" sz="14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NAD SoC</a:t>
            </a:r>
            <a:r>
              <a:rPr lang="en-US" altLang="ko-KR" sz="14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: applications and services developed by LGE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Tiger SW framework</a:t>
            </a:r>
            <a:r>
              <a:rPr lang="en-US" altLang="ko-KR" sz="14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: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</a:t>
            </a:r>
            <a:r>
              <a:rPr lang="en-US" altLang="ko-KR" sz="14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rovide base class which is inherited by applications and services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4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Provide utility for processing asynchronous operations</a:t>
            </a: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2">
            <a:extLst>
              <a:ext uri="{FF2B5EF4-FFF2-40B4-BE49-F238E27FC236}">
                <a16:creationId xmlns:a16="http://schemas.microsoft.com/office/drawing/2014/main" id="{73009833-FABA-3E2D-E634-C04C3932BB3F}"/>
              </a:ext>
            </a:extLst>
          </p:cNvPr>
          <p:cNvSpPr/>
          <p:nvPr/>
        </p:nvSpPr>
        <p:spPr>
          <a:xfrm>
            <a:off x="6378814" y="88576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5" y="928011"/>
            <a:ext cx="7439025" cy="579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E9F9-BEBD-577F-34FA-ADB154D2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09669"/>
            <a:ext cx="10515600" cy="589032"/>
          </a:xfrm>
        </p:spPr>
        <p:txBody>
          <a:bodyPr>
            <a:normAutofit fontScale="90000"/>
          </a:bodyPr>
          <a:lstStyle/>
          <a:p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2.</a:t>
            </a:r>
            <a:r>
              <a:rPr kumimoji="1" lang="en-US" altLang="ko-KR" sz="22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Current design</a:t>
            </a:r>
            <a:b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x-non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7FDCD-DE07-7435-B9F4-71874277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07FC8-D3AC-AACC-7391-24949637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5</a:t>
            </a:fld>
            <a:endParaRPr lang="x-none"/>
          </a:p>
        </p:txBody>
      </p:sp>
      <p:sp>
        <p:nvSpPr>
          <p:cNvPr id="9" name="직사각형 2">
            <a:extLst>
              <a:ext uri="{FF2B5EF4-FFF2-40B4-BE49-F238E27FC236}">
                <a16:creationId xmlns:a16="http://schemas.microsoft.com/office/drawing/2014/main" id="{73009833-FABA-3E2D-E634-C04C3932BB3F}"/>
              </a:ext>
            </a:extLst>
          </p:cNvPr>
          <p:cNvSpPr/>
          <p:nvPr/>
        </p:nvSpPr>
        <p:spPr>
          <a:xfrm>
            <a:off x="6378814" y="88576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24" y="1020587"/>
            <a:ext cx="6764442" cy="37724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786" y="4568825"/>
            <a:ext cx="5562600" cy="2152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BFDA6F-A5F2-4778-C7F2-5CBA0453A786}"/>
              </a:ext>
            </a:extLst>
          </p:cNvPr>
          <p:cNvSpPr txBox="1"/>
          <p:nvPr/>
        </p:nvSpPr>
        <p:spPr>
          <a:xfrm>
            <a:off x="497183" y="439548"/>
            <a:ext cx="342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- How Async operation is handled?</a:t>
            </a:r>
          </a:p>
        </p:txBody>
      </p:sp>
    </p:spTree>
    <p:extLst>
      <p:ext uri="{BB962C8B-B14F-4D97-AF65-F5344CB8AC3E}">
        <p14:creationId xmlns:p14="http://schemas.microsoft.com/office/powerpoint/2010/main" val="412852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E9F9-BEBD-577F-34FA-ADB154D2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09669"/>
            <a:ext cx="10515600" cy="589032"/>
          </a:xfrm>
        </p:spPr>
        <p:txBody>
          <a:bodyPr>
            <a:normAutofit fontScale="90000"/>
          </a:bodyPr>
          <a:lstStyle/>
          <a:p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2. Current design</a:t>
            </a:r>
            <a:b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x-non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7FDCD-DE07-7435-B9F4-71874277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07FC8-D3AC-AACC-7391-24949637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6</a:t>
            </a:fld>
            <a:endParaRPr lang="x-none"/>
          </a:p>
        </p:txBody>
      </p:sp>
      <p:sp>
        <p:nvSpPr>
          <p:cNvPr id="9" name="직사각형 2">
            <a:extLst>
              <a:ext uri="{FF2B5EF4-FFF2-40B4-BE49-F238E27FC236}">
                <a16:creationId xmlns:a16="http://schemas.microsoft.com/office/drawing/2014/main" id="{73009833-FABA-3E2D-E634-C04C3932BB3F}"/>
              </a:ext>
            </a:extLst>
          </p:cNvPr>
          <p:cNvSpPr/>
          <p:nvPr/>
        </p:nvSpPr>
        <p:spPr>
          <a:xfrm>
            <a:off x="6378814" y="88576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293" y="484572"/>
            <a:ext cx="7830851" cy="65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8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E9F9-BEBD-577F-34FA-ADB154D2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09669"/>
            <a:ext cx="10515600" cy="589032"/>
          </a:xfrm>
        </p:spPr>
        <p:txBody>
          <a:bodyPr>
            <a:normAutofit fontScale="90000"/>
          </a:bodyPr>
          <a:lstStyle/>
          <a:p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2. Current design</a:t>
            </a:r>
            <a:b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x-non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7FDCD-DE07-7435-B9F4-71874277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07FC8-D3AC-AACC-7391-24949637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7</a:t>
            </a:fld>
            <a:endParaRPr lang="x-none"/>
          </a:p>
        </p:txBody>
      </p:sp>
      <p:sp>
        <p:nvSpPr>
          <p:cNvPr id="9" name="직사각형 2">
            <a:extLst>
              <a:ext uri="{FF2B5EF4-FFF2-40B4-BE49-F238E27FC236}">
                <a16:creationId xmlns:a16="http://schemas.microsoft.com/office/drawing/2014/main" id="{73009833-FABA-3E2D-E634-C04C3932BB3F}"/>
              </a:ext>
            </a:extLst>
          </p:cNvPr>
          <p:cNvSpPr/>
          <p:nvPr/>
        </p:nvSpPr>
        <p:spPr>
          <a:xfrm>
            <a:off x="6378814" y="88576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742" y="436964"/>
            <a:ext cx="6719477" cy="628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6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E9F9-BEBD-577F-34FA-ADB154D2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09669"/>
            <a:ext cx="10515600" cy="589032"/>
          </a:xfrm>
        </p:spPr>
        <p:txBody>
          <a:bodyPr>
            <a:normAutofit/>
          </a:bodyPr>
          <a:lstStyle/>
          <a:p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3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. Problem of current design</a:t>
            </a:r>
            <a:endParaRPr lang="x-non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7FDCD-DE07-7435-B9F4-71874277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07FC8-D3AC-AACC-7391-24949637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8</a:t>
            </a:fld>
            <a:endParaRPr lang="x-none"/>
          </a:p>
        </p:txBody>
      </p:sp>
      <p:sp>
        <p:nvSpPr>
          <p:cNvPr id="9" name="직사각형 2">
            <a:extLst>
              <a:ext uri="{FF2B5EF4-FFF2-40B4-BE49-F238E27FC236}">
                <a16:creationId xmlns:a16="http://schemas.microsoft.com/office/drawing/2014/main" id="{73009833-FABA-3E2D-E634-C04C3932BB3F}"/>
              </a:ext>
            </a:extLst>
          </p:cNvPr>
          <p:cNvSpPr/>
          <p:nvPr/>
        </p:nvSpPr>
        <p:spPr>
          <a:xfrm>
            <a:off x="6378814" y="88576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3D5EA90C-B7C2-6192-8E76-268D2FC73076}"/>
              </a:ext>
            </a:extLst>
          </p:cNvPr>
          <p:cNvSpPr txBox="1">
            <a:spLocks/>
          </p:cNvSpPr>
          <p:nvPr/>
        </p:nvSpPr>
        <p:spPr>
          <a:xfrm>
            <a:off x="633793" y="798835"/>
            <a:ext cx="8781511" cy="68726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Only support message-based asynchronous operation</a:t>
            </a:r>
          </a:p>
          <a:p>
            <a:pPr marL="800100" lvl="1" indent="-3429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Lack support for function-based type (callable objects)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Using current async operation in Tiger library is complex</a:t>
            </a:r>
          </a:p>
          <a:p>
            <a:pPr marL="800100" lvl="1" indent="-3429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Take more effort for developing</a:t>
            </a:r>
          </a:p>
          <a:p>
            <a:pPr marL="800100" lvl="1" indent="-3429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The more complex code is, the more error-prone code is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Tiger library doesn’t detect CPU-bound task efficiently</a:t>
            </a:r>
          </a:p>
          <a:p>
            <a:pPr marL="800100" lvl="1" indent="-3429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Lead to stuck in event loop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Timer mechanism on Tiger library is based on Linux Thread</a:t>
            </a:r>
          </a:p>
          <a:p>
            <a:pPr marL="742950" lvl="1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Lead to exhausts system resources because of creating each new thread for new timer</a:t>
            </a:r>
            <a:endParaRPr lang="en-US" sz="2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Not support a chain of asynchronous operations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endParaRPr lang="en-US" sz="18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endParaRPr lang="en-US" sz="1400" b="0" dirty="0">
              <a:solidFill>
                <a:srgbClr val="FF0000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282575" indent="0">
              <a:lnSpc>
                <a:spcPct val="120000"/>
              </a:lnSpc>
              <a:spcBef>
                <a:spcPct val="50000"/>
              </a:spcBef>
              <a:buNone/>
              <a:defRPr/>
            </a:pP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1" indent="0">
              <a:lnSpc>
                <a:spcPct val="120000"/>
              </a:lnSpc>
              <a:spcBef>
                <a:spcPct val="50000"/>
              </a:spcBef>
              <a:defRPr/>
            </a:pPr>
            <a:endParaRPr lang="en-US" sz="19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5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CA3DE-7078-E260-5CCD-73ACAE1AE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97F0-6777-4951-ADBD-485D2A43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252"/>
            <a:ext cx="10515600" cy="589032"/>
          </a:xfrm>
        </p:spPr>
        <p:txBody>
          <a:bodyPr>
            <a:normAutofit/>
          </a:bodyPr>
          <a:lstStyle/>
          <a:p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4. Limitation of C++ standard library</a:t>
            </a:r>
            <a:endParaRPr lang="x-non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DF2B9-45C4-5976-3F00-8C098DF1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5A5D6-FD58-E64C-DB41-F79EB7FE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9</a:t>
            </a:fld>
            <a:endParaRPr lang="x-none"/>
          </a:p>
        </p:txBody>
      </p:sp>
      <p:sp>
        <p:nvSpPr>
          <p:cNvPr id="9" name="직사각형 2">
            <a:extLst>
              <a:ext uri="{FF2B5EF4-FFF2-40B4-BE49-F238E27FC236}">
                <a16:creationId xmlns:a16="http://schemas.microsoft.com/office/drawing/2014/main" id="{E7952FD9-F1C5-741C-9728-34E05AB794F0}"/>
              </a:ext>
            </a:extLst>
          </p:cNvPr>
          <p:cNvSpPr/>
          <p:nvPr/>
        </p:nvSpPr>
        <p:spPr>
          <a:xfrm>
            <a:off x="6378814" y="88576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51E366EE-E0E1-102B-F262-18428AEA310E}"/>
              </a:ext>
            </a:extLst>
          </p:cNvPr>
          <p:cNvSpPr txBox="1">
            <a:spLocks/>
          </p:cNvSpPr>
          <p:nvPr/>
        </p:nvSpPr>
        <p:spPr>
          <a:xfrm>
            <a:off x="0" y="776771"/>
            <a:ext cx="8781511" cy="59447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Current C++ library doesn’t provide well async operation mechanism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C++ library offer std::async() or std::future/std::promise </a:t>
            </a:r>
          </a:p>
          <a:p>
            <a:pPr marL="742950" lvl="1" indent="-28575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Require new thread for each async operation, which causes expensive</a:t>
            </a:r>
            <a:b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cost of OS for thread context switching and allocate/destroy threads.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JavaScript offers better async operation </a:t>
            </a:r>
          </a:p>
          <a:p>
            <a:pPr marL="800100" lvl="1" indent="-34290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Simpler API for use</a:t>
            </a:r>
          </a:p>
          <a:p>
            <a:pPr marL="800100" lvl="1" indent="-34290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Reduce cost of creating thread(one thread is enough)</a:t>
            </a:r>
          </a:p>
          <a:p>
            <a:pPr marL="800100" lvl="1" indent="-34290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defRPr/>
            </a:pPr>
            <a:endParaRPr lang="en-US" sz="8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endParaRPr lang="en-US" sz="18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endParaRPr lang="en-US" sz="1400" b="0" dirty="0">
              <a:solidFill>
                <a:srgbClr val="FF0000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282575" indent="0">
              <a:lnSpc>
                <a:spcPct val="120000"/>
              </a:lnSpc>
              <a:spcBef>
                <a:spcPct val="50000"/>
              </a:spcBef>
              <a:buNone/>
              <a:defRPr/>
            </a:pP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1" indent="0">
              <a:lnSpc>
                <a:spcPct val="120000"/>
              </a:lnSpc>
              <a:spcBef>
                <a:spcPct val="50000"/>
              </a:spcBef>
              <a:defRPr/>
            </a:pPr>
            <a:endParaRPr lang="en-US" sz="19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D3B3D-3A7C-EA7D-EB78-DC5767993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218" y="1178249"/>
            <a:ext cx="4868389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2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567</Words>
  <Application>Microsoft Macintosh PowerPoint</Application>
  <PresentationFormat>Widescreen</PresentationFormat>
  <Paragraphs>144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LG Smart UI SemiBold</vt:lpstr>
      <vt:lpstr>Times New Roman</vt:lpstr>
      <vt:lpstr>Wingdings</vt:lpstr>
      <vt:lpstr>Office Theme</vt:lpstr>
      <vt:lpstr>PowerPoint Presentation</vt:lpstr>
      <vt:lpstr>PowerPoint Presentation</vt:lpstr>
      <vt:lpstr>1. Project Overview </vt:lpstr>
      <vt:lpstr>2. Project Context  </vt:lpstr>
      <vt:lpstr>2. Current design </vt:lpstr>
      <vt:lpstr>2. Current design </vt:lpstr>
      <vt:lpstr>2. Current design </vt:lpstr>
      <vt:lpstr>3. Problem of current design</vt:lpstr>
      <vt:lpstr>4. Limitation of C++ standard library</vt:lpstr>
      <vt:lpstr>5. Propose new asynchronous mechanism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Implementation and verification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 Tran Anh</dc:creator>
  <cp:lastModifiedBy>Tai Tran Anh</cp:lastModifiedBy>
  <cp:revision>173</cp:revision>
  <dcterms:created xsi:type="dcterms:W3CDTF">2023-12-04T21:41:05Z</dcterms:created>
  <dcterms:modified xsi:type="dcterms:W3CDTF">2025-06-03T03:41:21Z</dcterms:modified>
</cp:coreProperties>
</file>