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448" r:id="rId2"/>
    <p:sldId id="446" r:id="rId3"/>
    <p:sldId id="453" r:id="rId4"/>
    <p:sldId id="449" r:id="rId5"/>
    <p:sldId id="454" r:id="rId6"/>
    <p:sldId id="455" r:id="rId7"/>
    <p:sldId id="456" r:id="rId8"/>
    <p:sldId id="457" r:id="rId9"/>
    <p:sldId id="459" r:id="rId10"/>
    <p:sldId id="458" r:id="rId11"/>
    <p:sldId id="460" r:id="rId12"/>
    <p:sldId id="461" r:id="rId13"/>
    <p:sldId id="462" r:id="rId14"/>
    <p:sldId id="479" r:id="rId15"/>
    <p:sldId id="463" r:id="rId16"/>
    <p:sldId id="450" r:id="rId17"/>
    <p:sldId id="464" r:id="rId18"/>
    <p:sldId id="465" r:id="rId19"/>
    <p:sldId id="466" r:id="rId20"/>
    <p:sldId id="481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82" r:id="rId30"/>
    <p:sldId id="475" r:id="rId31"/>
    <p:sldId id="476" r:id="rId32"/>
    <p:sldId id="451" r:id="rId33"/>
    <p:sldId id="477" r:id="rId34"/>
    <p:sldId id="478" r:id="rId35"/>
    <p:sldId id="452" r:id="rId36"/>
    <p:sldId id="483" r:id="rId37"/>
    <p:sldId id="484" r:id="rId38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B91BBE5-0128-4628-ACD5-8D1F2C1E7152}">
          <p14:sldIdLst>
            <p14:sldId id="448"/>
            <p14:sldId id="446"/>
            <p14:sldId id="453"/>
            <p14:sldId id="449"/>
            <p14:sldId id="454"/>
            <p14:sldId id="455"/>
            <p14:sldId id="456"/>
            <p14:sldId id="457"/>
            <p14:sldId id="459"/>
            <p14:sldId id="458"/>
            <p14:sldId id="460"/>
            <p14:sldId id="461"/>
            <p14:sldId id="462"/>
            <p14:sldId id="479"/>
            <p14:sldId id="463"/>
            <p14:sldId id="450"/>
            <p14:sldId id="464"/>
            <p14:sldId id="465"/>
            <p14:sldId id="466"/>
            <p14:sldId id="481"/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  <p14:sldId id="482"/>
            <p14:sldId id="475"/>
            <p14:sldId id="476"/>
            <p14:sldId id="451"/>
            <p14:sldId id="477"/>
            <p14:sldId id="478"/>
            <p14:sldId id="452"/>
          </p14:sldIdLst>
        </p14:section>
        <p14:section name="유첨" id="{2226AE08-0C7C-4FEB-A4C8-734E1D4C37AC}">
          <p14:sldIdLst>
            <p14:sldId id="483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pos="3120">
          <p15:clr>
            <a:srgbClr val="A4A3A4"/>
          </p15:clr>
        </p15:guide>
        <p15:guide id="3" pos="6068">
          <p15:clr>
            <a:srgbClr val="A4A3A4"/>
          </p15:clr>
        </p15:guide>
        <p15:guide id="4" pos="172">
          <p15:clr>
            <a:srgbClr val="A4A3A4"/>
          </p15:clr>
        </p15:guide>
        <p15:guide id="5" pos="3392">
          <p15:clr>
            <a:srgbClr val="A4A3A4"/>
          </p15:clr>
        </p15:guide>
        <p15:guide id="6" pos="761">
          <p15:clr>
            <a:srgbClr val="A4A3A4"/>
          </p15:clr>
        </p15:guide>
        <p15:guide id="7" orient="horz" pos="1797">
          <p15:clr>
            <a:srgbClr val="A4A3A4"/>
          </p15:clr>
        </p15:guide>
        <p15:guide id="8" pos="6084">
          <p15:clr>
            <a:srgbClr val="A4A3A4"/>
          </p15:clr>
        </p15:guide>
        <p15:guide id="9" pos="61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8000"/>
    <a:srgbClr val="FFFFCC"/>
    <a:srgbClr val="FFFF99"/>
    <a:srgbClr val="DDDDDD"/>
    <a:srgbClr val="FFCC99"/>
    <a:srgbClr val="0000CC"/>
    <a:srgbClr val="FF9933"/>
    <a:srgbClr val="FFFF9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36" autoAdjust="0"/>
    <p:restoredTop sz="99654" autoAdjust="0"/>
  </p:normalViewPr>
  <p:slideViewPr>
    <p:cSldViewPr snapToObjects="1">
      <p:cViewPr varScale="1">
        <p:scale>
          <a:sx n="113" d="100"/>
          <a:sy n="113" d="100"/>
        </p:scale>
        <p:origin x="1854" y="102"/>
      </p:cViewPr>
      <p:guideLst>
        <p:guide orient="horz" pos="482"/>
        <p:guide pos="3120"/>
        <p:guide pos="6068"/>
        <p:guide pos="172"/>
        <p:guide pos="3392"/>
        <p:guide pos="761"/>
        <p:guide orient="horz" pos="1797"/>
        <p:guide pos="6084"/>
        <p:guide pos="6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3954" y="9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CDBF833-A140-47A2-955D-FD9F57D7EC4F}" type="datetimeFigureOut">
              <a:rPr lang="ko-KR" altLang="en-US"/>
              <a:pPr>
                <a:defRPr/>
              </a:pPr>
              <a:t>2023-04-20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72E091-32B3-4A96-A0AE-E630533BD309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743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5125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A3D78B3-A0DA-4D72-A1CE-0289CB07F92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29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90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46EDF8-84E0-4D44-8D18-E6908447627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390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4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90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46EDF8-84E0-4D44-8D18-E6908447627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390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35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5457056" y="2796540"/>
            <a:ext cx="2945582" cy="20973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sz="1800" dirty="0" smtClean="0">
              <a:solidFill>
                <a:prstClr val="white"/>
              </a:solidFill>
            </a:endParaRPr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1347511" y="1996397"/>
            <a:ext cx="72077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/>
            <a:endParaRPr lang="ko-KR" altLang="en-US" sz="1800" dirty="0">
              <a:solidFill>
                <a:prstClr val="black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 userDrawn="1"/>
        </p:nvSpPr>
        <p:spPr bwMode="auto">
          <a:xfrm>
            <a:off x="4523860" y="1429673"/>
            <a:ext cx="855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buFont typeface="Wingdings" pitchFamily="2" charset="2"/>
              <a:buNone/>
            </a:pPr>
            <a:r>
              <a:rPr lang="ko-KR" altLang="en-US" sz="30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제</a:t>
            </a:r>
            <a:r>
              <a:rPr lang="ko-KR" altLang="en-US" sz="30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목</a:t>
            </a:r>
          </a:p>
        </p:txBody>
      </p:sp>
      <p:sp>
        <p:nvSpPr>
          <p:cNvPr id="10" name="Text Box 3"/>
          <p:cNvSpPr txBox="1">
            <a:spLocks noChangeArrowheads="1"/>
          </p:cNvSpPr>
          <p:nvPr userDrawn="1"/>
        </p:nvSpPr>
        <p:spPr bwMode="auto">
          <a:xfrm>
            <a:off x="4254711" y="5307376"/>
            <a:ext cx="139333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buFont typeface="Wingdings" pitchFamily="2" charset="2"/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2018</a:t>
            </a:r>
            <a:r>
              <a:rPr lang="ko-KR" altLang="en-US" sz="15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15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0</a:t>
            </a:r>
            <a:r>
              <a:rPr lang="ko-KR" altLang="en-US" sz="15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15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0</a:t>
            </a:r>
            <a:r>
              <a:rPr lang="en-US" altLang="ko-KR" sz="15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0</a:t>
            </a:r>
            <a:r>
              <a:rPr lang="ko-KR" altLang="en-US" sz="15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일</a:t>
            </a:r>
            <a:endParaRPr lang="ko-KR" altLang="en-US" sz="15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 userDrawn="1"/>
        </p:nvSpPr>
        <p:spPr bwMode="auto">
          <a:xfrm>
            <a:off x="4589736" y="5711427"/>
            <a:ext cx="723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buFont typeface="Wingdings" pitchFamily="2" charset="2"/>
              <a:buNone/>
            </a:pPr>
            <a:r>
              <a:rPr lang="ko-KR" altLang="en-US" sz="16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조직</a:t>
            </a:r>
            <a:r>
              <a:rPr lang="ko-KR" altLang="en-US" sz="1600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명</a:t>
            </a:r>
          </a:p>
        </p:txBody>
      </p:sp>
      <p:sp>
        <p:nvSpPr>
          <p:cNvPr id="12" name="Text Box 7"/>
          <p:cNvSpPr txBox="1">
            <a:spLocks noChangeArrowheads="1"/>
          </p:cNvSpPr>
          <p:nvPr userDrawn="1"/>
        </p:nvSpPr>
        <p:spPr bwMode="auto">
          <a:xfrm>
            <a:off x="2887263" y="2978756"/>
            <a:ext cx="769593" cy="32316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62000" rIns="162000" anchor="ctr">
            <a:spAutoFit/>
          </a:bodyPr>
          <a:lstStyle>
            <a:lvl1pPr marL="177800" indent="-1778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ko-KR" altLang="en-US" sz="1500" u="sng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목  차</a:t>
            </a:r>
          </a:p>
        </p:txBody>
      </p:sp>
      <p:sp>
        <p:nvSpPr>
          <p:cNvPr id="13" name="Text Box 15"/>
          <p:cNvSpPr txBox="1">
            <a:spLocks noChangeArrowheads="1"/>
          </p:cNvSpPr>
          <p:nvPr userDrawn="1"/>
        </p:nvSpPr>
        <p:spPr bwMode="auto">
          <a:xfrm>
            <a:off x="2218980" y="4076957"/>
            <a:ext cx="2138974" cy="28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marL="182563" indent="-182563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/>
            <a:r>
              <a:rPr lang="en-US" altLang="ko-KR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Ⅲ</a:t>
            </a:r>
            <a:r>
              <a:rPr lang="en-US" altLang="ko-KR" sz="14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 OOOOOOOOOOOOOOOO</a:t>
            </a:r>
            <a:endParaRPr lang="ko-KR" altLang="en-US" sz="14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auto">
          <a:xfrm>
            <a:off x="2218980" y="3387557"/>
            <a:ext cx="2138974" cy="28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marL="182563" indent="-182563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/>
            <a:r>
              <a:rPr lang="en-US" altLang="ko-KR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Ⅰ</a:t>
            </a:r>
            <a:r>
              <a:rPr lang="en-US" altLang="ko-KR" sz="14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 OOOOOOOOOOOOOOOO</a:t>
            </a:r>
            <a:endParaRPr lang="ko-KR" altLang="en-US" sz="14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 userDrawn="1"/>
        </p:nvSpPr>
        <p:spPr bwMode="auto">
          <a:xfrm>
            <a:off x="2218980" y="3732257"/>
            <a:ext cx="2138974" cy="28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marL="182563" indent="-182563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/>
            <a:r>
              <a:rPr lang="en-US" altLang="ko-KR" sz="1400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Ⅱ</a:t>
            </a:r>
            <a:r>
              <a:rPr lang="en-US" altLang="ko-KR" sz="14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 OOOOOOOOOOOOOOOO</a:t>
            </a:r>
            <a:endParaRPr lang="ko-KR" altLang="en-US" sz="14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 userDrawn="1"/>
        </p:nvSpPr>
        <p:spPr bwMode="auto">
          <a:xfrm>
            <a:off x="6407994" y="2850080"/>
            <a:ext cx="1043707" cy="32316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62000" rIns="162000" anchor="ctr">
            <a:spAutoFit/>
          </a:bodyPr>
          <a:lstStyle>
            <a:lvl1pPr marL="177800" indent="-1778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ko-KR" altLang="en-US" sz="1500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보고</a:t>
            </a:r>
            <a:r>
              <a:rPr lang="en-US" altLang="ko-KR" sz="1500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500" u="sng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목적</a:t>
            </a:r>
            <a:endParaRPr lang="ko-KR" altLang="en-US" sz="1500" u="sng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17" name="모서리가 둥근 직사각형 16"/>
          <p:cNvSpPr/>
          <p:nvPr userDrawn="1"/>
        </p:nvSpPr>
        <p:spPr>
          <a:xfrm>
            <a:off x="8638147" y="957611"/>
            <a:ext cx="1016000" cy="33655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>
            <a:lvl1pPr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110000"/>
              </a:lnSpc>
              <a:defRPr/>
            </a:pPr>
            <a:r>
              <a:rPr kumimoji="0" lang="ko-KR" altLang="en-US" sz="1600" dirty="0" smtClean="0">
                <a:solidFill>
                  <a:srgbClr val="FFFFFF"/>
                </a:solidFill>
                <a:cs typeface="Arial" panose="020B0604020202020204" pitchFamily="34" charset="0"/>
              </a:rPr>
              <a:t>공유</a:t>
            </a:r>
            <a:r>
              <a:rPr kumimoji="0" lang="en-US" altLang="ko-KR" sz="1600" dirty="0" smtClean="0">
                <a:solidFill>
                  <a:srgbClr val="FFFFFF"/>
                </a:solidFill>
                <a:cs typeface="Arial" panose="020B0604020202020204" pitchFamily="34" charset="0"/>
              </a:rPr>
              <a:t>/</a:t>
            </a:r>
            <a:r>
              <a:rPr kumimoji="0" lang="ko-KR" altLang="en-US" sz="1600" dirty="0" smtClean="0">
                <a:solidFill>
                  <a:srgbClr val="FFFFFF"/>
                </a:solidFill>
                <a:cs typeface="Arial" panose="020B0604020202020204" pitchFamily="34" charset="0"/>
              </a:rPr>
              <a:t>참조</a:t>
            </a:r>
          </a:p>
        </p:txBody>
      </p:sp>
      <p:pic>
        <p:nvPicPr>
          <p:cNvPr id="18" name="Picture 11" descr="D:\조직문화\로고\LGE_CI_LOGO\누끼 컷\LGE_Logo_3D_Tagline(W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84" y="6179570"/>
            <a:ext cx="975346" cy="47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5368" y="141866"/>
            <a:ext cx="1409001" cy="611775"/>
          </a:xfrm>
          <a:prstGeom prst="rect">
            <a:avLst/>
          </a:prstGeom>
          <a:noFill/>
        </p:spPr>
      </p:pic>
      <p:sp>
        <p:nvSpPr>
          <p:cNvPr id="21" name="Text Box 16"/>
          <p:cNvSpPr txBox="1">
            <a:spLocks noChangeArrowheads="1"/>
          </p:cNvSpPr>
          <p:nvPr userDrawn="1"/>
        </p:nvSpPr>
        <p:spPr bwMode="auto">
          <a:xfrm>
            <a:off x="5601073" y="3150493"/>
            <a:ext cx="2664296" cy="136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이 보고는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~~~</a:t>
            </a:r>
            <a:br>
              <a:rPr lang="en-US" altLang="ko-KR" dirty="0" smtClean="0"/>
            </a:br>
            <a:r>
              <a:rPr lang="en-US" altLang="ko-KR" dirty="0" smtClean="0"/>
              <a:t>~~~</a:t>
            </a:r>
          </a:p>
          <a:p>
            <a:pPr marL="0" indent="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위함입니다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860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68134" y="6597352"/>
            <a:ext cx="5501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3D78B3-A0DA-4D72-A1CE-0289CB07F927}" type="slidenum">
              <a:rPr lang="en-US" altLang="ko-KR" sz="1100" b="1" smtClean="0">
                <a:latin typeface="Arial Narrow" panose="020B0606020202030204" pitchFamily="34" charset="0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altLang="ko-KR" sz="1100" b="1" dirty="0" smtClean="0">
                <a:latin typeface="Arial Narrow" pitchFamily="34" charset="0"/>
              </a:rPr>
              <a:t> / 35</a:t>
            </a:r>
            <a:endParaRPr lang="ko-KR" altLang="en-US" sz="1100" b="1" dirty="0">
              <a:latin typeface="Arial Narrow" pitchFamily="34" charset="0"/>
            </a:endParaRPr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pic>
        <p:nvPicPr>
          <p:cNvPr id="8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9963" y="6386473"/>
            <a:ext cx="971368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722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pic>
        <p:nvPicPr>
          <p:cNvPr id="8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9963" y="6386473"/>
            <a:ext cx="971368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687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보고서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/>
          </a:p>
        </p:txBody>
      </p:sp>
      <p:pic>
        <p:nvPicPr>
          <p:cNvPr id="15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9963" y="6386473"/>
            <a:ext cx="971368" cy="4217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447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4208463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10501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8" r:id="rId2"/>
    <p:sldLayoutId id="2147483660" r:id="rId3"/>
    <p:sldLayoutId id="2147483661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347511" y="1996397"/>
            <a:ext cx="72077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/>
            <a:endParaRPr lang="ko-KR" altLang="en-US" sz="18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2894409" y="1429673"/>
            <a:ext cx="41139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0" rIns="90000" b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buFont typeface="Wingdings" pitchFamily="2" charset="2"/>
              <a:buNone/>
            </a:pPr>
            <a:r>
              <a:rPr lang="ko-KR" altLang="ko-KR" sz="3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안내로봇 주행 </a:t>
            </a:r>
            <a:r>
              <a:rPr lang="ko-KR" altLang="ko-KR" sz="3200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매핑</a:t>
            </a:r>
            <a:r>
              <a:rPr lang="ko-KR" altLang="ko-KR" sz="3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설계</a:t>
            </a:r>
            <a:endParaRPr lang="ko-KR" altLang="en-US" sz="30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238873" y="6144081"/>
            <a:ext cx="139333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buFont typeface="Wingdings" pitchFamily="2" charset="2"/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2023</a:t>
            </a:r>
            <a:r>
              <a:rPr lang="ko-KR" altLang="en-US" sz="15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년 </a:t>
            </a:r>
            <a:r>
              <a:rPr lang="en-US" altLang="ko-KR" sz="15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4</a:t>
            </a:r>
            <a:r>
              <a:rPr lang="ko-KR" altLang="en-US" sz="15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월 </a:t>
            </a:r>
            <a:r>
              <a:rPr lang="en-US" altLang="ko-KR" sz="15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21</a:t>
            </a:r>
            <a:r>
              <a:rPr lang="ko-KR" altLang="en-US" sz="15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일</a:t>
            </a:r>
            <a:endParaRPr lang="ko-KR" altLang="en-US" sz="15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61766" y="2971062"/>
            <a:ext cx="779212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62000" rIns="162000" anchor="ctr">
            <a:spAutoFit/>
          </a:bodyPr>
          <a:lstStyle>
            <a:lvl1pPr marL="177800" indent="-1778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ko-KR" altLang="en-US" sz="1600" u="sng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목  차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3813211" y="3387557"/>
            <a:ext cx="2170200" cy="187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>
            <a:spAutoFit/>
          </a:bodyPr>
          <a:lstStyle>
            <a:lvl1pPr marL="182563" indent="-182563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defTabSz="914400" eaLnBrk="1" hangingPunct="1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1. 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Introduction</a:t>
            </a:r>
            <a:endParaRPr lang="ko-KR" altLang="en-US" sz="16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defTabSz="914400" eaLnBrk="1" hangingPunct="1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2. 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Driver</a:t>
            </a:r>
            <a:endParaRPr lang="ko-KR" altLang="en-US" sz="16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defTabSz="914400" eaLnBrk="1" hangingPunct="1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3. 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Design</a:t>
            </a:r>
            <a:endParaRPr lang="ko-KR" altLang="en-US" sz="16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defTabSz="914400" eaLnBrk="1" hangingPunct="1"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4. 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Validation &amp;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Verification</a:t>
            </a:r>
          </a:p>
          <a:p>
            <a:pPr defTabSz="914400" eaLnBrk="1" hangingPunct="1"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5</a:t>
            </a:r>
            <a:r>
              <a:rPr lang="en-US" altLang="ko-KR" sz="1600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  <a:r>
              <a:rPr lang="en-US" altLang="ko-KR" sz="16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Lesson &amp; </a:t>
            </a:r>
            <a:r>
              <a:rPr lang="en-US" altLang="ko-KR" sz="16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Learned</a:t>
            </a:r>
          </a:p>
        </p:txBody>
      </p:sp>
      <p:pic>
        <p:nvPicPr>
          <p:cNvPr id="17" name="Picture 11" descr="D:\조직문화\로고\LGE_CI_LOGO\누끼 컷\LGE_Logo_3D_Tagline(W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84" y="6179570"/>
            <a:ext cx="975346" cy="47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 descr="C:\Users\hyun\Desktop\비전로고_두줄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5368" y="141866"/>
            <a:ext cx="1409001" cy="611775"/>
          </a:xfrm>
          <a:prstGeom prst="rect">
            <a:avLst/>
          </a:prstGeom>
          <a:noFill/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4208463" y="19050"/>
            <a:ext cx="1454150" cy="250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LGE Internal Use Only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406117" y="5661248"/>
            <a:ext cx="305885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defTabSz="914400" eaLnBrk="1" hangingPunct="1">
              <a:buFont typeface="Wingdings" pitchFamily="2" charset="2"/>
              <a:buNone/>
            </a:pPr>
            <a:r>
              <a:rPr lang="en-US" altLang="ko-KR" sz="15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BS</a:t>
            </a:r>
            <a:r>
              <a:rPr lang="ko-KR" altLang="en-US" sz="15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사업본부 로봇사업담당 신재준</a:t>
            </a:r>
            <a:r>
              <a:rPr lang="en-US" altLang="ko-KR" sz="15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5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anose="020B0604020202020204" pitchFamily="34" charset="0"/>
              </a:rPr>
              <a:t>책임</a:t>
            </a:r>
            <a:endParaRPr lang="ko-KR" altLang="en-US" sz="15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6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6610378" cy="4264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Driver -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Requirement </a:t>
            </a:r>
            <a:endParaRPr lang="ko-KR" altLang="ko-KR" sz="2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2862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96347" y="620688"/>
            <a:ext cx="9684984" cy="381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Functional Requirement</a:t>
            </a:r>
            <a:endParaRPr lang="ko-KR" altLang="ko-KR" sz="180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marL="0" indent="0">
              <a:lnSpc>
                <a:spcPct val="150000"/>
              </a:lnSpc>
            </a:pPr>
            <a:endParaRPr lang="en-US" altLang="ko-KR" sz="1800" dirty="0" smtClean="0"/>
          </a:p>
          <a:p>
            <a:pPr marL="177800" indent="-1778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marL="177800" indent="-177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Non </a:t>
            </a:r>
            <a:r>
              <a:rPr lang="en-US" altLang="ko-KR" sz="18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Functional Requirement</a:t>
            </a:r>
            <a:endParaRPr lang="ko-KR" altLang="ko-KR" sz="180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marL="177800" indent="-1778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948748"/>
              </p:ext>
            </p:extLst>
          </p:nvPr>
        </p:nvGraphicFramePr>
        <p:xfrm>
          <a:off x="350473" y="1204108"/>
          <a:ext cx="9211040" cy="21217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15346"/>
                <a:gridCol w="3002923"/>
                <a:gridCol w="4992771"/>
              </a:tblGrid>
              <a:tr h="265223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sz="1050" b="1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Requirement</a:t>
                      </a:r>
                      <a:endParaRPr lang="ko-KR" sz="105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Description</a:t>
                      </a:r>
                      <a:endParaRPr lang="ko-KR" sz="105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60891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FR-01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Grid Map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Vision Data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동시에 생성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endParaRPr lang="ko-KR" sz="110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(UX-1, UX-2, UX-3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단계를 한 번에 수행해야 한다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1270" indent="-127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현재는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Mapper Robot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이나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Mapping 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모듈에서 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VSLAM Logging 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후 수집된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Data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개발자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PC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로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USB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등을 통해 이동 한 후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Grid Map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생성하고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Vision Data Labeling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한다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Data 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이동이나 별도의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PC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사용하지 않고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Robot 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자체적으로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Grid Map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Vision Labeling Data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생성해야 한다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endParaRPr lang="ko-KR" sz="105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  <a:tr h="79566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FR-02</a:t>
                      </a:r>
                      <a:endParaRPr lang="ko-KR" sz="11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로봇 주행공간 내 장애물이 표시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(UX-4)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별도의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Tool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이용하여 장애물을 후처리 하지 않아야 설치시간이 줄어들기 때문에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Mapping Robot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 동일하게 주행공간 내 고정장애물은 별도의 처리 없이 표시되어야 한다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5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321395"/>
              </p:ext>
            </p:extLst>
          </p:nvPr>
        </p:nvGraphicFramePr>
        <p:xfrm>
          <a:off x="350473" y="4077072"/>
          <a:ext cx="9217026" cy="21476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16136"/>
                <a:gridCol w="3008336"/>
                <a:gridCol w="4992554"/>
              </a:tblGrid>
              <a:tr h="30681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sz="1050" b="1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Requirement</a:t>
                      </a:r>
                      <a:endParaRPr lang="ko-KR" sz="105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Description</a:t>
                      </a:r>
                      <a:endParaRPr lang="ko-KR" sz="105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362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NFR-01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현장 설치담당자가 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Mapping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 쉬워야 한다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타사 대비 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Mapping </a:t>
                      </a:r>
                      <a:r>
                        <a:rPr lang="ko-KR" sz="105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장비가 많고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Mapping</a:t>
                      </a:r>
                      <a:r>
                        <a:rPr lang="ko-KR" sz="105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단계가 많다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5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장비 및 단계를 최소화해야 한다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5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  <a:tr h="61362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NFR-02</a:t>
                      </a:r>
                      <a:endParaRPr lang="ko-KR" sz="11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개발자 필요 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M/M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 최소화 되어야 한다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개발일정 및 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M/M</a:t>
                      </a:r>
                      <a:r>
                        <a:rPr lang="ko-KR" sz="105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 여유롭지 않기 때문에 최소의 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M/M</a:t>
                      </a:r>
                      <a:r>
                        <a:rPr lang="ko-KR" sz="105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으로 개발 진행해야 한다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5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  <a:tr h="613620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NFR-03</a:t>
                      </a:r>
                      <a:endParaRPr lang="ko-KR" sz="11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경쟁사 동일 수준의 설치 시간을 보장해야 한다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경쟁사는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3</a:t>
                      </a:r>
                      <a:r>
                        <a:rPr lang="ko-KR" sz="105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시간 이내 설치를 목표로 내세우고 있으나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sz="105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자사는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4.9</a:t>
                      </a:r>
                      <a:r>
                        <a:rPr lang="ko-KR" sz="105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시간정도가 소요되고 있다</a:t>
                      </a:r>
                      <a:endParaRPr lang="ko-KR" sz="105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6610378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Driver -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Quality Attribute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definition</a:t>
            </a:r>
            <a:endParaRPr lang="ko-KR" altLang="ko-KR" sz="2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82066"/>
              </p:ext>
            </p:extLst>
          </p:nvPr>
        </p:nvGraphicFramePr>
        <p:xfrm>
          <a:off x="187867" y="1621480"/>
          <a:ext cx="9561512" cy="459289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33143"/>
                <a:gridCol w="2567257"/>
                <a:gridCol w="4752528"/>
                <a:gridCol w="1208584"/>
              </a:tblGrid>
              <a:tr h="66080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ID </a:t>
                      </a:r>
                      <a:endParaRPr lang="ko-KR" sz="1200" b="1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Quality Attribute</a:t>
                      </a:r>
                      <a:endParaRPr lang="ko-KR" sz="12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Descriptions</a:t>
                      </a:r>
                      <a:endParaRPr lang="ko-KR" sz="12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Priority</a:t>
                      </a:r>
                      <a:endParaRPr lang="ko-KR" sz="12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3797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QA-01</a:t>
                      </a:r>
                      <a:endParaRPr lang="ko-KR" sz="1200" b="1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배송로봇 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Navigation 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재사용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endParaRPr lang="ko-KR" sz="12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NFR-02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 해당한다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최소의 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M/M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사용하기 위해 기존 배송로봇 기반의 코드를 재사용한다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2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High</a:t>
                      </a:r>
                      <a:endParaRPr lang="ko-KR" sz="12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873797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QA-02</a:t>
                      </a:r>
                      <a:endParaRPr lang="ko-KR" sz="12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Mapping </a:t>
                      </a:r>
                      <a:r>
                        <a:rPr lang="ko-KR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시간 감소</a:t>
                      </a:r>
                      <a:endParaRPr lang="ko-KR" sz="120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FR-01, NFR-01, NFR-03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 해당된다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2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 SLAM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이용하여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Grid Map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생성하고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50cm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마다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Image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Capture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한다</a:t>
                      </a:r>
                      <a:endParaRPr lang="ko-KR" sz="12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High</a:t>
                      </a:r>
                      <a:endParaRPr lang="ko-KR" sz="12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1310695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QA-03</a:t>
                      </a:r>
                      <a:endParaRPr lang="ko-KR" sz="12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뜬 장애물 가시화 기능</a:t>
                      </a:r>
                      <a:endParaRPr lang="ko-KR" sz="120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FR-02, NFR-01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 해당된다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2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2D Lidar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는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20cm 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높이의 장애물만 표시가 된다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식탁과 같은 위와 밑이 다른 장애물도 표시가 되어야 한다</a:t>
                      </a:r>
                      <a:endParaRPr lang="ko-KR" sz="12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Middle</a:t>
                      </a:r>
                      <a:endParaRPr lang="ko-KR" sz="12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873797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QA-04</a:t>
                      </a:r>
                      <a:endParaRPr lang="ko-KR" sz="12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동일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SLAM </a:t>
                      </a:r>
                      <a:r>
                        <a:rPr lang="ko-KR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성능수준 확보</a:t>
                      </a:r>
                      <a:endParaRPr lang="ko-KR" sz="120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TC-01, TC-02</a:t>
                      </a:r>
                      <a:r>
                        <a:rPr lang="ko-KR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 해당된다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20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 </a:t>
                      </a:r>
                      <a:r>
                        <a:rPr lang="ko-KR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변경에 무관하게 동일한 성능을 확보해야 한다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20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High</a:t>
                      </a:r>
                      <a:endParaRPr lang="ko-KR" sz="12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87866" y="620688"/>
            <a:ext cx="95176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도출된 요구사항과 제약사항을 기반으로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Quality Attribute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14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정의</a:t>
            </a:r>
            <a:endParaRPr lang="ko-KR" altLang="ko-KR" sz="1400">
              <a:latin typeface="Arial Narrow" panose="020B0606020202030204" pitchFamily="34" charset="0"/>
              <a:ea typeface="LG스마트체 Regular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Robot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에 장착되어 있는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 2D Lidar / Camera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를 기반으로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 Grid Map 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생성과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 Image 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취득을 해야 하므로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이와 연관이 있는 항목을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 Quality Attribute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로 선정하고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그 업무 중요도에 따라 점수를 </a:t>
            </a:r>
            <a:r>
              <a:rPr lang="ko-KR" altLang="ko-KR" sz="14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배점</a:t>
            </a:r>
            <a:endParaRPr lang="ko-KR" altLang="en-US" sz="14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87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7978530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Driver - </a:t>
            </a:r>
            <a:r>
              <a:rPr lang="en-US" altLang="ko-KR" sz="20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QAS-01 </a:t>
            </a:r>
            <a:r>
              <a:rPr lang="ko-KR" altLang="ko-KR" sz="2000" b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배송로봇 </a:t>
            </a:r>
            <a:r>
              <a:rPr lang="en-US" altLang="ko-KR" sz="20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Navigation </a:t>
            </a:r>
            <a:r>
              <a:rPr lang="ko-KR" altLang="ko-KR" sz="2000" b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재사용</a:t>
            </a:r>
            <a:endParaRPr lang="ko-KR" altLang="ko-KR" sz="2000" b="1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2862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150279"/>
              </p:ext>
            </p:extLst>
          </p:nvPr>
        </p:nvGraphicFramePr>
        <p:xfrm>
          <a:off x="377115" y="885825"/>
          <a:ext cx="9145016" cy="43924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46405"/>
                <a:gridCol w="7698611"/>
              </a:tblGrid>
              <a:tr h="31374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sz="11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QAS-01</a:t>
                      </a:r>
                      <a:endParaRPr lang="ko-KR" sz="11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7498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Narrative 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Scenario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개발기간의 단축을 위해 기존 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Navigation 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엔진의 구조를 동일하게 사용해야 한다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1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기존 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Code 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동작에 영향을 주지 않는 범위에서 개발이 필요하다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1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627498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tabLst/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Quality 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  <a:tabLst/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Attribute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Modifiability</a:t>
                      </a:r>
                      <a:endParaRPr lang="ko-KR" sz="11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31374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Stimulus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Mapping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후 고정장애물을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Grid Map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 표시할 때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endParaRPr lang="ko-KR" sz="11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31374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Source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안내로봇 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Navigation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개발자</a:t>
                      </a:r>
                      <a:endParaRPr lang="ko-KR" sz="11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941247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Relevant 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Environment 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Conditions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안내로봇 개발 시에 </a:t>
                      </a:r>
                      <a:endParaRPr lang="ko-KR" sz="110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627498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System 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Response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Navigation Engine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내의 모듈 추가만 발생한다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1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627498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Response 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Measure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변경 모듈의 수 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 (SLAM 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모듈만 변경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sz="11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5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7978530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Driver - </a:t>
            </a:r>
            <a:r>
              <a:rPr lang="en-US" altLang="ko-KR" sz="20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QAS-02 Mapping </a:t>
            </a:r>
            <a:r>
              <a:rPr lang="ko-KR" altLang="ko-KR" sz="2000" b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시간 감소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2862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62174"/>
              </p:ext>
            </p:extLst>
          </p:nvPr>
        </p:nvGraphicFramePr>
        <p:xfrm>
          <a:off x="325405" y="885825"/>
          <a:ext cx="9145016" cy="468052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46405"/>
                <a:gridCol w="7698611"/>
              </a:tblGrid>
              <a:tr h="292533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sz="11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QAS-02</a:t>
                      </a:r>
                      <a:endParaRPr lang="ko-KR" sz="11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7598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Narrative 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Scenario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Grid Map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생성하고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50cm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마다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Image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Capture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한다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endParaRPr lang="ko-KR" sz="11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Capture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된 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Image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에는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Grid Map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상의 좌표가 기록된다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endParaRPr lang="ko-KR" sz="11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 작업은 동시에 진행되어 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mapping 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시간을 줄여야 한다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1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585065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Quality 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Attribute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Usability</a:t>
                      </a:r>
                      <a:endParaRPr lang="ko-KR" sz="11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585065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Stimulus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Mapping Application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실행시키고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조이스틱을 이용하여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Mapping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진행한다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1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92533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Source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현장설치인원</a:t>
                      </a:r>
                      <a:endParaRPr lang="ko-KR" sz="110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877598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Relevant 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Environment 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Conditions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현장설치자가 초기설치를 계획할 때</a:t>
                      </a:r>
                      <a:endParaRPr lang="ko-KR" sz="110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585065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System 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Response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Grid Map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50cm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마다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Capture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된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Image, Image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 좌표가 생성</a:t>
                      </a:r>
                      <a:endParaRPr lang="ko-KR" sz="11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585065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Response 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Measure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기존 방식의 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Mapping 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시간 대비 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10% 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수준 감소되는지 확인</a:t>
                      </a:r>
                      <a:endParaRPr lang="ko-KR" sz="11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2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7978530" cy="43293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Driver - </a:t>
            </a:r>
            <a:r>
              <a:rPr lang="en-US" altLang="ko-KR" sz="2000" b="1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QAS-03 </a:t>
            </a:r>
            <a:r>
              <a:rPr lang="ko-KR" altLang="ko-KR" sz="2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뜬 장애물 가시화 기능</a:t>
            </a:r>
            <a:endParaRPr lang="ko-KR" altLang="ko-KR" sz="2000" b="1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2862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01858"/>
              </p:ext>
            </p:extLst>
          </p:nvPr>
        </p:nvGraphicFramePr>
        <p:xfrm>
          <a:off x="200472" y="861564"/>
          <a:ext cx="9398887" cy="43924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86559"/>
                <a:gridCol w="7912328"/>
              </a:tblGrid>
              <a:tr h="292833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sz="11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QAS-03</a:t>
                      </a:r>
                      <a:endParaRPr lang="ko-KR" sz="11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8498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Narrative 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Scenario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  <a:tabLst>
                          <a:tab pos="627063" algn="l"/>
                        </a:tabLst>
                      </a:pP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별도의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3D Lidar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부착했을 경우에는 주위구조물들이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Grid Map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 표시가되는데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2D Lidar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는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20cm 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높이의 장애물만 표시가 된다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식탁과 같은 위와 밑이 다른 장애물도 표시가 되어야 한다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1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585665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Quality 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Attribute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Usability</a:t>
                      </a:r>
                      <a:endParaRPr lang="ko-KR" sz="11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92833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Stimulus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Mapping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후 고정장애물을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Grid Map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 표시할 때 </a:t>
                      </a:r>
                      <a:endParaRPr lang="ko-KR" sz="11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92833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Source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현장설치인원</a:t>
                      </a:r>
                      <a:endParaRPr lang="ko-KR" sz="110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878498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Relevant 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Environment 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Conditions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식탁과 같은 위와 밑이 다른 장애물이 있을 경우 </a:t>
                      </a:r>
                      <a:endParaRPr lang="ko-KR" sz="110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585665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System 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Response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Grid Map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 장애물의 가장 넓은 부분이 표시되어야 한다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1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585665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Response 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Measure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장애물의 크기가 실제 물리적 크기와 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10% 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수준의 오차를 보이는지 확인</a:t>
                      </a:r>
                      <a:endParaRPr lang="ko-KR" sz="11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9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7978530" cy="43293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Driver - </a:t>
            </a:r>
            <a:r>
              <a:rPr lang="en-US" altLang="ko-KR" sz="20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QAS-04 </a:t>
            </a:r>
            <a:r>
              <a:rPr lang="ko-KR" altLang="ko-KR" sz="2000" b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동일</a:t>
            </a:r>
            <a:r>
              <a:rPr lang="en-US" altLang="ko-KR" sz="20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 SLAM </a:t>
            </a:r>
            <a:r>
              <a:rPr lang="ko-KR" altLang="ko-KR" sz="2000" b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성능수준 </a:t>
            </a:r>
            <a:r>
              <a:rPr lang="ko-KR" altLang="ko-KR" sz="2000" b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확보</a:t>
            </a:r>
            <a:endParaRPr lang="ko-KR" altLang="ko-KR" sz="2000" b="1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2862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22981"/>
              </p:ext>
            </p:extLst>
          </p:nvPr>
        </p:nvGraphicFramePr>
        <p:xfrm>
          <a:off x="193800" y="861564"/>
          <a:ext cx="9289032" cy="468052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69183"/>
                <a:gridCol w="7819849"/>
              </a:tblGrid>
              <a:tr h="334323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sz="11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QAS-04</a:t>
                      </a:r>
                      <a:endParaRPr lang="ko-KR" sz="11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8646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Narrative 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Scenario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Capture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된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Image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가 가지고 있는 좌표의 정확성을 증가</a:t>
                      </a:r>
                      <a:endParaRPr lang="ko-KR" sz="11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668646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Quality 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Attribute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Performance</a:t>
                      </a:r>
                      <a:endParaRPr lang="ko-KR" sz="11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334323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Stimulus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Mapping Application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실행시키고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조이스틱을 이용하여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Mapping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진행</a:t>
                      </a:r>
                      <a:endParaRPr lang="ko-KR" sz="11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334323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Source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현장설치인원</a:t>
                      </a:r>
                      <a:endParaRPr lang="ko-KR" sz="110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100296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Relevant 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Environment 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Conditions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로봇만으로 현장설치자가 초기설치를 계획할 때</a:t>
                      </a:r>
                      <a:endParaRPr lang="ko-KR" sz="110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668646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System 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Response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Grid Map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50cm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마다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Capture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된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Image, Image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 좌표가 생성</a:t>
                      </a:r>
                      <a:endParaRPr lang="ko-KR" sz="11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668646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Response 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Measure</a:t>
                      </a:r>
                      <a:endParaRPr lang="ko-KR" sz="11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해당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Image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 좌표가 실제 물리적 좌표의 오차가 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15cm 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이하로 측정되는지 확인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(</a:t>
                      </a:r>
                      <a:r>
                        <a:rPr lang="ko-KR" sz="11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중형배송로봇 위치오차와 동일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sz="11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2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7330458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itchFamily="34" charset="0"/>
                <a:ea typeface="LG스마트체 Regular" pitchFamily="50" charset="-127"/>
              </a:rPr>
              <a:t>3.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Design – QAS-01 </a:t>
            </a:r>
            <a:r>
              <a:rPr lang="ko-KR" altLang="ko-KR" sz="2000" b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배송로봇 </a:t>
            </a:r>
            <a:r>
              <a:rPr lang="en-US" altLang="ko-KR" sz="20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Navigation </a:t>
            </a:r>
            <a:r>
              <a:rPr lang="ko-KR" altLang="ko-KR" sz="2000" b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재사용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70814" y="1455867"/>
            <a:ext cx="9684984" cy="39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/>
              <a:t>Design Discussion</a:t>
            </a:r>
            <a:endParaRPr lang="en-US" altLang="ko-KR" sz="16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18816"/>
              </p:ext>
            </p:extLst>
          </p:nvPr>
        </p:nvGraphicFramePr>
        <p:xfrm>
          <a:off x="560512" y="2000047"/>
          <a:ext cx="8568951" cy="22189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75572"/>
                <a:gridCol w="3247606"/>
                <a:gridCol w="3245773"/>
              </a:tblGrid>
              <a:tr h="20172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Title</a:t>
                      </a:r>
                      <a:endParaRPr lang="ko-KR" sz="1000" b="1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Idea #1</a:t>
                      </a:r>
                      <a:endParaRPr lang="ko-KR" sz="10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Idea #2</a:t>
                      </a:r>
                      <a:endParaRPr lang="ko-KR" sz="10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05172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Description</a:t>
                      </a:r>
                      <a:endParaRPr lang="ko-KR" sz="10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중형배송 로봇 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Navigation Engine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 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SLAM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모듈 기반으로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Labeling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할 수 있는 모듈을 추가하여 구현한다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Mapping Module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에서 동작하고 있는 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ROS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기반의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Data Gathering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모듈을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Navigation Engine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 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Porting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  <a:tr h="403448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장점</a:t>
                      </a:r>
                      <a:endParaRPr lang="ko-KR" sz="1000" b="1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개발범위가 상대적으로 적고 개발자들이 익숙한 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Platform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기존 코드에 영향이 가지 않고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단독으로 테스트 및 검증이 가능하다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  <a:tr h="605172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단점</a:t>
                      </a:r>
                      <a:endParaRPr lang="ko-KR" sz="1000" b="1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기존코드의 분석이 필요하며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기존 동작에 영향을 주지 않는지 추가 검증이 필요하다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ROS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기반의 개발이 익숙하지 않고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H/W Chipset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 성능에 영향을 받는다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  <a:tr h="20172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고려사항</a:t>
                      </a:r>
                      <a:endParaRPr lang="ko-KR" sz="1000" b="1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개발자의 편의성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시스템의 안정성 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172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기타</a:t>
                      </a:r>
                      <a:endParaRPr lang="ko-KR" sz="1000" b="1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 </a:t>
                      </a:r>
                      <a:endParaRPr lang="ko-KR" sz="10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85266" y="4510175"/>
            <a:ext cx="86162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※ </a:t>
            </a:r>
            <a:r>
              <a:rPr lang="ko-KR" altLang="en-US" sz="1400" b="1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시스템성능 및 </a:t>
            </a:r>
            <a:r>
              <a:rPr lang="ko-KR" altLang="en-US" sz="14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개발편의성에 </a:t>
            </a:r>
            <a:r>
              <a:rPr lang="ko-KR" altLang="en-US" sz="1400" b="1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대한 고민</a:t>
            </a:r>
            <a:endParaRPr lang="en-US" altLang="ko-KR" sz="1400" b="1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imes New Roman" panose="02020603050405020304" pitchFamily="18" charset="0"/>
            </a:endParaRPr>
          </a:p>
          <a:p>
            <a:pPr indent="113030">
              <a:lnSpc>
                <a:spcPct val="150000"/>
              </a:lnSpc>
              <a:spcAft>
                <a:spcPts val="0"/>
              </a:spcAft>
            </a:pP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1) Navigation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Engine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 Middleware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는 자사에서 개발한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LGRP (LG Robot Platform)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을 </a:t>
            </a:r>
            <a:r>
              <a:rPr lang="ko-KR" altLang="ko-KR" sz="14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사용</a:t>
            </a: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여기에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ROS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를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Porting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하게 되면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개의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Middleware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가 동작하게 되어 시스템의 성능 저하 및 높은 복잡도가 </a:t>
            </a:r>
            <a:r>
              <a:rPr lang="ko-KR" altLang="ko-KR" sz="14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예상</a:t>
            </a:r>
            <a:endParaRPr lang="ko-KR" altLang="ko-KR" sz="1400" dirty="0">
              <a:latin typeface="Arial Narrow" panose="020B0606020202030204" pitchFamily="34" charset="0"/>
              <a:ea typeface="LG스마트체 Regular" panose="020B0600000101010101" pitchFamily="50" charset="-127"/>
              <a:cs typeface="Times New Roman" panose="02020603050405020304" pitchFamily="18" charset="0"/>
            </a:endParaRPr>
          </a:p>
          <a:p>
            <a:pPr indent="113030">
              <a:lnSpc>
                <a:spcPct val="150000"/>
              </a:lnSpc>
              <a:spcAft>
                <a:spcPts val="0"/>
              </a:spcAft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2) 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기존 소스의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Converting(ROS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LGRP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로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을 하려면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3D Lidar Driver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를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 2D Lidar Driver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로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 Porting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하는 등 기존의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BSP Level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의 재사용이 불가하고 신규로 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Data Path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14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생성</a:t>
            </a: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필요</a:t>
            </a: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400">
              <a:latin typeface="Arial Narrow" panose="020B0606020202030204" pitchFamily="34" charset="0"/>
              <a:ea typeface="LG스마트체 Regular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 </a:t>
            </a:r>
            <a:endParaRPr lang="ko-KR" altLang="ko-KR" sz="1400">
              <a:effectLst/>
              <a:latin typeface="Arial Narrow" panose="020B0606020202030204" pitchFamily="34" charset="0"/>
              <a:ea typeface="LG스마트체 Regular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72464" y="1946196"/>
            <a:ext cx="3363416" cy="234689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0814" y="637769"/>
            <a:ext cx="5352747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 latinLnBrk="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177800" algn="l"/>
                <a:tab pos="3767138" algn="l"/>
              </a:tabLst>
            </a:pPr>
            <a:r>
              <a:rPr lang="ko-KR" altLang="ko-KR" sz="16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배송로봇 </a:t>
            </a:r>
            <a:r>
              <a:rPr lang="en-US" altLang="ko-KR" sz="16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Navigation </a:t>
            </a:r>
            <a:r>
              <a:rPr lang="ko-KR" altLang="en-US" sz="1600" b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엔진 </a:t>
            </a:r>
            <a:r>
              <a:rPr lang="ko-KR" altLang="ko-KR" sz="1600" b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재사용</a:t>
            </a:r>
            <a:endParaRPr lang="en-US" altLang="ko-KR" sz="1600" b="1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355600" lvl="1" indent="-17780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개발기간의 단축을 위해 기존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Navigation </a:t>
            </a:r>
            <a:r>
              <a:rPr lang="ko-KR" altLang="ko-KR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엔진의 구조를 동일하게 사용해야 한다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ko-KR" altLang="ko-KR" sz="12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355600" lvl="1" indent="-17780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기존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Code </a:t>
            </a:r>
            <a:r>
              <a:rPr lang="ko-KR" altLang="ko-KR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동작에 영향을 주지 않는 범위에서 개발이 필요하다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ko-KR" altLang="ko-KR" b="1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701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7258450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itchFamily="34" charset="0"/>
                <a:ea typeface="LG스마트체 Regular" pitchFamily="50" charset="-127"/>
              </a:rPr>
              <a:t>3.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Design – QAS-01 </a:t>
            </a:r>
            <a:r>
              <a:rPr lang="ko-KR" altLang="ko-KR" sz="2000" b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배송로봇 </a:t>
            </a:r>
            <a:r>
              <a:rPr lang="en-US" altLang="ko-KR" sz="20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Navigation </a:t>
            </a:r>
            <a:r>
              <a:rPr lang="ko-KR" altLang="ko-KR" sz="2000" b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재사용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96347" y="620688"/>
            <a:ext cx="9684984" cy="81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System </a:t>
            </a:r>
            <a:r>
              <a:rPr lang="en-US" altLang="ko-KR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Context</a:t>
            </a:r>
          </a:p>
          <a:p>
            <a:pPr marL="0" indent="0">
              <a:lnSpc>
                <a:spcPct val="150000"/>
              </a:lnSpc>
            </a:pPr>
            <a:r>
              <a:rPr lang="en-US" altLang="ko-KR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ko-KR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- </a:t>
            </a:r>
            <a:r>
              <a:rPr lang="ko-KR" altLang="en-US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중형배송로봇의 구조 파악 </a:t>
            </a:r>
            <a:endParaRPr lang="ko-KR" altLang="ko-KR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916832"/>
            <a:ext cx="7848872" cy="3486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556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7618490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itchFamily="34" charset="0"/>
                <a:ea typeface="LG스마트체 Regular" pitchFamily="50" charset="-127"/>
              </a:rPr>
              <a:t>3.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Design – QAS-01 </a:t>
            </a:r>
            <a:r>
              <a:rPr lang="ko-KR" altLang="ko-KR" sz="2000" b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배송로봇 </a:t>
            </a:r>
            <a:r>
              <a:rPr lang="en-US" altLang="ko-KR" sz="20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Navigation </a:t>
            </a:r>
            <a:r>
              <a:rPr lang="ko-KR" altLang="ko-KR" sz="2000" b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재사용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96347" y="620688"/>
            <a:ext cx="9684984" cy="39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Static </a:t>
            </a:r>
            <a:r>
              <a:rPr lang="en-US" altLang="ko-KR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Perspective</a:t>
            </a:r>
            <a:endParaRPr lang="en-US" altLang="ko-KR" sz="1600" dirty="0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412776"/>
            <a:ext cx="5859780" cy="3830320"/>
          </a:xfrm>
          <a:prstGeom prst="rect">
            <a:avLst/>
          </a:prstGeom>
          <a:noFill/>
        </p:spPr>
      </p:pic>
      <p:sp>
        <p:nvSpPr>
          <p:cNvPr id="5" name="포인트가 5개인 별 4"/>
          <p:cNvSpPr/>
          <p:nvPr/>
        </p:nvSpPr>
        <p:spPr>
          <a:xfrm>
            <a:off x="5961112" y="1643399"/>
            <a:ext cx="252000" cy="252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포인트가 5개인 별 6"/>
          <p:cNvSpPr/>
          <p:nvPr/>
        </p:nvSpPr>
        <p:spPr>
          <a:xfrm>
            <a:off x="1712640" y="1612650"/>
            <a:ext cx="252000" cy="252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0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69" y="895201"/>
            <a:ext cx="6351740" cy="49964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814" y="65011"/>
            <a:ext cx="7546482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itchFamily="34" charset="0"/>
                <a:ea typeface="LG스마트체 Regular" pitchFamily="50" charset="-127"/>
              </a:rPr>
              <a:t>3.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Design – QAS-01 </a:t>
            </a:r>
            <a:r>
              <a:rPr lang="ko-KR" altLang="ko-KR" sz="2000" b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배송로봇 </a:t>
            </a:r>
            <a:r>
              <a:rPr lang="en-US" altLang="ko-KR" sz="20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Navigation </a:t>
            </a:r>
            <a:r>
              <a:rPr lang="ko-KR" altLang="ko-KR" sz="2000" b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재사용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96347" y="620688"/>
            <a:ext cx="9684984" cy="39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Static </a:t>
            </a:r>
            <a:r>
              <a:rPr lang="en-US" altLang="ko-KR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Perspective (Level 2)</a:t>
            </a:r>
            <a:endParaRPr lang="en-US" altLang="ko-KR" sz="1600" dirty="0"/>
          </a:p>
        </p:txBody>
      </p:sp>
      <p:sp>
        <p:nvSpPr>
          <p:cNvPr id="2" name="포인트가 5개인 별 1"/>
          <p:cNvSpPr/>
          <p:nvPr/>
        </p:nvSpPr>
        <p:spPr>
          <a:xfrm>
            <a:off x="4520952" y="4930162"/>
            <a:ext cx="252000" cy="252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1970999" y="3378198"/>
            <a:ext cx="252000" cy="252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344488" y="5811662"/>
            <a:ext cx="8784976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SLAM </a:t>
            </a:r>
            <a:r>
              <a:rPr lang="ko-KR" altLang="en-US" sz="160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모듈에서 </a:t>
            </a:r>
            <a:r>
              <a:rPr lang="en-US" altLang="ko-KR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Occupied Grid Map</a:t>
            </a:r>
            <a:r>
              <a:rPr lang="ko-KR" altLang="en-US" sz="160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과</a:t>
            </a:r>
            <a:r>
              <a:rPr lang="en-US" altLang="ko-KR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Robot Pose</a:t>
            </a:r>
            <a:r>
              <a:rPr lang="ko-KR" altLang="en-US" sz="160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를 사용하여</a:t>
            </a:r>
            <a:r>
              <a:rPr lang="en-US" altLang="ko-KR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, </a:t>
            </a:r>
            <a:r>
              <a:rPr lang="ko-KR" altLang="en-US" sz="160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이미지 </a:t>
            </a:r>
            <a:r>
              <a:rPr lang="en-US" altLang="ko-KR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Labeling </a:t>
            </a:r>
            <a:r>
              <a:rPr lang="ko-KR" altLang="en-US" sz="160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가능성 확인 </a:t>
            </a:r>
            <a:endParaRPr lang="en-US" altLang="ko-KR" sz="1600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63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4878809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itchFamily="34" charset="0"/>
                <a:ea typeface="LG스마트체 Regular" pitchFamily="50" charset="-127"/>
              </a:rPr>
              <a:t>1. Introduction - Background</a:t>
            </a:r>
            <a:endParaRPr lang="en-US" altLang="ko-KR" sz="2000" b="1" dirty="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96347" y="620688"/>
            <a:ext cx="9684984" cy="2981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로봇의 설치를 위해서는 하기 그림과 같은 단계로 진행</a:t>
            </a:r>
            <a:endParaRPr lang="en-US" altLang="ko-KR" dirty="0" smtClean="0"/>
          </a:p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en-US" altLang="ko-KR" dirty="0" smtClean="0"/>
              <a:t> </a:t>
            </a:r>
          </a:p>
          <a:p>
            <a:pPr marL="0" indent="0">
              <a:lnSpc>
                <a:spcPct val="150000"/>
              </a:lnSpc>
            </a:pPr>
            <a:endParaRPr lang="en-US" altLang="ko-KR" dirty="0" smtClean="0"/>
          </a:p>
          <a:p>
            <a:pPr marL="177800" indent="-177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로봇이 주행을 하기 위해서는 주행지도가 필요하고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자사의 </a:t>
            </a:r>
            <a:r>
              <a:rPr lang="en-US" altLang="ko-KR" dirty="0" smtClean="0"/>
              <a:t>SLAM </a:t>
            </a:r>
            <a:r>
              <a:rPr lang="ko-KR" altLang="en-US" dirty="0" smtClean="0"/>
              <a:t>방식인 </a:t>
            </a:r>
            <a:r>
              <a:rPr lang="en-US" altLang="ko-KR" dirty="0" smtClean="0"/>
              <a:t>Visual Localization</a:t>
            </a:r>
            <a:r>
              <a:rPr lang="ko-KR" altLang="en-US" dirty="0" smtClean="0"/>
              <a:t>에서는 주행지도와 지도상의 위치에서 취득한 이미지 데이터가 필요</a:t>
            </a:r>
            <a:endParaRPr lang="en-US" altLang="ko-KR" dirty="0" smtClean="0"/>
          </a:p>
          <a:p>
            <a:pPr marL="177800" indent="-177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현재까지는 </a:t>
            </a:r>
            <a:r>
              <a:rPr lang="ko-KR" altLang="ko-KR" dirty="0"/>
              <a:t>별도의 </a:t>
            </a:r>
            <a:r>
              <a:rPr lang="en-US" altLang="ko-KR" dirty="0"/>
              <a:t>Mapping Robot</a:t>
            </a:r>
            <a:r>
              <a:rPr lang="ko-KR" altLang="ko-KR" dirty="0"/>
              <a:t>을 </a:t>
            </a:r>
            <a:r>
              <a:rPr lang="ko-KR" altLang="ko-KR" dirty="0" smtClean="0"/>
              <a:t>사용</a:t>
            </a:r>
            <a:r>
              <a:rPr lang="ko-KR" altLang="en-US" dirty="0" smtClean="0"/>
              <a:t>하였으나</a:t>
            </a:r>
            <a:r>
              <a:rPr lang="en-US" altLang="ko-KR" dirty="0" smtClean="0"/>
              <a:t>,  </a:t>
            </a:r>
            <a:r>
              <a:rPr lang="en-US" altLang="ko-KR" dirty="0"/>
              <a:t>Mapping Robot</a:t>
            </a:r>
            <a:r>
              <a:rPr lang="ko-KR" altLang="ko-KR" dirty="0"/>
              <a:t>의 비용이 </a:t>
            </a:r>
            <a:r>
              <a:rPr lang="ko-KR" altLang="ko-KR" dirty="0" smtClean="0"/>
              <a:t>고가여서</a:t>
            </a:r>
            <a:r>
              <a:rPr lang="en-US" altLang="ko-KR" dirty="0" smtClean="0"/>
              <a:t> </a:t>
            </a:r>
            <a:r>
              <a:rPr lang="ko-KR" altLang="ko-KR" dirty="0" smtClean="0"/>
              <a:t>동시에 </a:t>
            </a:r>
            <a:r>
              <a:rPr lang="ko-KR" altLang="ko-KR" dirty="0"/>
              <a:t>여러 사이트의 설치가 어려움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     → </a:t>
            </a:r>
            <a:r>
              <a:rPr lang="ko-KR" altLang="ko-KR" dirty="0">
                <a:solidFill>
                  <a:srgbClr val="FF0000"/>
                </a:solidFill>
              </a:rPr>
              <a:t>설치가 용이하고 가격이 저렴하게</a:t>
            </a:r>
            <a:r>
              <a:rPr lang="en-US" altLang="ko-KR" dirty="0">
                <a:solidFill>
                  <a:srgbClr val="FF0000"/>
                </a:solidFill>
              </a:rPr>
              <a:t> Mapping</a:t>
            </a:r>
            <a:r>
              <a:rPr lang="ko-KR" altLang="ko-KR" dirty="0">
                <a:solidFill>
                  <a:srgbClr val="FF0000"/>
                </a:solidFill>
              </a:rPr>
              <a:t>할 수 있는 방법이 </a:t>
            </a:r>
            <a:r>
              <a:rPr lang="ko-KR" altLang="ko-KR" dirty="0" smtClean="0">
                <a:solidFill>
                  <a:srgbClr val="FF0000"/>
                </a:solidFill>
              </a:rPr>
              <a:t>필요</a:t>
            </a: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2480" y="2137354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그림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4" y="4070601"/>
            <a:ext cx="6736605" cy="213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8" y="1246599"/>
            <a:ext cx="7160909" cy="575827"/>
          </a:xfrm>
          <a:prstGeom prst="rect">
            <a:avLst/>
          </a:prstGeom>
          <a:noFill/>
        </p:spPr>
      </p:pic>
      <p:sp>
        <p:nvSpPr>
          <p:cNvPr id="11" name="오른쪽 화살표 10"/>
          <p:cNvSpPr/>
          <p:nvPr/>
        </p:nvSpPr>
        <p:spPr>
          <a:xfrm>
            <a:off x="6847429" y="4504154"/>
            <a:ext cx="424304" cy="482765"/>
          </a:xfrm>
          <a:prstGeom prst="rightArrow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95437" y="4330037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?</a:t>
            </a:r>
            <a:endParaRPr lang="ko-KR" altLang="en-US" sz="48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97669" y="5686329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</a:t>
            </a:r>
            <a:r>
              <a:rPr lang="ko-KR" altLang="en-US" sz="1000" b="1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단계</a:t>
            </a:r>
            <a:endParaRPr lang="ko-KR" altLang="en-US" sz="10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6848" y="1496854"/>
            <a:ext cx="2809928" cy="32557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86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7977373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itchFamily="34" charset="0"/>
                <a:ea typeface="LG스마트체 Regular" pitchFamily="50" charset="-127"/>
              </a:rPr>
              <a:t>3.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Design – QAS-01 </a:t>
            </a:r>
            <a:r>
              <a:rPr lang="ko-KR" altLang="ko-KR" sz="2000" b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배송로봇 </a:t>
            </a:r>
            <a:r>
              <a:rPr lang="en-US" altLang="ko-KR" sz="20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Navigation </a:t>
            </a:r>
            <a:r>
              <a:rPr lang="ko-KR" altLang="ko-KR" sz="2000" b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재사용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96347" y="620688"/>
            <a:ext cx="9684984" cy="118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Static </a:t>
            </a:r>
            <a:r>
              <a:rPr lang="en-US" altLang="ko-KR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Perspective (Level 2) </a:t>
            </a:r>
            <a:endParaRPr lang="ko-KR" altLang="ko-KR" sz="160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ko-KR" sz="1600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6" name="포인트가 5개인 별 5"/>
          <p:cNvSpPr/>
          <p:nvPr/>
        </p:nvSpPr>
        <p:spPr>
          <a:xfrm>
            <a:off x="3296816" y="3888607"/>
            <a:ext cx="222698" cy="218138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87347" y="5425364"/>
            <a:ext cx="7560840" cy="420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Navigation </a:t>
            </a:r>
            <a:r>
              <a:rPr lang="ko-KR" altLang="en-US" sz="1600" b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모듈에서 </a:t>
            </a:r>
            <a:r>
              <a:rPr lang="en-US" altLang="ko-KR" sz="16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Local Map</a:t>
            </a:r>
            <a:r>
              <a:rPr lang="ko-KR" altLang="en-US" sz="1600" b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을 사용하여 장애물 감지 가능성 확인  </a:t>
            </a:r>
            <a:endParaRPr lang="en-US" altLang="ko-KR" sz="16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93" y="1123440"/>
            <a:ext cx="4828450" cy="41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632234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itchFamily="34" charset="0"/>
                <a:ea typeface="LG스마트체 Regular" pitchFamily="50" charset="-127"/>
              </a:rPr>
              <a:t>3.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Design – QAS-02 </a:t>
            </a:r>
            <a:r>
              <a:rPr lang="en-US" altLang="ko-KR" sz="20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Mapping </a:t>
            </a:r>
            <a:r>
              <a:rPr lang="ko-KR" altLang="ko-KR" sz="2000" b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시간 감소 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88888" y="1556792"/>
            <a:ext cx="9684984" cy="39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Design </a:t>
            </a:r>
            <a:r>
              <a:rPr lang="en-US" altLang="ko-KR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Discussion</a:t>
            </a:r>
            <a:endParaRPr lang="en-US" altLang="ko-KR" sz="16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521055"/>
              </p:ext>
            </p:extLst>
          </p:nvPr>
        </p:nvGraphicFramePr>
        <p:xfrm>
          <a:off x="188888" y="2022708"/>
          <a:ext cx="9372624" cy="327775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04296"/>
                <a:gridCol w="3980361"/>
                <a:gridCol w="3687967"/>
              </a:tblGrid>
              <a:tr h="234126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Title</a:t>
                      </a:r>
                      <a:endParaRPr lang="ko-KR" sz="105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Idea #1</a:t>
                      </a:r>
                      <a:endParaRPr lang="ko-KR" sz="105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Idea #2</a:t>
                      </a:r>
                      <a:endParaRPr lang="ko-KR" sz="105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3887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Description</a:t>
                      </a:r>
                      <a:endParaRPr lang="ko-KR" sz="105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기존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SLAM </a:t>
                      </a:r>
                      <a:r>
                        <a:rPr lang="ko-KR" sz="105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코드에서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Graph </a:t>
                      </a:r>
                      <a:r>
                        <a:rPr lang="ko-KR" sz="105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생성시마다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Image</a:t>
                      </a:r>
                      <a:r>
                        <a:rPr lang="ko-KR" sz="105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생성하도록 수정하게 한다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5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멀티카메라에 대한 입력을 받게 하여 여러 각도의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Image</a:t>
                      </a:r>
                      <a:r>
                        <a:rPr lang="ko-KR" sz="105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수집하게 한다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5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멀티카메라는 로봇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Mapping</a:t>
                      </a:r>
                      <a:r>
                        <a:rPr lang="ko-KR" sz="105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시에만 별도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Mapping Module</a:t>
                      </a:r>
                      <a:r>
                        <a:rPr lang="ko-KR" sz="105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부착하여 사용할 수 있게 한다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r>
                        <a:rPr lang="ko-KR" sz="105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별도의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Lidar</a:t>
                      </a:r>
                      <a:r>
                        <a:rPr lang="ko-KR" sz="105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는 부착하지 않는다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endParaRPr lang="ko-KR" sz="105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기존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SLAM </a:t>
                      </a:r>
                      <a:r>
                        <a:rPr lang="ko-KR" sz="105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코드에서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Graph </a:t>
                      </a:r>
                      <a:r>
                        <a:rPr lang="ko-KR" sz="105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생성시마다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Image</a:t>
                      </a:r>
                      <a:r>
                        <a:rPr lang="ko-KR" sz="105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생성하도록 수정하게 한다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5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로봇이 회전하면서 이미지를 수집하여 여러 각도의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Image</a:t>
                      </a:r>
                      <a:r>
                        <a:rPr lang="ko-KR" sz="105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수집하게 한다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5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  <a:tr h="468251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장점</a:t>
                      </a:r>
                      <a:endParaRPr lang="ko-KR" sz="105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현재 코드의 최소한의 수정</a:t>
                      </a:r>
                      <a:endParaRPr lang="ko-KR" sz="105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현재 코드의 최소한의 수정</a:t>
                      </a: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별도의 모듈비용이 발생하지 않는다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5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  <a:tr h="468251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단점</a:t>
                      </a:r>
                      <a:endParaRPr lang="ko-KR" sz="105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별도의 모듈이 들어가서 비용이 발생한다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endParaRPr lang="ko-KR" sz="105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Mapping </a:t>
                      </a:r>
                      <a:r>
                        <a:rPr lang="ko-KR" sz="105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시간이 과도하게 발생할 수 있다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5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  <a:tr h="234126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고려사항</a:t>
                      </a:r>
                      <a:endParaRPr lang="ko-KR" sz="105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최소의 비용이 들어가야 한다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5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126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tabLst/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기타</a:t>
                      </a:r>
                      <a:endParaRPr lang="ko-KR" sz="105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 </a:t>
                      </a:r>
                      <a:endParaRPr lang="ko-KR" sz="105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 </a:t>
                      </a:r>
                      <a:endParaRPr lang="ko-KR" sz="105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859557" y="1971031"/>
            <a:ext cx="4038014" cy="337867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88888" y="5436714"/>
            <a:ext cx="61162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ko-KR" sz="1400" b="1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※ </a:t>
            </a:r>
            <a:r>
              <a:rPr lang="ko-KR" altLang="ko-KR" sz="1400" b="1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여러 </a:t>
            </a:r>
            <a:r>
              <a:rPr lang="ko-KR" altLang="ko-KR" sz="1400" b="1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각도의 </a:t>
            </a:r>
            <a:r>
              <a:rPr lang="ko-KR" altLang="ko-KR" sz="14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이미지</a:t>
            </a:r>
            <a:r>
              <a:rPr lang="en-US" altLang="ko-KR" sz="14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b="1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수집방법에 대한 고민</a:t>
            </a:r>
            <a:endParaRPr lang="en-US" altLang="ko-KR" sz="1400" b="1" dirty="0" smtClean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ko-KR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로봇이 </a:t>
            </a:r>
            <a:r>
              <a:rPr lang="ko-KR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회전하면서 수집하는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 Idea #2 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방안은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 Mapping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을 간소화하겠다는 본래의 취지에 어울리지 않기 </a:t>
            </a:r>
            <a:r>
              <a:rPr lang="ko-KR" altLang="ko-KR" sz="14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때문에 </a:t>
            </a:r>
            <a:r>
              <a:rPr lang="ko-KR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별도의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 Module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을 생성하여 적당한 비용을 지불하면서 시간을 확보하는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 Trade –</a:t>
            </a: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off </a:t>
            </a:r>
            <a:r>
              <a:rPr lang="ko-KR" altLang="en-US" sz="14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선택</a:t>
            </a: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 </a:t>
            </a:r>
            <a:endParaRPr lang="ko-KR" altLang="ko-KR" sz="1200">
              <a:effectLst/>
              <a:latin typeface="Arial Narrow" panose="020B0606020202030204" pitchFamily="34" charset="0"/>
              <a:ea typeface="LG스마트체 Regular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/>
          <p:cNvPicPr/>
          <p:nvPr/>
        </p:nvPicPr>
        <p:blipFill>
          <a:blip r:embed="rId2"/>
          <a:stretch>
            <a:fillRect/>
          </a:stretch>
        </p:blipFill>
        <p:spPr>
          <a:xfrm>
            <a:off x="6305128" y="5349706"/>
            <a:ext cx="2464296" cy="140385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0814" y="637769"/>
            <a:ext cx="3930884" cy="941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 latinLnBrk="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177800" algn="l"/>
                <a:tab pos="3767138" algn="l"/>
              </a:tabLst>
            </a:pPr>
            <a:r>
              <a:rPr lang="en-US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Mapping </a:t>
            </a:r>
            <a:r>
              <a:rPr lang="ko-KR" altLang="ko-KR" sz="16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시간 </a:t>
            </a:r>
            <a:r>
              <a:rPr lang="ko-KR" altLang="ko-KR" sz="1600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감소</a:t>
            </a:r>
            <a:endParaRPr lang="en-US" altLang="ko-KR" sz="1600" b="1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355600" lvl="1" indent="-17780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Grid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Map</a:t>
            </a:r>
            <a:r>
              <a:rPr lang="ko-KR" altLang="ko-KR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을 생성하고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50cm</a:t>
            </a:r>
            <a:r>
              <a:rPr lang="ko-KR" altLang="ko-KR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마다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Image</a:t>
            </a:r>
            <a:r>
              <a:rPr lang="ko-KR" altLang="ko-KR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를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Capture</a:t>
            </a:r>
            <a:r>
              <a:rPr lang="ko-KR" altLang="ko-KR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한다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  <a:endParaRPr lang="ko-KR" altLang="ko-KR" sz="12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355600" lvl="1" indent="-17780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Capture</a:t>
            </a:r>
            <a:r>
              <a:rPr lang="ko-KR" altLang="ko-KR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된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Image</a:t>
            </a:r>
            <a:r>
              <a:rPr lang="ko-KR" altLang="ko-KR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에는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Grid Map</a:t>
            </a:r>
            <a:r>
              <a:rPr lang="ko-KR" altLang="ko-KR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상의 좌표가 기록된다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  <a:endParaRPr lang="ko-KR" altLang="ko-KR" sz="120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355600" lvl="1" indent="-17780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 작업은 동시에 진행되어 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mapping </a:t>
            </a:r>
            <a:r>
              <a:rPr lang="ko-KR" altLang="ko-KR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시간을 줄여야 한다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ko-KR" altLang="ko-KR" sz="1200">
              <a:latin typeface="Arial Narrow" panose="020B0606020202030204" pitchFamily="34" charset="0"/>
              <a:ea typeface="LG스마트체 Regular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6466362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itchFamily="34" charset="0"/>
                <a:ea typeface="LG스마트체 Regular" pitchFamily="50" charset="-127"/>
              </a:rPr>
              <a:t>3.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Design – QAS-02 </a:t>
            </a:r>
            <a:r>
              <a:rPr lang="en-US" altLang="ko-KR" sz="20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Mapping </a:t>
            </a:r>
            <a:r>
              <a:rPr lang="ko-KR" altLang="ko-KR" sz="2000" b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시간 감소 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96347" y="620688"/>
            <a:ext cx="9684984" cy="39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System </a:t>
            </a:r>
            <a:r>
              <a:rPr lang="en-US" altLang="ko-KR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Context</a:t>
            </a:r>
            <a:endParaRPr lang="ko-KR" altLang="ko-KR" sz="160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1340768"/>
            <a:ext cx="5952490" cy="3234055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46536"/>
              </p:ext>
            </p:extLst>
          </p:nvPr>
        </p:nvGraphicFramePr>
        <p:xfrm>
          <a:off x="208576" y="4869160"/>
          <a:ext cx="9073008" cy="1432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54008"/>
                <a:gridCol w="4110561"/>
                <a:gridCol w="2708439"/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Name</a:t>
                      </a:r>
                      <a:endParaRPr lang="ko-KR" sz="10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Description</a:t>
                      </a:r>
                      <a:endParaRPr lang="ko-KR" sz="10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Data</a:t>
                      </a:r>
                      <a:endParaRPr lang="ko-KR" sz="10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Multi camera Logger</a:t>
                      </a:r>
                      <a:endParaRPr lang="ko-KR" sz="12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MCL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은 주기적으로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Camera 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이미지와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Grid Map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받아서 이미지를 저장하고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각 이미지가 촬영된 위치를 기록하는 역할을 한다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[Input]</a:t>
                      </a:r>
                      <a:endParaRPr lang="ko-KR" sz="12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Camera Image</a:t>
                      </a:r>
                      <a:endParaRPr lang="ko-KR" sz="12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SLAM Pose</a:t>
                      </a:r>
                      <a:endParaRPr lang="ko-KR" sz="12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 </a:t>
                      </a:r>
                      <a:endParaRPr lang="ko-KR" sz="12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[Output]</a:t>
                      </a:r>
                      <a:endParaRPr lang="ko-KR" sz="12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Camera Image Array</a:t>
                      </a:r>
                      <a:endParaRPr lang="ko-KR" sz="12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Camera Image Position Info.</a:t>
                      </a:r>
                      <a:endParaRPr lang="ko-KR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4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7042426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itchFamily="34" charset="0"/>
                <a:ea typeface="LG스마트체 Regular" pitchFamily="50" charset="-127"/>
              </a:rPr>
              <a:t>3.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Design – QAS-02 </a:t>
            </a:r>
            <a:r>
              <a:rPr lang="en-US" altLang="ko-KR" sz="20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Mapping </a:t>
            </a:r>
            <a:r>
              <a:rPr lang="ko-KR" altLang="ko-KR" sz="2000" b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시간 감소 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96347" y="620688"/>
            <a:ext cx="9684984" cy="39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Static </a:t>
            </a:r>
            <a:r>
              <a:rPr lang="en-US" altLang="ko-KR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Perspective</a:t>
            </a:r>
            <a:endParaRPr lang="en-US" altLang="ko-KR" sz="1600" dirty="0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5" y="1272599"/>
            <a:ext cx="5760640" cy="3308530"/>
          </a:xfrm>
          <a:prstGeom prst="rect">
            <a:avLst/>
          </a:prstGeom>
          <a:noFill/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72580"/>
              </p:ext>
            </p:extLst>
          </p:nvPr>
        </p:nvGraphicFramePr>
        <p:xfrm>
          <a:off x="272480" y="4869160"/>
          <a:ext cx="9145016" cy="149411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56565"/>
                <a:gridCol w="7088451"/>
              </a:tblGrid>
              <a:tr h="24901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Name</a:t>
                      </a:r>
                      <a:endParaRPr lang="ko-KR" sz="12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Description</a:t>
                      </a:r>
                      <a:endParaRPr lang="ko-KR" sz="1200" b="1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901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Logger Main</a:t>
                      </a:r>
                      <a:endParaRPr lang="ko-KR" sz="12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서비스 형태로 설계되어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SLAM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 상태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Message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주고받고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Camera 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이미지를 받아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Buffer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에게 전달하는 역할을 한다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endParaRPr lang="ko-KR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  <a:tr h="24901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Configurator</a:t>
                      </a:r>
                      <a:endParaRPr lang="ko-KR" sz="12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멀티카메라의 정보와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Calibration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값 등을 저장하는 역할을 한다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endParaRPr lang="ko-KR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  <a:tr h="249019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Buffer</a:t>
                      </a:r>
                      <a:endParaRPr lang="ko-KR" sz="12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주기적으로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Camera 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이미지와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Pose Data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저장한다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endParaRPr lang="ko-KR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  <a:tr h="498038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Image Labeler</a:t>
                      </a:r>
                      <a:endParaRPr lang="ko-KR" sz="12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Buffer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 저장된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Camera Image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와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Pose Data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이용하여 특정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Format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으로 파일이 압축되도록 한다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2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SLAM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에서 최적화된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Data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받으면 다시 한 번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Labeling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하여 그 정확도를 높인다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6826402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itchFamily="34" charset="0"/>
                <a:ea typeface="LG스마트체 Regular" pitchFamily="50" charset="-127"/>
              </a:rPr>
              <a:t>3.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Design – QAS-02 </a:t>
            </a:r>
            <a:r>
              <a:rPr lang="en-US" altLang="ko-KR" sz="20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Mapping </a:t>
            </a:r>
            <a:r>
              <a:rPr lang="ko-KR" altLang="ko-KR" sz="2000" b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시간 감소 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96347" y="620688"/>
            <a:ext cx="9684984" cy="39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Dynamic </a:t>
            </a:r>
            <a:r>
              <a:rPr lang="en-US" altLang="ko-KR" sz="1600" dirty="0" smtClean="0"/>
              <a:t>Perspective</a:t>
            </a:r>
            <a:endParaRPr lang="en-US" altLang="ko-KR" sz="1600" dirty="0"/>
          </a:p>
        </p:txBody>
      </p:sp>
      <p:pic>
        <p:nvPicPr>
          <p:cNvPr id="9" name="그림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88" y="1196752"/>
            <a:ext cx="7705895" cy="4968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21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6178330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itchFamily="34" charset="0"/>
                <a:ea typeface="LG스마트체 Regular" pitchFamily="50" charset="-127"/>
              </a:rPr>
              <a:t>3.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Design – QAS-03 </a:t>
            </a:r>
            <a:r>
              <a:rPr lang="ko-KR" altLang="ko-KR" sz="2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뜬 장애물 가시화 기능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96347" y="1503773"/>
            <a:ext cx="9684984" cy="39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Design </a:t>
            </a:r>
            <a:r>
              <a:rPr lang="en-US" altLang="ko-KR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Discussion</a:t>
            </a:r>
            <a:endParaRPr lang="en-US" altLang="ko-KR" sz="16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939414"/>
              </p:ext>
            </p:extLst>
          </p:nvPr>
        </p:nvGraphicFramePr>
        <p:xfrm>
          <a:off x="344488" y="2079837"/>
          <a:ext cx="8784977" cy="30891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27898"/>
                <a:gridCol w="3329479"/>
                <a:gridCol w="3327600"/>
              </a:tblGrid>
              <a:tr h="276710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Title</a:t>
                      </a:r>
                      <a:endParaRPr lang="ko-KR" sz="10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Idea #1</a:t>
                      </a:r>
                      <a:endParaRPr lang="ko-KR" sz="10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Idea #2</a:t>
                      </a:r>
                      <a:endParaRPr lang="ko-KR" sz="10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75418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Description</a:t>
                      </a:r>
                      <a:endParaRPr lang="ko-KR" sz="10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Mapping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진행하면서 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Grid Map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 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Local Map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사용하여 별도의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Obstacle Map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생성한다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Mapping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후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Grid Map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검토하고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장애물이 누락된 부분에는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Local Map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중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3D Camera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이용한 부분만 발췌하여 별도의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Obstacle Map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생성하고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이를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Overlay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시켜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Grid Map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Update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하게 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  <a:tr h="276710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장점</a:t>
                      </a:r>
                      <a:endParaRPr lang="ko-KR" sz="1000" b="1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생성시간을 최소화 할 수 있다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성능이 상대적으로 안정적이다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  <a:tr h="1106842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단점</a:t>
                      </a:r>
                      <a:endParaRPr lang="ko-KR" sz="1000" b="1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지나가는 사람과 책상다리 등도 표시될 수 있어 </a:t>
                      </a:r>
                      <a:r>
                        <a:rPr lang="ko-KR" sz="1000" dirty="0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후처리가</a:t>
                      </a:r>
                      <a:r>
                        <a:rPr lang="ko-KR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필요할 수 있다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로봇의 성능상 실제와 다른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Data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가 표시될 수 있다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상대적으로 장애물의 정확도가 떨어진다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뜬 장애물만 표시할 수 있다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  <a:tr h="276710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고려사항</a:t>
                      </a:r>
                      <a:endParaRPr lang="ko-KR" sz="1000" b="1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설치담당자의 편의성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710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ko-KR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기타</a:t>
                      </a:r>
                      <a:endParaRPr lang="ko-KR" sz="1000" b="1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 </a:t>
                      </a:r>
                      <a:endParaRPr lang="ko-KR" sz="10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360713" y="2007829"/>
            <a:ext cx="3528392" cy="317280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1627" y="5192618"/>
            <a:ext cx="88078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ko-KR" sz="14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※ </a:t>
            </a:r>
            <a:r>
              <a:rPr lang="ko-KR" altLang="en-US" sz="1400" b="1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장애물 지도를 </a:t>
            </a:r>
            <a:r>
              <a:rPr lang="ko-KR" altLang="ko-KR" sz="1400" b="1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실시간으로 </a:t>
            </a:r>
            <a:r>
              <a:rPr lang="ko-KR" altLang="ko-KR" sz="1400" b="1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생성을 할 것인지</a:t>
            </a:r>
            <a:r>
              <a:rPr lang="en-US" altLang="ko-KR" sz="1400" b="1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b="1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주</a:t>
            </a:r>
            <a:r>
              <a:rPr lang="ko-KR" altLang="ko-KR" sz="1400" b="1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요</a:t>
            </a:r>
            <a:r>
              <a:rPr lang="en-US" altLang="ko-KR" sz="1400" b="1" dirty="0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b="1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부분만 </a:t>
            </a:r>
            <a:r>
              <a:rPr lang="ko-KR" altLang="ko-KR" sz="1400" b="1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후처리 할 </a:t>
            </a:r>
            <a:r>
              <a:rPr lang="ko-KR" altLang="ko-KR" sz="1400" b="1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것인지</a:t>
            </a:r>
            <a:r>
              <a:rPr lang="ko-KR" altLang="en-US" sz="1400" b="1" smtClean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에 대한 고민 </a:t>
            </a:r>
            <a:endParaRPr lang="en-US" altLang="ko-KR" sz="1400" dirty="0">
              <a:solidFill>
                <a:srgbClr val="FF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ko-KR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이 </a:t>
            </a:r>
            <a:r>
              <a:rPr lang="ko-KR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프로젝트의 목적은 </a:t>
            </a:r>
            <a:r>
              <a:rPr lang="ko-KR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안내로봇</a:t>
            </a:r>
            <a:r>
              <a:rPr lang="en-US" altLang="ko-KR" sz="1400" dirty="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적용</a:t>
            </a:r>
            <a:r>
              <a:rPr lang="ko-KR" altLang="ko-KR" sz="14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이므로 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안내로봇은 </a:t>
            </a:r>
            <a:r>
              <a:rPr lang="ko-KR" altLang="ko-KR" sz="14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건물의 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로비 등을 돌아다니기 때문에 </a:t>
            </a:r>
            <a:r>
              <a:rPr lang="ko-KR" altLang="en-US" sz="14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테이블과 같은 </a:t>
            </a:r>
            <a:r>
              <a:rPr lang="ko-KR" altLang="ko-KR" sz="14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뜬 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장애물이 </a:t>
            </a:r>
            <a:r>
              <a:rPr lang="ko-KR" altLang="ko-KR" sz="14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적을 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것이고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그 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이동공간도 비교적 넓은 편으로 확보 될 것 이기 때문에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 Idea #2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를 사용하는 것으로 개발 조직</a:t>
            </a:r>
            <a:r>
              <a:rPr lang="en-US" altLang="ko-KR" sz="1400" dirty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 / </a:t>
            </a:r>
            <a:r>
              <a:rPr lang="ko-KR" altLang="ko-KR" sz="140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설치담당자가 </a:t>
            </a:r>
            <a:r>
              <a:rPr lang="ko-KR" altLang="ko-KR" sz="1400" smtClean="0">
                <a:latin typeface="Arial Narrow" panose="020B0606020202030204" pitchFamily="34" charset="0"/>
                <a:ea typeface="LG스마트체 Regular" panose="020B0600000101010101" pitchFamily="50" charset="-127"/>
                <a:cs typeface="Times New Roman" panose="02020603050405020304" pitchFamily="18" charset="0"/>
              </a:rPr>
              <a:t>합의</a:t>
            </a:r>
            <a:endParaRPr lang="ko-KR" altLang="ko-KR" sz="1200">
              <a:effectLst/>
              <a:latin typeface="Arial Narrow" panose="020B0606020202030204" pitchFamily="34" charset="0"/>
              <a:ea typeface="LG스마트체 Regular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814" y="637769"/>
            <a:ext cx="8233344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indent="-177800" latinLnBrk="0">
              <a:lnSpc>
                <a:spcPct val="120000"/>
              </a:lnSpc>
              <a:buFont typeface="Wingdings" panose="05000000000000000000" pitchFamily="2" charset="2"/>
              <a:buChar char="§"/>
              <a:tabLst>
                <a:tab pos="177800" algn="l"/>
                <a:tab pos="3767138" algn="l"/>
              </a:tabLst>
            </a:pPr>
            <a:r>
              <a:rPr lang="ko-KR" altLang="ko-KR" sz="16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뜬 장애물 가시화 기능</a:t>
            </a:r>
            <a:endParaRPr lang="ko-KR" altLang="ko-KR" sz="1600" b="1" dirty="0">
              <a:latin typeface="Arial Narrow" panose="020B0606020202030204" pitchFamily="34" charset="0"/>
              <a:ea typeface="LG스마트체 Regular" panose="020B0600000101010101" pitchFamily="50" charset="-127"/>
              <a:cs typeface="Times New Roman" panose="02020603050405020304" pitchFamily="18" charset="0"/>
            </a:endParaRPr>
          </a:p>
          <a:p>
            <a:pPr marL="355600" lvl="1" indent="-17780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별도의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3D Lidar</a:t>
            </a:r>
            <a:r>
              <a:rPr lang="ko-KR" altLang="ko-KR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를 부착했을 경우에는 주위구조물들이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Grid Map</a:t>
            </a:r>
            <a:r>
              <a:rPr lang="ko-KR" altLang="ko-KR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에 표시가되는데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2D Lidar</a:t>
            </a:r>
            <a:r>
              <a:rPr lang="ko-KR" altLang="ko-KR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는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20cm </a:t>
            </a:r>
            <a:r>
              <a:rPr lang="ko-KR" altLang="ko-KR" sz="1200">
                <a:latin typeface="Arial Narrow" panose="020B0606020202030204" pitchFamily="34" charset="0"/>
                <a:ea typeface="LG스마트체 Regular" panose="020B0600000101010101" pitchFamily="50" charset="-127"/>
              </a:rPr>
              <a:t>높이의 장애물만 표시가 된다</a:t>
            </a:r>
            <a:r>
              <a:rPr lang="en-US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. </a:t>
            </a:r>
            <a:endParaRPr lang="en-US" altLang="ko-KR" sz="120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355600" lvl="1" indent="-17780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식탁과 </a:t>
            </a:r>
            <a:r>
              <a:rPr lang="ko-KR" altLang="ko-KR" sz="120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같은 위와 밑이 다른 장애물도 표시가 되어야 한다</a:t>
            </a:r>
            <a:r>
              <a:rPr lang="en-US" altLang="ko-KR" sz="120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.</a:t>
            </a:r>
            <a:endParaRPr lang="ko-KR" altLang="ko-KR" sz="1200">
              <a:latin typeface="Arial Narrow" panose="020B0606020202030204" pitchFamily="34" charset="0"/>
              <a:ea typeface="LG스마트체 Regular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7186442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itchFamily="34" charset="0"/>
                <a:ea typeface="LG스마트체 Regular" pitchFamily="50" charset="-127"/>
              </a:rPr>
              <a:t>3.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Design – QAS-03 </a:t>
            </a:r>
            <a:r>
              <a:rPr lang="ko-KR" altLang="ko-KR" sz="2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뜬 장애물 가시화 기능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96347" y="620688"/>
            <a:ext cx="9684984" cy="39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System </a:t>
            </a:r>
            <a:r>
              <a:rPr lang="en-US" altLang="ko-KR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Context</a:t>
            </a:r>
            <a:endParaRPr lang="en-US" altLang="ko-KR" sz="1600" dirty="0"/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1522920"/>
            <a:ext cx="5935345" cy="3615055"/>
          </a:xfrm>
          <a:prstGeom prst="rect">
            <a:avLst/>
          </a:prstGeom>
          <a:noFill/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393421"/>
              </p:ext>
            </p:extLst>
          </p:nvPr>
        </p:nvGraphicFramePr>
        <p:xfrm>
          <a:off x="566732" y="5334263"/>
          <a:ext cx="8346708" cy="12801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10064"/>
                <a:gridCol w="4331652"/>
                <a:gridCol w="2804992"/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Name</a:t>
                      </a:r>
                      <a:endParaRPr lang="ko-KR" sz="12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Description</a:t>
                      </a:r>
                      <a:endParaRPr lang="ko-KR" sz="12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Data</a:t>
                      </a:r>
                      <a:endParaRPr lang="ko-KR" sz="12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Obstacle Mapper </a:t>
                      </a:r>
                      <a:endParaRPr lang="ko-KR" sz="12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3D 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센서의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Ground object 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기반의 장애물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추가로 생성하여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Grid Map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Overlay 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할 수 있도록 이미지로 구현</a:t>
                      </a:r>
                      <a:endParaRPr lang="ko-KR" sz="12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[Input]</a:t>
                      </a:r>
                      <a:endParaRPr lang="ko-KR" sz="12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장애물정보</a:t>
                      </a: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SLAM Pose</a:t>
                      </a:r>
                      <a:endParaRPr lang="ko-KR" sz="12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 </a:t>
                      </a:r>
                      <a:endParaRPr lang="ko-KR" sz="12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[Output]</a:t>
                      </a:r>
                      <a:endParaRPr lang="ko-KR" sz="12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장애물 이미지 파일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endParaRPr lang="ko-KR" sz="12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2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7474474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itchFamily="34" charset="0"/>
                <a:ea typeface="LG스마트체 Regular" pitchFamily="50" charset="-127"/>
              </a:rPr>
              <a:t>3.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Design – QAS-03 </a:t>
            </a:r>
            <a:r>
              <a:rPr lang="ko-KR" altLang="ko-KR" sz="2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뜬 장애물 가시화 기능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96347" y="620688"/>
            <a:ext cx="9684984" cy="39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Static </a:t>
            </a:r>
            <a:r>
              <a:rPr lang="en-US" altLang="ko-KR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Perspective</a:t>
            </a:r>
            <a:endParaRPr lang="en-US" altLang="ko-KR" sz="1600" dirty="0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034760"/>
            <a:ext cx="5869940" cy="3391535"/>
          </a:xfrm>
          <a:prstGeom prst="rect">
            <a:avLst/>
          </a:prstGeom>
          <a:noFill/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622969"/>
              </p:ext>
            </p:extLst>
          </p:nvPr>
        </p:nvGraphicFramePr>
        <p:xfrm>
          <a:off x="272480" y="4687094"/>
          <a:ext cx="9145016" cy="17662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67750"/>
                <a:gridCol w="6677266"/>
              </a:tblGrid>
              <a:tr h="29437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Name</a:t>
                      </a:r>
                      <a:endParaRPr lang="ko-KR" sz="12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Description</a:t>
                      </a:r>
                      <a:endParaRPr lang="ko-KR" sz="1100" b="1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437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Mapper Main</a:t>
                      </a:r>
                      <a:endParaRPr lang="ko-KR" sz="12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서비스 형태로 설계되어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Local Map 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정보와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SLAM Pose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받아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LocalMap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Parser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로 전달한다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endParaRPr lang="ko-KR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  <a:tr h="29437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Configurator</a:t>
                      </a:r>
                      <a:endParaRPr lang="ko-KR" sz="12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센서 구성과 운영형태에 따라 사용할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LocalMap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 정보를 설정한다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  <a:tr h="29437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Buffer</a:t>
                      </a:r>
                      <a:endParaRPr lang="ko-KR" sz="12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Parsing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된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LocalMap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정보와 위치를 저장한다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  <a:tr h="29437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LocalMap</a:t>
                      </a: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Parser</a:t>
                      </a:r>
                      <a:endParaRPr lang="ko-KR" sz="12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LocalMap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정보를 수신하여 그 중에서 설정값에 따라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Data 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분리한다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  <a:tr h="294374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Export Image</a:t>
                      </a:r>
                      <a:endParaRPr lang="ko-KR" sz="12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Buffer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 저장된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LocalMap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정보와 위치를 이용해 실제 설치담당자가 사용할 수 있도록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.jpg </a:t>
                      </a:r>
                      <a:r>
                        <a:rPr lang="ko-KR" sz="12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형태로 저장한다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endParaRPr lang="ko-KR" sz="120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6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6826402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itchFamily="34" charset="0"/>
                <a:ea typeface="LG스마트체 Regular" pitchFamily="50" charset="-127"/>
              </a:rPr>
              <a:t>3.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Design – QAS-03 </a:t>
            </a:r>
            <a:r>
              <a:rPr lang="ko-KR" altLang="ko-KR" sz="2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뜬 장애물 가시화 기능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96347" y="620688"/>
            <a:ext cx="9684984" cy="39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Dynamic </a:t>
            </a:r>
            <a:r>
              <a:rPr lang="en-US" altLang="ko-KR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Perspective</a:t>
            </a:r>
            <a:endParaRPr lang="en-US" altLang="ko-KR" sz="1600" dirty="0"/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268760"/>
            <a:ext cx="8280920" cy="4968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72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6826402" cy="432811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itchFamily="34" charset="0"/>
                <a:ea typeface="LG스마트체 Regular" pitchFamily="50" charset="-127"/>
              </a:rPr>
              <a:t>3.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Design – QAS-04 </a:t>
            </a:r>
            <a:r>
              <a:rPr lang="ko-KR" altLang="ko-KR" sz="2000" b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동일</a:t>
            </a:r>
            <a:r>
              <a:rPr lang="en-US" altLang="ko-KR" sz="2000" b="1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 SLAM </a:t>
            </a:r>
            <a:r>
              <a:rPr lang="ko-KR" altLang="ko-KR" sz="2000" b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성능수준 </a:t>
            </a:r>
            <a:r>
              <a:rPr lang="ko-KR" altLang="ko-KR" sz="2000" b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확보</a:t>
            </a:r>
            <a:endParaRPr lang="ko-KR" altLang="ko-KR" sz="2000" b="1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96347" y="620688"/>
            <a:ext cx="9684984" cy="51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Lidar SLAM </a:t>
            </a:r>
            <a:r>
              <a:rPr lang="ko-KR" altLang="ko-KR" sz="14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성능 향상 </a:t>
            </a:r>
          </a:p>
          <a:p>
            <a:pPr marL="541338" lvl="1" indent="-2698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이슈</a:t>
            </a:r>
            <a:r>
              <a:rPr lang="en-US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ko-KR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로봇에 </a:t>
            </a:r>
            <a:r>
              <a:rPr lang="ko-KR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부착되어있는</a:t>
            </a: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Lidar</a:t>
            </a:r>
            <a:r>
              <a:rPr lang="ko-KR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는</a:t>
            </a: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2D Lidar </a:t>
            </a:r>
            <a:r>
              <a:rPr lang="ko-KR" altLang="en-US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이므로</a:t>
            </a:r>
            <a:r>
              <a:rPr lang="en-US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3D </a:t>
            </a: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Lidar</a:t>
            </a:r>
            <a:r>
              <a:rPr lang="ko-KR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에 비해서는 감지할 수 있는 영역과 그 정확도가 상대적으로 </a:t>
            </a:r>
            <a:r>
              <a:rPr lang="ko-KR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떨어</a:t>
            </a:r>
            <a:r>
              <a:rPr lang="ko-KR" altLang="en-US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짐</a:t>
            </a:r>
            <a:r>
              <a:rPr lang="en-US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  <a:p>
            <a:pPr marL="941388" lvl="2" indent="-2698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Global </a:t>
            </a: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SLAM 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성능 개선 및</a:t>
            </a: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Grid map 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작성 방법 개선으로 이중 벽 현상을 최소화</a:t>
            </a:r>
          </a:p>
          <a:p>
            <a:pPr marL="941388" lvl="2" indent="-2698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Local map 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작성 시 확률 기반</a:t>
            </a: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outlier 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제거</a:t>
            </a: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동적 장애물 및 반사체의 잔상 감소</a:t>
            </a:r>
          </a:p>
          <a:p>
            <a:pPr marL="941388" lvl="2" indent="-2698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Local SLAM 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개선에 따른</a:t>
            </a: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Local map </a:t>
            </a:r>
            <a:r>
              <a:rPr lang="ko-KR" altLang="ko-KR" b="0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누적시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정확도 향상</a:t>
            </a:r>
          </a:p>
          <a:p>
            <a:pPr marL="941388" lvl="2" indent="-2698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대면적</a:t>
            </a: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mapping 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을 위한 </a:t>
            </a: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Map 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구조 개선</a:t>
            </a: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사용 메모리 감소 및</a:t>
            </a: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LiDAR Loop detection 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연산 속도 향상 </a:t>
            </a:r>
          </a:p>
          <a:p>
            <a:pPr marL="941388" lvl="2" indent="-2698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Voxel filter 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적용</a:t>
            </a: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Local map </a:t>
            </a:r>
            <a:r>
              <a:rPr lang="ko-KR" altLang="ko-KR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경량화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ko-KR" sz="1200" dirty="0" smtClean="0">
              <a:solidFill>
                <a:schemeClr val="tx1"/>
              </a:solidFill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S1 </a:t>
            </a:r>
            <a:r>
              <a:rPr lang="en-US" altLang="ko-KR" sz="14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Lidar </a:t>
            </a:r>
            <a:r>
              <a:rPr lang="ko-KR" altLang="ko-KR" sz="14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대응 </a:t>
            </a:r>
          </a:p>
          <a:p>
            <a:pPr marL="541338" lvl="1" indent="-2698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이슈</a:t>
            </a:r>
            <a:r>
              <a:rPr lang="en-US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 S1 </a:t>
            </a:r>
            <a:r>
              <a:rPr lang="en-US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LiDAR distortion correction</a:t>
            </a:r>
            <a:endParaRPr lang="ko-KR" altLang="ko-KR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98538" lvl="3" indent="-2698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-135° ~ 135° scan data 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측정까지 첫</a:t>
            </a: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-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끝</a:t>
            </a: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data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간</a:t>
            </a: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93.75ms 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차이 발생</a:t>
            </a: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(8hz)</a:t>
            </a:r>
            <a:endParaRPr lang="ko-KR" altLang="ko-KR" b="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98538" lvl="3" indent="-2698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로봇의 이동속도가 빨라짐에 따라 회전하며 취득하는</a:t>
            </a: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LiDAR data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의</a:t>
            </a: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distortion 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발생</a:t>
            </a: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-&gt; 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위치 오차 영향</a:t>
            </a:r>
          </a:p>
          <a:p>
            <a:pPr marL="998538" lvl="3" indent="-2698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LiDAR data frequency 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사이의</a:t>
            </a: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b="0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Odometry</a:t>
            </a: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ko-KR" b="0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이동량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및</a:t>
            </a: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LiDAR resolution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에 따른 비율을 고려하여</a:t>
            </a: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distortion 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보상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dirty="0" smtClean="0"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고속주행 </a:t>
            </a:r>
            <a:r>
              <a:rPr lang="ko-KR" altLang="ko-KR" dirty="0">
                <a:solidFill>
                  <a:schemeClr val="tx1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대응 </a:t>
            </a:r>
          </a:p>
          <a:p>
            <a:pPr marL="541338" lvl="1" indent="-2698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이슈</a:t>
            </a:r>
            <a:r>
              <a:rPr lang="en-US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ko-KR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로봇의 </a:t>
            </a:r>
            <a:r>
              <a:rPr lang="ko-KR" altLang="ko-KR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이동속도가 빨라짐에 따라 회전하며 </a:t>
            </a:r>
            <a:r>
              <a:rPr lang="ko-KR" altLang="en-US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취득하는 </a:t>
            </a:r>
            <a:r>
              <a:rPr lang="en-US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</a:t>
            </a:r>
            <a:r>
              <a:rPr lang="ko-KR" altLang="en-US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의 </a:t>
            </a:r>
            <a:r>
              <a:rPr lang="en-US" altLang="ko-KR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Sync</a:t>
            </a:r>
            <a:r>
              <a:rPr lang="ko-KR" altLang="en-US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가 맞지 않음</a:t>
            </a:r>
            <a:endParaRPr lang="ko-KR" altLang="ko-KR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941388" lvl="2" indent="-2698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0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Odometry</a:t>
            </a:r>
            <a:r>
              <a:rPr lang="en-US" altLang="ko-KR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 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카메라 </a:t>
            </a: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/ LiDAR 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처리 프로세스</a:t>
            </a:r>
            <a:r>
              <a:rPr lang="en-US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Thread blocking</a:t>
            </a:r>
            <a:r>
              <a:rPr lang="ko-KR" altLang="ko-KR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을 </a:t>
            </a:r>
            <a:r>
              <a:rPr lang="ko-KR" altLang="ko-KR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해제</a:t>
            </a:r>
            <a:endParaRPr lang="ko-KR" altLang="ko-KR" b="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43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4878809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itchFamily="34" charset="0"/>
                <a:ea typeface="LG스마트체 Regular" pitchFamily="50" charset="-127"/>
              </a:rPr>
              <a:t>1. Introduction – Project Purpose</a:t>
            </a:r>
            <a:endParaRPr lang="en-US" altLang="ko-KR" sz="2000" b="1" dirty="0"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96347" y="620688"/>
            <a:ext cx="9684984" cy="381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Business </a:t>
            </a:r>
            <a:r>
              <a:rPr lang="en-US" altLang="ko-KR" sz="18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Purpose</a:t>
            </a:r>
          </a:p>
          <a:p>
            <a:pPr marL="704387" lvl="1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b="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판매할 로봇의 대수가 증가하고</a:t>
            </a:r>
            <a:r>
              <a:rPr lang="en-US" altLang="ko-KR" sz="1800" b="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800" b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설치할 장소가 늘어나면 고가의 </a:t>
            </a:r>
            <a:r>
              <a:rPr lang="en-US" altLang="ko-KR" sz="1800" b="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Mapping </a:t>
            </a:r>
            <a:r>
              <a:rPr lang="ko-KR" altLang="en-US" sz="1800" b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 사용이 어려움</a:t>
            </a:r>
            <a:endParaRPr lang="en-US" altLang="ko-KR" sz="1800" b="0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704387" lvl="1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sz="1800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저렴하고 빠른 </a:t>
            </a:r>
            <a:r>
              <a:rPr lang="en-US" altLang="ko-KR" sz="1800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Mapping </a:t>
            </a:r>
            <a:r>
              <a:rPr lang="ko-KR" altLang="ko-KR" sz="1800" u="sng">
                <a:latin typeface="Arial Narrow" panose="020B0606020202030204" pitchFamily="34" charset="0"/>
                <a:ea typeface="LG스마트체 Regular" panose="020B0600000101010101" pitchFamily="50" charset="-127"/>
              </a:rPr>
              <a:t>방법 개발하고 이를 기존 </a:t>
            </a:r>
            <a:r>
              <a:rPr lang="en-US" altLang="ko-KR" sz="1800" u="sng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Mapping Process</a:t>
            </a:r>
            <a:r>
              <a:rPr lang="ko-KR" altLang="ko-KR" sz="1800" u="sng">
                <a:latin typeface="Arial Narrow" panose="020B0606020202030204" pitchFamily="34" charset="0"/>
                <a:ea typeface="LG스마트체 Regular" panose="020B0600000101010101" pitchFamily="50" charset="-127"/>
              </a:rPr>
              <a:t>에 </a:t>
            </a:r>
            <a:r>
              <a:rPr lang="ko-KR" altLang="ko-KR" sz="1800" u="sng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적용</a:t>
            </a:r>
            <a:endParaRPr lang="ko-KR" altLang="ko-KR" sz="180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marL="0" indent="0">
              <a:lnSpc>
                <a:spcPct val="150000"/>
              </a:lnSpc>
            </a:pPr>
            <a:endParaRPr lang="en-US" altLang="ko-KR" sz="1800" dirty="0" smtClean="0"/>
          </a:p>
          <a:p>
            <a:pPr marL="177800" indent="-177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/>
              <a:t>Technological </a:t>
            </a:r>
            <a:r>
              <a:rPr lang="en-US" altLang="ko-KR" sz="1800" dirty="0" smtClean="0"/>
              <a:t>Purpose</a:t>
            </a:r>
          </a:p>
          <a:p>
            <a:pPr marL="738187" lvl="1" indent="-177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저가의 </a:t>
            </a:r>
            <a:r>
              <a:rPr lang="en-US" altLang="ko-KR" sz="18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Mapping </a:t>
            </a:r>
            <a:r>
              <a:rPr lang="ko-KR" altLang="en-US" sz="1800" b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방법을 사용하더라도</a:t>
            </a:r>
            <a:r>
              <a:rPr lang="en-US" altLang="ko-KR" sz="18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800" b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성능이 저하되면 안 됨</a:t>
            </a:r>
            <a:endParaRPr lang="en-US" altLang="ko-KR" sz="1800" b="0" dirty="0" smtClean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738187" lvl="1" indent="-177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기존 </a:t>
            </a:r>
            <a:r>
              <a:rPr lang="en-US" altLang="ko-KR" sz="1800" b="0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Mapping</a:t>
            </a:r>
            <a:r>
              <a:rPr lang="ko-KR" altLang="en-US" sz="1800" b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장비로 취득한 </a:t>
            </a:r>
            <a:r>
              <a:rPr lang="en-US" altLang="ko-KR" sz="1800" u="sng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Data</a:t>
            </a:r>
            <a:r>
              <a:rPr lang="ko-KR" altLang="en-US" sz="1800" u="sng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의 위치오차와 동일 수준 </a:t>
            </a:r>
            <a:r>
              <a:rPr lang="en-US" altLang="ko-KR" sz="1800" u="sng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(15cm)</a:t>
            </a:r>
          </a:p>
          <a:p>
            <a:pPr marL="738187" lvl="1" indent="-1778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2480" y="2137354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2480" y="4242379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6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4878809" cy="4265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3.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Design –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Overall Design 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96347" y="620688"/>
            <a:ext cx="9684984" cy="39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Allocation View</a:t>
            </a:r>
            <a:endParaRPr lang="en-US" altLang="ko-KR" sz="1600" dirty="0"/>
          </a:p>
        </p:txBody>
      </p:sp>
      <p:pic>
        <p:nvPicPr>
          <p:cNvPr id="8" name="그림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268760"/>
            <a:ext cx="9289032" cy="51125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083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4878809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itchFamily="34" charset="0"/>
                <a:ea typeface="LG스마트체 Regular" pitchFamily="50" charset="-127"/>
              </a:rPr>
              <a:t>3.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Design – Process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96347" y="620688"/>
            <a:ext cx="9684984" cy="40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Mapping Process </a:t>
            </a:r>
            <a:r>
              <a:rPr lang="ko-KR" altLang="en-US" sz="160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수립</a:t>
            </a:r>
            <a:r>
              <a:rPr lang="en-US" altLang="ko-KR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endParaRPr lang="ko-KR" altLang="ko-KR" sz="160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1412776"/>
            <a:ext cx="9073008" cy="4968552"/>
          </a:xfrm>
          <a:prstGeom prst="rect">
            <a:avLst/>
          </a:prstGeom>
          <a:noFill/>
        </p:spPr>
      </p:pic>
      <p:sp>
        <p:nvSpPr>
          <p:cNvPr id="3" name="오른쪽 화살표 2"/>
          <p:cNvSpPr/>
          <p:nvPr/>
        </p:nvSpPr>
        <p:spPr>
          <a:xfrm rot="5400000">
            <a:off x="4808984" y="3212976"/>
            <a:ext cx="288032" cy="36004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41032" y="3248640"/>
            <a:ext cx="35862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개인 </a:t>
            </a:r>
            <a:r>
              <a:rPr lang="en-US" altLang="ko-KR" sz="11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PC</a:t>
            </a:r>
            <a:r>
              <a:rPr lang="ko-KR" altLang="en-US" sz="110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를 사용하지 않고 안내로봇으로 </a:t>
            </a:r>
            <a:r>
              <a:rPr lang="en-US" altLang="ko-KR" sz="11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Mapping Process </a:t>
            </a:r>
            <a:r>
              <a:rPr lang="ko-KR" altLang="en-US" sz="110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가능 </a:t>
            </a:r>
            <a:endParaRPr lang="ko-KR" altLang="en-US" sz="110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496616" y="2276872"/>
            <a:ext cx="504056" cy="288032"/>
          </a:xfrm>
          <a:prstGeom prst="roundRect">
            <a:avLst/>
          </a:prstGeom>
          <a:noFill/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16088" y="4415906"/>
            <a:ext cx="504056" cy="288032"/>
          </a:xfrm>
          <a:prstGeom prst="roundRect">
            <a:avLst/>
          </a:prstGeom>
          <a:noFill/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13827" y="1467850"/>
            <a:ext cx="595001" cy="288032"/>
          </a:xfrm>
          <a:prstGeom prst="roundRect">
            <a:avLst/>
          </a:prstGeom>
          <a:noFill/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4878809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itchFamily="34" charset="0"/>
                <a:ea typeface="LG스마트체 Regular" pitchFamily="50" charset="-127"/>
              </a:rPr>
              <a:t>4.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Validation &amp;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Verification – QAS </a:t>
            </a:r>
            <a:r>
              <a:rPr lang="ko-KR" altLang="en-US" sz="2000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검증 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96347" y="620688"/>
            <a:ext cx="9684984" cy="39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dirty="0" smtClean="0"/>
              <a:t>정의한</a:t>
            </a:r>
            <a:r>
              <a:rPr lang="en-US" altLang="ko-KR" dirty="0" smtClean="0"/>
              <a:t> QA</a:t>
            </a:r>
            <a:r>
              <a:rPr lang="en-US" altLang="ko-KR" dirty="0"/>
              <a:t>S</a:t>
            </a:r>
            <a:r>
              <a:rPr lang="ko-KR" altLang="ko-KR" smtClean="0"/>
              <a:t> 진행결과</a:t>
            </a:r>
            <a:r>
              <a:rPr lang="ko-KR" altLang="en-US" smtClean="0"/>
              <a:t>의 평가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678649"/>
              </p:ext>
            </p:extLst>
          </p:nvPr>
        </p:nvGraphicFramePr>
        <p:xfrm>
          <a:off x="170253" y="1268760"/>
          <a:ext cx="9537172" cy="43440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57941"/>
                <a:gridCol w="1532518"/>
                <a:gridCol w="2736304"/>
                <a:gridCol w="3966770"/>
                <a:gridCol w="643639"/>
              </a:tblGrid>
              <a:tr h="614922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ID </a:t>
                      </a:r>
                      <a:endParaRPr lang="ko-KR" sz="1050" b="1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Quality Attribute</a:t>
                      </a:r>
                      <a:endParaRPr lang="ko-KR" sz="105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altLang="ko-KR" sz="1050" b="1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Response Measure</a:t>
                      </a:r>
                      <a:endParaRPr lang="ko-KR" altLang="ko-KR" sz="1050" b="1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altLang="ko-KR" sz="1050" b="1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Activity Result</a:t>
                      </a:r>
                      <a:endParaRPr lang="ko-KR" sz="1050" b="1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ko-KR" altLang="en-US" sz="1050" b="1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자체평가</a:t>
                      </a:r>
                      <a:endParaRPr lang="ko-KR" sz="1050" b="1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312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QA-01</a:t>
                      </a:r>
                      <a:endParaRPr lang="ko-KR" sz="105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배송로봇 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Navigation </a:t>
                      </a:r>
                      <a:r>
                        <a:rPr lang="ko-KR" sz="105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재사용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endParaRPr lang="ko-KR" sz="105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5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변경 모듈의 수 </a:t>
                      </a:r>
                      <a:r>
                        <a:rPr lang="en-US" altLang="ko-KR" sz="105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 (SLAM </a:t>
                      </a:r>
                      <a:r>
                        <a:rPr lang="ko-KR" altLang="ko-KR" sz="105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모듈만 변경</a:t>
                      </a:r>
                      <a:r>
                        <a:rPr lang="en-US" altLang="ko-KR" sz="105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ko-KR" sz="1050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93663" indent="-93663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93663" algn="l"/>
                        </a:tabLst>
                      </a:pPr>
                      <a:r>
                        <a:rPr lang="ko-KR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중형배송로봇의 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Navigation Engine</a:t>
                      </a:r>
                      <a:r>
                        <a:rPr lang="ko-KR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기반으로 작성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ko-KR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코드의 변화 최소화 </a:t>
                      </a:r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93663" indent="-93663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93663" algn="l"/>
                        </a:tabLst>
                      </a:pPr>
                      <a:r>
                        <a:rPr lang="ko-KR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기존 모듈을 수정하지 않고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별도의 모듈로 제작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</a:t>
                      </a:r>
                      <a:r>
                        <a:rPr lang="ko-KR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ko-KR" sz="1050" kern="1200" dirty="0" err="1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변화량을</a:t>
                      </a:r>
                      <a:r>
                        <a:rPr lang="ko-KR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최소화</a:t>
                      </a:r>
                      <a:endParaRPr lang="ko-KR" sz="105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200" b="1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121967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QA-02</a:t>
                      </a:r>
                      <a:endParaRPr lang="ko-KR" sz="105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Mapping </a:t>
                      </a:r>
                      <a:r>
                        <a:rPr lang="ko-KR" sz="105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시간 감소</a:t>
                      </a:r>
                      <a:endParaRPr lang="ko-KR" sz="105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5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기존 방식의 </a:t>
                      </a:r>
                      <a:r>
                        <a:rPr lang="en-US" altLang="ko-KR" sz="105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Mapping </a:t>
                      </a:r>
                      <a:r>
                        <a:rPr lang="ko-KR" altLang="ko-KR" sz="105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시간 대비 </a:t>
                      </a:r>
                      <a:r>
                        <a:rPr lang="en-US" altLang="ko-KR" sz="105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10% </a:t>
                      </a:r>
                      <a:r>
                        <a:rPr lang="ko-KR" altLang="ko-KR" sz="105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수준 감소되는지 확인</a:t>
                      </a:r>
                      <a:endParaRPr lang="ko-KR" altLang="ko-KR" sz="1050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93663" indent="-93663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Mapping</a:t>
                      </a:r>
                      <a:r>
                        <a:rPr lang="ko-KR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과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Image Labeling</a:t>
                      </a:r>
                      <a:r>
                        <a:rPr lang="ko-KR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을 동시에 진행 가능하도록 적용완료 </a:t>
                      </a:r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93663" indent="-93663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다양한 각도에서의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Image</a:t>
                      </a:r>
                      <a:r>
                        <a:rPr lang="ko-KR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가 필요하기 때문에 신규로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Mapping Module</a:t>
                      </a:r>
                      <a:r>
                        <a:rPr lang="ko-KR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을 제작하였고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이에 따른 설치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Process</a:t>
                      </a:r>
                      <a:r>
                        <a:rPr lang="ko-KR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를 </a:t>
                      </a:r>
                      <a:r>
                        <a:rPr lang="ko-KR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최적화</a:t>
                      </a:r>
                      <a:endParaRPr lang="ko-KR" altLang="ko-KR" sz="1050" kern="1200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93663" indent="-93663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외부 노트북</a:t>
                      </a:r>
                      <a:r>
                        <a:rPr lang="ko-KR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을 사용하지 않고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로봇 자체에서 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Data</a:t>
                      </a:r>
                      <a:r>
                        <a:rPr lang="ko-KR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를 생성하여 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Mapping</a:t>
                      </a:r>
                      <a:r>
                        <a:rPr lang="ko-KR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과 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Image Labeling</a:t>
                      </a:r>
                      <a:r>
                        <a:rPr lang="ko-KR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 동시에 되기 때문에 </a:t>
                      </a:r>
                      <a:r>
                        <a:rPr lang="ko-KR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기존방식 대비 시간 감소</a:t>
                      </a:r>
                      <a:endParaRPr lang="ko-KR" sz="105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200" b="1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8832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QA-03</a:t>
                      </a:r>
                      <a:endParaRPr lang="ko-KR" sz="105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뜬 장애물 가시화 기능</a:t>
                      </a:r>
                      <a:endParaRPr lang="ko-KR" sz="105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5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장애물의 크기가 실제 물리적 크기와 </a:t>
                      </a:r>
                      <a:r>
                        <a:rPr lang="en-US" altLang="ko-KR" sz="105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10% </a:t>
                      </a:r>
                      <a:r>
                        <a:rPr lang="ko-KR" altLang="ko-KR" sz="105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수준의 오차를 보이는지 확인</a:t>
                      </a:r>
                      <a:endParaRPr lang="ko-KR" altLang="ko-KR" sz="1050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93663" indent="-93663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3D Depth </a:t>
                      </a:r>
                      <a:r>
                        <a:rPr lang="ko-KR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장애물 인식과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SLAM</a:t>
                      </a:r>
                      <a:r>
                        <a:rPr lang="ko-KR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좌표 </a:t>
                      </a:r>
                      <a:r>
                        <a:rPr lang="ko-KR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연</a:t>
                      </a:r>
                      <a:r>
                        <a:rPr lang="ko-KR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동</a:t>
                      </a:r>
                      <a:r>
                        <a:rPr lang="ko-KR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하여 뜬 장애물 가시화 개발</a:t>
                      </a:r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93663" indent="-93663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거리에 따라 인식성능이 저하됨을 확인 </a:t>
                      </a:r>
                      <a:endParaRPr lang="ko-KR" sz="105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200" b="1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81312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QA-04</a:t>
                      </a:r>
                      <a:endParaRPr lang="ko-KR" sz="105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동일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SLAM </a:t>
                      </a:r>
                      <a:r>
                        <a:rPr lang="ko-KR" sz="105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성능수준 확보</a:t>
                      </a:r>
                      <a:endParaRPr lang="ko-KR" sz="105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5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해당</a:t>
                      </a:r>
                      <a:r>
                        <a:rPr lang="en-US" altLang="ko-KR" sz="105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Image</a:t>
                      </a:r>
                      <a:r>
                        <a:rPr lang="ko-KR" altLang="ko-KR" sz="105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 좌표가 실제 물리적 좌표의 오차가 </a:t>
                      </a:r>
                      <a:r>
                        <a:rPr lang="en-US" altLang="ko-KR" sz="105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15cm </a:t>
                      </a:r>
                      <a:r>
                        <a:rPr lang="ko-KR" altLang="ko-KR" sz="105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이하로 측정되는지 확인</a:t>
                      </a:r>
                      <a:r>
                        <a:rPr lang="en-US" altLang="ko-KR" sz="105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ko-KR" sz="105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중형배송로봇 위치오차와 동일</a:t>
                      </a:r>
                      <a:r>
                        <a:rPr lang="en-US" altLang="ko-KR" sz="105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ko-KR" sz="1050" dirty="0" smtClean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로봇 회전 시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LiDAR </a:t>
                      </a:r>
                      <a:r>
                        <a:rPr lang="ko-KR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데이터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Distortion </a:t>
                      </a:r>
                      <a:r>
                        <a:rPr lang="ko-KR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영향 최소화 위한 알고리즘 적용</a:t>
                      </a:r>
                      <a:endParaRPr lang="en-US" altLang="ko-KR" sz="1050" kern="1200" dirty="0" smtClean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171450" indent="-17145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실험에서는 동일 성능 수준 확보하였으나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상용 시에는 </a:t>
                      </a:r>
                      <a:r>
                        <a:rPr lang="en-US" altLang="ko-KR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H/W </a:t>
                      </a:r>
                      <a:r>
                        <a:rPr lang="ko-KR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교체</a:t>
                      </a:r>
                      <a:endParaRPr lang="ko-KR" sz="105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200" b="1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</a:tbl>
          </a:graphicData>
        </a:graphic>
      </p:graphicFrame>
      <p:sp>
        <p:nvSpPr>
          <p:cNvPr id="2" name="실행 단추: 앞으로 또는 다음 1">
            <a:hlinkClick r:id="rId2" action="ppaction://hlinksldjump" highlightClick="1"/>
          </p:cNvPr>
          <p:cNvSpPr/>
          <p:nvPr/>
        </p:nvSpPr>
        <p:spPr>
          <a:xfrm>
            <a:off x="7279952" y="4400376"/>
            <a:ext cx="216024" cy="216024"/>
          </a:xfrm>
          <a:prstGeom prst="actionButtonForwardNex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4878809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itchFamily="34" charset="0"/>
                <a:ea typeface="LG스마트체 Regular" pitchFamily="50" charset="-127"/>
              </a:rPr>
              <a:t>4.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Validation &amp;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Verification – </a:t>
            </a:r>
            <a:r>
              <a:rPr lang="ko-KR" altLang="en-US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요구사항 검증 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96347" y="620688"/>
            <a:ext cx="9684984" cy="28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171450" lvl="2" indent="-171450">
              <a:buFont typeface="Wingdings" panose="05000000000000000000" pitchFamily="2" charset="2"/>
              <a:buChar char="§"/>
            </a:pPr>
            <a:r>
              <a:rPr lang="ko-KR" altLang="ko-KR" sz="14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저렴하고 빠른</a:t>
            </a:r>
            <a:r>
              <a:rPr lang="en-US" altLang="ko-KR" sz="14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 Mapping </a:t>
            </a:r>
            <a:r>
              <a:rPr lang="ko-KR" altLang="ko-KR" sz="140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방법 </a:t>
            </a:r>
            <a:r>
              <a:rPr lang="ko-KR" altLang="ko-KR" sz="140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개발</a:t>
            </a:r>
            <a:r>
              <a:rPr lang="ko-KR" altLang="en-US" sz="140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에</a:t>
            </a:r>
            <a:r>
              <a:rPr lang="en-US" altLang="ko-KR" sz="14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40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대한 검증 </a:t>
            </a:r>
            <a:r>
              <a:rPr lang="en-US" altLang="ko-KR" sz="14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- Process </a:t>
            </a:r>
            <a:r>
              <a:rPr lang="ko-KR" altLang="ko-KR" sz="140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시간 </a:t>
            </a:r>
            <a:r>
              <a:rPr lang="ko-KR" altLang="ko-KR" sz="140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Arial Narrow" panose="020B0606020202030204" pitchFamily="34" charset="0"/>
                <a:ea typeface="LG스마트체 Regular" panose="020B0600000101010101" pitchFamily="50" charset="-127"/>
              </a:rPr>
              <a:t>비교</a:t>
            </a:r>
            <a:endParaRPr lang="ko-KR" altLang="ko-KR" sz="140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194672"/>
            <a:ext cx="5904656" cy="5231130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3008784" y="5832804"/>
            <a:ext cx="3312368" cy="459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7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4878809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itchFamily="34" charset="0"/>
                <a:ea typeface="LG스마트체 Regular" pitchFamily="50" charset="-127"/>
              </a:rPr>
              <a:t>4.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Validation &amp;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Verification – </a:t>
            </a:r>
            <a:r>
              <a:rPr lang="ko-KR" altLang="en-US" sz="2000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요구사항 검증 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96347" y="620688"/>
            <a:ext cx="9684984" cy="35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ko-KR" dirty="0"/>
              <a:t>동일 수준의 위치오차 검증 </a:t>
            </a:r>
            <a:r>
              <a:rPr lang="en-US" altLang="ko-KR" dirty="0" smtClean="0"/>
              <a:t>- </a:t>
            </a:r>
            <a:r>
              <a:rPr lang="en-US" altLang="ko-KR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Mapping / Image Labeling </a:t>
            </a:r>
            <a:r>
              <a:rPr lang="ko-KR" altLang="ko-KR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성능 </a:t>
            </a:r>
            <a:r>
              <a:rPr lang="ko-KR" altLang="en-US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비교</a:t>
            </a:r>
            <a:endParaRPr lang="ko-KR" altLang="ko-KR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  <p:pic>
        <p:nvPicPr>
          <p:cNvPr id="8" name="그림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0" y="1160484"/>
            <a:ext cx="8352928" cy="5256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12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4878809" cy="4265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itchFamily="34" charset="0"/>
                <a:ea typeface="LG스마트체 Regular" pitchFamily="50" charset="-127"/>
              </a:rPr>
              <a:t>5.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Lesson &amp; Learned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96347" y="620688"/>
            <a:ext cx="9684984" cy="368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r>
              <a:rPr lang="en-US" altLang="ko-KR" dirty="0"/>
              <a:t>1) </a:t>
            </a:r>
            <a:r>
              <a:rPr lang="ko-KR" altLang="ko-KR"/>
              <a:t>저비용</a:t>
            </a:r>
            <a:r>
              <a:rPr lang="en-US" altLang="ko-KR" dirty="0"/>
              <a:t> Mapping </a:t>
            </a:r>
            <a:r>
              <a:rPr lang="ko-KR" altLang="ko-KR"/>
              <a:t>방식 개발 및 실적용</a:t>
            </a:r>
          </a:p>
          <a:p>
            <a:pPr marL="93663" indent="-93663"/>
            <a:r>
              <a:rPr lang="en-US" altLang="ko-KR" b="0" dirty="0"/>
              <a:t>1</a:t>
            </a:r>
            <a:r>
              <a:rPr lang="ko-KR" altLang="ko-KR" b="0"/>
              <a:t>천만원에서</a:t>
            </a:r>
            <a:r>
              <a:rPr lang="en-US" altLang="ko-KR" b="0" dirty="0"/>
              <a:t> 1</a:t>
            </a:r>
            <a:r>
              <a:rPr lang="ko-KR" altLang="ko-KR" b="0"/>
              <a:t>억의 개발비가 필요한</a:t>
            </a:r>
            <a:r>
              <a:rPr lang="en-US" altLang="ko-KR" b="0" dirty="0"/>
              <a:t> Mapping </a:t>
            </a:r>
            <a:r>
              <a:rPr lang="ko-KR" altLang="ko-KR" b="0"/>
              <a:t>방식에서 약</a:t>
            </a:r>
            <a:r>
              <a:rPr lang="en-US" altLang="ko-KR" b="0" dirty="0"/>
              <a:t> 120</a:t>
            </a:r>
            <a:r>
              <a:rPr lang="ko-KR" altLang="ko-KR" b="0"/>
              <a:t>만원의 개발비로 절감하였고</a:t>
            </a:r>
            <a:r>
              <a:rPr lang="en-US" altLang="ko-KR" b="0" dirty="0"/>
              <a:t>, </a:t>
            </a:r>
            <a:r>
              <a:rPr lang="ko-KR" altLang="ko-KR" b="0"/>
              <a:t>유사성능을 확보하였다</a:t>
            </a:r>
            <a:r>
              <a:rPr lang="en-US" altLang="ko-KR" b="0" dirty="0"/>
              <a:t>.</a:t>
            </a:r>
            <a:endParaRPr lang="ko-KR" altLang="ko-KR" b="0"/>
          </a:p>
          <a:p>
            <a:r>
              <a:rPr lang="ko-KR" altLang="ko-KR" b="0" dirty="0"/>
              <a:t>다만</a:t>
            </a:r>
            <a:r>
              <a:rPr lang="en-US" altLang="ko-KR" b="0" dirty="0"/>
              <a:t>, </a:t>
            </a:r>
            <a:r>
              <a:rPr lang="ko-KR" altLang="ko-KR" b="0"/>
              <a:t>현장에서는 아직도 별도의</a:t>
            </a:r>
            <a:r>
              <a:rPr lang="en-US" altLang="ko-KR" b="0" dirty="0"/>
              <a:t> Mapper</a:t>
            </a:r>
            <a:r>
              <a:rPr lang="ko-KR" altLang="ko-KR" b="0"/>
              <a:t>가 있는 것이 경쟁사 대비 취약하다고</a:t>
            </a:r>
            <a:r>
              <a:rPr lang="en-US" altLang="ko-KR" b="0" dirty="0"/>
              <a:t> Voice</a:t>
            </a:r>
            <a:r>
              <a:rPr lang="ko-KR" altLang="ko-KR" b="0"/>
              <a:t>를 내고있고</a:t>
            </a:r>
            <a:r>
              <a:rPr lang="en-US" altLang="ko-KR" b="0" dirty="0"/>
              <a:t>, </a:t>
            </a:r>
            <a:r>
              <a:rPr lang="ko-KR" altLang="ko-KR" b="0"/>
              <a:t>이 부분에 대한 지속적인 개선이 필요하다</a:t>
            </a:r>
            <a:r>
              <a:rPr lang="en-US" altLang="ko-KR" b="0" dirty="0"/>
              <a:t>. </a:t>
            </a:r>
            <a:endParaRPr lang="ko-KR" altLang="ko-KR" b="0"/>
          </a:p>
          <a:p>
            <a:r>
              <a:rPr lang="en-US" altLang="ko-KR" dirty="0"/>
              <a:t> </a:t>
            </a:r>
            <a:endParaRPr lang="ko-KR" altLang="ko-KR"/>
          </a:p>
          <a:p>
            <a:r>
              <a:rPr lang="en-US" altLang="ko-KR" dirty="0"/>
              <a:t>2) </a:t>
            </a:r>
            <a:r>
              <a:rPr lang="ko-KR" altLang="ko-KR"/>
              <a:t>설치</a:t>
            </a:r>
            <a:r>
              <a:rPr lang="en-US" altLang="ko-KR" dirty="0"/>
              <a:t> Process</a:t>
            </a:r>
            <a:r>
              <a:rPr lang="ko-KR" altLang="ko-KR"/>
              <a:t>의 재정립</a:t>
            </a:r>
          </a:p>
          <a:p>
            <a:pPr marL="93663" indent="-93663"/>
            <a:r>
              <a:rPr lang="ko-KR" altLang="ko-KR" b="0" dirty="0"/>
              <a:t>로봇 현장 설치 시 별도의</a:t>
            </a:r>
            <a:r>
              <a:rPr lang="en-US" altLang="ko-KR" b="0" dirty="0"/>
              <a:t> PC</a:t>
            </a:r>
            <a:r>
              <a:rPr lang="ko-KR" altLang="ko-KR" b="0"/>
              <a:t>가 필요했는데</a:t>
            </a:r>
            <a:r>
              <a:rPr lang="en-US" altLang="ko-KR" b="0" dirty="0"/>
              <a:t>, </a:t>
            </a:r>
            <a:r>
              <a:rPr lang="ko-KR" altLang="ko-KR" b="0"/>
              <a:t>별도의</a:t>
            </a:r>
            <a:r>
              <a:rPr lang="en-US" altLang="ko-KR" b="0" dirty="0"/>
              <a:t> PC </a:t>
            </a:r>
            <a:r>
              <a:rPr lang="ko-KR" altLang="ko-KR" b="0"/>
              <a:t>없이</a:t>
            </a:r>
            <a:r>
              <a:rPr lang="en-US" altLang="ko-KR" b="0" dirty="0"/>
              <a:t> Mapping</a:t>
            </a:r>
            <a:r>
              <a:rPr lang="ko-KR" altLang="ko-KR" b="0"/>
              <a:t>과</a:t>
            </a:r>
            <a:r>
              <a:rPr lang="en-US" altLang="ko-KR" b="0" dirty="0"/>
              <a:t> Image Labeling</a:t>
            </a:r>
            <a:r>
              <a:rPr lang="ko-KR" altLang="ko-KR" b="0"/>
              <a:t>을 할 수 있게 되었다</a:t>
            </a:r>
            <a:r>
              <a:rPr lang="en-US" altLang="ko-KR" b="0" dirty="0"/>
              <a:t>. </a:t>
            </a:r>
            <a:r>
              <a:rPr lang="ko-KR" altLang="ko-KR" b="0"/>
              <a:t>이로 인해 설치</a:t>
            </a:r>
            <a:r>
              <a:rPr lang="en-US" altLang="ko-KR" b="0" dirty="0"/>
              <a:t> Process </a:t>
            </a:r>
            <a:r>
              <a:rPr lang="ko-KR" altLang="ko-KR" b="0"/>
              <a:t>중에서</a:t>
            </a:r>
            <a:r>
              <a:rPr lang="en-US" altLang="ko-KR" b="0" dirty="0"/>
              <a:t> Data</a:t>
            </a:r>
            <a:r>
              <a:rPr lang="ko-KR" altLang="ko-KR" b="0"/>
              <a:t>를 이동하는 단계를 간소화</a:t>
            </a:r>
            <a:r>
              <a:rPr lang="en-US" altLang="ko-KR" b="0" dirty="0"/>
              <a:t>/</a:t>
            </a:r>
            <a:r>
              <a:rPr lang="ko-KR" altLang="ko-KR" b="0"/>
              <a:t>생략 할 수 있었다</a:t>
            </a:r>
            <a:r>
              <a:rPr lang="en-US" altLang="ko-KR" b="0" dirty="0"/>
              <a:t>.</a:t>
            </a:r>
            <a:endParaRPr lang="ko-KR" altLang="ko-KR" b="0"/>
          </a:p>
          <a:p>
            <a:pPr marL="93663" indent="-93663"/>
            <a:r>
              <a:rPr lang="ko-KR" altLang="ko-KR" b="0" dirty="0"/>
              <a:t>설치 중</a:t>
            </a:r>
            <a:r>
              <a:rPr lang="en-US" altLang="ko-KR" b="0" dirty="0"/>
              <a:t>, Image Labeling</a:t>
            </a:r>
            <a:r>
              <a:rPr lang="ko-KR" altLang="ko-KR" b="0"/>
              <a:t>에 대한 오류가 지속 발생하여 현장에서 기존과 동일하게</a:t>
            </a:r>
            <a:r>
              <a:rPr lang="en-US" altLang="ko-KR" b="0" dirty="0"/>
              <a:t> PC</a:t>
            </a:r>
            <a:r>
              <a:rPr lang="ko-KR" altLang="ko-KR" b="0"/>
              <a:t>를 사용하는 경우가 있었다</a:t>
            </a:r>
            <a:r>
              <a:rPr lang="en-US" altLang="ko-KR" b="0" dirty="0"/>
              <a:t>. Image Labeling</a:t>
            </a:r>
            <a:r>
              <a:rPr lang="ko-KR" altLang="ko-KR" b="0"/>
              <a:t>을 검증할 수 있는</a:t>
            </a:r>
            <a:r>
              <a:rPr lang="en-US" altLang="ko-KR" b="0" dirty="0"/>
              <a:t> Tool</a:t>
            </a:r>
            <a:r>
              <a:rPr lang="ko-KR" altLang="ko-KR" b="0"/>
              <a:t>을 제공하였으나</a:t>
            </a:r>
            <a:r>
              <a:rPr lang="en-US" altLang="ko-KR" b="0" dirty="0"/>
              <a:t>, </a:t>
            </a:r>
            <a:r>
              <a:rPr lang="ko-KR" altLang="ko-KR" b="0"/>
              <a:t>근본적인 해결방안을 모색해야 한다</a:t>
            </a:r>
            <a:r>
              <a:rPr lang="en-US" altLang="ko-KR" b="0" dirty="0"/>
              <a:t>.</a:t>
            </a:r>
            <a:endParaRPr lang="ko-KR" altLang="ko-KR" b="0"/>
          </a:p>
          <a:p>
            <a:r>
              <a:rPr lang="en-US" altLang="ko-KR" dirty="0"/>
              <a:t> </a:t>
            </a:r>
            <a:endParaRPr lang="ko-KR" altLang="ko-KR"/>
          </a:p>
          <a:p>
            <a:r>
              <a:rPr lang="en-US" altLang="ko-KR" dirty="0"/>
              <a:t>3) SLAM </a:t>
            </a:r>
            <a:r>
              <a:rPr lang="ko-KR" altLang="ko-KR"/>
              <a:t>성능 확보</a:t>
            </a:r>
          </a:p>
          <a:p>
            <a:r>
              <a:rPr lang="en-US" altLang="ko-KR" b="0" dirty="0"/>
              <a:t>Mapping </a:t>
            </a:r>
            <a:r>
              <a:rPr lang="ko-KR" altLang="ko-KR" b="0"/>
              <a:t>성능을 확보하기 위해 성능개선을 한 결과로</a:t>
            </a:r>
            <a:r>
              <a:rPr lang="en-US" altLang="ko-KR" b="0" dirty="0"/>
              <a:t> SLAM </a:t>
            </a:r>
            <a:r>
              <a:rPr lang="ko-KR" altLang="ko-KR" b="0"/>
              <a:t>성능이 개선되었다</a:t>
            </a:r>
            <a:r>
              <a:rPr lang="en-US" altLang="ko-KR" b="0" dirty="0"/>
              <a:t>.</a:t>
            </a:r>
            <a:endParaRPr lang="ko-KR" altLang="ko-KR" b="0"/>
          </a:p>
          <a:p>
            <a:r>
              <a:rPr lang="ko-KR" altLang="ko-KR" b="0" dirty="0"/>
              <a:t>하지만</a:t>
            </a:r>
            <a:r>
              <a:rPr lang="en-US" altLang="ko-KR" b="0" dirty="0"/>
              <a:t>, </a:t>
            </a:r>
            <a:r>
              <a:rPr lang="ko-KR" altLang="ko-KR" b="0"/>
              <a:t>최종적으로는</a:t>
            </a:r>
            <a:r>
              <a:rPr lang="en-US" altLang="ko-KR" b="0" dirty="0"/>
              <a:t> H/W</a:t>
            </a:r>
            <a:r>
              <a:rPr lang="ko-KR" altLang="ko-KR" b="0"/>
              <a:t>의 한계</a:t>
            </a:r>
            <a:r>
              <a:rPr lang="en-US" altLang="ko-KR" b="0" dirty="0"/>
              <a:t>(S1 Lidar)</a:t>
            </a:r>
            <a:r>
              <a:rPr lang="ko-KR" altLang="ko-KR" b="0"/>
              <a:t>로 최종에는</a:t>
            </a:r>
            <a:r>
              <a:rPr lang="en-US" altLang="ko-KR" b="0" dirty="0"/>
              <a:t> Sick Lidar</a:t>
            </a:r>
            <a:r>
              <a:rPr lang="ko-KR" altLang="ko-KR" b="0"/>
              <a:t>로 부품을 변경하였다</a:t>
            </a:r>
            <a:r>
              <a:rPr lang="en-US" altLang="ko-KR" b="0" dirty="0"/>
              <a:t>.</a:t>
            </a:r>
            <a:endParaRPr lang="ko-KR" altLang="ko-KR" b="0"/>
          </a:p>
        </p:txBody>
      </p:sp>
    </p:spTree>
    <p:extLst>
      <p:ext uri="{BB962C8B-B14F-4D97-AF65-F5344CB8AC3E}">
        <p14:creationId xmlns:p14="http://schemas.microsoft.com/office/powerpoint/2010/main" val="7520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4169" y="621000"/>
            <a:ext cx="840842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ko-KR" altLang="en-US" sz="14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측정 거리에 따른 뜬 장애물 </a:t>
            </a:r>
            <a:r>
              <a:rPr lang="ko-KR" altLang="en-US" sz="1400" b="0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맵핑</a:t>
            </a:r>
            <a:r>
              <a:rPr lang="ko-KR" altLang="en-US" sz="14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성능 비교</a:t>
            </a:r>
            <a:endParaRPr lang="en-US" altLang="ko-KR" sz="1400" b="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671513" lvl="1" indent="-214313">
              <a:buFont typeface="Wingdings" panose="05000000000000000000" pitchFamily="2" charset="2"/>
              <a:buChar char="§"/>
            </a:pPr>
            <a:r>
              <a:rPr lang="ko-KR" altLang="en-US" sz="12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테이블 모서리 지점과 로봇의 중심 기준 </a:t>
            </a:r>
            <a:r>
              <a:rPr lang="en-US" altLang="ko-KR" sz="12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55/85/115/145/175 cm </a:t>
            </a:r>
            <a:r>
              <a:rPr lang="ko-KR" altLang="en-US" sz="12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마다 뜬 장애물 </a:t>
            </a:r>
            <a:r>
              <a:rPr lang="ko-KR" altLang="en-US" sz="1200" b="0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맵핑</a:t>
            </a:r>
            <a:endParaRPr lang="en-US" altLang="ko-KR" sz="1200" b="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671513" lvl="1" indent="-214313">
              <a:buFont typeface="Wingdings" panose="05000000000000000000" pitchFamily="2" charset="2"/>
              <a:buChar char="§"/>
            </a:pPr>
            <a:r>
              <a:rPr lang="ko-KR" altLang="en-US" sz="12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테이블에서 멀어질수록 뜬 장애물에 대한 </a:t>
            </a:r>
            <a:r>
              <a:rPr lang="ko-KR" altLang="en-US" sz="1200" b="0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맵핑</a:t>
            </a:r>
            <a:r>
              <a:rPr lang="ko-KR" altLang="en-US" sz="12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성능이 떨어져 </a:t>
            </a:r>
            <a:r>
              <a:rPr lang="ko-KR" altLang="en-US" sz="1200" b="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목표 장애물</a:t>
            </a:r>
            <a:r>
              <a:rPr lang="en-US" altLang="ko-KR" sz="1200" b="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200" b="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테이블</a:t>
            </a:r>
            <a:r>
              <a:rPr lang="en-US" altLang="ko-KR" sz="1200" b="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</a:t>
            </a:r>
            <a:r>
              <a:rPr lang="ko-KR" altLang="en-US" sz="1200" b="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의자 등</a:t>
            </a:r>
            <a:r>
              <a:rPr lang="en-US" altLang="ko-KR" sz="1200" b="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200" b="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에 </a:t>
            </a:r>
            <a:r>
              <a:rPr lang="en-US" altLang="ko-KR" sz="1200" b="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/>
            </a:r>
            <a:br>
              <a:rPr lang="en-US" altLang="ko-KR" sz="1200" b="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</a:br>
            <a:r>
              <a:rPr lang="ko-KR" altLang="en-US" sz="1200" b="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일정 거리</a:t>
            </a:r>
            <a:r>
              <a:rPr lang="en-US" altLang="ko-KR" sz="1200" b="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(145cm) </a:t>
            </a:r>
            <a:r>
              <a:rPr lang="ko-KR" altLang="en-US" sz="1200" b="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이내에서 </a:t>
            </a:r>
            <a:r>
              <a:rPr lang="ko-KR" altLang="en-US" sz="1200" b="0" dirty="0" err="1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맵핑</a:t>
            </a:r>
            <a:r>
              <a:rPr lang="ko-KR" altLang="en-US" sz="1200" b="0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12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할 수 있도록 가이드 필요 </a:t>
            </a:r>
            <a:endParaRPr lang="en-US" altLang="ko-KR" sz="1200" b="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671513" lvl="1" indent="-214313">
              <a:buFont typeface="Wingdings" panose="05000000000000000000" pitchFamily="2" charset="2"/>
              <a:buChar char="§"/>
            </a:pPr>
            <a:endParaRPr lang="en-US" altLang="ko-KR" sz="1100" b="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671513" lvl="1" indent="-214313">
              <a:buFont typeface="Wingdings" panose="05000000000000000000" pitchFamily="2" charset="2"/>
              <a:buChar char="§"/>
            </a:pPr>
            <a:endParaRPr lang="en-US" altLang="ko-KR" sz="1100" b="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17923" y="1615745"/>
            <a:ext cx="8451077" cy="5035889"/>
            <a:chOff x="181551" y="1669568"/>
            <a:chExt cx="8781764" cy="5854734"/>
          </a:xfrm>
        </p:grpSpPr>
        <p:grpSp>
          <p:nvGrpSpPr>
            <p:cNvPr id="15" name="그룹 14"/>
            <p:cNvGrpSpPr/>
            <p:nvPr/>
          </p:nvGrpSpPr>
          <p:grpSpPr>
            <a:xfrm>
              <a:off x="191522" y="1671811"/>
              <a:ext cx="4207532" cy="2007917"/>
              <a:chOff x="278606" y="1931984"/>
              <a:chExt cx="4207532" cy="2007917"/>
            </a:xfrm>
          </p:grpSpPr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606" y="1931984"/>
                <a:ext cx="4207532" cy="1703769"/>
              </a:xfrm>
              <a:prstGeom prst="rect">
                <a:avLst/>
              </a:prstGeom>
            </p:spPr>
          </p:pic>
          <p:sp>
            <p:nvSpPr>
              <p:cNvPr id="40" name="직사각형 39"/>
              <p:cNvSpPr/>
              <p:nvPr/>
            </p:nvSpPr>
            <p:spPr>
              <a:xfrm>
                <a:off x="1830015" y="3635753"/>
                <a:ext cx="1104711" cy="304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dirty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측정 위치</a:t>
                </a:r>
                <a:r>
                  <a:rPr lang="en-US" altLang="ko-KR" sz="1100" dirty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: 55cm</a:t>
                </a:r>
                <a:endParaRPr lang="ko-KR" altLang="en-US" sz="1100" dirty="0"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4495556" y="1669568"/>
              <a:ext cx="4467759" cy="2010160"/>
              <a:chOff x="4582640" y="1929741"/>
              <a:chExt cx="4467759" cy="2010160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2640" y="1929741"/>
                <a:ext cx="4467759" cy="1706012"/>
              </a:xfrm>
              <a:prstGeom prst="rect">
                <a:avLst/>
              </a:prstGeom>
            </p:spPr>
          </p:pic>
          <p:sp>
            <p:nvSpPr>
              <p:cNvPr id="38" name="직사각형 37"/>
              <p:cNvSpPr/>
              <p:nvPr/>
            </p:nvSpPr>
            <p:spPr>
              <a:xfrm>
                <a:off x="6264165" y="3635753"/>
                <a:ext cx="1104711" cy="304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dirty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측정 위치</a:t>
                </a:r>
                <a:r>
                  <a:rPr lang="en-US" altLang="ko-KR" sz="1100" dirty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: 85cm</a:t>
                </a:r>
                <a:endParaRPr lang="ko-KR" altLang="en-US" sz="1100" dirty="0"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181551" y="3667120"/>
              <a:ext cx="4217504" cy="1893349"/>
              <a:chOff x="268635" y="3927293"/>
              <a:chExt cx="4217504" cy="1893349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635" y="3927293"/>
                <a:ext cx="4217504" cy="1594319"/>
              </a:xfrm>
              <a:prstGeom prst="rect">
                <a:avLst/>
              </a:prstGeom>
            </p:spPr>
          </p:pic>
          <p:sp>
            <p:nvSpPr>
              <p:cNvPr id="36" name="직사각형 35"/>
              <p:cNvSpPr/>
              <p:nvPr/>
            </p:nvSpPr>
            <p:spPr>
              <a:xfrm>
                <a:off x="1791716" y="5516494"/>
                <a:ext cx="1171340" cy="304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dirty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측정 위치</a:t>
                </a:r>
                <a:r>
                  <a:rPr lang="en-US" altLang="ko-KR" sz="1100" dirty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: 115cm</a:t>
                </a:r>
                <a:endParaRPr lang="ko-KR" altLang="en-US" sz="1100" dirty="0"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495555" y="3667120"/>
              <a:ext cx="4467759" cy="1893349"/>
              <a:chOff x="4582639" y="3927293"/>
              <a:chExt cx="4467759" cy="1893349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82639" y="3927293"/>
                <a:ext cx="4467759" cy="1594319"/>
              </a:xfrm>
              <a:prstGeom prst="rect">
                <a:avLst/>
              </a:prstGeom>
            </p:spPr>
          </p:pic>
          <p:sp>
            <p:nvSpPr>
              <p:cNvPr id="34" name="직사각형 33"/>
              <p:cNvSpPr/>
              <p:nvPr/>
            </p:nvSpPr>
            <p:spPr>
              <a:xfrm>
                <a:off x="6230847" y="5516494"/>
                <a:ext cx="1171340" cy="304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dirty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측정 위치</a:t>
                </a:r>
                <a:r>
                  <a:rPr lang="en-US" altLang="ko-KR" sz="1100" dirty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: 145cm</a:t>
                </a:r>
                <a:endParaRPr lang="ko-KR" altLang="en-US" sz="1100" dirty="0"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81551" y="5555534"/>
              <a:ext cx="4217503" cy="1968768"/>
              <a:chOff x="2736063" y="6925964"/>
              <a:chExt cx="4217503" cy="1968768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6063" y="6925964"/>
                <a:ext cx="4217503" cy="1631796"/>
              </a:xfrm>
              <a:prstGeom prst="rect">
                <a:avLst/>
              </a:prstGeom>
            </p:spPr>
          </p:pic>
          <p:sp>
            <p:nvSpPr>
              <p:cNvPr id="21" name="직사각형 20"/>
              <p:cNvSpPr/>
              <p:nvPr/>
            </p:nvSpPr>
            <p:spPr>
              <a:xfrm>
                <a:off x="4259143" y="8590584"/>
                <a:ext cx="1171340" cy="304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 dirty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측정 위치</a:t>
                </a:r>
                <a:r>
                  <a:rPr lang="en-US" altLang="ko-KR" sz="1100" dirty="0">
                    <a:latin typeface="Arial Narrow" panose="020B0606020202030204" pitchFamily="34" charset="0"/>
                    <a:ea typeface="LG스마트체 Regular" panose="020B0600000101010101" pitchFamily="50" charset="-127"/>
                  </a:rPr>
                  <a:t>: 175cm</a:t>
                </a:r>
                <a:endParaRPr lang="ko-KR" altLang="en-US" sz="1100" dirty="0">
                  <a:latin typeface="Arial Narrow" panose="020B0606020202030204" pitchFamily="34" charset="0"/>
                  <a:ea typeface="LG스마트체 Regular" panose="020B0600000101010101" pitchFamily="50" charset="-127"/>
                </a:endParaRPr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70814" y="65011"/>
            <a:ext cx="4878809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2000" b="1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유첨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ko-KR" altLang="en-US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뜬 장애물 성능비교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(1/2)</a:t>
            </a:r>
          </a:p>
        </p:txBody>
      </p:sp>
    </p:spTree>
    <p:extLst>
      <p:ext uri="{BB962C8B-B14F-4D97-AF65-F5344CB8AC3E}">
        <p14:creationId xmlns:p14="http://schemas.microsoft.com/office/powerpoint/2010/main" val="18408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실행 단추: 시작 23">
            <a:hlinkClick r:id="rId3" action="ppaction://hlinksldjump" highlightClick="1"/>
          </p:cNvPr>
          <p:cNvSpPr/>
          <p:nvPr/>
        </p:nvSpPr>
        <p:spPr>
          <a:xfrm>
            <a:off x="9569888" y="167330"/>
            <a:ext cx="216000" cy="216000"/>
          </a:xfrm>
          <a:prstGeom prst="actionButtonBeginning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3000" y="621000"/>
            <a:ext cx="84084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ko-KR" altLang="en-US" sz="1600" b="0" dirty="0" err="1">
                <a:latin typeface="Arial Narrow" panose="020B0606020202030204" pitchFamily="34" charset="0"/>
                <a:ea typeface="LG스마트체 Regular" panose="020B0600000101010101" pitchFamily="50" charset="-127"/>
              </a:rPr>
              <a:t>맵핑</a:t>
            </a:r>
            <a:r>
              <a:rPr lang="ko-KR" altLang="en-US" sz="16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정확도 테스트</a:t>
            </a:r>
            <a:endParaRPr lang="en-US" altLang="ko-KR" sz="1600" b="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671513" lvl="1" indent="-214313">
              <a:buFont typeface="Wingdings" panose="05000000000000000000" pitchFamily="2" charset="2"/>
              <a:buChar char="§"/>
            </a:pPr>
            <a:r>
              <a:rPr lang="ko-KR" altLang="en-US" sz="14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평균 오차</a:t>
            </a:r>
            <a:r>
              <a:rPr lang="en-US" altLang="ko-KR" sz="14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5.9 cm, </a:t>
            </a:r>
            <a:r>
              <a:rPr lang="ko-KR" altLang="en-US" sz="14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표준편차 </a:t>
            </a:r>
            <a:r>
              <a:rPr lang="en-US" altLang="ko-KR" sz="1400" b="0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: 3.7 cm</a:t>
            </a:r>
          </a:p>
          <a:p>
            <a:pPr marL="671513" lvl="1" indent="-214313">
              <a:buFont typeface="Wingdings" panose="05000000000000000000" pitchFamily="2" charset="2"/>
              <a:buChar char="§"/>
            </a:pPr>
            <a:endParaRPr lang="en-US" altLang="ko-KR" sz="1200" b="0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10699"/>
              </p:ext>
            </p:extLst>
          </p:nvPr>
        </p:nvGraphicFramePr>
        <p:xfrm>
          <a:off x="2001000" y="1576262"/>
          <a:ext cx="5538771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0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49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449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49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493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No.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해상도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GT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맵핑결과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오차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4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1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10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70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60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ko-KR" altLang="en-US" sz="11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4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2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70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4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3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60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4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4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5</a:t>
                      </a:r>
                      <a:endParaRPr lang="ko-KR" altLang="en-US" sz="110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75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solidFill>
                            <a:schemeClr val="accent5"/>
                          </a:solidFill>
                        </a:rPr>
                        <a:t>+5</a:t>
                      </a:r>
                      <a:endParaRPr lang="ko-KR" altLang="en-US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4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5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10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80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80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4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6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70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14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7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80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14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8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90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solidFill>
                            <a:schemeClr val="accent5"/>
                          </a:solidFill>
                        </a:rPr>
                        <a:t>+10</a:t>
                      </a:r>
                      <a:endParaRPr lang="ko-KR" altLang="en-US" sz="110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14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9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10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90</a:t>
                      </a:r>
                      <a:endParaRPr lang="ko-KR" alt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90</a:t>
                      </a:r>
                      <a:endParaRPr lang="ko-KR" alt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14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10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90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14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11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80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-10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14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/>
                        <a:t>12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r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/>
                        <a:t>105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 smtClean="0">
                          <a:solidFill>
                            <a:schemeClr val="accent5"/>
                          </a:solidFill>
                        </a:rPr>
                        <a:t>+15</a:t>
                      </a:r>
                      <a:endParaRPr lang="ko-KR" altLang="en-US" sz="1100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7" name="모서리가 둥근 직사각형 26"/>
          <p:cNvSpPr/>
          <p:nvPr/>
        </p:nvSpPr>
        <p:spPr>
          <a:xfrm>
            <a:off x="6930382" y="1350716"/>
            <a:ext cx="723919" cy="2255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단위</a:t>
            </a:r>
            <a:r>
              <a:rPr lang="en-US" altLang="ko-KR" sz="9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: CM</a:t>
            </a:r>
            <a:endParaRPr lang="ko-KR" altLang="en-US" sz="9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14" y="65011"/>
            <a:ext cx="4878809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2000" b="1" dirty="0" err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유첨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 </a:t>
            </a:r>
            <a:r>
              <a:rPr lang="ko-KR" altLang="en-US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뜬 장애물 성능비교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64819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6610378" cy="4265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Driver -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UX scenario Overview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725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2049" name="그림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196652"/>
            <a:ext cx="8227650" cy="235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18725"/>
              </p:ext>
            </p:extLst>
          </p:nvPr>
        </p:nvGraphicFramePr>
        <p:xfrm>
          <a:off x="347165" y="3729328"/>
          <a:ext cx="8224973" cy="268800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90307"/>
                <a:gridCol w="1799736"/>
                <a:gridCol w="5334930"/>
              </a:tblGrid>
              <a:tr h="298667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sz="1050" b="1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76225" algn="ctr"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Action </a:t>
                      </a:r>
                      <a:endParaRPr lang="ko-KR" sz="105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Description</a:t>
                      </a:r>
                      <a:endParaRPr lang="ko-KR" sz="105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7334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UX-1</a:t>
                      </a:r>
                      <a:endParaRPr lang="ko-KR" sz="105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76225"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Vision SLAM Logging</a:t>
                      </a:r>
                      <a:endParaRPr lang="ko-KR" sz="105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7800" indent="0" algn="l"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조이스틱을 이용하여 로봇의 서비스영역을 </a:t>
                      </a:r>
                      <a:r>
                        <a:rPr lang="ko-KR" sz="105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이동시킴</a:t>
                      </a:r>
                      <a:endParaRPr lang="ko-KR" sz="105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177800" indent="0" algn="l"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이동 시키면서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Lidar Data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와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Image Data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</a:t>
                      </a:r>
                      <a:r>
                        <a:rPr lang="ko-KR" sz="105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저장</a:t>
                      </a:r>
                      <a:endParaRPr lang="ko-KR" sz="105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97334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UX-2</a:t>
                      </a:r>
                      <a:endParaRPr lang="ko-KR" sz="105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76225"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Grid Map </a:t>
                      </a:r>
                      <a:r>
                        <a:rPr lang="ko-KR" sz="105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생성</a:t>
                      </a:r>
                      <a:endParaRPr lang="ko-KR" sz="105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7800" indent="0" algn="l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 Data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이용하여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Robot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 주행 가능한 지도를 생성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주행 가능한 영역은 하얀색으로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불가능한 영역은 회색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검은색으로 </a:t>
                      </a:r>
                      <a:r>
                        <a:rPr lang="ko-KR" sz="105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표시</a:t>
                      </a:r>
                      <a:endParaRPr lang="ko-KR" sz="105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97334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UX-3</a:t>
                      </a:r>
                      <a:endParaRPr lang="ko-KR" sz="105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76225"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Vision Data Labeling</a:t>
                      </a:r>
                      <a:endParaRPr lang="ko-KR" sz="105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7800" indent="0" algn="l">
                        <a:spcAft>
                          <a:spcPts val="0"/>
                        </a:spcAft>
                      </a:pP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저장된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Image data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취득된 장소의 좌표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(x, y, 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각도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)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로 정리하고 별도의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file(csv)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형식으로 </a:t>
                      </a:r>
                      <a:r>
                        <a:rPr lang="ko-KR" sz="105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저장</a:t>
                      </a:r>
                      <a:endParaRPr lang="ko-KR" sz="105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597334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UX-4</a:t>
                      </a:r>
                      <a:endParaRPr lang="ko-KR" sz="105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276225" algn="ctr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 Editing</a:t>
                      </a:r>
                      <a:endParaRPr lang="ko-KR" sz="105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7800" indent="0" algn="l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UX-3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에서 생성된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Grid Map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 </a:t>
                      </a:r>
                      <a:r>
                        <a:rPr lang="ko-KR" sz="1050" dirty="0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후처리를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진행하는 것으로</a:t>
                      </a:r>
                      <a:r>
                        <a:rPr lang="en-US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Lidar Sensor</a:t>
                      </a:r>
                      <a:r>
                        <a:rPr lang="ko-KR" sz="105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로 감지되지 않는 부분을 사람이 수기로 </a:t>
                      </a:r>
                      <a:r>
                        <a:rPr lang="ko-KR" sz="105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수정</a:t>
                      </a:r>
                      <a:endParaRPr lang="ko-KR" sz="105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705" y="647300"/>
            <a:ext cx="2630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&lt;Mapping</a:t>
            </a:r>
            <a:r>
              <a:rPr lang="ko-KR" altLang="en-US" sz="1400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 시나리오 </a:t>
            </a:r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(</a:t>
            </a:r>
            <a:r>
              <a:rPr lang="ko-KR" altLang="en-US" sz="1400" b="1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과제 진행 전</a:t>
            </a:r>
            <a:r>
              <a:rPr lang="en-US" altLang="ko-KR" sz="14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)&gt;</a:t>
            </a:r>
            <a:endParaRPr lang="ko-KR" altLang="en-US" sz="14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920552" y="2072202"/>
            <a:ext cx="180000" cy="180000"/>
          </a:xfrm>
          <a:prstGeom prst="ellipse">
            <a:avLst/>
          </a:prstGeom>
          <a:noFill/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</a:t>
            </a:r>
            <a:endParaRPr lang="ko-KR" altLang="en-US" sz="12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080792" y="1412776"/>
            <a:ext cx="180000" cy="180000"/>
          </a:xfrm>
          <a:prstGeom prst="ellipse">
            <a:avLst/>
          </a:prstGeom>
          <a:noFill/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2</a:t>
            </a:r>
            <a:endParaRPr lang="ko-KR" altLang="en-US" sz="12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664968" y="1413819"/>
            <a:ext cx="180000" cy="180000"/>
          </a:xfrm>
          <a:prstGeom prst="ellipse">
            <a:avLst/>
          </a:prstGeom>
          <a:noFill/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3</a:t>
            </a:r>
            <a:endParaRPr lang="ko-KR" altLang="en-US" sz="12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313040" y="2188645"/>
            <a:ext cx="180000" cy="180000"/>
          </a:xfrm>
          <a:prstGeom prst="ellipse">
            <a:avLst/>
          </a:prstGeom>
          <a:noFill/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4</a:t>
            </a:r>
            <a:endParaRPr lang="ko-KR" altLang="en-US" sz="12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67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6610378" cy="4265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Driver -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UX scenario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Vision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SLAM Logging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2862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그림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866031"/>
            <a:ext cx="8227650" cy="235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63547"/>
              </p:ext>
            </p:extLst>
          </p:nvPr>
        </p:nvGraphicFramePr>
        <p:xfrm>
          <a:off x="344489" y="3429001"/>
          <a:ext cx="8227650" cy="295232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98826"/>
                <a:gridCol w="6328824"/>
              </a:tblGrid>
              <a:tr h="196822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 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UX-1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6822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Use case title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Vision SLAM Logging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196822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Actor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현장 설치작업자</a:t>
                      </a:r>
                      <a:endParaRPr lang="ko-KR" sz="100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196822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Needs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Vision SLAM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위치추정에 필요한 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Raw data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수집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(Logging)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196822"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Precondition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로봇에 카메라가 부착되어있는 모듈이 거치된 상태에서 진행한다</a:t>
                      </a:r>
                      <a:r>
                        <a:rPr lang="en-US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196822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Trigger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Logging UI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동작하고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Joystick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으로 로봇을 이동한다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393644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Post Condition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이동영역에서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Vision Data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수집한다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984109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Basic Flow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현장설치작업자가 로봇에 모듈을 거치한다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Logging UI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동작하고 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Joystick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이용하여 로봇이 주행해야 하는 영역을 이동한다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로봇이 주행해야 하는 영역을 모두 이동하면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Logging UI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통해 작업을 종료한다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196822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Alternative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Mapping Robot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사용하거나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수동으로 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Data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수집해야 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196822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Exception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중간에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Error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가 발생하면 다시 처음부터 시작해야 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25860" y="1916832"/>
            <a:ext cx="1458788" cy="64807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6610378" cy="43293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Driver -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UX scenario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Grid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Map </a:t>
            </a:r>
            <a:r>
              <a:rPr lang="ko-KR" altLang="ko-KR" sz="2000" b="1">
                <a:latin typeface="Arial Narrow" panose="020B0606020202030204" pitchFamily="34" charset="0"/>
                <a:ea typeface="LG스마트체 Regular" panose="020B0600000101010101" pitchFamily="50" charset="-127"/>
              </a:rPr>
              <a:t>생성 </a:t>
            </a:r>
            <a:endParaRPr lang="en-US" altLang="ko-KR" sz="2000" b="1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2862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그림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866031"/>
            <a:ext cx="8227650" cy="235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020204" y="1105914"/>
            <a:ext cx="2529539" cy="46156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45187"/>
              </p:ext>
            </p:extLst>
          </p:nvPr>
        </p:nvGraphicFramePr>
        <p:xfrm>
          <a:off x="344488" y="3429502"/>
          <a:ext cx="8227650" cy="29518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98826"/>
                <a:gridCol w="6328824"/>
              </a:tblGrid>
              <a:tr h="227064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 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UX-2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7064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Use case title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Grid Map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생성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27064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Actor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현장 설치작업자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27064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Needs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Vision SLAM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위치추정에 필요한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Grid Map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생성한다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27064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Precondition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VSLAM Logging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 되어있는 상태</a:t>
                      </a:r>
                      <a:r>
                        <a:rPr lang="en-US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Logging Data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노트북으로 옮긴 상태 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27064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Trigger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Cloud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서버로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Upload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27064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Post Condition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Grid Map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 생성된다</a:t>
                      </a:r>
                      <a:r>
                        <a:rPr lang="en-US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908254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Basic Flow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Vision SLAM Logging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종료되면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Raw Data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노트북으로 이동한다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노트북에서 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Cloud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서버 환경에 접속한다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Cloud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서버로 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Raw Data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Upload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Cloud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환경에서 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Grid Map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생성 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UI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통해 작업을 진행한다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27064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Alternative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Cloud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서버 대신 사용자 개인 노트북에서 해당 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Script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동작시켜야 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27064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Exception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Grid Map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 생성되지 않을 경우에는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Vision SLAM Logging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다시 해야 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1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6610378" cy="42652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Driver -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UX scenario Vision Data Labeling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2862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그림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866031"/>
            <a:ext cx="8227650" cy="235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020204" y="1105914"/>
            <a:ext cx="2529539" cy="46156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939466"/>
              </p:ext>
            </p:extLst>
          </p:nvPr>
        </p:nvGraphicFramePr>
        <p:xfrm>
          <a:off x="344488" y="3462661"/>
          <a:ext cx="8227650" cy="277465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98826"/>
                <a:gridCol w="6328824"/>
              </a:tblGrid>
              <a:tr h="277465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 </a:t>
                      </a:r>
                      <a:endParaRPr lang="ko-KR" sz="9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UX-3</a:t>
                      </a:r>
                      <a:endParaRPr lang="ko-KR" sz="9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7465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Use case title</a:t>
                      </a:r>
                      <a:endParaRPr lang="ko-KR" sz="9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Vision Data Labeling </a:t>
                      </a:r>
                      <a:endParaRPr lang="ko-KR" sz="9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77465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Actor</a:t>
                      </a:r>
                      <a:endParaRPr lang="ko-KR" sz="9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현장 설치작업자</a:t>
                      </a:r>
                      <a:endParaRPr lang="ko-KR" sz="9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77465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Needs</a:t>
                      </a:r>
                      <a:endParaRPr lang="ko-KR" sz="9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Vision SLAM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위치 추정에 필요한 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Vision DB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만드는데 필요한 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Data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생성한다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9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77465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Precondition</a:t>
                      </a:r>
                      <a:endParaRPr lang="ko-KR" sz="9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Grid Map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 있는 상태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9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77465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Trigger</a:t>
                      </a:r>
                      <a:endParaRPr lang="ko-KR" sz="9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Cloud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환경에서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UI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통해 작업을 진행한다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9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77465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Post Condition</a:t>
                      </a:r>
                      <a:endParaRPr lang="ko-KR" sz="9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Image file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별로 취득된 위치가 별도의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file(csv)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형식으로 저장된다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9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77465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Basic Flow</a:t>
                      </a:r>
                      <a:endParaRPr lang="ko-KR" sz="9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Cloud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환경에서 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Grid Map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생성 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UI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통해 작업을 진행한다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9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77465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Alternative</a:t>
                      </a:r>
                      <a:endParaRPr lang="ko-KR" sz="9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사용자 </a:t>
                      </a:r>
                      <a:r>
                        <a:rPr lang="en-US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Local PC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에서 별도의 </a:t>
                      </a:r>
                      <a:r>
                        <a:rPr lang="en-US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Script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로 실행하여 진행한다</a:t>
                      </a:r>
                      <a:r>
                        <a:rPr lang="en-US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9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77465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Exception</a:t>
                      </a:r>
                      <a:endParaRPr lang="ko-KR" sz="9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Labeling Data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가 생성되지 않을 경우에는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Vision SLAM Logging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다시 해야 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9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3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6610378" cy="42601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buNone/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Driver -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UX scenario Map Editing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2862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그림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866031"/>
            <a:ext cx="8227650" cy="235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936776" y="1988840"/>
            <a:ext cx="2529539" cy="46156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96606"/>
              </p:ext>
            </p:extLst>
          </p:nvPr>
        </p:nvGraphicFramePr>
        <p:xfrm>
          <a:off x="344488" y="3501007"/>
          <a:ext cx="8227650" cy="28083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98826"/>
                <a:gridCol w="6328824"/>
              </a:tblGrid>
              <a:tr h="255301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 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UX-4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5301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Use case title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 Editing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Actor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현장 설치작업자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Needs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로봇이 고정 장애물을 파악하고 주행경로에 반영할 수 있도록 </a:t>
                      </a:r>
                      <a:r>
                        <a:rPr lang="en-US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Grid Map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수정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Precondition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Grid Map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 생성되어야 하고</a:t>
                      </a:r>
                      <a:r>
                        <a:rPr lang="en-US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고정장애물의 위치를 파악해야 한다</a:t>
                      </a:r>
                      <a:r>
                        <a:rPr lang="en-US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Trigger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 Editor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실행시키면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Post Condition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고정장애물의 위치가 표시된 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Grid Map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510604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Basic Flow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Grid Map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 생성되면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로봇 주행 구역 내 고정장애물의 위치를 파악한다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고정장애물의 위치를 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 Editor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통해 표시한다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Alternative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 Editor</a:t>
                      </a:r>
                      <a:r>
                        <a:rPr lang="ko-KR" sz="100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사용하지 않으면 그림판으로 수정 필요하다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  <a:tr h="255301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Exception</a:t>
                      </a:r>
                      <a:endParaRPr lang="ko-KR" sz="1000" b="1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장애물을 잘못 그리면 로봇 주행이 불가능할 수 있다</a:t>
                      </a:r>
                      <a:r>
                        <a:rPr lang="en-US" sz="10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00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2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0814" y="65011"/>
            <a:ext cx="6610378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atinLnBrk="0">
              <a:lnSpc>
                <a:spcPct val="120000"/>
              </a:lnSpc>
              <a:tabLst>
                <a:tab pos="3767138" algn="l"/>
              </a:tabLst>
            </a:pP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2. </a:t>
            </a:r>
            <a:r>
              <a:rPr lang="en-US" altLang="ko-KR" sz="2000" b="1" dirty="0">
                <a:latin typeface="Arial Narrow" panose="020B0606020202030204" pitchFamily="34" charset="0"/>
                <a:ea typeface="LG스마트체 Regular" panose="020B0600000101010101" pitchFamily="50" charset="-127"/>
              </a:rPr>
              <a:t>Architectural </a:t>
            </a:r>
            <a:r>
              <a:rPr lang="en-US" altLang="ko-KR" sz="2000" b="1" dirty="0" smtClean="0">
                <a:latin typeface="Arial Narrow" panose="020B0606020202030204" pitchFamily="34" charset="0"/>
                <a:ea typeface="LG스마트체 Regular" panose="020B0600000101010101" pitchFamily="50" charset="-127"/>
              </a:rPr>
              <a:t>Driver - Constraints</a:t>
            </a:r>
            <a:endParaRPr lang="ko-KR" altLang="ko-KR" sz="2000" b="1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2862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96347" y="620688"/>
            <a:ext cx="9684984" cy="311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defPPr>
              <a:defRPr lang="ko-KR"/>
            </a:defPPr>
            <a:lvl1pPr marL="182563" indent="-182563" defTabSz="914400">
              <a:lnSpc>
                <a:spcPct val="130000"/>
              </a:lnSpc>
              <a:defRPr kumimoji="1" sz="1400" b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 marL="742950" indent="-285750" eaLnBrk="0" hangingPunct="0">
              <a:defRPr kumimoji="1" sz="1200" b="1">
                <a:latin typeface="Arial" charset="0"/>
                <a:ea typeface="Dotum" pitchFamily="50" charset="-127"/>
              </a:defRPr>
            </a:lvl2pPr>
            <a:lvl3pPr marL="1143000" indent="-228600" eaLnBrk="0" hangingPunct="0">
              <a:defRPr kumimoji="1" sz="1200" b="1">
                <a:latin typeface="Arial" charset="0"/>
                <a:ea typeface="Dotum" pitchFamily="50" charset="-127"/>
              </a:defRPr>
            </a:lvl3pPr>
            <a:lvl4pPr marL="1600200" indent="-228600" eaLnBrk="0" hangingPunct="0">
              <a:defRPr kumimoji="1" sz="1200" b="1">
                <a:latin typeface="Arial" charset="0"/>
                <a:ea typeface="Dotum" pitchFamily="50" charset="-127"/>
              </a:defRPr>
            </a:lvl4pPr>
            <a:lvl5pPr marL="2057400" indent="-228600" eaLnBrk="0" hangingPunct="0">
              <a:defRPr kumimoji="1" sz="1200" b="1">
                <a:latin typeface="Arial" charset="0"/>
                <a:ea typeface="Dotum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latin typeface="Arial" charset="0"/>
                <a:ea typeface="Dotum" pitchFamily="50" charset="-127"/>
              </a:defRPr>
            </a:lvl9pPr>
          </a:lstStyle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Business </a:t>
            </a:r>
            <a:r>
              <a:rPr lang="en-US" altLang="ko-KR" sz="1800" dirty="0"/>
              <a:t>Constraints</a:t>
            </a:r>
            <a:endParaRPr lang="en-US" altLang="ko-KR" sz="1800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 marL="144000" indent="-1440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 marL="0" indent="0">
              <a:lnSpc>
                <a:spcPct val="150000"/>
              </a:lnSpc>
            </a:pPr>
            <a:endParaRPr lang="en-US" altLang="ko-KR" sz="1800" dirty="0" smtClean="0"/>
          </a:p>
          <a:p>
            <a:pPr marL="0" indent="0">
              <a:lnSpc>
                <a:spcPct val="150000"/>
              </a:lnSpc>
            </a:pPr>
            <a:endParaRPr lang="en-US" altLang="ko-KR" sz="1800" dirty="0" smtClean="0"/>
          </a:p>
          <a:p>
            <a:pPr marL="177800" indent="-1778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500" dirty="0" smtClean="0"/>
          </a:p>
          <a:p>
            <a:pPr marL="177800" indent="-1778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Technological </a:t>
            </a:r>
            <a:r>
              <a:rPr lang="en-US" altLang="ko-KR" sz="1800" dirty="0"/>
              <a:t>Constraints</a:t>
            </a:r>
            <a:endParaRPr lang="en-US" altLang="ko-KR" sz="1800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365592"/>
              </p:ext>
            </p:extLst>
          </p:nvPr>
        </p:nvGraphicFramePr>
        <p:xfrm>
          <a:off x="344488" y="1243021"/>
          <a:ext cx="8928992" cy="85646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55072"/>
                <a:gridCol w="7473920"/>
              </a:tblGrid>
              <a:tr h="313771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sz="1200" b="1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Constraints</a:t>
                      </a:r>
                      <a:endParaRPr lang="ko-KR" sz="12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42690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BC-01</a:t>
                      </a:r>
                      <a:endParaRPr lang="ko-KR" sz="12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0" algn="l">
                        <a:spcAft>
                          <a:spcPts val="0"/>
                        </a:spcAft>
                      </a:pPr>
                      <a:r>
                        <a:rPr lang="ko-KR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안내로봇 </a:t>
                      </a:r>
                      <a:r>
                        <a:rPr lang="ko-KR" altLang="en-US" sz="120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기구 </a:t>
                      </a:r>
                      <a:r>
                        <a:rPr lang="ko-KR" sz="120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구조 </a:t>
                      </a:r>
                      <a:r>
                        <a:rPr lang="ko-KR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상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3D Lidar</a:t>
                      </a:r>
                      <a:r>
                        <a:rPr lang="ko-KR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사용할 수 있는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Mapping Module</a:t>
                      </a:r>
                      <a:r>
                        <a:rPr lang="ko-KR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신규 제작할 수 없다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endParaRPr lang="ko-KR" sz="12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321181"/>
              </p:ext>
            </p:extLst>
          </p:nvPr>
        </p:nvGraphicFramePr>
        <p:xfrm>
          <a:off x="350226" y="3733500"/>
          <a:ext cx="8928992" cy="263797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55072"/>
                <a:gridCol w="7473920"/>
              </a:tblGrid>
              <a:tr h="284782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Constraints</a:t>
                      </a:r>
                      <a:endParaRPr lang="ko-KR" sz="1100" b="1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57045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TC-01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3635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Mapping</a:t>
                      </a:r>
                      <a:r>
                        <a:rPr lang="ko-KR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장비의 </a:t>
                      </a:r>
                      <a:r>
                        <a:rPr lang="ko-KR" altLang="en-US" sz="1100" b="1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제작</a:t>
                      </a:r>
                      <a:r>
                        <a:rPr lang="ko-KR" sz="1100" b="1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비용</a:t>
                      </a:r>
                      <a:endParaRPr lang="ko-KR" sz="1100" b="1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457200" indent="-3635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Mapping </a:t>
                      </a:r>
                      <a:r>
                        <a:rPr lang="en-US" sz="110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Robot</a:t>
                      </a:r>
                      <a:r>
                        <a:rPr lang="ko-KR" altLang="en-US" sz="110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은</a:t>
                      </a:r>
                      <a:r>
                        <a:rPr lang="en-US" sz="110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억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Mapping </a:t>
                      </a:r>
                      <a:r>
                        <a:rPr lang="en-US" sz="110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Module</a:t>
                      </a:r>
                      <a:r>
                        <a:rPr lang="ko-KR" altLang="en-US" sz="110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은</a:t>
                      </a:r>
                      <a:r>
                        <a:rPr lang="en-US" sz="110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1</a:t>
                      </a:r>
                      <a:r>
                        <a:rPr lang="ko-KR" sz="1100" dirty="0" err="1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천만원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sz="110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수준</a:t>
                      </a:r>
                      <a:r>
                        <a:rPr lang="ko-KR" altLang="en-US" sz="110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으로</a:t>
                      </a:r>
                      <a:r>
                        <a:rPr lang="en-US" altLang="ko-KR" sz="1100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다양한 </a:t>
                      </a:r>
                      <a:r>
                        <a:rPr lang="ko-KR" sz="110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사이트</a:t>
                      </a:r>
                      <a:r>
                        <a:rPr lang="ko-KR" altLang="en-US" sz="110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</a:t>
                      </a:r>
                      <a:r>
                        <a:rPr lang="ko-KR" sz="110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동시 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설치하려면 이보다 가격이 낮아야 한다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  <a:p>
                      <a:pPr marL="457200" indent="-363538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</a:t>
                      </a:r>
                      <a:r>
                        <a:rPr lang="en-US" sz="1100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비용이 가장 고가이므로</a:t>
                      </a:r>
                      <a:r>
                        <a:rPr lang="en-US" altLang="ko-KR" sz="1100" baseline="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en-US" sz="1100" dirty="0" smtClean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Robot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 부착된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2D Lidar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사용해서 기존 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Mapping Robot/Module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과 동일한 성능을 확보해야 한다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  <a:tr h="129614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TC-02</a:t>
                      </a:r>
                      <a:endParaRPr lang="ko-KR" sz="1100" b="1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Lidar </a:t>
                      </a:r>
                      <a:r>
                        <a:rPr lang="ko-KR" sz="1100" b="1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성능제약</a:t>
                      </a:r>
                    </a:p>
                    <a:p>
                      <a:pPr marL="93663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Mapping Robot/Module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Lidar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는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3D Lidar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이기 때문에 수평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360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도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수직 약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120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도의 영역의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Data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수집할 수 있다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하지만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BC-01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 제약처럼 안내로봇에는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3D Lidar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사용할 수 없다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별도의 장비나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Robot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 부착된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2D Lidar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를 사용해야 하는데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는 수평은 동일하나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, 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수직은 거의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0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도에 가까워서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Lidar 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부착 높이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(20cm)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 탐색되지 않는 장애물은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Map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에 표시가 되지 않는다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 Robot</a:t>
                      </a:r>
                      <a:r>
                        <a:rPr lang="ko-KR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의 주행 가능한 영역이 실제와 다르게 표시될 수 있다</a:t>
                      </a:r>
                      <a:r>
                        <a:rPr lang="en-US" sz="1100" dirty="0"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.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Courier New" panose="02070309020205020404" pitchFamily="49" charset="0"/>
                      </a:endParaRPr>
                    </a:p>
                  </a:txBody>
                  <a:tcPr marL="25400" marR="25400" marT="0" marB="0" anchor="ctr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48" y="2135572"/>
            <a:ext cx="648072" cy="8153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808" y="2135572"/>
            <a:ext cx="579670" cy="861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6450" y="2951297"/>
            <a:ext cx="13163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&lt;</a:t>
            </a:r>
            <a:r>
              <a:rPr lang="ko-KR" altLang="en-US" sz="900" smtClean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안내로봇에 거치 불가</a:t>
            </a:r>
            <a:r>
              <a:rPr lang="en-US" altLang="ko-KR" sz="900" dirty="0" smtClean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</a:t>
            </a:r>
            <a:endParaRPr lang="ko-KR" altLang="en-US" sz="900">
              <a:solidFill>
                <a:srgbClr val="008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50491" y="2977174"/>
            <a:ext cx="14189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&lt;</a:t>
            </a:r>
            <a:r>
              <a:rPr lang="ko-KR" altLang="en-US" sz="900" smtClean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중형배송로봇 거치 가능</a:t>
            </a:r>
            <a:r>
              <a:rPr lang="en-US" altLang="ko-KR" sz="900" dirty="0" smtClean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&gt;</a:t>
            </a:r>
            <a:endParaRPr lang="ko-KR" altLang="en-US" sz="900">
              <a:solidFill>
                <a:srgbClr val="008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64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19390</TotalTime>
  <Words>3199</Words>
  <Application>Microsoft Office PowerPoint</Application>
  <PresentationFormat>A4 용지(210x297mm)</PresentationFormat>
  <Paragraphs>604</Paragraphs>
  <Slides>37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LG스마트체 Regular</vt:lpstr>
      <vt:lpstr>굴림</vt:lpstr>
      <vt:lpstr>맑은 고딕</vt:lpstr>
      <vt:lpstr>Arial</vt:lpstr>
      <vt:lpstr>Arial Narrow</vt:lpstr>
      <vt:lpstr>Courier New</vt:lpstr>
      <vt:lpstr>Times New Roman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이시영</dc:creator>
  <cp:lastModifiedBy>신재준/책임연구원/로봇주행Project(jaejoon.shin@lge.com)</cp:lastModifiedBy>
  <cp:revision>1301</cp:revision>
  <cp:lastPrinted>2018-07-19T08:44:51Z</cp:lastPrinted>
  <dcterms:created xsi:type="dcterms:W3CDTF">2008-11-26T05:44:28Z</dcterms:created>
  <dcterms:modified xsi:type="dcterms:W3CDTF">2023-04-20T08:38:36Z</dcterms:modified>
</cp:coreProperties>
</file>