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2" r:id="rId9"/>
    <p:sldId id="264" r:id="rId10"/>
    <p:sldId id="266" r:id="rId11"/>
    <p:sldId id="268" r:id="rId12"/>
    <p:sldId id="273" r:id="rId13"/>
    <p:sldId id="274" r:id="rId14"/>
    <p:sldId id="271" r:id="rId15"/>
    <p:sldId id="267" r:id="rId16"/>
    <p:sldId id="270" r:id="rId1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9"/>
  </p:normalViewPr>
  <p:slideViewPr>
    <p:cSldViewPr>
      <p:cViewPr varScale="1">
        <p:scale>
          <a:sx n="226" d="100"/>
          <a:sy n="226" d="100"/>
        </p:scale>
        <p:origin x="176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8849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51755"/>
            <a:ext cx="4432935" cy="674370"/>
          </a:xfrm>
          <a:custGeom>
            <a:avLst/>
            <a:gdLst/>
            <a:ahLst/>
            <a:cxnLst/>
            <a:rect l="l" t="t" r="r" b="b"/>
            <a:pathLst>
              <a:path w="4432935" h="674369">
                <a:moveTo>
                  <a:pt x="4432566" y="0"/>
                </a:moveTo>
                <a:lnTo>
                  <a:pt x="0" y="0"/>
                </a:lnTo>
                <a:lnTo>
                  <a:pt x="0" y="674277"/>
                </a:lnTo>
                <a:lnTo>
                  <a:pt x="4432566" y="674277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832918"/>
            <a:ext cx="4432935" cy="642620"/>
          </a:xfrm>
          <a:custGeom>
            <a:avLst/>
            <a:gdLst/>
            <a:ahLst/>
            <a:cxnLst/>
            <a:rect l="l" t="t" r="r" b="b"/>
            <a:pathLst>
              <a:path w="4432935" h="642619">
                <a:moveTo>
                  <a:pt x="4432567" y="0"/>
                </a:moveTo>
                <a:lnTo>
                  <a:pt x="0" y="0"/>
                </a:lnTo>
                <a:lnTo>
                  <a:pt x="0" y="591513"/>
                </a:lnTo>
                <a:lnTo>
                  <a:pt x="4008" y="611238"/>
                </a:lnTo>
                <a:lnTo>
                  <a:pt x="14922" y="627391"/>
                </a:lnTo>
                <a:lnTo>
                  <a:pt x="31075" y="638305"/>
                </a:lnTo>
                <a:lnTo>
                  <a:pt x="50800" y="642314"/>
                </a:lnTo>
                <a:lnTo>
                  <a:pt x="4381767" y="642314"/>
                </a:lnTo>
                <a:lnTo>
                  <a:pt x="4401492" y="638305"/>
                </a:lnTo>
                <a:lnTo>
                  <a:pt x="4417644" y="627391"/>
                </a:lnTo>
                <a:lnTo>
                  <a:pt x="4428558" y="611238"/>
                </a:lnTo>
                <a:lnTo>
                  <a:pt x="4432567" y="591513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96085"/>
            <a:ext cx="3723640" cy="162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6097" y="3311459"/>
            <a:ext cx="25400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image" Target="../media/image4.png"/><Relationship Id="rId15" Type="http://schemas.openxmlformats.org/officeDocument/2006/relationships/slide" Target="slide15.xml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0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51755"/>
            <a:ext cx="4432935" cy="4802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44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LGEDV</a:t>
            </a:r>
            <a:r>
              <a:rPr lang="en-US" sz="1400" spc="1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-10" dirty="0" err="1">
                <a:solidFill>
                  <a:srgbClr val="FFFFFF"/>
                </a:solidFill>
                <a:latin typeface="Tahoma"/>
                <a:cs typeface="Tahoma"/>
              </a:rPr>
              <a:t>CodeChecker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400" spc="-30" dirty="0">
                <a:solidFill>
                  <a:srgbClr val="FFFFFF"/>
                </a:solidFill>
                <a:latin typeface="Tahoma"/>
                <a:cs typeface="Tahoma"/>
              </a:rPr>
              <a:t>for detecting C++ vulnerability</a:t>
            </a:r>
            <a:endParaRPr sz="1400" dirty="0">
              <a:latin typeface="Tahoma"/>
              <a:cs typeface="Tahoma"/>
            </a:endParaRPr>
          </a:p>
          <a:p>
            <a:pPr marR="93980" algn="ctr">
              <a:lnSpc>
                <a:spcPct val="100000"/>
              </a:lnSpc>
              <a:spcBef>
                <a:spcPts val="325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lang="en-US" sz="1100" spc="-4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erview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Technical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4141" y="1685314"/>
            <a:ext cx="819785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Tran</a:t>
            </a:r>
            <a:r>
              <a:rPr lang="en-US" sz="1100" spc="-20" dirty="0">
                <a:latin typeface="Tahoma"/>
                <a:cs typeface="Tahoma"/>
              </a:rPr>
              <a:t> Anh Tai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Tahoma"/>
                <a:cs typeface="Tahoma"/>
              </a:rPr>
              <a:t>May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30,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Package</a:t>
            </a:r>
            <a:r>
              <a:rPr spc="-20" dirty="0"/>
              <a:t> </a:t>
            </a:r>
            <a:r>
              <a:rPr spc="-30" dirty="0"/>
              <a:t>Configuration</a:t>
            </a:r>
            <a:r>
              <a:rPr spc="-15" dirty="0"/>
              <a:t> </a:t>
            </a:r>
            <a:r>
              <a:rPr spc="50" dirty="0"/>
              <a:t>(</a:t>
            </a:r>
            <a:r>
              <a:rPr spc="50" dirty="0">
                <a:latin typeface="Palatino Linotype"/>
                <a:cs typeface="Palatino Linotype"/>
              </a:rPr>
              <a:t>package.json</a:t>
            </a:r>
            <a:r>
              <a:rPr spc="50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50709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40511"/>
            <a:ext cx="52590" cy="525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92339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244181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396009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547837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1745195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2107057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296871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448699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1089" y="2625813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2815628"/>
            <a:ext cx="52590" cy="5259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642175"/>
            <a:ext cx="3650615" cy="22669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40" dirty="0">
                <a:latin typeface="Arial Black"/>
                <a:cs typeface="Arial Black"/>
              </a:rPr>
              <a:t>Key</a:t>
            </a:r>
            <a:r>
              <a:rPr sz="1100" spc="5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Fields</a:t>
            </a:r>
            <a:r>
              <a:rPr sz="1100" spc="-1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289560" marR="1188720">
              <a:lnSpc>
                <a:spcPct val="100000"/>
              </a:lnSpc>
              <a:spcBef>
                <a:spcPts val="175"/>
              </a:spcBef>
            </a:pPr>
            <a:r>
              <a:rPr sz="1000" spc="-65" dirty="0">
                <a:latin typeface="Palatino Linotype"/>
                <a:cs typeface="Palatino Linotype"/>
              </a:rPr>
              <a:t>name</a:t>
            </a:r>
            <a:r>
              <a:rPr sz="1000" spc="-65" dirty="0">
                <a:latin typeface="Tahoma"/>
                <a:cs typeface="Tahoma"/>
              </a:rPr>
              <a:t>:</a:t>
            </a:r>
            <a:r>
              <a:rPr sz="1000" spc="430" dirty="0">
                <a:latin typeface="Tahoma"/>
                <a:cs typeface="Tahoma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lgedv-code-</a:t>
            </a:r>
            <a:r>
              <a:rPr sz="1000" spc="-10" dirty="0">
                <a:latin typeface="Palatino Linotype"/>
                <a:cs typeface="Palatino Linotype"/>
              </a:rPr>
              <a:t>checker </a:t>
            </a:r>
            <a:r>
              <a:rPr sz="1000" spc="-20" dirty="0">
                <a:latin typeface="Palatino Linotype"/>
                <a:cs typeface="Palatino Linotype"/>
              </a:rPr>
              <a:t>displayName</a:t>
            </a:r>
            <a:r>
              <a:rPr sz="1000" spc="-20" dirty="0">
                <a:latin typeface="Tahoma"/>
                <a:cs typeface="Tahoma"/>
              </a:rPr>
              <a:t>: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LGEDV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Code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Checker </a:t>
            </a:r>
            <a:r>
              <a:rPr sz="1000" spc="55" dirty="0">
                <a:latin typeface="Palatino Linotype"/>
                <a:cs typeface="Palatino Linotype"/>
              </a:rPr>
              <a:t>description</a:t>
            </a:r>
            <a:r>
              <a:rPr sz="1000" spc="55" dirty="0">
                <a:latin typeface="Tahoma"/>
                <a:cs typeface="Tahoma"/>
              </a:rPr>
              <a:t>: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Check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C++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Vulnerability </a:t>
            </a:r>
            <a:r>
              <a:rPr sz="1000" dirty="0">
                <a:latin typeface="Palatino Linotype"/>
                <a:cs typeface="Palatino Linotype"/>
              </a:rPr>
              <a:t>version</a:t>
            </a:r>
            <a:r>
              <a:rPr sz="1000" dirty="0">
                <a:latin typeface="Tahoma"/>
                <a:cs typeface="Tahoma"/>
              </a:rPr>
              <a:t>:</a:t>
            </a:r>
            <a:r>
              <a:rPr sz="1000" spc="409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0.0.1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80"/>
              </a:lnSpc>
            </a:pPr>
            <a:r>
              <a:rPr sz="1000" dirty="0">
                <a:latin typeface="Palatino Linotype"/>
                <a:cs typeface="Palatino Linotype"/>
              </a:rPr>
              <a:t>engines</a:t>
            </a:r>
            <a:r>
              <a:rPr sz="1000" dirty="0">
                <a:latin typeface="Tahoma"/>
                <a:cs typeface="Tahoma"/>
              </a:rPr>
              <a:t>:</a:t>
            </a:r>
            <a:r>
              <a:rPr sz="1000" spc="1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VS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Code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220" dirty="0">
                <a:latin typeface="Cambria"/>
                <a:cs typeface="Cambria"/>
              </a:rPr>
              <a:t>≥</a:t>
            </a:r>
            <a:r>
              <a:rPr sz="1000" spc="155" dirty="0">
                <a:latin typeface="Cambria"/>
                <a:cs typeface="Cambria"/>
              </a:rPr>
              <a:t> </a:t>
            </a:r>
            <a:r>
              <a:rPr sz="1000" spc="-10" dirty="0">
                <a:latin typeface="Tahoma"/>
                <a:cs typeface="Tahoma"/>
              </a:rPr>
              <a:t>1.100.0</a:t>
            </a:r>
            <a:endParaRPr sz="1000">
              <a:latin typeface="Tahoma"/>
              <a:cs typeface="Tahoma"/>
            </a:endParaRPr>
          </a:p>
          <a:p>
            <a:pPr marL="12700" marR="87630">
              <a:lnSpc>
                <a:spcPct val="107900"/>
              </a:lnSpc>
              <a:spcBef>
                <a:spcPts val="250"/>
              </a:spcBef>
            </a:pPr>
            <a:r>
              <a:rPr sz="1100" spc="-120" dirty="0">
                <a:latin typeface="Arial Black"/>
                <a:cs typeface="Arial Black"/>
              </a:rPr>
              <a:t>Activation</a:t>
            </a:r>
            <a:r>
              <a:rPr sz="1100" spc="25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Events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Trigger</a:t>
            </a:r>
            <a:r>
              <a:rPr sz="1100" spc="-20" dirty="0">
                <a:latin typeface="Tahoma"/>
                <a:cs typeface="Tahoma"/>
              </a:rPr>
              <a:t> on </a:t>
            </a:r>
            <a:r>
              <a:rPr sz="1100" spc="-45" dirty="0">
                <a:latin typeface="Tahoma"/>
                <a:cs typeface="Tahoma"/>
              </a:rPr>
              <a:t>commands</a:t>
            </a:r>
            <a:r>
              <a:rPr sz="1100" spc="-20" dirty="0">
                <a:latin typeface="Tahoma"/>
                <a:cs typeface="Tahoma"/>
              </a:rPr>
              <a:t> like </a:t>
            </a:r>
            <a:r>
              <a:rPr sz="1100" spc="65" dirty="0">
                <a:latin typeface="Palatino Linotype"/>
                <a:cs typeface="Palatino Linotype"/>
              </a:rPr>
              <a:t>lgedv.checkStaticAll</a:t>
            </a:r>
            <a:r>
              <a:rPr sz="1100" spc="65" dirty="0">
                <a:latin typeface="Tahoma"/>
                <a:cs typeface="Tahoma"/>
              </a:rPr>
              <a:t>,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10" dirty="0">
                <a:latin typeface="Palatino Linotype"/>
                <a:cs typeface="Palatino Linotype"/>
              </a:rPr>
              <a:t>lgedv.checkCppVulnByCopilot</a:t>
            </a:r>
            <a:r>
              <a:rPr sz="1100" spc="-10" dirty="0">
                <a:latin typeface="Tahoma"/>
                <a:cs typeface="Tahoma"/>
              </a:rPr>
              <a:t>. </a:t>
            </a:r>
            <a:r>
              <a:rPr sz="1100" spc="-160" dirty="0">
                <a:latin typeface="Arial Black"/>
                <a:cs typeface="Arial Black"/>
              </a:rPr>
              <a:t>Commands</a:t>
            </a:r>
            <a:r>
              <a:rPr sz="1100" spc="6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and</a:t>
            </a:r>
            <a:r>
              <a:rPr sz="1100" spc="6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Menus</a:t>
            </a:r>
            <a:r>
              <a:rPr sz="1100" spc="-1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Tahoma"/>
                <a:cs typeface="Tahoma"/>
              </a:rPr>
              <a:t>Context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menu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integration</a:t>
            </a:r>
            <a:r>
              <a:rPr sz="1000" spc="-10" dirty="0">
                <a:latin typeface="Tahoma"/>
                <a:cs typeface="Tahoma"/>
              </a:rPr>
              <a:t> for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C++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files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Explorer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Editor. </a:t>
            </a:r>
            <a:r>
              <a:rPr sz="1000" spc="-35" dirty="0">
                <a:latin typeface="Tahoma"/>
                <a:cs typeface="Tahoma"/>
              </a:rPr>
              <a:t>Commands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static</a:t>
            </a:r>
            <a:r>
              <a:rPr sz="1000" spc="-25" dirty="0">
                <a:latin typeface="Tahoma"/>
                <a:cs typeface="Tahoma"/>
              </a:rPr>
              <a:t> and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Copilot-</a:t>
            </a:r>
            <a:r>
              <a:rPr sz="1000" spc="-25" dirty="0">
                <a:latin typeface="Tahoma"/>
                <a:cs typeface="Tahoma"/>
              </a:rPr>
              <a:t>based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checks.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Arial Black"/>
                <a:cs typeface="Arial Black"/>
              </a:rPr>
              <a:t>Dependencies</a:t>
            </a:r>
            <a:r>
              <a:rPr sz="1100" spc="-75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25" dirty="0">
                <a:latin typeface="Tahoma"/>
                <a:cs typeface="Tahoma"/>
              </a:rPr>
              <a:t>TypeScript,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ESLint,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VS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Code </a:t>
            </a:r>
            <a:r>
              <a:rPr sz="1000" spc="-25" dirty="0">
                <a:latin typeface="Tahoma"/>
                <a:cs typeface="Tahoma"/>
              </a:rPr>
              <a:t>testing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tools.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10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Demo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7953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02932" y="896085"/>
            <a:ext cx="3723640" cy="1750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2865">
              <a:lnSpc>
                <a:spcPct val="102699"/>
              </a:lnSpc>
              <a:spcBef>
                <a:spcPts val="55"/>
              </a:spcBef>
            </a:pPr>
            <a:endParaRPr spc="-10" dirty="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6164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4376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953780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11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06D496-4ECD-0C4C-3D79-80DCF69F4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" y="452616"/>
            <a:ext cx="3839985" cy="285884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spc="-35" dirty="0"/>
              <a:t>Demo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650FB-D794-ED9E-EAFE-CC68AE781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F6034-7947-3AB9-0CEA-B909E443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4" y="587375"/>
            <a:ext cx="4126572" cy="23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195F-4437-12D2-A28B-FEDF65C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VN" dirty="0"/>
              <a:t>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99E97-DBF3-A2C5-F2B4-F8C87D1D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58775"/>
            <a:ext cx="3810000" cy="30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D609-EDB3-FE89-2CD4-2521D23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VN" dirty="0"/>
              <a:t>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82CDD1-3D17-91D9-1746-D4CA7A4A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107392"/>
              </p:ext>
            </p:extLst>
          </p:nvPr>
        </p:nvGraphicFramePr>
        <p:xfrm>
          <a:off x="95300" y="434975"/>
          <a:ext cx="4419551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0">
                  <a:extLst>
                    <a:ext uri="{9D8B030D-6E8A-4147-A177-3AD203B41FA5}">
                      <a16:colId xmlns:a16="http://schemas.microsoft.com/office/drawing/2014/main" val="211067087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044197113"/>
                    </a:ext>
                  </a:extLst>
                </a:gridCol>
                <a:gridCol w="1028713">
                  <a:extLst>
                    <a:ext uri="{9D8B030D-6E8A-4147-A177-3AD203B41FA5}">
                      <a16:colId xmlns:a16="http://schemas.microsoft.com/office/drawing/2014/main" val="237902446"/>
                    </a:ext>
                  </a:extLst>
                </a:gridCol>
                <a:gridCol w="1104888">
                  <a:extLst>
                    <a:ext uri="{9D8B030D-6E8A-4147-A177-3AD203B41FA5}">
                      <a16:colId xmlns:a16="http://schemas.microsoft.com/office/drawing/2014/main" val="315312507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VN" sz="1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050" dirty="0"/>
                        <a:t> Copilot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050" dirty="0"/>
                        <a:t> static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050" dirty="0"/>
                        <a:t>Local AI with Ollama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12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High quality of violation detection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Response time is fast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The code suggestion is good</a:t>
                      </a:r>
                      <a:endParaRPr lang="en-VN" sz="8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VN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High security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High quality of violation detection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Free of cost</a:t>
                      </a:r>
                    </a:p>
                    <a:p>
                      <a:pPr marL="0" indent="0">
                        <a:buNone/>
                      </a:pPr>
                      <a:endParaRPr lang="en-VN" sz="8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VN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High security</a:t>
                      </a:r>
                    </a:p>
                    <a:p>
                      <a:pPr marL="0" indent="0">
                        <a:buNone/>
                      </a:pPr>
                      <a:r>
                        <a:rPr lang="en-VN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Free 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VN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8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VN" sz="12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800" dirty="0"/>
                        <a:t>- Low security with high risk of exposing sensitive data.</a:t>
                      </a:r>
                    </a:p>
                    <a:p>
                      <a:r>
                        <a:rPr lang="en-VN" sz="800" dirty="0"/>
                        <a:t>- What happen</a:t>
                      </a:r>
                      <a:r>
                        <a:rPr lang="en-US" sz="800" dirty="0"/>
                        <a:t>s if an AI model uses</a:t>
                      </a:r>
                      <a:r>
                        <a:rPr lang="en-VN" sz="800" dirty="0"/>
                        <a:t> LG data for training?</a:t>
                      </a:r>
                    </a:p>
                    <a:p>
                      <a:r>
                        <a:rPr lang="en-VN" sz="800" dirty="0"/>
                        <a:t>- High cost for </a:t>
                      </a:r>
                      <a:r>
                        <a:rPr lang="en-US" sz="800" dirty="0"/>
                        <a:t>the </a:t>
                      </a:r>
                      <a:r>
                        <a:rPr lang="en-US" sz="800" dirty="0" err="1"/>
                        <a:t>lic</a:t>
                      </a:r>
                      <a:r>
                        <a:rPr lang="en-VN" sz="800" dirty="0"/>
                        <a:t>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</a:t>
                      </a:r>
                      <a:r>
                        <a:rPr lang="en-VN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VN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high effort for supporting custom rules (custom clang-tidy)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Low performance because of t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training quality of the open-</a:t>
                      </a:r>
                      <a:r>
                        <a:rPr lang="en-VN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model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</a:t>
                      </a:r>
                      <a:r>
                        <a:rPr lang="en-VN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equire good hardwar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Response time is slow</a:t>
                      </a:r>
                      <a:endParaRPr lang="en-VN" sz="8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78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05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Future</a:t>
            </a:r>
            <a:r>
              <a:rPr spc="-45" dirty="0"/>
              <a:t> </a:t>
            </a:r>
            <a:r>
              <a:rPr spc="-70" dirty="0"/>
              <a:t>Improvements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02614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19161"/>
            <a:ext cx="3933190" cy="19282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9370">
              <a:lnSpc>
                <a:spcPct val="102600"/>
              </a:lnSpc>
              <a:spcBef>
                <a:spcPts val="55"/>
              </a:spcBef>
            </a:pPr>
            <a:r>
              <a:rPr sz="1100" spc="-155" dirty="0">
                <a:latin typeface="Arial Black"/>
                <a:cs typeface="Arial Black"/>
              </a:rPr>
              <a:t>Enhanced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Rule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14" dirty="0">
                <a:latin typeface="Arial Black"/>
                <a:cs typeface="Arial Black"/>
              </a:rPr>
              <a:t>Customization</a:t>
            </a:r>
            <a:r>
              <a:rPr sz="1100" spc="-114" dirty="0">
                <a:latin typeface="Tahoma"/>
                <a:cs typeface="Tahoma"/>
              </a:rPr>
              <a:t>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Allow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users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edit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LGEDV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rules </a:t>
            </a:r>
            <a:r>
              <a:rPr sz="1100" spc="-10" dirty="0">
                <a:latin typeface="Tahoma"/>
                <a:cs typeface="Tahoma"/>
              </a:rPr>
              <a:t>via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VS</a:t>
            </a:r>
            <a:r>
              <a:rPr sz="1100" spc="-20" dirty="0">
                <a:latin typeface="Tahoma"/>
                <a:cs typeface="Tahoma"/>
              </a:rPr>
              <a:t> Code </a:t>
            </a:r>
            <a:r>
              <a:rPr sz="1100" spc="-30" dirty="0">
                <a:latin typeface="Tahoma"/>
                <a:cs typeface="Tahoma"/>
              </a:rPr>
              <a:t>settings</a:t>
            </a:r>
            <a:r>
              <a:rPr sz="1100" spc="-25" dirty="0">
                <a:latin typeface="Tahoma"/>
                <a:cs typeface="Tahoma"/>
              </a:rPr>
              <a:t> UI.</a:t>
            </a:r>
            <a:endParaRPr sz="1100" dirty="0">
              <a:latin typeface="Tahoma"/>
              <a:cs typeface="Tahoma"/>
            </a:endParaRP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r>
              <a:rPr sz="1100" spc="-110" dirty="0">
                <a:latin typeface="Arial Black"/>
                <a:cs typeface="Arial Black"/>
              </a:rPr>
              <a:t>Real-</a:t>
            </a:r>
            <a:r>
              <a:rPr sz="1100" spc="-120" dirty="0">
                <a:latin typeface="Arial Black"/>
                <a:cs typeface="Arial Black"/>
              </a:rPr>
              <a:t>time</a:t>
            </a:r>
            <a:r>
              <a:rPr sz="1100" spc="25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Diagnostics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Integrate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analysis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results</a:t>
            </a:r>
            <a:r>
              <a:rPr sz="1100" spc="-20" dirty="0">
                <a:latin typeface="Tahoma"/>
                <a:cs typeface="Tahoma"/>
              </a:rPr>
              <a:t> directly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VS </a:t>
            </a:r>
            <a:r>
              <a:rPr sz="1100" spc="-10" dirty="0">
                <a:latin typeface="Tahoma"/>
                <a:cs typeface="Tahoma"/>
              </a:rPr>
              <a:t>Code’s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Problems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panel.</a:t>
            </a:r>
            <a:endParaRPr sz="1100" dirty="0">
              <a:latin typeface="Tahoma"/>
              <a:cs typeface="Tahoma"/>
            </a:endParaRPr>
          </a:p>
          <a:p>
            <a:pPr marL="12700" marR="36830">
              <a:lnSpc>
                <a:spcPct val="102699"/>
              </a:lnSpc>
              <a:spcBef>
                <a:spcPts val="300"/>
              </a:spcBef>
            </a:pPr>
            <a:r>
              <a:rPr lang="en-US" sz="1100" b="1" spc="-150" dirty="0">
                <a:latin typeface="Arial Black"/>
                <a:cs typeface="Arial Black"/>
              </a:rPr>
              <a:t>CI/CD integration</a:t>
            </a:r>
            <a:r>
              <a:rPr sz="1100" b="1" spc="-95" dirty="0">
                <a:latin typeface="Tahoma"/>
                <a:cs typeface="Tahoma"/>
              </a:rPr>
              <a:t>:</a:t>
            </a:r>
            <a:r>
              <a:rPr sz="1100" b="1" spc="4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Integrate analysis results with CI/CD process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endParaRPr lang="en-US" sz="1100" spc="-145" dirty="0">
              <a:latin typeface="Arial Black"/>
              <a:cs typeface="Arial Black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sz="1100" spc="-145" dirty="0">
                <a:latin typeface="Arial Black"/>
                <a:cs typeface="Arial Black"/>
              </a:rPr>
              <a:t>Extended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AI</a:t>
            </a:r>
            <a:r>
              <a:rPr sz="1100" spc="-7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Support</a:t>
            </a:r>
            <a:r>
              <a:rPr sz="1100" spc="-95" dirty="0">
                <a:latin typeface="Tahoma"/>
                <a:cs typeface="Tahoma"/>
              </a:rPr>
              <a:t>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Support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additional </a:t>
            </a:r>
            <a:r>
              <a:rPr sz="1100" spc="-10" dirty="0">
                <a:latin typeface="Tahoma"/>
                <a:cs typeface="Tahoma"/>
              </a:rPr>
              <a:t>local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cloud-</a:t>
            </a:r>
            <a:r>
              <a:rPr sz="1100" spc="-45" dirty="0">
                <a:latin typeface="Tahoma"/>
                <a:cs typeface="Tahoma"/>
              </a:rPr>
              <a:t>based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services.</a:t>
            </a:r>
            <a:endParaRPr sz="1100" dirty="0">
              <a:latin typeface="Tahoma"/>
              <a:cs typeface="Tahoma"/>
            </a:endParaRPr>
          </a:p>
          <a:p>
            <a:pPr marL="12700" marR="203835">
              <a:lnSpc>
                <a:spcPct val="102600"/>
              </a:lnSpc>
              <a:spcBef>
                <a:spcPts val="300"/>
              </a:spcBef>
            </a:pPr>
            <a:r>
              <a:rPr sz="1100" spc="-145" dirty="0">
                <a:latin typeface="Arial Black"/>
                <a:cs typeface="Arial Black"/>
              </a:rPr>
              <a:t>User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75" dirty="0">
                <a:latin typeface="Arial Black"/>
                <a:cs typeface="Arial Black"/>
              </a:rPr>
              <a:t>Feedback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00" dirty="0">
                <a:latin typeface="Arial Black"/>
                <a:cs typeface="Arial Black"/>
              </a:rPr>
              <a:t>Integration</a:t>
            </a:r>
            <a:r>
              <a:rPr sz="1100" spc="-100" dirty="0">
                <a:latin typeface="Tahoma"/>
                <a:cs typeface="Tahoma"/>
              </a:rPr>
              <a:t>: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Collect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feedback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refine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 </a:t>
            </a:r>
            <a:r>
              <a:rPr sz="1100" spc="-40" dirty="0">
                <a:latin typeface="Tahoma"/>
                <a:cs typeface="Tahoma"/>
              </a:rPr>
              <a:t>prompts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rule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sets.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8471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6682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048929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431046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15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1E919-5AA6-F335-0F0D-A798E49B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0608DCA-C88E-39D0-6D92-38D5C1C8D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Conclusion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6AE3E22-F420-5D29-699A-A6131FA1E4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79538"/>
            <a:ext cx="65265" cy="6526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B47DDBF-F0E6-302B-72FF-899EC9806B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2865">
              <a:lnSpc>
                <a:spcPct val="102699"/>
              </a:lnSpc>
              <a:spcBef>
                <a:spcPts val="5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LGEDV</a:t>
            </a:r>
            <a:r>
              <a:rPr spc="-15" dirty="0"/>
              <a:t> </a:t>
            </a:r>
            <a:r>
              <a:rPr spc="-20" dirty="0"/>
              <a:t>Code</a:t>
            </a:r>
            <a:r>
              <a:rPr spc="-10" dirty="0"/>
              <a:t> </a:t>
            </a:r>
            <a:r>
              <a:rPr spc="-45" dirty="0"/>
              <a:t>Checker</a:t>
            </a:r>
            <a:r>
              <a:rPr spc="-15" dirty="0"/>
              <a:t> </a:t>
            </a:r>
            <a:r>
              <a:rPr spc="-50" dirty="0"/>
              <a:t>provides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30" dirty="0"/>
              <a:t>robust</a:t>
            </a:r>
            <a:r>
              <a:rPr spc="-15" dirty="0"/>
              <a:t> </a:t>
            </a:r>
            <a:r>
              <a:rPr spc="-25" dirty="0"/>
              <a:t>solution</a:t>
            </a:r>
            <a:r>
              <a:rPr spc="-10" dirty="0"/>
              <a:t> </a:t>
            </a:r>
            <a:r>
              <a:rPr spc="-20" dirty="0"/>
              <a:t>for</a:t>
            </a:r>
            <a:r>
              <a:rPr spc="-15" dirty="0"/>
              <a:t> </a:t>
            </a:r>
            <a:r>
              <a:rPr spc="-25" dirty="0"/>
              <a:t>C++ </a:t>
            </a:r>
            <a:r>
              <a:rPr spc="-30" dirty="0"/>
              <a:t>vulnerability</a:t>
            </a:r>
            <a:r>
              <a:rPr spc="5" dirty="0"/>
              <a:t> </a:t>
            </a:r>
            <a:r>
              <a:rPr spc="-10" dirty="0"/>
              <a:t>detection.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pc="-35" dirty="0"/>
              <a:t>Combines</a:t>
            </a:r>
            <a:r>
              <a:rPr spc="15" dirty="0"/>
              <a:t> </a:t>
            </a:r>
            <a:r>
              <a:rPr dirty="0"/>
              <a:t>static</a:t>
            </a:r>
            <a:r>
              <a:rPr spc="25" dirty="0"/>
              <a:t> </a:t>
            </a:r>
            <a:r>
              <a:rPr spc="-35" dirty="0"/>
              <a:t>analysis</a:t>
            </a:r>
            <a:r>
              <a:rPr spc="25" dirty="0"/>
              <a:t> </a:t>
            </a:r>
            <a:r>
              <a:rPr dirty="0"/>
              <a:t>(</a:t>
            </a:r>
            <a:r>
              <a:rPr dirty="0">
                <a:latin typeface="Palatino Linotype"/>
                <a:cs typeface="Palatino Linotype"/>
              </a:rPr>
              <a:t>cppcheck</a:t>
            </a:r>
            <a:r>
              <a:rPr dirty="0"/>
              <a:t>,</a:t>
            </a:r>
            <a:r>
              <a:rPr spc="20" dirty="0"/>
              <a:t> </a:t>
            </a:r>
            <a:r>
              <a:rPr spc="70" dirty="0">
                <a:latin typeface="Palatino Linotype"/>
                <a:cs typeface="Palatino Linotype"/>
              </a:rPr>
              <a:t>clang-</a:t>
            </a:r>
            <a:r>
              <a:rPr spc="50" dirty="0">
                <a:latin typeface="Palatino Linotype"/>
                <a:cs typeface="Palatino Linotype"/>
              </a:rPr>
              <a:t>tidy</a:t>
            </a:r>
            <a:r>
              <a:rPr spc="50" dirty="0"/>
              <a:t>,</a:t>
            </a:r>
            <a:r>
              <a:rPr spc="20" dirty="0"/>
              <a:t> </a:t>
            </a:r>
            <a:r>
              <a:rPr dirty="0">
                <a:latin typeface="Palatino Linotype"/>
                <a:cs typeface="Palatino Linotype"/>
              </a:rPr>
              <a:t>clang</a:t>
            </a:r>
            <a:r>
              <a:rPr dirty="0"/>
              <a:t>)</a:t>
            </a:r>
            <a:r>
              <a:rPr spc="20" dirty="0"/>
              <a:t> </a:t>
            </a:r>
            <a:r>
              <a:rPr spc="-20" dirty="0"/>
              <a:t>with </a:t>
            </a:r>
            <a:r>
              <a:rPr spc="-50" dirty="0"/>
              <a:t>AI-</a:t>
            </a:r>
            <a:r>
              <a:rPr spc="-35" dirty="0"/>
              <a:t>driven</a:t>
            </a:r>
            <a:r>
              <a:rPr spc="-45" dirty="0"/>
              <a:t> </a:t>
            </a:r>
            <a:r>
              <a:rPr spc="-25" dirty="0"/>
              <a:t>insights</a:t>
            </a:r>
            <a:r>
              <a:rPr spc="-40" dirty="0"/>
              <a:t> </a:t>
            </a:r>
            <a:r>
              <a:rPr spc="-10" dirty="0"/>
              <a:t>(Copilot,</a:t>
            </a:r>
            <a:r>
              <a:rPr spc="-35" dirty="0"/>
              <a:t> </a:t>
            </a:r>
            <a:r>
              <a:rPr spc="-10" dirty="0"/>
              <a:t>Ollama).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50" dirty="0"/>
              <a:t>Generates</a:t>
            </a:r>
            <a:r>
              <a:rPr spc="-40" dirty="0"/>
              <a:t> </a:t>
            </a:r>
            <a:r>
              <a:rPr spc="-35" dirty="0"/>
              <a:t>detailed</a:t>
            </a:r>
            <a:r>
              <a:rPr spc="-50" dirty="0"/>
              <a:t> </a:t>
            </a:r>
            <a:r>
              <a:rPr spc="-40" dirty="0"/>
              <a:t>reports</a:t>
            </a:r>
            <a:r>
              <a:rPr spc="-45" dirty="0"/>
              <a:t> </a:t>
            </a:r>
            <a:r>
              <a:rPr spc="-20" dirty="0"/>
              <a:t>for</a:t>
            </a:r>
            <a:r>
              <a:rPr spc="-40" dirty="0"/>
              <a:t> </a:t>
            </a:r>
            <a:r>
              <a:rPr spc="-10" dirty="0"/>
              <a:t>both</a:t>
            </a:r>
            <a:r>
              <a:rPr spc="-45" dirty="0"/>
              <a:t> </a:t>
            </a:r>
            <a:r>
              <a:rPr dirty="0"/>
              <a:t>static</a:t>
            </a:r>
            <a:r>
              <a:rPr spc="-40" dirty="0"/>
              <a:t> and</a:t>
            </a:r>
            <a:r>
              <a:rPr spc="-45" dirty="0"/>
              <a:t> </a:t>
            </a:r>
            <a:r>
              <a:rPr dirty="0"/>
              <a:t>AI</a:t>
            </a:r>
            <a:r>
              <a:rPr spc="-40" dirty="0"/>
              <a:t> </a:t>
            </a:r>
            <a:r>
              <a:rPr spc="-10" dirty="0"/>
              <a:t>analyses.</a:t>
            </a:r>
          </a:p>
          <a:p>
            <a:pPr marL="12700" marR="94615">
              <a:lnSpc>
                <a:spcPct val="102600"/>
              </a:lnSpc>
              <a:spcBef>
                <a:spcPts val="300"/>
              </a:spcBef>
            </a:pPr>
            <a:r>
              <a:rPr spc="-25" dirty="0"/>
              <a:t>Future </a:t>
            </a:r>
            <a:r>
              <a:rPr spc="-60" dirty="0"/>
              <a:t>enhancements</a:t>
            </a:r>
            <a:r>
              <a:rPr spc="-25" dirty="0"/>
              <a:t> </a:t>
            </a:r>
            <a:r>
              <a:rPr dirty="0"/>
              <a:t>will</a:t>
            </a:r>
            <a:r>
              <a:rPr spc="-20" dirty="0"/>
              <a:t> </a:t>
            </a:r>
            <a:r>
              <a:rPr spc="-30" dirty="0"/>
              <a:t>focus</a:t>
            </a:r>
            <a:r>
              <a:rPr spc="-25" dirty="0"/>
              <a:t> </a:t>
            </a:r>
            <a:r>
              <a:rPr spc="-20" dirty="0"/>
              <a:t>on</a:t>
            </a:r>
            <a:r>
              <a:rPr spc="-25" dirty="0"/>
              <a:t> </a:t>
            </a:r>
            <a:r>
              <a:rPr spc="-35" dirty="0"/>
              <a:t>usability,</a:t>
            </a:r>
            <a:r>
              <a:rPr spc="-25" dirty="0"/>
              <a:t> </a:t>
            </a:r>
            <a:r>
              <a:rPr spc="-50" dirty="0"/>
              <a:t>performance,</a:t>
            </a:r>
            <a:r>
              <a:rPr spc="-25" dirty="0"/>
              <a:t> and </a:t>
            </a:r>
            <a:r>
              <a:rPr spc="-55" dirty="0"/>
              <a:t>extended</a:t>
            </a:r>
            <a:r>
              <a:rPr spc="-35" dirty="0"/>
              <a:t> </a:t>
            </a:r>
            <a:r>
              <a:rPr dirty="0"/>
              <a:t>AI</a:t>
            </a:r>
            <a:r>
              <a:rPr spc="-40" dirty="0"/>
              <a:t> </a:t>
            </a:r>
            <a:r>
              <a:rPr spc="-10" dirty="0"/>
              <a:t>capabilities.</a:t>
            </a:r>
          </a:p>
          <a:p>
            <a:pPr marL="953135">
              <a:lnSpc>
                <a:spcPct val="100000"/>
              </a:lnSpc>
              <a:spcBef>
                <a:spcPts val="935"/>
              </a:spcBef>
            </a:pPr>
            <a:r>
              <a:rPr spc="-125" dirty="0">
                <a:latin typeface="Arial Black"/>
                <a:cs typeface="Arial Black"/>
              </a:rPr>
              <a:t>Thank</a:t>
            </a:r>
            <a:r>
              <a:rPr spc="35" dirty="0">
                <a:latin typeface="Arial Black"/>
                <a:cs typeface="Arial Black"/>
              </a:rPr>
              <a:t> </a:t>
            </a:r>
            <a:r>
              <a:rPr spc="-150" dirty="0">
                <a:latin typeface="Arial Black"/>
                <a:cs typeface="Arial Black"/>
              </a:rPr>
              <a:t>you</a:t>
            </a:r>
            <a:r>
              <a:rPr spc="40" dirty="0">
                <a:latin typeface="Arial Black"/>
                <a:cs typeface="Arial Black"/>
              </a:rPr>
              <a:t> </a:t>
            </a:r>
            <a:r>
              <a:rPr spc="-105" dirty="0">
                <a:latin typeface="Arial Black"/>
                <a:cs typeface="Arial Black"/>
              </a:rPr>
              <a:t>for</a:t>
            </a:r>
            <a:r>
              <a:rPr spc="40" dirty="0">
                <a:latin typeface="Arial Black"/>
                <a:cs typeface="Arial Black"/>
              </a:rPr>
              <a:t> </a:t>
            </a:r>
            <a:r>
              <a:rPr spc="-135" dirty="0">
                <a:latin typeface="Arial Black"/>
                <a:cs typeface="Arial Black"/>
              </a:rPr>
              <a:t>your</a:t>
            </a:r>
            <a:r>
              <a:rPr spc="4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attention!</a:t>
            </a: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39626A7E-67F3-36DF-E28D-98AE0568A4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61643"/>
            <a:ext cx="65265" cy="65265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7B4842F5-D303-A1D3-C0A7-0E79CB5EBB6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43760"/>
            <a:ext cx="65265" cy="65265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641B10E7-30E9-6B67-EB00-71727F79DF2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953780"/>
            <a:ext cx="65265" cy="65265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071E5F8B-ADC0-B274-90F8-5A87D31A35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16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8164850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698207"/>
            <a:ext cx="160096" cy="160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743" y="69754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80" y="1037145"/>
            <a:ext cx="160096" cy="1600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743" y="103648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" y="1376095"/>
            <a:ext cx="160096" cy="1600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80" y="1715046"/>
            <a:ext cx="160096" cy="1600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743" y="171438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743" y="670114"/>
            <a:ext cx="1591945" cy="1209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Introduction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ahoma"/>
              <a:cs typeface="Tahoma"/>
            </a:endParaRPr>
          </a:p>
          <a:p>
            <a:pPr marL="177800">
              <a:lnSpc>
                <a:spcPct val="100000"/>
              </a:lnSpc>
            </a:pP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System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Architecture</a:t>
            </a:r>
            <a:endParaRPr sz="1100" dirty="0">
              <a:latin typeface="Tahoma"/>
              <a:cs typeface="Tahoma"/>
            </a:endParaRPr>
          </a:p>
          <a:p>
            <a:pPr marL="177800" marR="5080" indent="-165735">
              <a:lnSpc>
                <a:spcPct val="202199"/>
              </a:lnSpc>
            </a:pPr>
            <a:r>
              <a:rPr sz="1200" baseline="6944" dirty="0">
                <a:solidFill>
                  <a:srgbClr val="EAEAF7"/>
                </a:solidFill>
                <a:latin typeface="Trebuchet MS"/>
                <a:cs typeface="Trebuchet MS"/>
              </a:rPr>
              <a:t>3</a:t>
            </a:r>
            <a:r>
              <a:rPr sz="1200" spc="262" baseline="6944" dirty="0">
                <a:solidFill>
                  <a:srgbClr val="EAEAF7"/>
                </a:solidFill>
                <a:latin typeface="Trebuchet MS"/>
                <a:cs typeface="Trebuchet MS"/>
              </a:rPr>
              <a:t> 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Static</a:t>
            </a:r>
            <a:r>
              <a:rPr sz="1100" spc="5" dirty="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Analysis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Design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AI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Analysis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with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Copilot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280" y="2053996"/>
            <a:ext cx="160096" cy="1600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9743" y="2025902"/>
            <a:ext cx="1943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EAEAF7"/>
                </a:solidFill>
                <a:latin typeface="Trebuchet MS"/>
                <a:cs typeface="Trebuchet MS"/>
              </a:rPr>
              <a:t>5</a:t>
            </a:r>
            <a:r>
              <a:rPr sz="1200" spc="209" baseline="6944" dirty="0">
                <a:solidFill>
                  <a:srgbClr val="EAEAF7"/>
                </a:solidFill>
                <a:latin typeface="Trebuchet MS"/>
                <a:cs typeface="Trebuchet MS"/>
              </a:rPr>
              <a:t> 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Local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AI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Analysis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with</a:t>
            </a: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Ollama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280" y="2392946"/>
            <a:ext cx="160096" cy="1600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280" y="2731884"/>
            <a:ext cx="160096" cy="16009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9743" y="273122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Trebuchet MS"/>
                <a:cs typeface="Trebuchet MS"/>
              </a:rPr>
              <a:t>7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9743" y="2364853"/>
            <a:ext cx="1497965" cy="530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EAEAF7"/>
                </a:solidFill>
                <a:latin typeface="Trebuchet MS"/>
                <a:cs typeface="Trebuchet MS"/>
              </a:rPr>
              <a:t>6</a:t>
            </a:r>
            <a:r>
              <a:rPr sz="1200" spc="262" baseline="6944" dirty="0">
                <a:solidFill>
                  <a:srgbClr val="EAEAF7"/>
                </a:solidFill>
                <a:latin typeface="Trebuchet MS"/>
                <a:cs typeface="Trebuchet MS"/>
              </a:rPr>
              <a:t>  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Package</a:t>
            </a:r>
            <a:r>
              <a:rPr sz="1100" dirty="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ahoma"/>
                <a:cs typeface="Tahoma"/>
                <a:hlinkClick r:id="rId14" action="ppaction://hlinksldjump"/>
              </a:rPr>
              <a:t>Configuration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/>
              <a:cs typeface="Tahoma"/>
            </a:endParaRPr>
          </a:p>
          <a:p>
            <a:pPr marL="177800">
              <a:lnSpc>
                <a:spcPct val="100000"/>
              </a:lnSpc>
            </a:pPr>
            <a:r>
              <a:rPr sz="1100" spc="-25" dirty="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Future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Improvements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55167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17028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506842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658670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856028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089" y="2045817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235631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387460"/>
            <a:ext cx="52590" cy="525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7428" y="879222"/>
            <a:ext cx="4144786" cy="1953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sz="1100" spc="-110" dirty="0">
                <a:latin typeface="Arial Black"/>
                <a:cs typeface="Arial Black"/>
              </a:rPr>
              <a:t>Purpose</a:t>
            </a:r>
            <a:r>
              <a:rPr sz="1100" spc="-110" dirty="0">
                <a:latin typeface="Tahoma"/>
                <a:cs typeface="Tahoma"/>
              </a:rPr>
              <a:t>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Visual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Studio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extension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detect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C++ </a:t>
            </a:r>
            <a:r>
              <a:rPr sz="1100" spc="-10" dirty="0">
                <a:latin typeface="Tahoma"/>
                <a:cs typeface="Tahoma"/>
              </a:rPr>
              <a:t>vulnerabilities.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Arial Black"/>
                <a:cs typeface="Arial Black"/>
              </a:rPr>
              <a:t>Methods</a:t>
            </a:r>
            <a:r>
              <a:rPr sz="1100" spc="-10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Tahoma"/>
                <a:cs typeface="Tahoma"/>
              </a:rPr>
              <a:t>Static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Analysis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using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cppcheck</a:t>
            </a:r>
            <a:r>
              <a:rPr sz="100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70" dirty="0">
                <a:latin typeface="Palatino Linotype"/>
                <a:cs typeface="Palatino Linotype"/>
              </a:rPr>
              <a:t>clang-</a:t>
            </a:r>
            <a:r>
              <a:rPr sz="1000" spc="50" dirty="0">
                <a:latin typeface="Palatino Linotype"/>
                <a:cs typeface="Palatino Linotype"/>
              </a:rPr>
              <a:t>tidy</a:t>
            </a:r>
            <a:r>
              <a:rPr sz="1000" spc="5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clang</a:t>
            </a:r>
            <a:r>
              <a:rPr sz="1000" spc="27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Palatino Linotype"/>
                <a:cs typeface="Palatino Linotype"/>
              </a:rPr>
              <a:t>–analyze</a:t>
            </a:r>
            <a:r>
              <a:rPr sz="1000" spc="-10" dirty="0">
                <a:latin typeface="Tahoma"/>
                <a:cs typeface="Tahoma"/>
              </a:rPr>
              <a:t>. </a:t>
            </a:r>
            <a:r>
              <a:rPr sz="1000" spc="-55" dirty="0">
                <a:latin typeface="Tahoma"/>
                <a:cs typeface="Tahoma"/>
              </a:rPr>
              <a:t>AI-</a:t>
            </a:r>
            <a:r>
              <a:rPr sz="1000" spc="-50" dirty="0">
                <a:latin typeface="Tahoma"/>
                <a:cs typeface="Tahoma"/>
              </a:rPr>
              <a:t>based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analysis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using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GitHub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Copilot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local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AI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(Ollama).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100" spc="-135" dirty="0">
                <a:latin typeface="Arial Black"/>
                <a:cs typeface="Arial Black"/>
              </a:rPr>
              <a:t>Target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Users</a:t>
            </a:r>
            <a:r>
              <a:rPr sz="1100" spc="-140" dirty="0">
                <a:latin typeface="Tahoma"/>
                <a:cs typeface="Tahoma"/>
              </a:rPr>
              <a:t>: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C++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developers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aiming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enhance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code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security.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140" dirty="0">
                <a:latin typeface="Arial Black"/>
                <a:cs typeface="Arial Black"/>
              </a:rPr>
              <a:t>Key</a:t>
            </a:r>
            <a:r>
              <a:rPr sz="1100" spc="5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Features</a:t>
            </a:r>
            <a:r>
              <a:rPr sz="1100" spc="-35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89560" marR="1034415">
              <a:lnSpc>
                <a:spcPct val="100000"/>
              </a:lnSpc>
              <a:spcBef>
                <a:spcPts val="175"/>
              </a:spcBef>
            </a:pPr>
            <a:r>
              <a:rPr sz="1000" spc="-20" dirty="0">
                <a:latin typeface="Tahoma"/>
                <a:cs typeface="Tahoma"/>
              </a:rPr>
              <a:t>Custom</a:t>
            </a:r>
            <a:r>
              <a:rPr sz="1000" dirty="0">
                <a:latin typeface="Tahoma"/>
                <a:cs typeface="Tahoma"/>
              </a:rPr>
              <a:t> LGEDV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rules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using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70" dirty="0">
                <a:latin typeface="Palatino Linotype"/>
                <a:cs typeface="Palatino Linotype"/>
              </a:rPr>
              <a:t>clang-</a:t>
            </a:r>
            <a:r>
              <a:rPr sz="1000" spc="40" dirty="0">
                <a:latin typeface="Palatino Linotype"/>
                <a:cs typeface="Palatino Linotype"/>
              </a:rPr>
              <a:t>tidy</a:t>
            </a:r>
            <a:r>
              <a:rPr sz="1000" spc="40" dirty="0">
                <a:latin typeface="Tahoma"/>
                <a:cs typeface="Tahoma"/>
              </a:rPr>
              <a:t>.</a:t>
            </a:r>
            <a:r>
              <a:rPr sz="1000" spc="5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</a:t>
            </a:r>
            <a:r>
              <a:rPr lang="en-US" sz="1000" spc="-40" dirty="0">
                <a:latin typeface="Tahoma"/>
                <a:cs typeface="Tahoma"/>
              </a:rPr>
              <a:t>ntegration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Copilot</a:t>
            </a:r>
            <a:r>
              <a:rPr sz="1000" spc="-10" dirty="0">
                <a:latin typeface="Tahoma"/>
                <a:cs typeface="Tahoma"/>
              </a:rPr>
              <a:t> for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rule-based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checks</a:t>
            </a:r>
            <a:r>
              <a:rPr lang="en-US" sz="1000" spc="-10" dirty="0">
                <a:latin typeface="Tahoma"/>
                <a:cs typeface="Tahoma"/>
              </a:rPr>
              <a:t>, both LGEDV rules and Misra C++.</a:t>
            </a:r>
            <a:r>
              <a:rPr sz="1000" spc="-10" dirty="0">
                <a:latin typeface="Tahoma"/>
                <a:cs typeface="Tahoma"/>
              </a:rPr>
              <a:t> </a:t>
            </a:r>
            <a:endParaRPr lang="en-US" sz="1000" spc="-10" dirty="0">
              <a:latin typeface="Tahoma"/>
              <a:cs typeface="Tahoma"/>
            </a:endParaRPr>
          </a:p>
          <a:p>
            <a:pPr marL="289560" marR="103441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Tahoma"/>
                <a:cs typeface="Tahoma"/>
              </a:rPr>
              <a:t>Local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AI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analysis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Ollama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detailed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reports.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  <p:pic>
        <p:nvPicPr>
          <p:cNvPr id="14" name="object 11">
            <a:extLst>
              <a:ext uri="{FF2B5EF4-FFF2-40B4-BE49-F238E27FC236}">
                <a16:creationId xmlns:a16="http://schemas.microsoft.com/office/drawing/2014/main" id="{6DA2E1FA-F2F0-85DC-2029-28BCFB5AD335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1003" y="2716858"/>
            <a:ext cx="52590" cy="5259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/>
              <a:t>Design Overview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1390650" y="369336"/>
            <a:ext cx="1295400" cy="395605"/>
          </a:xfrm>
          <a:custGeom>
            <a:avLst/>
            <a:gdLst/>
            <a:ahLst/>
            <a:cxnLst/>
            <a:rect l="l" t="t" r="r" b="b"/>
            <a:pathLst>
              <a:path w="1205864" h="395605">
                <a:moveTo>
                  <a:pt x="1155124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7" y="364371"/>
                </a:lnTo>
                <a:lnTo>
                  <a:pt x="14823" y="380458"/>
                </a:lnTo>
                <a:lnTo>
                  <a:pt x="30910" y="391305"/>
                </a:lnTo>
                <a:lnTo>
                  <a:pt x="50610" y="395282"/>
                </a:lnTo>
                <a:lnTo>
                  <a:pt x="1155124" y="395282"/>
                </a:lnTo>
                <a:lnTo>
                  <a:pt x="1174825" y="391305"/>
                </a:lnTo>
                <a:lnTo>
                  <a:pt x="1190912" y="380458"/>
                </a:lnTo>
                <a:lnTo>
                  <a:pt x="1201758" y="364371"/>
                </a:lnTo>
                <a:lnTo>
                  <a:pt x="1205735" y="344671"/>
                </a:lnTo>
                <a:lnTo>
                  <a:pt x="1205735" y="50610"/>
                </a:lnTo>
                <a:lnTo>
                  <a:pt x="1201758" y="30910"/>
                </a:lnTo>
                <a:lnTo>
                  <a:pt x="1190912" y="14823"/>
                </a:lnTo>
                <a:lnTo>
                  <a:pt x="1174825" y="3977"/>
                </a:lnTo>
                <a:lnTo>
                  <a:pt x="115512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90650" y="421603"/>
            <a:ext cx="1524000" cy="1667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4450" marR="5080" indent="-32384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LGEDV</a:t>
            </a:r>
            <a:r>
              <a:rPr lang="en-US" sz="1100" dirty="0">
                <a:latin typeface="Tahoma"/>
                <a:cs typeface="Tahoma"/>
              </a:rPr>
              <a:t>-</a:t>
            </a:r>
            <a:r>
              <a:rPr lang="en-US" sz="1100" dirty="0" err="1">
                <a:latin typeface="Tahoma"/>
                <a:cs typeface="Tahoma"/>
              </a:rPr>
              <a:t>Code</a:t>
            </a:r>
            <a:r>
              <a:rPr sz="1100" spc="-10" dirty="0" err="1">
                <a:latin typeface="Tahoma"/>
                <a:cs typeface="Tahoma"/>
              </a:rPr>
              <a:t>Checker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0" y="1510065"/>
            <a:ext cx="1759585" cy="39560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" y="1513731"/>
            <a:ext cx="16929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0767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Static</a:t>
            </a:r>
            <a:r>
              <a:rPr sz="1100" spc="-10" dirty="0">
                <a:latin typeface="Tahoma"/>
                <a:cs typeface="Tahoma"/>
              </a:rPr>
              <a:t> Analysis </a:t>
            </a:r>
            <a:r>
              <a:rPr sz="1100" spc="-35" dirty="0">
                <a:latin typeface="Tahoma"/>
                <a:cs typeface="Tahoma"/>
              </a:rPr>
              <a:t>(cppcheck,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clang-tidy,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clang)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1497" y="1431136"/>
            <a:ext cx="8624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AI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Analysis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5697" y="1742440"/>
            <a:ext cx="20067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(Copilot</a:t>
            </a:r>
            <a:r>
              <a:rPr lang="en-US" sz="1100" spc="-10" dirty="0">
                <a:latin typeface="Tahoma"/>
                <a:cs typeface="Tahoma"/>
              </a:rPr>
              <a:t> and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local AI with </a:t>
            </a:r>
            <a:r>
              <a:rPr lang="en-US" sz="1100" spc="-25" dirty="0" err="1">
                <a:latin typeface="Tahoma"/>
                <a:cs typeface="Tahoma"/>
              </a:rPr>
              <a:t>Ollama</a:t>
            </a:r>
            <a:r>
              <a:rPr lang="en-US" sz="1100" spc="-2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3667" y="761288"/>
            <a:ext cx="1064895" cy="711627"/>
          </a:xfrm>
          <a:custGeom>
            <a:avLst/>
            <a:gdLst/>
            <a:ahLst/>
            <a:cxnLst/>
            <a:rect l="l" t="t" r="r" b="b"/>
            <a:pathLst>
              <a:path w="1143000" h="693419">
                <a:moveTo>
                  <a:pt x="1142919" y="0"/>
                </a:moveTo>
                <a:lnTo>
                  <a:pt x="0" y="6929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7250" y="1445976"/>
            <a:ext cx="55880" cy="44450"/>
          </a:xfrm>
          <a:custGeom>
            <a:avLst/>
            <a:gdLst/>
            <a:ahLst/>
            <a:cxnLst/>
            <a:rect l="l" t="t" r="r" b="b"/>
            <a:pathLst>
              <a:path w="55880" h="44450">
                <a:moveTo>
                  <a:pt x="0" y="44401"/>
                </a:moveTo>
                <a:lnTo>
                  <a:pt x="55444" y="34111"/>
                </a:lnTo>
                <a:lnTo>
                  <a:pt x="30147" y="26124"/>
                </a:lnTo>
                <a:lnTo>
                  <a:pt x="34763" y="0"/>
                </a:lnTo>
                <a:lnTo>
                  <a:pt x="0" y="44401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8563" y="761288"/>
            <a:ext cx="1130762" cy="684688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9169" y="1398351"/>
            <a:ext cx="54610" cy="47625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5941F2AF-D4D8-0AB6-9EAB-80C6C676C797}"/>
              </a:ext>
            </a:extLst>
          </p:cNvPr>
          <p:cNvSpPr/>
          <p:nvPr/>
        </p:nvSpPr>
        <p:spPr>
          <a:xfrm>
            <a:off x="2336647" y="1445976"/>
            <a:ext cx="2076450" cy="600421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BEC5BC08-4109-550C-7766-B3F1BFCCC414}"/>
              </a:ext>
            </a:extLst>
          </p:cNvPr>
          <p:cNvSpPr/>
          <p:nvPr/>
        </p:nvSpPr>
        <p:spPr>
          <a:xfrm>
            <a:off x="25756" y="2369783"/>
            <a:ext cx="1759229" cy="39560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FB4A2EAE-5860-9AE3-4519-083FC7C39D0E}"/>
              </a:ext>
            </a:extLst>
          </p:cNvPr>
          <p:cNvSpPr txBox="1"/>
          <p:nvPr/>
        </p:nvSpPr>
        <p:spPr>
          <a:xfrm>
            <a:off x="19050" y="2443977"/>
            <a:ext cx="1835457" cy="1500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00" spc="-10" dirty="0">
                <a:latin typeface="Tahoma"/>
                <a:cs typeface="Tahoma"/>
              </a:rPr>
              <a:t>Custom Clang-tidy for LGEDV rules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D7E67FA-682E-F249-F0FC-E8818F091A11}"/>
              </a:ext>
            </a:extLst>
          </p:cNvPr>
          <p:cNvSpPr/>
          <p:nvPr/>
        </p:nvSpPr>
        <p:spPr>
          <a:xfrm rot="1055646">
            <a:off x="809075" y="1905670"/>
            <a:ext cx="124375" cy="395605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DCA25ABB-5CB0-1C72-F316-B97D16DFB59A}"/>
              </a:ext>
            </a:extLst>
          </p:cNvPr>
          <p:cNvSpPr/>
          <p:nvPr/>
        </p:nvSpPr>
        <p:spPr>
          <a:xfrm rot="3010734">
            <a:off x="850136" y="2317156"/>
            <a:ext cx="45719" cy="45719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Static</a:t>
            </a:r>
            <a:r>
              <a:rPr spc="-20" dirty="0"/>
              <a:t> </a:t>
            </a:r>
            <a:r>
              <a:rPr spc="-25" dirty="0"/>
              <a:t>Analysis</a:t>
            </a:r>
            <a:r>
              <a:rPr spc="-20" dirty="0"/>
              <a:t> </a:t>
            </a:r>
            <a:r>
              <a:rPr spc="-35" dirty="0"/>
              <a:t>Workflow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35812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025613"/>
            <a:ext cx="52590" cy="525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177442"/>
            <a:ext cx="52590" cy="52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329283"/>
            <a:ext cx="52590" cy="525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727277"/>
            <a:ext cx="4041775" cy="8877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40" dirty="0">
                <a:latin typeface="Arial Black"/>
                <a:cs typeface="Arial Black"/>
              </a:rPr>
              <a:t>Tools</a:t>
            </a:r>
            <a:r>
              <a:rPr sz="1100" spc="5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Used</a:t>
            </a:r>
            <a:r>
              <a:rPr sz="1100" spc="-20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dirty="0">
                <a:latin typeface="Palatino Linotype"/>
                <a:cs typeface="Palatino Linotype"/>
              </a:rPr>
              <a:t>cppcheck</a:t>
            </a:r>
            <a:r>
              <a:rPr sz="1000" dirty="0">
                <a:latin typeface="Tahoma"/>
                <a:cs typeface="Tahoma"/>
              </a:rPr>
              <a:t>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Comprehensive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static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analysis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C++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code.</a:t>
            </a:r>
            <a:endParaRPr sz="1000" dirty="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sz="1000" spc="70" dirty="0">
                <a:latin typeface="Palatino Linotype"/>
                <a:cs typeface="Palatino Linotype"/>
              </a:rPr>
              <a:t>clang-</a:t>
            </a:r>
            <a:r>
              <a:rPr sz="1000" dirty="0">
                <a:latin typeface="Palatino Linotype"/>
                <a:cs typeface="Palatino Linotype"/>
              </a:rPr>
              <a:t>tidy</a:t>
            </a:r>
            <a:r>
              <a:rPr sz="1000" dirty="0">
                <a:latin typeface="Tahoma"/>
                <a:cs typeface="Tahoma"/>
              </a:rPr>
              <a:t>:</a:t>
            </a:r>
            <a:r>
              <a:rPr sz="1000" spc="15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Custom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LGEDV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rules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specific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vulnerability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detection.</a:t>
            </a:r>
            <a:endParaRPr sz="1000" dirty="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sz="1000" dirty="0">
                <a:latin typeface="Palatino Linotype"/>
                <a:cs typeface="Palatino Linotype"/>
              </a:rPr>
              <a:t>clang</a:t>
            </a:r>
            <a:r>
              <a:rPr sz="1000" spc="30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–analyze</a:t>
            </a:r>
            <a:r>
              <a:rPr sz="1000" dirty="0">
                <a:latin typeface="Tahoma"/>
                <a:cs typeface="Tahoma"/>
              </a:rPr>
              <a:t>:</a:t>
            </a:r>
            <a:r>
              <a:rPr sz="1000" spc="16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Static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analyzer</a:t>
            </a:r>
            <a:r>
              <a:rPr sz="1000" spc="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deeper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code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inspection.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30" dirty="0">
                <a:latin typeface="Arial Black"/>
                <a:cs typeface="Arial Black"/>
              </a:rPr>
              <a:t>Process</a:t>
            </a:r>
            <a:r>
              <a:rPr sz="1100" spc="-30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506397"/>
            <a:ext cx="65265" cy="6526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10111" y="1657661"/>
            <a:ext cx="114300" cy="721995"/>
            <a:chOff x="510111" y="1657661"/>
            <a:chExt cx="114300" cy="7219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111" y="1657661"/>
              <a:ext cx="114214" cy="1142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111" y="1809514"/>
              <a:ext cx="114214" cy="1142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111" y="1961333"/>
              <a:ext cx="114214" cy="1142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111" y="2113165"/>
              <a:ext cx="114214" cy="1142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0111" y="2264984"/>
              <a:ext cx="114214" cy="11421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4352" y="1644731"/>
            <a:ext cx="66040" cy="72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021" y="1612105"/>
            <a:ext cx="3799204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ahoma"/>
                <a:cs typeface="Tahoma"/>
              </a:rPr>
              <a:t>Check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if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active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file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C++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file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Palatino Linotype"/>
                <a:cs typeface="Palatino Linotype"/>
              </a:rPr>
              <a:t>.cpp</a:t>
            </a:r>
            <a:r>
              <a:rPr sz="1000" dirty="0">
                <a:latin typeface="Tahoma"/>
                <a:cs typeface="Tahoma"/>
              </a:rPr>
              <a:t>,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55" dirty="0">
                <a:latin typeface="Palatino Linotype"/>
                <a:cs typeface="Palatino Linotype"/>
              </a:rPr>
              <a:t>.h</a:t>
            </a:r>
            <a:r>
              <a:rPr sz="1000" spc="55" dirty="0">
                <a:latin typeface="Tahoma"/>
                <a:cs typeface="Tahoma"/>
              </a:rPr>
              <a:t>,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.hpp</a:t>
            </a:r>
            <a:r>
              <a:rPr sz="1000" dirty="0">
                <a:latin typeface="Tahoma"/>
                <a:cs typeface="Tahoma"/>
              </a:rPr>
              <a:t>,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65" dirty="0">
                <a:latin typeface="Palatino Linotype"/>
                <a:cs typeface="Palatino Linotype"/>
              </a:rPr>
              <a:t>.cxx</a:t>
            </a:r>
            <a:r>
              <a:rPr sz="1000" spc="65" dirty="0">
                <a:latin typeface="Tahoma"/>
                <a:cs typeface="Tahoma"/>
              </a:rPr>
              <a:t>,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65" dirty="0">
                <a:latin typeface="Palatino Linotype"/>
                <a:cs typeface="Palatino Linotype"/>
              </a:rPr>
              <a:t>.cc</a:t>
            </a:r>
            <a:r>
              <a:rPr sz="1000" spc="65" dirty="0">
                <a:latin typeface="Tahoma"/>
                <a:cs typeface="Tahoma"/>
              </a:rPr>
              <a:t>).</a:t>
            </a:r>
            <a:r>
              <a:rPr sz="1000" spc="50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Run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70" dirty="0">
                <a:latin typeface="Palatino Linotype"/>
                <a:cs typeface="Palatino Linotype"/>
              </a:rPr>
              <a:t>clang-tidy</a:t>
            </a:r>
            <a:r>
              <a:rPr sz="1000" spc="1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custom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LGEDV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rules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Palatino Linotype"/>
                <a:cs typeface="Palatino Linotype"/>
              </a:rPr>
              <a:t>–checks=-</a:t>
            </a:r>
            <a:r>
              <a:rPr sz="1000" spc="50" dirty="0">
                <a:latin typeface="Palatino Linotype"/>
                <a:cs typeface="Palatino Linotype"/>
              </a:rPr>
              <a:t>*,custom-</a:t>
            </a:r>
            <a:r>
              <a:rPr sz="1000" spc="-25" dirty="0">
                <a:latin typeface="Palatino Linotype"/>
                <a:cs typeface="Palatino Linotype"/>
              </a:rPr>
              <a:t>*</a:t>
            </a:r>
            <a:r>
              <a:rPr sz="1000" spc="-25" dirty="0">
                <a:latin typeface="Tahoma"/>
                <a:cs typeface="Tahoma"/>
              </a:rPr>
              <a:t>). </a:t>
            </a:r>
            <a:r>
              <a:rPr sz="1000" spc="-30" dirty="0">
                <a:latin typeface="Tahoma"/>
                <a:cs typeface="Tahoma"/>
              </a:rPr>
              <a:t>Execute </a:t>
            </a:r>
            <a:r>
              <a:rPr sz="1000" dirty="0">
                <a:latin typeface="Palatino Linotype"/>
                <a:cs typeface="Palatino Linotype"/>
              </a:rPr>
              <a:t>cppcheck</a:t>
            </a:r>
            <a:r>
              <a:rPr sz="1000" spc="40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all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checks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enabled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(</a:t>
            </a:r>
            <a:r>
              <a:rPr sz="1000" spc="40" dirty="0">
                <a:latin typeface="Palatino Linotype"/>
                <a:cs typeface="Palatino Linotype"/>
              </a:rPr>
              <a:t>–enable=all</a:t>
            </a:r>
            <a:r>
              <a:rPr sz="1000" spc="40" dirty="0">
                <a:latin typeface="Tahoma"/>
                <a:cs typeface="Tahoma"/>
              </a:rPr>
              <a:t>).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185"/>
              </a:lnSpc>
            </a:pPr>
            <a:r>
              <a:rPr sz="1000" spc="-20" dirty="0">
                <a:latin typeface="Tahoma"/>
                <a:cs typeface="Tahoma"/>
              </a:rPr>
              <a:t>Run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clang</a:t>
            </a:r>
            <a:r>
              <a:rPr sz="1000" spc="375" dirty="0">
                <a:latin typeface="Palatino Linotype"/>
                <a:cs typeface="Palatino Linotype"/>
              </a:rPr>
              <a:t> </a:t>
            </a:r>
            <a:r>
              <a:rPr sz="1000" dirty="0">
                <a:latin typeface="Palatino Linotype"/>
                <a:cs typeface="Palatino Linotype"/>
              </a:rPr>
              <a:t>–analyze</a:t>
            </a:r>
            <a:r>
              <a:rPr sz="1000" spc="145" dirty="0">
                <a:latin typeface="Palatino Linotype"/>
                <a:cs typeface="Palatino Linotype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additional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analysis.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sz="1000" spc="-40" dirty="0">
                <a:latin typeface="Tahoma"/>
                <a:cs typeface="Tahoma"/>
              </a:rPr>
              <a:t>Generate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consolidated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report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105" dirty="0">
                <a:latin typeface="Tahoma"/>
                <a:cs typeface="Tahoma"/>
              </a:rPr>
              <a:t>(</a:t>
            </a:r>
            <a:r>
              <a:rPr sz="1000" spc="105" dirty="0">
                <a:latin typeface="Palatino Linotype"/>
                <a:cs typeface="Palatino Linotype"/>
              </a:rPr>
              <a:t>.static-</a:t>
            </a:r>
            <a:r>
              <a:rPr sz="1000" spc="100" dirty="0">
                <a:latin typeface="Palatino Linotype"/>
                <a:cs typeface="Palatino Linotype"/>
              </a:rPr>
              <a:t>report.txt</a:t>
            </a:r>
            <a:r>
              <a:rPr sz="1000" spc="100" dirty="0">
                <a:latin typeface="Tahoma"/>
                <a:cs typeface="Tahoma"/>
              </a:rPr>
              <a:t>).</a:t>
            </a:r>
            <a:endParaRPr sz="1000" dirty="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1089" y="2500883"/>
            <a:ext cx="65265" cy="6526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02932" y="2417431"/>
            <a:ext cx="38385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70" dirty="0">
                <a:latin typeface="Arial Black"/>
                <a:cs typeface="Arial Black"/>
              </a:rPr>
              <a:t>Output</a:t>
            </a:r>
            <a:r>
              <a:rPr sz="1100" spc="-70" dirty="0">
                <a:latin typeface="Tahoma"/>
                <a:cs typeface="Tahoma"/>
              </a:rPr>
              <a:t>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Detailed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report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findings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tools,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saved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directory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source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Copilot</a:t>
            </a:r>
            <a:r>
              <a:rPr spc="-90" dirty="0"/>
              <a:t> </a:t>
            </a:r>
            <a:r>
              <a:rPr spc="-40" dirty="0"/>
              <a:t>Integration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34377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29616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5763" y="603528"/>
            <a:ext cx="3870960" cy="23973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lang="en-US" sz="1100" spc="-110" dirty="0">
                <a:latin typeface="Arial Black"/>
                <a:cs typeface="Arial Black"/>
              </a:rPr>
              <a:t>Use Copilot</a:t>
            </a:r>
            <a:r>
              <a:rPr sz="1100" spc="-11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lang="en-US" sz="1100" spc="-50" dirty="0">
                <a:latin typeface="Tahoma"/>
                <a:cs typeface="Tahoma"/>
              </a:rPr>
              <a:t>How to connect and request Copilot ? </a:t>
            </a:r>
            <a:br>
              <a:rPr lang="en-US" sz="1100" spc="-50" dirty="0">
                <a:latin typeface="Tahoma"/>
                <a:cs typeface="Tahoma"/>
              </a:rPr>
            </a:br>
            <a:endParaRPr lang="en-VN" sz="1100" spc="-20" dirty="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lang="en-US" sz="1100" spc="-20" dirty="0">
                <a:latin typeface="Arial Black"/>
                <a:cs typeface="Arial Black"/>
              </a:rPr>
              <a:t>Important notice</a:t>
            </a:r>
            <a:r>
              <a:rPr sz="1100" spc="-20" dirty="0">
                <a:latin typeface="Tahoma"/>
                <a:cs typeface="Tahoma"/>
              </a:rPr>
              <a:t>:</a:t>
            </a:r>
            <a:endParaRPr lang="en-VN" sz="1100" spc="-2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lang="en-VN" sz="1100" spc="-20" dirty="0">
                <a:highlight>
                  <a:srgbClr val="FFFF00"/>
                </a:highlight>
                <a:latin typeface="Tahoma"/>
                <a:cs typeface="Tahoma"/>
              </a:rPr>
              <a:t>Copilot does not publish API. Using its API such as REST API via engineering reverse is considered as risk and violate Copilot policy seriously.</a:t>
            </a: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endParaRPr lang="en-VN" sz="1100" spc="-20" dirty="0">
              <a:highlight>
                <a:srgbClr val="FFFF00"/>
              </a:highlight>
              <a:latin typeface="Tahoma"/>
              <a:cs typeface="Tahoma"/>
            </a:endParaRPr>
          </a:p>
          <a:p>
            <a:pPr marL="38100">
              <a:spcBef>
                <a:spcPts val="190"/>
              </a:spcBef>
            </a:pPr>
            <a:r>
              <a:rPr lang="en-US" sz="1100" spc="-20" dirty="0">
                <a:latin typeface="Arial Black"/>
                <a:cs typeface="Arial Black"/>
              </a:rPr>
              <a:t>Solution</a:t>
            </a:r>
            <a:r>
              <a:rPr lang="en-US" sz="1100" spc="-20" dirty="0">
                <a:latin typeface="Tahoma"/>
                <a:cs typeface="Tahoma"/>
              </a:rPr>
              <a:t>:</a:t>
            </a:r>
          </a:p>
          <a:p>
            <a:pPr marL="38100">
              <a:spcBef>
                <a:spcPts val="190"/>
              </a:spcBef>
            </a:pPr>
            <a:r>
              <a:rPr lang="en-US" sz="1100" spc="-20" dirty="0">
                <a:latin typeface="Tahoma"/>
                <a:cs typeface="Tahoma"/>
              </a:rPr>
              <a:t>Use </a:t>
            </a:r>
            <a:r>
              <a:rPr lang="en-US" sz="1100" spc="-20" dirty="0" err="1">
                <a:latin typeface="Tahoma"/>
                <a:cs typeface="Tahoma"/>
              </a:rPr>
              <a:t>VSCode</a:t>
            </a:r>
            <a:r>
              <a:rPr lang="en-US" sz="1100" spc="-20" dirty="0">
                <a:latin typeface="Tahoma"/>
                <a:cs typeface="Tahoma"/>
              </a:rPr>
              <a:t> extension to automatically copy pre-defined prompt, which is read from set of rules. User only pastes the prompt to chat box without effort of rewriting long prompt.</a:t>
            </a: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endParaRPr lang="en-VN" sz="1100" spc="-2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352" y="1825414"/>
            <a:ext cx="6604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352" y="228091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4352" y="258456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6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  <p:pic>
        <p:nvPicPr>
          <p:cNvPr id="21" name="object 18">
            <a:extLst>
              <a:ext uri="{FF2B5EF4-FFF2-40B4-BE49-F238E27FC236}">
                <a16:creationId xmlns:a16="http://schemas.microsoft.com/office/drawing/2014/main" id="{CC2DDDF5-86E5-077B-CC08-400CCA7C604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71503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20E5A-5340-EA66-7B0D-47B94D5F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4EE6A6-CBA5-D6BA-B818-B00F4B12F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Copilot</a:t>
            </a:r>
            <a:r>
              <a:rPr spc="-90" dirty="0"/>
              <a:t> </a:t>
            </a:r>
            <a:r>
              <a:rPr spc="-40" dirty="0"/>
              <a:t>Integration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7FFD0E0-F9BD-E1DA-7248-7D983B3F3D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34377"/>
            <a:ext cx="65265" cy="65265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57EFDD72-E454-E34C-5700-6EAFB0C0A9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996238"/>
            <a:ext cx="65265" cy="65265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AEF827A8-EBF5-7F1A-BB6D-D9E5BBF9F73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186053"/>
            <a:ext cx="52590" cy="5259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4B898F09-DC95-BB57-17F6-B18DB7CD16FB}"/>
              </a:ext>
            </a:extLst>
          </p:cNvPr>
          <p:cNvSpPr txBox="1"/>
          <p:nvPr/>
        </p:nvSpPr>
        <p:spPr>
          <a:xfrm>
            <a:off x="377532" y="550924"/>
            <a:ext cx="3870960" cy="13303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110" dirty="0">
                <a:latin typeface="Arial Black"/>
                <a:cs typeface="Arial Black"/>
              </a:rPr>
              <a:t>Purpose</a:t>
            </a:r>
            <a:r>
              <a:rPr sz="1100" spc="-11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Leverage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GitHub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Copilot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detect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C++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vulnerabilities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-20" dirty="0">
                <a:latin typeface="Tahoma"/>
                <a:cs typeface="Tahoma"/>
              </a:rPr>
              <a:t> on </a:t>
            </a:r>
            <a:r>
              <a:rPr sz="1100" spc="-60" dirty="0">
                <a:latin typeface="Tahoma"/>
                <a:cs typeface="Tahoma"/>
              </a:rPr>
              <a:t>predefined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rules.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100" spc="-135" dirty="0">
                <a:latin typeface="Arial Black"/>
                <a:cs typeface="Arial Black"/>
              </a:rPr>
              <a:t>Rule</a:t>
            </a:r>
            <a:r>
              <a:rPr sz="1100" spc="4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Files</a:t>
            </a:r>
            <a:r>
              <a:rPr sz="1100" spc="-10" dirty="0">
                <a:latin typeface="Tahoma"/>
                <a:cs typeface="Tahoma"/>
              </a:rPr>
              <a:t>:</a:t>
            </a:r>
            <a:endParaRPr lang="en-US" sz="1100" spc="-1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en-VN" sz="1100" spc="-10" dirty="0">
                <a:latin typeface="Tahoma"/>
                <a:cs typeface="Tahoma"/>
              </a:rPr>
              <a:t>       Misracpp2008GuideLines.md</a:t>
            </a: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en-VN" sz="1100" spc="-10" dirty="0">
                <a:latin typeface="Tahoma"/>
                <a:cs typeface="Tahoma"/>
              </a:rPr>
              <a:t>       LGEDVRuleGuidelines.md</a:t>
            </a: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en-VN" sz="1100" spc="-10" dirty="0">
                <a:latin typeface="Tahoma"/>
                <a:cs typeface="Tahoma"/>
              </a:rPr>
              <a:t>       StaticAnalysicGuidelines.md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1100" spc="-20" dirty="0">
                <a:latin typeface="Arial Black"/>
                <a:cs typeface="Arial Black"/>
              </a:rPr>
              <a:t>Workflow</a:t>
            </a:r>
            <a:r>
              <a:rPr sz="1100" spc="-20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74075AC4-4988-5B38-3C36-61DC8C0341F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9772" y="1393153"/>
            <a:ext cx="52590" cy="52590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0499F375-6212-CD26-36A2-5069F16483D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4527" y="1584286"/>
            <a:ext cx="65265" cy="65265"/>
          </a:xfrm>
          <a:prstGeom prst="rect">
            <a:avLst/>
          </a:prstGeom>
        </p:spPr>
      </p:pic>
      <p:grpSp>
        <p:nvGrpSpPr>
          <p:cNvPr id="9" name="object 9">
            <a:extLst>
              <a:ext uri="{FF2B5EF4-FFF2-40B4-BE49-F238E27FC236}">
                <a16:creationId xmlns:a16="http://schemas.microsoft.com/office/drawing/2014/main" id="{CAD16941-E652-F3E0-72CE-AB3FDD1C7AB4}"/>
              </a:ext>
            </a:extLst>
          </p:cNvPr>
          <p:cNvGrpSpPr/>
          <p:nvPr/>
        </p:nvGrpSpPr>
        <p:grpSpPr>
          <a:xfrm>
            <a:off x="528346" y="1920590"/>
            <a:ext cx="114300" cy="266065"/>
            <a:chOff x="510111" y="1838347"/>
            <a:chExt cx="114300" cy="266065"/>
          </a:xfrm>
        </p:grpSpPr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FCF18843-6A4C-5325-FDAE-9DE2BF03E30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111" y="1838347"/>
              <a:ext cx="114214" cy="114214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29EE9939-0A39-67A7-2847-1002FE3D769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111" y="1990178"/>
              <a:ext cx="114214" cy="114214"/>
            </a:xfrm>
            <a:prstGeom prst="rect">
              <a:avLst/>
            </a:prstGeom>
          </p:spPr>
        </p:pic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B1CB4458-91CC-9669-940B-02334F66C69C}"/>
              </a:ext>
            </a:extLst>
          </p:cNvPr>
          <p:cNvSpPr txBox="1"/>
          <p:nvPr/>
        </p:nvSpPr>
        <p:spPr>
          <a:xfrm>
            <a:off x="534352" y="1825414"/>
            <a:ext cx="6604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7E9E976-8543-15F6-16A3-1AE47F2792F3}"/>
              </a:ext>
            </a:extLst>
          </p:cNvPr>
          <p:cNvSpPr txBox="1"/>
          <p:nvPr/>
        </p:nvSpPr>
        <p:spPr>
          <a:xfrm>
            <a:off x="714834" y="1871018"/>
            <a:ext cx="3343275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Validate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active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editor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C++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file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type.</a:t>
            </a:r>
            <a:endParaRPr sz="1000" dirty="0">
              <a:latin typeface="Tahoma"/>
              <a:cs typeface="Tahoma"/>
            </a:endParaRPr>
          </a:p>
          <a:p>
            <a:pPr marL="12700" marR="252095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latin typeface="Tahoma"/>
                <a:cs typeface="Tahoma"/>
              </a:rPr>
              <a:t>Construct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prompt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combining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rule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files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code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analysis </a:t>
            </a:r>
            <a:r>
              <a:rPr sz="1000" spc="-10" dirty="0">
                <a:latin typeface="Tahoma"/>
                <a:cs typeface="Tahoma"/>
              </a:rPr>
              <a:t>requirements.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150"/>
              </a:lnSpc>
            </a:pPr>
            <a:r>
              <a:rPr sz="1000" spc="-30" dirty="0">
                <a:latin typeface="Tahoma"/>
                <a:cs typeface="Tahoma"/>
              </a:rPr>
              <a:t>Execute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Copilot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Chat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command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copy</a:t>
            </a:r>
            <a:r>
              <a:rPr sz="1000" spc="-25" dirty="0">
                <a:latin typeface="Tahoma"/>
                <a:cs typeface="Tahoma"/>
              </a:rPr>
              <a:t> prompt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clipboard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lang="en-US" sz="1000" spc="-25" dirty="0">
                <a:latin typeface="Tahoma"/>
                <a:cs typeface="Tahoma"/>
              </a:rPr>
              <a:t>if</a:t>
            </a:r>
            <a:endParaRPr lang="en-US" sz="1000" dirty="0">
              <a:latin typeface="Tahoma"/>
              <a:cs typeface="Tahoma"/>
            </a:endParaRPr>
          </a:p>
          <a:p>
            <a:pPr marL="12700">
              <a:lnSpc>
                <a:spcPts val="1195"/>
              </a:lnSpc>
            </a:pPr>
            <a:r>
              <a:rPr lang="en-US" sz="1000" spc="-10" dirty="0">
                <a:latin typeface="Tahoma"/>
                <a:cs typeface="Tahoma"/>
              </a:rPr>
              <a:t>unavailable.</a:t>
            </a:r>
            <a:endParaRPr lang="en-US" sz="1000" dirty="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lang="en-US" sz="1000" spc="-40" dirty="0">
                <a:latin typeface="Tahoma"/>
                <a:cs typeface="Tahoma"/>
              </a:rPr>
              <a:t>Suggest</a:t>
            </a:r>
            <a:r>
              <a:rPr lang="en-US" sz="1000" spc="-30" dirty="0">
                <a:latin typeface="Tahoma"/>
                <a:cs typeface="Tahoma"/>
              </a:rPr>
              <a:t> </a:t>
            </a:r>
            <a:r>
              <a:rPr lang="en-US" sz="1000" spc="-40" dirty="0">
                <a:latin typeface="Tahoma"/>
                <a:cs typeface="Tahoma"/>
              </a:rPr>
              <a:t>refactored</a:t>
            </a:r>
            <a:r>
              <a:rPr lang="en-US" sz="1000" spc="-25" dirty="0">
                <a:latin typeface="Tahoma"/>
                <a:cs typeface="Tahoma"/>
              </a:rPr>
              <a:t> </a:t>
            </a:r>
            <a:r>
              <a:rPr lang="en-US" sz="1000" spc="-20" dirty="0">
                <a:latin typeface="Tahoma"/>
                <a:cs typeface="Tahoma"/>
              </a:rPr>
              <a:t>code</a:t>
            </a:r>
            <a:r>
              <a:rPr lang="en-US" sz="1000" spc="-25" dirty="0">
                <a:latin typeface="Tahoma"/>
                <a:cs typeface="Tahoma"/>
              </a:rPr>
              <a:t> </a:t>
            </a:r>
            <a:r>
              <a:rPr lang="en-US" sz="1000" dirty="0">
                <a:latin typeface="Tahoma"/>
                <a:cs typeface="Tahoma"/>
              </a:rPr>
              <a:t>to</a:t>
            </a:r>
            <a:r>
              <a:rPr lang="en-US" sz="1000" spc="-25" dirty="0">
                <a:latin typeface="Tahoma"/>
                <a:cs typeface="Tahoma"/>
              </a:rPr>
              <a:t> comply</a:t>
            </a:r>
            <a:r>
              <a:rPr lang="en-US" sz="1000" spc="-30" dirty="0">
                <a:latin typeface="Tahoma"/>
                <a:cs typeface="Tahoma"/>
              </a:rPr>
              <a:t> </a:t>
            </a:r>
            <a:r>
              <a:rPr lang="en-US" sz="1000" dirty="0">
                <a:latin typeface="Tahoma"/>
                <a:cs typeface="Tahoma"/>
              </a:rPr>
              <a:t>with</a:t>
            </a:r>
            <a:r>
              <a:rPr lang="en-US" sz="1000" spc="-20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rules.</a:t>
            </a:r>
            <a:endParaRPr lang="en-US" sz="1000" dirty="0">
              <a:latin typeface="Tahoma"/>
              <a:cs typeface="Tahoma"/>
            </a:endParaRPr>
          </a:p>
        </p:txBody>
      </p:sp>
      <p:pic>
        <p:nvPicPr>
          <p:cNvPr id="14" name="object 14">
            <a:extLst>
              <a:ext uri="{FF2B5EF4-FFF2-40B4-BE49-F238E27FC236}">
                <a16:creationId xmlns:a16="http://schemas.microsoft.com/office/drawing/2014/main" id="{D663C545-6653-1C50-18B7-2A740F728FE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7967" y="2384713"/>
            <a:ext cx="114214" cy="114214"/>
          </a:xfrm>
          <a:prstGeom prst="rect">
            <a:avLst/>
          </a:prstGeom>
        </p:spPr>
      </p:pic>
      <p:sp>
        <p:nvSpPr>
          <p:cNvPr id="15" name="object 15">
            <a:extLst>
              <a:ext uri="{FF2B5EF4-FFF2-40B4-BE49-F238E27FC236}">
                <a16:creationId xmlns:a16="http://schemas.microsoft.com/office/drawing/2014/main" id="{1E049AE9-1341-4876-7533-B46A7E7F76B2}"/>
              </a:ext>
            </a:extLst>
          </p:cNvPr>
          <p:cNvSpPr txBox="1"/>
          <p:nvPr/>
        </p:nvSpPr>
        <p:spPr>
          <a:xfrm>
            <a:off x="534352" y="228091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 dirty="0">
              <a:latin typeface="Trebuchet MS"/>
              <a:cs typeface="Trebuchet MS"/>
            </a:endParaRPr>
          </a:p>
        </p:txBody>
      </p:sp>
      <p:pic>
        <p:nvPicPr>
          <p:cNvPr id="16" name="object 16">
            <a:extLst>
              <a:ext uri="{FF2B5EF4-FFF2-40B4-BE49-F238E27FC236}">
                <a16:creationId xmlns:a16="http://schemas.microsoft.com/office/drawing/2014/main" id="{B91858BF-9055-6CBA-2F9C-89693AB4275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3209" y="2671262"/>
            <a:ext cx="114214" cy="114214"/>
          </a:xfrm>
          <a:prstGeom prst="rect">
            <a:avLst/>
          </a:prstGeom>
        </p:spPr>
      </p:pic>
      <p:sp>
        <p:nvSpPr>
          <p:cNvPr id="17" name="object 17">
            <a:extLst>
              <a:ext uri="{FF2B5EF4-FFF2-40B4-BE49-F238E27FC236}">
                <a16:creationId xmlns:a16="http://schemas.microsoft.com/office/drawing/2014/main" id="{C9557E22-EEF2-0558-F9CB-2CB9B0563285}"/>
              </a:ext>
            </a:extLst>
          </p:cNvPr>
          <p:cNvSpPr txBox="1"/>
          <p:nvPr/>
        </p:nvSpPr>
        <p:spPr>
          <a:xfrm>
            <a:off x="534352" y="258456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8" name="object 18">
            <a:extLst>
              <a:ext uri="{FF2B5EF4-FFF2-40B4-BE49-F238E27FC236}">
                <a16:creationId xmlns:a16="http://schemas.microsoft.com/office/drawing/2014/main" id="{87E5D82A-D93F-F88D-66B9-77561C128BCD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089" y="2969058"/>
            <a:ext cx="65265" cy="65265"/>
          </a:xfrm>
          <a:prstGeom prst="rect">
            <a:avLst/>
          </a:prstGeom>
        </p:spPr>
      </p:pic>
      <p:sp>
        <p:nvSpPr>
          <p:cNvPr id="19" name="object 19">
            <a:extLst>
              <a:ext uri="{FF2B5EF4-FFF2-40B4-BE49-F238E27FC236}">
                <a16:creationId xmlns:a16="http://schemas.microsoft.com/office/drawing/2014/main" id="{F9C1BFA5-2A5C-730A-B14C-E9EBAF1A21A7}"/>
              </a:ext>
            </a:extLst>
          </p:cNvPr>
          <p:cNvSpPr txBox="1"/>
          <p:nvPr/>
        </p:nvSpPr>
        <p:spPr>
          <a:xfrm>
            <a:off x="377532" y="2918190"/>
            <a:ext cx="37953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70" dirty="0">
                <a:latin typeface="Arial Black"/>
                <a:cs typeface="Arial Black"/>
              </a:rPr>
              <a:t>Output</a:t>
            </a:r>
            <a:r>
              <a:rPr sz="1100" spc="-70" dirty="0">
                <a:latin typeface="Tahoma"/>
                <a:cs typeface="Tahoma"/>
              </a:rPr>
              <a:t>: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Copilot</a:t>
            </a:r>
            <a:r>
              <a:rPr sz="1100" spc="-50" dirty="0">
                <a:latin typeface="Tahoma"/>
                <a:cs typeface="Tahoma"/>
              </a:rPr>
              <a:t> provides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violation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details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line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numbers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refactoring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suggestions.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F34AC86-7292-BEDB-038A-3C4EBB6EE0F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7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891896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AAB1-439D-A2D5-06F5-CA97D59F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/>
              <a:t>Copilot</a:t>
            </a:r>
            <a:r>
              <a:rPr lang="en-US" spc="-90" dirty="0"/>
              <a:t> </a:t>
            </a:r>
            <a:r>
              <a:rPr lang="en-US" spc="-40" dirty="0"/>
              <a:t>Integration</a:t>
            </a: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1ECB5-6034-D723-B4B5-F7C44816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11175"/>
            <a:ext cx="4362450" cy="258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3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Ollama</a:t>
            </a:r>
            <a:r>
              <a:rPr spc="-55" dirty="0"/>
              <a:t> </a:t>
            </a:r>
            <a:r>
              <a:rPr spc="-40" dirty="0"/>
              <a:t>Integration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42480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59027"/>
            <a:ext cx="3921125" cy="5537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10" dirty="0">
                <a:latin typeface="Arial Black"/>
                <a:cs typeface="Arial Black"/>
              </a:rPr>
              <a:t>Purpose</a:t>
            </a:r>
            <a:r>
              <a:rPr sz="1100" spc="-110" dirty="0">
                <a:latin typeface="Tahoma"/>
                <a:cs typeface="Tahoma"/>
              </a:rPr>
              <a:t>: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local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AI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(Ollama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Palatino Linotype"/>
                <a:cs typeface="Palatino Linotype"/>
              </a:rPr>
              <a:t>qwen3:8b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detailed </a:t>
            </a:r>
            <a:r>
              <a:rPr sz="1100" dirty="0">
                <a:latin typeface="Tahoma"/>
                <a:cs typeface="Tahoma"/>
              </a:rPr>
              <a:t>C++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vulnerability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analysis.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20" dirty="0">
                <a:latin typeface="Arial Black"/>
                <a:cs typeface="Arial Black"/>
              </a:rPr>
              <a:t>Workflow</a:t>
            </a:r>
            <a:r>
              <a:rPr sz="1100" spc="-2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04341"/>
            <a:ext cx="65265" cy="6526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10111" y="1155627"/>
            <a:ext cx="114300" cy="873760"/>
            <a:chOff x="510111" y="1155627"/>
            <a:chExt cx="114300" cy="873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111" y="1155627"/>
              <a:ext cx="114214" cy="1142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111" y="1307445"/>
              <a:ext cx="114214" cy="1142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111" y="1459277"/>
              <a:ext cx="114214" cy="1142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111" y="1611109"/>
              <a:ext cx="114214" cy="1142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111" y="1762928"/>
              <a:ext cx="114214" cy="1142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111" y="1914782"/>
              <a:ext cx="114214" cy="11421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80021" y="1110048"/>
            <a:ext cx="3396615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Validate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C++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file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read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its</a:t>
            </a:r>
            <a:r>
              <a:rPr sz="1000" spc="-10" dirty="0">
                <a:latin typeface="Tahoma"/>
                <a:cs typeface="Tahoma"/>
              </a:rPr>
              <a:t> content.</a:t>
            </a:r>
            <a:endParaRPr sz="1000">
              <a:latin typeface="Tahoma"/>
              <a:cs typeface="Tahoma"/>
            </a:endParaRPr>
          </a:p>
          <a:p>
            <a:pPr marL="12700" marR="506095">
              <a:lnSpc>
                <a:spcPts val="1200"/>
              </a:lnSpc>
              <a:spcBef>
                <a:spcPts val="40"/>
              </a:spcBef>
            </a:pPr>
            <a:r>
              <a:rPr sz="1000" dirty="0">
                <a:latin typeface="Tahoma"/>
                <a:cs typeface="Tahoma"/>
              </a:rPr>
              <a:t>Add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line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numbers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code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precise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issue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reporting. </a:t>
            </a:r>
            <a:r>
              <a:rPr sz="1000" spc="-25" dirty="0">
                <a:latin typeface="Tahoma"/>
                <a:cs typeface="Tahoma"/>
              </a:rPr>
              <a:t>Create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prompt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Ollama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analysis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instructions.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50"/>
              </a:lnSpc>
            </a:pPr>
            <a:r>
              <a:rPr sz="1000" spc="-20" dirty="0">
                <a:latin typeface="Tahoma"/>
                <a:cs typeface="Tahoma"/>
              </a:rPr>
              <a:t>Check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 </a:t>
            </a:r>
            <a:r>
              <a:rPr sz="1000" spc="-20" dirty="0">
                <a:latin typeface="Tahoma"/>
                <a:cs typeface="Tahoma"/>
              </a:rPr>
              <a:t>start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Ollama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service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necessary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(systemd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direct).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sz="1000" spc="-25" dirty="0">
                <a:latin typeface="Tahoma"/>
                <a:cs typeface="Tahoma"/>
              </a:rPr>
              <a:t>Stream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analysis</a:t>
            </a:r>
            <a:r>
              <a:rPr sz="1000" spc="-30" dirty="0">
                <a:latin typeface="Tahoma"/>
                <a:cs typeface="Tahoma"/>
              </a:rPr>
              <a:t> results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report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file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85" dirty="0">
                <a:latin typeface="Tahoma"/>
                <a:cs typeface="Tahoma"/>
              </a:rPr>
              <a:t>(</a:t>
            </a:r>
            <a:r>
              <a:rPr sz="1000" spc="85" dirty="0">
                <a:latin typeface="Palatino Linotype"/>
                <a:cs typeface="Palatino Linotype"/>
              </a:rPr>
              <a:t>.ai-</a:t>
            </a:r>
            <a:r>
              <a:rPr sz="1000" spc="95" dirty="0">
                <a:latin typeface="Palatino Linotype"/>
                <a:cs typeface="Palatino Linotype"/>
              </a:rPr>
              <a:t>report.txt</a:t>
            </a:r>
            <a:r>
              <a:rPr sz="1000" spc="95" dirty="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352" y="1142687"/>
            <a:ext cx="66040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021" y="1869203"/>
            <a:ext cx="19532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ahoma"/>
                <a:cs typeface="Tahoma"/>
              </a:rPr>
              <a:t>Provide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refactored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code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suggestions.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089" y="2130412"/>
            <a:ext cx="65265" cy="652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320226"/>
            <a:ext cx="52590" cy="5259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472055"/>
            <a:ext cx="52590" cy="525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2623883"/>
            <a:ext cx="52590" cy="5259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02932" y="2021904"/>
            <a:ext cx="3749675" cy="10801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0" dirty="0">
                <a:latin typeface="Arial Black"/>
                <a:cs typeface="Arial Black"/>
              </a:rPr>
              <a:t>Error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Handling</a:t>
            </a:r>
            <a:r>
              <a:rPr sz="1100" spc="-1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289560" marR="157162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Tahoma"/>
                <a:cs typeface="Tahoma"/>
              </a:rPr>
              <a:t>Prompt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size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validation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(max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1MB). </a:t>
            </a:r>
            <a:r>
              <a:rPr sz="1000" spc="-30" dirty="0">
                <a:latin typeface="Tahoma"/>
                <a:cs typeface="Tahoma"/>
              </a:rPr>
              <a:t>Service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availability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checks.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sz="1000" spc="-40" dirty="0">
                <a:latin typeface="Tahoma"/>
                <a:cs typeface="Tahoma"/>
              </a:rPr>
              <a:t>Temporary </a:t>
            </a:r>
            <a:r>
              <a:rPr sz="1000" dirty="0">
                <a:latin typeface="Tahoma"/>
                <a:cs typeface="Tahoma"/>
              </a:rPr>
              <a:t>file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management.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sz="1100" spc="-70" dirty="0">
                <a:latin typeface="Arial Black"/>
                <a:cs typeface="Arial Black"/>
              </a:rPr>
              <a:t>Output</a:t>
            </a:r>
            <a:r>
              <a:rPr sz="1100" spc="-70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Detailed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report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line-</a:t>
            </a:r>
            <a:r>
              <a:rPr sz="1100" spc="-25" dirty="0">
                <a:latin typeface="Tahoma"/>
                <a:cs typeface="Tahoma"/>
              </a:rPr>
              <a:t>specific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issues</a:t>
            </a:r>
            <a:r>
              <a:rPr sz="1100" spc="-40" dirty="0">
                <a:latin typeface="Tahoma"/>
                <a:cs typeface="Tahoma"/>
              </a:rPr>
              <a:t> and </a:t>
            </a:r>
            <a:r>
              <a:rPr sz="1100" spc="-30" dirty="0">
                <a:latin typeface="Tahoma"/>
                <a:cs typeface="Tahoma"/>
              </a:rPr>
              <a:t>refactoring </a:t>
            </a:r>
            <a:r>
              <a:rPr sz="1100" spc="-10" dirty="0">
                <a:latin typeface="Tahoma"/>
                <a:cs typeface="Tahoma"/>
              </a:rPr>
              <a:t>suggestions.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1089" y="2821241"/>
            <a:ext cx="65265" cy="65265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9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958</Words>
  <Application>Microsoft Macintosh PowerPoint</Application>
  <PresentationFormat>Custom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</vt:lpstr>
      <vt:lpstr>Palatino Linotype</vt:lpstr>
      <vt:lpstr>Tahoma</vt:lpstr>
      <vt:lpstr>Trebuchet MS</vt:lpstr>
      <vt:lpstr>Office Theme</vt:lpstr>
      <vt:lpstr>PowerPoint Presentation</vt:lpstr>
      <vt:lpstr>Outline</vt:lpstr>
      <vt:lpstr>Introduction</vt:lpstr>
      <vt:lpstr>Design Overview</vt:lpstr>
      <vt:lpstr>Static Analysis Workflow</vt:lpstr>
      <vt:lpstr>Copilot Integration</vt:lpstr>
      <vt:lpstr>Copilot Integration</vt:lpstr>
      <vt:lpstr>Copilot Integration</vt:lpstr>
      <vt:lpstr>Ollama Integration</vt:lpstr>
      <vt:lpstr>Package Configuration (package.json)</vt:lpstr>
      <vt:lpstr>Demo</vt:lpstr>
      <vt:lpstr>Demo</vt:lpstr>
      <vt:lpstr>Demo</vt:lpstr>
      <vt:lpstr>Evaluation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LGEDV Code Checker Extension for VS Code - Design Overview and Technical Details</dc:title>
  <dc:creator>Tai Tran</dc:creator>
  <cp:lastModifiedBy>Tai Tran Anh</cp:lastModifiedBy>
  <cp:revision>11</cp:revision>
  <dcterms:created xsi:type="dcterms:W3CDTF">2025-05-30T07:09:51Z</dcterms:created>
  <dcterms:modified xsi:type="dcterms:W3CDTF">2025-05-30T16:27:55Z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2025-05-30T00:00:00Z</vt:filetime>
  </property>
  <property fmtid="{D5CDD505-2E9C-101B-9397-08002B2CF9AE}" pid="5" name="Producer">
    <vt:lpwstr>3-Heights(TM) PDF Security Shell 4.8.25.2 (http://www.pdf-tools.com)</vt:lpwstr>
  </property>
</Properties>
</file>