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76" r:id="rId7"/>
    <p:sldId id="297" r:id="rId8"/>
    <p:sldId id="269" r:id="rId9"/>
    <p:sldId id="272" r:id="rId10"/>
    <p:sldId id="284" r:id="rId11"/>
    <p:sldId id="285" r:id="rId12"/>
    <p:sldId id="279" r:id="rId13"/>
    <p:sldId id="280" r:id="rId14"/>
    <p:sldId id="283" r:id="rId15"/>
    <p:sldId id="282" r:id="rId16"/>
    <p:sldId id="281" r:id="rId17"/>
    <p:sldId id="294" r:id="rId18"/>
    <p:sldId id="295" r:id="rId19"/>
    <p:sldId id="296" r:id="rId20"/>
    <p:sldId id="298" r:id="rId21"/>
    <p:sldId id="299" r:id="rId22"/>
    <p:sldId id="300" r:id="rId23"/>
    <p:sldId id="268" r:id="rId24"/>
    <p:sldId id="301" r:id="rId25"/>
    <p:sldId id="308" r:id="rId26"/>
    <p:sldId id="309" r:id="rId27"/>
    <p:sldId id="310" r:id="rId28"/>
    <p:sldId id="304" r:id="rId29"/>
    <p:sldId id="305" r:id="rId30"/>
    <p:sldId id="306" r:id="rId31"/>
    <p:sldId id="307" r:id="rId32"/>
    <p:sldId id="311" r:id="rId33"/>
    <p:sldId id="274" r:id="rId34"/>
    <p:sldId id="271" r:id="rId35"/>
    <p:sldId id="267" r:id="rId36"/>
    <p:sldId id="270" r:id="rId37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5995"/>
  </p:normalViewPr>
  <p:slideViewPr>
    <p:cSldViewPr>
      <p:cViewPr varScale="1">
        <p:scale>
          <a:sx n="208" d="100"/>
          <a:sy n="208" d="100"/>
        </p:scale>
        <p:origin x="1848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176F2-8FDD-004B-BC0F-6A0A024A3EE4}" type="datetimeFigureOut">
              <a:rPr lang="x-none" smtClean="0"/>
              <a:t>6/17/2025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0B553-3FE3-234D-A266-81E4A520CB8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6940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743" y="788491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7" y="8238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544" y="851755"/>
            <a:ext cx="4432935" cy="674370"/>
          </a:xfrm>
          <a:custGeom>
            <a:avLst/>
            <a:gdLst/>
            <a:ahLst/>
            <a:cxnLst/>
            <a:rect l="l" t="t" r="r" b="b"/>
            <a:pathLst>
              <a:path w="4432935" h="674369">
                <a:moveTo>
                  <a:pt x="4432566" y="0"/>
                </a:moveTo>
                <a:lnTo>
                  <a:pt x="0" y="0"/>
                </a:lnTo>
                <a:lnTo>
                  <a:pt x="0" y="674277"/>
                </a:lnTo>
                <a:lnTo>
                  <a:pt x="4432566" y="674277"/>
                </a:lnTo>
                <a:lnTo>
                  <a:pt x="4432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743" y="832918"/>
            <a:ext cx="4432935" cy="642620"/>
          </a:xfrm>
          <a:custGeom>
            <a:avLst/>
            <a:gdLst/>
            <a:ahLst/>
            <a:cxnLst/>
            <a:rect l="l" t="t" r="r" b="b"/>
            <a:pathLst>
              <a:path w="4432935" h="642619">
                <a:moveTo>
                  <a:pt x="4432567" y="0"/>
                </a:moveTo>
                <a:lnTo>
                  <a:pt x="0" y="0"/>
                </a:lnTo>
                <a:lnTo>
                  <a:pt x="0" y="591513"/>
                </a:lnTo>
                <a:lnTo>
                  <a:pt x="4008" y="611238"/>
                </a:lnTo>
                <a:lnTo>
                  <a:pt x="14922" y="627391"/>
                </a:lnTo>
                <a:lnTo>
                  <a:pt x="31075" y="638305"/>
                </a:lnTo>
                <a:lnTo>
                  <a:pt x="50800" y="642314"/>
                </a:lnTo>
                <a:lnTo>
                  <a:pt x="4381767" y="642314"/>
                </a:lnTo>
                <a:lnTo>
                  <a:pt x="4401492" y="638305"/>
                </a:lnTo>
                <a:lnTo>
                  <a:pt x="4417644" y="627391"/>
                </a:lnTo>
                <a:lnTo>
                  <a:pt x="4428558" y="611238"/>
                </a:lnTo>
                <a:lnTo>
                  <a:pt x="4432567" y="591513"/>
                </a:lnTo>
                <a:lnTo>
                  <a:pt x="44325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896085"/>
            <a:ext cx="3723640" cy="1624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86097" y="3311459"/>
            <a:ext cx="254000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github.com/en/site-policy/github-terms/github-copilot-extension-developer-polic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llab.lge.com/main/display/DCVCC/5.+AlarmMgr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llab.lge.com/main/display/DCVCC/Violation+Check-List" TargetMode="External"/><Relationship Id="rId2" Type="http://schemas.openxmlformats.org/officeDocument/2006/relationships/hyperlink" Target="http://cisivi.lge.com:8060/files/copilot_md/common/Misracpp2008Guidelines_High_en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isivi.lge.com:8060/files/copilot_md/common/StaticGuidelines_High_en.m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44" y="851755"/>
            <a:ext cx="4432935" cy="2725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R="93345" algn="ctr">
              <a:lnSpc>
                <a:spcPct val="100000"/>
              </a:lnSpc>
              <a:spcBef>
                <a:spcPts val="445"/>
              </a:spcBef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Code-Guard tool </a:t>
            </a:r>
            <a:r>
              <a:rPr lang="en-US" sz="1400" spc="-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detecting C++ vulnerability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4141" y="1685314"/>
            <a:ext cx="819785" cy="718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Tran</a:t>
            </a: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 Anh Tai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40" dirty="0">
                <a:latin typeface="Arial" panose="020B0604020202020204" pitchFamily="34" charset="0"/>
                <a:cs typeface="Arial" panose="020B0604020202020204" pitchFamily="34" charset="0"/>
              </a:rPr>
              <a:t>30,</a:t>
            </a:r>
            <a:r>
              <a:rPr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8A223F-2857-3DF4-31E0-3289FABAE8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</a:t>
            </a:fld>
            <a:endParaRPr lang="x-none" spc="-2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9D6AB3A-E1EE-9FB7-B1BA-D0275443E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B63B63-9A2A-E256-E9A4-B6FE103E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BABB847-5CF8-E0B4-E57F-B81B1DB959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" y="767075"/>
            <a:ext cx="4425244" cy="2157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D2605AA-7EB4-6357-3078-E6E2B0134EDA}"/>
              </a:ext>
            </a:extLst>
          </p:cNvPr>
          <p:cNvSpPr txBox="1"/>
          <p:nvPr/>
        </p:nvSpPr>
        <p:spPr>
          <a:xfrm>
            <a:off x="0" y="351241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Pre-defined rules</a:t>
            </a:r>
          </a:p>
          <a:p>
            <a:r>
              <a:rPr lang="x-none" sz="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8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Markdown format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C32884C-238D-A820-8415-AA89AF74A2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10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401471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1E06746-76BA-D24C-51C7-3FBDC959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7ED3CA-A3B4-F1AE-59A2-54A7173D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C0ABB48-48A0-4730-15C0-670F32F9F4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" y="798472"/>
            <a:ext cx="4337756" cy="24203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8D64C16-32CF-04B0-2599-6281D805C2DF}"/>
              </a:ext>
            </a:extLst>
          </p:cNvPr>
          <p:cNvSpPr txBox="1"/>
          <p:nvPr/>
        </p:nvSpPr>
        <p:spPr>
          <a:xfrm>
            <a:off x="-32029" y="35225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Pre-defined rules</a:t>
            </a:r>
          </a:p>
          <a:p>
            <a:r>
              <a:rPr lang="x-none" sz="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8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Markdown format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9FEB60D-A73C-C427-B4EE-7B17A5C1D9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11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18905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E33A7-61B6-7881-B806-72A93186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40679B3-026A-523A-78A7-FFD7E07F4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047"/>
            <a:ext cx="4610100" cy="2644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74A0B4D-D814-4E0F-D519-2BE0E6324885}"/>
              </a:ext>
            </a:extLst>
          </p:cNvPr>
          <p:cNvSpPr txBox="1"/>
          <p:nvPr/>
        </p:nvSpPr>
        <p:spPr>
          <a:xfrm>
            <a:off x="0" y="358775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How Copilot 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A58E1D-8EDE-55A9-90F1-D7DAB8297B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12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313070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2C6FA40-8E87-754A-12B2-314099872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EC1F03-C296-ECEB-A44F-F5975831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98B2324-76AB-69A8-C49B-0F4C44862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551"/>
            <a:ext cx="4610100" cy="2362199"/>
          </a:xfrm>
          <a:prstGeom prst="rect">
            <a:avLst/>
          </a:prstGeom>
        </p:spPr>
      </p:pic>
      <p:sp>
        <p:nvSpPr>
          <p:cNvPr id="6" name="object 18">
            <a:extLst>
              <a:ext uri="{FF2B5EF4-FFF2-40B4-BE49-F238E27FC236}">
                <a16:creationId xmlns="" xmlns:a16="http://schemas.microsoft.com/office/drawing/2014/main" id="{4C9AD9F7-D54B-CF8D-50A7-51B25467D040}"/>
              </a:ext>
            </a:extLst>
          </p:cNvPr>
          <p:cNvSpPr txBox="1"/>
          <p:nvPr/>
        </p:nvSpPr>
        <p:spPr>
          <a:xfrm>
            <a:off x="13406" y="358775"/>
            <a:ext cx="3838575" cy="541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Expected Design</a:t>
            </a:r>
            <a:r>
              <a:rPr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11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Copilot provides REST API for clients to use it</a:t>
            </a: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Unfortunately, </a:t>
            </a:r>
            <a:r>
              <a:rPr lang="en-US" sz="1100" spc="-25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Copilot does not publish its API</a:t>
            </a:r>
            <a:endParaRPr sz="11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9750570-8CEE-FF4B-2BA8-D663D20232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13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29835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321D772-91D8-DFB7-1E99-6D22F0E79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CC98DA-5225-F9C6-07E0-DE64EFBE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76046AB-D2BB-A88C-1522-CE75082E49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150"/>
            <a:ext cx="1924050" cy="175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C0666F4-D289-EC63-B11D-45DDAD8035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1327150"/>
            <a:ext cx="2533650" cy="1828800"/>
          </a:xfrm>
          <a:prstGeom prst="rect">
            <a:avLst/>
          </a:prstGeom>
        </p:spPr>
      </p:pic>
      <p:sp>
        <p:nvSpPr>
          <p:cNvPr id="10" name="object 18">
            <a:extLst>
              <a:ext uri="{FF2B5EF4-FFF2-40B4-BE49-F238E27FC236}">
                <a16:creationId xmlns="" xmlns:a16="http://schemas.microsoft.com/office/drawing/2014/main" id="{6B15526A-30B6-D8E8-36E9-F92DF56B1F43}"/>
              </a:ext>
            </a:extLst>
          </p:cNvPr>
          <p:cNvSpPr txBox="1"/>
          <p:nvPr/>
        </p:nvSpPr>
        <p:spPr>
          <a:xfrm>
            <a:off x="13406" y="358775"/>
            <a:ext cx="3838575" cy="54290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Potential solution</a:t>
            </a:r>
            <a:r>
              <a:rPr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11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spc="50" dirty="0" smtClean="0">
                <a:latin typeface="Arial" panose="020B0604020202020204" pitchFamily="34" charset="0"/>
                <a:cs typeface="Arial" panose="020B0604020202020204" pitchFamily="34" charset="0"/>
              </a:rPr>
              <a:t>(not applicable)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- Identify Copilot’s API through reverse engineering with Copilot Vim plugin</a:t>
            </a:r>
            <a:endParaRPr sz="11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1BB8A55-9748-DDA4-7E33-0A7CBC0C1E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14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6401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C91199-3754-6BE4-B18F-B3B8A374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3C4CD0-429E-94AD-FEE8-EE88AAF09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00" y="1054462"/>
            <a:ext cx="3723640" cy="92333"/>
          </a:xfrm>
        </p:spPr>
        <p:txBody>
          <a:bodyPr/>
          <a:lstStyle/>
          <a:p>
            <a:r>
              <a:rPr lang="x-none" sz="600" dirty="0"/>
              <a:t>Policy: </a:t>
            </a:r>
            <a:r>
              <a:rPr lang="en-US" sz="600" dirty="0">
                <a:hlinkClick r:id="rId2"/>
              </a:rPr>
              <a:t>https://docs.github.com/en/site-policy/github-terms/github-copilot-extension-developer-policy</a:t>
            </a:r>
            <a:endParaRPr lang="x-none" sz="6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0D9E787-0842-A5AE-07DA-61A9F71940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" y="1166198"/>
            <a:ext cx="2667000" cy="2257555"/>
          </a:xfrm>
          <a:prstGeom prst="rect">
            <a:avLst/>
          </a:prstGeom>
        </p:spPr>
      </p:pic>
      <p:sp>
        <p:nvSpPr>
          <p:cNvPr id="7" name="object 18">
            <a:extLst>
              <a:ext uri="{FF2B5EF4-FFF2-40B4-BE49-F238E27FC236}">
                <a16:creationId xmlns="" xmlns:a16="http://schemas.microsoft.com/office/drawing/2014/main" id="{AF919087-5CD5-E711-1D00-31A3630A578B}"/>
              </a:ext>
            </a:extLst>
          </p:cNvPr>
          <p:cNvSpPr txBox="1"/>
          <p:nvPr/>
        </p:nvSpPr>
        <p:spPr>
          <a:xfrm>
            <a:off x="13406" y="358775"/>
            <a:ext cx="3838575" cy="49237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Is that acceptable solution?</a:t>
            </a:r>
            <a:r>
              <a:rPr sz="11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spc="-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No. </a:t>
            </a:r>
            <a:r>
              <a:rPr lang="en-US" sz="900" spc="-25" dirty="0">
                <a:latin typeface="Arial" panose="020B0604020202020204" pitchFamily="34" charset="0"/>
                <a:cs typeface="Arial" panose="020B0604020202020204" pitchFamily="34" charset="0"/>
              </a:rPr>
              <a:t>Because it violates Copilot policy. 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spc="-25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 If trying to use, </a:t>
            </a:r>
            <a:r>
              <a:rPr lang="en-US" sz="900" spc="-25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900" spc="-25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account can be banned and risk </a:t>
            </a:r>
            <a:r>
              <a:rPr lang="en-US" sz="900" spc="-2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900" spc="-25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illegal activities.</a:t>
            </a:r>
            <a:endParaRPr sz="9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021CEB-A48E-980A-9C4C-2CC96917A7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15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30667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="" xmlns:a16="http://schemas.microsoft.com/office/drawing/2014/main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49237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</a:t>
            </a: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1 (not selected)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Use Copilot </a:t>
            </a:r>
            <a:r>
              <a:rPr lang="en-US" sz="900" spc="-2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Chatbox</a:t>
            </a:r>
            <a:r>
              <a:rPr lang="en-US" sz="9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current official method provided by Copilot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But </a:t>
            </a:r>
            <a:r>
              <a:rPr lang="en-US" sz="9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flexibility of user for typing prompt automatically</a:t>
            </a:r>
            <a:endParaRPr sz="9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16</a:t>
            </a:fld>
            <a:endParaRPr lang="x-none" spc="-2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" y="934557"/>
            <a:ext cx="4534763" cy="229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="" xmlns:a16="http://schemas.microsoft.com/office/drawing/2014/main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479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2: </a:t>
            </a:r>
            <a:r>
              <a:rPr lang="en-US" sz="11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MCP (Model Context Protocol</a:t>
            </a:r>
            <a:r>
              <a:rPr lang="en-US" sz="11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(selected        )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dirty="0" smtClean="0"/>
              <a:t>- Provides </a:t>
            </a:r>
            <a:r>
              <a:rPr lang="en-US" sz="900" dirty="0"/>
              <a:t>a standardized way for AI models to explore and interact with external tools, applications, and data sources</a:t>
            </a:r>
            <a:endParaRPr sz="9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17</a:t>
            </a:fld>
            <a:endParaRPr lang="x-none" spc="-2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094162"/>
            <a:ext cx="3219450" cy="2239999"/>
          </a:xfrm>
          <a:prstGeom prst="rect">
            <a:avLst/>
          </a:prstGeom>
        </p:spPr>
      </p:pic>
      <p:pic>
        <p:nvPicPr>
          <p:cNvPr id="8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358775"/>
            <a:ext cx="192966" cy="19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0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="" xmlns:a16="http://schemas.microsoft.com/office/drawing/2014/main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11015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2: </a:t>
            </a:r>
            <a:r>
              <a:rPr lang="en-US" sz="11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MCP (Model Context Protocol)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9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MCP server can</a:t>
            </a:r>
          </a:p>
          <a:p>
            <a:pPr marL="241300" marR="5080" lvl="1" indent="-22860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§"/>
            </a:pPr>
            <a:r>
              <a:rPr lang="en-US" sz="900" dirty="0"/>
              <a:t>Expose data through </a:t>
            </a:r>
            <a:r>
              <a:rPr lang="en-US" sz="900" b="1" dirty="0" smtClean="0"/>
              <a:t>Resources</a:t>
            </a:r>
          </a:p>
          <a:p>
            <a:pPr marL="241300" marR="5080" lvl="1" indent="-22860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§"/>
            </a:pPr>
            <a:r>
              <a:rPr lang="en-US" sz="900" dirty="0"/>
              <a:t>Provide functionality through </a:t>
            </a:r>
            <a:r>
              <a:rPr lang="en-US" sz="900" b="1" dirty="0"/>
              <a:t>Tools</a:t>
            </a:r>
            <a:r>
              <a:rPr lang="en-US" sz="900" dirty="0"/>
              <a:t> </a:t>
            </a:r>
            <a:endParaRPr lang="en-US" sz="900" dirty="0" smtClean="0"/>
          </a:p>
          <a:p>
            <a:pPr marL="241300" marR="5080" lvl="1" indent="-22860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§"/>
            </a:pPr>
            <a:r>
              <a:rPr lang="en-US" sz="900" dirty="0"/>
              <a:t>Define interaction patterns through </a:t>
            </a:r>
            <a:r>
              <a:rPr lang="en-US" sz="900" b="1" dirty="0"/>
              <a:t>Prompts</a:t>
            </a:r>
            <a:r>
              <a:rPr lang="en-US" sz="900" dirty="0"/>
              <a:t> (reusable templates for LLM interactions)</a:t>
            </a:r>
          </a:p>
          <a:p>
            <a:pPr marL="241300" marR="5080" lvl="1" indent="-228600">
              <a:lnSpc>
                <a:spcPct val="102600"/>
              </a:lnSpc>
              <a:spcBef>
                <a:spcPts val="55"/>
              </a:spcBef>
              <a:buFont typeface="Wingdings" panose="05000000000000000000" pitchFamily="2" charset="2"/>
              <a:buChar char="§"/>
            </a:pPr>
            <a:endParaRPr sz="9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18</a:t>
            </a:fld>
            <a:endParaRPr lang="x-none" spc="-25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75" y="1196975"/>
            <a:ext cx="2308895" cy="2255266"/>
          </a:xfrm>
          <a:prstGeom prst="rect">
            <a:avLst/>
          </a:prstGeom>
        </p:spPr>
      </p:pic>
      <p:pic>
        <p:nvPicPr>
          <p:cNvPr id="7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58775"/>
            <a:ext cx="192966" cy="19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21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>
            <a:extLst>
              <a:ext uri="{FF2B5EF4-FFF2-40B4-BE49-F238E27FC236}">
                <a16:creationId xmlns="" xmlns:a16="http://schemas.microsoft.com/office/drawing/2014/main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18139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Option 2: </a:t>
            </a:r>
            <a:r>
              <a:rPr lang="en-US" sz="1100" spc="-2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MCP (Model Context Protocol)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19</a:t>
            </a:fld>
            <a:endParaRPr lang="x-none" spc="-2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" y="663575"/>
            <a:ext cx="4416989" cy="2231146"/>
          </a:xfrm>
          <a:prstGeom prst="rect">
            <a:avLst/>
          </a:prstGeom>
        </p:spPr>
      </p:pic>
      <p:pic>
        <p:nvPicPr>
          <p:cNvPr id="7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40531"/>
            <a:ext cx="192966" cy="19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3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5676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3CD4E47-072F-3AFC-2566-DB00AC05F0E1}"/>
              </a:ext>
            </a:extLst>
          </p:cNvPr>
          <p:cNvSpPr txBox="1"/>
          <p:nvPr/>
        </p:nvSpPr>
        <p:spPr>
          <a:xfrm>
            <a:off x="95300" y="431372"/>
            <a:ext cx="39382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Design Overview</a:t>
            </a:r>
          </a:p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x-non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</a:p>
          <a:p>
            <a:pPr marL="342900" indent="-342900">
              <a:buAutoNum type="arabicPeriod"/>
            </a:pPr>
            <a:r>
              <a:rPr lang="x-non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x-non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Future Improvements</a:t>
            </a:r>
          </a:p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342900" indent="-342900">
              <a:buAutoNum type="arabicPeriod"/>
            </a:pPr>
            <a:endParaRPr lang="x-non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="" xmlns:a16="http://schemas.microsoft.com/office/drawing/2014/main" id="{91748B10-EA5D-D7DD-0E22-1319CBD48F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</a:t>
            </a:fld>
            <a:endParaRPr lang="x-none" spc="-2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Local AI with </a:t>
            </a:r>
            <a:r>
              <a:rPr lang="x-none" dirty="0" smtClean="0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(experimental)</a:t>
            </a:r>
            <a:endParaRPr spc="-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450" y="434975"/>
            <a:ext cx="3921125" cy="22226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x-none" sz="1100" b="1" spc="35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lang="en-US" sz="1100" b="1" spc="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x-none" sz="1100" spc="35" dirty="0"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11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sz="11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(Ollama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qwen3:8b)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0" dirty="0">
                <a:latin typeface="Arial" panose="020B0604020202020204" pitchFamily="34" charset="0"/>
                <a:cs typeface="Arial" panose="020B0604020202020204" pitchFamily="34" charset="0"/>
              </a:rPr>
              <a:t>detailed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sz="11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0" dirty="0"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  <a:r>
              <a:rPr sz="11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analysis.</a:t>
            </a:r>
            <a:endParaRPr lang="en-US" sz="11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x-none" sz="11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6095">
              <a:lnSpc>
                <a:spcPts val="1200"/>
              </a:lnSpc>
              <a:spcBef>
                <a:spcPts val="40"/>
              </a:spcBef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 err="1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3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instructions.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1150"/>
              </a:lnSpc>
            </a:pP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-  Check</a:t>
            </a:r>
            <a:r>
              <a:rPr lang="en-US" sz="11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 err="1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60" dirty="0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spc="-40" dirty="0" err="1">
                <a:latin typeface="Arial" panose="020B0604020202020204" pitchFamily="34" charset="0"/>
                <a:cs typeface="Arial" panose="020B0604020202020204" pitchFamily="34" charset="0"/>
              </a:rPr>
              <a:t>systemd</a:t>
            </a: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direct).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1200"/>
              </a:lnSpc>
            </a:pP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-  Stream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3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results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85" dirty="0">
                <a:latin typeface="Arial" panose="020B0604020202020204" pitchFamily="34" charset="0"/>
                <a:cs typeface="Arial" panose="020B0604020202020204" pitchFamily="34" charset="0"/>
              </a:rPr>
              <a:t>(.ai-</a:t>
            </a:r>
            <a:r>
              <a:rPr lang="en-US" sz="1100" spc="95" dirty="0" err="1">
                <a:latin typeface="Arial" panose="020B0604020202020204" pitchFamily="34" charset="0"/>
                <a:cs typeface="Arial" panose="020B0604020202020204" pitchFamily="34" charset="0"/>
              </a:rPr>
              <a:t>report.txt</a:t>
            </a:r>
            <a:r>
              <a:rPr lang="en-US" sz="1100" spc="95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12700">
              <a:lnSpc>
                <a:spcPts val="1200"/>
              </a:lnSpc>
            </a:pPr>
            <a:endParaRPr lang="en-US" sz="1100" spc="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1200"/>
              </a:lnSpc>
            </a:pPr>
            <a:endParaRPr lang="en-US" sz="1100" spc="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11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sz="1100" dirty="0">
              <a:latin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4F27DCA-52F4-B6D5-8BFB-6A9AE30FB3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20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332102429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DA3F70-316F-F7E3-5D0F-D9AFC93A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Local AI with </a:t>
            </a:r>
            <a:r>
              <a:rPr lang="x-none" dirty="0" smtClean="0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(experimental)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29AEA1E-26F8-F89B-807D-30FA9BE76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01" y="371960"/>
            <a:ext cx="2603996" cy="29394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4B15BE-3856-1158-E8F0-3080AC6495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21</a:t>
            </a:fld>
            <a:endParaRPr lang="x-none" spc="-25" dirty="0"/>
          </a:p>
        </p:txBody>
      </p:sp>
      <p:sp>
        <p:nvSpPr>
          <p:cNvPr id="6" name="object 18">
            <a:extLst>
              <a:ext uri="{FF2B5EF4-FFF2-40B4-BE49-F238E27FC236}">
                <a16:creationId xmlns="" xmlns:a16="http://schemas.microsoft.com/office/drawing/2014/main" id="{18FAC3DC-C2E2-E93C-8FF1-804892C27691}"/>
              </a:ext>
            </a:extLst>
          </p:cNvPr>
          <p:cNvSpPr txBox="1"/>
          <p:nvPr/>
        </p:nvSpPr>
        <p:spPr>
          <a:xfrm>
            <a:off x="68218" y="423047"/>
            <a:ext cx="3838575" cy="479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Overview </a:t>
            </a: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US" sz="900" b="1" spc="-7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- Download open-source</a:t>
            </a:r>
            <a:br>
              <a:rPr lang="en-US" sz="900" spc="-7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AI Model and perform AI task locally on PC</a:t>
            </a:r>
            <a:endParaRPr lang="en-US" sz="9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05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9035F2F-D866-A5F0-F2C7-BB867EE80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301C9A-D2E0-8FDB-A8C5-3F50A81B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Local AI with </a:t>
            </a:r>
            <a:r>
              <a:rPr lang="x-none" dirty="0" smtClean="0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(experimental)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FB7DEC6-1AAF-357F-8720-127A51314B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03" y="368242"/>
            <a:ext cx="3669408" cy="3021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DA43662-670F-5812-C854-A40710313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" y="2187575"/>
            <a:ext cx="2510928" cy="1143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73FDE2-2A13-0C41-0531-E4DF2421E5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22</a:t>
            </a:fld>
            <a:endParaRPr lang="x-none" spc="-25" dirty="0"/>
          </a:p>
        </p:txBody>
      </p:sp>
      <p:sp>
        <p:nvSpPr>
          <p:cNvPr id="5" name="object 18">
            <a:extLst>
              <a:ext uri="{FF2B5EF4-FFF2-40B4-BE49-F238E27FC236}">
                <a16:creationId xmlns="" xmlns:a16="http://schemas.microsoft.com/office/drawing/2014/main" id="{7F7ACAEE-49F1-A1A2-3135-7AAD40E2ED6D}"/>
              </a:ext>
            </a:extLst>
          </p:cNvPr>
          <p:cNvSpPr txBox="1"/>
          <p:nvPr/>
        </p:nvSpPr>
        <p:spPr>
          <a:xfrm>
            <a:off x="68218" y="423047"/>
            <a:ext cx="3838575" cy="16998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Specific design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spc="-3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0FA86B4-B22D-B7BE-2365-73BFF8EB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1" y="598195"/>
            <a:ext cx="2762024" cy="13607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2F588D3-5DC8-9DD1-F8DE-6AA678770A2E}"/>
              </a:ext>
            </a:extLst>
          </p:cNvPr>
          <p:cNvSpPr txBox="1"/>
          <p:nvPr/>
        </p:nvSpPr>
        <p:spPr>
          <a:xfrm>
            <a:off x="-23655" y="351974"/>
            <a:ext cx="160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Install Code-Guard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6B9372-7999-104B-8FF7-14BDE91A81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23</a:t>
            </a:fld>
            <a:endParaRPr lang="x-none" spc="-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2109556"/>
            <a:ext cx="1413220" cy="12086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48050" y="1933392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037C6C-2A8B-E25C-34F2-224CED9B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18B9839-8CCA-AF51-123E-0586BE87A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8" y="912621"/>
            <a:ext cx="3352799" cy="2548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D3105C-9157-1E85-E2A3-19E7A71CDFE9}"/>
              </a:ext>
            </a:extLst>
          </p:cNvPr>
          <p:cNvSpPr txBox="1"/>
          <p:nvPr/>
        </p:nvSpPr>
        <p:spPr>
          <a:xfrm>
            <a:off x="-57150" y="358775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Test file</a:t>
            </a:r>
          </a:p>
          <a:p>
            <a:r>
              <a:rPr lang="x-none" sz="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8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analytical mode by right-click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12021A-32A4-EEA0-249D-A54907CCDF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24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5877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63BF39E-EE4B-43B5-DF31-35E16C394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11A061-BC06-8187-35FB-D8974D45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16A14A5-EA9E-3659-94C6-912EB048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40938"/>
            <a:ext cx="3505200" cy="2797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9C7D331-CB94-2455-0271-982A5774DC4E}"/>
              </a:ext>
            </a:extLst>
          </p:cNvPr>
          <p:cNvSpPr txBox="1"/>
          <p:nvPr/>
        </p:nvSpPr>
        <p:spPr>
          <a:xfrm>
            <a:off x="0" y="282575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x-non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analysic</a:t>
            </a:r>
            <a:endParaRPr lang="x-non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x-none" sz="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800" spc="-2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Cppcheck</a:t>
            </a:r>
            <a:r>
              <a:rPr lang="en-US" sz="8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clang-tidy with custom rule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6BECC11-1FB8-9E13-3598-7D101EF1C9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25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2700314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86520E3-8BAD-04A8-50F2-8C5DE29B8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4F61C5-D91E-CBA8-B6AA-8C859112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A2600B0-7703-777A-866B-9FF321826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78" y="398351"/>
            <a:ext cx="3025775" cy="3002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2056703-6D2F-EB66-99C5-A3590CEF203B}"/>
              </a:ext>
            </a:extLst>
          </p:cNvPr>
          <p:cNvSpPr txBox="1"/>
          <p:nvPr/>
        </p:nvSpPr>
        <p:spPr>
          <a:xfrm>
            <a:off x="-5234" y="378678"/>
            <a:ext cx="925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CodeGuard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AI solution</a:t>
            </a:r>
            <a:b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 #1</a:t>
            </a:r>
            <a:endParaRPr lang="x-non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90E94C-EDEF-AA7E-73EE-40E7255430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26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2466756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8574F2B-E164-5AAB-3BB7-D78D25432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EAB90E-4DBF-E048-CBC9-78A72CAC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4A94CC-6A1D-4375-4D91-FC32CA3BA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62" y="397272"/>
            <a:ext cx="3057448" cy="300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D1EC6D0-9788-AE92-FAD7-9206AE053F74}"/>
              </a:ext>
            </a:extLst>
          </p:cNvPr>
          <p:cNvSpPr txBox="1"/>
          <p:nvPr/>
        </p:nvSpPr>
        <p:spPr>
          <a:xfrm>
            <a:off x="-57150" y="397272"/>
            <a:ext cx="9252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CodeGuard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b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AI solution</a:t>
            </a:r>
            <a:b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 #1</a:t>
            </a:r>
            <a:endParaRPr lang="x-non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x-non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1563F9-CB94-4453-B9B9-592F779EF3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27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3636221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037C6C-2A8B-E25C-34F2-224CED9B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D3105C-9157-1E85-E2A3-19E7A71CDFE9}"/>
              </a:ext>
            </a:extLst>
          </p:cNvPr>
          <p:cNvSpPr txBox="1"/>
          <p:nvPr/>
        </p:nvSpPr>
        <p:spPr>
          <a:xfrm>
            <a:off x="-57150" y="358775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 analysis with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MCP – AI solution, option #2 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1. Start MCP server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12021A-32A4-EEA0-249D-A54907CCDF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28</a:t>
            </a:fld>
            <a:endParaRPr lang="x-none" spc="-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0" y="968376"/>
            <a:ext cx="3884207" cy="1600200"/>
          </a:xfrm>
          <a:prstGeom prst="rect">
            <a:avLst/>
          </a:prstGeom>
        </p:spPr>
      </p:pic>
      <p:pic>
        <p:nvPicPr>
          <p:cNvPr id="7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78" y="393274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1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037C6C-2A8B-E25C-34F2-224CED9B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D3105C-9157-1E85-E2A3-19E7A71CDFE9}"/>
              </a:ext>
            </a:extLst>
          </p:cNvPr>
          <p:cNvSpPr txBox="1"/>
          <p:nvPr/>
        </p:nvSpPr>
        <p:spPr>
          <a:xfrm>
            <a:off x="-57150" y="358775"/>
            <a:ext cx="22028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 analysis with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MCP and Copilot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(option #2       )</a:t>
            </a:r>
            <a:b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Fetch LGE rule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12021A-32A4-EEA0-249D-A54907CCDF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29</a:t>
            </a:fld>
            <a:endParaRPr lang="x-none" spc="-2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97" y="404074"/>
            <a:ext cx="2209800" cy="3030833"/>
          </a:xfrm>
          <a:prstGeom prst="rect">
            <a:avLst/>
          </a:prstGeom>
        </p:spPr>
      </p:pic>
      <p:pic>
        <p:nvPicPr>
          <p:cNvPr id="6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4418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55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299" y="434975"/>
            <a:ext cx="4190797" cy="2736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05155">
              <a:lnSpc>
                <a:spcPct val="102699"/>
              </a:lnSpc>
              <a:spcBef>
                <a:spcPts val="55"/>
              </a:spcBef>
            </a:pPr>
            <a:r>
              <a:rPr lang="x-none" sz="1000" b="1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lang="en-US" sz="1000" b="1" spc="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05155">
              <a:lnSpc>
                <a:spcPct val="102699"/>
              </a:lnSpc>
              <a:spcBef>
                <a:spcPts val="55"/>
              </a:spcBef>
            </a:pPr>
            <a:r>
              <a:rPr lang="en-US" sz="1000" b="1" spc="75" dirty="0" smtClean="0">
                <a:latin typeface="Arial" panose="020B0604020202020204" pitchFamily="34" charset="0"/>
                <a:cs typeface="Arial" panose="020B0604020202020204" pitchFamily="34" charset="0"/>
              </a:rPr>
              <a:t>-   </a:t>
            </a:r>
            <a:r>
              <a:rPr sz="1000" spc="55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000" spc="-3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tool </a:t>
            </a:r>
            <a:r>
              <a:rPr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0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vulnerabilities.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605155" indent="-171450">
              <a:lnSpc>
                <a:spcPct val="102699"/>
              </a:lnSpc>
              <a:spcBef>
                <a:spcPts val="55"/>
              </a:spcBef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MISRA C++ rules, LGEDV-defined rules and OEM-defined rules</a:t>
            </a:r>
          </a:p>
          <a:p>
            <a:pPr marL="184150" marR="605155" indent="-171450">
              <a:lnSpc>
                <a:spcPct val="102699"/>
              </a:lnSpc>
              <a:spcBef>
                <a:spcPts val="55"/>
              </a:spcBef>
              <a:buFontTx/>
              <a:buChar char="-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of source code review is time consuming, how to make it fast?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http://collab.lge.com/main/display/DCVCC/5.+AlarmMgr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605155" indent="-171450">
              <a:lnSpc>
                <a:spcPct val="102699"/>
              </a:lnSpc>
              <a:spcBef>
                <a:spcPts val="55"/>
              </a:spcBef>
              <a:buFontTx/>
              <a:buChar char="-"/>
            </a:pPr>
            <a:endParaRPr lang="en-US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05155">
              <a:lnSpc>
                <a:spcPct val="102699"/>
              </a:lnSpc>
              <a:spcBef>
                <a:spcPts val="55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05155">
              <a:lnSpc>
                <a:spcPct val="102699"/>
              </a:lnSpc>
              <a:spcBef>
                <a:spcPts val="55"/>
              </a:spcBef>
            </a:pPr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sz="1000" spc="1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cppcheck,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70" dirty="0">
                <a:latin typeface="Arial" panose="020B0604020202020204" pitchFamily="34" charset="0"/>
                <a:cs typeface="Arial" panose="020B0604020202020204" pitchFamily="34" charset="0"/>
              </a:rPr>
              <a:t>clang-</a:t>
            </a:r>
            <a:r>
              <a:rPr sz="1000" spc="50" dirty="0">
                <a:latin typeface="Arial" panose="020B0604020202020204" pitchFamily="34" charset="0"/>
                <a:cs typeface="Arial" panose="020B0604020202020204" pitchFamily="34" charset="0"/>
              </a:rPr>
              <a:t>tidy,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clan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175"/>
              </a:spcBef>
              <a:buFontTx/>
              <a:buChar char="-"/>
            </a:pPr>
            <a:r>
              <a:rPr sz="1000" spc="-55" dirty="0" smtClean="0">
                <a:latin typeface="Arial" panose="020B0604020202020204" pitchFamily="34" charset="0"/>
                <a:cs typeface="Arial" panose="020B0604020202020204" pitchFamily="34" charset="0"/>
              </a:rPr>
              <a:t>AI-</a:t>
            </a:r>
            <a:r>
              <a:rPr sz="1000" spc="-50" dirty="0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sz="10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Copilot</a:t>
            </a:r>
            <a:r>
              <a:rPr sz="10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with MCP (Model </a:t>
            </a:r>
            <a:r>
              <a:rPr lang="en-US" sz="1000" spc="-3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ontext </a:t>
            </a:r>
            <a:r>
              <a:rPr lang="en-US" sz="1000" spc="-3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n-US" sz="1000" spc="-1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175"/>
              </a:spcBef>
              <a:buFontTx/>
              <a:buChar char="-"/>
            </a:pPr>
            <a:r>
              <a:rPr lang="en-US" sz="1000" spc="-1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both static-based </a:t>
            </a:r>
            <a:r>
              <a:rPr lang="en-US" sz="1000" spc="-1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analysic</a:t>
            </a:r>
            <a:r>
              <a:rPr lang="en-US" sz="1000" spc="-1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AI-based </a:t>
            </a:r>
            <a:r>
              <a:rPr lang="en-US" sz="1000" spc="-1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analysic</a:t>
            </a:r>
            <a:r>
              <a:rPr lang="en-US" sz="1000" spc="-1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increase result correctness (AI is not always true and can create false-positive result)</a:t>
            </a:r>
            <a:endParaRPr lang="en-US" sz="1000" spc="-1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sz="1000" dirty="0">
              <a:latin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EDE3388-7EE1-5B10-4F21-C79F33C165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</a:t>
            </a:fld>
            <a:endParaRPr lang="x-none" spc="-2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037C6C-2A8B-E25C-34F2-224CED9B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D3105C-9157-1E85-E2A3-19E7A71CDFE9}"/>
              </a:ext>
            </a:extLst>
          </p:cNvPr>
          <p:cNvSpPr txBox="1"/>
          <p:nvPr/>
        </p:nvSpPr>
        <p:spPr>
          <a:xfrm>
            <a:off x="-57150" y="358775"/>
            <a:ext cx="220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 analysis with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MCP and Copilot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 option #2      )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Fetch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Misra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rule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12021A-32A4-EEA0-249D-A54907CCDF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30</a:t>
            </a:fld>
            <a:endParaRPr lang="x-none" spc="-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453458"/>
            <a:ext cx="2389567" cy="2947921"/>
          </a:xfrm>
          <a:prstGeom prst="rect">
            <a:avLst/>
          </a:prstGeom>
        </p:spPr>
      </p:pic>
      <p:pic>
        <p:nvPicPr>
          <p:cNvPr id="8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4418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037C6C-2A8B-E25C-34F2-224CED9B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D3105C-9157-1E85-E2A3-19E7A71CDFE9}"/>
              </a:ext>
            </a:extLst>
          </p:cNvPr>
          <p:cNvSpPr txBox="1"/>
          <p:nvPr/>
        </p:nvSpPr>
        <p:spPr>
          <a:xfrm>
            <a:off x="-57150" y="358775"/>
            <a:ext cx="22028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 analysis with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MCP and Copilot</a:t>
            </a:r>
            <a:b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(Option #2      )</a:t>
            </a:r>
            <a:b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Check C++ violation based on rules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12021A-32A4-EEA0-249D-A54907CCDF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31</a:t>
            </a:fld>
            <a:endParaRPr lang="x-none" spc="-2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701" y="358775"/>
            <a:ext cx="2115396" cy="3045017"/>
          </a:xfrm>
          <a:prstGeom prst="rect">
            <a:avLst/>
          </a:prstGeom>
        </p:spPr>
      </p:pic>
      <p:pic>
        <p:nvPicPr>
          <p:cNvPr id="7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4418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5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037C6C-2A8B-E25C-34F2-224CED9B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D3105C-9157-1E85-E2A3-19E7A71CDFE9}"/>
              </a:ext>
            </a:extLst>
          </p:cNvPr>
          <p:cNvSpPr txBox="1"/>
          <p:nvPr/>
        </p:nvSpPr>
        <p:spPr>
          <a:xfrm>
            <a:off x="-57150" y="358775"/>
            <a:ext cx="22028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 analysis with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MCP and Copilot</a:t>
            </a:r>
            <a:b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(Option #2      )</a:t>
            </a:r>
            <a:b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Check C++ violation based on rules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12021A-32A4-EEA0-249D-A54907CCDF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32</a:t>
            </a:fld>
            <a:endParaRPr lang="x-none" spc="-2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82" y="358775"/>
            <a:ext cx="2329977" cy="2728846"/>
          </a:xfrm>
          <a:prstGeom prst="rect">
            <a:avLst/>
          </a:prstGeom>
        </p:spPr>
      </p:pic>
      <p:pic>
        <p:nvPicPr>
          <p:cNvPr id="6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4418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5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51195F-4437-12D2-A28B-FEDF65C7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6BDD1EC-3A5B-768A-D884-A71C3A9B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303"/>
            <a:ext cx="4610100" cy="23156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BA76C18-B8F0-AB85-CC0D-2701CF935B42}"/>
              </a:ext>
            </a:extLst>
          </p:cNvPr>
          <p:cNvSpPr txBox="1"/>
          <p:nvPr/>
        </p:nvSpPr>
        <p:spPr>
          <a:xfrm>
            <a:off x="0" y="347436"/>
            <a:ext cx="1643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Local AI output (ollama)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1925DE0-720F-6BE2-CFCB-1C2C4727FB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33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3089022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9CD609-EDB3-FE89-2CD4-2521D23B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4582CDD1-3D17-91D9-1746-D4CA7A4A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52482"/>
              </p:ext>
            </p:extLst>
          </p:nvPr>
        </p:nvGraphicFramePr>
        <p:xfrm>
          <a:off x="95300" y="434975"/>
          <a:ext cx="4267151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104">
                  <a:extLst>
                    <a:ext uri="{9D8B030D-6E8A-4147-A177-3AD203B41FA5}">
                      <a16:colId xmlns="" xmlns:a16="http://schemas.microsoft.com/office/drawing/2014/main" val="2110670875"/>
                    </a:ext>
                  </a:extLst>
                </a:gridCol>
                <a:gridCol w="1545020">
                  <a:extLst>
                    <a:ext uri="{9D8B030D-6E8A-4147-A177-3AD203B41FA5}">
                      <a16:colId xmlns="" xmlns:a16="http://schemas.microsoft.com/office/drawing/2014/main" val="4044197113"/>
                    </a:ext>
                  </a:extLst>
                </a:gridCol>
                <a:gridCol w="993239">
                  <a:extLst>
                    <a:ext uri="{9D8B030D-6E8A-4147-A177-3AD203B41FA5}">
                      <a16:colId xmlns="" xmlns:a16="http://schemas.microsoft.com/office/drawing/2014/main" val="237902446"/>
                    </a:ext>
                  </a:extLst>
                </a:gridCol>
                <a:gridCol w="1066788">
                  <a:extLst>
                    <a:ext uri="{9D8B030D-6E8A-4147-A177-3AD203B41FA5}">
                      <a16:colId xmlns="" xmlns:a16="http://schemas.microsoft.com/office/drawing/2014/main" val="315312507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x-none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x-none" sz="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Copilot</a:t>
                      </a: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MCP</a:t>
                      </a:r>
                      <a:endParaRPr lang="x-none" sz="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Static tool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 AI with Ollama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835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High quality of violation detection ability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Response time is fast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The code suggestion is good</a:t>
                      </a:r>
                      <a:endParaRPr lang="x-none" sz="8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High security (work locally)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High quality of violation detection ability for custom rule.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Free of cost</a:t>
                      </a:r>
                    </a:p>
                    <a:p>
                      <a:pPr marL="0" indent="0">
                        <a:buNone/>
                      </a:pPr>
                      <a:endParaRPr lang="x-none" sz="8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High security (work locally)</a:t>
                      </a:r>
                    </a:p>
                    <a:p>
                      <a:pPr marL="0" indent="0">
                        <a:buNone/>
                      </a:pP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Free 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 </a:t>
                      </a: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878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x-none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Low security with </a:t>
                      </a:r>
                      <a:r>
                        <a:rPr lang="x-none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</a:t>
                      </a:r>
                      <a:r>
                        <a:rPr lang="x-none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exposing sensitive data</a:t>
                      </a:r>
                      <a:r>
                        <a:rPr lang="x-none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x-non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R</a:t>
                      </a: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equire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</a:t>
                      </a: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high effort for supporting custom rules (custom clang-tidy)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Low performance because of t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 training quality of open-</a:t>
                      </a: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source AI model 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R</a:t>
                      </a: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equire good hardwar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 to use AI locally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Response time is slow</a:t>
                      </a:r>
                      <a:endParaRPr lang="x-none" sz="8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1678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</a:t>
                      </a:r>
                      <a:endParaRPr lang="x-none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Selected</a:t>
                      </a:r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x-none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Selected </a:t>
                      </a:r>
                      <a:endParaRPr lang="x-none" sz="8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8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Reject</a:t>
                      </a:r>
                      <a:endParaRPr lang="x-none" sz="8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6DE69D-9E75-2E2F-5FEA-2E408361DD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34</a:t>
            </a:fld>
            <a:endParaRPr lang="x-none" spc="-25" dirty="0"/>
          </a:p>
        </p:txBody>
      </p:sp>
      <p:pic>
        <p:nvPicPr>
          <p:cNvPr id="5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320522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320522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051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70" dirty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1450" y="434975"/>
            <a:ext cx="3933190" cy="17030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2705">
              <a:lnSpc>
                <a:spcPct val="102600"/>
              </a:lnSpc>
              <a:spcBef>
                <a:spcPts val="300"/>
              </a:spcBef>
            </a:pPr>
            <a:r>
              <a:rPr lang="en-US" sz="9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x-none" sz="9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x-none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Copilot’s REST API</a:t>
            </a:r>
            <a:r>
              <a:rPr lang="x-none" sz="900" spc="-10" dirty="0">
                <a:latin typeface="Arial" panose="020B0604020202020204" pitchFamily="34" charset="0"/>
                <a:cs typeface="Arial" panose="020B0604020202020204" pitchFamily="34" charset="0"/>
              </a:rPr>
              <a:t>: Use API if Copilot publish</a:t>
            </a:r>
            <a:r>
              <a:rPr lang="en-US" sz="900" spc="-10" dirty="0">
                <a:latin typeface="Arial" panose="020B0604020202020204" pitchFamily="34" charset="0"/>
                <a:cs typeface="Arial" panose="020B0604020202020204" pitchFamily="34" charset="0"/>
              </a:rPr>
              <a:t>es in future.</a:t>
            </a:r>
          </a:p>
          <a:p>
            <a:pPr marL="12700" marR="52705">
              <a:lnSpc>
                <a:spcPct val="102600"/>
              </a:lnSpc>
              <a:spcBef>
                <a:spcPts val="300"/>
              </a:spcBef>
            </a:pPr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36830">
              <a:lnSpc>
                <a:spcPct val="102699"/>
              </a:lnSpc>
              <a:spcBef>
                <a:spcPts val="300"/>
              </a:spcBef>
            </a:pPr>
            <a:r>
              <a:rPr lang="en-US" sz="9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9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  CI/CD </a:t>
            </a:r>
            <a:r>
              <a:rPr lang="en-US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sz="900" b="1" spc="-9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900" b="1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spc="-20" dirty="0">
                <a:latin typeface="Arial" panose="020B0604020202020204" pitchFamily="34" charset="0"/>
                <a:cs typeface="Arial" panose="020B0604020202020204" pitchFamily="34" charset="0"/>
              </a:rPr>
              <a:t>Integrate analysis results with CI/CD process</a:t>
            </a:r>
          </a:p>
          <a:p>
            <a:pPr marL="12700" marR="36830">
              <a:lnSpc>
                <a:spcPct val="102699"/>
              </a:lnSpc>
              <a:spcBef>
                <a:spcPts val="300"/>
              </a:spcBef>
            </a:pPr>
            <a:endParaRPr lang="en-US" sz="900" spc="-1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080" indent="-171450">
              <a:lnSpc>
                <a:spcPct val="102600"/>
              </a:lnSpc>
              <a:spcBef>
                <a:spcPts val="295"/>
              </a:spcBef>
              <a:buFontTx/>
              <a:buChar char="-"/>
            </a:pPr>
            <a:r>
              <a:rPr sz="9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Extended </a:t>
            </a:r>
            <a:r>
              <a:rPr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AI Support: </a:t>
            </a:r>
            <a:r>
              <a:rPr sz="900" spc="-30" dirty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sz="9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2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900" spc="-30" dirty="0">
                <a:latin typeface="Arial" panose="020B0604020202020204" pitchFamily="34" charset="0"/>
                <a:cs typeface="Arial" panose="020B0604020202020204" pitchFamily="34" charset="0"/>
              </a:rPr>
              <a:t> additional </a:t>
            </a:r>
            <a:r>
              <a:rPr sz="900" spc="-1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sz="9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9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5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sz="9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2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900" spc="-55" dirty="0">
                <a:latin typeface="Arial" panose="020B0604020202020204" pitchFamily="34" charset="0"/>
                <a:cs typeface="Arial" panose="020B0604020202020204" pitchFamily="34" charset="0"/>
              </a:rPr>
              <a:t>cloud-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sz="9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9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1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sz="9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900" spc="-1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080" indent="-171450">
              <a:lnSpc>
                <a:spcPct val="102600"/>
              </a:lnSpc>
              <a:spcBef>
                <a:spcPts val="295"/>
              </a:spcBef>
              <a:buFontTx/>
              <a:buChar char="-"/>
            </a:pPr>
            <a:r>
              <a:rPr lang="en-US" sz="9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Improve AI-based analysis quality</a:t>
            </a:r>
            <a:r>
              <a:rPr lang="en-US" sz="9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: detect difficult rules such as finding potential race condition.</a:t>
            </a:r>
          </a:p>
          <a:p>
            <a:pPr marL="184150" marR="5080" indent="-171450">
              <a:lnSpc>
                <a:spcPct val="102600"/>
              </a:lnSpc>
              <a:spcBef>
                <a:spcPts val="295"/>
              </a:spcBef>
              <a:buFontTx/>
              <a:buChar char="-"/>
            </a:pPr>
            <a:endParaRPr lang="en-US" sz="9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6EE606B-448B-7E24-46A9-ADD3BB42A9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35</a:t>
            </a:fld>
            <a:endParaRPr lang="x-none" spc="-25" dirty="0"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DE1E919-5AA6-F335-0F0D-A798E49BC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="" xmlns:a16="http://schemas.microsoft.com/office/drawing/2014/main" id="{B0608DCA-C88E-39D0-6D92-38D5C1C8DE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object 4">
            <a:extLst>
              <a:ext uri="{FF2B5EF4-FFF2-40B4-BE49-F238E27FC236}">
                <a16:creationId xmlns="" xmlns:a16="http://schemas.microsoft.com/office/drawing/2014/main" id="{2B47DDBF-F0E6-302B-72FF-899EC9806B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7650" y="511175"/>
            <a:ext cx="3723640" cy="94448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2865">
              <a:lnSpc>
                <a:spcPct val="102699"/>
              </a:lnSpc>
              <a:spcBef>
                <a:spcPts val="55"/>
              </a:spcBef>
            </a:pPr>
            <a:r>
              <a:rPr lang="en-US" sz="900" spc="-45" dirty="0">
                <a:latin typeface="Arial" panose="020B0604020202020204" pitchFamily="34" charset="0"/>
                <a:cs typeface="Arial" panose="020B0604020202020204" pitchFamily="34" charset="0"/>
              </a:rPr>
              <a:t>- Code-Guard tool 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provides a robust solution for C++ vulnerability detection.</a:t>
            </a:r>
            <a:endParaRPr lang="en-US" sz="900" spc="-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62865" indent="-171450">
              <a:lnSpc>
                <a:spcPct val="102699"/>
              </a:lnSpc>
              <a:spcBef>
                <a:spcPts val="55"/>
              </a:spcBef>
              <a:buFontTx/>
              <a:buChar char="-"/>
            </a:pPr>
            <a:endParaRPr sz="900" spc="-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lang="en-US" sz="900" spc="-4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Combines static analysis (</a:t>
            </a:r>
            <a:r>
              <a:rPr sz="900" spc="-45" dirty="0" err="1">
                <a:latin typeface="Arial" panose="020B0604020202020204" pitchFamily="34" charset="0"/>
                <a:cs typeface="Arial" panose="020B0604020202020204" pitchFamily="34" charset="0"/>
              </a:rPr>
              <a:t>cppcheck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, clang-tidy, clang) with AI-driven insights (</a:t>
            </a:r>
            <a:r>
              <a:rPr sz="9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Copilot</a:t>
            </a:r>
            <a:r>
              <a:rPr lang="en-US" sz="9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9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MCP</a:t>
            </a:r>
            <a:r>
              <a:rPr sz="9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900" spc="-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US" sz="900" spc="-4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Future enhancements will focus on usability, performance, and extended AI capabilities.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452F846-D712-C901-DB97-C6CB9B151F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36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581648505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 dirty="0">
                <a:latin typeface="Arial" panose="020B0604020202020204" pitchFamily="34" charset="0"/>
                <a:cs typeface="Arial" panose="020B0604020202020204" pitchFamily="34" charset="0"/>
              </a:rPr>
              <a:t>Design Overview</a:t>
            </a:r>
            <a:endParaRPr spc="-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9262" y="576885"/>
            <a:ext cx="1110588" cy="187420"/>
          </a:xfrm>
          <a:custGeom>
            <a:avLst/>
            <a:gdLst/>
            <a:ahLst/>
            <a:cxnLst/>
            <a:rect l="l" t="t" r="r" b="b"/>
            <a:pathLst>
              <a:path w="1205864" h="395605">
                <a:moveTo>
                  <a:pt x="1155124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7" y="364371"/>
                </a:lnTo>
                <a:lnTo>
                  <a:pt x="14823" y="380458"/>
                </a:lnTo>
                <a:lnTo>
                  <a:pt x="30910" y="391305"/>
                </a:lnTo>
                <a:lnTo>
                  <a:pt x="50610" y="395282"/>
                </a:lnTo>
                <a:lnTo>
                  <a:pt x="1155124" y="395282"/>
                </a:lnTo>
                <a:lnTo>
                  <a:pt x="1174825" y="391305"/>
                </a:lnTo>
                <a:lnTo>
                  <a:pt x="1190912" y="380458"/>
                </a:lnTo>
                <a:lnTo>
                  <a:pt x="1201758" y="364371"/>
                </a:lnTo>
                <a:lnTo>
                  <a:pt x="1205735" y="344671"/>
                </a:lnTo>
                <a:lnTo>
                  <a:pt x="1205735" y="50610"/>
                </a:lnTo>
                <a:lnTo>
                  <a:pt x="1201758" y="30910"/>
                </a:lnTo>
                <a:lnTo>
                  <a:pt x="1190912" y="14823"/>
                </a:lnTo>
                <a:lnTo>
                  <a:pt x="1174825" y="3977"/>
                </a:lnTo>
                <a:lnTo>
                  <a:pt x="1155124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2427" y="589472"/>
            <a:ext cx="1208526" cy="16998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4450" marR="5080" indent="-32384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Code-Guard tool</a:t>
            </a:r>
            <a:endParaRPr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00" y="1510065"/>
            <a:ext cx="1759585" cy="395605"/>
          </a:xfrm>
          <a:custGeom>
            <a:avLst/>
            <a:gdLst/>
            <a:ahLst/>
            <a:cxnLst/>
            <a:rect l="l" t="t" r="r" b="b"/>
            <a:pathLst>
              <a:path w="1759585" h="395604">
                <a:moveTo>
                  <a:pt x="1708933" y="0"/>
                </a:moveTo>
                <a:lnTo>
                  <a:pt x="50609" y="0"/>
                </a:lnTo>
                <a:lnTo>
                  <a:pt x="30909" y="3977"/>
                </a:lnTo>
                <a:lnTo>
                  <a:pt x="14822" y="14823"/>
                </a:lnTo>
                <a:lnTo>
                  <a:pt x="3976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6" y="364372"/>
                </a:lnTo>
                <a:lnTo>
                  <a:pt x="14822" y="380459"/>
                </a:lnTo>
                <a:lnTo>
                  <a:pt x="30909" y="391305"/>
                </a:lnTo>
                <a:lnTo>
                  <a:pt x="50609" y="395282"/>
                </a:lnTo>
                <a:lnTo>
                  <a:pt x="1708933" y="395282"/>
                </a:lnTo>
                <a:lnTo>
                  <a:pt x="1728633" y="391305"/>
                </a:lnTo>
                <a:lnTo>
                  <a:pt x="1744720" y="380459"/>
                </a:lnTo>
                <a:lnTo>
                  <a:pt x="1755567" y="364372"/>
                </a:lnTo>
                <a:lnTo>
                  <a:pt x="1759544" y="344671"/>
                </a:lnTo>
                <a:lnTo>
                  <a:pt x="1759544" y="50610"/>
                </a:lnTo>
                <a:lnTo>
                  <a:pt x="1755567" y="30910"/>
                </a:lnTo>
                <a:lnTo>
                  <a:pt x="1744720" y="14823"/>
                </a:lnTo>
                <a:lnTo>
                  <a:pt x="1728633" y="3977"/>
                </a:lnTo>
                <a:lnTo>
                  <a:pt x="1708933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50" y="1513731"/>
            <a:ext cx="1692910" cy="3443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40767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 Analysis </a:t>
            </a:r>
            <a:r>
              <a:rPr sz="1100" spc="-35" dirty="0">
                <a:latin typeface="Arial" panose="020B0604020202020204" pitchFamily="34" charset="0"/>
                <a:cs typeface="Arial" panose="020B0604020202020204" pitchFamily="34" charset="0"/>
              </a:rPr>
              <a:t>(cppcheck,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latin typeface="Arial" panose="020B0604020202020204" pitchFamily="34" charset="0"/>
                <a:cs typeface="Arial" panose="020B0604020202020204" pitchFamily="34" charset="0"/>
              </a:rPr>
              <a:t>clang-tidy,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latin typeface="Arial" panose="020B0604020202020204" pitchFamily="34" charset="0"/>
                <a:cs typeface="Arial" panose="020B0604020202020204" pitchFamily="34" charset="0"/>
              </a:rPr>
              <a:t>clang)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1497" y="1431136"/>
            <a:ext cx="86240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1784" y="1685893"/>
            <a:ext cx="2458313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1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Copilot</a:t>
            </a:r>
            <a:r>
              <a:rPr lang="en-US" sz="11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using MCP for understanding local resource context</a:t>
            </a:r>
            <a:r>
              <a:rPr lang="en-US" sz="11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3667" y="761288"/>
            <a:ext cx="1064895" cy="711627"/>
          </a:xfrm>
          <a:custGeom>
            <a:avLst/>
            <a:gdLst/>
            <a:ahLst/>
            <a:cxnLst/>
            <a:rect l="l" t="t" r="r" b="b"/>
            <a:pathLst>
              <a:path w="1143000" h="693419">
                <a:moveTo>
                  <a:pt x="1142919" y="0"/>
                </a:moveTo>
                <a:lnTo>
                  <a:pt x="0" y="692947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7250" y="1445976"/>
            <a:ext cx="55880" cy="44450"/>
          </a:xfrm>
          <a:custGeom>
            <a:avLst/>
            <a:gdLst/>
            <a:ahLst/>
            <a:cxnLst/>
            <a:rect l="l" t="t" r="r" b="b"/>
            <a:pathLst>
              <a:path w="55880" h="44450">
                <a:moveTo>
                  <a:pt x="0" y="44401"/>
                </a:moveTo>
                <a:lnTo>
                  <a:pt x="55444" y="34111"/>
                </a:lnTo>
                <a:lnTo>
                  <a:pt x="30147" y="26124"/>
                </a:lnTo>
                <a:lnTo>
                  <a:pt x="34763" y="0"/>
                </a:lnTo>
                <a:lnTo>
                  <a:pt x="0" y="44401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58563" y="761288"/>
            <a:ext cx="1130762" cy="684688"/>
          </a:xfrm>
          <a:custGeom>
            <a:avLst/>
            <a:gdLst/>
            <a:ahLst/>
            <a:cxnLst/>
            <a:rect l="l" t="t" r="r" b="b"/>
            <a:pathLst>
              <a:path w="937260" h="689610">
                <a:moveTo>
                  <a:pt x="0" y="0"/>
                </a:moveTo>
                <a:lnTo>
                  <a:pt x="937105" y="68908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39169" y="1398351"/>
            <a:ext cx="54610" cy="47625"/>
          </a:xfrm>
          <a:custGeom>
            <a:avLst/>
            <a:gdLst/>
            <a:ahLst/>
            <a:cxnLst/>
            <a:rect l="l" t="t" r="r" b="b"/>
            <a:pathLst>
              <a:path w="54610" h="47625">
                <a:moveTo>
                  <a:pt x="54310" y="47316"/>
                </a:moveTo>
                <a:lnTo>
                  <a:pt x="23632" y="0"/>
                </a:lnTo>
                <a:lnTo>
                  <a:pt x="25907" y="26430"/>
                </a:lnTo>
                <a:lnTo>
                  <a:pt x="0" y="32137"/>
                </a:lnTo>
                <a:lnTo>
                  <a:pt x="54310" y="47316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">
            <a:extLst>
              <a:ext uri="{FF2B5EF4-FFF2-40B4-BE49-F238E27FC236}">
                <a16:creationId xmlns="" xmlns:a16="http://schemas.microsoft.com/office/drawing/2014/main" id="{5941F2AF-D4D8-0AB6-9EAB-80C6C676C797}"/>
              </a:ext>
            </a:extLst>
          </p:cNvPr>
          <p:cNvSpPr/>
          <p:nvPr/>
        </p:nvSpPr>
        <p:spPr>
          <a:xfrm>
            <a:off x="2076450" y="1445977"/>
            <a:ext cx="2438399" cy="835826"/>
          </a:xfrm>
          <a:custGeom>
            <a:avLst/>
            <a:gdLst/>
            <a:ahLst/>
            <a:cxnLst/>
            <a:rect l="l" t="t" r="r" b="b"/>
            <a:pathLst>
              <a:path w="1759585" h="395604">
                <a:moveTo>
                  <a:pt x="1708933" y="0"/>
                </a:moveTo>
                <a:lnTo>
                  <a:pt x="50609" y="0"/>
                </a:lnTo>
                <a:lnTo>
                  <a:pt x="30909" y="3977"/>
                </a:lnTo>
                <a:lnTo>
                  <a:pt x="14822" y="14823"/>
                </a:lnTo>
                <a:lnTo>
                  <a:pt x="3976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6" y="364372"/>
                </a:lnTo>
                <a:lnTo>
                  <a:pt x="14822" y="380459"/>
                </a:lnTo>
                <a:lnTo>
                  <a:pt x="30909" y="391305"/>
                </a:lnTo>
                <a:lnTo>
                  <a:pt x="50609" y="395282"/>
                </a:lnTo>
                <a:lnTo>
                  <a:pt x="1708933" y="395282"/>
                </a:lnTo>
                <a:lnTo>
                  <a:pt x="1728633" y="391305"/>
                </a:lnTo>
                <a:lnTo>
                  <a:pt x="1744720" y="380459"/>
                </a:lnTo>
                <a:lnTo>
                  <a:pt x="1755567" y="364372"/>
                </a:lnTo>
                <a:lnTo>
                  <a:pt x="1759544" y="344671"/>
                </a:lnTo>
                <a:lnTo>
                  <a:pt x="1759544" y="50610"/>
                </a:lnTo>
                <a:lnTo>
                  <a:pt x="1755567" y="30910"/>
                </a:lnTo>
                <a:lnTo>
                  <a:pt x="1744720" y="14823"/>
                </a:lnTo>
                <a:lnTo>
                  <a:pt x="1728633" y="3977"/>
                </a:lnTo>
                <a:lnTo>
                  <a:pt x="1708933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">
            <a:extLst>
              <a:ext uri="{FF2B5EF4-FFF2-40B4-BE49-F238E27FC236}">
                <a16:creationId xmlns="" xmlns:a16="http://schemas.microsoft.com/office/drawing/2014/main" id="{BEC5BC08-4109-550C-7766-B3F1BFCCC414}"/>
              </a:ext>
            </a:extLst>
          </p:cNvPr>
          <p:cNvSpPr/>
          <p:nvPr/>
        </p:nvSpPr>
        <p:spPr>
          <a:xfrm>
            <a:off x="33515" y="2392970"/>
            <a:ext cx="1759229" cy="501495"/>
          </a:xfrm>
          <a:custGeom>
            <a:avLst/>
            <a:gdLst/>
            <a:ahLst/>
            <a:cxnLst/>
            <a:rect l="l" t="t" r="r" b="b"/>
            <a:pathLst>
              <a:path w="1759585" h="395604">
                <a:moveTo>
                  <a:pt x="1708933" y="0"/>
                </a:moveTo>
                <a:lnTo>
                  <a:pt x="50609" y="0"/>
                </a:lnTo>
                <a:lnTo>
                  <a:pt x="30909" y="3977"/>
                </a:lnTo>
                <a:lnTo>
                  <a:pt x="14822" y="14823"/>
                </a:lnTo>
                <a:lnTo>
                  <a:pt x="3976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6" y="364372"/>
                </a:lnTo>
                <a:lnTo>
                  <a:pt x="14822" y="380459"/>
                </a:lnTo>
                <a:lnTo>
                  <a:pt x="30909" y="391305"/>
                </a:lnTo>
                <a:lnTo>
                  <a:pt x="50609" y="395282"/>
                </a:lnTo>
                <a:lnTo>
                  <a:pt x="1708933" y="395282"/>
                </a:lnTo>
                <a:lnTo>
                  <a:pt x="1728633" y="391305"/>
                </a:lnTo>
                <a:lnTo>
                  <a:pt x="1744720" y="380459"/>
                </a:lnTo>
                <a:lnTo>
                  <a:pt x="1755567" y="364372"/>
                </a:lnTo>
                <a:lnTo>
                  <a:pt x="1759544" y="344671"/>
                </a:lnTo>
                <a:lnTo>
                  <a:pt x="1759544" y="50610"/>
                </a:lnTo>
                <a:lnTo>
                  <a:pt x="1755567" y="30910"/>
                </a:lnTo>
                <a:lnTo>
                  <a:pt x="1744720" y="14823"/>
                </a:lnTo>
                <a:lnTo>
                  <a:pt x="1728633" y="3977"/>
                </a:lnTo>
                <a:lnTo>
                  <a:pt x="1708933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9">
            <a:extLst>
              <a:ext uri="{FF2B5EF4-FFF2-40B4-BE49-F238E27FC236}">
                <a16:creationId xmlns="" xmlns:a16="http://schemas.microsoft.com/office/drawing/2014/main" id="{FB4A2EAE-5860-9AE3-4519-083FC7C39D0E}"/>
              </a:ext>
            </a:extLst>
          </p:cNvPr>
          <p:cNvSpPr txBox="1"/>
          <p:nvPr/>
        </p:nvSpPr>
        <p:spPr>
          <a:xfrm>
            <a:off x="121654" y="2440564"/>
            <a:ext cx="1835457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Custom Clang-tidy for LGEDV rules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="" xmlns:a16="http://schemas.microsoft.com/office/drawing/2014/main" id="{FD7E67FA-682E-F249-F0FC-E8818F091A11}"/>
              </a:ext>
            </a:extLst>
          </p:cNvPr>
          <p:cNvSpPr/>
          <p:nvPr/>
        </p:nvSpPr>
        <p:spPr>
          <a:xfrm rot="1255957">
            <a:off x="786021" y="1919065"/>
            <a:ext cx="150379" cy="407516"/>
          </a:xfrm>
          <a:custGeom>
            <a:avLst/>
            <a:gdLst/>
            <a:ahLst/>
            <a:cxnLst/>
            <a:rect l="l" t="t" r="r" b="b"/>
            <a:pathLst>
              <a:path w="937260" h="689610">
                <a:moveTo>
                  <a:pt x="0" y="0"/>
                </a:moveTo>
                <a:lnTo>
                  <a:pt x="937105" y="68908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1">
            <a:extLst>
              <a:ext uri="{FF2B5EF4-FFF2-40B4-BE49-F238E27FC236}">
                <a16:creationId xmlns="" xmlns:a16="http://schemas.microsoft.com/office/drawing/2014/main" id="{DCA25ABB-5CB0-1C72-F316-B97D16DFB59A}"/>
              </a:ext>
            </a:extLst>
          </p:cNvPr>
          <p:cNvSpPr/>
          <p:nvPr/>
        </p:nvSpPr>
        <p:spPr>
          <a:xfrm rot="3150725">
            <a:off x="834390" y="2332680"/>
            <a:ext cx="45719" cy="45719"/>
          </a:xfrm>
          <a:custGeom>
            <a:avLst/>
            <a:gdLst/>
            <a:ahLst/>
            <a:cxnLst/>
            <a:rect l="l" t="t" r="r" b="b"/>
            <a:pathLst>
              <a:path w="54610" h="47625">
                <a:moveTo>
                  <a:pt x="54310" y="47316"/>
                </a:moveTo>
                <a:lnTo>
                  <a:pt x="23632" y="0"/>
                </a:lnTo>
                <a:lnTo>
                  <a:pt x="25907" y="26430"/>
                </a:lnTo>
                <a:lnTo>
                  <a:pt x="0" y="32137"/>
                </a:lnTo>
                <a:lnTo>
                  <a:pt x="54310" y="47316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24697C-362E-151F-B982-1CAC1FC469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4</a:t>
            </a:fld>
            <a:endParaRPr lang="x-none" spc="-2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spc="-3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970" y="487784"/>
            <a:ext cx="3511257" cy="1090683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x-none" sz="1100" b="1" spc="-20" dirty="0">
                <a:latin typeface="Arial" panose="020B0604020202020204" pitchFamily="34" charset="0"/>
                <a:cs typeface="Arial" panose="020B0604020202020204" pitchFamily="34" charset="0"/>
              </a:rPr>
              <a:t>Library used:</a:t>
            </a:r>
            <a:endParaRPr lang="en-US" sz="1100" b="1" spc="-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Tx/>
              <a:buChar char="-"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cppcheck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45" dirty="0">
                <a:latin typeface="Arial" panose="020B0604020202020204" pitchFamily="34" charset="0"/>
                <a:cs typeface="Arial" panose="020B0604020202020204" pitchFamily="34" charset="0"/>
              </a:rPr>
              <a:t>Comprehensive</a:t>
            </a:r>
            <a:r>
              <a:rPr lang="en-US" sz="1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1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3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sz="1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en-US" sz="1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10" dirty="0">
                <a:latin typeface="Arial" panose="020B0604020202020204" pitchFamily="34" charset="0"/>
                <a:cs typeface="Arial" panose="020B0604020202020204" pitchFamily="34" charset="0"/>
              </a:rPr>
              <a:t>code.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Tx/>
              <a:buChar char="-"/>
            </a:pPr>
            <a:r>
              <a:rPr sz="1000" spc="70" dirty="0">
                <a:latin typeface="Arial" panose="020B0604020202020204" pitchFamily="34" charset="0"/>
                <a:cs typeface="Arial" panose="020B0604020202020204" pitchFamily="34" charset="0"/>
              </a:rPr>
              <a:t>clang-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tidy:</a:t>
            </a:r>
            <a:r>
              <a:rPr sz="1000" spc="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Custom</a:t>
            </a:r>
            <a:r>
              <a:rPr sz="1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LGEDV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r>
              <a:rPr sz="1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  <a:r>
              <a:rPr sz="1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detection.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Tx/>
              <a:buChar char="-"/>
            </a:pPr>
            <a:r>
              <a:rPr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clang:</a:t>
            </a:r>
            <a:r>
              <a:rPr sz="1000" spc="16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>
                <a:latin typeface="Arial" panose="020B0604020202020204" pitchFamily="34" charset="0"/>
                <a:cs typeface="Arial" panose="020B0604020202020204" pitchFamily="34" charset="0"/>
              </a:rPr>
              <a:t>analyzer</a:t>
            </a:r>
            <a:r>
              <a:rPr sz="1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sz="1000" spc="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inspection.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560" algn="l">
              <a:lnSpc>
                <a:spcPts val="1200"/>
              </a:lnSpc>
            </a:pPr>
            <a:endParaRPr lang="x-none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AA2FB87-3E1C-C48C-E87F-6C4E498640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5</a:t>
            </a:fld>
            <a:endParaRPr lang="x-none" spc="-25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C574B7-3C5A-F92F-676A-6EA64C13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1DB861A-C3CD-6D68-2908-1856266637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" y="342098"/>
            <a:ext cx="4478620" cy="30418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6540D81-0A04-0E5B-A674-8651F21FC0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6</a:t>
            </a:fld>
            <a:endParaRPr lang="x-none" spc="-25" dirty="0"/>
          </a:p>
        </p:txBody>
      </p:sp>
      <p:sp>
        <p:nvSpPr>
          <p:cNvPr id="5" name="object 18">
            <a:extLst>
              <a:ext uri="{FF2B5EF4-FFF2-40B4-BE49-F238E27FC236}">
                <a16:creationId xmlns="" xmlns:a16="http://schemas.microsoft.com/office/drawing/2014/main" id="{056FB5EA-736A-1114-5AA1-3345A9808675}"/>
              </a:ext>
            </a:extLst>
          </p:cNvPr>
          <p:cNvSpPr txBox="1"/>
          <p:nvPr/>
        </p:nvSpPr>
        <p:spPr>
          <a:xfrm>
            <a:off x="61944" y="764561"/>
            <a:ext cx="1252506" cy="11678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800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AST: Abstract Syntax Tree</a:t>
            </a: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6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Clang-Tidy parses C++ source code into an AST, a tree representation of code's syntactic structure.</a:t>
            </a: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6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 rules are “checkers" that traverse AST to identify patterns that violate specific coding guidelines.</a:t>
            </a: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endParaRPr lang="en-US" sz="600" dirty="0" smtClean="0">
              <a:effectLst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8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18">
            <a:extLst>
              <a:ext uri="{FF2B5EF4-FFF2-40B4-BE49-F238E27FC236}">
                <a16:creationId xmlns="" xmlns:a16="http://schemas.microsoft.com/office/drawing/2014/main" id="{056FB5EA-736A-1114-5AA1-3345A9808675}"/>
              </a:ext>
            </a:extLst>
          </p:cNvPr>
          <p:cNvSpPr txBox="1"/>
          <p:nvPr/>
        </p:nvSpPr>
        <p:spPr>
          <a:xfrm>
            <a:off x="19050" y="342097"/>
            <a:ext cx="1981150" cy="35573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Clang-tidy for </a:t>
            </a:r>
            <a:b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rules 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881DD1D-A21C-3B2F-AA26-71751FB66B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24" y="377411"/>
            <a:ext cx="2103696" cy="1378693"/>
          </a:xfrm>
          <a:prstGeom prst="rect">
            <a:avLst/>
          </a:prstGeom>
        </p:spPr>
      </p:pic>
      <p:pic>
        <p:nvPicPr>
          <p:cNvPr id="9" name="Picture 2" descr="체크 표시 클립 아트. 무료 다운로드. | Creazilla">
            <a:extLst>
              <a:ext uri="{FF2B5EF4-FFF2-40B4-BE49-F238E27FC236}">
                <a16:creationId xmlns:a16="http://schemas.microsoft.com/office/drawing/2014/main" xmlns="" id="{506060A2-694F-9BC8-4E65-1A4842DC7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91" y="390238"/>
            <a:ext cx="192966" cy="192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8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26C728-E216-4803-E352-BB030C17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6E7398-C11B-E89D-B89F-CE53D16894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7</a:t>
            </a:fld>
            <a:endParaRPr lang="x-none" spc="-2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394313"/>
            <a:ext cx="3406388" cy="300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2120E5A-5340-EA66-7B0D-47B94D5F8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="" xmlns:a16="http://schemas.microsoft.com/office/drawing/2014/main" id="{C14EE6A6-CBA5-D6BA-B818-B00F4B12F3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spc="-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="" xmlns:a16="http://schemas.microsoft.com/office/drawing/2014/main" id="{4B898F09-DC95-BB57-17F6-B18DB7CD16FB}"/>
              </a:ext>
            </a:extLst>
          </p:cNvPr>
          <p:cNvSpPr txBox="1"/>
          <p:nvPr/>
        </p:nvSpPr>
        <p:spPr>
          <a:xfrm>
            <a:off x="209228" y="435606"/>
            <a:ext cx="3870960" cy="150977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lang="x-none" sz="1100" b="1" spc="85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lang="en-US" sz="1100" b="1" spc="8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lang="x-none" sz="1100" spc="8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100" spc="-50" dirty="0">
                <a:latin typeface="Arial" panose="020B0604020202020204" pitchFamily="34" charset="0"/>
                <a:cs typeface="Arial" panose="020B0604020202020204" pitchFamily="34" charset="0"/>
              </a:rPr>
              <a:t>Leverage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sz="11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Copilot</a:t>
            </a:r>
            <a:r>
              <a:rPr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100" spc="-25" dirty="0">
                <a:latin typeface="Arial" panose="020B0604020202020204" pitchFamily="34" charset="0"/>
                <a:cs typeface="Arial" panose="020B0604020202020204" pitchFamily="34" charset="0"/>
              </a:rPr>
              <a:t> detect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0" dirty="0">
                <a:latin typeface="Arial" panose="020B0604020202020204" pitchFamily="34" charset="0"/>
                <a:cs typeface="Arial" panose="020B0604020202020204" pitchFamily="34" charset="0"/>
              </a:rPr>
              <a:t>vulnerabilities </a:t>
            </a:r>
            <a:r>
              <a:rPr sz="1100" spc="-65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predefined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rules.</a:t>
            </a:r>
            <a:endParaRPr lang="en-US" sz="11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 marR="30480">
              <a:lnSpc>
                <a:spcPct val="102699"/>
              </a:lnSpc>
              <a:spcBef>
                <a:spcPts val="55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lang="x-none"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Pre-defined Rules (Markdown format)</a:t>
            </a:r>
            <a:endParaRPr lang="en-US" sz="1100" b="1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lang="x-none" sz="1100" spc="-1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x-none" sz="1100" spc="-1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Misracpp2008GuideLines.md</a:t>
            </a:r>
            <a:endParaRPr lang="x-none" sz="11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lang="x-none" sz="1100" spc="-1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x-none" sz="1100" spc="-1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LGEDVRuleGuidelines.md</a:t>
            </a:r>
            <a:endParaRPr lang="x-none" sz="11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lang="x-none" sz="1100" spc="-1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x-none" sz="1100" spc="-1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StaticAnalysicGuidelines.md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="" xmlns:a16="http://schemas.microsoft.com/office/drawing/2014/main" id="{1E049AE9-1341-4876-7533-B46A7E7F76B2}"/>
              </a:ext>
            </a:extLst>
          </p:cNvPr>
          <p:cNvSpPr txBox="1"/>
          <p:nvPr/>
        </p:nvSpPr>
        <p:spPr>
          <a:xfrm>
            <a:off x="534352" y="228091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="" xmlns:a16="http://schemas.microsoft.com/office/drawing/2014/main" id="{C9557E22-EEF2-0558-F9CB-2CB9B0563285}"/>
              </a:ext>
            </a:extLst>
          </p:cNvPr>
          <p:cNvSpPr txBox="1"/>
          <p:nvPr/>
        </p:nvSpPr>
        <p:spPr>
          <a:xfrm>
            <a:off x="534352" y="258456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AFD33C-5930-5BE3-0D1A-0606051292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8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42902217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78AAB1-439D-A2D5-06F5-CA97D59F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 solution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C1ECB5-6034-D723-B4B5-F7C448169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0" y="892175"/>
            <a:ext cx="4362450" cy="2416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B7CF730-7405-71B2-8294-3A4D1AB91F92}"/>
              </a:ext>
            </a:extLst>
          </p:cNvPr>
          <p:cNvSpPr txBox="1"/>
          <p:nvPr/>
        </p:nvSpPr>
        <p:spPr>
          <a:xfrm>
            <a:off x="0" y="35877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Pre-defined rules</a:t>
            </a:r>
          </a:p>
          <a:p>
            <a:r>
              <a:rPr lang="x-none" sz="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8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Markdown format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D5E9A54-06BC-D47A-276F-DF06DBB1B8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9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17287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3354</TotalTime>
  <Words>870</Words>
  <Application>Microsoft Office PowerPoint</Application>
  <PresentationFormat>Custom</PresentationFormat>
  <Paragraphs>213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Tahoma</vt:lpstr>
      <vt:lpstr>Trebuchet MS</vt:lpstr>
      <vt:lpstr>Wingdings</vt:lpstr>
      <vt:lpstr>Office Theme</vt:lpstr>
      <vt:lpstr>PowerPoint Presentation</vt:lpstr>
      <vt:lpstr>Outline</vt:lpstr>
      <vt:lpstr>Introduction</vt:lpstr>
      <vt:lpstr>Design Overview</vt:lpstr>
      <vt:lpstr>Static Analysis</vt:lpstr>
      <vt:lpstr>Static Analysis</vt:lpstr>
      <vt:lpstr>Static Analysis</vt:lpstr>
      <vt:lpstr>AI solution</vt:lpstr>
      <vt:lpstr>AI solution</vt:lpstr>
      <vt:lpstr>AI solution</vt:lpstr>
      <vt:lpstr>AI solution</vt:lpstr>
      <vt:lpstr>AI solution</vt:lpstr>
      <vt:lpstr>AI solution</vt:lpstr>
      <vt:lpstr>AI solution</vt:lpstr>
      <vt:lpstr>AI solution</vt:lpstr>
      <vt:lpstr>AI solution</vt:lpstr>
      <vt:lpstr>AI solution</vt:lpstr>
      <vt:lpstr>AI solution</vt:lpstr>
      <vt:lpstr>AI solution</vt:lpstr>
      <vt:lpstr>Local AI with Ollama (experimental)</vt:lpstr>
      <vt:lpstr>Local AI with Ollama (experimental)</vt:lpstr>
      <vt:lpstr>Local AI with Ollama (experimental)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Future Improvements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LGEDV Code Checker Extension for VS Code - Design Overview and Technical Details</dc:title>
  <dc:creator>Tai Tran</dc:creator>
  <cp:lastModifiedBy>Microsoft account</cp:lastModifiedBy>
  <cp:revision>59</cp:revision>
  <dcterms:created xsi:type="dcterms:W3CDTF">2025-05-30T07:09:51Z</dcterms:created>
  <dcterms:modified xsi:type="dcterms:W3CDTF">2025-06-17T05:50:09Z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2025-05-30T00:00:00Z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2025-05-30T00:00:00Z</vt:filetime>
  </property>
  <property fmtid="{D5CDD505-2E9C-101B-9397-08002B2CF9AE}" pid="5" name="Producer">
    <vt:lpwstr>3-Heights(TM) PDF Security Shell 4.8.25.2 (http://www.pdf-tools.com)</vt:lpwstr>
  </property>
</Properties>
</file>