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6" r:id="rId7"/>
    <p:sldId id="317" r:id="rId8"/>
    <p:sldId id="318" r:id="rId9"/>
    <p:sldId id="319" r:id="rId10"/>
    <p:sldId id="320" r:id="rId11"/>
    <p:sldId id="272" r:id="rId12"/>
    <p:sldId id="285" r:id="rId13"/>
    <p:sldId id="279" r:id="rId14"/>
    <p:sldId id="280" r:id="rId15"/>
    <p:sldId id="281" r:id="rId16"/>
    <p:sldId id="315" r:id="rId17"/>
    <p:sldId id="316" r:id="rId18"/>
    <p:sldId id="294" r:id="rId19"/>
    <p:sldId id="328" r:id="rId20"/>
    <p:sldId id="313" r:id="rId21"/>
    <p:sldId id="314" r:id="rId22"/>
    <p:sldId id="329" r:id="rId23"/>
    <p:sldId id="330" r:id="rId24"/>
    <p:sldId id="331" r:id="rId25"/>
    <p:sldId id="268" r:id="rId26"/>
    <p:sldId id="271" r:id="rId27"/>
    <p:sldId id="270" r:id="rId28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5995"/>
  </p:normalViewPr>
  <p:slideViewPr>
    <p:cSldViewPr>
      <p:cViewPr varScale="1">
        <p:scale>
          <a:sx n="208" d="100"/>
          <a:sy n="208" d="100"/>
        </p:scale>
        <p:origin x="1848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176F2-8FDD-004B-BC0F-6A0A024A3EE4}" type="datetimeFigureOut">
              <a:rPr lang="x-none" smtClean="0"/>
              <a:t>7/9/2025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B553-3FE3-234D-A266-81E4A520CB8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6940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88491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51755"/>
            <a:ext cx="4432935" cy="674370"/>
          </a:xfrm>
          <a:custGeom>
            <a:avLst/>
            <a:gdLst/>
            <a:ahLst/>
            <a:cxnLst/>
            <a:rect l="l" t="t" r="r" b="b"/>
            <a:pathLst>
              <a:path w="4432935" h="674369">
                <a:moveTo>
                  <a:pt x="4432566" y="0"/>
                </a:moveTo>
                <a:lnTo>
                  <a:pt x="0" y="0"/>
                </a:lnTo>
                <a:lnTo>
                  <a:pt x="0" y="674277"/>
                </a:lnTo>
                <a:lnTo>
                  <a:pt x="4432566" y="674277"/>
                </a:lnTo>
                <a:lnTo>
                  <a:pt x="4432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832918"/>
            <a:ext cx="4432935" cy="642620"/>
          </a:xfrm>
          <a:custGeom>
            <a:avLst/>
            <a:gdLst/>
            <a:ahLst/>
            <a:cxnLst/>
            <a:rect l="l" t="t" r="r" b="b"/>
            <a:pathLst>
              <a:path w="4432935" h="642619">
                <a:moveTo>
                  <a:pt x="4432567" y="0"/>
                </a:moveTo>
                <a:lnTo>
                  <a:pt x="0" y="0"/>
                </a:lnTo>
                <a:lnTo>
                  <a:pt x="0" y="591513"/>
                </a:lnTo>
                <a:lnTo>
                  <a:pt x="4008" y="611238"/>
                </a:lnTo>
                <a:lnTo>
                  <a:pt x="14922" y="627391"/>
                </a:lnTo>
                <a:lnTo>
                  <a:pt x="31075" y="638305"/>
                </a:lnTo>
                <a:lnTo>
                  <a:pt x="50800" y="642314"/>
                </a:lnTo>
                <a:lnTo>
                  <a:pt x="4381767" y="642314"/>
                </a:lnTo>
                <a:lnTo>
                  <a:pt x="4401492" y="638305"/>
                </a:lnTo>
                <a:lnTo>
                  <a:pt x="4417644" y="627391"/>
                </a:lnTo>
                <a:lnTo>
                  <a:pt x="4428558" y="611238"/>
                </a:lnTo>
                <a:lnTo>
                  <a:pt x="4432567" y="591513"/>
                </a:lnTo>
                <a:lnTo>
                  <a:pt x="44325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896085"/>
            <a:ext cx="3723640" cy="1624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86097" y="3311459"/>
            <a:ext cx="25400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.lge.com/main/display/DCVCC/Violation+Check-Lis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isivi.lge.com:8060/files/copilot_md/common/StaticGuidelines_High_en.m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api/extension-guides/ai/language-model" TargetMode="External"/><Relationship Id="rId2" Type="http://schemas.openxmlformats.org/officeDocument/2006/relationships/hyperlink" Target="https://code.visualstudio.com/api/extension-guides/ai/language-model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copilot/reference/ai-models/supported-ai-models-in-copilot#supported-models-per-clien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odelcontextprotocol.io/introdu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llab.lge.com/main/display/DCVCC/5.+AlarmMg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851755"/>
            <a:ext cx="4432935" cy="2725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93345" algn="ctr">
              <a:lnSpc>
                <a:spcPct val="100000"/>
              </a:lnSpc>
              <a:spcBef>
                <a:spcPts val="445"/>
              </a:spcBef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Code-Guard tool </a:t>
            </a:r>
            <a:r>
              <a:rPr lang="en-US" sz="14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detecting C++ vulnerability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4141" y="1685314"/>
            <a:ext cx="819785" cy="718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Tran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Anh Tai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July 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1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1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8A223F-2857-3DF4-31E0-3289FABAE8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9035F2F-D866-A5F0-F2C7-BB867EE80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301C9A-D2E0-8FDB-A8C5-3F50A81B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x-none" dirty="0" smtClean="0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(experimental)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FB7DEC6-1AAF-357F-8720-127A51314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3" y="368242"/>
            <a:ext cx="3669408" cy="3021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DA43662-670F-5812-C854-A40710313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2187575"/>
            <a:ext cx="2510928" cy="1143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73FDE2-2A13-0C41-0531-E4DF2421E5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10</a:t>
            </a:fld>
            <a:endParaRPr lang="x-none" spc="-25" dirty="0"/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7F7ACAEE-49F1-A1A2-3135-7AAD40E2ED6D}"/>
              </a:ext>
            </a:extLst>
          </p:cNvPr>
          <p:cNvSpPr txBox="1"/>
          <p:nvPr/>
        </p:nvSpPr>
        <p:spPr>
          <a:xfrm>
            <a:off x="68218" y="423047"/>
            <a:ext cx="3838575" cy="1699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Specific design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8AAB1-439D-A2D5-06F5-CA97D59F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C1ECB5-6034-D723-B4B5-F7C44816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" y="892175"/>
            <a:ext cx="4362450" cy="241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7CF730-7405-71B2-8294-3A4D1AB91F92}"/>
              </a:ext>
            </a:extLst>
          </p:cNvPr>
          <p:cNvSpPr txBox="1"/>
          <p:nvPr/>
        </p:nvSpPr>
        <p:spPr>
          <a:xfrm>
            <a:off x="0" y="358775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x-non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rule</a:t>
            </a:r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http://collab.lge.com/main/display/DCVCC/Violation+Check-List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D5E9A54-06BC-D47A-276F-DF06DBB1B8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11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728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1E06746-76BA-D24C-51C7-3FBDC959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7ED3CA-A3B4-F1AE-59A2-54A7173D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0ABB48-48A0-4730-15C0-670F32F9F4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" y="798472"/>
            <a:ext cx="4337756" cy="2420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8D64C16-32CF-04B0-2599-6281D805C2DF}"/>
              </a:ext>
            </a:extLst>
          </p:cNvPr>
          <p:cNvSpPr txBox="1"/>
          <p:nvPr/>
        </p:nvSpPr>
        <p:spPr>
          <a:xfrm>
            <a:off x="-32029" y="352256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x-non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rule</a:t>
            </a:r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http://cisivi.lge.com:8060/files/copilot_md/common</a:t>
            </a:r>
            <a:r>
              <a:rPr lang="en-US" sz="8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FEB60D-A73C-C427-B4EE-7B17A5C1D9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12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8905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E33A7-61B6-7881-B806-72A93186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40679B3-026A-523A-78A7-FFD7E07F4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47"/>
            <a:ext cx="4610100" cy="2644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74A0B4D-D814-4E0F-D519-2BE0E6324885}"/>
              </a:ext>
            </a:extLst>
          </p:cNvPr>
          <p:cNvSpPr txBox="1"/>
          <p:nvPr/>
        </p:nvSpPr>
        <p:spPr>
          <a:xfrm>
            <a:off x="0" y="358775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How Copilot 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A58E1D-8EDE-55A9-90F1-D7DAB8297B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13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1307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2C6FA40-8E87-754A-12B2-31409987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EC1F03-C296-ECEB-A44F-F5975831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18">
            <a:extLst>
              <a:ext uri="{FF2B5EF4-FFF2-40B4-BE49-F238E27FC236}">
                <a16:creationId xmlns="" xmlns:a16="http://schemas.microsoft.com/office/drawing/2014/main" id="{4C9AD9F7-D54B-CF8D-50A7-51B25467D040}"/>
              </a:ext>
            </a:extLst>
          </p:cNvPr>
          <p:cNvSpPr txBox="1"/>
          <p:nvPr/>
        </p:nvSpPr>
        <p:spPr>
          <a:xfrm>
            <a:off x="13406" y="358775"/>
            <a:ext cx="3838575" cy="23447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Constrains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Copilot doesn’t provides REST API (HTTP)</a:t>
            </a:r>
            <a:r>
              <a:rPr lang="en-US" sz="1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spc="-2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spc="-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lvl="1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Copilot only provide API via </a:t>
            </a:r>
            <a:r>
              <a:rPr lang="en-US" sz="900" spc="-25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 extension: </a:t>
            </a:r>
            <a:r>
              <a:rPr lang="en-US" sz="800" i="1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selectChatModels</a:t>
            </a:r>
            <a:r>
              <a:rPr lang="en-US" sz="800" i="1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800" i="1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model.sendrequest</a:t>
            </a:r>
            <a:r>
              <a:rPr lang="en-US" sz="800" i="1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https://code.visualstudio.com/api/extension-guides/ai/language-model-tutorial</a:t>
            </a:r>
            <a: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spc="-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lvl="1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By using API, several models are supported: </a:t>
            </a:r>
            <a: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gpt-4o, gpt-4o-mini, o1, clause-3.5-sonnet.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GPT-4o model has a limit of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Menlo"/>
              </a:rPr>
              <a:t>64K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tokens.</a:t>
            </a:r>
            <a:r>
              <a:rPr kumimoji="0" lang="en-US" altLang="en-US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700" spc="-25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https://code.visualstudio.com/api/extension-guides/ai/language-model</a:t>
            </a:r>
            <a:endParaRPr lang="en-US" sz="700" spc="-2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lvl="1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endParaRPr kumimoji="0" lang="en-US" alt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700" marR="5080" lvl="1">
              <a:lnSpc>
                <a:spcPct val="102600"/>
              </a:lnSpc>
              <a:spcBef>
                <a:spcPts val="55"/>
              </a:spcBef>
            </a:pP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700" marR="5080" lvl="1">
              <a:lnSpc>
                <a:spcPct val="102600"/>
              </a:lnSpc>
              <a:spcBef>
                <a:spcPts val="55"/>
              </a:spcBef>
            </a:pPr>
            <a:endParaRPr lang="en-US" sz="800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lvl="1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Copilot chat (official copilot) provides better models: </a:t>
            </a:r>
            <a: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gpt-4.1, gpt-4.5, clause sonnet 4</a:t>
            </a:r>
            <a:r>
              <a:rPr lang="en-US" sz="1000" spc="-25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spc="-2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spc="-25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https://docs.github.com/en/copilot/reference/ai-models/supported-ai-models-in-copilot#supported-models-per-client</a:t>
            </a:r>
            <a:endParaRPr sz="800"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750570-8CEE-FF4B-2BA8-D663D20232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14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29835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122456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1: propose </a:t>
            </a:r>
            <a:r>
              <a:rPr lang="en-US" sz="1100" b="1" spc="-7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 extension – </a:t>
            </a:r>
            <a:r>
              <a:rPr lang="en-US" sz="1100" b="1" spc="-7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CodeGuard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spc="-25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CodeGuard</a:t>
            </a: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communicates with</a:t>
            </a:r>
            <a:b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copilot </a:t>
            </a:r>
            <a:r>
              <a:rPr lang="en-US" sz="9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900" spc="-25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API:</a:t>
            </a:r>
            <a:b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i="1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selectChatModels</a:t>
            </a:r>
            <a:r>
              <a:rPr lang="en-US" sz="900" i="1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model.sendrequest</a:t>
            </a:r>
            <a:r>
              <a:rPr lang="en-US" sz="900" i="1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900" i="1" spc="-2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i="1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900" i="1" spc="-2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i="1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Web server to view http</a:t>
            </a:r>
            <a:br>
              <a:rPr lang="en-US" sz="900" spc="-2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violation report in </a:t>
            </a:r>
            <a:r>
              <a:rPr lang="en-US" sz="900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Gerrit</a:t>
            </a:r>
            <a:r>
              <a:rPr lang="en-US" sz="9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style.</a:t>
            </a: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15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43" y="593956"/>
            <a:ext cx="2639591" cy="2695278"/>
          </a:xfrm>
          <a:prstGeom prst="rect">
            <a:avLst/>
          </a:prstGeom>
        </p:spPr>
      </p:pic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08" y="358775"/>
            <a:ext cx="163158" cy="1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9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3368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1: propose </a:t>
            </a:r>
            <a:r>
              <a:rPr lang="en-US" sz="1100" b="1" spc="-7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 extension – </a:t>
            </a:r>
            <a:r>
              <a:rPr lang="en-US" sz="1100" b="1" spc="-7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CodeGuard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Component diagram design</a:t>
            </a: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16</a:t>
            </a:fld>
            <a:endParaRPr lang="x-none" spc="-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76" y="496478"/>
            <a:ext cx="3112024" cy="2964272"/>
          </a:xfrm>
          <a:prstGeom prst="rect">
            <a:avLst/>
          </a:prstGeom>
        </p:spPr>
      </p:pic>
      <p:pic>
        <p:nvPicPr>
          <p:cNvPr id="8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96" y="358775"/>
            <a:ext cx="163158" cy="1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4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5112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1: propose </a:t>
            </a:r>
            <a:r>
              <a:rPr lang="en-US" sz="1100" b="1" spc="-7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 extension – </a:t>
            </a:r>
            <a:r>
              <a:rPr lang="en-US" sz="1100" b="1" spc="-7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CodeGuard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Sequence diagram example</a:t>
            </a: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17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" y="934976"/>
            <a:ext cx="4541975" cy="2166999"/>
          </a:xfrm>
          <a:prstGeom prst="rect">
            <a:avLst/>
          </a:prstGeom>
        </p:spPr>
      </p:pic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36" y="350266"/>
            <a:ext cx="163158" cy="1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15863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  <a:b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hlinkClick r:id="rId2"/>
              </a:rPr>
              <a:t>https://modelcontextprotocol.io/introduction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/>
              <a:t>- </a:t>
            </a:r>
            <a:r>
              <a:rPr lang="en-US" sz="900" dirty="0" smtClean="0"/>
              <a:t> Developed </a:t>
            </a:r>
            <a:r>
              <a:rPr lang="en-US" sz="900" dirty="0"/>
              <a:t>by Anthropic, Introduced </a:t>
            </a:r>
            <a:r>
              <a:rPr lang="en-US" sz="900" dirty="0" smtClean="0"/>
              <a:t>in Nov </a:t>
            </a:r>
            <a:r>
              <a:rPr lang="en-US" sz="900" dirty="0"/>
              <a:t>25, 2024</a:t>
            </a:r>
          </a:p>
          <a:p>
            <a:pPr marL="12700" marR="5080" lvl="1">
              <a:lnSpc>
                <a:spcPct val="102600"/>
              </a:lnSpc>
              <a:spcBef>
                <a:spcPts val="55"/>
              </a:spcBef>
            </a:pPr>
            <a:r>
              <a:rPr lang="en-US" sz="900" dirty="0" smtClean="0"/>
              <a:t>-  Provides </a:t>
            </a:r>
            <a:r>
              <a:rPr lang="en-US" sz="900" dirty="0"/>
              <a:t>a standardized way for AI models to explore and interact with external tools, applications, and data </a:t>
            </a:r>
            <a:r>
              <a:rPr lang="en-US" sz="900" dirty="0" smtClean="0"/>
              <a:t>sources</a:t>
            </a:r>
            <a:br>
              <a:rPr lang="en-US" sz="900" dirty="0" smtClean="0"/>
            </a:br>
            <a:r>
              <a:rPr lang="en-US" sz="900" dirty="0" smtClean="0"/>
              <a:t>-  MCP server provides:</a:t>
            </a:r>
            <a:br>
              <a:rPr lang="en-US" sz="900" dirty="0" smtClean="0"/>
            </a:br>
            <a:r>
              <a:rPr lang="en-US" sz="700" dirty="0" smtClean="0"/>
              <a:t>* Expose data through </a:t>
            </a:r>
            <a:r>
              <a:rPr lang="en-US" sz="700" b="1" dirty="0" smtClean="0"/>
              <a:t>Resources</a:t>
            </a:r>
          </a:p>
          <a:p>
            <a:pPr marL="12700" marR="5080" lvl="1">
              <a:lnSpc>
                <a:spcPct val="102600"/>
              </a:lnSpc>
              <a:spcBef>
                <a:spcPts val="55"/>
              </a:spcBef>
            </a:pPr>
            <a:r>
              <a:rPr lang="en-US" sz="700" dirty="0" smtClean="0"/>
              <a:t>* Provide functionality through </a:t>
            </a:r>
            <a:r>
              <a:rPr lang="en-US" sz="700" b="1" dirty="0" smtClean="0"/>
              <a:t>Tools</a:t>
            </a:r>
            <a:r>
              <a:rPr lang="en-US" sz="700" dirty="0" smtClean="0"/>
              <a:t> </a:t>
            </a:r>
          </a:p>
          <a:p>
            <a:pPr marL="12700" marR="5080" lvl="1">
              <a:lnSpc>
                <a:spcPct val="102600"/>
              </a:lnSpc>
              <a:spcBef>
                <a:spcPts val="55"/>
              </a:spcBef>
            </a:pPr>
            <a:r>
              <a:rPr lang="en-US" sz="700" dirty="0" smtClean="0"/>
              <a:t>* Define interaction patterns through </a:t>
            </a:r>
            <a:r>
              <a:rPr lang="en-US" sz="700" b="1" dirty="0" smtClean="0"/>
              <a:t>Prompts</a:t>
            </a:r>
            <a:r>
              <a:rPr lang="en-US" sz="700" dirty="0" smtClean="0"/>
              <a:t> (reusable templates for LLM interactions)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18</a:t>
            </a:fld>
            <a:endParaRPr lang="x-none" spc="-2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93" y="1806575"/>
            <a:ext cx="2510674" cy="1746853"/>
          </a:xfrm>
          <a:prstGeom prst="rect">
            <a:avLst/>
          </a:prstGeom>
        </p:spPr>
      </p:pic>
      <p:pic>
        <p:nvPicPr>
          <p:cNvPr id="8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66" y="358402"/>
            <a:ext cx="163158" cy="1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6983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  <a:b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spc="-25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Component diagram design of LGEDV MCP server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19</a:t>
            </a:fld>
            <a:endParaRPr lang="x-none" spc="-25" dirty="0"/>
          </a:p>
        </p:txBody>
      </p:sp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54838"/>
            <a:ext cx="170644" cy="17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4789"/>
            <a:ext cx="4610100" cy="18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5676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3CD4E47-072F-3AFC-2566-DB00AC05F0E1}"/>
              </a:ext>
            </a:extLst>
          </p:cNvPr>
          <p:cNvSpPr txBox="1"/>
          <p:nvPr/>
        </p:nvSpPr>
        <p:spPr>
          <a:xfrm>
            <a:off x="95300" y="431372"/>
            <a:ext cx="393827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Design Overview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x-non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</a:p>
          <a:p>
            <a:pPr marL="342900" indent="-342900">
              <a:buAutoNum type="arabicPeriod"/>
            </a:pPr>
            <a:r>
              <a:rPr lang="x-non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x-non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x-non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x-non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x-non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="" xmlns:a16="http://schemas.microsoft.com/office/drawing/2014/main" id="{91748B10-EA5D-D7DD-0E22-1319CBD48F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7428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spc="-25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diagram for tool call</a:t>
            </a:r>
            <a:endParaRPr lang="en-US" sz="900" spc="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20</a:t>
            </a:fld>
            <a:endParaRPr lang="x-none" spc="-25" dirty="0"/>
          </a:p>
        </p:txBody>
      </p:sp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53513"/>
            <a:ext cx="157662" cy="1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356"/>
            <a:ext cx="4610100" cy="22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5557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spc="-25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diagram for get prompt</a:t>
            </a:r>
            <a:endParaRPr lang="en-US" sz="9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21</a:t>
            </a:fld>
            <a:endParaRPr lang="x-none" spc="-25" dirty="0"/>
          </a:p>
        </p:txBody>
      </p:sp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5877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975"/>
            <a:ext cx="4610100" cy="16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5557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diagram for memory leak analyzer</a:t>
            </a:r>
            <a:endParaRPr lang="en-US" sz="900" spc="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22</a:t>
            </a:fld>
            <a:endParaRPr lang="x-none" spc="-25" dirty="0"/>
          </a:p>
        </p:txBody>
      </p:sp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53513"/>
            <a:ext cx="157662" cy="1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233"/>
            <a:ext cx="4610100" cy="17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5557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diagram for Race Condition analyzer</a:t>
            </a:r>
            <a:endParaRPr lang="en-US" sz="900" spc="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23</a:t>
            </a:fld>
            <a:endParaRPr lang="x-none" spc="-25" dirty="0"/>
          </a:p>
        </p:txBody>
      </p:sp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53513"/>
            <a:ext cx="157662" cy="1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958"/>
            <a:ext cx="4610100" cy="17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5557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diagram for Resource leak analyzer </a:t>
            </a:r>
            <a:endParaRPr lang="en-US" sz="900" spc="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24</a:t>
            </a:fld>
            <a:endParaRPr lang="x-none" spc="-25" dirty="0"/>
          </a:p>
        </p:txBody>
      </p:sp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53513"/>
            <a:ext cx="157662" cy="1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029"/>
            <a:ext cx="4610100" cy="16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spc="-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2F588D3-5DC8-9DD1-F8DE-6AA678770A2E}"/>
              </a:ext>
            </a:extLst>
          </p:cNvPr>
          <p:cNvSpPr txBox="1"/>
          <p:nvPr/>
        </p:nvSpPr>
        <p:spPr>
          <a:xfrm>
            <a:off x="-23655" y="351974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x-non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x-non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Guard</a:t>
            </a:r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6B9372-7999-104B-8FF7-14BDE91A81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25</a:t>
            </a:fld>
            <a:endParaRPr lang="x-none" spc="-2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32212"/>
            <a:ext cx="3429000" cy="274195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9CD609-EDB3-FE89-2CD4-2521D23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582CDD1-3D17-91D9-1746-D4CA7A4A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37708"/>
              </p:ext>
            </p:extLst>
          </p:nvPr>
        </p:nvGraphicFramePr>
        <p:xfrm>
          <a:off x="95300" y="434975"/>
          <a:ext cx="4267151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104">
                  <a:extLst>
                    <a:ext uri="{9D8B030D-6E8A-4147-A177-3AD203B41FA5}">
                      <a16:colId xmlns="" xmlns:a16="http://schemas.microsoft.com/office/drawing/2014/main" val="2110670875"/>
                    </a:ext>
                  </a:extLst>
                </a:gridCol>
                <a:gridCol w="1545020">
                  <a:extLst>
                    <a:ext uri="{9D8B030D-6E8A-4147-A177-3AD203B41FA5}">
                      <a16:colId xmlns="" xmlns:a16="http://schemas.microsoft.com/office/drawing/2014/main" val="4044197113"/>
                    </a:ext>
                  </a:extLst>
                </a:gridCol>
                <a:gridCol w="993239">
                  <a:extLst>
                    <a:ext uri="{9D8B030D-6E8A-4147-A177-3AD203B41FA5}">
                      <a16:colId xmlns="" xmlns:a16="http://schemas.microsoft.com/office/drawing/2014/main" val="237902446"/>
                    </a:ext>
                  </a:extLst>
                </a:gridCol>
                <a:gridCol w="1066788">
                  <a:extLst>
                    <a:ext uri="{9D8B030D-6E8A-4147-A177-3AD203B41FA5}">
                      <a16:colId xmlns="" xmlns:a16="http://schemas.microsoft.com/office/drawing/2014/main" val="315312507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with </a:t>
                      </a:r>
                      <a:r>
                        <a:rPr lang="x-none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Copilot</a:t>
                      </a:r>
                      <a:endParaRPr lang="x-none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Static tool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AI with Ollama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835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quality of violation detection ability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Response time is fast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The </a:t>
                      </a:r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code suggestion is </a:t>
                      </a:r>
                      <a:r>
                        <a:rPr 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b="1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Using </a:t>
                      </a:r>
                      <a:r>
                        <a:rPr lang="en-US" sz="700" b="1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copilot with MCP is best solution for good quality.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b="1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Using Code Guard extension provides good user experience for web-based view, but lower quality (limitation of AI models via </a:t>
                      </a:r>
                      <a:r>
                        <a:rPr lang="en-US" sz="700" b="1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VSCode</a:t>
                      </a:r>
                      <a:r>
                        <a:rPr lang="en-US" sz="700" b="1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API)</a:t>
                      </a:r>
                      <a:endParaRPr lang="x-none" sz="700" b="1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x-none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security (work locally)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quality </a:t>
                      </a:r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 violation detection ability for custom </a:t>
                      </a:r>
                      <a:r>
                        <a:rPr 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rule</a:t>
                      </a:r>
                      <a:r>
                        <a:rPr lang="en-US" sz="7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(depend on implementation)</a:t>
                      </a:r>
                      <a:endParaRPr lang="en-US" sz="7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Free of cost</a:t>
                      </a:r>
                    </a:p>
                    <a:p>
                      <a:pPr marL="0" indent="0">
                        <a:buNone/>
                      </a:pPr>
                      <a:endParaRPr lang="x-none" sz="7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x-none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security (work locally)</a:t>
                      </a:r>
                    </a:p>
                    <a:p>
                      <a:pPr marL="0" indent="0">
                        <a:buNone/>
                      </a:pPr>
                      <a:r>
                        <a:rPr lang="x-none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Free </a:t>
                      </a:r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x-none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878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x-none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 cost to use </a:t>
                      </a:r>
                      <a:r>
                        <a:rPr lang="en-US" sz="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copilot service</a:t>
                      </a:r>
                      <a:endParaRPr lang="x-none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</a:t>
                      </a:r>
                      <a:r>
                        <a:rPr lang="x-none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equire</a:t>
                      </a:r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x-none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high effort for </a:t>
                      </a:r>
                      <a:r>
                        <a:rPr 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implementing </a:t>
                      </a:r>
                      <a:r>
                        <a:rPr lang="x-none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custom </a:t>
                      </a:r>
                      <a:r>
                        <a:rPr lang="x-none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rules (custom clang-tidy)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Low performance because of t</a:t>
                      </a:r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 </a:t>
                      </a:r>
                      <a:r>
                        <a:rPr lang="en-US" sz="7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poor training </a:t>
                      </a:r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quality of open-</a:t>
                      </a:r>
                      <a:r>
                        <a:rPr lang="x-none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source AI model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</a:t>
                      </a:r>
                      <a:r>
                        <a:rPr lang="x-none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equire good hardwar</a:t>
                      </a:r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 to use AI locally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Response time is slow</a:t>
                      </a:r>
                      <a:endParaRPr lang="x-none" sz="7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1678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</a:t>
                      </a:r>
                      <a:endParaRPr lang="x-none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Selected</a:t>
                      </a:r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x-non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Selected 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Reject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DE69D-9E75-2E2F-5FEA-2E408361DD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26</a:t>
            </a:fld>
            <a:endParaRPr lang="x-none" spc="-25" dirty="0"/>
          </a:p>
        </p:txBody>
      </p:sp>
      <p:pic>
        <p:nvPicPr>
          <p:cNvPr id="5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15359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315359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0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DE1E919-5AA6-F335-0F0D-A798E49BC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="" xmlns:a16="http://schemas.microsoft.com/office/drawing/2014/main" id="{B0608DCA-C88E-39D0-6D92-38D5C1C8D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="" xmlns:a16="http://schemas.microsoft.com/office/drawing/2014/main" id="{2B47DDBF-F0E6-302B-72FF-899EC9806B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7650" y="511175"/>
            <a:ext cx="3723640" cy="4384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2865">
              <a:lnSpc>
                <a:spcPct val="102699"/>
              </a:lnSpc>
              <a:spcBef>
                <a:spcPts val="55"/>
              </a:spcBef>
            </a:pPr>
            <a:r>
              <a:rPr lang="en-US" sz="900" b="1" dirty="0">
                <a:solidFill>
                  <a:srgbClr val="FF0000"/>
                </a:solidFill>
              </a:rPr>
              <a:t>Even though AI is useful, it can create false positives, still requires careful human review.</a:t>
            </a:r>
          </a:p>
          <a:p>
            <a:pPr marL="12700" marR="62865">
              <a:lnSpc>
                <a:spcPct val="102699"/>
              </a:lnSpc>
              <a:spcBef>
                <a:spcPts val="55"/>
              </a:spcBef>
            </a:pPr>
            <a:endParaRPr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452F846-D712-C901-DB97-C6CB9B151F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27</a:t>
            </a:fld>
            <a:endParaRPr lang="x-none" spc="-2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37" y="807011"/>
            <a:ext cx="2282160" cy="25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485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299" y="434975"/>
            <a:ext cx="4190797" cy="25569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x-none" sz="1000" b="1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000" b="1" spc="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en-US" sz="1000" b="1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sz="1000" spc="55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0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vulnerabilities.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60515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MISRA C++ rules, LGEDV-defined rules and OEM-defined rules</a:t>
            </a:r>
          </a:p>
          <a:p>
            <a:pPr marL="184150" marR="60515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of source code review is time consuming, how to make it fast?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http://collab.lge.com/main/display/DCVCC/5.+AlarmMgr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60515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endParaRPr 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0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cppcheck,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70" dirty="0">
                <a:latin typeface="Arial" panose="020B0604020202020204" pitchFamily="34" charset="0"/>
                <a:cs typeface="Arial" panose="020B0604020202020204" pitchFamily="34" charset="0"/>
              </a:rPr>
              <a:t>clang-</a:t>
            </a:r>
            <a:r>
              <a:rPr sz="1000" spc="50" dirty="0">
                <a:latin typeface="Arial" panose="020B0604020202020204" pitchFamily="34" charset="0"/>
                <a:cs typeface="Arial" panose="020B0604020202020204" pitchFamily="34" charset="0"/>
              </a:rPr>
              <a:t>tidy,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clan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Tx/>
              <a:buChar char="-"/>
            </a:pPr>
            <a:r>
              <a:rPr sz="10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AI-</a:t>
            </a:r>
            <a:r>
              <a:rPr sz="10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sz="1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with MCP (Model </a:t>
            </a:r>
            <a:r>
              <a:rPr lang="en-US" sz="1000" spc="-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ontext </a:t>
            </a:r>
            <a:r>
              <a:rPr lang="en-US" sz="1000" spc="-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n-US" sz="1000" spc="-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Tx/>
              <a:buChar char="-"/>
            </a:pPr>
            <a:r>
              <a:rPr lang="en-US" sz="10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both static-based </a:t>
            </a:r>
            <a:r>
              <a:rPr lang="en-US" sz="1000" spc="-1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analysic</a:t>
            </a:r>
            <a:r>
              <a:rPr lang="en-US" sz="10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AI-based </a:t>
            </a:r>
            <a:r>
              <a:rPr lang="en-US" sz="1000" spc="-1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analysic</a:t>
            </a:r>
            <a:r>
              <a:rPr lang="en-US" sz="10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increase quality (AI can create false-positives)</a:t>
            </a:r>
            <a:endParaRPr lang="en-US" sz="1000" spc="-1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000" dirty="0"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EDE3388-7EE1-5B10-4F21-C79F33C165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>
                <a:latin typeface="Arial" panose="020B0604020202020204" pitchFamily="34" charset="0"/>
                <a:cs typeface="Arial" panose="020B0604020202020204" pitchFamily="34" charset="0"/>
              </a:rPr>
              <a:t>Design Overview</a:t>
            </a:r>
            <a:endParaRPr spc="-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9262" y="576885"/>
            <a:ext cx="1110588" cy="187420"/>
          </a:xfrm>
          <a:custGeom>
            <a:avLst/>
            <a:gdLst/>
            <a:ahLst/>
            <a:cxnLst/>
            <a:rect l="l" t="t" r="r" b="b"/>
            <a:pathLst>
              <a:path w="1205864" h="395605">
                <a:moveTo>
                  <a:pt x="1155124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7" y="364371"/>
                </a:lnTo>
                <a:lnTo>
                  <a:pt x="14823" y="380458"/>
                </a:lnTo>
                <a:lnTo>
                  <a:pt x="30910" y="391305"/>
                </a:lnTo>
                <a:lnTo>
                  <a:pt x="50610" y="395282"/>
                </a:lnTo>
                <a:lnTo>
                  <a:pt x="1155124" y="395282"/>
                </a:lnTo>
                <a:lnTo>
                  <a:pt x="1174825" y="391305"/>
                </a:lnTo>
                <a:lnTo>
                  <a:pt x="1190912" y="380458"/>
                </a:lnTo>
                <a:lnTo>
                  <a:pt x="1201758" y="364371"/>
                </a:lnTo>
                <a:lnTo>
                  <a:pt x="1205735" y="344671"/>
                </a:lnTo>
                <a:lnTo>
                  <a:pt x="1205735" y="50610"/>
                </a:lnTo>
                <a:lnTo>
                  <a:pt x="1201758" y="30910"/>
                </a:lnTo>
                <a:lnTo>
                  <a:pt x="1190912" y="14823"/>
                </a:lnTo>
                <a:lnTo>
                  <a:pt x="1174825" y="3977"/>
                </a:lnTo>
                <a:lnTo>
                  <a:pt x="115512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2427" y="589472"/>
            <a:ext cx="1208526" cy="1699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4450" marR="5080" indent="-32384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Code-Guard tool</a:t>
            </a:r>
            <a:endParaRPr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00" y="1510065"/>
            <a:ext cx="1759585" cy="395605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50" y="1513731"/>
            <a:ext cx="1692910" cy="344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0767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 Analysis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(cppcheck,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clang-tidy,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clang)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1497" y="1431136"/>
            <a:ext cx="86240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1784" y="1685893"/>
            <a:ext cx="2458313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sz="11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lang="en-US" sz="11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using MCP for understanding local resource context</a:t>
            </a:r>
            <a:br>
              <a:rPr lang="en-US" sz="1100" spc="-1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2. An </a:t>
            </a:r>
            <a:r>
              <a:rPr lang="en-US" sz="11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11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extension to use </a:t>
            </a:r>
            <a:r>
              <a:rPr lang="en-US" sz="11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11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API for communicating copilot</a:t>
            </a:r>
            <a:r>
              <a:rPr lang="en-US" sz="11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3667" y="761288"/>
            <a:ext cx="1064895" cy="711627"/>
          </a:xfrm>
          <a:custGeom>
            <a:avLst/>
            <a:gdLst/>
            <a:ahLst/>
            <a:cxnLst/>
            <a:rect l="l" t="t" r="r" b="b"/>
            <a:pathLst>
              <a:path w="1143000" h="693419">
                <a:moveTo>
                  <a:pt x="1142919" y="0"/>
                </a:moveTo>
                <a:lnTo>
                  <a:pt x="0" y="69294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7250" y="1445976"/>
            <a:ext cx="55880" cy="44450"/>
          </a:xfrm>
          <a:custGeom>
            <a:avLst/>
            <a:gdLst/>
            <a:ahLst/>
            <a:cxnLst/>
            <a:rect l="l" t="t" r="r" b="b"/>
            <a:pathLst>
              <a:path w="55880" h="44450">
                <a:moveTo>
                  <a:pt x="0" y="44401"/>
                </a:moveTo>
                <a:lnTo>
                  <a:pt x="55444" y="34111"/>
                </a:lnTo>
                <a:lnTo>
                  <a:pt x="30147" y="26124"/>
                </a:lnTo>
                <a:lnTo>
                  <a:pt x="34763" y="0"/>
                </a:lnTo>
                <a:lnTo>
                  <a:pt x="0" y="44401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8563" y="761288"/>
            <a:ext cx="1130762" cy="684688"/>
          </a:xfrm>
          <a:custGeom>
            <a:avLst/>
            <a:gdLst/>
            <a:ahLst/>
            <a:cxnLst/>
            <a:rect l="l" t="t" r="r" b="b"/>
            <a:pathLst>
              <a:path w="937260" h="689610">
                <a:moveTo>
                  <a:pt x="0" y="0"/>
                </a:moveTo>
                <a:lnTo>
                  <a:pt x="937105" y="68908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9169" y="1398351"/>
            <a:ext cx="54610" cy="47625"/>
          </a:xfrm>
          <a:custGeom>
            <a:avLst/>
            <a:gdLst/>
            <a:ahLst/>
            <a:cxnLst/>
            <a:rect l="l" t="t" r="r" b="b"/>
            <a:pathLst>
              <a:path w="54610" h="47625">
                <a:moveTo>
                  <a:pt x="54310" y="47316"/>
                </a:moveTo>
                <a:lnTo>
                  <a:pt x="23632" y="0"/>
                </a:lnTo>
                <a:lnTo>
                  <a:pt x="25907" y="26430"/>
                </a:lnTo>
                <a:lnTo>
                  <a:pt x="0" y="32137"/>
                </a:lnTo>
                <a:lnTo>
                  <a:pt x="54310" y="4731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="" xmlns:a16="http://schemas.microsoft.com/office/drawing/2014/main" id="{5941F2AF-D4D8-0AB6-9EAB-80C6C676C797}"/>
              </a:ext>
            </a:extLst>
          </p:cNvPr>
          <p:cNvSpPr/>
          <p:nvPr/>
        </p:nvSpPr>
        <p:spPr>
          <a:xfrm>
            <a:off x="2076450" y="1445976"/>
            <a:ext cx="2438399" cy="1138451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="" xmlns:a16="http://schemas.microsoft.com/office/drawing/2014/main" id="{BEC5BC08-4109-550C-7766-B3F1BFCCC414}"/>
              </a:ext>
            </a:extLst>
          </p:cNvPr>
          <p:cNvSpPr/>
          <p:nvPr/>
        </p:nvSpPr>
        <p:spPr>
          <a:xfrm>
            <a:off x="33515" y="2392970"/>
            <a:ext cx="1759229" cy="501495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="" xmlns:a16="http://schemas.microsoft.com/office/drawing/2014/main" id="{FB4A2EAE-5860-9AE3-4519-083FC7C39D0E}"/>
              </a:ext>
            </a:extLst>
          </p:cNvPr>
          <p:cNvSpPr txBox="1"/>
          <p:nvPr/>
        </p:nvSpPr>
        <p:spPr>
          <a:xfrm>
            <a:off x="121654" y="2440564"/>
            <a:ext cx="1835457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Custom Clang-tidy for LGEDV rules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="" xmlns:a16="http://schemas.microsoft.com/office/drawing/2014/main" id="{FD7E67FA-682E-F249-F0FC-E8818F091A11}"/>
              </a:ext>
            </a:extLst>
          </p:cNvPr>
          <p:cNvSpPr/>
          <p:nvPr/>
        </p:nvSpPr>
        <p:spPr>
          <a:xfrm rot="1255957">
            <a:off x="786021" y="1919065"/>
            <a:ext cx="150379" cy="407516"/>
          </a:xfrm>
          <a:custGeom>
            <a:avLst/>
            <a:gdLst/>
            <a:ahLst/>
            <a:cxnLst/>
            <a:rect l="l" t="t" r="r" b="b"/>
            <a:pathLst>
              <a:path w="937260" h="689610">
                <a:moveTo>
                  <a:pt x="0" y="0"/>
                </a:moveTo>
                <a:lnTo>
                  <a:pt x="937105" y="68908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1">
            <a:extLst>
              <a:ext uri="{FF2B5EF4-FFF2-40B4-BE49-F238E27FC236}">
                <a16:creationId xmlns="" xmlns:a16="http://schemas.microsoft.com/office/drawing/2014/main" id="{DCA25ABB-5CB0-1C72-F316-B97D16DFB59A}"/>
              </a:ext>
            </a:extLst>
          </p:cNvPr>
          <p:cNvSpPr/>
          <p:nvPr/>
        </p:nvSpPr>
        <p:spPr>
          <a:xfrm rot="3150725">
            <a:off x="834390" y="2332680"/>
            <a:ext cx="45719" cy="45719"/>
          </a:xfrm>
          <a:custGeom>
            <a:avLst/>
            <a:gdLst/>
            <a:ahLst/>
            <a:cxnLst/>
            <a:rect l="l" t="t" r="r" b="b"/>
            <a:pathLst>
              <a:path w="54610" h="47625">
                <a:moveTo>
                  <a:pt x="54310" y="47316"/>
                </a:moveTo>
                <a:lnTo>
                  <a:pt x="23632" y="0"/>
                </a:lnTo>
                <a:lnTo>
                  <a:pt x="25907" y="26430"/>
                </a:lnTo>
                <a:lnTo>
                  <a:pt x="0" y="32137"/>
                </a:lnTo>
                <a:lnTo>
                  <a:pt x="54310" y="4731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24697C-362E-151F-B982-1CAC1FC469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4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pc="-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70" y="487784"/>
            <a:ext cx="3511257" cy="109068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x-none" sz="1100" b="1" spc="-20" dirty="0">
                <a:latin typeface="Arial" panose="020B0604020202020204" pitchFamily="34" charset="0"/>
                <a:cs typeface="Arial" panose="020B0604020202020204" pitchFamily="34" charset="0"/>
              </a:rPr>
              <a:t>Library used:</a:t>
            </a:r>
            <a:endParaRPr lang="en-US" sz="1100" b="1" spc="-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sz="1000" spc="70" dirty="0">
                <a:latin typeface="Arial" panose="020B0604020202020204" pitchFamily="34" charset="0"/>
                <a:cs typeface="Arial" panose="020B0604020202020204" pitchFamily="34" charset="0"/>
              </a:rPr>
              <a:t>clang-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tidy:</a:t>
            </a:r>
            <a:r>
              <a:rPr sz="1000"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LGEDV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detection.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clang:</a:t>
            </a:r>
            <a:r>
              <a:rPr sz="1000" spc="1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r>
              <a:rPr sz="1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sz="1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inspection.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560" algn="l">
              <a:lnSpc>
                <a:spcPts val="1200"/>
              </a:lnSpc>
            </a:pPr>
            <a:endParaRPr lang="x-none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AA2FB87-3E1C-C48C-E87F-6C4E498640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5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C574B7-3C5A-F92F-676A-6EA64C13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DB861A-C3CD-6D68-2908-185626663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" y="342098"/>
            <a:ext cx="4478620" cy="30418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540D81-0A04-0E5B-A674-8651F21FC0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6</a:t>
            </a:fld>
            <a:endParaRPr lang="x-none" spc="-25" dirty="0"/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6FB5EA-736A-1114-5AA1-3345A9808675}"/>
              </a:ext>
            </a:extLst>
          </p:cNvPr>
          <p:cNvSpPr txBox="1"/>
          <p:nvPr/>
        </p:nvSpPr>
        <p:spPr>
          <a:xfrm>
            <a:off x="61944" y="764561"/>
            <a:ext cx="1252506" cy="1167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8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AST: Abstract Syntax Tree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Clang-Tidy parses C++ source code into an AST, a tree representation of code's syntactic structure.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rules are “checkers" that traverse AST to identify patterns that violate specific coding guidelines.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endParaRPr lang="en-US" sz="600" dirty="0" smtClean="0">
              <a:effectLst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8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18">
            <a:extLst>
              <a:ext uri="{FF2B5EF4-FFF2-40B4-BE49-F238E27FC236}">
                <a16:creationId xmlns="" xmlns:a16="http://schemas.microsoft.com/office/drawing/2014/main" id="{056FB5EA-736A-1114-5AA1-3345A9808675}"/>
              </a:ext>
            </a:extLst>
          </p:cNvPr>
          <p:cNvSpPr txBox="1"/>
          <p:nvPr/>
        </p:nvSpPr>
        <p:spPr>
          <a:xfrm>
            <a:off x="19050" y="342097"/>
            <a:ext cx="1981150" cy="3557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Clang-tidy for </a:t>
            </a:r>
            <a:b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 rules 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81DD1D-A21C-3B2F-AA26-71751FB66B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24" y="377411"/>
            <a:ext cx="2103696" cy="1378693"/>
          </a:xfrm>
          <a:prstGeom prst="rect">
            <a:avLst/>
          </a:prstGeom>
        </p:spPr>
      </p:pic>
      <p:pic>
        <p:nvPicPr>
          <p:cNvPr id="9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91" y="390238"/>
            <a:ext cx="192966" cy="1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26C728-E216-4803-E352-BB030C17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6E7398-C11B-E89D-B89F-CE53D16894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7</a:t>
            </a:fld>
            <a:endParaRPr lang="x-none" spc="-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511175"/>
            <a:ext cx="454009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x-none" dirty="0" smtClean="0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(experimental)</a:t>
            </a:r>
            <a:endParaRPr spc="-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50" y="434975"/>
            <a:ext cx="3921125" cy="2222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x-none" sz="1100" b="1" spc="35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100" b="1" spc="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x-none" sz="1100" spc="35" dirty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1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1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(Ollama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qwen3:8b)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detailed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sz="11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sz="11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analysis.</a:t>
            </a:r>
            <a:endParaRPr lang="en-US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x-none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6095">
              <a:lnSpc>
                <a:spcPts val="1200"/>
              </a:lnSpc>
              <a:spcBef>
                <a:spcPts val="40"/>
              </a:spcBef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instructions.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150"/>
              </a:lnSpc>
            </a:pP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-  Check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60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spc="-40" dirty="0" err="1">
                <a:latin typeface="Arial" panose="020B0604020202020204" pitchFamily="34" charset="0"/>
                <a:cs typeface="Arial" panose="020B0604020202020204" pitchFamily="34" charset="0"/>
              </a:rPr>
              <a:t>systemd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direct).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200"/>
              </a:lnSpc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-  Stream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85" dirty="0">
                <a:latin typeface="Arial" panose="020B0604020202020204" pitchFamily="34" charset="0"/>
                <a:cs typeface="Arial" panose="020B0604020202020204" pitchFamily="34" charset="0"/>
              </a:rPr>
              <a:t>(.ai-</a:t>
            </a:r>
            <a:r>
              <a:rPr lang="en-US" sz="1100" spc="95" dirty="0" err="1">
                <a:latin typeface="Arial" panose="020B0604020202020204" pitchFamily="34" charset="0"/>
                <a:cs typeface="Arial" panose="020B0604020202020204" pitchFamily="34" charset="0"/>
              </a:rPr>
              <a:t>report.txt</a:t>
            </a:r>
            <a:r>
              <a:rPr lang="en-US" sz="1100" spc="95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2700">
              <a:lnSpc>
                <a:spcPts val="1200"/>
              </a:lnSpc>
            </a:pPr>
            <a:endParaRPr lang="en-US" sz="1100" spc="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200"/>
              </a:lnSpc>
            </a:pPr>
            <a:endParaRPr lang="en-US" sz="1100" spc="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100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4F27DCA-52F4-B6D5-8BFB-6A9AE30FB3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8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08669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A3F70-316F-F7E3-5D0F-D9AFC93A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x-none" dirty="0" smtClean="0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(experimental)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29AEA1E-26F8-F89B-807D-30FA9BE76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01" y="371960"/>
            <a:ext cx="2603996" cy="29394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4B15BE-3856-1158-E8F0-3080AC6495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9</a:t>
            </a:fld>
            <a:endParaRPr lang="x-none" spc="-25" dirty="0"/>
          </a:p>
        </p:txBody>
      </p:sp>
      <p:sp>
        <p:nvSpPr>
          <p:cNvPr id="6" name="object 18">
            <a:extLst>
              <a:ext uri="{FF2B5EF4-FFF2-40B4-BE49-F238E27FC236}">
                <a16:creationId xmlns="" xmlns:a16="http://schemas.microsoft.com/office/drawing/2014/main" id="{18FAC3DC-C2E2-E93C-8FF1-804892C27691}"/>
              </a:ext>
            </a:extLst>
          </p:cNvPr>
          <p:cNvSpPr txBox="1"/>
          <p:nvPr/>
        </p:nvSpPr>
        <p:spPr>
          <a:xfrm>
            <a:off x="68218" y="423047"/>
            <a:ext cx="3838575" cy="479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sz="900" b="1" spc="-7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- Download open-source</a:t>
            </a:r>
            <a:b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AI Model and perform AI task locally on PC</a:t>
            </a:r>
            <a:endParaRPr lang="en-US" sz="9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4006</TotalTime>
  <Words>690</Words>
  <Application>Microsoft Office PowerPoint</Application>
  <PresentationFormat>Custom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 Unicode MS</vt:lpstr>
      <vt:lpstr>-apple-system</vt:lpstr>
      <vt:lpstr>Arial</vt:lpstr>
      <vt:lpstr>Calibri</vt:lpstr>
      <vt:lpstr>Menlo</vt:lpstr>
      <vt:lpstr>Tahoma</vt:lpstr>
      <vt:lpstr>Trebuchet MS</vt:lpstr>
      <vt:lpstr>Office Theme</vt:lpstr>
      <vt:lpstr>PowerPoint Presentation</vt:lpstr>
      <vt:lpstr>Outline</vt:lpstr>
      <vt:lpstr>Introduction</vt:lpstr>
      <vt:lpstr>Design Overview</vt:lpstr>
      <vt:lpstr>Static Analysis</vt:lpstr>
      <vt:lpstr>Static Analysis</vt:lpstr>
      <vt:lpstr>Static Analysis</vt:lpstr>
      <vt:lpstr>Local AI with Ollama (experimental)</vt:lpstr>
      <vt:lpstr>Local AI with Ollama (experimental)</vt:lpstr>
      <vt:lpstr>Local AI with Ollama (experimental)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Evaluation</vt:lpstr>
      <vt:lpstr>Evaluation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LGEDV Code Checker Extension for VS Code - Design Overview and Technical Details</dc:title>
  <dc:creator>Tai Tran</dc:creator>
  <cp:lastModifiedBy>TAI ANH TRAN/LGEVH VS FUNCTIONAL TECHNOLOGY 3(tai2.tran@lge.com)</cp:lastModifiedBy>
  <cp:revision>107</cp:revision>
  <dcterms:created xsi:type="dcterms:W3CDTF">2025-05-30T07:09:51Z</dcterms:created>
  <dcterms:modified xsi:type="dcterms:W3CDTF">2025-07-09T08:59:05Z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2025-05-30T00:00:00Z</vt:filetime>
  </property>
  <property fmtid="{D5CDD505-2E9C-101B-9397-08002B2CF9AE}" pid="5" name="Producer">
    <vt:lpwstr>3-Heights(TM) PDF Security Shell 4.8.25.2 (http://www.pdf-tools.com)</vt:lpwstr>
  </property>
</Properties>
</file>