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76" r:id="rId7"/>
    <p:sldId id="286" r:id="rId8"/>
    <p:sldId id="264" r:id="rId9"/>
    <p:sldId id="277" r:id="rId10"/>
    <p:sldId id="278" r:id="rId11"/>
    <p:sldId id="269" r:id="rId12"/>
    <p:sldId id="279" r:id="rId13"/>
    <p:sldId id="280" r:id="rId14"/>
    <p:sldId id="283" r:id="rId15"/>
    <p:sldId id="282" r:id="rId16"/>
    <p:sldId id="281" r:id="rId17"/>
    <p:sldId id="272" r:id="rId18"/>
    <p:sldId id="284" r:id="rId19"/>
    <p:sldId id="285" r:id="rId20"/>
    <p:sldId id="293" r:id="rId21"/>
    <p:sldId id="268" r:id="rId22"/>
    <p:sldId id="273" r:id="rId23"/>
    <p:sldId id="289" r:id="rId24"/>
    <p:sldId id="292" r:id="rId25"/>
    <p:sldId id="288" r:id="rId26"/>
    <p:sldId id="291" r:id="rId27"/>
    <p:sldId id="274" r:id="rId28"/>
    <p:sldId id="271" r:id="rId29"/>
    <p:sldId id="267" r:id="rId30"/>
    <p:sldId id="270" r:id="rId3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5995"/>
  </p:normalViewPr>
  <p:slideViewPr>
    <p:cSldViewPr>
      <p:cViewPr varScale="1">
        <p:scale>
          <a:sx n="181" d="100"/>
          <a:sy n="181" d="100"/>
        </p:scale>
        <p:origin x="1110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176F2-8FDD-004B-BC0F-6A0A024A3EE4}" type="datetimeFigureOut">
              <a:rPr lang="x-none" smtClean="0"/>
              <a:t>6/2/2025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0B553-3FE3-234D-A266-81E4A520CB8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6940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788491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2" y="4008"/>
                </a:lnTo>
                <a:lnTo>
                  <a:pt x="43817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851755"/>
            <a:ext cx="4432935" cy="674370"/>
          </a:xfrm>
          <a:custGeom>
            <a:avLst/>
            <a:gdLst/>
            <a:ahLst/>
            <a:cxnLst/>
            <a:rect l="l" t="t" r="r" b="b"/>
            <a:pathLst>
              <a:path w="4432935" h="674369">
                <a:moveTo>
                  <a:pt x="4432566" y="0"/>
                </a:moveTo>
                <a:lnTo>
                  <a:pt x="0" y="0"/>
                </a:lnTo>
                <a:lnTo>
                  <a:pt x="0" y="674277"/>
                </a:lnTo>
                <a:lnTo>
                  <a:pt x="4432566" y="674277"/>
                </a:lnTo>
                <a:lnTo>
                  <a:pt x="4432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32918"/>
            <a:ext cx="4432935" cy="642620"/>
          </a:xfrm>
          <a:custGeom>
            <a:avLst/>
            <a:gdLst/>
            <a:ahLst/>
            <a:cxnLst/>
            <a:rect l="l" t="t" r="r" b="b"/>
            <a:pathLst>
              <a:path w="4432935" h="642619">
                <a:moveTo>
                  <a:pt x="4432567" y="0"/>
                </a:moveTo>
                <a:lnTo>
                  <a:pt x="0" y="0"/>
                </a:lnTo>
                <a:lnTo>
                  <a:pt x="0" y="591513"/>
                </a:lnTo>
                <a:lnTo>
                  <a:pt x="4008" y="611238"/>
                </a:lnTo>
                <a:lnTo>
                  <a:pt x="14922" y="627391"/>
                </a:lnTo>
                <a:lnTo>
                  <a:pt x="31075" y="638305"/>
                </a:lnTo>
                <a:lnTo>
                  <a:pt x="50800" y="642314"/>
                </a:lnTo>
                <a:lnTo>
                  <a:pt x="4381767" y="642314"/>
                </a:lnTo>
                <a:lnTo>
                  <a:pt x="4401492" y="638305"/>
                </a:lnTo>
                <a:lnTo>
                  <a:pt x="4417644" y="627391"/>
                </a:lnTo>
                <a:lnTo>
                  <a:pt x="4428558" y="611238"/>
                </a:lnTo>
                <a:lnTo>
                  <a:pt x="4432567" y="591513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96085"/>
            <a:ext cx="3723640" cy="1624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923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mtClean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github.com/en/site-policy/github-terms/github-copilot-extension-developer-polic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851755"/>
            <a:ext cx="4432935" cy="2725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 </a:t>
            </a:r>
            <a:r>
              <a:rPr lang="en-US" sz="1400" spc="-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detecting C++ vulnerability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4141" y="1685314"/>
            <a:ext cx="819785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Anh Tai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30,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8A223F-2857-3DF4-31E0-3289FABAE8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9035F2F-D866-A5F0-F2C7-BB867EE80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01C9A-D2E0-8FDB-A8C5-3F50A81B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Ollama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FB7DEC6-1AAF-357F-8720-127A51314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3" y="368242"/>
            <a:ext cx="3669408" cy="3021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DA43662-670F-5812-C854-A40710313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2187575"/>
            <a:ext cx="2510928" cy="1143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3FDE2-2A13-0C41-0531-E4DF2421E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10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7F7ACAEE-49F1-A1A2-3135-7AAD40E2ED6D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Specific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5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2120E5A-5340-EA66-7B0D-47B94D5F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C14EE6A6-CBA5-D6BA-B818-B00F4B12F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="" xmlns:a16="http://schemas.microsoft.com/office/drawing/2014/main" id="{4B898F09-DC95-BB57-17F6-B18DB7CD16FB}"/>
              </a:ext>
            </a:extLst>
          </p:cNvPr>
          <p:cNvSpPr txBox="1"/>
          <p:nvPr/>
        </p:nvSpPr>
        <p:spPr>
          <a:xfrm>
            <a:off x="209228" y="435606"/>
            <a:ext cx="3870960" cy="15097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b="1" spc="8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8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lang="x-none" sz="1100" spc="8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Leverage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1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 detect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vulnerabilities </a:t>
            </a:r>
            <a:r>
              <a:rPr sz="1100" spc="-6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predefined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rules.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 marR="30480">
              <a:lnSpc>
                <a:spcPct val="102699"/>
              </a:lnSpc>
              <a:spcBef>
                <a:spcPts val="55"/>
              </a:spcBef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Pre-defined Rules (Markdown format)</a:t>
            </a:r>
            <a:endParaRPr lang="en-US" sz="11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Misracpp2008GuideLines.md</a:t>
            </a: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LGEDVRuleGuidelines.md</a:t>
            </a: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lang="x-none" sz="1100" spc="-10" dirty="0">
                <a:latin typeface="Arial" panose="020B0604020202020204" pitchFamily="34" charset="0"/>
                <a:cs typeface="Arial" panose="020B0604020202020204" pitchFamily="34" charset="0"/>
              </a:rPr>
              <a:t>- StaticAnalysicGuidelines.md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="" xmlns:a16="http://schemas.microsoft.com/office/drawing/2014/main" id="{1E049AE9-1341-4876-7533-B46A7E7F76B2}"/>
              </a:ext>
            </a:extLst>
          </p:cNvPr>
          <p:cNvSpPr txBox="1"/>
          <p:nvPr/>
        </p:nvSpPr>
        <p:spPr>
          <a:xfrm>
            <a:off x="534352" y="2280912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="" xmlns:a16="http://schemas.microsoft.com/office/drawing/2014/main" id="{C9557E22-EEF2-0558-F9CB-2CB9B0563285}"/>
              </a:ext>
            </a:extLst>
          </p:cNvPr>
          <p:cNvSpPr txBox="1"/>
          <p:nvPr/>
        </p:nvSpPr>
        <p:spPr>
          <a:xfrm>
            <a:off x="534352" y="2584569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="" xmlns:a16="http://schemas.microsoft.com/office/drawing/2014/main" id="{F9C1BFA5-2A5C-730A-B14C-E9EBAF1A21A7}"/>
              </a:ext>
            </a:extLst>
          </p:cNvPr>
          <p:cNvSpPr txBox="1"/>
          <p:nvPr/>
        </p:nvSpPr>
        <p:spPr>
          <a:xfrm>
            <a:off x="282470" y="2165522"/>
            <a:ext cx="3795395" cy="5282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sz="1100" b="1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3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provides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violation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numbers</a:t>
            </a:r>
            <a:r>
              <a:rPr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refactoring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suggestions.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0AFD33C-5930-5BE3-0D1A-0606051292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11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290221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4E33A7-61B6-7881-B806-72A93186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Copilot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40679B3-026A-523A-78A7-FFD7E07F4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6047"/>
            <a:ext cx="4610100" cy="264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74A0B4D-D814-4E0F-D519-2BE0E6324885}"/>
              </a:ext>
            </a:extLst>
          </p:cNvPr>
          <p:cNvSpPr txBox="1"/>
          <p:nvPr/>
        </p:nvSpPr>
        <p:spPr>
          <a:xfrm>
            <a:off x="0" y="35877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How Copilot works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A58E1D-8EDE-55A9-90F1-D7DAB8297B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12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13070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2C6FA40-8E87-754A-12B2-31409987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EC1F03-C296-ECEB-A44F-F5975831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Copilot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98B2324-76AB-69A8-C49B-0F4C4486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551"/>
            <a:ext cx="4610100" cy="2362199"/>
          </a:xfrm>
          <a:prstGeom prst="rect">
            <a:avLst/>
          </a:prstGeom>
        </p:spPr>
      </p:pic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4C9AD9F7-D54B-CF8D-50A7-51B25467D040}"/>
              </a:ext>
            </a:extLst>
          </p:cNvPr>
          <p:cNvSpPr txBox="1"/>
          <p:nvPr/>
        </p:nvSpPr>
        <p:spPr>
          <a:xfrm>
            <a:off x="13406" y="358775"/>
            <a:ext cx="3838575" cy="541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Expected Design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Copilot provides REST API for clients to use it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Tx/>
              <a:buChar char="-"/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Unfortunately, </a:t>
            </a:r>
            <a:r>
              <a:rPr lang="en-US" sz="11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Copilot does not publish its API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750570-8CEE-FF4B-2BA8-D663D20232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98359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21D772-91D8-DFB7-1E99-6D22F0E7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CC98DA-5225-F9C6-07E0-DE64EFBE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Copilot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76046AB-D2BB-A88C-1522-CE75082E4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150"/>
            <a:ext cx="1924050" cy="175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C0666F4-D289-EC63-B11D-45DDAD8035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50" y="1327150"/>
            <a:ext cx="2533650" cy="18288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="" xmlns:a16="http://schemas.microsoft.com/office/drawing/2014/main" id="{6B15526A-30B6-D8E8-36E9-F92DF56B1F43}"/>
              </a:ext>
            </a:extLst>
          </p:cNvPr>
          <p:cNvSpPr txBox="1"/>
          <p:nvPr/>
        </p:nvSpPr>
        <p:spPr>
          <a:xfrm>
            <a:off x="13406" y="358775"/>
            <a:ext cx="3838575" cy="5282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Potential solution</a:t>
            </a:r>
            <a:r>
              <a:rPr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Identify Copilot’s API through reverse engineering with Copilot Vim plugin</a:t>
            </a:r>
            <a:endParaRPr sz="11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BB8A55-9748-DDA4-7E33-0A7CBC0C1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640155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91199-3754-6BE4-B18F-B3B8A374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Copilot Intergration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3C4CD0-429E-94AD-FEE8-EE88AAF09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300" y="1054462"/>
            <a:ext cx="3723640" cy="92333"/>
          </a:xfrm>
        </p:spPr>
        <p:txBody>
          <a:bodyPr/>
          <a:lstStyle/>
          <a:p>
            <a:r>
              <a:rPr lang="x-none" sz="600" dirty="0"/>
              <a:t>Policy: </a:t>
            </a:r>
            <a:r>
              <a:rPr lang="en-US" sz="600" dirty="0">
                <a:hlinkClick r:id="rId2"/>
              </a:rPr>
              <a:t>https://docs.github.com/en/site-policy/github-terms/github-copilot-extension-developer-policy</a:t>
            </a:r>
            <a:endParaRPr lang="x-none" sz="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0D9E787-0842-A5AE-07DA-61A9F71940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0" y="1166198"/>
            <a:ext cx="2667000" cy="2257555"/>
          </a:xfrm>
          <a:prstGeom prst="rect">
            <a:avLst/>
          </a:prstGeom>
        </p:spPr>
      </p:pic>
      <p:sp>
        <p:nvSpPr>
          <p:cNvPr id="7" name="object 18">
            <a:extLst>
              <a:ext uri="{FF2B5EF4-FFF2-40B4-BE49-F238E27FC236}">
                <a16:creationId xmlns="" xmlns:a16="http://schemas.microsoft.com/office/drawing/2014/main" id="{AF919087-5CD5-E711-1D00-31A3630A578B}"/>
              </a:ext>
            </a:extLst>
          </p:cNvPr>
          <p:cNvSpPr txBox="1"/>
          <p:nvPr/>
        </p:nvSpPr>
        <p:spPr>
          <a:xfrm>
            <a:off x="13406" y="358775"/>
            <a:ext cx="3838575" cy="4923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Is that acceptable solution?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No.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Because it violates Copilot policy. 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 If trying to use, </a:t>
            </a:r>
            <a:r>
              <a:rPr lang="en-US" sz="900" spc="-25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account can be banned and risk </a:t>
            </a:r>
            <a:r>
              <a:rPr lang="en-US" sz="900" spc="-25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n-US" sz="900" spc="-25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illegal activities.</a:t>
            </a:r>
            <a:endParaRPr sz="9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021CEB-A48E-980A-9C4C-2CC96917A7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6672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CDD485-1589-9263-8CEA-314A58E2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B058-A36B-4236-1FB7-CDB3C4AA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Copilot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B6CBA6-6745-884E-60AE-42D725C41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8375"/>
            <a:ext cx="4610100" cy="2590800"/>
          </a:xfrm>
          <a:prstGeom prst="rect">
            <a:avLst/>
          </a:prstGeom>
        </p:spPr>
      </p:pic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D3E414-47F6-2DDF-BBAA-5BD47AA15418}"/>
              </a:ext>
            </a:extLst>
          </p:cNvPr>
          <p:cNvSpPr txBox="1"/>
          <p:nvPr/>
        </p:nvSpPr>
        <p:spPr>
          <a:xfrm>
            <a:off x="13406" y="358775"/>
            <a:ext cx="3838575" cy="48038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Selected Solution</a:t>
            </a:r>
            <a:r>
              <a:rPr sz="11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Use Copilot </a:t>
            </a:r>
            <a:r>
              <a:rPr lang="en-US" sz="9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r>
              <a:rPr lang="en-US" sz="9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current official method provided by Copilot</a:t>
            </a: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But support flexibility of user for typing prompt automatically</a:t>
            </a:r>
            <a:endParaRPr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9A4724-1AC5-7707-7AED-F930032BB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40692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78AAB1-439D-A2D5-06F5-CA97D59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C1ECB5-6034-D723-B4B5-F7C44816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0" y="892175"/>
            <a:ext cx="4362450" cy="241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7CF730-7405-71B2-8294-3A4D1AB91F92}"/>
              </a:ext>
            </a:extLst>
          </p:cNvPr>
          <p:cNvSpPr txBox="1"/>
          <p:nvPr/>
        </p:nvSpPr>
        <p:spPr>
          <a:xfrm>
            <a:off x="0" y="358775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D5E9A54-06BC-D47A-276F-DF06DBB1B8A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17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728731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D6AB3A-E1EE-9FB7-B1BA-D0275443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B63B63-9A2A-E256-E9A4-B6FE103E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BABB847-5CF8-E0B4-E57F-B81B1DB95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" y="767075"/>
            <a:ext cx="4425244" cy="2157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2605AA-7EB4-6357-3078-E6E2B0134EDA}"/>
              </a:ext>
            </a:extLst>
          </p:cNvPr>
          <p:cNvSpPr txBox="1"/>
          <p:nvPr/>
        </p:nvSpPr>
        <p:spPr>
          <a:xfrm>
            <a:off x="0" y="35124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32884C-238D-A820-8415-AA89AF74A2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014712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1E06746-76BA-D24C-51C7-3FBDC959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7ED3CA-A3B4-F1AE-59A2-54A7173D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lang="en-US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40" dirty="0"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C0ABB48-48A0-4730-15C0-670F32F9F4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" y="798472"/>
            <a:ext cx="4337756" cy="24203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8D64C16-32CF-04B0-2599-6281D805C2DF}"/>
              </a:ext>
            </a:extLst>
          </p:cNvPr>
          <p:cNvSpPr txBox="1"/>
          <p:nvPr/>
        </p:nvSpPr>
        <p:spPr>
          <a:xfrm>
            <a:off x="-32029" y="35225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Pre-defined rules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 format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FEB60D-A73C-C427-B4EE-7B17A5C1D9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19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905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56769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E3CD4E47-072F-3AFC-2566-DB00AC05F0E1}"/>
              </a:ext>
            </a:extLst>
          </p:cNvPr>
          <p:cNvSpPr txBox="1"/>
          <p:nvPr/>
        </p:nvSpPr>
        <p:spPr>
          <a:xfrm>
            <a:off x="95300" y="431372"/>
            <a:ext cx="39382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x-non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Clang-tidy for custom rules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Local AI with Ollama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Copilot Integration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Package Configuration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</a:p>
          <a:p>
            <a:pPr marL="342900" indent="-342900">
              <a:buAutoNum type="arabicPeriod"/>
            </a:pPr>
            <a:r>
              <a:rPr lang="x-none" sz="1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x-non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19">
            <a:extLst>
              <a:ext uri="{FF2B5EF4-FFF2-40B4-BE49-F238E27FC236}">
                <a16:creationId xmlns="" xmlns:a16="http://schemas.microsoft.com/office/drawing/2014/main" id="{91748B10-EA5D-D7DD-0E22-1319CBD48F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CD224D-57ED-C9E6-A219-12879D38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2414163E-FA43-ECBC-2145-EB6E811DE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0" dirty="0">
                <a:latin typeface="Arial" panose="020B0604020202020204" pitchFamily="34" charset="0"/>
                <a:cs typeface="Arial" panose="020B0604020202020204" pitchFamily="34" charset="0"/>
              </a:rPr>
              <a:t>(package.json)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EF8F85-3ED9-2134-3A8E-C57A3EF0290E}"/>
              </a:ext>
            </a:extLst>
          </p:cNvPr>
          <p:cNvSpPr txBox="1"/>
          <p:nvPr/>
        </p:nvSpPr>
        <p:spPr>
          <a:xfrm>
            <a:off x="95300" y="511175"/>
            <a:ext cx="3505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Key Fields: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Nam: code-guard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DisplayName: Code-Guard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Version: 0.0.1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Engines: VS Code &gt;= 1.100.0</a:t>
            </a:r>
          </a:p>
          <a:p>
            <a:endParaRPr lang="en-US" sz="1000" spc="-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 and Menus: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menu integration for C++ files in Editor.</a:t>
            </a:r>
          </a:p>
          <a:p>
            <a:pPr marL="171450" indent="-171450">
              <a:buFontTx/>
              <a:buChar char="-"/>
            </a:pPr>
            <a:r>
              <a:rPr lang="en-US" sz="1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 for static and Copilot-based checks</a:t>
            </a:r>
          </a:p>
          <a:p>
            <a:endParaRPr lang="x-non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Dependencies:</a:t>
            </a:r>
          </a:p>
          <a:p>
            <a:r>
              <a:rPr lang="x-none" sz="1000" dirty="0">
                <a:latin typeface="Arial" panose="020B0604020202020204" pitchFamily="34" charset="0"/>
                <a:cs typeface="Arial" panose="020B0604020202020204" pitchFamily="34" charset="0"/>
              </a:rPr>
              <a:t>- TypeScript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89C815A-3719-AC5C-4BA8-4DC85C33C0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627999695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0FA86B4-B22D-B7BE-2365-73BFF8EB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5" y="849739"/>
            <a:ext cx="4416778" cy="2176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F588D3-5DC8-9DD1-F8DE-6AA678770A2E}"/>
              </a:ext>
            </a:extLst>
          </p:cNvPr>
          <p:cNvSpPr txBox="1"/>
          <p:nvPr/>
        </p:nvSpPr>
        <p:spPr>
          <a:xfrm>
            <a:off x="-23655" y="351974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Install Code-Guard tool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A6B9372-7999-104B-8FF7-14BDE91A8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21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37C6C-2A8B-E25C-34F2-224CED9B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18B9839-8CCA-AF51-123E-0586BE87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8" y="912621"/>
            <a:ext cx="3352799" cy="2548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8D3105C-9157-1E85-E2A3-19E7A71CDFE9}"/>
              </a:ext>
            </a:extLst>
          </p:cNvPr>
          <p:cNvSpPr txBox="1"/>
          <p:nvPr/>
        </p:nvSpPr>
        <p:spPr>
          <a:xfrm>
            <a:off x="-57150" y="358775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Test file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analytical mode by right-click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12021A-32A4-EEA0-249D-A54907CCDF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22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90171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3BF39E-EE4B-43B5-DF31-35E16C394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11A061-BC06-8187-35FB-D8974D45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16A14A5-EA9E-3659-94C6-912EB0481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640938"/>
            <a:ext cx="3505200" cy="2797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9C7D331-CB94-2455-0271-982A5774DC4E}"/>
              </a:ext>
            </a:extLst>
          </p:cNvPr>
          <p:cNvSpPr txBox="1"/>
          <p:nvPr/>
        </p:nvSpPr>
        <p:spPr>
          <a:xfrm>
            <a:off x="0" y="282575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Static analysic output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clang-tidy with custom rule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ECC11-1FB8-9E13-3598-7D101EF1C9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23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646337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5C3857D-32D8-35FB-151D-E122BD44F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AA2B8D-C8D1-C5CD-1082-F4D5D399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4722309-50E7-4CF2-9A21-A3219419A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92175"/>
            <a:ext cx="3899614" cy="2352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AE0A84-6463-4F3A-7ABD-2FF61112A8CF}"/>
              </a:ext>
            </a:extLst>
          </p:cNvPr>
          <p:cNvSpPr txBox="1"/>
          <p:nvPr/>
        </p:nvSpPr>
        <p:spPr>
          <a:xfrm>
            <a:off x="73319" y="35877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Copilot output</a:t>
            </a:r>
          </a:p>
          <a:p>
            <a:r>
              <a:rPr lang="x-none" sz="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8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is copied automatically to clipboard</a:t>
            </a:r>
            <a:endParaRPr lang="x-non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BD527EF-977F-C1BB-AED4-17B66697CB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24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18417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6520E3-8BAD-04A8-50F2-8C5DE29B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4F61C5-D91E-CBA8-B6AA-8C859112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A2600B0-7703-777A-866B-9FF321826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78" y="398351"/>
            <a:ext cx="3025775" cy="3002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2056703-6D2F-EB66-99C5-A3590CEF203B}"/>
              </a:ext>
            </a:extLst>
          </p:cNvPr>
          <p:cNvSpPr txBox="1"/>
          <p:nvPr/>
        </p:nvSpPr>
        <p:spPr>
          <a:xfrm>
            <a:off x="-5234" y="378678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Copilot output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90E94C-EDEF-AA7E-73EE-40E7255430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25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200375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8574F2B-E164-5AAB-3BB7-D78D2543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EAB90E-4DBF-E048-CBC9-78A72CAC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4A94CC-6A1D-4375-4D91-FC32CA3BA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62" y="397272"/>
            <a:ext cx="3057448" cy="300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D1EC6D0-9788-AE92-FAD7-9206AE053F74}"/>
              </a:ext>
            </a:extLst>
          </p:cNvPr>
          <p:cNvSpPr txBox="1"/>
          <p:nvPr/>
        </p:nvSpPr>
        <p:spPr>
          <a:xfrm>
            <a:off x="-57150" y="397272"/>
            <a:ext cx="1063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Copilot output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1563F9-CB94-4453-B9B9-592F779EF3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26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097421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51195F-4437-12D2-A28B-FEDF65C78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BDD1EC-3A5B-768A-D884-A71C3A9B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303"/>
            <a:ext cx="4610100" cy="2315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BA76C18-B8F0-AB85-CC0D-2701CF935B42}"/>
              </a:ext>
            </a:extLst>
          </p:cNvPr>
          <p:cNvSpPr txBox="1"/>
          <p:nvPr/>
        </p:nvSpPr>
        <p:spPr>
          <a:xfrm>
            <a:off x="0" y="347436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Local AI output (ollama)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925DE0-720F-6BE2-CFCB-1C2C4727FB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27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308902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CD609-EDB3-FE89-2CD4-2521D23B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4582CDD1-3D17-91D9-1746-D4CA7A4A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34524"/>
              </p:ext>
            </p:extLst>
          </p:nvPr>
        </p:nvGraphicFramePr>
        <p:xfrm>
          <a:off x="95300" y="434975"/>
          <a:ext cx="4419551" cy="275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750">
                  <a:extLst>
                    <a:ext uri="{9D8B030D-6E8A-4147-A177-3AD203B41FA5}">
                      <a16:colId xmlns="" xmlns:a16="http://schemas.microsoft.com/office/drawing/2014/main" val="2110670875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4044197113"/>
                    </a:ext>
                  </a:extLst>
                </a:gridCol>
                <a:gridCol w="1028713">
                  <a:extLst>
                    <a:ext uri="{9D8B030D-6E8A-4147-A177-3AD203B41FA5}">
                      <a16:colId xmlns="" xmlns:a16="http://schemas.microsoft.com/office/drawing/2014/main" val="237902446"/>
                    </a:ext>
                  </a:extLst>
                </a:gridCol>
                <a:gridCol w="1104888">
                  <a:extLst>
                    <a:ext uri="{9D8B030D-6E8A-4147-A177-3AD203B41FA5}">
                      <a16:colId xmlns="" xmlns:a16="http://schemas.microsoft.com/office/drawing/2014/main" val="315312507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Copilot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Static tool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x-none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 AI with Ollama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2835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fast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The code suggestion is good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quality of violation detection ability for custom rule.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of cost</a:t>
                      </a:r>
                    </a:p>
                    <a:p>
                      <a:pPr marL="0" indent="0">
                        <a:buNone/>
                      </a:pP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High security (work locally)</a:t>
                      </a:r>
                    </a:p>
                    <a:p>
                      <a:pPr marL="0" indent="0">
                        <a:buNone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Free 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98783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x-none" sz="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Low security with high risk of exposing sensitive data.</a:t>
                      </a:r>
                    </a:p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What happen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if AI model uses</a:t>
                      </a:r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LG data for training?</a:t>
                      </a:r>
                    </a:p>
                    <a:p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High cost for </a:t>
                      </a:r>
                      <a: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</a:t>
                      </a:r>
                      <a:r>
                        <a:rPr lang="x-none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high effort for supporting custom rules (custom clang-tidy)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Low performance because of t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 training quality of open-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AI model 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</a:t>
                      </a:r>
                      <a:r>
                        <a:rPr lang="x-none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equire good hardwar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 to use AI locally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Response time is slow</a:t>
                      </a:r>
                      <a:endParaRPr lang="x-none" sz="8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167858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DE69D-9E75-2E2F-5FEA-2E408361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1872051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Future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70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33190" cy="249670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370">
              <a:lnSpc>
                <a:spcPct val="102600"/>
              </a:lnSpc>
              <a:spcBef>
                <a:spcPts val="55"/>
              </a:spcBef>
            </a:pP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Enhanced Rule Customization</a:t>
            </a:r>
            <a:r>
              <a:rPr sz="900" spc="-114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spc="1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Allow</a:t>
            </a:r>
            <a:r>
              <a:rPr sz="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sz="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-10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sz="9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9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rules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via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UI.</a:t>
            </a:r>
            <a:endParaRPr lang="en-US" sz="900" spc="-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9370">
              <a:lnSpc>
                <a:spcPct val="102600"/>
              </a:lnSpc>
              <a:spcBef>
                <a:spcPts val="55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Real-time Diagnostics</a:t>
            </a:r>
            <a:r>
              <a:rPr sz="900" spc="-12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sz="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 directly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Code’s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panel.</a:t>
            </a: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r>
              <a:rPr lang="x-none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Use Copilot’s REST API</a:t>
            </a:r>
            <a:r>
              <a:rPr lang="x-none" sz="900" spc="-10" dirty="0">
                <a:latin typeface="Arial" panose="020B0604020202020204" pitchFamily="34" charset="0"/>
                <a:cs typeface="Arial" panose="020B0604020202020204" pitchFamily="34" charset="0"/>
              </a:rPr>
              <a:t>: Use API if Copilot publish</a:t>
            </a:r>
            <a:r>
              <a:rPr lang="en-US" sz="900" spc="-10" dirty="0">
                <a:latin typeface="Arial" panose="020B0604020202020204" pitchFamily="34" charset="0"/>
                <a:cs typeface="Arial" panose="020B0604020202020204" pitchFamily="34" charset="0"/>
              </a:rPr>
              <a:t>es in future.</a:t>
            </a:r>
          </a:p>
          <a:p>
            <a:pPr marL="12700" marR="52705">
              <a:lnSpc>
                <a:spcPct val="102600"/>
              </a:lnSpc>
              <a:spcBef>
                <a:spcPts val="300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r>
              <a:rPr lang="en-US"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CI/CD integration</a:t>
            </a:r>
            <a:r>
              <a:rPr sz="900" b="1" spc="-9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b="1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spc="-20" dirty="0">
                <a:latin typeface="Arial" panose="020B0604020202020204" pitchFamily="34" charset="0"/>
                <a:cs typeface="Arial" panose="020B0604020202020204" pitchFamily="34" charset="0"/>
              </a:rPr>
              <a:t>Integrate analysis results with CI/CD process</a:t>
            </a:r>
          </a:p>
          <a:p>
            <a:pPr marL="12700" marR="36830">
              <a:lnSpc>
                <a:spcPct val="102699"/>
              </a:lnSpc>
              <a:spcBef>
                <a:spcPts val="300"/>
              </a:spcBef>
            </a:pPr>
            <a:endParaRPr lang="en-US" sz="900" spc="-1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Extended AI Support: 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additional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900" spc="-55" dirty="0">
                <a:latin typeface="Arial" panose="020B0604020202020204" pitchFamily="34" charset="0"/>
                <a:cs typeface="Arial" panose="020B0604020202020204" pitchFamily="34" charset="0"/>
              </a:rPr>
              <a:t>cloud-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9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services.</a:t>
            </a:r>
            <a:endParaRPr lang="en-US" sz="9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03835">
              <a:lnSpc>
                <a:spcPct val="102600"/>
              </a:lnSpc>
              <a:spcBef>
                <a:spcPts val="300"/>
              </a:spcBef>
            </a:pPr>
            <a:r>
              <a:rPr sz="900" b="1" spc="-10" dirty="0">
                <a:latin typeface="Arial" panose="020B0604020202020204" pitchFamily="34" charset="0"/>
                <a:cs typeface="Arial" panose="020B0604020202020204" pitchFamily="34" charset="0"/>
              </a:rPr>
              <a:t>User Feedback Integration</a:t>
            </a:r>
            <a:r>
              <a:rPr sz="900" spc="-1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9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Collect</a:t>
            </a:r>
            <a:r>
              <a:rPr sz="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5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50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sz="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9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refine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5" dirty="0"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sz="900" spc="-40" dirty="0">
                <a:latin typeface="Arial" panose="020B0604020202020204" pitchFamily="34" charset="0"/>
                <a:cs typeface="Arial" panose="020B0604020202020204" pitchFamily="34" charset="0"/>
              </a:rPr>
              <a:t>prompts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4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20" dirty="0">
                <a:latin typeface="Arial" panose="020B0604020202020204" pitchFamily="34" charset="0"/>
                <a:cs typeface="Arial" panose="020B0604020202020204" pitchFamily="34" charset="0"/>
              </a:rPr>
              <a:t>rule</a:t>
            </a:r>
            <a:r>
              <a:rPr sz="9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900" spc="-10" dirty="0">
                <a:latin typeface="Arial" panose="020B0604020202020204" pitchFamily="34" charset="0"/>
                <a:cs typeface="Arial" panose="020B0604020202020204" pitchFamily="34" charset="0"/>
              </a:rPr>
              <a:t>sets.</a:t>
            </a:r>
            <a:endParaRPr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6EE606B-448B-7E24-46A9-ADD3BB42A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29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299" y="434975"/>
            <a:ext cx="4190797" cy="1576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spc="7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000" b="1" spc="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spc="5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spc="5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 err="1">
                <a:latin typeface="Arial" panose="020B0604020202020204" pitchFamily="34" charset="0"/>
                <a:cs typeface="Arial" panose="020B0604020202020204" pitchFamily="34" charset="0"/>
              </a:rPr>
              <a:t>VSCode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45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detect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C++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vulnerabilities.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LGEDV-defined rules</a:t>
            </a: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Support standard MISRA C++ rules</a:t>
            </a: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605155">
              <a:lnSpc>
                <a:spcPct val="102699"/>
              </a:lnSpc>
              <a:spcBef>
                <a:spcPts val="55"/>
              </a:spcBef>
            </a:pPr>
            <a:r>
              <a:rPr lang="x-none" sz="10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tidy,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clang</a:t>
            </a:r>
            <a:r>
              <a:rPr sz="1000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–analyze. 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z="1000" spc="-5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spc="-55" dirty="0">
                <a:latin typeface="Arial" panose="020B0604020202020204" pitchFamily="34" charset="0"/>
                <a:cs typeface="Arial" panose="020B0604020202020204" pitchFamily="34" charset="0"/>
              </a:rPr>
              <a:t>AI-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Copilot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0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EDE3388-7EE1-5B10-4F21-C79F33C165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E1E919-5AA6-F335-0F0D-A798E49B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="" xmlns:a16="http://schemas.microsoft.com/office/drawing/2014/main" id="{B0608DCA-C88E-39D0-6D92-38D5C1C8D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object 4">
            <a:extLst>
              <a:ext uri="{FF2B5EF4-FFF2-40B4-BE49-F238E27FC236}">
                <a16:creationId xmlns="" xmlns:a16="http://schemas.microsoft.com/office/drawing/2014/main" id="{2B47DDBF-F0E6-302B-72FF-899EC9806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7650" y="511175"/>
            <a:ext cx="3723640" cy="147957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2865">
              <a:lnSpc>
                <a:spcPct val="102699"/>
              </a:lnSpc>
              <a:spcBef>
                <a:spcPts val="55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Code-Guard tool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provides a robust solution for C++ vulnerability detection.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62865" indent="-171450">
              <a:lnSpc>
                <a:spcPct val="102699"/>
              </a:lnSpc>
              <a:spcBef>
                <a:spcPts val="55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Combines static analysis (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, clang-tidy, clang) with AI-driven insights (Copilot, </a:t>
            </a:r>
            <a:r>
              <a:rPr sz="900" spc="-45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Tx/>
              <a:buChar char="-"/>
            </a:pPr>
            <a:endParaRPr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Generates detailed reports for both static and AI analyses.</a:t>
            </a: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Tx/>
              <a:buChar char="-"/>
            </a:pPr>
            <a:endParaRPr lang="en-US" sz="900" spc="-4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US" sz="900" spc="-45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900" spc="-45" dirty="0">
                <a:latin typeface="Arial" panose="020B0604020202020204" pitchFamily="34" charset="0"/>
                <a:cs typeface="Arial" panose="020B0604020202020204" pitchFamily="34" charset="0"/>
              </a:rPr>
              <a:t>Future enhancements will focus on usability, performance, and extended AI capabilities.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452F846-D712-C901-DB97-C6CB9B151F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30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58164850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5" dirty="0">
                <a:latin typeface="Arial" panose="020B0604020202020204" pitchFamily="34" charset="0"/>
                <a:cs typeface="Arial" panose="020B0604020202020204" pitchFamily="34" charset="0"/>
              </a:rPr>
              <a:t>Design Overview</a:t>
            </a:r>
            <a:endParaRPr spc="-2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9262" y="576885"/>
            <a:ext cx="1110588" cy="187420"/>
          </a:xfrm>
          <a:custGeom>
            <a:avLst/>
            <a:gdLst/>
            <a:ahLst/>
            <a:cxnLst/>
            <a:rect l="l" t="t" r="r" b="b"/>
            <a:pathLst>
              <a:path w="1205864" h="395605">
                <a:moveTo>
                  <a:pt x="1155124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7" y="364371"/>
                </a:lnTo>
                <a:lnTo>
                  <a:pt x="14823" y="380458"/>
                </a:lnTo>
                <a:lnTo>
                  <a:pt x="30910" y="391305"/>
                </a:lnTo>
                <a:lnTo>
                  <a:pt x="50610" y="395282"/>
                </a:lnTo>
                <a:lnTo>
                  <a:pt x="1155124" y="395282"/>
                </a:lnTo>
                <a:lnTo>
                  <a:pt x="1174825" y="391305"/>
                </a:lnTo>
                <a:lnTo>
                  <a:pt x="1190912" y="380458"/>
                </a:lnTo>
                <a:lnTo>
                  <a:pt x="1201758" y="364371"/>
                </a:lnTo>
                <a:lnTo>
                  <a:pt x="1205735" y="344671"/>
                </a:lnTo>
                <a:lnTo>
                  <a:pt x="1205735" y="50610"/>
                </a:lnTo>
                <a:lnTo>
                  <a:pt x="1201758" y="30910"/>
                </a:lnTo>
                <a:lnTo>
                  <a:pt x="1190912" y="14823"/>
                </a:lnTo>
                <a:lnTo>
                  <a:pt x="1174825" y="3977"/>
                </a:lnTo>
                <a:lnTo>
                  <a:pt x="1155124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32427" y="589472"/>
            <a:ext cx="1208526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4450" marR="5080" indent="-32384">
              <a:lnSpc>
                <a:spcPct val="102600"/>
              </a:lnSpc>
              <a:spcBef>
                <a:spcPts val="55"/>
              </a:spcBef>
            </a:pPr>
            <a:r>
              <a:rPr lang="en-US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Code-Guard tool</a:t>
            </a:r>
            <a:endParaRPr sz="11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0" y="1510065"/>
            <a:ext cx="1759585" cy="39560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" y="1513731"/>
            <a:ext cx="1692910" cy="3443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4076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Analysis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(cppcheck,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clang-tidy,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clang)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1497" y="1431136"/>
            <a:ext cx="8624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5697" y="1742440"/>
            <a:ext cx="20067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(Copilot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local AI with </a:t>
            </a:r>
            <a:r>
              <a:rPr lang="en-US" sz="1100" spc="-25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667" y="761288"/>
            <a:ext cx="1064895" cy="711627"/>
          </a:xfrm>
          <a:custGeom>
            <a:avLst/>
            <a:gdLst/>
            <a:ahLst/>
            <a:cxnLst/>
            <a:rect l="l" t="t" r="r" b="b"/>
            <a:pathLst>
              <a:path w="1143000" h="693419">
                <a:moveTo>
                  <a:pt x="1142919" y="0"/>
                </a:moveTo>
                <a:lnTo>
                  <a:pt x="0" y="692947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1445976"/>
            <a:ext cx="55880" cy="44450"/>
          </a:xfrm>
          <a:custGeom>
            <a:avLst/>
            <a:gdLst/>
            <a:ahLst/>
            <a:cxnLst/>
            <a:rect l="l" t="t" r="r" b="b"/>
            <a:pathLst>
              <a:path w="55880" h="44450">
                <a:moveTo>
                  <a:pt x="0" y="44401"/>
                </a:moveTo>
                <a:lnTo>
                  <a:pt x="55444" y="34111"/>
                </a:lnTo>
                <a:lnTo>
                  <a:pt x="30147" y="26124"/>
                </a:lnTo>
                <a:lnTo>
                  <a:pt x="34763" y="0"/>
                </a:lnTo>
                <a:lnTo>
                  <a:pt x="0" y="44401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58563" y="761288"/>
            <a:ext cx="1130762" cy="684688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39169" y="1398351"/>
            <a:ext cx="54610" cy="47625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>
            <a:extLst>
              <a:ext uri="{FF2B5EF4-FFF2-40B4-BE49-F238E27FC236}">
                <a16:creationId xmlns="" xmlns:a16="http://schemas.microsoft.com/office/drawing/2014/main" id="{5941F2AF-D4D8-0AB6-9EAB-80C6C676C797}"/>
              </a:ext>
            </a:extLst>
          </p:cNvPr>
          <p:cNvSpPr/>
          <p:nvPr/>
        </p:nvSpPr>
        <p:spPr>
          <a:xfrm>
            <a:off x="2336647" y="1445976"/>
            <a:ext cx="2076450" cy="600421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="" xmlns:a16="http://schemas.microsoft.com/office/drawing/2014/main" id="{BEC5BC08-4109-550C-7766-B3F1BFCCC414}"/>
              </a:ext>
            </a:extLst>
          </p:cNvPr>
          <p:cNvSpPr/>
          <p:nvPr/>
        </p:nvSpPr>
        <p:spPr>
          <a:xfrm>
            <a:off x="33515" y="2392970"/>
            <a:ext cx="1759229" cy="501495"/>
          </a:xfrm>
          <a:custGeom>
            <a:avLst/>
            <a:gdLst/>
            <a:ahLst/>
            <a:cxnLst/>
            <a:rect l="l" t="t" r="r" b="b"/>
            <a:pathLst>
              <a:path w="1759585" h="395604">
                <a:moveTo>
                  <a:pt x="1708933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44671"/>
                </a:lnTo>
                <a:lnTo>
                  <a:pt x="3976" y="364372"/>
                </a:lnTo>
                <a:lnTo>
                  <a:pt x="14822" y="380459"/>
                </a:lnTo>
                <a:lnTo>
                  <a:pt x="30909" y="391305"/>
                </a:lnTo>
                <a:lnTo>
                  <a:pt x="50609" y="395282"/>
                </a:lnTo>
                <a:lnTo>
                  <a:pt x="1708933" y="395282"/>
                </a:lnTo>
                <a:lnTo>
                  <a:pt x="1728633" y="391305"/>
                </a:lnTo>
                <a:lnTo>
                  <a:pt x="1744720" y="380459"/>
                </a:lnTo>
                <a:lnTo>
                  <a:pt x="1755567" y="364372"/>
                </a:lnTo>
                <a:lnTo>
                  <a:pt x="1759544" y="344671"/>
                </a:lnTo>
                <a:lnTo>
                  <a:pt x="1759544" y="50610"/>
                </a:lnTo>
                <a:lnTo>
                  <a:pt x="1755567" y="30910"/>
                </a:lnTo>
                <a:lnTo>
                  <a:pt x="1744720" y="14823"/>
                </a:lnTo>
                <a:lnTo>
                  <a:pt x="1728633" y="3977"/>
                </a:lnTo>
                <a:lnTo>
                  <a:pt x="1708933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9">
            <a:extLst>
              <a:ext uri="{FF2B5EF4-FFF2-40B4-BE49-F238E27FC236}">
                <a16:creationId xmlns="" xmlns:a16="http://schemas.microsoft.com/office/drawing/2014/main" id="{FB4A2EAE-5860-9AE3-4519-083FC7C39D0E}"/>
              </a:ext>
            </a:extLst>
          </p:cNvPr>
          <p:cNvSpPr txBox="1"/>
          <p:nvPr/>
        </p:nvSpPr>
        <p:spPr>
          <a:xfrm>
            <a:off x="121654" y="2440564"/>
            <a:ext cx="1835457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Custom Clang-tidy for LGEDV rules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="" xmlns:a16="http://schemas.microsoft.com/office/drawing/2014/main" id="{FD7E67FA-682E-F249-F0FC-E8818F091A11}"/>
              </a:ext>
            </a:extLst>
          </p:cNvPr>
          <p:cNvSpPr/>
          <p:nvPr/>
        </p:nvSpPr>
        <p:spPr>
          <a:xfrm rot="1255957">
            <a:off x="786021" y="1919065"/>
            <a:ext cx="150379" cy="407516"/>
          </a:xfrm>
          <a:custGeom>
            <a:avLst/>
            <a:gdLst/>
            <a:ahLst/>
            <a:cxnLst/>
            <a:rect l="l" t="t" r="r" b="b"/>
            <a:pathLst>
              <a:path w="937260" h="689610">
                <a:moveTo>
                  <a:pt x="0" y="0"/>
                </a:moveTo>
                <a:lnTo>
                  <a:pt x="937105" y="68908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1">
            <a:extLst>
              <a:ext uri="{FF2B5EF4-FFF2-40B4-BE49-F238E27FC236}">
                <a16:creationId xmlns="" xmlns:a16="http://schemas.microsoft.com/office/drawing/2014/main" id="{DCA25ABB-5CB0-1C72-F316-B97D16DFB59A}"/>
              </a:ext>
            </a:extLst>
          </p:cNvPr>
          <p:cNvSpPr/>
          <p:nvPr/>
        </p:nvSpPr>
        <p:spPr>
          <a:xfrm rot="3150725">
            <a:off x="834390" y="2332680"/>
            <a:ext cx="45719" cy="45719"/>
          </a:xfrm>
          <a:custGeom>
            <a:avLst/>
            <a:gdLst/>
            <a:ahLst/>
            <a:cxnLst/>
            <a:rect l="l" t="t" r="r" b="b"/>
            <a:pathLst>
              <a:path w="54610" h="47625">
                <a:moveTo>
                  <a:pt x="54310" y="47316"/>
                </a:moveTo>
                <a:lnTo>
                  <a:pt x="23632" y="0"/>
                </a:lnTo>
                <a:lnTo>
                  <a:pt x="25907" y="26430"/>
                </a:lnTo>
                <a:lnTo>
                  <a:pt x="0" y="32137"/>
                </a:lnTo>
                <a:lnTo>
                  <a:pt x="54310" y="47316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C24697C-362E-151F-B982-1CAC1FC469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4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spc="-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78" y="507018"/>
            <a:ext cx="3511257" cy="1090683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x-none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Library used:</a:t>
            </a:r>
            <a:endParaRPr lang="en-US" sz="1100" b="1" spc="-2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45" dirty="0">
                <a:latin typeface="Arial" panose="020B0604020202020204" pitchFamily="34" charset="0"/>
                <a:cs typeface="Arial" panose="020B0604020202020204" pitchFamily="34" charset="0"/>
              </a:rPr>
              <a:t>Comprehensive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US" sz="1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1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tidy:</a:t>
            </a:r>
            <a:r>
              <a:rPr sz="1000"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detection.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FontTx/>
              <a:buChar char="-"/>
            </a:pP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clang</a:t>
            </a:r>
            <a:r>
              <a:rPr sz="1000" spc="30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–analyze:</a:t>
            </a:r>
            <a:r>
              <a:rPr sz="1000"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r>
              <a:rPr sz="1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deeper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inspection.</a:t>
            </a:r>
            <a:endParaRPr lang="en-US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9560" algn="l">
              <a:lnSpc>
                <a:spcPts val="1200"/>
              </a:lnSpc>
            </a:pPr>
            <a:endParaRPr lang="x-none" sz="1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7866" y="1578467"/>
            <a:ext cx="3511257" cy="12817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z="1000" b="1" spc="-20" dirty="0">
                <a:latin typeface="Arial" panose="020B0604020202020204" pitchFamily="34" charset="0"/>
                <a:cs typeface="Arial" panose="020B0604020202020204" pitchFamily="34" charset="0"/>
              </a:rPr>
              <a:t>Process: </a:t>
            </a:r>
            <a:endParaRPr lang="en-US" sz="1000" b="1" spc="-20" dirty="0">
              <a:latin typeface="Tahoma"/>
              <a:cs typeface="Tahoma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Tx/>
              <a:buChar char="-"/>
            </a:pP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(.cpp,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55" dirty="0">
                <a:latin typeface="Arial" panose="020B0604020202020204" pitchFamily="34" charset="0"/>
                <a:cs typeface="Arial" panose="020B0604020202020204" pitchFamily="34" charset="0"/>
              </a:rPr>
              <a:t>.h,</a:t>
            </a:r>
            <a:r>
              <a:rPr sz="1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.hpp,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65" dirty="0">
                <a:latin typeface="Arial" panose="020B0604020202020204" pitchFamily="34" charset="0"/>
                <a:cs typeface="Arial" panose="020B0604020202020204" pitchFamily="34" charset="0"/>
              </a:rPr>
              <a:t>.cxx,</a:t>
            </a:r>
            <a:r>
              <a:rPr sz="1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65" dirty="0">
                <a:latin typeface="Arial" panose="020B0604020202020204" pitchFamily="34" charset="0"/>
                <a:cs typeface="Arial" panose="020B0604020202020204" pitchFamily="34" charset="0"/>
              </a:rPr>
              <a:t>.cc).</a:t>
            </a:r>
            <a:r>
              <a:rPr sz="1000" spc="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spc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Tx/>
              <a:buChar char="-"/>
            </a:pP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70" dirty="0">
                <a:latin typeface="Arial" panose="020B0604020202020204" pitchFamily="34" charset="0"/>
                <a:cs typeface="Arial" panose="020B0604020202020204" pitchFamily="34" charset="0"/>
              </a:rPr>
              <a:t>clang-tidy</a:t>
            </a:r>
            <a:r>
              <a:rPr sz="1000" spc="1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custom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LGEDV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(–checks=-</a:t>
            </a:r>
            <a:r>
              <a:rPr sz="1000" spc="50" dirty="0">
                <a:latin typeface="Arial" panose="020B0604020202020204" pitchFamily="34" charset="0"/>
                <a:cs typeface="Arial" panose="020B0604020202020204" pitchFamily="34" charset="0"/>
              </a:rPr>
              <a:t>*,custom-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*).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Execute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cppcheck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checks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50" dirty="0">
                <a:latin typeface="Arial" panose="020B0604020202020204" pitchFamily="34" charset="0"/>
                <a:cs typeface="Arial" panose="020B0604020202020204" pitchFamily="34" charset="0"/>
              </a:rPr>
              <a:t>enabled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40" dirty="0">
                <a:latin typeface="Arial" panose="020B0604020202020204" pitchFamily="34" charset="0"/>
                <a:cs typeface="Arial" panose="020B0604020202020204" pitchFamily="34" charset="0"/>
              </a:rPr>
              <a:t>(–enable=all).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Tx/>
              <a:buChar char="-"/>
            </a:pP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sz="1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clang</a:t>
            </a:r>
            <a:r>
              <a:rPr sz="1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–analyze</a:t>
            </a:r>
            <a:r>
              <a:rPr sz="1000" spc="1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sz="1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consolidated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105" dirty="0">
                <a:latin typeface="Arial" panose="020B0604020202020204" pitchFamily="34" charset="0"/>
                <a:cs typeface="Arial" panose="020B0604020202020204" pitchFamily="34" charset="0"/>
              </a:rPr>
              <a:t>(.static-</a:t>
            </a:r>
            <a:r>
              <a:rPr sz="1000" spc="100" dirty="0">
                <a:latin typeface="Arial" panose="020B0604020202020204" pitchFamily="34" charset="0"/>
                <a:cs typeface="Arial" panose="020B0604020202020204" pitchFamily="34" charset="0"/>
              </a:rPr>
              <a:t>report.txt).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678" y="2947604"/>
            <a:ext cx="3838575" cy="3264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000" b="1" spc="-7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sz="1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000" spc="5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000" spc="-25" dirty="0"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spc="-2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1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spc="-40" dirty="0">
                <a:latin typeface="Arial" panose="020B0604020202020204" pitchFamily="34" charset="0"/>
                <a:cs typeface="Arial" panose="020B0604020202020204" pitchFamily="34" charset="0"/>
              </a:rPr>
              <a:t>open source </a:t>
            </a:r>
            <a:r>
              <a:rPr lang="en-US" sz="1000" spc="-20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AA2FB87-3E1C-C48C-E87F-6C4E498640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5</a:t>
            </a:fld>
            <a:endParaRPr lang="x-none" spc="-2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C574B7-3C5A-F92F-676A-6EA64C13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Clang-tidy for custom rules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1DB861A-C3CD-6D68-2908-1856266637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75"/>
            <a:ext cx="4610100" cy="31311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540D81-0A04-0E5B-A674-8651F21FC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6</a:t>
            </a:fld>
            <a:endParaRPr lang="x-none" spc="-25" dirty="0"/>
          </a:p>
        </p:txBody>
      </p:sp>
      <p:sp>
        <p:nvSpPr>
          <p:cNvPr id="5" name="object 18">
            <a:extLst>
              <a:ext uri="{FF2B5EF4-FFF2-40B4-BE49-F238E27FC236}">
                <a16:creationId xmlns="" xmlns:a16="http://schemas.microsoft.com/office/drawing/2014/main" id="{056FB5EA-736A-1114-5AA1-3345A9808675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0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26C728-E216-4803-E352-BB030C17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Clang-tidy for custom rules</a:t>
            </a:r>
            <a:endParaRPr lang="x-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37B16C-1C77-E23E-48EB-38AA1FB1D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352263-2CC7-0705-F5D4-E9841E6B5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176"/>
            <a:ext cx="4207168" cy="2107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881DD1D-A21C-3B2F-AA26-71751FB66B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115" y="1763458"/>
            <a:ext cx="2224454" cy="14578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EEF898A5-3568-C45C-06FE-3509AC84DEED}"/>
              </a:ext>
            </a:extLst>
          </p:cNvPr>
          <p:cNvCxnSpPr/>
          <p:nvPr/>
        </p:nvCxnSpPr>
        <p:spPr>
          <a:xfrm>
            <a:off x="933450" y="2492375"/>
            <a:ext cx="13313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E7398-C11B-E89D-B89F-CE53D16894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7</a:t>
            </a:fld>
            <a:endParaRPr lang="x-none" spc="-25" dirty="0"/>
          </a:p>
        </p:txBody>
      </p:sp>
      <p:sp>
        <p:nvSpPr>
          <p:cNvPr id="8" name="object 18">
            <a:extLst>
              <a:ext uri="{FF2B5EF4-FFF2-40B4-BE49-F238E27FC236}">
                <a16:creationId xmlns="" xmlns:a16="http://schemas.microsoft.com/office/drawing/2014/main" id="{8579A39D-CEE9-37D4-3DD8-D068D7091FE5}"/>
              </a:ext>
            </a:extLst>
          </p:cNvPr>
          <p:cNvSpPr txBox="1"/>
          <p:nvPr/>
        </p:nvSpPr>
        <p:spPr>
          <a:xfrm>
            <a:off x="68218" y="423047"/>
            <a:ext cx="3838575" cy="16998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Detailed design</a:t>
            </a:r>
            <a:endParaRPr lang="en-US" sz="1100" b="1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47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30257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Ollama</a:t>
            </a:r>
            <a:endParaRPr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450" y="434975"/>
            <a:ext cx="3921125" cy="28226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US" sz="1100" b="1" spc="3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x-none" sz="1100" spc="3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sz="11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5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1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(Ollama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qwen3:8b)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1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detailed </a:t>
            </a: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sz="11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30" dirty="0"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r>
              <a:rPr sz="11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latin typeface="Arial" panose="020B0604020202020204" pitchFamily="34" charset="0"/>
                <a:cs typeface="Arial" panose="020B0604020202020204" pitchFamily="34" charset="0"/>
              </a:rPr>
              <a:t>analysis.</a:t>
            </a: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x-none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6095">
              <a:lnSpc>
                <a:spcPts val="1200"/>
              </a:lnSpc>
              <a:spcBef>
                <a:spcPts val="40"/>
              </a:spcBef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150"/>
              </a:lnSpc>
            </a:pP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-  Check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60" dirty="0">
                <a:latin typeface="Arial" panose="020B0604020202020204" pitchFamily="34" charset="0"/>
                <a:cs typeface="Arial" panose="020B0604020202020204" pitchFamily="34" charset="0"/>
              </a:rPr>
              <a:t>necessary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spc="-40" dirty="0" err="1">
                <a:latin typeface="Arial" panose="020B0604020202020204" pitchFamily="34" charset="0"/>
                <a:cs typeface="Arial" panose="020B0604020202020204" pitchFamily="34" charset="0"/>
              </a:rPr>
              <a:t>systemd</a:t>
            </a:r>
            <a:r>
              <a:rPr lang="en-US" sz="11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direct).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-  Stream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5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85" dirty="0">
                <a:latin typeface="Arial" panose="020B0604020202020204" pitchFamily="34" charset="0"/>
                <a:cs typeface="Arial" panose="020B0604020202020204" pitchFamily="34" charset="0"/>
              </a:rPr>
              <a:t>(.ai-</a:t>
            </a:r>
            <a:r>
              <a:rPr lang="en-US" sz="1100" spc="95" dirty="0" err="1">
                <a:latin typeface="Arial" panose="020B0604020202020204" pitchFamily="34" charset="0"/>
                <a:cs typeface="Arial" panose="020B0604020202020204" pitchFamily="34" charset="0"/>
              </a:rPr>
              <a:t>report.txt</a:t>
            </a:r>
            <a:r>
              <a:rPr lang="en-US" sz="1100" spc="95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100" b="1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lang="en-US" sz="1100" spc="55" dirty="0">
                <a:latin typeface="Arial" panose="020B0604020202020204" pitchFamily="34" charset="0"/>
                <a:cs typeface="Arial" panose="020B0604020202020204" pitchFamily="34" charset="0"/>
              </a:rPr>
              <a:t>   - 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Detailed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50" dirty="0">
                <a:latin typeface="Arial" panose="020B0604020202020204" pitchFamily="34" charset="0"/>
                <a:cs typeface="Arial" panose="020B0604020202020204" pitchFamily="34" charset="0"/>
              </a:rPr>
              <a:t>line-</a:t>
            </a:r>
            <a:r>
              <a:rPr lang="en-US" sz="1100" spc="-25" dirty="0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spc="-5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1100" spc="-4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spc="-30" dirty="0">
                <a:latin typeface="Arial" panose="020B0604020202020204" pitchFamily="34" charset="0"/>
                <a:cs typeface="Arial" panose="020B0604020202020204" pitchFamily="34" charset="0"/>
              </a:rPr>
              <a:t>refactoring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suggestions.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1200"/>
              </a:lnSpc>
            </a:pPr>
            <a:endParaRPr lang="en-US" sz="1100" spc="9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4F27DCA-52F4-B6D5-8BFB-6A9AE30FB33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8</a:t>
            </a:fld>
            <a:endParaRPr lang="x-none" spc="-25" dirty="0"/>
          </a:p>
        </p:txBody>
      </p:sp>
    </p:spTree>
    <p:extLst>
      <p:ext uri="{BB962C8B-B14F-4D97-AF65-F5344CB8AC3E}">
        <p14:creationId xmlns:p14="http://schemas.microsoft.com/office/powerpoint/2010/main" val="427851810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DA3F70-316F-F7E3-5D0F-D9AFC93A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59928"/>
            <a:ext cx="3025775" cy="215444"/>
          </a:xfrm>
        </p:spPr>
        <p:txBody>
          <a:bodyPr/>
          <a:lstStyle/>
          <a:p>
            <a:r>
              <a:rPr lang="x-none" dirty="0">
                <a:latin typeface="Arial" panose="020B0604020202020204" pitchFamily="34" charset="0"/>
                <a:cs typeface="Arial" panose="020B0604020202020204" pitchFamily="34" charset="0"/>
              </a:rPr>
              <a:t>Local AI with Ollama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29AEA1E-26F8-F89B-807D-30FA9BE76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01" y="371960"/>
            <a:ext cx="2603996" cy="29394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4B15BE-3856-1158-E8F0-3080AC64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lang="x-none" smtClean="0"/>
              <a:t>9</a:t>
            </a:fld>
            <a:endParaRPr lang="x-none" spc="-25" dirty="0"/>
          </a:p>
        </p:txBody>
      </p:sp>
      <p:sp>
        <p:nvSpPr>
          <p:cNvPr id="6" name="object 18">
            <a:extLst>
              <a:ext uri="{FF2B5EF4-FFF2-40B4-BE49-F238E27FC236}">
                <a16:creationId xmlns="" xmlns:a16="http://schemas.microsoft.com/office/drawing/2014/main" id="{18FAC3DC-C2E2-E93C-8FF1-804892C27691}"/>
              </a:ext>
            </a:extLst>
          </p:cNvPr>
          <p:cNvSpPr txBox="1"/>
          <p:nvPr/>
        </p:nvSpPr>
        <p:spPr>
          <a:xfrm>
            <a:off x="68218" y="423047"/>
            <a:ext cx="3838575" cy="479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1100" b="1" spc="-70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  <a:r>
              <a:rPr lang="en-US" sz="1100" b="1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endParaRPr lang="en-US" sz="900" b="1" spc="-7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- Download open-source</a:t>
            </a:r>
            <a:b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spc="-70" dirty="0" smtClean="0">
                <a:latin typeface="Arial" panose="020B0604020202020204" pitchFamily="34" charset="0"/>
                <a:cs typeface="Arial" panose="020B0604020202020204" pitchFamily="34" charset="0"/>
              </a:rPr>
              <a:t>AI Model and perform AI task locally on PC</a:t>
            </a:r>
            <a:endParaRPr lang="en-US" sz="900" spc="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B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2832</TotalTime>
  <Words>853</Words>
  <Application>Microsoft Office PowerPoint</Application>
  <PresentationFormat>Custom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Tahoma</vt:lpstr>
      <vt:lpstr>Trebuchet MS</vt:lpstr>
      <vt:lpstr>Office Theme</vt:lpstr>
      <vt:lpstr>PowerPoint Presentation</vt:lpstr>
      <vt:lpstr>Outline</vt:lpstr>
      <vt:lpstr>Introduction</vt:lpstr>
      <vt:lpstr>Design Overview</vt:lpstr>
      <vt:lpstr>Static Analysis</vt:lpstr>
      <vt:lpstr>Clang-tidy for custom rules</vt:lpstr>
      <vt:lpstr>Clang-tidy for custom rules</vt:lpstr>
      <vt:lpstr>Local AI with Ollama</vt:lpstr>
      <vt:lpstr>Local AI with Ollama</vt:lpstr>
      <vt:lpstr>Local AI with Ollama</vt:lpstr>
      <vt:lpstr>Copilot Integration</vt:lpstr>
      <vt:lpstr>Copilot Integration</vt:lpstr>
      <vt:lpstr>Copilot Integration</vt:lpstr>
      <vt:lpstr>Copilot Integration</vt:lpstr>
      <vt:lpstr>Copilot Intergration</vt:lpstr>
      <vt:lpstr>Copilot Integration</vt:lpstr>
      <vt:lpstr>Copilot Integration</vt:lpstr>
      <vt:lpstr>Copilot Integration</vt:lpstr>
      <vt:lpstr>Copilot Integration</vt:lpstr>
      <vt:lpstr>Package Configuration (package.json)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Future Improvements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LGEDV Code Checker Extension for VS Code - Design Overview and Technical Details</dc:title>
  <dc:creator>Tai Tran</dc:creator>
  <cp:lastModifiedBy>TAI ANH TRAN/LGEVH VS FUNCTIONAL TECHNOLOGY 3(tai2.tran@lge.com)</cp:lastModifiedBy>
  <cp:revision>28</cp:revision>
  <dcterms:created xsi:type="dcterms:W3CDTF">2025-05-30T07:09:51Z</dcterms:created>
  <dcterms:modified xsi:type="dcterms:W3CDTF">2025-06-02T03:23:41Z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2025-05-30T00:00:00Z</vt:filetime>
  </property>
  <property fmtid="{D5CDD505-2E9C-101B-9397-08002B2CF9AE}" pid="5" name="Producer">
    <vt:lpwstr>3-Heights(TM) PDF Security Shell 4.8.25.2 (http://www.pdf-tools.com)</vt:lpwstr>
  </property>
</Properties>
</file>