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>
      <p:cViewPr>
        <p:scale>
          <a:sx n="150" d="100"/>
          <a:sy n="150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2709-11DF-BD83-A9CF-465F64BF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FEE1F-00D4-26E1-B369-692DC0A00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FE7C4-1134-F60C-AD48-4A468FF3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4CBB-5098-206E-24E1-C7D17D2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B2F4-54BE-5858-047E-BD933F06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2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2F65-B4FD-386C-483D-58D73B86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0FF44-7761-B870-FD31-E2DBDDB3E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983C-E949-23E7-172C-470CA042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C1932-7CFF-9E5F-0EA7-684528B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4B9B-65A5-341B-714F-85FF9582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49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B7A64-245A-CD2B-627C-447CA8E08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D62F-2C00-7466-C44F-AA1D87F6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A601-7F9D-13BD-21AC-E7A6B54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1F6A-5A99-20DC-0D14-7F9A6AEC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81DB0-C243-99D3-B883-CF6E6198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B479-ADE3-C0F5-E2A8-69E148B1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49CE-6C84-F8CF-2C2A-D29D3C6A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72EF-E122-D1CB-349D-FC877F49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E1A1-D397-BECF-ED2D-2012E4EC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9890-475C-274B-2759-A86DEEC9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7D51-2845-D901-99BC-291D9B45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4979-E1B0-CF51-F953-4A35310D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441E-4E45-6208-1FFF-9AC9972A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BF82-E321-FA94-5F6A-7788E40D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E480-D6F2-2AA0-B90B-E8D6941E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5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BAD-1191-A2B4-C703-25F7C669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7890-5855-205D-DA90-B38AF436B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805EB-5599-3E4A-DD0B-F33D5F0B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C69C-DDD1-924C-0BD8-D335E8B1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09FEA-03BE-431C-3C6E-FF378472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F117-5D9E-41EA-B950-2CBE9DC4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6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0012-2BD0-B816-36CE-ACECD221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E017-0995-6FF3-3D6A-287EE82A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1F58A-3070-A798-4535-ABB0AAD2A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440F0-62FC-03BA-1425-500BAB100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E525-F52A-30AC-F8F9-1912B2EBD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43931-7E1C-6749-D03E-8C912EC9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52B3C-7596-7D1E-E255-BEE1BA9A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B5810-1F65-CCCE-5917-B03CE148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5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7308-A4C4-C873-E170-9F27642E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16ACD-1642-0BF0-89EF-C5D61E3A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3E37-DC32-2369-AE9C-C33A9118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367B8-1114-DEFB-F429-8E65CCEF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59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1678-5372-F5DB-28D8-0CCC3D0B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614BB-F8A8-3C7B-36BB-DB6B2922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F6BD6-11C8-7135-50B1-2081BB22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7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7C46-BCAC-6291-A6C5-6427E174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9A7A-5D86-9D65-99C2-5E4ED181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D6D5D-25CB-7978-5AD2-94EB687A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87DA-7AD1-BACD-9432-A0C2A52D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529A-15B8-938B-1A81-7CC754EA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AAE2-CDCF-2F6A-B161-852301E2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47C4-E4F2-E06D-C887-DEEBC2D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E6E0C-F9D0-B0E6-1A4D-59B0289A3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6C2C5-D21D-FC40-2FC1-1E392173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23B4-B747-BEC9-9220-58FAE358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49526-12E6-81E4-B3FF-FA99B633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0DB96-76A2-9AF4-5A7C-24CA350A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87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C8AB4-9D2E-174F-334B-A1B96CB7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99916-6F86-8503-B91B-B2AC15A2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3A13-F38B-2764-0BC5-CE8780C2B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E5C9-DC31-4E70-A63F-400838E00918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2D1F-C491-516A-C9D2-7C76A6057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12B3-E63F-2AAA-1A6C-705D469D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1EB9-1C5A-4DBF-9117-104D817CBB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8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84FC9-888C-D810-A27C-B8C1605C1C78}"/>
              </a:ext>
            </a:extLst>
          </p:cNvPr>
          <p:cNvGrpSpPr/>
          <p:nvPr/>
        </p:nvGrpSpPr>
        <p:grpSpPr>
          <a:xfrm>
            <a:off x="4295800" y="1844824"/>
            <a:ext cx="1584176" cy="720080"/>
            <a:chOff x="4511824" y="1844824"/>
            <a:chExt cx="1288944" cy="7200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E47623-615C-9036-F52A-07EB9E78E10D}"/>
                </a:ext>
              </a:extLst>
            </p:cNvPr>
            <p:cNvSpPr/>
            <p:nvPr/>
          </p:nvSpPr>
          <p:spPr>
            <a:xfrm>
              <a:off x="4511824" y="1844824"/>
              <a:ext cx="1288944" cy="21602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Parameter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E5770E-AC67-3F8E-5A7D-860B8B1979DC}"/>
                </a:ext>
              </a:extLst>
            </p:cNvPr>
            <p:cNvSpPr/>
            <p:nvPr/>
          </p:nvSpPr>
          <p:spPr>
            <a:xfrm>
              <a:off x="4511824" y="2060848"/>
              <a:ext cx="1288944" cy="504056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1050" dirty="0">
                  <a:solidFill>
                    <a:schemeClr val="tx1"/>
                  </a:solidFill>
                </a:rPr>
                <a:t>turn: int</a:t>
              </a:r>
            </a:p>
            <a:p>
              <a:r>
                <a:rPr kumimoji="1" lang="en-US" altLang="ja-JP" sz="1050" dirty="0" err="1">
                  <a:solidFill>
                    <a:schemeClr val="tx1"/>
                  </a:solidFill>
                </a:rPr>
                <a:t>ledColor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: string?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17F122-5FAE-B2B6-E5EF-FB156CCE8CA2}"/>
              </a:ext>
            </a:extLst>
          </p:cNvPr>
          <p:cNvGrpSpPr/>
          <p:nvPr/>
        </p:nvGrpSpPr>
        <p:grpSpPr>
          <a:xfrm>
            <a:off x="2207568" y="1700808"/>
            <a:ext cx="1080120" cy="1008112"/>
            <a:chOff x="2351584" y="1628800"/>
            <a:chExt cx="1080120" cy="1008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7DB32A-FCAE-C6B1-C54D-98D83215B742}"/>
                </a:ext>
              </a:extLst>
            </p:cNvPr>
            <p:cNvSpPr/>
            <p:nvPr/>
          </p:nvSpPr>
          <p:spPr>
            <a:xfrm>
              <a:off x="2351584" y="1628800"/>
              <a:ext cx="1080120" cy="21602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Board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4BBCF1-A9F6-C2A9-113B-42627492FED2}"/>
                </a:ext>
              </a:extLst>
            </p:cNvPr>
            <p:cNvSpPr/>
            <p:nvPr/>
          </p:nvSpPr>
          <p:spPr>
            <a:xfrm>
              <a:off x="2351584" y="1844824"/>
              <a:ext cx="1080120" cy="79208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1050" dirty="0">
                  <a:solidFill>
                    <a:schemeClr val="tx1"/>
                  </a:solidFill>
                </a:rPr>
                <a:t>red: int?[8]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blue: int?[8]</a:t>
              </a:r>
            </a:p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yellow: int?[8]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green: int?[8]</a:t>
              </a:r>
              <a:endParaRPr kumimoji="1" lang="en-US" altLang="ja-JP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Diamond 7">
            <a:extLst>
              <a:ext uri="{FF2B5EF4-FFF2-40B4-BE49-F238E27FC236}">
                <a16:creationId xmlns:a16="http://schemas.microsoft.com/office/drawing/2014/main" id="{D8A16F06-3CD9-84EF-4C8C-FDEBEBD4AC7C}"/>
              </a:ext>
            </a:extLst>
          </p:cNvPr>
          <p:cNvSpPr/>
          <p:nvPr/>
        </p:nvSpPr>
        <p:spPr>
          <a:xfrm>
            <a:off x="5879976" y="2132856"/>
            <a:ext cx="1504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69B4D0-F51C-BA13-1A73-817F8ED775C2}"/>
              </a:ext>
            </a:extLst>
          </p:cNvPr>
          <p:cNvGrpSpPr/>
          <p:nvPr/>
        </p:nvGrpSpPr>
        <p:grpSpPr>
          <a:xfrm>
            <a:off x="6888088" y="1556792"/>
            <a:ext cx="2016224" cy="1296144"/>
            <a:chOff x="6744072" y="1556792"/>
            <a:chExt cx="1872208" cy="12961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C27D7F-580D-C949-B3DD-7766B26EAE94}"/>
                </a:ext>
              </a:extLst>
            </p:cNvPr>
            <p:cNvSpPr/>
            <p:nvPr/>
          </p:nvSpPr>
          <p:spPr>
            <a:xfrm>
              <a:off x="6744072" y="1556792"/>
              <a:ext cx="1872208" cy="216023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Player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05C823-638C-8D56-51A2-246C17FEB46B}"/>
                </a:ext>
              </a:extLst>
            </p:cNvPr>
            <p:cNvSpPr/>
            <p:nvPr/>
          </p:nvSpPr>
          <p:spPr>
            <a:xfrm>
              <a:off x="6744072" y="1772816"/>
              <a:ext cx="1872208" cy="108012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050" dirty="0" err="1">
                  <a:solidFill>
                    <a:schemeClr val="tx1"/>
                  </a:solidFill>
                </a:rPr>
                <a:t>playerIndex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: int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ands: int[]?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s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core: int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phase: int</a:t>
              </a:r>
            </a:p>
            <a:p>
              <a:r>
                <a:rPr lang="en-US" altLang="ja-JP" sz="1050" dirty="0" err="1">
                  <a:solidFill>
                    <a:schemeClr val="tx1"/>
                  </a:solidFill>
                </a:rPr>
                <a:t>predictionOfWinsCount</a:t>
              </a:r>
              <a:r>
                <a:rPr lang="en-US" altLang="ja-JP" sz="1050" dirty="0">
                  <a:solidFill>
                    <a:schemeClr val="tx1"/>
                  </a:solidFill>
                </a:rPr>
                <a:t>: int?</a:t>
              </a:r>
            </a:p>
            <a:p>
              <a:r>
                <a:rPr lang="en-US" altLang="ja-JP" sz="1050" dirty="0" err="1">
                  <a:solidFill>
                    <a:schemeClr val="tx1"/>
                  </a:solidFill>
                </a:rPr>
                <a:t>winsCount</a:t>
              </a:r>
              <a:r>
                <a:rPr lang="en-US" altLang="ja-JP" sz="1050" dirty="0">
                  <a:solidFill>
                    <a:schemeClr val="tx1"/>
                  </a:solidFill>
                </a:rPr>
                <a:t>: int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0A9DDC-AED1-8E46-5270-72C87E1FCD0B}"/>
              </a:ext>
            </a:extLst>
          </p:cNvPr>
          <p:cNvGrpSpPr/>
          <p:nvPr/>
        </p:nvGrpSpPr>
        <p:grpSpPr>
          <a:xfrm>
            <a:off x="9912424" y="1700808"/>
            <a:ext cx="936104" cy="1008112"/>
            <a:chOff x="9702800" y="1691138"/>
            <a:chExt cx="936104" cy="10081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E18BFF-912D-D982-04A5-D618927C45CC}"/>
                </a:ext>
              </a:extLst>
            </p:cNvPr>
            <p:cNvSpPr/>
            <p:nvPr/>
          </p:nvSpPr>
          <p:spPr>
            <a:xfrm>
              <a:off x="9702800" y="1691138"/>
              <a:ext cx="936104" cy="21602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Colors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E5062D-FDE6-D064-ED76-3BA0F2A31D21}"/>
                </a:ext>
              </a:extLst>
            </p:cNvPr>
            <p:cNvSpPr/>
            <p:nvPr/>
          </p:nvSpPr>
          <p:spPr>
            <a:xfrm>
              <a:off x="9702800" y="1907162"/>
              <a:ext cx="936104" cy="79208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red: bool</a:t>
              </a:r>
            </a:p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blue: bool</a:t>
              </a:r>
            </a:p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yellow: bool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green: bool</a:t>
              </a:r>
            </a:p>
          </p:txBody>
        </p:sp>
      </p:grpSp>
      <p:sp>
        <p:nvSpPr>
          <p:cNvPr id="17" name="Diamond 16">
            <a:extLst>
              <a:ext uri="{FF2B5EF4-FFF2-40B4-BE49-F238E27FC236}">
                <a16:creationId xmlns:a16="http://schemas.microsoft.com/office/drawing/2014/main" id="{AF84FFA9-01A5-4B4F-4430-F27A9AB31FE3}"/>
              </a:ext>
            </a:extLst>
          </p:cNvPr>
          <p:cNvSpPr/>
          <p:nvPr/>
        </p:nvSpPr>
        <p:spPr>
          <a:xfrm>
            <a:off x="8904312" y="2132856"/>
            <a:ext cx="1440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793BED-C361-F499-F02C-A435A1414F7E}"/>
              </a:ext>
            </a:extLst>
          </p:cNvPr>
          <p:cNvSpPr/>
          <p:nvPr/>
        </p:nvSpPr>
        <p:spPr>
          <a:xfrm>
            <a:off x="4295800" y="3501008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Action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50AC0-0E0A-E3F9-AFF3-AE5B2D72596D}"/>
              </a:ext>
            </a:extLst>
          </p:cNvPr>
          <p:cNvSpPr/>
          <p:nvPr/>
        </p:nvSpPr>
        <p:spPr>
          <a:xfrm>
            <a:off x="1703512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DiscardHand</a:t>
            </a:r>
            <a:r>
              <a:rPr lang="en-US" altLang="ja-JP" sz="1050" dirty="0">
                <a:solidFill>
                  <a:schemeClr val="tx1"/>
                </a:solidFill>
              </a:rPr>
              <a:t>: int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C5E3B-00EB-96FF-D2E4-1AC96061339B}"/>
              </a:ext>
            </a:extLst>
          </p:cNvPr>
          <p:cNvSpPr/>
          <p:nvPr/>
        </p:nvSpPr>
        <p:spPr>
          <a:xfrm>
            <a:off x="3431704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PredictWinsCount</a:t>
            </a:r>
            <a:r>
              <a:rPr lang="en-US" altLang="ja-JP" sz="1050" dirty="0">
                <a:solidFill>
                  <a:schemeClr val="tx1"/>
                </a:solidFill>
              </a:rPr>
              <a:t>: int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7A043-F59A-D4B0-947A-F0EB585C0A92}"/>
              </a:ext>
            </a:extLst>
          </p:cNvPr>
          <p:cNvSpPr/>
          <p:nvPr/>
        </p:nvSpPr>
        <p:spPr>
          <a:xfrm>
            <a:off x="5159896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DeclareObservedColor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8E5B13-FB56-01CA-0346-6F7102B22AEB}"/>
              </a:ext>
            </a:extLst>
          </p:cNvPr>
          <p:cNvSpPr/>
          <p:nvPr/>
        </p:nvSpPr>
        <p:spPr>
          <a:xfrm>
            <a:off x="5159896" y="4509120"/>
            <a:ext cx="1584176" cy="43204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color: string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hand: 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D1DF6-36C7-9077-EAD4-AC9C6C8A74CE}"/>
              </a:ext>
            </a:extLst>
          </p:cNvPr>
          <p:cNvSpPr/>
          <p:nvPr/>
        </p:nvSpPr>
        <p:spPr>
          <a:xfrm>
            <a:off x="6888088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Paradox: string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7AFA88-4A40-9BEB-8185-275FAAF0B2AB}"/>
              </a:ext>
            </a:extLst>
          </p:cNvPr>
          <p:cNvSpPr/>
          <p:nvPr/>
        </p:nvSpPr>
        <p:spPr>
          <a:xfrm>
            <a:off x="4943872" y="3717032"/>
            <a:ext cx="288032" cy="216024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21EE0E-2879-8504-DCC6-D3B756CC06C9}"/>
              </a:ext>
            </a:extLst>
          </p:cNvPr>
          <p:cNvCxnSpPr>
            <a:cxnSpLocks/>
            <a:stCxn id="28" idx="3"/>
            <a:endCxn id="21" idx="0"/>
          </p:cNvCxnSpPr>
          <p:nvPr/>
        </p:nvCxnSpPr>
        <p:spPr>
          <a:xfrm rot="5400000">
            <a:off x="3611724" y="2816932"/>
            <a:ext cx="360040" cy="259228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9EC8D5-EEFF-15F2-78C7-4A804E0ECCDC}"/>
              </a:ext>
            </a:extLst>
          </p:cNvPr>
          <p:cNvCxnSpPr>
            <a:cxnSpLocks/>
            <a:stCxn id="28" idx="3"/>
            <a:endCxn id="23" idx="0"/>
          </p:cNvCxnSpPr>
          <p:nvPr/>
        </p:nvCxnSpPr>
        <p:spPr>
          <a:xfrm rot="5400000">
            <a:off x="4475820" y="3681028"/>
            <a:ext cx="360040" cy="8640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E0D1C9-D7E8-EEBA-A061-F8488CC7B1C3}"/>
              </a:ext>
            </a:extLst>
          </p:cNvPr>
          <p:cNvCxnSpPr>
            <a:cxnSpLocks/>
            <a:stCxn id="28" idx="3"/>
            <a:endCxn id="24" idx="0"/>
          </p:cNvCxnSpPr>
          <p:nvPr/>
        </p:nvCxnSpPr>
        <p:spPr>
          <a:xfrm rot="16200000" flipH="1">
            <a:off x="5339916" y="3681028"/>
            <a:ext cx="360040" cy="8640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E322A9D-6442-D624-DE1A-4E3E414F371D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 rot="16200000" flipH="1">
            <a:off x="6204012" y="2816932"/>
            <a:ext cx="360040" cy="25922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8C3F90AF-2A23-B073-71E6-8B665B75C7DE}"/>
              </a:ext>
            </a:extLst>
          </p:cNvPr>
          <p:cNvSpPr/>
          <p:nvPr/>
        </p:nvSpPr>
        <p:spPr>
          <a:xfrm>
            <a:off x="5015880" y="2564904"/>
            <a:ext cx="1504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B33E6C-297A-7D48-98B4-3DC99CC60F11}"/>
              </a:ext>
            </a:extLst>
          </p:cNvPr>
          <p:cNvCxnSpPr>
            <a:cxnSpLocks/>
            <a:stCxn id="51" idx="2"/>
            <a:endCxn id="19" idx="0"/>
          </p:cNvCxnSpPr>
          <p:nvPr/>
        </p:nvCxnSpPr>
        <p:spPr>
          <a:xfrm flipH="1">
            <a:off x="5087888" y="2708920"/>
            <a:ext cx="3200" cy="7920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71C7D4-2AFB-5A7D-C066-2503CFAB8B8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30392" y="2204864"/>
            <a:ext cx="8576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F8916E-4468-AE2F-8F04-E48B7CC1129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048328" y="220486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FC2E2887-1AC4-688A-4476-AB5E8D5F758C}"/>
              </a:ext>
            </a:extLst>
          </p:cNvPr>
          <p:cNvSpPr/>
          <p:nvPr/>
        </p:nvSpPr>
        <p:spPr>
          <a:xfrm>
            <a:off x="4151784" y="2132856"/>
            <a:ext cx="1440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21D718-3598-F8AE-AA2E-D60B83D3F05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287688" y="2204864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8A6F755-0660-A2D3-8FA1-A232232839A3}"/>
              </a:ext>
            </a:extLst>
          </p:cNvPr>
          <p:cNvSpPr txBox="1"/>
          <p:nvPr/>
        </p:nvSpPr>
        <p:spPr>
          <a:xfrm>
            <a:off x="5087888" y="328498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1..*</a:t>
            </a:r>
            <a:endParaRPr kumimoji="1" lang="ja-JP" altLang="en-US" sz="10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D3DA22-9C21-1AC2-D56A-EB5FBF91667A}"/>
              </a:ext>
            </a:extLst>
          </p:cNvPr>
          <p:cNvSpPr txBox="1"/>
          <p:nvPr/>
        </p:nvSpPr>
        <p:spPr>
          <a:xfrm>
            <a:off x="5087888" y="2924944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legalActions</a:t>
            </a:r>
            <a:endParaRPr kumimoji="1" lang="ja-JP" altLang="en-US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9001B6-BAD6-6911-43E7-35F097ECA47C}"/>
              </a:ext>
            </a:extLst>
          </p:cNvPr>
          <p:cNvSpPr txBox="1"/>
          <p:nvPr/>
        </p:nvSpPr>
        <p:spPr>
          <a:xfrm>
            <a:off x="5879976" y="1916832"/>
            <a:ext cx="101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players</a:t>
            </a:r>
            <a:endParaRPr kumimoji="1" lang="ja-JP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5CC1C8-8376-8235-CF5E-B99F24588186}"/>
              </a:ext>
            </a:extLst>
          </p:cNvPr>
          <p:cNvSpPr txBox="1"/>
          <p:nvPr/>
        </p:nvSpPr>
        <p:spPr>
          <a:xfrm>
            <a:off x="8904312" y="1916832"/>
            <a:ext cx="101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colors</a:t>
            </a:r>
            <a:endParaRPr kumimoji="1" lang="ja-JP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B9B8A3-0548-CABA-2938-F4E6C78944C5}"/>
              </a:ext>
            </a:extLst>
          </p:cNvPr>
          <p:cNvSpPr txBox="1"/>
          <p:nvPr/>
        </p:nvSpPr>
        <p:spPr>
          <a:xfrm>
            <a:off x="9624392" y="220486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BCED0-02E2-9A99-2BDF-3160BAF95A0D}"/>
              </a:ext>
            </a:extLst>
          </p:cNvPr>
          <p:cNvSpPr txBox="1"/>
          <p:nvPr/>
        </p:nvSpPr>
        <p:spPr>
          <a:xfrm>
            <a:off x="6600056" y="220486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50" dirty="0"/>
              <a:t>4</a:t>
            </a:r>
            <a:endParaRPr kumimoji="1" lang="ja-JP" alt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2D6998-9267-74BE-34E5-871E096F1C38}"/>
              </a:ext>
            </a:extLst>
          </p:cNvPr>
          <p:cNvSpPr txBox="1"/>
          <p:nvPr/>
        </p:nvSpPr>
        <p:spPr>
          <a:xfrm>
            <a:off x="3287305" y="1916832"/>
            <a:ext cx="101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board</a:t>
            </a:r>
            <a:endParaRPr kumimoji="1" lang="ja-JP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7E3E47-4991-AE79-C460-0D315479C26A}"/>
              </a:ext>
            </a:extLst>
          </p:cNvPr>
          <p:cNvSpPr txBox="1"/>
          <p:nvPr/>
        </p:nvSpPr>
        <p:spPr>
          <a:xfrm>
            <a:off x="3294088" y="2204864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FC89879-A488-C7D4-1FF8-0D63CB5F37DA}"/>
              </a:ext>
            </a:extLst>
          </p:cNvPr>
          <p:cNvSpPr/>
          <p:nvPr/>
        </p:nvSpPr>
        <p:spPr>
          <a:xfrm>
            <a:off x="7824192" y="2852936"/>
            <a:ext cx="1504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DAFAA05-36CF-72BF-3711-E85C2CC3962B}"/>
              </a:ext>
            </a:extLst>
          </p:cNvPr>
          <p:cNvCxnSpPr>
            <a:stCxn id="75" idx="2"/>
            <a:endCxn id="19" idx="3"/>
          </p:cNvCxnSpPr>
          <p:nvPr/>
        </p:nvCxnSpPr>
        <p:spPr>
          <a:xfrm rot="5400000">
            <a:off x="6583654" y="2293274"/>
            <a:ext cx="612068" cy="20194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BD94FB6-4007-3D8D-AD47-EE9C13B9CAA9}"/>
              </a:ext>
            </a:extLst>
          </p:cNvPr>
          <p:cNvSpPr txBox="1"/>
          <p:nvPr/>
        </p:nvSpPr>
        <p:spPr>
          <a:xfrm>
            <a:off x="5879976" y="3356992"/>
            <a:ext cx="20162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action</a:t>
            </a:r>
            <a:endParaRPr kumimoji="1" lang="ja-JP" alt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7F31AA-FD24-FB72-463D-E8182BC980B7}"/>
              </a:ext>
            </a:extLst>
          </p:cNvPr>
          <p:cNvSpPr txBox="1"/>
          <p:nvPr/>
        </p:nvSpPr>
        <p:spPr>
          <a:xfrm>
            <a:off x="5879976" y="36071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0..1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06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84FC9-888C-D810-A27C-B8C1605C1C78}"/>
              </a:ext>
            </a:extLst>
          </p:cNvPr>
          <p:cNvGrpSpPr/>
          <p:nvPr/>
        </p:nvGrpSpPr>
        <p:grpSpPr>
          <a:xfrm>
            <a:off x="4295800" y="1700808"/>
            <a:ext cx="1590576" cy="864096"/>
            <a:chOff x="4511824" y="1844824"/>
            <a:chExt cx="1288944" cy="8640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E47623-615C-9036-F52A-07EB9E78E10D}"/>
                </a:ext>
              </a:extLst>
            </p:cNvPr>
            <p:cNvSpPr/>
            <p:nvPr/>
          </p:nvSpPr>
          <p:spPr>
            <a:xfrm>
              <a:off x="4511824" y="1844824"/>
              <a:ext cx="1288944" cy="21602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Parameter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E5770E-AC67-3F8E-5A7D-860B8B1979DC}"/>
                </a:ext>
              </a:extLst>
            </p:cNvPr>
            <p:cNvSpPr/>
            <p:nvPr/>
          </p:nvSpPr>
          <p:spPr>
            <a:xfrm>
              <a:off x="4511824" y="2060848"/>
              <a:ext cx="1288944" cy="648072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1050" dirty="0">
                  <a:solidFill>
                    <a:schemeClr val="tx1"/>
                  </a:solidFill>
                </a:rPr>
                <a:t>turn: int</a:t>
              </a:r>
            </a:p>
            <a:p>
              <a:r>
                <a:rPr kumimoji="1" lang="en-US" altLang="ja-JP" sz="1050" dirty="0" err="1">
                  <a:solidFill>
                    <a:schemeClr val="tx1"/>
                  </a:solidFill>
                </a:rPr>
                <a:t>ledColor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: string?</a:t>
              </a:r>
            </a:p>
            <a:p>
              <a:r>
                <a:rPr lang="en-US" altLang="ja-JP" sz="1050" dirty="0" err="1">
                  <a:solidFill>
                    <a:schemeClr val="tx1"/>
                  </a:solidFill>
                </a:rPr>
                <a:t>actionPlayerIndex</a:t>
              </a:r>
              <a:r>
                <a:rPr lang="en-US" altLang="ja-JP" sz="1050" dirty="0">
                  <a:solidFill>
                    <a:schemeClr val="tx1"/>
                  </a:solidFill>
                </a:rPr>
                <a:t>: int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17F122-5FAE-B2B6-E5EF-FB156CCE8CA2}"/>
              </a:ext>
            </a:extLst>
          </p:cNvPr>
          <p:cNvGrpSpPr/>
          <p:nvPr/>
        </p:nvGrpSpPr>
        <p:grpSpPr>
          <a:xfrm>
            <a:off x="2207568" y="1628800"/>
            <a:ext cx="1080120" cy="1008112"/>
            <a:chOff x="2351584" y="1628800"/>
            <a:chExt cx="1080120" cy="10081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7DB32A-FCAE-C6B1-C54D-98D83215B742}"/>
                </a:ext>
              </a:extLst>
            </p:cNvPr>
            <p:cNvSpPr/>
            <p:nvPr/>
          </p:nvSpPr>
          <p:spPr>
            <a:xfrm>
              <a:off x="2351584" y="1628800"/>
              <a:ext cx="1080120" cy="21602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Board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4BBCF1-A9F6-C2A9-113B-42627492FED2}"/>
                </a:ext>
              </a:extLst>
            </p:cNvPr>
            <p:cNvSpPr/>
            <p:nvPr/>
          </p:nvSpPr>
          <p:spPr>
            <a:xfrm>
              <a:off x="2351584" y="1844824"/>
              <a:ext cx="1080120" cy="79208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ja-JP" sz="1050" dirty="0">
                  <a:solidFill>
                    <a:schemeClr val="tx1"/>
                  </a:solidFill>
                </a:rPr>
                <a:t>red: int?[8]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blue: int?[8]</a:t>
              </a:r>
            </a:p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yellow: int?[8]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green: int?[8]</a:t>
              </a:r>
              <a:endParaRPr kumimoji="1" lang="en-US" altLang="ja-JP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Diamond 7">
            <a:extLst>
              <a:ext uri="{FF2B5EF4-FFF2-40B4-BE49-F238E27FC236}">
                <a16:creationId xmlns:a16="http://schemas.microsoft.com/office/drawing/2014/main" id="{D8A16F06-3CD9-84EF-4C8C-FDEBEBD4AC7C}"/>
              </a:ext>
            </a:extLst>
          </p:cNvPr>
          <p:cNvSpPr/>
          <p:nvPr/>
        </p:nvSpPr>
        <p:spPr>
          <a:xfrm>
            <a:off x="5879976" y="2060848"/>
            <a:ext cx="1504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69B4D0-F51C-BA13-1A73-817F8ED775C2}"/>
              </a:ext>
            </a:extLst>
          </p:cNvPr>
          <p:cNvGrpSpPr/>
          <p:nvPr/>
        </p:nvGrpSpPr>
        <p:grpSpPr>
          <a:xfrm>
            <a:off x="6888088" y="1484784"/>
            <a:ext cx="2016224" cy="1296144"/>
            <a:chOff x="6744072" y="1556792"/>
            <a:chExt cx="2016224" cy="12961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C27D7F-580D-C949-B3DD-7766B26EAE94}"/>
                </a:ext>
              </a:extLst>
            </p:cNvPr>
            <p:cNvSpPr/>
            <p:nvPr/>
          </p:nvSpPr>
          <p:spPr>
            <a:xfrm>
              <a:off x="6744072" y="1556792"/>
              <a:ext cx="2016224" cy="216023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Player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05C823-638C-8D56-51A2-246C17FEB46B}"/>
                </a:ext>
              </a:extLst>
            </p:cNvPr>
            <p:cNvSpPr/>
            <p:nvPr/>
          </p:nvSpPr>
          <p:spPr>
            <a:xfrm>
              <a:off x="6744072" y="1772816"/>
              <a:ext cx="2016224" cy="108012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050" dirty="0" err="1">
                  <a:solidFill>
                    <a:schemeClr val="tx1"/>
                  </a:solidFill>
                </a:rPr>
                <a:t>playerIndex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: int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h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ands: int[]?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s</a:t>
              </a:r>
              <a:r>
                <a:rPr kumimoji="1" lang="en-US" altLang="ja-JP" sz="1050" dirty="0">
                  <a:solidFill>
                    <a:schemeClr val="tx1"/>
                  </a:solidFill>
                </a:rPr>
                <a:t>core: int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phase: int</a:t>
              </a:r>
            </a:p>
            <a:p>
              <a:r>
                <a:rPr lang="en-US" altLang="ja-JP" sz="1050" dirty="0" err="1">
                  <a:solidFill>
                    <a:schemeClr val="tx1"/>
                  </a:solidFill>
                </a:rPr>
                <a:t>predictionOfWinsCount</a:t>
              </a:r>
              <a:r>
                <a:rPr lang="en-US" altLang="ja-JP" sz="1050" dirty="0">
                  <a:solidFill>
                    <a:schemeClr val="tx1"/>
                  </a:solidFill>
                </a:rPr>
                <a:t>: int?</a:t>
              </a:r>
            </a:p>
            <a:p>
              <a:r>
                <a:rPr lang="en-US" altLang="ja-JP" sz="1050" dirty="0" err="1">
                  <a:solidFill>
                    <a:schemeClr val="tx1"/>
                  </a:solidFill>
                </a:rPr>
                <a:t>winsCount</a:t>
              </a:r>
              <a:r>
                <a:rPr lang="en-US" altLang="ja-JP" sz="1050" dirty="0">
                  <a:solidFill>
                    <a:schemeClr val="tx1"/>
                  </a:solidFill>
                </a:rPr>
                <a:t>: int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0A9DDC-AED1-8E46-5270-72C87E1FCD0B}"/>
              </a:ext>
            </a:extLst>
          </p:cNvPr>
          <p:cNvGrpSpPr/>
          <p:nvPr/>
        </p:nvGrpSpPr>
        <p:grpSpPr>
          <a:xfrm>
            <a:off x="9912424" y="1628800"/>
            <a:ext cx="936104" cy="1008112"/>
            <a:chOff x="9702800" y="1691138"/>
            <a:chExt cx="936104" cy="10081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E18BFF-912D-D982-04A5-D618927C45CC}"/>
                </a:ext>
              </a:extLst>
            </p:cNvPr>
            <p:cNvSpPr/>
            <p:nvPr/>
          </p:nvSpPr>
          <p:spPr>
            <a:xfrm>
              <a:off x="9702800" y="1691138"/>
              <a:ext cx="936104" cy="216024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50" dirty="0">
                  <a:solidFill>
                    <a:schemeClr val="tx1"/>
                  </a:solidFill>
                </a:rPr>
                <a:t>Colors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E5062D-FDE6-D064-ED76-3BA0F2A31D21}"/>
                </a:ext>
              </a:extLst>
            </p:cNvPr>
            <p:cNvSpPr/>
            <p:nvPr/>
          </p:nvSpPr>
          <p:spPr>
            <a:xfrm>
              <a:off x="9702800" y="1907162"/>
              <a:ext cx="936104" cy="792088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red: bool</a:t>
              </a:r>
            </a:p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blue: bool</a:t>
              </a:r>
            </a:p>
            <a:p>
              <a:r>
                <a:rPr kumimoji="1" lang="en-US" altLang="ja-JP" sz="1050" dirty="0">
                  <a:solidFill>
                    <a:schemeClr val="tx1"/>
                  </a:solidFill>
                </a:rPr>
                <a:t>yellow: bool</a:t>
              </a:r>
            </a:p>
            <a:p>
              <a:r>
                <a:rPr lang="en-US" altLang="ja-JP" sz="1050" dirty="0">
                  <a:solidFill>
                    <a:schemeClr val="tx1"/>
                  </a:solidFill>
                </a:rPr>
                <a:t>green: bool</a:t>
              </a:r>
            </a:p>
          </p:txBody>
        </p:sp>
      </p:grpSp>
      <p:sp>
        <p:nvSpPr>
          <p:cNvPr id="17" name="Diamond 16">
            <a:extLst>
              <a:ext uri="{FF2B5EF4-FFF2-40B4-BE49-F238E27FC236}">
                <a16:creationId xmlns:a16="http://schemas.microsoft.com/office/drawing/2014/main" id="{AF84FFA9-01A5-4B4F-4430-F27A9AB31FE3}"/>
              </a:ext>
            </a:extLst>
          </p:cNvPr>
          <p:cNvSpPr/>
          <p:nvPr/>
        </p:nvSpPr>
        <p:spPr>
          <a:xfrm>
            <a:off x="8904312" y="2060848"/>
            <a:ext cx="1440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793BED-C361-F499-F02C-A435A1414F7E}"/>
              </a:ext>
            </a:extLst>
          </p:cNvPr>
          <p:cNvSpPr/>
          <p:nvPr/>
        </p:nvSpPr>
        <p:spPr>
          <a:xfrm>
            <a:off x="4295800" y="3501008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Action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50AC0-0E0A-E3F9-AFF3-AE5B2D72596D}"/>
              </a:ext>
            </a:extLst>
          </p:cNvPr>
          <p:cNvSpPr/>
          <p:nvPr/>
        </p:nvSpPr>
        <p:spPr>
          <a:xfrm>
            <a:off x="1703512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DiscardHand</a:t>
            </a:r>
            <a:r>
              <a:rPr lang="en-US" altLang="ja-JP" sz="1050" dirty="0">
                <a:solidFill>
                  <a:schemeClr val="tx1"/>
                </a:solidFill>
              </a:rPr>
              <a:t>: int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C5E3B-00EB-96FF-D2E4-1AC96061339B}"/>
              </a:ext>
            </a:extLst>
          </p:cNvPr>
          <p:cNvSpPr/>
          <p:nvPr/>
        </p:nvSpPr>
        <p:spPr>
          <a:xfrm>
            <a:off x="3431704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err="1">
                <a:solidFill>
                  <a:schemeClr val="tx1"/>
                </a:solidFill>
              </a:rPr>
              <a:t>PredictWinsCount</a:t>
            </a:r>
            <a:r>
              <a:rPr lang="en-US" altLang="ja-JP" sz="1050" dirty="0">
                <a:solidFill>
                  <a:schemeClr val="tx1"/>
                </a:solidFill>
              </a:rPr>
              <a:t>: int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07A043-F59A-D4B0-947A-F0EB585C0A92}"/>
              </a:ext>
            </a:extLst>
          </p:cNvPr>
          <p:cNvSpPr/>
          <p:nvPr/>
        </p:nvSpPr>
        <p:spPr>
          <a:xfrm>
            <a:off x="5159896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>
                <a:solidFill>
                  <a:schemeClr val="tx1"/>
                </a:solidFill>
              </a:rPr>
              <a:t>DeclareObservedColor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8E5B13-FB56-01CA-0346-6F7102B22AEB}"/>
              </a:ext>
            </a:extLst>
          </p:cNvPr>
          <p:cNvSpPr/>
          <p:nvPr/>
        </p:nvSpPr>
        <p:spPr>
          <a:xfrm>
            <a:off x="5159896" y="4509120"/>
            <a:ext cx="1584176" cy="43204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50" dirty="0">
                <a:solidFill>
                  <a:schemeClr val="tx1"/>
                </a:solidFill>
              </a:rPr>
              <a:t>color: string</a:t>
            </a:r>
          </a:p>
          <a:p>
            <a:r>
              <a:rPr kumimoji="1" lang="en-US" altLang="ja-JP" sz="1050" dirty="0">
                <a:solidFill>
                  <a:schemeClr val="tx1"/>
                </a:solidFill>
              </a:rPr>
              <a:t>hand: 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D1DF6-36C7-9077-EAD4-AC9C6C8A74CE}"/>
              </a:ext>
            </a:extLst>
          </p:cNvPr>
          <p:cNvSpPr/>
          <p:nvPr/>
        </p:nvSpPr>
        <p:spPr>
          <a:xfrm>
            <a:off x="6888088" y="4293096"/>
            <a:ext cx="1584176" cy="2160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Paradox: string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7AFA88-4A40-9BEB-8185-275FAAF0B2AB}"/>
              </a:ext>
            </a:extLst>
          </p:cNvPr>
          <p:cNvSpPr/>
          <p:nvPr/>
        </p:nvSpPr>
        <p:spPr>
          <a:xfrm>
            <a:off x="4943872" y="3717032"/>
            <a:ext cx="288032" cy="216024"/>
          </a:xfrm>
          <a:prstGeom prst="triangl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221EE0E-2879-8504-DCC6-D3B756CC06C9}"/>
              </a:ext>
            </a:extLst>
          </p:cNvPr>
          <p:cNvCxnSpPr>
            <a:cxnSpLocks/>
            <a:stCxn id="28" idx="3"/>
            <a:endCxn id="21" idx="0"/>
          </p:cNvCxnSpPr>
          <p:nvPr/>
        </p:nvCxnSpPr>
        <p:spPr>
          <a:xfrm rot="5400000">
            <a:off x="3611724" y="2816932"/>
            <a:ext cx="360040" cy="259228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89EC8D5-EEFF-15F2-78C7-4A804E0ECCDC}"/>
              </a:ext>
            </a:extLst>
          </p:cNvPr>
          <p:cNvCxnSpPr>
            <a:cxnSpLocks/>
            <a:stCxn id="28" idx="3"/>
            <a:endCxn id="23" idx="0"/>
          </p:cNvCxnSpPr>
          <p:nvPr/>
        </p:nvCxnSpPr>
        <p:spPr>
          <a:xfrm rot="5400000">
            <a:off x="4475820" y="3681028"/>
            <a:ext cx="360040" cy="8640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E0D1C9-D7E8-EEBA-A061-F8488CC7B1C3}"/>
              </a:ext>
            </a:extLst>
          </p:cNvPr>
          <p:cNvCxnSpPr>
            <a:cxnSpLocks/>
            <a:stCxn id="28" idx="3"/>
            <a:endCxn id="24" idx="0"/>
          </p:cNvCxnSpPr>
          <p:nvPr/>
        </p:nvCxnSpPr>
        <p:spPr>
          <a:xfrm rot="16200000" flipH="1">
            <a:off x="5339916" y="3681028"/>
            <a:ext cx="360040" cy="86409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E322A9D-6442-D624-DE1A-4E3E414F371D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 rot="16200000" flipH="1">
            <a:off x="6204012" y="2816932"/>
            <a:ext cx="360040" cy="259228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8C3F90AF-2A23-B073-71E6-8B665B75C7DE}"/>
              </a:ext>
            </a:extLst>
          </p:cNvPr>
          <p:cNvSpPr/>
          <p:nvPr/>
        </p:nvSpPr>
        <p:spPr>
          <a:xfrm>
            <a:off x="5015880" y="2564904"/>
            <a:ext cx="1504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B33E6C-297A-7D48-98B4-3DC99CC60F11}"/>
              </a:ext>
            </a:extLst>
          </p:cNvPr>
          <p:cNvCxnSpPr>
            <a:cxnSpLocks/>
            <a:stCxn id="51" idx="2"/>
            <a:endCxn id="19" idx="0"/>
          </p:cNvCxnSpPr>
          <p:nvPr/>
        </p:nvCxnSpPr>
        <p:spPr>
          <a:xfrm flipH="1">
            <a:off x="5087888" y="2708920"/>
            <a:ext cx="3200" cy="7920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71C7D4-2AFB-5A7D-C066-2503CFAB8B8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30392" y="2132856"/>
            <a:ext cx="8576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F8916E-4468-AE2F-8F04-E48B7CC1129C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048328" y="2132856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>
            <a:extLst>
              <a:ext uri="{FF2B5EF4-FFF2-40B4-BE49-F238E27FC236}">
                <a16:creationId xmlns:a16="http://schemas.microsoft.com/office/drawing/2014/main" id="{FC2E2887-1AC4-688A-4476-AB5E8D5F758C}"/>
              </a:ext>
            </a:extLst>
          </p:cNvPr>
          <p:cNvSpPr/>
          <p:nvPr/>
        </p:nvSpPr>
        <p:spPr>
          <a:xfrm>
            <a:off x="4151784" y="2060848"/>
            <a:ext cx="1440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21D718-3598-F8AE-AA2E-D60B83D3F057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3287688" y="2132856"/>
            <a:ext cx="86409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8A6F755-0660-A2D3-8FA1-A232232839A3}"/>
              </a:ext>
            </a:extLst>
          </p:cNvPr>
          <p:cNvSpPr txBox="1"/>
          <p:nvPr/>
        </p:nvSpPr>
        <p:spPr>
          <a:xfrm>
            <a:off x="5087888" y="3284984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9001B6-BAD6-6911-43E7-35F097ECA47C}"/>
              </a:ext>
            </a:extLst>
          </p:cNvPr>
          <p:cNvSpPr txBox="1"/>
          <p:nvPr/>
        </p:nvSpPr>
        <p:spPr>
          <a:xfrm>
            <a:off x="5879976" y="1844824"/>
            <a:ext cx="101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players</a:t>
            </a:r>
            <a:endParaRPr kumimoji="1" lang="ja-JP" altLang="en-US" sz="10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5CC1C8-8376-8235-CF5E-B99F24588186}"/>
              </a:ext>
            </a:extLst>
          </p:cNvPr>
          <p:cNvSpPr txBox="1"/>
          <p:nvPr/>
        </p:nvSpPr>
        <p:spPr>
          <a:xfrm>
            <a:off x="8904312" y="1844824"/>
            <a:ext cx="101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colors</a:t>
            </a:r>
            <a:endParaRPr kumimoji="1" lang="ja-JP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B9B8A3-0548-CABA-2938-F4E6C78944C5}"/>
              </a:ext>
            </a:extLst>
          </p:cNvPr>
          <p:cNvSpPr txBox="1"/>
          <p:nvPr/>
        </p:nvSpPr>
        <p:spPr>
          <a:xfrm>
            <a:off x="9624392" y="2132856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9BCED0-02E2-9A99-2BDF-3160BAF95A0D}"/>
              </a:ext>
            </a:extLst>
          </p:cNvPr>
          <p:cNvSpPr txBox="1"/>
          <p:nvPr/>
        </p:nvSpPr>
        <p:spPr>
          <a:xfrm>
            <a:off x="6600056" y="2132856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50" dirty="0"/>
              <a:t>4</a:t>
            </a:r>
            <a:endParaRPr kumimoji="1" lang="ja-JP" alt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2D6998-9267-74BE-34E5-871E096F1C38}"/>
              </a:ext>
            </a:extLst>
          </p:cNvPr>
          <p:cNvSpPr txBox="1"/>
          <p:nvPr/>
        </p:nvSpPr>
        <p:spPr>
          <a:xfrm>
            <a:off x="3287305" y="1844824"/>
            <a:ext cx="10148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board</a:t>
            </a:r>
            <a:endParaRPr kumimoji="1" lang="ja-JP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7E3E47-4991-AE79-C460-0D315479C26A}"/>
              </a:ext>
            </a:extLst>
          </p:cNvPr>
          <p:cNvSpPr txBox="1"/>
          <p:nvPr/>
        </p:nvSpPr>
        <p:spPr>
          <a:xfrm>
            <a:off x="3294088" y="2132856"/>
            <a:ext cx="288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1</a:t>
            </a:r>
            <a:endParaRPr kumimoji="1" lang="ja-JP" altLang="en-US" sz="1050" dirty="0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FC89879-A488-C7D4-1FF8-0D63CB5F37DA}"/>
              </a:ext>
            </a:extLst>
          </p:cNvPr>
          <p:cNvSpPr/>
          <p:nvPr/>
        </p:nvSpPr>
        <p:spPr>
          <a:xfrm>
            <a:off x="7824192" y="2780928"/>
            <a:ext cx="150416" cy="144016"/>
          </a:xfrm>
          <a:prstGeom prst="diamond">
            <a:avLst/>
          </a:prstGeom>
          <a:solidFill>
            <a:schemeClr val="tx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DAFAA05-36CF-72BF-3711-E85C2CC3962B}"/>
              </a:ext>
            </a:extLst>
          </p:cNvPr>
          <p:cNvCxnSpPr>
            <a:stCxn id="75" idx="2"/>
            <a:endCxn id="19" idx="3"/>
          </p:cNvCxnSpPr>
          <p:nvPr/>
        </p:nvCxnSpPr>
        <p:spPr>
          <a:xfrm rot="5400000">
            <a:off x="6547650" y="2257270"/>
            <a:ext cx="684076" cy="20194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BD94FB6-4007-3D8D-AD47-EE9C13B9CAA9}"/>
              </a:ext>
            </a:extLst>
          </p:cNvPr>
          <p:cNvSpPr txBox="1"/>
          <p:nvPr/>
        </p:nvSpPr>
        <p:spPr>
          <a:xfrm>
            <a:off x="5879976" y="3356992"/>
            <a:ext cx="20162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dirty="0"/>
              <a:t>action</a:t>
            </a:r>
            <a:endParaRPr kumimoji="1" lang="ja-JP" altLang="en-US" sz="10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57F31AA-FD24-FB72-463D-E8182BC980B7}"/>
              </a:ext>
            </a:extLst>
          </p:cNvPr>
          <p:cNvSpPr txBox="1"/>
          <p:nvPr/>
        </p:nvSpPr>
        <p:spPr>
          <a:xfrm>
            <a:off x="5879976" y="36071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0..1</a:t>
            </a:r>
            <a:endParaRPr kumimoji="1" lang="ja-JP" alt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A9FC4-B632-8934-0178-FA60F13EDABF}"/>
              </a:ext>
            </a:extLst>
          </p:cNvPr>
          <p:cNvSpPr txBox="1"/>
          <p:nvPr/>
        </p:nvSpPr>
        <p:spPr>
          <a:xfrm>
            <a:off x="5087888" y="2924944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/>
              <a:t>a</a:t>
            </a:r>
            <a:r>
              <a:rPr kumimoji="1" lang="en-US" altLang="ja-JP" sz="1050" dirty="0"/>
              <a:t>ction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8655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Ryoji OJIMA</dc:creator>
  <cp:lastModifiedBy>Ryoji OJIMA</cp:lastModifiedBy>
  <cp:revision>1</cp:revision>
  <dcterms:created xsi:type="dcterms:W3CDTF">2024-04-10T07:59:32Z</dcterms:created>
  <dcterms:modified xsi:type="dcterms:W3CDTF">2024-04-10T07:59:46Z</dcterms:modified>
</cp:coreProperties>
</file>