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63" r:id="rId2"/>
    <p:sldId id="1578" r:id="rId3"/>
    <p:sldId id="1614" r:id="rId4"/>
    <p:sldId id="1615" r:id="rId5"/>
    <p:sldId id="1616" r:id="rId6"/>
    <p:sldId id="1617" r:id="rId7"/>
    <p:sldId id="1618" r:id="rId8"/>
    <p:sldId id="1619" r:id="rId9"/>
    <p:sldId id="1620" r:id="rId10"/>
    <p:sldId id="1621" r:id="rId11"/>
    <p:sldId id="1622" r:id="rId12"/>
    <p:sldId id="1623" r:id="rId13"/>
    <p:sldId id="1624" r:id="rId14"/>
    <p:sldId id="1625" r:id="rId15"/>
    <p:sldId id="1626" r:id="rId16"/>
    <p:sldId id="1627" r:id="rId17"/>
    <p:sldId id="1628" r:id="rId18"/>
    <p:sldId id="1629" r:id="rId19"/>
    <p:sldId id="132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335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pos="1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0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62" autoAdjust="0"/>
    <p:restoredTop sz="94622" autoAdjust="0"/>
  </p:normalViewPr>
  <p:slideViewPr>
    <p:cSldViewPr showGuides="1">
      <p:cViewPr varScale="1">
        <p:scale>
          <a:sx n="120" d="100"/>
          <a:sy n="120" d="100"/>
        </p:scale>
        <p:origin x="702" y="90"/>
      </p:cViewPr>
      <p:guideLst>
        <p:guide orient="horz" pos="2160"/>
        <p:guide pos="3840"/>
        <p:guide pos="6335"/>
        <p:guide orient="horz" pos="663"/>
        <p:guide pos="7061"/>
        <p:guide orient="horz" pos="4156"/>
        <p:guide pos="143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37" descr="그림18">
            <a:extLst>
              <a:ext uri="{FF2B5EF4-FFF2-40B4-BE49-F238E27FC236}">
                <a16:creationId xmlns:a16="http://schemas.microsoft.com/office/drawing/2014/main" id="{D1F54116-5B81-43A5-832E-06AFD8673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482-0EFC-4A02-A115-79A3833EAB4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25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AE5-45F2-4882-A319-3D4A6984BB4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36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D333-C51C-4380-8238-3F82705E7F5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36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63D6-45FC-446E-8610-A4FE818C4664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25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BDD6-6EF5-4631-889D-820DEF9D48D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643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B9D-6739-4BFC-BBA8-3B36CD053470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03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2B99-79F7-40F9-8DF1-278892ACD298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4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7DC4-4F26-47D3-9565-C08BCC8706F1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62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6460-87BD-40FE-9473-27DBFC5C89EF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95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335-8F65-418A-AB00-FC0DBCA5BFD4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266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1718-D9AF-4D26-AA85-D0F373AF009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pic>
        <p:nvPicPr>
          <p:cNvPr id="7" name="Picture 37" descr="그림19">
            <a:extLst>
              <a:ext uri="{FF2B5EF4-FFF2-40B4-BE49-F238E27FC236}">
                <a16:creationId xmlns:a16="http://schemas.microsoft.com/office/drawing/2014/main" id="{F5CF3BD8-4321-4702-8D38-337D862644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8A11D99-7A69-45F6-803C-10D6DDDF049D}"/>
              </a:ext>
            </a:extLst>
          </p:cNvPr>
          <p:cNvSpPr/>
          <p:nvPr userDrawn="1"/>
        </p:nvSpPr>
        <p:spPr>
          <a:xfrm>
            <a:off x="0" y="836712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28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:a16="http://schemas.microsoft.com/office/drawing/2014/main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91505" y="2204864"/>
            <a:ext cx="9828584" cy="2040077"/>
          </a:xfrm>
        </p:spPr>
        <p:txBody>
          <a:bodyPr>
            <a:noAutofit/>
          </a:bodyPr>
          <a:lstStyle/>
          <a:p>
            <a:pPr>
              <a:lnSpc>
                <a:spcPct val="75000"/>
              </a:lnSpc>
            </a:pPr>
            <a:endParaRPr lang="en-US" altLang="ko-KR" sz="4800" dirty="0">
              <a:latin typeface="+mj-ea"/>
              <a:ea typeface="+mj-ea"/>
            </a:endParaRPr>
          </a:p>
          <a:p>
            <a:pPr>
              <a:lnSpc>
                <a:spcPct val="75000"/>
              </a:lnSpc>
            </a:pPr>
            <a:r>
              <a:rPr lang="en-US" altLang="ko-KR" sz="4800" dirty="0">
                <a:latin typeface="+mj-ea"/>
                <a:ea typeface="+mj-ea"/>
              </a:rPr>
              <a:t>2</a:t>
            </a:r>
            <a:r>
              <a:rPr lang="ko-KR" altLang="en-US" sz="4800" dirty="0">
                <a:latin typeface="+mj-ea"/>
                <a:ea typeface="+mj-ea"/>
              </a:rPr>
              <a:t>장</a:t>
            </a:r>
            <a:r>
              <a:rPr lang="en-US" altLang="ko-KR" sz="4800" dirty="0">
                <a:latin typeface="+mj-ea"/>
                <a:ea typeface="+mj-ea"/>
              </a:rPr>
              <a:t>. </a:t>
            </a:r>
            <a:r>
              <a:rPr lang="ko-KR" altLang="en-US" sz="4800" dirty="0">
                <a:latin typeface="+mj-ea"/>
                <a:ea typeface="+mj-ea"/>
              </a:rPr>
              <a:t>변수와 자료형</a:t>
            </a:r>
            <a:r>
              <a:rPr lang="en-US" altLang="ko-KR" sz="4800" dirty="0">
                <a:latin typeface="+mj-ea"/>
                <a:ea typeface="+mj-ea"/>
              </a:rPr>
              <a:t>, auto</a:t>
            </a:r>
            <a:r>
              <a:rPr lang="en-US" altLang="ko-KR" sz="4800">
                <a:latin typeface="+mj-ea"/>
                <a:ea typeface="+mj-ea"/>
              </a:rPr>
              <a:t>, </a:t>
            </a:r>
            <a:r>
              <a:rPr lang="ko-KR" altLang="en-US" sz="4800">
                <a:latin typeface="+mj-ea"/>
                <a:ea typeface="+mj-ea"/>
              </a:rPr>
              <a:t>입력방법</a:t>
            </a:r>
            <a:endParaRPr lang="en-US" altLang="ko-KR" sz="48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변수와 자료형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238"/>
            <a:ext cx="10713290" cy="5215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5. </a:t>
            </a:r>
            <a:r>
              <a:rPr lang="ko-KR" altLang="en-US" sz="1600" b="1" dirty="0">
                <a:latin typeface="+mj-ea"/>
                <a:ea typeface="+mj-ea"/>
              </a:rPr>
              <a:t>문자열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- to_string()</a:t>
            </a:r>
            <a:r>
              <a:rPr lang="ko-KR" altLang="en-US" sz="1600" dirty="0">
                <a:latin typeface="+mj-ea"/>
                <a:ea typeface="+mj-ea"/>
              </a:rPr>
              <a:t>을 사용하지 않고 다음과 같이 문자열과 정수를 합하면 오류가 발생한다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6. </a:t>
            </a:r>
            <a:r>
              <a:rPr lang="ko-KR" altLang="en-US" sz="1600" b="1" dirty="0">
                <a:latin typeface="+mj-ea"/>
                <a:ea typeface="+mj-ea"/>
              </a:rPr>
              <a:t>기호</a:t>
            </a:r>
            <a:r>
              <a:rPr lang="en-US" altLang="ko-KR" sz="1600" b="1" dirty="0">
                <a:latin typeface="+mj-ea"/>
                <a:ea typeface="+mj-ea"/>
              </a:rPr>
              <a:t> </a:t>
            </a:r>
            <a:r>
              <a:rPr lang="ko-KR" altLang="en-US" sz="1600" b="1" dirty="0">
                <a:latin typeface="+mj-ea"/>
                <a:ea typeface="+mj-ea"/>
              </a:rPr>
              <a:t>상수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변수 선언 앞에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const</a:t>
            </a:r>
            <a:r>
              <a:rPr lang="ko-KR" altLang="en-US" sz="1600" dirty="0">
                <a:latin typeface="+mj-ea"/>
                <a:ea typeface="+mj-ea"/>
              </a:rPr>
              <a:t>를 붙이면 변수의 값이 변경되지 않음을 나타낸다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즉 상수가 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이것을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기호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상수</a:t>
            </a:r>
            <a:r>
              <a:rPr lang="ko-KR" altLang="en-US" sz="1600" dirty="0">
                <a:latin typeface="+mj-ea"/>
                <a:ea typeface="+mj-ea"/>
              </a:rPr>
              <a:t>라고</a:t>
            </a:r>
            <a:r>
              <a:rPr lang="en-US" altLang="ko-KR" sz="1600" dirty="0">
                <a:latin typeface="+mj-ea"/>
                <a:ea typeface="+mj-ea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기호 상수는 상수 값을 그대로 쓰는 방법에 비하여 몇 가지의 장점을 지닌다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첫 번째 장점은 기호 상수를 사용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</a:t>
            </a:r>
            <a:r>
              <a:rPr lang="ko-KR" altLang="en-US" sz="1600" dirty="0">
                <a:latin typeface="+mj-ea"/>
                <a:ea typeface="+mj-ea"/>
              </a:rPr>
              <a:t>하면 프로그램의 가독성이 높아진다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기호상수의 두 번째 장점은 프로그램이 동일한 상수를 여러 곳에서 사용하고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</a:t>
            </a:r>
            <a:r>
              <a:rPr lang="ko-KR" altLang="en-US" sz="1600" dirty="0">
                <a:latin typeface="+mj-ea"/>
                <a:ea typeface="+mj-ea"/>
              </a:rPr>
              <a:t>있는 경우에 상수 값을 변경하려고 하는 경우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쉽게 할 수 있다는 것이다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다시 한번 강조 드리지만 변수는 반드시 초기화 하여야 한다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변수를 초기화 하지 않으면 아무런 의미가 없는 </a:t>
            </a: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  쓰레기 값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(garbage value)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이 저장되어 있게 된다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FEC6FC-CD67-4B1C-91AD-22D5C2153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309" y="1843594"/>
            <a:ext cx="3800475" cy="3905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54EFF16-50D2-4F99-95F7-E5118C269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309" y="3320921"/>
            <a:ext cx="5248275" cy="10668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3030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auto </a:t>
            </a:r>
            <a:r>
              <a:rPr lang="ko-KR" altLang="en-US" sz="2800" b="1" dirty="0">
                <a:latin typeface="+mj-ea"/>
              </a:rPr>
              <a:t>키워드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238"/>
            <a:ext cx="10713290" cy="4107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C++11 </a:t>
            </a:r>
            <a:r>
              <a:rPr lang="ko-KR" altLang="en-US" sz="1600" dirty="0">
                <a:latin typeface="+mj-ea"/>
                <a:ea typeface="+mj-ea"/>
              </a:rPr>
              <a:t>이전에는 </a:t>
            </a:r>
            <a:r>
              <a:rPr lang="en-US" altLang="ko-KR" sz="1600" dirty="0">
                <a:latin typeface="+mj-ea"/>
                <a:ea typeface="+mj-ea"/>
              </a:rPr>
              <a:t>auto</a:t>
            </a:r>
            <a:r>
              <a:rPr lang="ko-KR" altLang="en-US" sz="1600" dirty="0">
                <a:latin typeface="+mj-ea"/>
                <a:ea typeface="+mj-ea"/>
              </a:rPr>
              <a:t>라는 키워드는 있었지만 아마 가장 적게 이용된 키워드 중의 하나였을 것이다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auto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는 단순히 자동 변수라는 의미</a:t>
            </a:r>
            <a:r>
              <a:rPr lang="ko-KR" altLang="en-US" sz="1600" dirty="0">
                <a:latin typeface="+mj-ea"/>
                <a:ea typeface="+mj-ea"/>
              </a:rPr>
              <a:t>만을 가지고 있었다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즉 지역 변수가 함수안에서 선언되었다가 함수가 종료되면 자동으로 소멸 되는 것을 의미하였다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하지만 </a:t>
            </a:r>
            <a:r>
              <a:rPr lang="en-US" altLang="ko-KR" sz="1600" dirty="0">
                <a:latin typeface="+mj-ea"/>
                <a:ea typeface="+mj-ea"/>
              </a:rPr>
              <a:t>C++11</a:t>
            </a:r>
            <a:r>
              <a:rPr lang="ko-KR" altLang="en-US" sz="1600" dirty="0">
                <a:latin typeface="+mj-ea"/>
                <a:ea typeface="+mj-ea"/>
              </a:rPr>
              <a:t>가 발표되면서 </a:t>
            </a:r>
            <a:r>
              <a:rPr lang="en-US" altLang="ko-KR" sz="1600" dirty="0">
                <a:latin typeface="+mj-ea"/>
                <a:ea typeface="+mj-ea"/>
              </a:rPr>
              <a:t>auto</a:t>
            </a:r>
            <a:r>
              <a:rPr lang="ko-KR" altLang="en-US" sz="1600" dirty="0">
                <a:latin typeface="+mj-ea"/>
                <a:ea typeface="+mj-ea"/>
              </a:rPr>
              <a:t>의 시대가 왔다</a:t>
            </a:r>
            <a:r>
              <a:rPr lang="en-US" altLang="ko-KR" sz="1600" dirty="0">
                <a:latin typeface="+mj-ea"/>
                <a:ea typeface="+mj-ea"/>
              </a:rPr>
              <a:t>. C++11</a:t>
            </a:r>
            <a:r>
              <a:rPr lang="ko-KR" altLang="en-US" sz="1600" dirty="0">
                <a:latin typeface="+mj-ea"/>
                <a:ea typeface="+mj-ea"/>
              </a:rPr>
              <a:t>부터는 </a:t>
            </a:r>
            <a:r>
              <a:rPr lang="en-US" altLang="ko-KR" sz="1600" dirty="0">
                <a:latin typeface="+mj-ea"/>
                <a:ea typeface="+mj-ea"/>
              </a:rPr>
              <a:t>auto</a:t>
            </a:r>
            <a:r>
              <a:rPr lang="ko-KR" altLang="en-US" sz="1600" dirty="0">
                <a:latin typeface="+mj-ea"/>
                <a:ea typeface="+mj-ea"/>
              </a:rPr>
              <a:t>의 의미가 변경되었다</a:t>
            </a:r>
            <a:r>
              <a:rPr lang="en-US" altLang="ko-KR" sz="1600" dirty="0">
                <a:latin typeface="+mj-ea"/>
                <a:ea typeface="+mj-ea"/>
              </a:rPr>
              <a:t>.     </a:t>
            </a:r>
            <a:r>
              <a:rPr lang="ko-KR" altLang="en-US" sz="1600" dirty="0">
                <a:latin typeface="+mj-ea"/>
                <a:ea typeface="+mj-ea"/>
              </a:rPr>
              <a:t>먼저 다음과 같은 선언을 살펴보자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우리가 변수 </a:t>
            </a:r>
            <a:r>
              <a:rPr lang="en-US" altLang="ko-KR" sz="1600" dirty="0">
                <a:latin typeface="+mj-ea"/>
                <a:ea typeface="+mj-ea"/>
              </a:rPr>
              <a:t>d</a:t>
            </a:r>
            <a:r>
              <a:rPr lang="ko-KR" altLang="en-US" sz="1600" dirty="0">
                <a:latin typeface="+mj-ea"/>
                <a:ea typeface="+mj-ea"/>
              </a:rPr>
              <a:t>를 </a:t>
            </a:r>
            <a:r>
              <a:rPr lang="en-US" altLang="ko-KR" sz="1600" dirty="0">
                <a:latin typeface="+mj-ea"/>
                <a:ea typeface="+mj-ea"/>
              </a:rPr>
              <a:t>double</a:t>
            </a:r>
            <a:r>
              <a:rPr lang="ko-KR" altLang="en-US" sz="1600" dirty="0">
                <a:latin typeface="+mj-ea"/>
                <a:ea typeface="+mj-ea"/>
              </a:rPr>
              <a:t>으로 선언하였지만 컴파일러는 이미 초기값 </a:t>
            </a:r>
            <a:r>
              <a:rPr lang="en-US" altLang="ko-KR" sz="1600" dirty="0">
                <a:latin typeface="+mj-ea"/>
                <a:ea typeface="+mj-ea"/>
              </a:rPr>
              <a:t>1.0</a:t>
            </a:r>
            <a:r>
              <a:rPr lang="ko-KR" altLang="en-US" sz="1600" dirty="0">
                <a:latin typeface="+mj-ea"/>
                <a:ea typeface="+mj-ea"/>
              </a:rPr>
              <a:t>을 보고 변수 </a:t>
            </a:r>
            <a:r>
              <a:rPr lang="en-US" altLang="ko-KR" sz="1600" dirty="0">
                <a:latin typeface="+mj-ea"/>
                <a:ea typeface="+mj-ea"/>
              </a:rPr>
              <a:t>d</a:t>
            </a:r>
            <a:r>
              <a:rPr lang="ko-KR" altLang="en-US" sz="1600" dirty="0">
                <a:latin typeface="+mj-ea"/>
                <a:ea typeface="+mj-ea"/>
              </a:rPr>
              <a:t>가 </a:t>
            </a:r>
            <a:r>
              <a:rPr lang="en-US" altLang="ko-KR" sz="1600" dirty="0">
                <a:latin typeface="+mj-ea"/>
                <a:ea typeface="+mj-ea"/>
              </a:rPr>
              <a:t>double </a:t>
            </a:r>
            <a:r>
              <a:rPr lang="ko-KR" altLang="en-US" sz="1600" dirty="0">
                <a:latin typeface="+mj-ea"/>
                <a:ea typeface="+mj-ea"/>
              </a:rPr>
              <a:t>형이라는 것을 알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이런 경우에는 </a:t>
            </a:r>
            <a:r>
              <a:rPr lang="en-US" altLang="ko-KR" sz="1600" dirty="0">
                <a:latin typeface="+mj-ea"/>
                <a:ea typeface="+mj-ea"/>
              </a:rPr>
              <a:t>double</a:t>
            </a:r>
            <a:r>
              <a:rPr lang="ko-KR" altLang="en-US" sz="1600" dirty="0">
                <a:latin typeface="+mj-ea"/>
                <a:ea typeface="+mj-ea"/>
              </a:rPr>
              <a:t>을 생략해도 되지 않을까</a:t>
            </a:r>
            <a:r>
              <a:rPr lang="en-US" altLang="ko-KR" sz="1600" dirty="0">
                <a:latin typeface="+mj-ea"/>
                <a:ea typeface="+mj-ea"/>
              </a:rPr>
              <a:t>? </a:t>
            </a:r>
            <a:r>
              <a:rPr lang="ko-KR" altLang="en-US" sz="1600" dirty="0">
                <a:latin typeface="+mj-ea"/>
                <a:ea typeface="+mj-ea"/>
              </a:rPr>
              <a:t>이런 경우에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자료형을 생략할 때 사용하는 키워드가 바로 </a:t>
            </a: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auto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이다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이것을 자동 타입 추론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(automatic type deduction)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이라고 부른다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C5DF99-0045-4535-9B00-CCEAA5E20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546" y="2583355"/>
            <a:ext cx="2248150" cy="5065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9A490EE-EB7B-4E30-A5E4-753C7CCDA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334" y="4425688"/>
            <a:ext cx="8143875" cy="3905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40530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auto </a:t>
            </a:r>
            <a:r>
              <a:rPr lang="ko-KR" altLang="en-US" sz="2800" b="1" dirty="0">
                <a:latin typeface="+mj-ea"/>
              </a:rPr>
              <a:t>키워드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238"/>
            <a:ext cx="10713290" cy="4107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auto </a:t>
            </a:r>
            <a:r>
              <a:rPr lang="ko-KR" altLang="en-US" sz="1600" dirty="0">
                <a:latin typeface="+mj-ea"/>
                <a:ea typeface="+mj-ea"/>
              </a:rPr>
              <a:t>키워드는 함수를 정의할 때도 사용할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아직 우리는 함수에 대하여 학습하지 않았다</a:t>
            </a:r>
            <a:r>
              <a:rPr lang="en-US" altLang="ko-KR" sz="1600" dirty="0">
                <a:latin typeface="+mj-ea"/>
                <a:ea typeface="+mj-ea"/>
              </a:rPr>
              <a:t>. C </a:t>
            </a:r>
            <a:r>
              <a:rPr lang="ko-KR" altLang="en-US" sz="1600" dirty="0">
                <a:latin typeface="+mj-ea"/>
                <a:ea typeface="+mj-ea"/>
              </a:rPr>
              <a:t>언어를 알고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있는 사람들만 아래의 내용을 읽으면 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다음과 같은 프로그램이 가능하다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앞으로 초기값은 줄 수 있지만 자료형이 생각하지 않으면 일단 </a:t>
            </a:r>
            <a:r>
              <a:rPr lang="en-US" altLang="ko-KR" sz="1600" dirty="0">
                <a:latin typeface="+mj-ea"/>
                <a:ea typeface="+mj-ea"/>
              </a:rPr>
              <a:t>auto</a:t>
            </a:r>
            <a:r>
              <a:rPr lang="ko-KR" altLang="en-US" sz="1600" dirty="0">
                <a:latin typeface="+mj-ea"/>
                <a:ea typeface="+mj-ea"/>
              </a:rPr>
              <a:t>를 사용해 보자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F575BA-2F42-4CCE-A7FD-A642275EE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782" y="1845751"/>
            <a:ext cx="6289362" cy="271934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94358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출력과 입력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238"/>
            <a:ext cx="10713290" cy="4107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C++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에서는 콘솔 입력은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cin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객체가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콘솔 출력은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cout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객체가 담당한다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이들은 모두 </a:t>
            </a:r>
            <a:r>
              <a:rPr lang="en-US" altLang="ko-KR" sz="1600" dirty="0">
                <a:latin typeface="+mj-ea"/>
                <a:ea typeface="+mj-ea"/>
              </a:rPr>
              <a:t>iostream </a:t>
            </a:r>
            <a:r>
              <a:rPr lang="ko-KR" altLang="en-US" sz="1600" dirty="0">
                <a:latin typeface="+mj-ea"/>
                <a:ea typeface="+mj-ea"/>
              </a:rPr>
              <a:t>라이브러리에 포함 되어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따라서 </a:t>
            </a:r>
            <a:r>
              <a:rPr lang="en-US" altLang="ko-KR" sz="1600" dirty="0">
                <a:latin typeface="+mj-ea"/>
                <a:ea typeface="+mj-ea"/>
              </a:rPr>
              <a:t>cin</a:t>
            </a:r>
            <a:r>
              <a:rPr lang="ko-KR" altLang="en-US" sz="1600" dirty="0">
                <a:latin typeface="+mj-ea"/>
                <a:ea typeface="+mj-ea"/>
              </a:rPr>
              <a:t>과 </a:t>
            </a:r>
            <a:r>
              <a:rPr lang="en-US" altLang="ko-KR" sz="1600" dirty="0">
                <a:latin typeface="+mj-ea"/>
                <a:ea typeface="+mj-ea"/>
              </a:rPr>
              <a:t>cout</a:t>
            </a:r>
            <a:r>
              <a:rPr lang="ko-KR" altLang="en-US" sz="1600" dirty="0">
                <a:latin typeface="+mj-ea"/>
                <a:ea typeface="+mj-ea"/>
              </a:rPr>
              <a:t>을 사용하려면 </a:t>
            </a:r>
            <a:r>
              <a:rPr lang="en-US" altLang="ko-KR" sz="1600" dirty="0">
                <a:latin typeface="+mj-ea"/>
                <a:ea typeface="+mj-ea"/>
              </a:rPr>
              <a:t>iostream </a:t>
            </a:r>
            <a:r>
              <a:rPr lang="ko-KR" altLang="en-US" sz="1600" dirty="0">
                <a:latin typeface="+mj-ea"/>
                <a:ea typeface="+mj-ea"/>
              </a:rPr>
              <a:t>을 포함하여야 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1) </a:t>
            </a:r>
            <a:r>
              <a:rPr lang="ko-KR" altLang="en-US" sz="1600" b="1" dirty="0">
                <a:latin typeface="+mj-ea"/>
                <a:ea typeface="+mj-ea"/>
              </a:rPr>
              <a:t>출력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cout</a:t>
            </a:r>
            <a:r>
              <a:rPr lang="ko-KR" altLang="en-US" sz="1600" dirty="0">
                <a:latin typeface="+mj-ea"/>
                <a:ea typeface="+mj-ea"/>
              </a:rPr>
              <a:t>은 콘솔에 데이터를 출력하는 작업을 맡고 있는 객체이다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객체를 정의하는 방법은 뒤에 본격적으로 다루어 질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것이다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그때까지는 객체를 사용하는 방법만 알고 있으면 된다</a:t>
            </a:r>
            <a:r>
              <a:rPr lang="en-US" altLang="ko-KR" sz="1600" dirty="0">
                <a:latin typeface="+mj-ea"/>
                <a:ea typeface="+mj-ea"/>
              </a:rPr>
              <a:t>. cout</a:t>
            </a:r>
            <a:r>
              <a:rPr lang="ko-KR" altLang="en-US" sz="1600" dirty="0">
                <a:latin typeface="+mj-ea"/>
                <a:ea typeface="+mj-ea"/>
              </a:rPr>
              <a:t>은 </a:t>
            </a:r>
            <a:r>
              <a:rPr lang="en-US" altLang="ko-KR" sz="1600" dirty="0">
                <a:latin typeface="+mj-ea"/>
                <a:ea typeface="+mj-ea"/>
              </a:rPr>
              <a:t>&lt;&lt; </a:t>
            </a:r>
            <a:r>
              <a:rPr lang="ko-KR" altLang="en-US" sz="1600" dirty="0">
                <a:latin typeface="+mj-ea"/>
                <a:ea typeface="+mj-ea"/>
              </a:rPr>
              <a:t>연산자를 통하여 출력할 대상을 받는다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cout</a:t>
            </a:r>
            <a:r>
              <a:rPr lang="ko-KR" altLang="en-US" sz="1600" dirty="0">
                <a:latin typeface="+mj-ea"/>
                <a:ea typeface="+mj-ea"/>
              </a:rPr>
              <a:t>을 사용하는 기본 형식은 다음과 같다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값들을 화면에 출력하려면 다음과 같이 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다음 문장은 </a:t>
            </a:r>
            <a:r>
              <a:rPr lang="en-US" altLang="ko-KR" sz="1600" dirty="0">
                <a:latin typeface="+mj-ea"/>
                <a:ea typeface="+mj-ea"/>
              </a:rPr>
              <a:t>100</a:t>
            </a:r>
            <a:r>
              <a:rPr lang="ko-KR" altLang="en-US" sz="1600" dirty="0">
                <a:latin typeface="+mj-ea"/>
                <a:ea typeface="+mj-ea"/>
              </a:rPr>
              <a:t>이라는 값을 화면에 출력한다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변수 </a:t>
            </a:r>
            <a:r>
              <a:rPr lang="en-US" altLang="ko-KR" sz="1600" dirty="0" err="1">
                <a:latin typeface="+mj-ea"/>
                <a:ea typeface="+mj-ea"/>
              </a:rPr>
              <a:t>i</a:t>
            </a:r>
            <a:r>
              <a:rPr lang="ko-KR" altLang="en-US" sz="1600" dirty="0">
                <a:latin typeface="+mj-ea"/>
                <a:ea typeface="+mj-ea"/>
              </a:rPr>
              <a:t>의 값을 화면에 출력하려면 다음과 같이 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F2EE06-1316-46B7-A731-759A9EC32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075" y="3308347"/>
            <a:ext cx="2343150" cy="4000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E1000B4-36E6-4F7D-AA63-C7728BD32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075" y="4035733"/>
            <a:ext cx="1747565" cy="40081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7756036-BBCB-446B-9571-4582A1CDF7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075" y="4780122"/>
            <a:ext cx="2943225" cy="7239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43286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출력과 입력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238"/>
            <a:ext cx="10713290" cy="447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1) </a:t>
            </a:r>
            <a:r>
              <a:rPr lang="ko-KR" altLang="en-US" sz="1600" b="1" dirty="0">
                <a:latin typeface="+mj-ea"/>
                <a:ea typeface="+mj-ea"/>
              </a:rPr>
              <a:t>출력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문자열이나 변수의 값을 혼합하여서 출력하는 것도 가능하다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endl</a:t>
            </a:r>
            <a:r>
              <a:rPr lang="ko-KR" altLang="en-US" sz="1600" dirty="0">
                <a:latin typeface="+mj-ea"/>
                <a:ea typeface="+mj-ea"/>
              </a:rPr>
              <a:t>은 줄을 바꾸는 특수한 문자이다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위 문장을 실행하면 화면에 “변수 </a:t>
            </a:r>
            <a:r>
              <a:rPr lang="en-US" altLang="ko-KR" sz="1600" dirty="0" err="1">
                <a:latin typeface="+mj-ea"/>
                <a:ea typeface="+mj-ea"/>
              </a:rPr>
              <a:t>i</a:t>
            </a:r>
            <a:r>
              <a:rPr lang="ko-KR" altLang="en-US" sz="1600" dirty="0">
                <a:latin typeface="+mj-ea"/>
                <a:ea typeface="+mj-ea"/>
              </a:rPr>
              <a:t>의 값은 </a:t>
            </a:r>
            <a:r>
              <a:rPr lang="en-US" altLang="ko-KR" sz="1600" dirty="0">
                <a:latin typeface="+mj-ea"/>
                <a:ea typeface="+mj-ea"/>
              </a:rPr>
              <a:t>100</a:t>
            </a:r>
            <a:r>
              <a:rPr lang="ko-KR" altLang="en-US" sz="1600" dirty="0">
                <a:latin typeface="+mj-ea"/>
                <a:ea typeface="+mj-ea"/>
              </a:rPr>
              <a:t>입니다</a:t>
            </a:r>
            <a:r>
              <a:rPr lang="en-US" altLang="ko-KR" sz="1600" dirty="0">
                <a:latin typeface="+mj-ea"/>
                <a:ea typeface="+mj-ea"/>
              </a:rPr>
              <a:t>.” </a:t>
            </a:r>
            <a:r>
              <a:rPr lang="ko-KR" altLang="en-US" sz="1600" dirty="0">
                <a:latin typeface="+mj-ea"/>
                <a:ea typeface="+mj-ea"/>
              </a:rPr>
              <a:t>라는 출력 결과가 나오게 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만약 출력할 데이터가 여러 개라면 다음과 같이 </a:t>
            </a:r>
            <a:r>
              <a:rPr lang="en-US" altLang="ko-KR" sz="1600" dirty="0">
                <a:latin typeface="+mj-ea"/>
                <a:ea typeface="+mj-ea"/>
              </a:rPr>
              <a:t>&lt;&lt;</a:t>
            </a:r>
            <a:r>
              <a:rPr lang="ko-KR" altLang="en-US" sz="1600" dirty="0">
                <a:latin typeface="+mj-ea"/>
                <a:ea typeface="+mj-ea"/>
              </a:rPr>
              <a:t>을 여러 번 이어서 사용하면 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위의 문장은 “변수 </a:t>
            </a:r>
            <a:r>
              <a:rPr lang="en-US" altLang="ko-KR" sz="1600" dirty="0" err="1">
                <a:latin typeface="+mj-ea"/>
                <a:ea typeface="+mj-ea"/>
              </a:rPr>
              <a:t>i</a:t>
            </a:r>
            <a:r>
              <a:rPr lang="ko-KR" altLang="en-US" sz="1600" dirty="0">
                <a:latin typeface="+mj-ea"/>
                <a:ea typeface="+mj-ea"/>
              </a:rPr>
              <a:t>의 값은” 이라는 문자열을 출력하고 이어서 변수 </a:t>
            </a:r>
            <a:r>
              <a:rPr lang="en-US" altLang="ko-KR" sz="1600" dirty="0" err="1">
                <a:latin typeface="+mj-ea"/>
                <a:ea typeface="+mj-ea"/>
              </a:rPr>
              <a:t>i</a:t>
            </a:r>
            <a:r>
              <a:rPr lang="ko-KR" altLang="en-US" sz="1600" dirty="0">
                <a:latin typeface="+mj-ea"/>
                <a:ea typeface="+mj-ea"/>
              </a:rPr>
              <a:t>의 값을 출력하고 마지막으로 “입니다</a:t>
            </a:r>
            <a:r>
              <a:rPr lang="en-US" altLang="ko-KR" sz="1600" dirty="0">
                <a:latin typeface="+mj-ea"/>
                <a:ea typeface="+mj-ea"/>
              </a:rPr>
              <a:t>.” </a:t>
            </a:r>
            <a:r>
              <a:rPr lang="ko-KR" altLang="en-US" sz="1600" dirty="0">
                <a:latin typeface="+mj-ea"/>
                <a:ea typeface="+mj-ea"/>
              </a:rPr>
              <a:t>를 출력 하라는 의미이다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cout</a:t>
            </a:r>
            <a:r>
              <a:rPr lang="ko-KR" altLang="en-US" sz="1600" dirty="0">
                <a:latin typeface="+mj-ea"/>
                <a:ea typeface="+mj-ea"/>
              </a:rPr>
              <a:t>은 변수의 자료형에 따라 적절하게 출력할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2C8806-4377-41F3-9ED0-8E71E84D8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1844690"/>
            <a:ext cx="3600400" cy="14670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04F7F07-0136-4F80-BF02-62C6B1D17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48" y="4023225"/>
            <a:ext cx="5184576" cy="3849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DB98809-E367-4479-A20D-9AA9354C3E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448" y="5481236"/>
            <a:ext cx="3960440" cy="117761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82913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출력과 입력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238"/>
            <a:ext cx="10713290" cy="447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2) </a:t>
            </a:r>
            <a:r>
              <a:rPr lang="ko-KR" altLang="en-US" sz="1600" b="1" dirty="0">
                <a:latin typeface="+mj-ea"/>
                <a:ea typeface="+mj-ea"/>
              </a:rPr>
              <a:t>입력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C++</a:t>
            </a:r>
            <a:r>
              <a:rPr lang="ko-KR" altLang="en-US" sz="1600" dirty="0">
                <a:latin typeface="+mj-ea"/>
                <a:ea typeface="+mj-ea"/>
              </a:rPr>
              <a:t>에서 입력을 담당하는 객체는 무엇일까</a:t>
            </a:r>
            <a:r>
              <a:rPr lang="en-US" altLang="ko-KR" sz="1600" dirty="0">
                <a:latin typeface="+mj-ea"/>
                <a:ea typeface="+mj-ea"/>
              </a:rPr>
              <a:t>? cin</a:t>
            </a:r>
            <a:r>
              <a:rPr lang="ko-KR" altLang="en-US" sz="1600" dirty="0">
                <a:latin typeface="+mj-ea"/>
                <a:ea typeface="+mj-ea"/>
              </a:rPr>
              <a:t>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키보드로부터 데이터를 입력 받으려면 다음과 같은 형식을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사용하면 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cin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도 변수의 타입에 따라서 자동적으로 입력 형식이 결정</a:t>
            </a:r>
            <a:r>
              <a:rPr lang="ko-KR" altLang="en-US" sz="1600" dirty="0">
                <a:latin typeface="+mj-ea"/>
                <a:ea typeface="+mj-ea"/>
              </a:rPr>
              <a:t>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즉 </a:t>
            </a:r>
            <a:r>
              <a:rPr lang="en-US" altLang="ko-KR" sz="1600" dirty="0">
                <a:latin typeface="+mj-ea"/>
                <a:ea typeface="+mj-ea"/>
              </a:rPr>
              <a:t>int </a:t>
            </a:r>
            <a:r>
              <a:rPr lang="ko-KR" altLang="en-US" sz="1600" dirty="0">
                <a:latin typeface="+mj-ea"/>
                <a:ea typeface="+mj-ea"/>
              </a:rPr>
              <a:t>타입의 변수가 지정되면 자동적으로 </a:t>
            </a:r>
            <a:r>
              <a:rPr lang="en-US" altLang="ko-KR" sz="1600" dirty="0">
                <a:latin typeface="+mj-ea"/>
                <a:ea typeface="+mj-ea"/>
              </a:rPr>
              <a:t>100</a:t>
            </a:r>
            <a:r>
              <a:rPr lang="ko-KR" altLang="en-US" sz="1600" dirty="0">
                <a:latin typeface="+mj-ea"/>
                <a:ea typeface="+mj-ea"/>
              </a:rPr>
              <a:t>와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같은 정수 형식으로 읽어서 변수에 저장하고 </a:t>
            </a:r>
            <a:r>
              <a:rPr lang="en-US" altLang="ko-KR" sz="1600" dirty="0">
                <a:latin typeface="+mj-ea"/>
                <a:ea typeface="+mj-ea"/>
              </a:rPr>
              <a:t>float </a:t>
            </a:r>
            <a:r>
              <a:rPr lang="ko-KR" altLang="en-US" sz="1600" dirty="0">
                <a:latin typeface="+mj-ea"/>
                <a:ea typeface="+mj-ea"/>
              </a:rPr>
              <a:t>타입의 변수인 경우에는 자동적으로 </a:t>
            </a:r>
            <a:r>
              <a:rPr lang="en-US" altLang="ko-KR" sz="1600" dirty="0">
                <a:latin typeface="+mj-ea"/>
                <a:ea typeface="+mj-ea"/>
              </a:rPr>
              <a:t>3.14</a:t>
            </a:r>
            <a:r>
              <a:rPr lang="ko-KR" altLang="en-US" sz="1600" dirty="0">
                <a:latin typeface="+mj-ea"/>
                <a:ea typeface="+mj-ea"/>
              </a:rPr>
              <a:t>와 같은 실수 형식으로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읽어서 저장하게 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96862B-F2BE-4059-A23D-CA623F188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2190580"/>
            <a:ext cx="2088232" cy="4289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FE7E51E-EAEE-49E5-9B2B-90446FAAB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498" y="3668878"/>
            <a:ext cx="3456384" cy="156699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82080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출력과 입력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238"/>
            <a:ext cx="10713290" cy="263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2) </a:t>
            </a:r>
            <a:r>
              <a:rPr lang="ko-KR" altLang="en-US" sz="1600" b="1" dirty="0">
                <a:latin typeface="+mj-ea"/>
                <a:ea typeface="+mj-ea"/>
              </a:rPr>
              <a:t>입력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문자열은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cin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에서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string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타입의 변수로 읽으면 된다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 string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타입을 사용하려면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string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헤더 파일을 포함하여야 한다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이것을 포함하지 않으면 오류가 발생한다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간단한 예로 사용자의 이름을 받아서 환영 메시지를 출력하는 코드를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만들어 보면 다음과 같다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1CFBDD-9779-400C-AF40-0A64FC885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923" y="3192854"/>
            <a:ext cx="3825949" cy="26133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3C28342-E668-4ECB-9C49-2ECA919AE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923" y="2564905"/>
            <a:ext cx="3825949" cy="62794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563F31D-B328-4F3E-8F40-C2FBF9CF3A10}"/>
              </a:ext>
            </a:extLst>
          </p:cNvPr>
          <p:cNvSpPr/>
          <p:nvPr/>
        </p:nvSpPr>
        <p:spPr>
          <a:xfrm>
            <a:off x="1117923" y="2564905"/>
            <a:ext cx="3825949" cy="3232857"/>
          </a:xfrm>
          <a:prstGeom prst="rect">
            <a:avLst/>
          </a:prstGeom>
          <a:noFill/>
          <a:ln>
            <a:solidFill>
              <a:srgbClr val="3F0B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E155367-F991-4B85-994E-0FB3765C8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5470" y="2566893"/>
            <a:ext cx="4905375" cy="1352550"/>
          </a:xfrm>
          <a:prstGeom prst="rect">
            <a:avLst/>
          </a:prstGeom>
          <a:ln>
            <a:solidFill>
              <a:srgbClr val="3F0BFD"/>
            </a:solidFill>
          </a:ln>
        </p:spPr>
      </p:pic>
    </p:spTree>
    <p:extLst>
      <p:ext uri="{BB962C8B-B14F-4D97-AF65-F5344CB8AC3E}">
        <p14:creationId xmlns:p14="http://schemas.microsoft.com/office/powerpoint/2010/main" val="2597481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수식과 연산자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238"/>
            <a:ext cx="10713290" cy="5215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C++</a:t>
            </a:r>
            <a:r>
              <a:rPr lang="ko-KR" altLang="en-US" sz="1600" dirty="0">
                <a:latin typeface="+mj-ea"/>
                <a:ea typeface="+mj-ea"/>
              </a:rPr>
              <a:t>는 상당히 많은 종류의 연산자를 제공하는데 이런 풍부한 연산자 지원이 </a:t>
            </a:r>
            <a:r>
              <a:rPr lang="en-US" altLang="ko-KR" sz="1600" dirty="0">
                <a:latin typeface="+mj-ea"/>
                <a:ea typeface="+mj-ea"/>
              </a:rPr>
              <a:t>C++</a:t>
            </a:r>
            <a:r>
              <a:rPr lang="ko-KR" altLang="en-US" sz="1600" dirty="0">
                <a:latin typeface="+mj-ea"/>
                <a:ea typeface="+mj-ea"/>
              </a:rPr>
              <a:t>의 큰 장점이기도 하다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제공하는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연산자가 많다는 것은 그만큼 데이터를 가공할 수 있는 능력이 탁월하다는 뜻이며 이런 연산자들을 자유 자재로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사용할 수 있으면 복잡한 연산을 간단하게 처리할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우선 기본적으로 기본적인 </a:t>
            </a:r>
            <a:r>
              <a:rPr lang="en-US" altLang="ko-KR" sz="1600" dirty="0">
                <a:latin typeface="+mj-ea"/>
                <a:ea typeface="+mj-ea"/>
              </a:rPr>
              <a:t>4</a:t>
            </a:r>
            <a:r>
              <a:rPr lang="ko-KR" altLang="en-US" sz="1600" dirty="0">
                <a:latin typeface="+mj-ea"/>
                <a:ea typeface="+mj-ea"/>
              </a:rPr>
              <a:t>칙 연산을 제공하는 산술 연산자가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변수 </a:t>
            </a:r>
            <a:r>
              <a:rPr lang="en-US" altLang="ko-KR" sz="1600" dirty="0">
                <a:latin typeface="+mj-ea"/>
                <a:ea typeface="+mj-ea"/>
              </a:rPr>
              <a:t>x </a:t>
            </a:r>
            <a:r>
              <a:rPr lang="ko-KR" altLang="en-US" sz="1600" dirty="0">
                <a:latin typeface="+mj-ea"/>
                <a:ea typeface="+mj-ea"/>
              </a:rPr>
              <a:t>와 변수 </a:t>
            </a:r>
            <a:r>
              <a:rPr lang="en-US" altLang="ko-KR" sz="1600" dirty="0">
                <a:latin typeface="+mj-ea"/>
                <a:ea typeface="+mj-ea"/>
              </a:rPr>
              <a:t>y </a:t>
            </a:r>
            <a:r>
              <a:rPr lang="ko-KR" altLang="en-US" sz="1600" dirty="0">
                <a:latin typeface="+mj-ea"/>
                <a:ea typeface="+mj-ea"/>
              </a:rPr>
              <a:t>를 더하여 변수 </a:t>
            </a:r>
            <a:r>
              <a:rPr lang="en-US" altLang="ko-KR" sz="1600" dirty="0">
                <a:latin typeface="+mj-ea"/>
                <a:ea typeface="+mj-ea"/>
              </a:rPr>
              <a:t>result</a:t>
            </a:r>
            <a:r>
              <a:rPr lang="ko-KR" altLang="en-US" sz="1600" dirty="0">
                <a:latin typeface="+mj-ea"/>
                <a:ea typeface="+mj-ea"/>
              </a:rPr>
              <a:t>에 저장하려면 다음과 같은 문장을 사용한다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result =  x + y;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위의 문장을 그림으로 그리면 다음과 같다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F24951-BDA6-4EF6-BC05-7A9082DE3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497" y="2581255"/>
            <a:ext cx="4400439" cy="1658221"/>
          </a:xfrm>
          <a:prstGeom prst="rect">
            <a:avLst/>
          </a:prstGeom>
          <a:ln>
            <a:solidFill>
              <a:srgbClr val="3F0BFD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DE37836-4E3E-41D9-94D4-1040023F9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497" y="5517232"/>
            <a:ext cx="3652038" cy="1080418"/>
          </a:xfrm>
          <a:prstGeom prst="rect">
            <a:avLst/>
          </a:prstGeom>
          <a:ln>
            <a:solidFill>
              <a:srgbClr val="3F0BFD"/>
            </a:solidFill>
          </a:ln>
        </p:spPr>
      </p:pic>
    </p:spTree>
    <p:extLst>
      <p:ext uri="{BB962C8B-B14F-4D97-AF65-F5344CB8AC3E}">
        <p14:creationId xmlns:p14="http://schemas.microsoft.com/office/powerpoint/2010/main" val="2568235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수식과 연산자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238"/>
            <a:ext cx="10713290" cy="3738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ko-KR" altLang="en-US" sz="1600" dirty="0">
                <a:latin typeface="+mj-ea"/>
                <a:ea typeface="+mj-ea"/>
              </a:rPr>
              <a:t>정수</a:t>
            </a:r>
            <a:r>
              <a:rPr lang="en-US" altLang="ko-KR" sz="1600" dirty="0">
                <a:latin typeface="+mj-ea"/>
                <a:ea typeface="+mj-ea"/>
              </a:rPr>
              <a:t>/</a:t>
            </a:r>
            <a:r>
              <a:rPr lang="ko-KR" altLang="en-US" sz="1600" dirty="0">
                <a:latin typeface="+mj-ea"/>
                <a:ea typeface="+mj-ea"/>
              </a:rPr>
              <a:t>정수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  <a:r>
              <a:rPr lang="ko-KR" altLang="en-US" sz="1600" dirty="0">
                <a:latin typeface="+mj-ea"/>
                <a:ea typeface="+mj-ea"/>
              </a:rPr>
              <a:t>를 계산하면 결과는 항상 정수가 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예를 들어서 </a:t>
            </a:r>
            <a:r>
              <a:rPr lang="en-US" altLang="ko-KR" sz="1600" dirty="0">
                <a:latin typeface="+mj-ea"/>
                <a:ea typeface="+mj-ea"/>
              </a:rPr>
              <a:t>(5/2)</a:t>
            </a:r>
            <a:r>
              <a:rPr lang="ko-KR" altLang="en-US" sz="1600" dirty="0">
                <a:latin typeface="+mj-ea"/>
                <a:ea typeface="+mj-ea"/>
              </a:rPr>
              <a:t>은 정수 </a:t>
            </a:r>
            <a:r>
              <a:rPr lang="en-US" altLang="ko-KR" sz="1600" dirty="0">
                <a:latin typeface="+mj-ea"/>
                <a:ea typeface="+mj-ea"/>
              </a:rPr>
              <a:t>2</a:t>
            </a:r>
            <a:r>
              <a:rPr lang="ko-KR" altLang="en-US" sz="1600" dirty="0">
                <a:latin typeface="+mj-ea"/>
                <a:ea typeface="+mj-ea"/>
              </a:rPr>
              <a:t>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소수점 이하는 사라진다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하지만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피연산자 중에서 하나만 실수이면 전체 계산 결과는 실수가 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예를 들어서 </a:t>
            </a:r>
            <a:r>
              <a:rPr lang="en-US" altLang="ko-KR" sz="1600" dirty="0">
                <a:latin typeface="+mj-ea"/>
                <a:ea typeface="+mj-ea"/>
              </a:rPr>
              <a:t>(5.0/2.0)</a:t>
            </a:r>
            <a:r>
              <a:rPr lang="ko-KR" altLang="en-US" sz="1600" dirty="0">
                <a:latin typeface="+mj-ea"/>
                <a:ea typeface="+mj-ea"/>
              </a:rPr>
              <a:t>은 </a:t>
            </a:r>
            <a:r>
              <a:rPr lang="en-US" altLang="ko-KR" sz="1600" dirty="0">
                <a:latin typeface="+mj-ea"/>
                <a:ea typeface="+mj-ea"/>
              </a:rPr>
              <a:t>2.5</a:t>
            </a:r>
            <a:r>
              <a:rPr lang="ko-KR" altLang="en-US" sz="1600" dirty="0">
                <a:latin typeface="+mj-ea"/>
                <a:ea typeface="+mj-ea"/>
              </a:rPr>
              <a:t>가 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산술 연산자 중에서 나머지 연산자 </a:t>
            </a:r>
            <a:r>
              <a:rPr lang="en-US" altLang="ko-KR" sz="1600" dirty="0">
                <a:latin typeface="+mj-ea"/>
                <a:ea typeface="+mj-ea"/>
              </a:rPr>
              <a:t>%</a:t>
            </a:r>
            <a:r>
              <a:rPr lang="ko-KR" altLang="en-US" sz="1600" dirty="0">
                <a:latin typeface="+mj-ea"/>
                <a:ea typeface="+mj-ea"/>
              </a:rPr>
              <a:t>는 생각보다 많이 사용되는 중요한 연산자이다</a:t>
            </a:r>
            <a:r>
              <a:rPr lang="en-US" altLang="ko-KR" sz="1600" dirty="0">
                <a:latin typeface="+mj-ea"/>
                <a:ea typeface="+mj-ea"/>
              </a:rPr>
              <a:t>. x % y</a:t>
            </a:r>
            <a:r>
              <a:rPr lang="ko-KR" altLang="en-US" sz="1600" dirty="0">
                <a:latin typeface="+mj-ea"/>
                <a:ea typeface="+mj-ea"/>
              </a:rPr>
              <a:t>는 </a:t>
            </a:r>
            <a:r>
              <a:rPr lang="en-US" altLang="ko-KR" sz="1600" dirty="0">
                <a:latin typeface="+mj-ea"/>
                <a:ea typeface="+mj-ea"/>
              </a:rPr>
              <a:t>x </a:t>
            </a:r>
            <a:r>
              <a:rPr lang="ko-KR" altLang="en-US" sz="1600" dirty="0">
                <a:latin typeface="+mj-ea"/>
                <a:ea typeface="+mj-ea"/>
              </a:rPr>
              <a:t>를 </a:t>
            </a:r>
            <a:r>
              <a:rPr lang="en-US" altLang="ko-KR" sz="1600" dirty="0">
                <a:latin typeface="+mj-ea"/>
                <a:ea typeface="+mj-ea"/>
              </a:rPr>
              <a:t>y </a:t>
            </a:r>
            <a:r>
              <a:rPr lang="ko-KR" altLang="en-US" sz="1600" dirty="0">
                <a:latin typeface="+mj-ea"/>
                <a:ea typeface="+mj-ea"/>
              </a:rPr>
              <a:t>로 나누어서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남은 나머지를 반환한다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예를 들어 </a:t>
            </a:r>
            <a:r>
              <a:rPr lang="en-US" altLang="ko-KR" sz="1600" dirty="0">
                <a:latin typeface="+mj-ea"/>
                <a:ea typeface="+mj-ea"/>
              </a:rPr>
              <a:t>10 % 3</a:t>
            </a:r>
            <a:r>
              <a:rPr lang="ko-KR" altLang="en-US" sz="1600" dirty="0">
                <a:latin typeface="+mj-ea"/>
                <a:ea typeface="+mj-ea"/>
              </a:rPr>
              <a:t>은 </a:t>
            </a:r>
            <a:r>
              <a:rPr lang="en-US" altLang="ko-KR" sz="1600" dirty="0">
                <a:latin typeface="+mj-ea"/>
                <a:ea typeface="+mj-ea"/>
              </a:rPr>
              <a:t>1</a:t>
            </a:r>
            <a:r>
              <a:rPr lang="ko-KR" altLang="en-US" sz="1600" dirty="0">
                <a:latin typeface="+mj-ea"/>
                <a:ea typeface="+mj-ea"/>
              </a:rPr>
              <a:t>이다</a:t>
            </a:r>
            <a:r>
              <a:rPr lang="en-US" altLang="ko-KR" sz="1600" dirty="0">
                <a:latin typeface="+mj-ea"/>
                <a:ea typeface="+mj-ea"/>
              </a:rPr>
              <a:t>. 10</a:t>
            </a:r>
            <a:r>
              <a:rPr lang="ko-KR" altLang="en-US" sz="1600" dirty="0">
                <a:latin typeface="+mj-ea"/>
                <a:ea typeface="+mj-ea"/>
              </a:rPr>
              <a:t>을 </a:t>
            </a:r>
            <a:r>
              <a:rPr lang="en-US" altLang="ko-KR" sz="1600" dirty="0">
                <a:latin typeface="+mj-ea"/>
                <a:ea typeface="+mj-ea"/>
              </a:rPr>
              <a:t>3</a:t>
            </a:r>
            <a:r>
              <a:rPr lang="ko-KR" altLang="en-US" sz="1600" dirty="0">
                <a:latin typeface="+mj-ea"/>
                <a:ea typeface="+mj-ea"/>
              </a:rPr>
              <a:t>으로 나누면 몫은</a:t>
            </a:r>
            <a:r>
              <a:rPr lang="en-US" altLang="ko-KR" sz="1600" dirty="0">
                <a:latin typeface="+mj-ea"/>
                <a:ea typeface="+mj-ea"/>
              </a:rPr>
              <a:t>3</a:t>
            </a:r>
            <a:r>
              <a:rPr lang="ko-KR" altLang="en-US" sz="1600" dirty="0">
                <a:latin typeface="+mj-ea"/>
                <a:ea typeface="+mj-ea"/>
              </a:rPr>
              <a:t>이고 나머지는 </a:t>
            </a:r>
            <a:r>
              <a:rPr lang="en-US" altLang="ko-KR" sz="1600" dirty="0">
                <a:latin typeface="+mj-ea"/>
                <a:ea typeface="+mj-ea"/>
              </a:rPr>
              <a:t>1</a:t>
            </a:r>
            <a:r>
              <a:rPr lang="ko-KR" altLang="en-US" sz="1600" dirty="0">
                <a:latin typeface="+mj-ea"/>
                <a:ea typeface="+mj-ea"/>
              </a:rPr>
              <a:t>이 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나머지 연산 자를 이용하면 짝수와 홀수를 쉽게 구분할 수 있다는 것이다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즉 어떤 수 </a:t>
            </a:r>
            <a:r>
              <a:rPr lang="en-US" altLang="ko-KR" sz="1600" dirty="0">
                <a:latin typeface="+mj-ea"/>
                <a:ea typeface="+mj-ea"/>
              </a:rPr>
              <a:t>x</a:t>
            </a:r>
            <a:r>
              <a:rPr lang="ko-KR" altLang="en-US" sz="1600" dirty="0">
                <a:latin typeface="+mj-ea"/>
                <a:ea typeface="+mj-ea"/>
              </a:rPr>
              <a:t>를 </a:t>
            </a:r>
            <a:r>
              <a:rPr lang="en-US" altLang="ko-KR" sz="1600" dirty="0">
                <a:latin typeface="+mj-ea"/>
                <a:ea typeface="+mj-ea"/>
              </a:rPr>
              <a:t>2</a:t>
            </a:r>
            <a:r>
              <a:rPr lang="ko-KR" altLang="en-US" sz="1600" dirty="0">
                <a:latin typeface="+mj-ea"/>
                <a:ea typeface="+mj-ea"/>
              </a:rPr>
              <a:t>로 나누어서 나머지가 </a:t>
            </a:r>
            <a:r>
              <a:rPr lang="en-US" altLang="ko-KR" sz="1600" dirty="0">
                <a:latin typeface="+mj-ea"/>
                <a:ea typeface="+mj-ea"/>
              </a:rPr>
              <a:t>0</a:t>
            </a:r>
            <a:r>
              <a:rPr lang="ko-KR" altLang="en-US" sz="1600" dirty="0">
                <a:latin typeface="+mj-ea"/>
                <a:ea typeface="+mj-ea"/>
              </a:rPr>
              <a:t>이면 짝수이다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++ </a:t>
            </a:r>
            <a:r>
              <a:rPr lang="ko-KR" altLang="en-US" sz="1600" dirty="0">
                <a:latin typeface="+mj-ea"/>
                <a:ea typeface="+mj-ea"/>
              </a:rPr>
              <a:t>연산자는 변수의 값을 </a:t>
            </a:r>
            <a:r>
              <a:rPr lang="en-US" altLang="ko-KR" sz="1600" dirty="0">
                <a:latin typeface="+mj-ea"/>
                <a:ea typeface="+mj-ea"/>
              </a:rPr>
              <a:t>1</a:t>
            </a:r>
            <a:r>
              <a:rPr lang="ko-KR" altLang="en-US" sz="1600" dirty="0">
                <a:latin typeface="+mj-ea"/>
                <a:ea typeface="+mj-ea"/>
              </a:rPr>
              <a:t>씩 증가시킨다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반대로 </a:t>
            </a:r>
            <a:r>
              <a:rPr lang="en-US" altLang="ko-KR" sz="1600" dirty="0">
                <a:latin typeface="+mj-ea"/>
                <a:ea typeface="+mj-ea"/>
              </a:rPr>
              <a:t>-- </a:t>
            </a:r>
            <a:r>
              <a:rPr lang="ko-KR" altLang="en-US" sz="1600" dirty="0">
                <a:latin typeface="+mj-ea"/>
                <a:ea typeface="+mj-ea"/>
              </a:rPr>
              <a:t>연산자는 변수의 값을 </a:t>
            </a:r>
            <a:r>
              <a:rPr lang="en-US" altLang="ko-KR" sz="1600" dirty="0">
                <a:latin typeface="+mj-ea"/>
                <a:ea typeface="+mj-ea"/>
              </a:rPr>
              <a:t>1</a:t>
            </a:r>
            <a:r>
              <a:rPr lang="ko-KR" altLang="en-US" sz="1600" dirty="0">
                <a:latin typeface="+mj-ea"/>
                <a:ea typeface="+mj-ea"/>
              </a:rPr>
              <a:t>씩 감소 시킨다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100E6F-2983-472D-9FC8-2D859540E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3320921"/>
            <a:ext cx="3168352" cy="969421"/>
          </a:xfrm>
          <a:prstGeom prst="rect">
            <a:avLst/>
          </a:prstGeom>
          <a:ln>
            <a:solidFill>
              <a:srgbClr val="3F0BFD"/>
            </a:solidFill>
          </a:ln>
        </p:spPr>
      </p:pic>
    </p:spTree>
    <p:extLst>
      <p:ext uri="{BB962C8B-B14F-4D97-AF65-F5344CB8AC3E}">
        <p14:creationId xmlns:p14="http://schemas.microsoft.com/office/powerpoint/2010/main" val="3131052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21BEC4-CF49-46C9-BC15-31AD6D9AC32C}"/>
              </a:ext>
            </a:extLst>
          </p:cNvPr>
          <p:cNvSpPr txBox="1"/>
          <p:nvPr/>
        </p:nvSpPr>
        <p:spPr>
          <a:xfrm>
            <a:off x="4164310" y="270892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latin typeface="+mj-ea"/>
                <a:ea typeface="+mj-ea"/>
              </a:rPr>
              <a:t>감사합니다</a:t>
            </a:r>
            <a:r>
              <a:rPr lang="en-US" altLang="ko-KR" sz="5400" b="1" dirty="0">
                <a:latin typeface="+mj-ea"/>
                <a:ea typeface="+mj-ea"/>
              </a:rPr>
              <a:t>.</a:t>
            </a:r>
            <a:endParaRPr lang="ko-KR" altLang="en-US" sz="5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7879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변수와 자료형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238"/>
            <a:ext cx="10713290" cy="447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1. </a:t>
            </a:r>
            <a:r>
              <a:rPr lang="ko-KR" altLang="en-US" sz="1600" b="1" dirty="0">
                <a:latin typeface="+mj-ea"/>
                <a:ea typeface="+mj-ea"/>
              </a:rPr>
              <a:t>변수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우리는 앞에서 화면에 “문자열</a:t>
            </a:r>
            <a:r>
              <a:rPr lang="en-US" altLang="ko-KR" sz="1600" dirty="0">
                <a:latin typeface="+mj-ea"/>
                <a:ea typeface="+mj-ea"/>
              </a:rPr>
              <a:t>”</a:t>
            </a:r>
            <a:r>
              <a:rPr lang="ko-KR" altLang="en-US" sz="1600" dirty="0">
                <a:latin typeface="+mj-ea"/>
                <a:ea typeface="+mj-ea"/>
              </a:rPr>
              <a:t>을 출력하는 프로그램을 작성하였지만 이러한 프로그램은 사실 별로 쓸모는 없다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프로그램이 어떤 유용한 동작을 하려면 변수가 필요하다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프로그램에서 변수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(variable)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는 데이터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값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를 저장하는  </a:t>
            </a: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 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메모리 공간을 의미</a:t>
            </a:r>
            <a:r>
              <a:rPr lang="ko-KR" altLang="en-US" sz="1600" dirty="0">
                <a:latin typeface="+mj-ea"/>
                <a:ea typeface="+mj-ea"/>
              </a:rPr>
              <a:t>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변수들은 식별을 위하여 이름을 가지고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아래 그림에서 상자의 앞면에는 표시되어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</a:t>
            </a:r>
            <a:r>
              <a:rPr lang="ko-KR" altLang="en-US" sz="1600" dirty="0">
                <a:latin typeface="+mj-ea"/>
                <a:ea typeface="+mj-ea"/>
              </a:rPr>
              <a:t>있는 </a:t>
            </a:r>
            <a:r>
              <a:rPr lang="en-US" altLang="ko-KR" sz="1600" dirty="0" err="1">
                <a:latin typeface="+mj-ea"/>
                <a:ea typeface="+mj-ea"/>
              </a:rPr>
              <a:t>i</a:t>
            </a:r>
            <a:r>
              <a:rPr lang="ko-KR" altLang="en-US" sz="1600" dirty="0">
                <a:latin typeface="+mj-ea"/>
                <a:ea typeface="+mj-ea"/>
              </a:rPr>
              <a:t>가 변수의 이름이다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변수는 사용하기 전에 반드시 다음과 같이 선언하여야 한다</a:t>
            </a:r>
            <a:r>
              <a:rPr lang="en-US" altLang="ko-KR" sz="1600" dirty="0">
                <a:latin typeface="+mj-ea"/>
                <a:ea typeface="+mj-ea"/>
              </a:rPr>
              <a:t>. int</a:t>
            </a:r>
            <a:r>
              <a:rPr lang="ko-KR" altLang="en-US" sz="1600" dirty="0">
                <a:latin typeface="+mj-ea"/>
                <a:ea typeface="+mj-ea"/>
              </a:rPr>
              <a:t>는 정수를 나타내는 자료형</a:t>
            </a:r>
            <a:r>
              <a:rPr lang="en-US" altLang="ko-KR" sz="1600" dirty="0">
                <a:latin typeface="+mj-ea"/>
                <a:ea typeface="+mj-ea"/>
              </a:rPr>
              <a:t>(Data Type)</a:t>
            </a:r>
            <a:r>
              <a:rPr lang="ko-KR" altLang="en-US" sz="1600" dirty="0">
                <a:latin typeface="+mj-ea"/>
                <a:ea typeface="+mj-ea"/>
              </a:rPr>
              <a:t>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en-US" altLang="ko-KR" sz="1600" dirty="0" err="1">
                <a:latin typeface="+mj-ea"/>
                <a:ea typeface="+mj-ea"/>
              </a:rPr>
              <a:t>i</a:t>
            </a:r>
            <a:r>
              <a:rPr lang="ko-KR" altLang="en-US" sz="1600" dirty="0">
                <a:latin typeface="+mj-ea"/>
                <a:ea typeface="+mj-ea"/>
              </a:rPr>
              <a:t>는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</a:t>
            </a:r>
            <a:r>
              <a:rPr lang="ko-KR" altLang="en-US" sz="1600" dirty="0">
                <a:latin typeface="+mj-ea"/>
                <a:ea typeface="+mj-ea"/>
              </a:rPr>
              <a:t>변수 이름이다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변수의 이름은 알파벳과 숫자</a:t>
            </a:r>
            <a:r>
              <a:rPr lang="en-US" altLang="ko-KR" sz="1600" dirty="0">
                <a:latin typeface="+mj-ea"/>
                <a:ea typeface="+mj-ea"/>
              </a:rPr>
              <a:t>, _(</a:t>
            </a:r>
            <a:r>
              <a:rPr lang="ko-KR" altLang="en-US" sz="1600" dirty="0">
                <a:latin typeface="+mj-ea"/>
                <a:ea typeface="+mj-ea"/>
              </a:rPr>
              <a:t>언더바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  <a:r>
              <a:rPr lang="ko-KR" altLang="en-US" sz="1600" dirty="0">
                <a:latin typeface="+mj-ea"/>
                <a:ea typeface="+mj-ea"/>
              </a:rPr>
              <a:t>를 조합하여 지으면 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단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숫자로 시작하면 안된다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37D61B-C3AA-4AED-ACE9-62E505CF4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65" y="2925296"/>
            <a:ext cx="1440160" cy="16135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E2DFFB2-BAC5-4852-965F-3A6D7AEDF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465" y="5535365"/>
            <a:ext cx="5832647" cy="10699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81881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변수와 자료형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238"/>
            <a:ext cx="10713290" cy="5175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변수가 가지고 있는 값은 언제든지 다른 값으로 변경이 가능하다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그래서 변수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ko-KR" altLang="en-US" sz="1600" dirty="0">
                <a:latin typeface="+mj-ea"/>
                <a:ea typeface="+mj-ea"/>
              </a:rPr>
              <a:t>변할 수 있는 수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  <a:r>
              <a:rPr lang="ko-KR" altLang="en-US" sz="1600" dirty="0">
                <a:latin typeface="+mj-ea"/>
                <a:ea typeface="+mj-ea"/>
              </a:rPr>
              <a:t>라는 이름이 붙은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</a:t>
            </a:r>
            <a:r>
              <a:rPr lang="ko-KR" altLang="en-US" sz="1600" dirty="0">
                <a:latin typeface="+mj-ea"/>
                <a:ea typeface="+mj-ea"/>
              </a:rPr>
              <a:t>것이다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변수 </a:t>
            </a:r>
            <a:r>
              <a:rPr lang="en-US" altLang="ko-KR" sz="1600" dirty="0" err="1">
                <a:latin typeface="+mj-ea"/>
                <a:ea typeface="+mj-ea"/>
              </a:rPr>
              <a:t>i</a:t>
            </a:r>
            <a:r>
              <a:rPr lang="ko-KR" altLang="en-US" sz="1600" dirty="0" err="1">
                <a:latin typeface="+mj-ea"/>
                <a:ea typeface="+mj-ea"/>
              </a:rPr>
              <a:t>를</a:t>
            </a:r>
            <a:r>
              <a:rPr lang="ko-KR" altLang="en-US" sz="1600" dirty="0">
                <a:latin typeface="+mj-ea"/>
                <a:ea typeface="+mj-ea"/>
              </a:rPr>
              <a:t> 선언하고 변수 </a:t>
            </a:r>
            <a:r>
              <a:rPr lang="en-US" altLang="ko-KR" sz="1600" dirty="0" err="1">
                <a:latin typeface="+mj-ea"/>
                <a:ea typeface="+mj-ea"/>
              </a:rPr>
              <a:t>i</a:t>
            </a:r>
            <a:r>
              <a:rPr lang="ko-KR" altLang="en-US" sz="1600" dirty="0">
                <a:latin typeface="+mj-ea"/>
                <a:ea typeface="+mj-ea"/>
              </a:rPr>
              <a:t>에 </a:t>
            </a:r>
            <a:r>
              <a:rPr lang="en-US" altLang="ko-KR" sz="1600" dirty="0">
                <a:latin typeface="+mj-ea"/>
                <a:ea typeface="+mj-ea"/>
              </a:rPr>
              <a:t>100</a:t>
            </a:r>
            <a:r>
              <a:rPr lang="ko-KR" altLang="en-US" sz="1600" dirty="0">
                <a:latin typeface="+mj-ea"/>
                <a:ea typeface="+mj-ea"/>
              </a:rPr>
              <a:t>을 저장하는 코드는 다음과 같다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변수에 값을 저장할 때는 </a:t>
            </a:r>
            <a:r>
              <a:rPr lang="en-US" altLang="ko-KR" sz="1600" dirty="0">
                <a:latin typeface="+mj-ea"/>
                <a:ea typeface="+mj-ea"/>
              </a:rPr>
              <a:t>= </a:t>
            </a:r>
            <a:r>
              <a:rPr lang="ko-KR" altLang="en-US" sz="1600" dirty="0">
                <a:latin typeface="+mj-ea"/>
                <a:ea typeface="+mj-ea"/>
              </a:rPr>
              <a:t>기호를 사용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</a:t>
            </a:r>
            <a:r>
              <a:rPr lang="ko-KR" altLang="en-US" sz="1600" dirty="0">
                <a:latin typeface="+mj-ea"/>
                <a:ea typeface="+mj-ea"/>
              </a:rPr>
              <a:t>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-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변수를 선언과 동시에 초기화 하려면 다음과 같은 형식을 사용한다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.(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모든 변수는 초기화가 원칙이다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.)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j-ea"/>
                <a:ea typeface="+mj-ea"/>
              </a:rPr>
              <a:t>- C++11</a:t>
            </a:r>
            <a:r>
              <a:rPr lang="ko-KR" altLang="en-US" sz="1400" dirty="0">
                <a:latin typeface="+mj-ea"/>
                <a:ea typeface="+mj-ea"/>
              </a:rPr>
              <a:t>부터는 변수를 초기화할 때 우리는 보편적 초기화 방법을 사용할 수 있다</a:t>
            </a:r>
            <a:r>
              <a:rPr lang="en-US" altLang="ko-KR" sz="1400" dirty="0">
                <a:latin typeface="+mj-ea"/>
                <a:ea typeface="+mj-ea"/>
              </a:rPr>
              <a:t>. </a:t>
            </a:r>
            <a:r>
              <a:rPr lang="ko-KR" altLang="en-US" sz="1400" dirty="0">
                <a:latin typeface="+mj-ea"/>
                <a:ea typeface="+mj-ea"/>
              </a:rPr>
              <a:t>이것은 </a:t>
            </a:r>
            <a:r>
              <a:rPr lang="en-US" altLang="ko-KR" sz="1400" dirty="0">
                <a:latin typeface="+mj-ea"/>
                <a:ea typeface="+mj-ea"/>
              </a:rPr>
              <a:t>C++11</a:t>
            </a:r>
            <a:r>
              <a:rPr lang="ko-KR" altLang="en-US" sz="1400" dirty="0">
                <a:latin typeface="+mj-ea"/>
                <a:ea typeface="+mj-ea"/>
              </a:rPr>
              <a:t>에서 새롭게 도입된 것으로 그동안 </a:t>
            </a:r>
            <a:endParaRPr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+mj-ea"/>
                <a:ea typeface="+mj-ea"/>
              </a:rPr>
              <a:t>  혼란의 극치였던 초기화 방법을 통일한 것이다</a:t>
            </a:r>
            <a:r>
              <a:rPr lang="en-US" altLang="ko-KR" sz="1400" dirty="0">
                <a:latin typeface="+mj-ea"/>
                <a:ea typeface="+mj-ea"/>
              </a:rPr>
              <a:t>. </a:t>
            </a:r>
            <a:r>
              <a:rPr lang="ko-KR" altLang="en-US" sz="1400" dirty="0">
                <a:latin typeface="+mj-ea"/>
                <a:ea typeface="+mj-ea"/>
              </a:rPr>
              <a:t>그동안 </a:t>
            </a:r>
            <a:r>
              <a:rPr lang="en-US" altLang="ko-KR" sz="1400" dirty="0">
                <a:latin typeface="+mj-ea"/>
                <a:ea typeface="+mj-ea"/>
              </a:rPr>
              <a:t>C++</a:t>
            </a:r>
            <a:r>
              <a:rPr lang="ko-KR" altLang="en-US" sz="1400" dirty="0">
                <a:latin typeface="+mj-ea"/>
                <a:ea typeface="+mj-ea"/>
              </a:rPr>
              <a:t>에는 초기화 방법이 너무 많아서 많은 혼동을 가져왔다</a:t>
            </a:r>
            <a:r>
              <a:rPr lang="en-US" altLang="ko-KR" sz="1400" dirty="0">
                <a:latin typeface="+mj-ea"/>
                <a:ea typeface="+mj-ea"/>
              </a:rPr>
              <a:t>. </a:t>
            </a:r>
            <a:r>
              <a:rPr lang="ko-KR" altLang="en-US" sz="1400" dirty="0">
                <a:latin typeface="+mj-ea"/>
                <a:ea typeface="+mj-ea"/>
              </a:rPr>
              <a:t>각 초기화 방법 </a:t>
            </a:r>
            <a:endParaRPr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j-ea"/>
                <a:ea typeface="+mj-ea"/>
              </a:rPr>
              <a:t>  </a:t>
            </a:r>
            <a:r>
              <a:rPr lang="ko-KR" altLang="en-US" sz="1400" dirty="0">
                <a:latin typeface="+mj-ea"/>
                <a:ea typeface="+mj-ea"/>
              </a:rPr>
              <a:t>들은 서로 다른 형식을 사용해 왔다</a:t>
            </a:r>
            <a:r>
              <a:rPr lang="en-US" altLang="ko-KR" sz="1400" dirty="0">
                <a:latin typeface="+mj-ea"/>
                <a:ea typeface="+mj-ea"/>
              </a:rPr>
              <a:t>. 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C++11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에서는 이것들을 전부 통일한 것이다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보편적 초기화 방법에서는 </a:t>
            </a:r>
            <a:r>
              <a:rPr lang="en-US" altLang="ko-KR" sz="1400" dirty="0">
                <a:latin typeface="+mj-ea"/>
                <a:ea typeface="+mj-ea"/>
              </a:rPr>
              <a:t>{}</a:t>
            </a:r>
            <a:r>
              <a:rPr lang="ko-KR" altLang="en-US" sz="1400" dirty="0">
                <a:latin typeface="+mj-ea"/>
                <a:ea typeface="+mj-ea"/>
              </a:rPr>
              <a:t>를 사용하여 변수의 </a:t>
            </a:r>
            <a:endParaRPr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j-ea"/>
                <a:ea typeface="+mj-ea"/>
              </a:rPr>
              <a:t>  </a:t>
            </a:r>
            <a:r>
              <a:rPr lang="ko-KR" altLang="en-US" sz="1400" dirty="0">
                <a:latin typeface="+mj-ea"/>
                <a:ea typeface="+mj-ea"/>
              </a:rPr>
              <a:t>값을 초기화 한다</a:t>
            </a:r>
            <a:r>
              <a:rPr lang="en-US" altLang="ko-KR" sz="1400" dirty="0">
                <a:latin typeface="+mj-ea"/>
                <a:ea typeface="+mj-ea"/>
              </a:rPr>
              <a:t>. </a:t>
            </a:r>
            <a:r>
              <a:rPr lang="ko-KR" altLang="en-US" sz="1400" dirty="0">
                <a:latin typeface="+mj-ea"/>
                <a:ea typeface="+mj-ea"/>
              </a:rPr>
              <a:t>예를 들면 다음과 같다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j-ea"/>
                <a:ea typeface="+mj-ea"/>
              </a:rPr>
              <a:t>- </a:t>
            </a:r>
            <a:r>
              <a:rPr lang="ko-KR" altLang="en-US" sz="1400" dirty="0">
                <a:latin typeface="+mj-ea"/>
                <a:ea typeface="+mj-ea"/>
              </a:rPr>
              <a:t>보편적 초기화 방법은 변수의 초기화 뿐만 아니라 배열이나 객체의 초기화에도 그대로 적용할 수 있다</a:t>
            </a:r>
            <a:r>
              <a:rPr lang="en-US" altLang="ko-KR" sz="1400" dirty="0">
                <a:latin typeface="+mj-ea"/>
                <a:ea typeface="+mj-ea"/>
              </a:rPr>
              <a:t>. </a:t>
            </a:r>
            <a:r>
              <a:rPr lang="ko-KR" altLang="en-US" sz="1400" dirty="0">
                <a:latin typeface="+mj-ea"/>
                <a:ea typeface="+mj-ea"/>
              </a:rPr>
              <a:t>이 강의에서는 호환성을 </a:t>
            </a:r>
            <a:endParaRPr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+mj-ea"/>
                <a:ea typeface="+mj-ea"/>
              </a:rPr>
              <a:t>  위하여 고전적인 초기화 방법을 주로 사용하고 있지만 보편적 초기화 방법도 많이 사용해보자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685364-79BD-4AA5-8FFA-2B110AFC4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674" y="2214914"/>
            <a:ext cx="4267200" cy="685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796C533-4572-4E0A-B441-2AFCDF010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675" y="3320922"/>
            <a:ext cx="4267200" cy="2977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E8FA6BC-1B63-4F27-B82F-EA2331C1B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675" y="4913516"/>
            <a:ext cx="4834326" cy="60736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26715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변수와 자료형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238"/>
            <a:ext cx="10713290" cy="5215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2. </a:t>
            </a:r>
            <a:r>
              <a:rPr lang="ko-KR" altLang="en-US" sz="1600" b="1" dirty="0">
                <a:latin typeface="+mj-ea"/>
                <a:ea typeface="+mj-ea"/>
              </a:rPr>
              <a:t>자료형</a:t>
            </a:r>
            <a:r>
              <a:rPr lang="en-US" altLang="ko-KR" sz="1600" b="1" dirty="0">
                <a:latin typeface="+mj-ea"/>
                <a:ea typeface="+mj-ea"/>
              </a:rPr>
              <a:t>(Data type)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변수는 상자와 같다고 하였다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우리가 일상생활에서 사용하는 상자에는 여러가지 종류가 있는 것처럼 변수에도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여러가지 종류가 존재한다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정수를 저장할 수 있는 변수도 있고 실수를 저장할 수 있는 변수도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데이터의 종류 </a:t>
            </a: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 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를 자료형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(data type)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이라고 한다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자료형을 크게 나누면 정수형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부동 소수점형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문자형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부울형으로 나눌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정수형은 정수 타입의 데이터를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저장할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문자형은 하나의 문자를 저장할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정수형은 저장할 수 있는 정수의 크기에 따라서 </a:t>
            </a:r>
            <a:r>
              <a:rPr lang="en-US" altLang="ko-KR" sz="1600" dirty="0">
                <a:latin typeface="+mj-ea"/>
                <a:ea typeface="+mj-ea"/>
              </a:rPr>
              <a:t>short,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int, long, long long</a:t>
            </a:r>
            <a:r>
              <a:rPr lang="ko-KR" altLang="en-US" sz="1600" dirty="0">
                <a:latin typeface="+mj-ea"/>
                <a:ea typeface="+mj-ea"/>
              </a:rPr>
              <a:t>으로 나누어진다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- long </a:t>
            </a:r>
            <a:r>
              <a:rPr lang="en-US" altLang="ko-KR" sz="1600" dirty="0" err="1">
                <a:latin typeface="+mj-ea"/>
                <a:ea typeface="+mj-ea"/>
              </a:rPr>
              <a:t>long</a:t>
            </a:r>
            <a:r>
              <a:rPr lang="ko-KR" altLang="en-US" sz="1600" dirty="0">
                <a:latin typeface="+mj-ea"/>
                <a:ea typeface="+mj-ea"/>
              </a:rPr>
              <a:t>은 최근에 추가된 정수형으로 </a:t>
            </a:r>
            <a:r>
              <a:rPr lang="en-US" altLang="ko-KR" sz="1600" dirty="0">
                <a:latin typeface="+mj-ea"/>
                <a:ea typeface="+mj-ea"/>
              </a:rPr>
              <a:t>64</a:t>
            </a:r>
            <a:r>
              <a:rPr lang="ko-KR" altLang="en-US" sz="1600" dirty="0">
                <a:latin typeface="+mj-ea"/>
                <a:ea typeface="+mj-ea"/>
              </a:rPr>
              <a:t>비트로 정수를 표시한다</a:t>
            </a:r>
            <a:r>
              <a:rPr lang="en-US" altLang="ko-KR" sz="1600" dirty="0">
                <a:latin typeface="+mj-ea"/>
                <a:ea typeface="+mj-ea"/>
              </a:rPr>
              <a:t>. long </a:t>
            </a:r>
            <a:r>
              <a:rPr lang="en-US" altLang="ko-KR" sz="1600" dirty="0" err="1">
                <a:latin typeface="+mj-ea"/>
                <a:ea typeface="+mj-ea"/>
              </a:rPr>
              <a:t>long</a:t>
            </a:r>
            <a:r>
              <a:rPr lang="ko-KR" altLang="en-US" sz="1600" dirty="0">
                <a:latin typeface="+mj-ea"/>
                <a:ea typeface="+mj-ea"/>
              </a:rPr>
              <a:t>은 굉장히 넓은 범위의 정수를 표현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할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부동 소수점형은 실수형의 데이터를 저장한다</a:t>
            </a:r>
            <a:r>
              <a:rPr lang="en-US" altLang="ko-KR" sz="1600" dirty="0">
                <a:latin typeface="+mj-ea"/>
                <a:ea typeface="+mj-ea"/>
              </a:rPr>
              <a:t>. C++</a:t>
            </a:r>
            <a:r>
              <a:rPr lang="ko-KR" altLang="en-US" sz="1600" dirty="0">
                <a:latin typeface="+mj-ea"/>
                <a:ea typeface="+mj-ea"/>
              </a:rPr>
              <a:t>에서는 </a:t>
            </a:r>
            <a:r>
              <a:rPr lang="en-US" altLang="ko-KR" sz="1600" dirty="0">
                <a:latin typeface="+mj-ea"/>
                <a:ea typeface="+mj-ea"/>
              </a:rPr>
              <a:t>float, double, long double</a:t>
            </a:r>
            <a:r>
              <a:rPr lang="ko-KR" altLang="en-US" sz="1600" dirty="0">
                <a:latin typeface="+mj-ea"/>
                <a:ea typeface="+mj-ea"/>
              </a:rPr>
              <a:t>로 실수를 나타낸다</a:t>
            </a:r>
            <a:r>
              <a:rPr lang="en-US" altLang="ko-KR" sz="1600" dirty="0">
                <a:latin typeface="+mj-ea"/>
                <a:ea typeface="+mj-ea"/>
              </a:rPr>
              <a:t>. float</a:t>
            </a:r>
            <a:r>
              <a:rPr lang="ko-KR" altLang="en-US" sz="1600" dirty="0">
                <a:latin typeface="+mj-ea"/>
                <a:ea typeface="+mj-ea"/>
              </a:rPr>
              <a:t>는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32</a:t>
            </a:r>
            <a:r>
              <a:rPr lang="ko-KR" altLang="en-US" sz="1600" dirty="0">
                <a:latin typeface="+mj-ea"/>
                <a:ea typeface="+mj-ea"/>
              </a:rPr>
              <a:t>비트로 실수를 나타낸다</a:t>
            </a:r>
            <a:r>
              <a:rPr lang="en-US" altLang="ko-KR" sz="1600" dirty="0">
                <a:latin typeface="+mj-ea"/>
                <a:ea typeface="+mj-ea"/>
              </a:rPr>
              <a:t>. double</a:t>
            </a:r>
            <a:r>
              <a:rPr lang="ko-KR" altLang="en-US" sz="1600" dirty="0">
                <a:latin typeface="+mj-ea"/>
                <a:ea typeface="+mj-ea"/>
              </a:rPr>
              <a:t>과 </a:t>
            </a:r>
            <a:r>
              <a:rPr lang="en-US" altLang="ko-KR" sz="1600" dirty="0">
                <a:latin typeface="+mj-ea"/>
                <a:ea typeface="+mj-ea"/>
              </a:rPr>
              <a:t>long double</a:t>
            </a:r>
            <a:r>
              <a:rPr lang="ko-KR" altLang="en-US" sz="1600" dirty="0">
                <a:latin typeface="+mj-ea"/>
                <a:ea typeface="+mj-ea"/>
              </a:rPr>
              <a:t>은 </a:t>
            </a:r>
            <a:r>
              <a:rPr lang="en-US" altLang="ko-KR" sz="1600" dirty="0">
                <a:latin typeface="+mj-ea"/>
                <a:ea typeface="+mj-ea"/>
              </a:rPr>
              <a:t>64</a:t>
            </a:r>
            <a:r>
              <a:rPr lang="ko-KR" altLang="en-US" sz="1600" dirty="0">
                <a:latin typeface="+mj-ea"/>
                <a:ea typeface="+mj-ea"/>
              </a:rPr>
              <a:t>비트를 사용하여서 보다 정밀한 실수 표현이 가능하다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endParaRPr lang="en-US" altLang="ko-KR" sz="14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18CAA5-357E-4020-BA58-8B3F7C14B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954" y="3690253"/>
            <a:ext cx="8191500" cy="10096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39750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변수와 자료형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238"/>
            <a:ext cx="10713290" cy="2999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2. </a:t>
            </a:r>
            <a:r>
              <a:rPr lang="ko-KR" altLang="en-US" sz="1600" b="1" dirty="0">
                <a:latin typeface="+mj-ea"/>
                <a:ea typeface="+mj-ea"/>
              </a:rPr>
              <a:t>자료형</a:t>
            </a:r>
            <a:r>
              <a:rPr lang="en-US" altLang="ko-KR" sz="1600" b="1" dirty="0">
                <a:latin typeface="+mj-ea"/>
                <a:ea typeface="+mj-ea"/>
              </a:rPr>
              <a:t>(Data type)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부동 소수점형은 실수형의 데이터를 저장</a:t>
            </a:r>
            <a:r>
              <a:rPr lang="ko-KR" altLang="en-US" sz="1600" dirty="0">
                <a:latin typeface="+mj-ea"/>
                <a:ea typeface="+mj-ea"/>
              </a:rPr>
              <a:t>한다</a:t>
            </a:r>
            <a:r>
              <a:rPr lang="en-US" altLang="ko-KR" sz="1600" dirty="0">
                <a:latin typeface="+mj-ea"/>
                <a:ea typeface="+mj-ea"/>
              </a:rPr>
              <a:t>. C++</a:t>
            </a:r>
            <a:r>
              <a:rPr lang="ko-KR" altLang="en-US" sz="1600" dirty="0">
                <a:latin typeface="+mj-ea"/>
                <a:ea typeface="+mj-ea"/>
              </a:rPr>
              <a:t>에서는 </a:t>
            </a:r>
            <a:r>
              <a:rPr lang="en-US" altLang="ko-KR" sz="1600" dirty="0">
                <a:latin typeface="+mj-ea"/>
                <a:ea typeface="+mj-ea"/>
              </a:rPr>
              <a:t>float, double, long double</a:t>
            </a:r>
            <a:r>
              <a:rPr lang="ko-KR" altLang="en-US" sz="1600" dirty="0">
                <a:latin typeface="+mj-ea"/>
                <a:ea typeface="+mj-ea"/>
              </a:rPr>
              <a:t>로 실수를 나타낸다</a:t>
            </a:r>
            <a:r>
              <a:rPr lang="en-US" altLang="ko-KR" sz="1600" dirty="0">
                <a:latin typeface="+mj-ea"/>
                <a:ea typeface="+mj-ea"/>
              </a:rPr>
              <a:t>. float</a:t>
            </a:r>
            <a:r>
              <a:rPr lang="ko-KR" altLang="en-US" sz="1600" dirty="0">
                <a:latin typeface="+mj-ea"/>
                <a:ea typeface="+mj-ea"/>
              </a:rPr>
              <a:t>는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32</a:t>
            </a:r>
            <a:r>
              <a:rPr lang="ko-KR" altLang="en-US" sz="1600" dirty="0">
                <a:latin typeface="+mj-ea"/>
                <a:ea typeface="+mj-ea"/>
              </a:rPr>
              <a:t>비트로 실수를 나타낸다</a:t>
            </a:r>
            <a:r>
              <a:rPr lang="en-US" altLang="ko-KR" sz="1600" dirty="0">
                <a:latin typeface="+mj-ea"/>
                <a:ea typeface="+mj-ea"/>
              </a:rPr>
              <a:t>. double</a:t>
            </a:r>
            <a:r>
              <a:rPr lang="ko-KR" altLang="en-US" sz="1600" dirty="0">
                <a:latin typeface="+mj-ea"/>
                <a:ea typeface="+mj-ea"/>
              </a:rPr>
              <a:t>과 </a:t>
            </a:r>
            <a:r>
              <a:rPr lang="en-US" altLang="ko-KR" sz="1600" dirty="0">
                <a:latin typeface="+mj-ea"/>
                <a:ea typeface="+mj-ea"/>
              </a:rPr>
              <a:t>long double</a:t>
            </a:r>
            <a:r>
              <a:rPr lang="ko-KR" altLang="en-US" sz="1600" dirty="0">
                <a:latin typeface="+mj-ea"/>
                <a:ea typeface="+mj-ea"/>
              </a:rPr>
              <a:t>은 </a:t>
            </a:r>
            <a:r>
              <a:rPr lang="en-US" altLang="ko-KR" sz="1600" dirty="0">
                <a:latin typeface="+mj-ea"/>
                <a:ea typeface="+mj-ea"/>
              </a:rPr>
              <a:t>64</a:t>
            </a:r>
            <a:r>
              <a:rPr lang="ko-KR" altLang="en-US" sz="1600" dirty="0">
                <a:latin typeface="+mj-ea"/>
                <a:ea typeface="+mj-ea"/>
              </a:rPr>
              <a:t>비트를 사용하여서 보다 정밀한 실수 표현이 가능하다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아래 표에 많이 사용되는 자료형들을 간단히 정리하였다</a:t>
            </a:r>
            <a:r>
              <a:rPr lang="en-US" altLang="ko-KR" sz="1600" dirty="0">
                <a:latin typeface="+mj-ea"/>
                <a:ea typeface="+mj-ea"/>
              </a:rPr>
              <a:t>. char</a:t>
            </a:r>
            <a:r>
              <a:rPr lang="ko-KR" altLang="en-US" sz="1600" dirty="0">
                <a:latin typeface="+mj-ea"/>
                <a:ea typeface="+mj-ea"/>
              </a:rPr>
              <a:t>형은 문자를 저장할 수 있는 </a:t>
            </a:r>
            <a:r>
              <a:rPr lang="en-US" altLang="ko-KR" sz="1600" dirty="0">
                <a:latin typeface="+mj-ea"/>
                <a:ea typeface="+mj-ea"/>
              </a:rPr>
              <a:t>1</a:t>
            </a:r>
            <a:r>
              <a:rPr lang="ko-KR" altLang="en-US" sz="1600" dirty="0">
                <a:latin typeface="+mj-ea"/>
                <a:ea typeface="+mj-ea"/>
              </a:rPr>
              <a:t>바이트의 공간을 차지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하며 </a:t>
            </a:r>
            <a:r>
              <a:rPr lang="en-US" altLang="ko-KR" sz="1600" dirty="0">
                <a:latin typeface="+mj-ea"/>
                <a:ea typeface="+mj-ea"/>
              </a:rPr>
              <a:t>int</a:t>
            </a:r>
            <a:r>
              <a:rPr lang="ko-KR" altLang="en-US" sz="1600" dirty="0">
                <a:latin typeface="+mj-ea"/>
                <a:ea typeface="+mj-ea"/>
              </a:rPr>
              <a:t>형은 정수 계산을 위한 가장 자연스러운 크기가 된다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ko-KR" altLang="en-US" sz="1600" dirty="0">
                <a:latin typeface="+mj-ea"/>
                <a:ea typeface="+mj-ea"/>
              </a:rPr>
              <a:t>통상적으로 </a:t>
            </a:r>
            <a:r>
              <a:rPr lang="en-US" altLang="ko-KR" sz="1600" dirty="0">
                <a:latin typeface="+mj-ea"/>
                <a:ea typeface="+mj-ea"/>
              </a:rPr>
              <a:t>4</a:t>
            </a:r>
            <a:r>
              <a:rPr lang="ko-KR" altLang="en-US" sz="1600" dirty="0">
                <a:latin typeface="+mj-ea"/>
                <a:ea typeface="+mj-ea"/>
              </a:rPr>
              <a:t>바이트</a:t>
            </a:r>
            <a:r>
              <a:rPr lang="en-US" altLang="ko-KR" sz="1600" dirty="0">
                <a:latin typeface="+mj-ea"/>
                <a:ea typeface="+mj-ea"/>
              </a:rPr>
              <a:t>).</a:t>
            </a:r>
            <a:endParaRPr lang="en-US" altLang="ko-KR" sz="1400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C57E42-2357-45F8-BDE9-996E09612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260" y="2212926"/>
            <a:ext cx="7877175" cy="10001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A953EE1-1B7B-4ECD-80D1-C40078DAB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260" y="4059585"/>
            <a:ext cx="5433417" cy="261195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78277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변수와 자료형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238"/>
            <a:ext cx="10713290" cy="5215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2. </a:t>
            </a:r>
            <a:r>
              <a:rPr lang="ko-KR" altLang="en-US" sz="1600" b="1" dirty="0">
                <a:latin typeface="+mj-ea"/>
                <a:ea typeface="+mj-ea"/>
              </a:rPr>
              <a:t>자료형</a:t>
            </a:r>
            <a:r>
              <a:rPr lang="en-US" altLang="ko-KR" sz="1600" b="1" dirty="0">
                <a:latin typeface="+mj-ea"/>
                <a:ea typeface="+mj-ea"/>
              </a:rPr>
              <a:t>(Data type)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- C++</a:t>
            </a:r>
            <a:r>
              <a:rPr lang="ko-KR" altLang="en-US" sz="1600" dirty="0">
                <a:latin typeface="+mj-ea"/>
                <a:ea typeface="+mj-ea"/>
              </a:rPr>
              <a:t>가 지원하는 자료형의 크기는 다음과 같다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3. bool </a:t>
            </a:r>
            <a:r>
              <a:rPr lang="ko-KR" altLang="en-US" sz="1600" b="1" dirty="0">
                <a:latin typeface="+mj-ea"/>
                <a:ea typeface="+mj-ea"/>
              </a:rPr>
              <a:t>형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- bool</a:t>
            </a:r>
            <a:r>
              <a:rPr lang="ko-KR" altLang="en-US" sz="1600" dirty="0">
                <a:latin typeface="+mj-ea"/>
                <a:ea typeface="+mj-ea"/>
              </a:rPr>
              <a:t>형은 </a:t>
            </a:r>
            <a:r>
              <a:rPr lang="en-US" altLang="ko-KR" sz="1600" dirty="0">
                <a:latin typeface="+mj-ea"/>
                <a:ea typeface="+mj-ea"/>
              </a:rPr>
              <a:t>C++</a:t>
            </a:r>
            <a:r>
              <a:rPr lang="ko-KR" altLang="en-US" sz="1600" dirty="0">
                <a:latin typeface="+mj-ea"/>
                <a:ea typeface="+mj-ea"/>
              </a:rPr>
              <a:t>에 </a:t>
            </a:r>
            <a:r>
              <a:rPr lang="en-US" altLang="ko-KR" sz="1600" dirty="0">
                <a:latin typeface="+mj-ea"/>
                <a:ea typeface="+mj-ea"/>
              </a:rPr>
              <a:t>ANSI/ISO </a:t>
            </a:r>
            <a:r>
              <a:rPr lang="ko-KR" altLang="en-US" sz="1600" dirty="0">
                <a:latin typeface="+mj-ea"/>
                <a:ea typeface="+mj-ea"/>
              </a:rPr>
              <a:t>표준으로 추가되었다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bool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형의 변수는 참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(true)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또는 거짓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(false)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만을 가질 수 있다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</a:t>
            </a:r>
            <a:r>
              <a:rPr lang="ko-KR" altLang="en-US" sz="1600" dirty="0">
                <a:latin typeface="+mj-ea"/>
                <a:ea typeface="+mj-ea"/>
              </a:rPr>
              <a:t>주로 조건문이나 반복문에서 조건을 나타내는데 사용된다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전통적으로 </a:t>
            </a:r>
            <a:r>
              <a:rPr lang="en-US" altLang="ko-KR" sz="1600" dirty="0">
                <a:latin typeface="+mj-ea"/>
                <a:ea typeface="+mj-ea"/>
              </a:rPr>
              <a:t>C</a:t>
            </a:r>
            <a:r>
              <a:rPr lang="ko-KR" altLang="en-US" sz="1600" dirty="0">
                <a:latin typeface="+mj-ea"/>
                <a:ea typeface="+mj-ea"/>
              </a:rPr>
              <a:t>언어에서는 </a:t>
            </a:r>
            <a:r>
              <a:rPr lang="en-US" altLang="ko-KR" sz="1600" dirty="0">
                <a:latin typeface="+mj-ea"/>
                <a:ea typeface="+mj-ea"/>
              </a:rPr>
              <a:t>0</a:t>
            </a:r>
            <a:r>
              <a:rPr lang="ko-KR" altLang="en-US" sz="1600" dirty="0">
                <a:latin typeface="+mj-ea"/>
                <a:ea typeface="+mj-ea"/>
              </a:rPr>
              <a:t>을 거짓으로 간주하고 </a:t>
            </a:r>
            <a:r>
              <a:rPr lang="en-US" altLang="ko-KR" sz="1600" dirty="0">
                <a:latin typeface="+mj-ea"/>
                <a:ea typeface="+mj-ea"/>
              </a:rPr>
              <a:t>0</a:t>
            </a:r>
            <a:r>
              <a:rPr lang="ko-KR" altLang="en-US" sz="1600" dirty="0">
                <a:latin typeface="+mj-ea"/>
                <a:ea typeface="+mj-ea"/>
              </a:rPr>
              <a:t>아닌 값은 참으로 사용해 왔다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하지만 이것은 많은 혼란을 야기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하여서 장점보다는 단점이 더 부각되었다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예를 들어서 많은 사람들의 예상과 달리 </a:t>
            </a:r>
            <a:r>
              <a:rPr lang="en-US" altLang="ko-KR" sz="1600" dirty="0">
                <a:latin typeface="+mj-ea"/>
                <a:ea typeface="+mj-ea"/>
              </a:rPr>
              <a:t>-1</a:t>
            </a:r>
            <a:r>
              <a:rPr lang="ko-KR" altLang="en-US" sz="1600" dirty="0">
                <a:latin typeface="+mj-ea"/>
                <a:ea typeface="+mj-ea"/>
              </a:rPr>
              <a:t>과 같은 음수도 참으로 간주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</a:t>
            </a:r>
            <a:r>
              <a:rPr lang="ko-KR" altLang="en-US" sz="1600" dirty="0">
                <a:latin typeface="+mj-ea"/>
                <a:ea typeface="+mj-ea"/>
              </a:rPr>
              <a:t>된다</a:t>
            </a:r>
            <a:r>
              <a:rPr lang="en-US" altLang="ko-KR" sz="1600" dirty="0">
                <a:latin typeface="+mj-ea"/>
                <a:ea typeface="+mj-ea"/>
              </a:rPr>
              <a:t>. bool</a:t>
            </a:r>
            <a:r>
              <a:rPr lang="ko-KR" altLang="en-US" sz="1600" dirty="0">
                <a:latin typeface="+mj-ea"/>
                <a:ea typeface="+mj-ea"/>
              </a:rPr>
              <a:t>형을 사용하면 참과 거짓만을 가지는 변수를 생성할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71A224-6421-4837-837B-767293C6E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64" y="1821248"/>
            <a:ext cx="4819035" cy="218381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35735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변수와 자료형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238"/>
            <a:ext cx="10713290" cy="3738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3. bool </a:t>
            </a:r>
            <a:r>
              <a:rPr lang="ko-KR" altLang="en-US" sz="1600" b="1" dirty="0">
                <a:latin typeface="+mj-ea"/>
                <a:ea typeface="+mj-ea"/>
              </a:rPr>
              <a:t>형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4. </a:t>
            </a:r>
            <a:r>
              <a:rPr lang="ko-KR" altLang="en-US" sz="1600" b="1" dirty="0">
                <a:latin typeface="+mj-ea"/>
                <a:ea typeface="+mj-ea"/>
              </a:rPr>
              <a:t>문자형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- char </a:t>
            </a:r>
            <a:r>
              <a:rPr lang="ko-KR" altLang="en-US" sz="1600" dirty="0">
                <a:latin typeface="+mj-ea"/>
                <a:ea typeface="+mj-ea"/>
              </a:rPr>
              <a:t>자료형을 사용하면 하나의 문자를 저장하는 변수를 정의할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개별 문자는 </a:t>
            </a:r>
            <a:r>
              <a:rPr lang="en-US" altLang="ko-KR" sz="1600" dirty="0">
                <a:latin typeface="+mj-ea"/>
                <a:ea typeface="+mj-ea"/>
              </a:rPr>
              <a:t>‘a’ </a:t>
            </a:r>
            <a:r>
              <a:rPr lang="ko-KR" altLang="en-US" sz="1600" dirty="0">
                <a:latin typeface="+mj-ea"/>
                <a:ea typeface="+mj-ea"/>
              </a:rPr>
              <a:t>와 같이 작은 따옴표를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사용하여 표시한다</a:t>
            </a:r>
            <a:r>
              <a:rPr lang="en-US" altLang="ko-KR" sz="1600" dirty="0">
                <a:latin typeface="+mj-ea"/>
                <a:ea typeface="+mj-ea"/>
              </a:rPr>
              <a:t>.(</a:t>
            </a:r>
            <a:r>
              <a:rPr lang="ko-KR" altLang="en-US" sz="1600" dirty="0">
                <a:latin typeface="+mj-ea"/>
                <a:ea typeface="+mj-ea"/>
              </a:rPr>
              <a:t>작은 따옴표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홑 따옴표</a:t>
            </a:r>
            <a:r>
              <a:rPr lang="en-US" altLang="ko-KR" sz="1600" dirty="0">
                <a:latin typeface="+mj-ea"/>
                <a:ea typeface="+mj-ea"/>
              </a:rPr>
              <a:t>, single quotation)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E9383BC-D3B9-4AC5-AE77-89F931056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7" y="1517037"/>
            <a:ext cx="4752527" cy="214755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A6CA8F4-0D59-48CA-B064-61C3421BC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57" y="4784220"/>
            <a:ext cx="1133475" cy="6191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11038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변수와 자료형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238"/>
            <a:ext cx="10713290" cy="5215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5. </a:t>
            </a:r>
            <a:r>
              <a:rPr lang="ko-KR" altLang="en-US" sz="1600" b="1" dirty="0">
                <a:latin typeface="+mj-ea"/>
                <a:ea typeface="+mj-ea"/>
              </a:rPr>
              <a:t>문자열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- C++</a:t>
            </a:r>
            <a:r>
              <a:rPr lang="ko-KR" altLang="en-US" sz="1600" dirty="0">
                <a:latin typeface="+mj-ea"/>
                <a:ea typeface="+mj-ea"/>
              </a:rPr>
              <a:t>는 문자열을 위한 </a:t>
            </a:r>
            <a:r>
              <a:rPr lang="en-US" altLang="ko-KR" sz="1600" dirty="0">
                <a:latin typeface="+mj-ea"/>
                <a:ea typeface="+mj-ea"/>
              </a:rPr>
              <a:t>string </a:t>
            </a:r>
            <a:r>
              <a:rPr lang="ko-KR" altLang="en-US" sz="1600" dirty="0">
                <a:latin typeface="+mj-ea"/>
                <a:ea typeface="+mj-ea"/>
              </a:rPr>
              <a:t>타입을 제공한다</a:t>
            </a:r>
            <a:r>
              <a:rPr lang="en-US" altLang="ko-KR" sz="1600" dirty="0">
                <a:latin typeface="+mj-ea"/>
                <a:ea typeface="+mj-ea"/>
              </a:rPr>
              <a:t>. string </a:t>
            </a:r>
            <a:r>
              <a:rPr lang="ko-KR" altLang="en-US" sz="1600" dirty="0">
                <a:latin typeface="+mj-ea"/>
                <a:ea typeface="+mj-ea"/>
              </a:rPr>
              <a:t>타입을 사용하면 문자열을 결합시키는 연산을 </a:t>
            </a:r>
            <a:r>
              <a:rPr lang="en-US" altLang="ko-KR" sz="1600" dirty="0">
                <a:latin typeface="+mj-ea"/>
                <a:ea typeface="+mj-ea"/>
              </a:rPr>
              <a:t>+ </a:t>
            </a:r>
            <a:r>
              <a:rPr lang="ko-KR" altLang="en-US" sz="1600" dirty="0">
                <a:latin typeface="+mj-ea"/>
                <a:ea typeface="+mj-ea"/>
              </a:rPr>
              <a:t>연산자를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사용하여서 매우 쉽게 할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예를 들어보자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- string</a:t>
            </a:r>
            <a:r>
              <a:rPr lang="ko-KR" altLang="en-US" sz="1600" dirty="0">
                <a:latin typeface="+mj-ea"/>
                <a:ea typeface="+mj-ea"/>
              </a:rPr>
              <a:t>을 사용하려면 </a:t>
            </a:r>
            <a:r>
              <a:rPr lang="en-US" altLang="ko-KR" sz="1600" dirty="0">
                <a:latin typeface="+mj-ea"/>
                <a:ea typeface="+mj-ea"/>
              </a:rPr>
              <a:t>string</a:t>
            </a:r>
            <a:r>
              <a:rPr lang="ko-KR" altLang="en-US" sz="1600" dirty="0">
                <a:latin typeface="+mj-ea"/>
                <a:ea typeface="+mj-ea"/>
              </a:rPr>
              <a:t>이라는 헤더 파일을 포함하여야 한다</a:t>
            </a:r>
            <a:r>
              <a:rPr lang="en-US" altLang="ko-KR" sz="1600" dirty="0">
                <a:latin typeface="+mj-ea"/>
                <a:ea typeface="+mj-ea"/>
              </a:rPr>
              <a:t>. string </a:t>
            </a:r>
            <a:r>
              <a:rPr lang="ko-KR" altLang="en-US" sz="1600" dirty="0">
                <a:latin typeface="+mj-ea"/>
                <a:ea typeface="+mj-ea"/>
              </a:rPr>
              <a:t>헤더 파일을 포함시키지 않고 컴파일을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하면 오류가 발생한다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주의하도록 하자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위의 코드에서 </a:t>
            </a:r>
            <a:r>
              <a:rPr lang="en-US" altLang="ko-KR" sz="1600" dirty="0">
                <a:latin typeface="+mj-ea"/>
                <a:ea typeface="+mj-ea"/>
              </a:rPr>
              <a:t>string</a:t>
            </a:r>
            <a:r>
              <a:rPr lang="ko-KR" altLang="en-US" sz="1600" dirty="0">
                <a:latin typeface="+mj-ea"/>
                <a:ea typeface="+mj-ea"/>
              </a:rPr>
              <a:t>은 문자열 타입을 나타낸다</a:t>
            </a:r>
            <a:r>
              <a:rPr lang="en-US" altLang="ko-KR" sz="1600" dirty="0">
                <a:latin typeface="+mj-ea"/>
                <a:ea typeface="+mj-ea"/>
              </a:rPr>
              <a:t>. int </a:t>
            </a:r>
            <a:r>
              <a:rPr lang="en-US" altLang="ko-KR" sz="1600" dirty="0" err="1">
                <a:latin typeface="+mj-ea"/>
                <a:ea typeface="+mj-ea"/>
              </a:rPr>
              <a:t>i</a:t>
            </a:r>
            <a:r>
              <a:rPr lang="en-US" altLang="ko-KR" sz="1600" dirty="0">
                <a:latin typeface="+mj-ea"/>
                <a:ea typeface="+mj-ea"/>
              </a:rPr>
              <a:t>; </a:t>
            </a:r>
            <a:r>
              <a:rPr lang="ko-KR" altLang="en-US" sz="1600" dirty="0">
                <a:latin typeface="+mj-ea"/>
                <a:ea typeface="+mj-ea"/>
              </a:rPr>
              <a:t>라고하면 정수형의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</a:t>
            </a:r>
            <a:r>
              <a:rPr lang="ko-KR" altLang="en-US" sz="1600" dirty="0">
                <a:latin typeface="+mj-ea"/>
                <a:ea typeface="+mj-ea"/>
              </a:rPr>
              <a:t>변수가 하나 만들어지는 것처럼 </a:t>
            </a:r>
            <a:r>
              <a:rPr lang="en-US" altLang="ko-KR" sz="1600" dirty="0">
                <a:latin typeface="+mj-ea"/>
                <a:ea typeface="+mj-ea"/>
              </a:rPr>
              <a:t>string s1; </a:t>
            </a:r>
            <a:r>
              <a:rPr lang="ko-KR" altLang="en-US" sz="1600" dirty="0">
                <a:latin typeface="+mj-ea"/>
                <a:ea typeface="+mj-ea"/>
              </a:rPr>
              <a:t>하면 문자열 타입의 변수가 하나 만들어진다</a:t>
            </a:r>
            <a:r>
              <a:rPr lang="en-US" altLang="ko-KR" sz="1600" dirty="0">
                <a:latin typeface="+mj-ea"/>
                <a:ea typeface="+mj-ea"/>
              </a:rPr>
              <a:t>. string </a:t>
            </a:r>
            <a:r>
              <a:rPr lang="ko-KR" altLang="en-US" sz="1600" dirty="0">
                <a:latin typeface="+mj-ea"/>
                <a:ea typeface="+mj-ea"/>
              </a:rPr>
              <a:t>타입의 변수끼리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</a:t>
            </a:r>
            <a:r>
              <a:rPr lang="ko-KR" altLang="en-US" sz="1600" dirty="0">
                <a:latin typeface="+mj-ea"/>
                <a:ea typeface="+mj-ea"/>
              </a:rPr>
              <a:t>더하면 문자열이 합쳐지게 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F390F3-1594-4E6F-8AF3-011C276EE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563" y="2184001"/>
            <a:ext cx="4840438" cy="257039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2DF00D-05B9-4604-9F15-EE8969CB8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008" y="2184000"/>
            <a:ext cx="5528680" cy="59692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92223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변수와 자료형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238"/>
            <a:ext cx="10713290" cy="3368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5. </a:t>
            </a:r>
            <a:r>
              <a:rPr lang="ko-KR" altLang="en-US" sz="1600" b="1" dirty="0">
                <a:latin typeface="+mj-ea"/>
                <a:ea typeface="+mj-ea"/>
              </a:rPr>
              <a:t>문자열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문자열끼리 비교하려면 </a:t>
            </a:r>
            <a:r>
              <a:rPr lang="en-US" altLang="ko-KR" sz="1600" dirty="0">
                <a:latin typeface="+mj-ea"/>
                <a:ea typeface="+mj-ea"/>
              </a:rPr>
              <a:t>== </a:t>
            </a:r>
            <a:r>
              <a:rPr lang="ko-KR" altLang="en-US" sz="1600" dirty="0">
                <a:latin typeface="+mj-ea"/>
                <a:ea typeface="+mj-ea"/>
              </a:rPr>
              <a:t>연산자를 사용하면 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예를 들면 다음과 같다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- string </a:t>
            </a:r>
            <a:r>
              <a:rPr lang="ko-KR" altLang="en-US" sz="1600" dirty="0">
                <a:latin typeface="+mj-ea"/>
                <a:ea typeface="+mj-ea"/>
              </a:rPr>
              <a:t>타입은 </a:t>
            </a:r>
            <a:r>
              <a:rPr lang="en-US" altLang="ko-KR" sz="1600" dirty="0">
                <a:latin typeface="+mj-ea"/>
                <a:ea typeface="+mj-ea"/>
              </a:rPr>
              <a:t>C</a:t>
            </a:r>
            <a:r>
              <a:rPr lang="ko-KR" altLang="en-US" sz="1600" dirty="0">
                <a:latin typeface="+mj-ea"/>
                <a:ea typeface="+mj-ea"/>
              </a:rPr>
              <a:t>언어에서의 </a:t>
            </a:r>
            <a:r>
              <a:rPr lang="en-US" altLang="ko-KR" sz="1600" dirty="0">
                <a:latin typeface="+mj-ea"/>
                <a:ea typeface="+mj-ea"/>
              </a:rPr>
              <a:t>char</a:t>
            </a:r>
            <a:r>
              <a:rPr lang="ko-KR" altLang="en-US" sz="1600" dirty="0">
                <a:latin typeface="+mj-ea"/>
                <a:ea typeface="+mj-ea"/>
              </a:rPr>
              <a:t>형 배열을 사용하여 문자열을 표현하는 것보다 훨씬 편리하다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우리는 </a:t>
            </a:r>
            <a:r>
              <a:rPr lang="en-US" altLang="ko-KR" sz="1600" dirty="0">
                <a:latin typeface="+mj-ea"/>
                <a:ea typeface="+mj-ea"/>
              </a:rPr>
              <a:t>C++ </a:t>
            </a:r>
            <a:r>
              <a:rPr lang="ko-KR" altLang="en-US" sz="1600" dirty="0">
                <a:latin typeface="+mj-ea"/>
                <a:ea typeface="+mj-ea"/>
              </a:rPr>
              <a:t>언어를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</a:t>
            </a:r>
            <a:r>
              <a:rPr lang="ko-KR" altLang="en-US" sz="1600" dirty="0">
                <a:latin typeface="+mj-ea"/>
                <a:ea typeface="+mj-ea"/>
              </a:rPr>
              <a:t>사용하고 있으므로 지금부터 </a:t>
            </a:r>
            <a:r>
              <a:rPr lang="en-US" altLang="ko-KR" sz="1600" dirty="0">
                <a:latin typeface="+mj-ea"/>
                <a:ea typeface="+mj-ea"/>
              </a:rPr>
              <a:t>string </a:t>
            </a:r>
            <a:r>
              <a:rPr lang="ko-KR" altLang="en-US" sz="1600" dirty="0">
                <a:latin typeface="+mj-ea"/>
                <a:ea typeface="+mj-ea"/>
              </a:rPr>
              <a:t>타입을 많이 사용하여 보자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문자열과 숫자를 합하려면 숫자에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to_string()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함수를 적용</a:t>
            </a:r>
            <a:r>
              <a:rPr lang="ko-KR" altLang="en-US" sz="1600" dirty="0">
                <a:latin typeface="+mj-ea"/>
                <a:ea typeface="+mj-ea"/>
              </a:rPr>
              <a:t>한 후에 합한다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예를 들어서 “사과” 에 정수 </a:t>
            </a:r>
            <a:r>
              <a:rPr lang="en-US" altLang="ko-KR" sz="1600" dirty="0">
                <a:latin typeface="+mj-ea"/>
                <a:ea typeface="+mj-ea"/>
              </a:rPr>
              <a:t>10</a:t>
            </a:r>
            <a:r>
              <a:rPr lang="ko-KR" altLang="en-US" sz="1600" dirty="0">
                <a:latin typeface="+mj-ea"/>
                <a:ea typeface="+mj-ea"/>
              </a:rPr>
              <a:t>을 합쳐서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“사과 </a:t>
            </a:r>
            <a:r>
              <a:rPr lang="en-US" altLang="ko-KR" sz="1600" dirty="0">
                <a:latin typeface="+mj-ea"/>
                <a:ea typeface="+mj-ea"/>
              </a:rPr>
              <a:t>10</a:t>
            </a:r>
            <a:r>
              <a:rPr lang="ko-KR" altLang="en-US" sz="1600" dirty="0">
                <a:latin typeface="+mj-ea"/>
                <a:ea typeface="+mj-ea"/>
              </a:rPr>
              <a:t>개” 라는 문자열을 만들려면 다음과 같은 코드를 이용한다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B93E7D-6730-4542-A476-7F3FBE659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562" y="1836873"/>
            <a:ext cx="2209800" cy="990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713BC2B-5CB5-4BBF-B762-0D1637B54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341" y="4412022"/>
            <a:ext cx="3790950" cy="15716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30794989"/>
      </p:ext>
    </p:extLst>
  </p:cSld>
  <p:clrMapOvr>
    <a:masterClrMapping/>
  </p:clrMapOvr>
</p:sld>
</file>

<file path=ppt/theme/theme1.xml><?xml version="1.0" encoding="utf-8"?>
<a:theme xmlns:a="http://schemas.openxmlformats.org/drawingml/2006/main" name="027TGp_edu_biz_g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45659</TotalTime>
  <Words>1764</Words>
  <Application>Microsoft Office PowerPoint</Application>
  <PresentationFormat>와이드스크린</PresentationFormat>
  <Paragraphs>198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맑은 고딕</vt:lpstr>
      <vt:lpstr>Arial</vt:lpstr>
      <vt:lpstr>Calibri</vt:lpstr>
      <vt:lpstr>Calibri Light</vt:lpstr>
      <vt:lpstr>027TGp_edu_biz_gr</vt:lpstr>
      <vt:lpstr>PowerPoint 프레젠테이션</vt:lpstr>
      <vt:lpstr>1. 변수와 자료형</vt:lpstr>
      <vt:lpstr>1. 변수와 자료형</vt:lpstr>
      <vt:lpstr>1. 변수와 자료형</vt:lpstr>
      <vt:lpstr>1. 변수와 자료형</vt:lpstr>
      <vt:lpstr>1. 변수와 자료형</vt:lpstr>
      <vt:lpstr>1. 변수와 자료형</vt:lpstr>
      <vt:lpstr>1. 변수와 자료형</vt:lpstr>
      <vt:lpstr>1. 변수와 자료형</vt:lpstr>
      <vt:lpstr>1. 변수와 자료형</vt:lpstr>
      <vt:lpstr>2. auto 키워드</vt:lpstr>
      <vt:lpstr>2. auto 키워드</vt:lpstr>
      <vt:lpstr>3. 출력과 입력</vt:lpstr>
      <vt:lpstr>3. 출력과 입력</vt:lpstr>
      <vt:lpstr>3. 출력과 입력</vt:lpstr>
      <vt:lpstr>3. 출력과 입력</vt:lpstr>
      <vt:lpstr>4. 수식과 연산자</vt:lpstr>
      <vt:lpstr>4. 수식과 연산자</vt:lpstr>
      <vt:lpstr>PowerPoint 프레젠테이션</vt:lpstr>
    </vt:vector>
  </TitlesOfParts>
  <Company>길드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Registered User</dc:creator>
  <cp:lastModifiedBy>코딩형</cp:lastModifiedBy>
  <cp:revision>6947</cp:revision>
  <dcterms:created xsi:type="dcterms:W3CDTF">2019-09-27T03:30:23Z</dcterms:created>
  <dcterms:modified xsi:type="dcterms:W3CDTF">2022-01-25T04:09:06Z</dcterms:modified>
</cp:coreProperties>
</file>