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78" r:id="rId3"/>
    <p:sldId id="1605" r:id="rId4"/>
    <p:sldId id="1606" r:id="rId5"/>
    <p:sldId id="1607" r:id="rId6"/>
    <p:sldId id="1608" r:id="rId7"/>
    <p:sldId id="1609" r:id="rId8"/>
    <p:sldId id="1610" r:id="rId9"/>
    <p:sldId id="1611" r:id="rId10"/>
    <p:sldId id="1612" r:id="rId11"/>
    <p:sldId id="1613" r:id="rId12"/>
    <p:sldId id="1614" r:id="rId13"/>
    <p:sldId id="1615" r:id="rId14"/>
    <p:sldId id="1616" r:id="rId15"/>
    <p:sldId id="1617" r:id="rId16"/>
    <p:sldId id="1618" r:id="rId17"/>
    <p:sldId id="1619" r:id="rId18"/>
    <p:sldId id="1620" r:id="rId19"/>
    <p:sldId id="1621" r:id="rId20"/>
    <p:sldId id="1622" r:id="rId21"/>
    <p:sldId id="13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33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2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702" y="90"/>
      </p:cViewPr>
      <p:guideLst>
        <p:guide orient="horz" pos="2160"/>
        <p:guide pos="3840"/>
        <p:guide pos="6335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91505" y="2204864"/>
            <a:ext cx="9828584" cy="2040077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endParaRPr lang="en-US" altLang="ko-KR" sz="4800" dirty="0">
              <a:latin typeface="+mj-ea"/>
              <a:ea typeface="+mj-ea"/>
            </a:endParaRPr>
          </a:p>
          <a:p>
            <a:pPr>
              <a:lnSpc>
                <a:spcPct val="75000"/>
              </a:lnSpc>
            </a:pPr>
            <a:r>
              <a:rPr lang="en-US" altLang="ko-KR" sz="4800" dirty="0">
                <a:latin typeface="+mj-ea"/>
                <a:ea typeface="+mj-ea"/>
              </a:rPr>
              <a:t>1</a:t>
            </a:r>
            <a:r>
              <a:rPr lang="ko-KR" altLang="en-US" sz="4800" dirty="0">
                <a:latin typeface="+mj-ea"/>
                <a:ea typeface="+mj-ea"/>
              </a:rPr>
              <a:t>장</a:t>
            </a:r>
            <a:r>
              <a:rPr lang="en-US" altLang="ko-KR" sz="4800" dirty="0">
                <a:latin typeface="+mj-ea"/>
                <a:ea typeface="+mj-ea"/>
              </a:rPr>
              <a:t>. C++</a:t>
            </a:r>
            <a:r>
              <a:rPr lang="ko-KR" altLang="en-US" sz="4800" dirty="0">
                <a:latin typeface="+mj-ea"/>
                <a:ea typeface="+mj-ea"/>
              </a:rPr>
              <a:t>언어의</a:t>
            </a:r>
            <a:r>
              <a:rPr lang="en-US" altLang="ko-KR" sz="4800" dirty="0">
                <a:latin typeface="+mj-ea"/>
                <a:ea typeface="+mj-ea"/>
              </a:rPr>
              <a:t> </a:t>
            </a:r>
            <a:r>
              <a:rPr lang="ko-KR" altLang="en-US" sz="4800" dirty="0">
                <a:latin typeface="+mj-ea"/>
                <a:ea typeface="+mj-ea"/>
              </a:rPr>
              <a:t>개요와 개발환경</a:t>
            </a:r>
            <a:endParaRPr lang="en-US" altLang="ko-KR" sz="4800" dirty="0">
              <a:latin typeface="+mj-ea"/>
              <a:ea typeface="+mj-ea"/>
            </a:endParaRPr>
          </a:p>
          <a:p>
            <a:pPr>
              <a:lnSpc>
                <a:spcPct val="75000"/>
              </a:lnSpc>
            </a:pPr>
            <a:r>
              <a:rPr lang="ko-KR" altLang="en-US" sz="4800" dirty="0">
                <a:latin typeface="+mj-ea"/>
                <a:ea typeface="+mj-ea"/>
              </a:rPr>
              <a:t>설치 및 테스트</a:t>
            </a:r>
            <a:endParaRPr lang="en-US" altLang="ko-KR" sz="4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왜 </a:t>
            </a:r>
            <a:r>
              <a:rPr lang="en-US" altLang="ko-KR" sz="2800" b="1" dirty="0">
                <a:latin typeface="+mj-ea"/>
              </a:rPr>
              <a:t>C++ </a:t>
            </a:r>
            <a:r>
              <a:rPr lang="ko-KR" altLang="en-US" sz="2800" b="1" dirty="0">
                <a:latin typeface="+mj-ea"/>
              </a:rPr>
              <a:t>언어를 사용하는가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의 장점과 단점을 확실하게 알아야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입문자들은 파이썬이나 자바가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보다 더 쉽다고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파이썬이나 자바가 더 배우기 쉬운 것은 아마도 사실일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파이썬이나 자바도 객체 지향 프로그래밍을 지원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와는 약간의 차이점이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차이점을 확실하게 알아야 짜증 내지 않고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를 학습할 수 있을 것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파이썬이나 자바 같은 언어에서는 많은 부분을 실행시간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런타임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 처리한다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예를 들면 메모리 중에서 사용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끝난 공간을 자동적으로 모아주는 기능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쓰레기 수집기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을 실행시간에 실행한다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이것 때문에 실행 속도의 상당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한 저하가 있지만 프로그래머들은 편리하게 프로그램을 작성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 C++ </a:t>
            </a:r>
            <a:r>
              <a:rPr lang="ko-KR" altLang="en-US" sz="1600" dirty="0">
                <a:latin typeface="+mj-ea"/>
                <a:ea typeface="+mj-ea"/>
              </a:rPr>
              <a:t>는 다르다</a:t>
            </a:r>
            <a:r>
              <a:rPr lang="en-US" altLang="ko-KR" sz="1600" dirty="0">
                <a:latin typeface="+mj-ea"/>
                <a:ea typeface="+mj-ea"/>
              </a:rPr>
              <a:t>. 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성능을 중요시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하기 때문에 최대한 많은 것을 컴파일시간에 처리하는 것을 지향한다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예를 들어서 메모리 관리도 최대한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프로그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래머가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직접 관리하게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이것은 최신 버전에서도 마찬가지이다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파이썬이나 자바처럼 메모리를 자동으로 관리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해주는 기능을 제시하였지만 이러한 기능은 모두 컴파일 시간에 처리된다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스마트 포인터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따라서 실행 속도는 빨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라진다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이러한 특징 때문에 게임과같이 고성능을 요하는 프로그램들은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로 작성되는 경우가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만약 개발을 빠르게 하고 싶고 실행 속도는 별로 신경 쓰지 않는 애플리케이션은 파이썬이나 자바를 사용하는 것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이 아마도 좋을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실행 속도가 중요하다면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언어를 선택</a:t>
            </a:r>
            <a:r>
              <a:rPr lang="ko-KR" altLang="en-US" sz="1600" dirty="0">
                <a:latin typeface="+mj-ea"/>
                <a:ea typeface="+mj-ea"/>
              </a:rPr>
              <a:t>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59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왜 </a:t>
            </a:r>
            <a:r>
              <a:rPr lang="en-US" altLang="ko-KR" sz="2800" b="1" dirty="0">
                <a:latin typeface="+mj-ea"/>
              </a:rPr>
              <a:t>C++ </a:t>
            </a:r>
            <a:r>
              <a:rPr lang="ko-KR" altLang="en-US" sz="2800" b="1" dirty="0">
                <a:latin typeface="+mj-ea"/>
              </a:rPr>
              <a:t>언어를 사용하는가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위의 표에서 알 수 있듯이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는 자바나 파이썬에 비해서는 </a:t>
            </a:r>
            <a:r>
              <a:rPr lang="en-US" altLang="ko-KR" sz="1600" dirty="0">
                <a:latin typeface="+mj-ea"/>
                <a:ea typeface="+mj-ea"/>
              </a:rPr>
              <a:t>10 ~100</a:t>
            </a:r>
            <a:r>
              <a:rPr lang="ko-KR" altLang="en-US" sz="1600" dirty="0">
                <a:latin typeface="+mj-ea"/>
                <a:ea typeface="+mj-ea"/>
              </a:rPr>
              <a:t>배 정도 빠르다</a:t>
            </a:r>
            <a:r>
              <a:rPr lang="en-US" altLang="ko-KR" sz="1600" dirty="0">
                <a:latin typeface="+mj-ea"/>
                <a:ea typeface="+mj-ea"/>
              </a:rPr>
              <a:t>. C++ </a:t>
            </a:r>
            <a:r>
              <a:rPr lang="ko-KR" altLang="en-US" sz="1600" dirty="0">
                <a:latin typeface="+mj-ea"/>
                <a:ea typeface="+mj-ea"/>
              </a:rPr>
              <a:t>의 장점을 정리하여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같은 몇 가지를 들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C++ </a:t>
            </a:r>
            <a:r>
              <a:rPr lang="ko-KR" altLang="en-US" sz="1600" dirty="0">
                <a:latin typeface="+mj-ea"/>
                <a:ea typeface="+mj-ea"/>
              </a:rPr>
              <a:t>로 작성된 프로그램은 속도가 빠르다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C++ </a:t>
            </a:r>
            <a:r>
              <a:rPr lang="ko-KR" altLang="en-US" sz="1600" dirty="0">
                <a:latin typeface="+mj-ea"/>
                <a:ea typeface="+mj-ea"/>
              </a:rPr>
              <a:t>은 멀티 패러다임 프로그래밍을 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절차 지향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객체 지향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제네릭 방법을 동시에 지원한다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ko-KR" altLang="en-US" sz="1600" dirty="0">
                <a:latin typeface="+mj-ea"/>
                <a:ea typeface="+mj-ea"/>
              </a:rPr>
              <a:t>하드웨어에 접근할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메모리를 효율적으로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C</a:t>
            </a:r>
            <a:r>
              <a:rPr lang="ko-KR" altLang="en-US" sz="1600" dirty="0">
                <a:latin typeface="+mj-ea"/>
                <a:ea typeface="+mj-ea"/>
              </a:rPr>
              <a:t>언어 프로그램을 그냥 가져다가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ko-KR" altLang="en-US" sz="1600" dirty="0">
                <a:latin typeface="+mj-ea"/>
                <a:ea typeface="+mj-ea"/>
              </a:rPr>
              <a:t>고성능의 게임이나 인공지능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장치 드라이버에 적합하다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자바나 </a:t>
            </a:r>
            <a:r>
              <a:rPr lang="en-US" altLang="ko-KR" sz="1600" dirty="0">
                <a:latin typeface="+mj-ea"/>
                <a:ea typeface="+mj-ea"/>
              </a:rPr>
              <a:t>C#, </a:t>
            </a:r>
            <a:r>
              <a:rPr lang="ko-KR" altLang="en-US" sz="1600" dirty="0">
                <a:latin typeface="+mj-ea"/>
                <a:ea typeface="+mj-ea"/>
              </a:rPr>
              <a:t>파이썬은 프로그래머의 생산성이 중요할 때 우수한 언어이지만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속도와 성능이 가장 중요한 시점에 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계를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높은 성능과 속도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특히 하드웨어가 제한적인 장치의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최신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보다 뛰어난 것은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B2E09-B55E-4249-83F6-4143855D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060239"/>
            <a:ext cx="3744415" cy="2292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690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절차 지향 그리고 객체 지향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절차 지향 프로그래밍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절차 지향 프로그래밍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(procedural programming)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기본적으로 프로시저를 사용하여 프로그램을 작성하는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프로그래밍 방식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절차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순서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에 따라 명령어를 실행한다는 의미는 아니다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절차는 프로시저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(procedure) </a:t>
            </a:r>
            <a:r>
              <a:rPr lang="ko-KR" altLang="en-US" sz="1600" dirty="0">
                <a:latin typeface="+mj-ea"/>
                <a:ea typeface="+mj-ea"/>
              </a:rPr>
              <a:t>를 번역한 것으로 함수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서브 루틴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프로시저 등으로 다양하게 불린다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여러분들이 </a:t>
            </a:r>
            <a:r>
              <a:rPr lang="en-US" altLang="ko-KR" sz="1600" dirty="0">
                <a:latin typeface="+mj-ea"/>
                <a:ea typeface="+mj-ea"/>
              </a:rPr>
              <a:t>C </a:t>
            </a:r>
            <a:r>
              <a:rPr lang="ko-KR" altLang="en-US" sz="1600" dirty="0">
                <a:latin typeface="+mj-ea"/>
                <a:ea typeface="+mj-ea"/>
              </a:rPr>
              <a:t>언어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프로그래밍 경험이 있다면 아마도 함수를 많이 사용하였을 것이다</a:t>
            </a:r>
            <a:r>
              <a:rPr lang="en-US" altLang="ko-KR" sz="1600" dirty="0">
                <a:latin typeface="+mj-ea"/>
                <a:ea typeface="+mj-ea"/>
              </a:rPr>
              <a:t>. C </a:t>
            </a:r>
            <a:r>
              <a:rPr lang="ko-KR" altLang="en-US" sz="1600" dirty="0">
                <a:latin typeface="+mj-ea"/>
                <a:ea typeface="+mj-ea"/>
              </a:rPr>
              <a:t>언어의 함수가 바로 프로시저이다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프로시저는 단순히 실행 되어야 하는 일련의 명령어들을 포함하고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언제든지 작성된 프로시저를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호출하여 일을 시킬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4F3DD-8358-40E3-BEE2-6CBBCDF0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690253"/>
            <a:ext cx="6984776" cy="2114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52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절차 지향 그리고 객체 지향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절차 지향 프로그래밍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절차 지향 프로그래밍에서 가장 중요한 것은 주어진 작업을 프로시저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(procedure)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들로 분리하는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객체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지향에서는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주어진 작업을 객체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(object)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로 분리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객체 지향 프로그래밍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</a:t>
            </a:r>
            <a:r>
              <a:rPr lang="ko-KR" altLang="en-US" sz="1600" dirty="0">
                <a:latin typeface="+mj-ea"/>
                <a:ea typeface="+mj-ea"/>
              </a:rPr>
              <a:t>는 객체 지향 언어이다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이 강의에서는 객체라는 용어가 많이 등장하게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객체에 대해서는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차후에 자세하게 다루겠지만 우선 간단히 객체 지향프로그래밍에 대하여 설명하고 지나가도록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객체 지향 프로그래밍</a:t>
            </a:r>
            <a:r>
              <a:rPr lang="en-US" altLang="ko-KR" sz="1600" dirty="0">
                <a:latin typeface="+mj-ea"/>
                <a:ea typeface="+mj-ea"/>
              </a:rPr>
              <a:t>(object-oriented programming: 00P)</a:t>
            </a:r>
            <a:r>
              <a:rPr lang="ko-KR" altLang="en-US" sz="1600" dirty="0">
                <a:latin typeface="+mj-ea"/>
                <a:ea typeface="+mj-ea"/>
              </a:rPr>
              <a:t>은 실제 세계가 객체</a:t>
            </a:r>
            <a:r>
              <a:rPr lang="en-US" altLang="ko-KR" sz="1600" dirty="0">
                <a:latin typeface="+mj-ea"/>
                <a:ea typeface="+mj-ea"/>
              </a:rPr>
              <a:t>(object)</a:t>
            </a:r>
            <a:r>
              <a:rPr lang="ko-KR" altLang="en-US" sz="1600" dirty="0">
                <a:latin typeface="+mj-ea"/>
                <a:ea typeface="+mj-ea"/>
              </a:rPr>
              <a:t>들로 구성되어 있는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것과 비슷하게 소프트웨어도 객체 단위로 작성하는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우리가 살고 있는 실제 세계에는 사람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동물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건물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자동차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시계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토스터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세탁기 등의 많은 객체가 존재한다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객체들은 객체 나름대로의 고유한 기능을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수행하면서 다른 객체들과 상호 작용한다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9D3DA-F3E7-415F-A02F-CED6DBD6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212926"/>
            <a:ext cx="3600400" cy="1446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5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절차 지향 그리고 객체 지향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객체 지향 프로그래밍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예를 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사람이 자동차를 운전하는 상황을 생각해보자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사람과 자동차는 모두 특정한 기능을 수행하는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객체라고 생각할 수 있고 사람과 자동차는 속도계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브레이크 페달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가속 페달 등을 통하여 서로 상호 작용하고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34E35-1664-41D4-950D-27D08598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92" y="1468021"/>
            <a:ext cx="4896544" cy="2134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ED09C6-88D4-47A2-869E-9CF8D923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34" y="4775917"/>
            <a:ext cx="5136949" cy="199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400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절차 지향 그리고 객체 지향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객체 지향 프로그래밍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소프트웨어 개발도 이와 같이 하는 방식을 객체 지향 방법</a:t>
            </a:r>
            <a:r>
              <a:rPr lang="en-US" altLang="ko-KR" sz="1600" dirty="0">
                <a:latin typeface="+mj-ea"/>
                <a:ea typeface="+mj-ea"/>
              </a:rPr>
              <a:t>(object-oriented approach)</a:t>
            </a:r>
            <a:r>
              <a:rPr lang="ko-KR" altLang="en-US" sz="1600" dirty="0">
                <a:latin typeface="+mj-ea"/>
                <a:ea typeface="+mj-ea"/>
              </a:rPr>
              <a:t>이라고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다양한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기능을 하는 객체들이 존재하고 이러한 객체들을 조합하여 자기가 원하는 기능을 구현하는 기법이다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그림의 예에서 인간과 자동차는 객체로 표현되며 이들 객체들이 메시지를 전달하여 서로 상호 작용하면서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원하는 작업을 수행하게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객체 지향 방법의 최대 목표는 코드의 재사용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(reuse)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지금까지의 프로그램 개발이 힘들었던 이유는 다른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사람들이 개발한 유용하고 좋은 코드를 재 사용할 수 없었기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사람이 개발한 신뢰성 있는 코드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를 쉽게 가져와서 사용할 수 있다면 빠른 시간 안에 우수한 품질의 프로그램을 작성할 수 있을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많은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상업적인 회사들이 객체 지향 형태로 제작된 다양한 클래스 라이브러리들을 판매한다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791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C++ </a:t>
            </a:r>
            <a:r>
              <a:rPr lang="ko-KR" altLang="en-US" sz="2800" b="1" dirty="0">
                <a:latin typeface="+mj-ea"/>
              </a:rPr>
              <a:t>프로그램 개발 단계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프로그램의 개발단계를 좀 더 자세하게 살펴보자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당연하지만 컴퓨터가 있어야 하고 몇 가지의 소프트웨어가 설치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되어야한다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텍스트 에디터와 컴파일러가 통합되어 있는 비주얼 스튜디오를 사용할 예정이다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전체적인 과정은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58E73-48E4-465B-B332-D95941C5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189255"/>
            <a:ext cx="5400600" cy="4542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06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비주얼 스튜디오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예전에는 에디터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컴파일러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디버거 등이 별도의 분리된 프로그램이었다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프로그래머들은 매번 여러 개의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프로그램을 반복적으로 수행시켜야 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통합개발환경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(IDE: integrated development environment)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과 같은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소프트웨어 도구들이 등장 하면서 더욱 간편하고 효율적으로 프로그램을 작성할 수 있게 되었다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통합개발환경은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프로그램 개발에 필수적인 편집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컴파일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실행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디버깅 기능을 하나로 통합한 도구이다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통합개발환경도 일종의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프로그램이다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우리는 프로그램을 이용하여 프로그램을 더 빠르고 쉽게 제작할 수 있는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통합개발환경은 프로그램 개발과 관련된 전체 과정을 아주 쉽게 해준다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적어도 하나의 통합개발환경은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반드시 배워 두어야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7CB473-B708-4AD3-88BE-D06DBA71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690252"/>
            <a:ext cx="5231293" cy="2979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4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비주얼 스튜디오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비주얼 스튜디오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윈도우즈에서의 대표적인 통합 개발 도구는 마이크로소프트사의 비주얼 스튜디오</a:t>
            </a:r>
            <a:r>
              <a:rPr lang="en-US" altLang="ko-KR" sz="1600" dirty="0">
                <a:latin typeface="+mj-ea"/>
                <a:ea typeface="+mj-ea"/>
              </a:rPr>
              <a:t>(Visual Studio)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비주얼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스튜디오는 마이크로소프트사가 윈도우 운영체제에서 응용프로그램 제작을 위하여 제공하는 통합개발환경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비주얼 스튜디오는 윈도우 상에서 동작하는 거의 모든 형태의 프로그램을 제작할 수 있는 강력한 도구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이며 윈도우에서 수행되는 많은 프로그램들이 비주얼 스튜디오로 작성되고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최근의 비주얼 스튜디오는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하나의 틀안에서 </a:t>
            </a:r>
            <a:r>
              <a:rPr lang="en-US" altLang="ko-KR" sz="1600" dirty="0">
                <a:latin typeface="+mj-ea"/>
                <a:ea typeface="+mj-ea"/>
              </a:rPr>
              <a:t>C, C++, C#, </a:t>
            </a:r>
            <a:r>
              <a:rPr lang="ko-KR" altLang="en-US" sz="1600" dirty="0">
                <a:latin typeface="+mj-ea"/>
                <a:ea typeface="+mj-ea"/>
              </a:rPr>
              <a:t>자바스크립트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파이썬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비주얼 베이직</a:t>
            </a:r>
            <a:r>
              <a:rPr lang="en-US" altLang="ko-KR" sz="1600" dirty="0">
                <a:latin typeface="+mj-ea"/>
                <a:ea typeface="+mj-ea"/>
              </a:rPr>
              <a:t>, HTML&amp;CSS </a:t>
            </a:r>
            <a:r>
              <a:rPr lang="ko-KR" altLang="en-US" sz="1600" dirty="0">
                <a:latin typeface="+mj-ea"/>
                <a:ea typeface="+mj-ea"/>
              </a:rPr>
              <a:t>등의 여러 프로그래밍 언어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를 사용하여 서로 다른 프로그램을 개발할 수 있도록 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사용법을 한 번만 학습해 두면 두고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두고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</a:t>
            </a:r>
            <a:r>
              <a:rPr lang="en-US" altLang="ko-KR" sz="1600" dirty="0">
                <a:latin typeface="+mj-ea"/>
                <a:ea typeface="+mj-ea"/>
              </a:rPr>
              <a:t>20</a:t>
            </a:r>
            <a:r>
              <a:rPr lang="ko-KR" altLang="en-US" sz="1600" dirty="0">
                <a:latin typeface="+mj-ea"/>
                <a:ea typeface="+mj-ea"/>
              </a:rPr>
              <a:t>년이 넘게 프로그래머들이 사용해 온 도구인 만큼 절대 없어질 것 같지 않다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즉 여러분들이 안심하고 배워도 된다는 뜻이다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우리가 주로 작성할 프로그램은 콘솔</a:t>
            </a:r>
            <a:r>
              <a:rPr lang="en-US" altLang="ko-KR" sz="1600" dirty="0">
                <a:latin typeface="+mj-ea"/>
                <a:ea typeface="+mj-ea"/>
              </a:rPr>
              <a:t>(console) </a:t>
            </a:r>
            <a:r>
              <a:rPr lang="ko-KR" altLang="en-US" sz="1600" dirty="0">
                <a:latin typeface="+mj-ea"/>
                <a:ea typeface="+mj-ea"/>
              </a:rPr>
              <a:t>형태의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간단한 프로그램이다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콘솔 프로그램은 콘솔창을 이용하여 텍스트 형태로 입력과 출력을 하는 아주 간단한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프로그램을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주로 문자 입출력만이 가능하며 윈도우나 그래픽은 불가능하다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너무 실망할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필요는 없다</a:t>
            </a:r>
            <a:r>
              <a:rPr lang="en-US" altLang="ko-KR" sz="1600" dirty="0">
                <a:latin typeface="+mj-ea"/>
                <a:ea typeface="+mj-ea"/>
              </a:rPr>
              <a:t>. C </a:t>
            </a:r>
            <a:r>
              <a:rPr lang="ko-KR" altLang="en-US" sz="1600" dirty="0">
                <a:latin typeface="+mj-ea"/>
                <a:ea typeface="+mj-ea"/>
              </a:rPr>
              <a:t>언어만 잘 학습하면 차후에 얼마든지 화려한 프로그램을 작성할 수 있다</a:t>
            </a:r>
            <a:r>
              <a:rPr lang="en-US" altLang="ko-KR" sz="1600" dirty="0">
                <a:latin typeface="+mj-ea"/>
                <a:ea typeface="+mj-ea"/>
              </a:rPr>
              <a:t>. 	 	 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그리고 항상 중요한 것은 화려한 외양보다 내용이다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1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비주얼 스튜디오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비주얼 스튜디오 버전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마이크로소프트에서는 사용자의 용도에 맞추어서 몇 가지의 비주얼 스튜디오 버전을 제공하고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● 커뮤니티</a:t>
            </a:r>
            <a:r>
              <a:rPr lang="en-US" altLang="ko-KR" sz="1600" dirty="0">
                <a:latin typeface="+mj-ea"/>
                <a:ea typeface="+mj-ea"/>
              </a:rPr>
              <a:t>(Visual Studio Community) </a:t>
            </a:r>
            <a:r>
              <a:rPr lang="ko-KR" altLang="en-US" sz="1600" dirty="0">
                <a:latin typeface="+mj-ea"/>
                <a:ea typeface="+mj-ea"/>
              </a:rPr>
              <a:t>버전은 “기업 외 응용프로그램 빌드 개발자를 위한 완벽한 기능의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   </a:t>
            </a:r>
            <a:r>
              <a:rPr lang="ko-KR" altLang="en-US" sz="1600" dirty="0">
                <a:latin typeface="+mj-ea"/>
                <a:ea typeface="+mj-ea"/>
              </a:rPr>
              <a:t>확장 가능한 무료도구” 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● 프로페셔널 버전</a:t>
            </a:r>
            <a:r>
              <a:rPr lang="en-US" altLang="ko-KR" sz="1600" dirty="0">
                <a:latin typeface="+mj-ea"/>
                <a:ea typeface="+mj-ea"/>
              </a:rPr>
              <a:t>(Visual Studio Professional)</a:t>
            </a:r>
            <a:r>
              <a:rPr lang="ko-KR" altLang="en-US" sz="1600" dirty="0">
                <a:latin typeface="+mj-ea"/>
                <a:ea typeface="+mj-ea"/>
              </a:rPr>
              <a:t>은 “개별 개발자 또는 소규모 팀을 위한 전문적인 개발자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   </a:t>
            </a:r>
            <a:r>
              <a:rPr lang="ko-KR" altLang="en-US" sz="1600" dirty="0">
                <a:latin typeface="+mj-ea"/>
                <a:ea typeface="+mj-ea"/>
              </a:rPr>
              <a:t>도구 및 서비스” 라고 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● 엔터프라이즈 버전</a:t>
            </a:r>
            <a:r>
              <a:rPr lang="en-US" altLang="ko-KR" sz="1600" dirty="0">
                <a:latin typeface="+mj-ea"/>
                <a:ea typeface="+mj-ea"/>
              </a:rPr>
              <a:t>(Visual Studio Enterprise)</a:t>
            </a:r>
            <a:r>
              <a:rPr lang="ko-KR" altLang="en-US" sz="1600" dirty="0">
                <a:latin typeface="+mj-ea"/>
                <a:ea typeface="+mj-ea"/>
              </a:rPr>
              <a:t>은 “고급 테스트 및 </a:t>
            </a:r>
            <a:r>
              <a:rPr lang="en-US" altLang="ko-KR" sz="1600" dirty="0">
                <a:latin typeface="+mj-ea"/>
                <a:ea typeface="+mj-ea"/>
              </a:rPr>
              <a:t>DevOps</a:t>
            </a:r>
            <a:r>
              <a:rPr lang="ko-KR" altLang="en-US" sz="1600" dirty="0">
                <a:latin typeface="+mj-ea"/>
                <a:ea typeface="+mj-ea"/>
              </a:rPr>
              <a:t>를 포함해서 어떠한 크기나 </a:t>
            </a:r>
            <a:r>
              <a:rPr lang="en-US" altLang="ko-KR" sz="1600" dirty="0">
                <a:latin typeface="+mj-ea"/>
                <a:ea typeface="+mj-ea"/>
              </a:rPr>
              <a:t>			    </a:t>
            </a:r>
            <a:r>
              <a:rPr lang="ko-KR" altLang="en-US" sz="1600" dirty="0">
                <a:latin typeface="+mj-ea"/>
                <a:ea typeface="+mj-ea"/>
              </a:rPr>
              <a:t>복잡한 프로젝트까지 개발팀을 위한 고급 기능이 포함된 엔터프라이즈급 솔루션”이라고 표시되어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여러분들은 엔터프라이즈 버전을 사용하고 싶겠지만 가격도 만만치 않고 설치에도 많은 시간이 걸린다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학생 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이나 입문자는 커뮤니티 버전으로 충분하다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8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프로그래밍과 프로그래밍 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컴퓨터에서 프로그램이 하는 일은 무엇일까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프로그램</a:t>
            </a:r>
            <a:r>
              <a:rPr lang="en-US" altLang="ko-KR" sz="1600" dirty="0">
                <a:latin typeface="+mj-ea"/>
                <a:ea typeface="+mj-ea"/>
              </a:rPr>
              <a:t>(program)</a:t>
            </a:r>
            <a:r>
              <a:rPr lang="ko-KR" altLang="en-US" sz="1600" dirty="0">
                <a:latin typeface="+mj-ea"/>
                <a:ea typeface="+mj-ea"/>
              </a:rPr>
              <a:t>이란 우리가 하고자 하는 작업을 컴퓨터에게 전달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하여 주는 역할을 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프로그램은 컴퓨터에게 무엇을 어떻게 시킬지를 기록해 놓은 작업 지시서라고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보면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프로그램 안에는 “무엇을 어떤 식으로 해라” 와 같은 형태의 명령어</a:t>
            </a:r>
            <a:r>
              <a:rPr lang="en-US" altLang="ko-KR" sz="1600" dirty="0">
                <a:latin typeface="+mj-ea"/>
                <a:ea typeface="+mj-ea"/>
              </a:rPr>
              <a:t>(instruction)</a:t>
            </a:r>
            <a:r>
              <a:rPr lang="ko-KR" altLang="en-US" sz="1600" dirty="0">
                <a:latin typeface="+mj-ea"/>
                <a:ea typeface="+mj-ea"/>
              </a:rPr>
              <a:t>들이 들어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컴퓨터에 작업을 시키려면 컴퓨터가 작업의 내용을 이해해야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언어를 이용해서 명령할 것인가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사람이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사용하는 언어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자연어라고 한다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사용하면 컴퓨터는 이해할 수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컴퓨터가 이해할 수 있는 언어로 명령을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내려야 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사실 컴퓨터가 알아듣는 언어는 한가지이다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즉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로 구성되어 있는 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00110111 0001010...”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과 같은 형태의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기계어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(machine language)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컴퓨터는 이러한 이진수 형태를 바로 이해할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실제로 초기의 컴퓨터에서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는 이러한 기계어를 사용하여 프로그램을 했었다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73D67-07E0-4BD0-AA4A-77012AC8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04" y="4428918"/>
            <a:ext cx="7826324" cy="1009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18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비주얼 스튜디오 설치하기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비주얼 스튜디오 설치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① 웹 사이트 </a:t>
            </a:r>
            <a:r>
              <a:rPr lang="en-US" altLang="ko-KR" sz="1600" dirty="0">
                <a:latin typeface="+mj-ea"/>
                <a:ea typeface="+mj-ea"/>
              </a:rPr>
              <a:t>https://www.visualstudio.com/ko/</a:t>
            </a:r>
            <a:r>
              <a:rPr lang="ko-KR" altLang="en-US" sz="1600" dirty="0">
                <a:latin typeface="+mj-ea"/>
                <a:ea typeface="+mj-ea"/>
              </a:rPr>
              <a:t>에 접속하면 다음과 같은 화면이 나타난다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② 위의 화면에서 </a:t>
            </a:r>
            <a:r>
              <a:rPr lang="en-US" altLang="ko-KR" sz="1600" dirty="0">
                <a:latin typeface="+mj-ea"/>
                <a:ea typeface="+mj-ea"/>
              </a:rPr>
              <a:t>[Community 2022]</a:t>
            </a:r>
            <a:r>
              <a:rPr lang="ko-KR" altLang="en-US" sz="1600" dirty="0">
                <a:latin typeface="+mj-ea"/>
                <a:ea typeface="+mj-ea"/>
              </a:rPr>
              <a:t>를 선택하고 다운로드 되는 파일을 실행</a:t>
            </a:r>
            <a:r>
              <a:rPr lang="en-US" altLang="ko-KR" sz="1600" dirty="0">
                <a:latin typeface="+mj-ea"/>
                <a:ea typeface="+mj-ea"/>
              </a:rPr>
              <a:t>(R)</a:t>
            </a:r>
            <a:r>
              <a:rPr lang="ko-KR" altLang="en-US" sz="1600" dirty="0">
                <a:latin typeface="+mj-ea"/>
                <a:ea typeface="+mj-ea"/>
              </a:rPr>
              <a:t>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③ 다운로드 완료 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다음 실습 시간에 같이 강의자와 함께 설치과정과 </a:t>
            </a:r>
            <a:r>
              <a:rPr lang="ko-KR" altLang="en-US" sz="1600">
                <a:latin typeface="+mj-ea"/>
                <a:ea typeface="+mj-ea"/>
              </a:rPr>
              <a:t>테스트를 진행 하도록 </a:t>
            </a:r>
            <a:r>
              <a:rPr lang="ko-KR" altLang="en-US" sz="1600" dirty="0">
                <a:latin typeface="+mj-ea"/>
                <a:ea typeface="+mj-ea"/>
              </a:rPr>
              <a:t>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01F53A-339B-4C2E-8C52-05F4BC66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843594"/>
            <a:ext cx="5256584" cy="315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6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컴파일러란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인간이 기계어로 프로그램을 할 수 있다면 아무런 문제는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아래의 코드를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인간의 언어와는 달라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도 너무 다르다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기계어는 인간에게는 상당히 불편한 언어 이었기 때문에 사람이 이해하기 쉬운 프로그래밍 언어가 만들어지게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프로그래밍 언어는 기계어와 인간이 사용하는 자연어 중간 </a:t>
            </a:r>
            <a:r>
              <a:rPr lang="ko-KR" altLang="en-US" sz="1600" dirty="0" err="1">
                <a:latin typeface="+mj-ea"/>
                <a:ea typeface="+mj-ea"/>
              </a:rPr>
              <a:t>쯤에</a:t>
            </a:r>
            <a:r>
              <a:rPr lang="ko-KR" altLang="en-US" sz="1600" dirty="0">
                <a:latin typeface="+mj-ea"/>
                <a:ea typeface="+mj-ea"/>
              </a:rPr>
              <a:t> 위치한다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인간이 프로그래밍 언어로 프로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그램을 작성하면 컴파일러 라는 소프트웨어가 프로그램을 기계어로 바꾸어 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이렇게 번역하는 작업을 컴파일 </a:t>
            </a:r>
            <a:b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(compile)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이라고 하고 이러한 작업을 하는 소프트웨어를 컴파일러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(compiler)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이것은 영어를 말하는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사람과 한국어를 말하는 사람이 중간에 통역을 두고 이야기 하는 것과 비슷하다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79705-1A0E-4B84-BD99-678C3EF8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1" y="1835643"/>
            <a:ext cx="2488476" cy="1775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A23C46-63ED-4E30-A2D7-2C3ED932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63" y="5477028"/>
            <a:ext cx="3409177" cy="1337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1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C++ </a:t>
            </a:r>
            <a:r>
              <a:rPr lang="ko-KR" altLang="en-US" sz="2800" b="1" dirty="0">
                <a:latin typeface="+mj-ea"/>
              </a:rPr>
              <a:t>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C++</a:t>
            </a:r>
            <a:r>
              <a:rPr lang="ko-KR" altLang="en-US" sz="1600" dirty="0">
                <a:latin typeface="+mj-ea"/>
                <a:ea typeface="+mj-ea"/>
              </a:rPr>
              <a:t>라는 이름이 의미하는 것처럼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언어에 객체 지향프로그래밍 기능을 추가하여서 만든 언어이다</a:t>
            </a:r>
            <a:r>
              <a:rPr lang="en-US" altLang="ko-KR" sz="1600" dirty="0">
                <a:latin typeface="+mj-ea"/>
                <a:ea typeface="+mj-ea"/>
              </a:rPr>
              <a:t>. C++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ko-KR" altLang="en-US" sz="1600" dirty="0" err="1">
                <a:latin typeface="+mj-ea"/>
                <a:ea typeface="+mj-ea"/>
              </a:rPr>
              <a:t>를</a:t>
            </a:r>
            <a:r>
              <a:rPr lang="ko-KR" altLang="en-US" sz="1600" dirty="0">
                <a:latin typeface="+mj-ea"/>
                <a:ea typeface="+mj-ea"/>
              </a:rPr>
              <a:t> 사용하면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언어처럼 절차 지향 프로그래밍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(procedural programming)</a:t>
            </a:r>
            <a:r>
              <a:rPr lang="ko-KR" altLang="en-US" sz="1600" dirty="0">
                <a:latin typeface="+mj-ea"/>
                <a:ea typeface="+mj-ea"/>
              </a:rPr>
              <a:t>을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여기에 복잡한 프로그램을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작성하는데 매우 효과적인 방법으로 알려진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객체 지향프로그래밍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(object-oriented programming)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방법을 사용할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또한 템플릿을 이용하는 일반화 프로그래밍</a:t>
            </a:r>
            <a:r>
              <a:rPr lang="en-US" altLang="ko-KR" sz="1600" dirty="0">
                <a:latin typeface="+mj-ea"/>
                <a:ea typeface="+mj-ea"/>
              </a:rPr>
              <a:t>(generic programming)</a:t>
            </a:r>
            <a:r>
              <a:rPr lang="ko-KR" altLang="en-US" sz="1600" dirty="0">
                <a:latin typeface="+mj-ea"/>
                <a:ea typeface="+mj-ea"/>
              </a:rPr>
              <a:t>기능까지 추가되었다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용어들은 앞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으로 차례대로 학습할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C++</a:t>
            </a:r>
            <a:r>
              <a:rPr lang="ko-KR" altLang="en-US" sz="1600" dirty="0">
                <a:latin typeface="+mj-ea"/>
                <a:ea typeface="+mj-ea"/>
              </a:rPr>
              <a:t>는 현재에도 고성능 소프트웨어 개발을 위한 탁월한 언어 중의 하나로서 소프트웨어 산업에서 광범위하게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사용된다</a:t>
            </a:r>
            <a:r>
              <a:rPr lang="en-US" altLang="ko-KR" sz="1600" dirty="0">
                <a:latin typeface="+mj-ea"/>
                <a:ea typeface="+mj-ea"/>
              </a:rPr>
              <a:t>. C++</a:t>
            </a:r>
            <a:r>
              <a:rPr lang="ko-KR" altLang="en-US" sz="1600" dirty="0">
                <a:latin typeface="+mj-ea"/>
                <a:ea typeface="+mj-ea"/>
              </a:rPr>
              <a:t>를 이용하면 운영체제나 게임 애플리케이션과 같은 다양한 종류의 소프트웨어를 제작할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C++</a:t>
            </a:r>
            <a:r>
              <a:rPr lang="ko-KR" altLang="en-US" sz="1600" b="1" dirty="0">
                <a:latin typeface="+mj-ea"/>
                <a:ea typeface="+mj-ea"/>
              </a:rPr>
              <a:t>의 역사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1980</a:t>
            </a:r>
            <a:r>
              <a:rPr lang="ko-KR" altLang="en-US" sz="1600" dirty="0">
                <a:latin typeface="+mj-ea"/>
                <a:ea typeface="+mj-ea"/>
              </a:rPr>
              <a:t>년대 초에 </a:t>
            </a:r>
            <a:r>
              <a:rPr lang="en-US" altLang="ko-KR" sz="1600" dirty="0">
                <a:latin typeface="+mj-ea"/>
                <a:ea typeface="+mj-ea"/>
              </a:rPr>
              <a:t>AT&amp;T </a:t>
            </a:r>
            <a:r>
              <a:rPr lang="ko-KR" altLang="en-US" sz="1600" dirty="0">
                <a:latin typeface="+mj-ea"/>
                <a:ea typeface="+mj-ea"/>
              </a:rPr>
              <a:t>벨 연구소의 </a:t>
            </a:r>
            <a:r>
              <a:rPr lang="en-US" altLang="ko-KR" sz="1600" dirty="0">
                <a:latin typeface="+mj-ea"/>
                <a:ea typeface="+mj-ea"/>
              </a:rPr>
              <a:t>Bjarne Stroustrup</a:t>
            </a:r>
            <a:r>
              <a:rPr lang="ko-KR" altLang="en-US" sz="1600" dirty="0">
                <a:latin typeface="+mj-ea"/>
                <a:ea typeface="+mj-ea"/>
              </a:rPr>
              <a:t>에 의하여 개발되었다</a:t>
            </a:r>
            <a:r>
              <a:rPr lang="en-US" altLang="ko-KR" sz="1600" dirty="0">
                <a:latin typeface="+mj-ea"/>
                <a:ea typeface="+mj-ea"/>
              </a:rPr>
              <a:t>. C++</a:t>
            </a:r>
            <a:r>
              <a:rPr lang="ko-KR" altLang="en-US" sz="1600" dirty="0">
                <a:latin typeface="+mj-ea"/>
                <a:ea typeface="+mj-ea"/>
              </a:rPr>
              <a:t>는 이름에 </a:t>
            </a:r>
            <a:r>
              <a:rPr lang="en-US" altLang="ko-KR" sz="1600" dirty="0">
                <a:latin typeface="+mj-ea"/>
                <a:ea typeface="+mj-ea"/>
              </a:rPr>
              <a:t>++(</a:t>
            </a:r>
            <a:r>
              <a:rPr lang="ko-KR" altLang="en-US" sz="1600" dirty="0">
                <a:latin typeface="+mj-ea"/>
                <a:ea typeface="+mj-ea"/>
              </a:rPr>
              <a:t>증가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 연산자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가 들어 있는 것처럼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언어를 유지하면서 확장한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Stroustrup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1979</a:t>
            </a:r>
            <a:r>
              <a:rPr lang="ko-KR" altLang="en-US" sz="1600" dirty="0">
                <a:latin typeface="+mj-ea"/>
                <a:ea typeface="+mj-ea"/>
              </a:rPr>
              <a:t>년부터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언어에 클래스 개념을 추가한 “</a:t>
            </a:r>
            <a:r>
              <a:rPr lang="en-US" altLang="ko-KR" sz="1600" dirty="0">
                <a:latin typeface="+mj-ea"/>
                <a:ea typeface="+mj-ea"/>
              </a:rPr>
              <a:t>C with classes" </a:t>
            </a:r>
            <a:r>
              <a:rPr lang="ko-KR" altLang="en-US" sz="1600" dirty="0">
                <a:latin typeface="+mj-ea"/>
                <a:ea typeface="+mj-ea"/>
              </a:rPr>
              <a:t>언어를 개발하기 시작하였다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Stroustrup</a:t>
            </a:r>
            <a:r>
              <a:rPr lang="ko-KR" altLang="en-US" sz="1600" dirty="0">
                <a:latin typeface="+mj-ea"/>
                <a:ea typeface="+mj-ea"/>
              </a:rPr>
              <a:t>은 대규모 의 소프트웨어를 개발할 때 </a:t>
            </a:r>
            <a:r>
              <a:rPr lang="en-US" altLang="ko-KR" sz="1600" dirty="0">
                <a:latin typeface="+mj-ea"/>
                <a:ea typeface="+mj-ea"/>
              </a:rPr>
              <a:t>Simula </a:t>
            </a:r>
            <a:r>
              <a:rPr lang="ko-KR" altLang="en-US" sz="1600" dirty="0">
                <a:latin typeface="+mj-ea"/>
                <a:ea typeface="+mj-ea"/>
              </a:rPr>
              <a:t>라는 언어의 객체 지향 개념이 매우 유용함을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알게 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Simula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상당히 속도가 매우 느렸고 반면에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언어는 상당히 빠르지만 객체 지향의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개념이 없었다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C++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언어에 클래스 개념을 추가하고 이어서 가상함수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연산자 중복 정의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다중상속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템플릿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예외 처리 등이 기능이 차례로 추가</a:t>
            </a:r>
            <a:r>
              <a:rPr lang="ko-KR" altLang="en-US" sz="1600" dirty="0">
                <a:latin typeface="+mj-ea"/>
                <a:ea typeface="+mj-ea"/>
              </a:rPr>
              <a:t>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차차 알아보도록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25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C++ </a:t>
            </a:r>
            <a:r>
              <a:rPr lang="ko-KR" altLang="en-US" sz="2800" b="1" dirty="0">
                <a:latin typeface="+mj-ea"/>
              </a:rPr>
              <a:t>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C++</a:t>
            </a:r>
            <a:r>
              <a:rPr lang="ko-KR" altLang="en-US" sz="1600" b="1" dirty="0">
                <a:latin typeface="+mj-ea"/>
                <a:ea typeface="+mj-ea"/>
              </a:rPr>
              <a:t>의 역사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</a:t>
            </a:r>
            <a:r>
              <a:rPr lang="ko-KR" altLang="en-US" sz="1600" dirty="0">
                <a:latin typeface="+mj-ea"/>
                <a:ea typeface="+mj-ea"/>
              </a:rPr>
              <a:t>에 대한 표준은 </a:t>
            </a:r>
            <a:r>
              <a:rPr lang="en-US" altLang="ko-KR" sz="1600" dirty="0">
                <a:latin typeface="+mj-ea"/>
                <a:ea typeface="+mj-ea"/>
              </a:rPr>
              <a:t>ANSI(American National Standards Institute)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ISO(International Standard Organization)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에 의하여 공동으로 개발되었다</a:t>
            </a:r>
            <a:r>
              <a:rPr lang="en-US" altLang="ko-KR" sz="1600" dirty="0">
                <a:latin typeface="+mj-ea"/>
                <a:ea typeface="+mj-ea"/>
              </a:rPr>
              <a:t>. 1993</a:t>
            </a:r>
            <a:r>
              <a:rPr lang="ko-KR" altLang="en-US" sz="1600" dirty="0">
                <a:latin typeface="+mj-ea"/>
                <a:ea typeface="+mj-ea"/>
              </a:rPr>
              <a:t>년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월에 워킹 드래프트를 발표하였고 </a:t>
            </a:r>
            <a:r>
              <a:rPr lang="en-US" altLang="ko-KR" sz="1600" dirty="0">
                <a:latin typeface="+mj-ea"/>
                <a:ea typeface="+mj-ea"/>
              </a:rPr>
              <a:t>1997</a:t>
            </a:r>
            <a:r>
              <a:rPr lang="ko-KR" altLang="en-US" sz="1600" dirty="0">
                <a:latin typeface="+mj-ea"/>
                <a:ea typeface="+mj-ea"/>
              </a:rPr>
              <a:t>년에 공식적인 표준으로 지 </a:t>
            </a:r>
            <a:r>
              <a:rPr lang="en-US" altLang="ko-KR" sz="1600" dirty="0">
                <a:latin typeface="+mj-ea"/>
                <a:ea typeface="+mj-ea"/>
              </a:rPr>
              <a:t>	 	 </a:t>
            </a:r>
            <a:r>
              <a:rPr lang="ko-KR" altLang="en-US" sz="1600" dirty="0">
                <a:latin typeface="+mj-ea"/>
                <a:ea typeface="+mj-ea"/>
              </a:rPr>
              <a:t>정 되었다</a:t>
            </a:r>
            <a:r>
              <a:rPr lang="en-US" altLang="ko-KR" sz="1600" dirty="0">
                <a:latin typeface="+mj-ea"/>
                <a:ea typeface="+mj-ea"/>
              </a:rPr>
              <a:t>. 2011</a:t>
            </a:r>
            <a:r>
              <a:rPr lang="ko-KR" altLang="en-US" sz="1600" dirty="0">
                <a:latin typeface="+mj-ea"/>
                <a:ea typeface="+mj-ea"/>
              </a:rPr>
              <a:t>년도에는 </a:t>
            </a:r>
            <a:r>
              <a:rPr lang="en-US" altLang="ko-KR" sz="1600" dirty="0">
                <a:latin typeface="+mj-ea"/>
                <a:ea typeface="+mj-ea"/>
              </a:rPr>
              <a:t>C++ 11</a:t>
            </a:r>
            <a:r>
              <a:rPr lang="ko-KR" altLang="en-US" sz="1600" dirty="0">
                <a:latin typeface="+mj-ea"/>
                <a:ea typeface="+mj-ea"/>
              </a:rPr>
              <a:t>이 발표되었다</a:t>
            </a:r>
            <a:r>
              <a:rPr lang="en-US" altLang="ko-KR" sz="1600" dirty="0">
                <a:latin typeface="+mj-ea"/>
                <a:ea typeface="+mj-ea"/>
              </a:rPr>
              <a:t>. C++ 11</a:t>
            </a:r>
            <a:r>
              <a:rPr lang="ko-KR" altLang="en-US" sz="1600" dirty="0">
                <a:latin typeface="+mj-ea"/>
                <a:ea typeface="+mj-ea"/>
              </a:rPr>
              <a:t>에는 많은 새로운 특징들이 추가되었으며 </a:t>
            </a:r>
            <a:r>
              <a:rPr lang="en-US" altLang="ko-KR" sz="1600" dirty="0">
                <a:latin typeface="+mj-ea"/>
                <a:ea typeface="+mj-ea"/>
              </a:rPr>
              <a:t>2014</a:t>
            </a:r>
            <a:r>
              <a:rPr lang="ko-KR" altLang="en-US" sz="1600" dirty="0">
                <a:latin typeface="+mj-ea"/>
                <a:ea typeface="+mj-ea"/>
              </a:rPr>
              <a:t>년도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에는  </a:t>
            </a:r>
            <a:r>
              <a:rPr lang="en-US" altLang="ko-KR" sz="1600" dirty="0">
                <a:latin typeface="+mj-ea"/>
                <a:ea typeface="+mj-ea"/>
              </a:rPr>
              <a:t>C++ 14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ISO</a:t>
            </a:r>
            <a:r>
              <a:rPr lang="ko-KR" altLang="en-US" sz="1600" dirty="0">
                <a:latin typeface="+mj-ea"/>
                <a:ea typeface="+mj-ea"/>
              </a:rPr>
              <a:t>에 의하여 최신 표준으로 지정되었다</a:t>
            </a:r>
            <a:r>
              <a:rPr lang="en-US" altLang="ko-KR" sz="1600" dirty="0">
                <a:latin typeface="+mj-ea"/>
                <a:ea typeface="+mj-ea"/>
              </a:rPr>
              <a:t>. C++ 14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C++ 11</a:t>
            </a:r>
            <a:r>
              <a:rPr lang="ko-KR" altLang="en-US" sz="1600" dirty="0">
                <a:latin typeface="+mj-ea"/>
                <a:ea typeface="+mj-ea"/>
              </a:rPr>
              <a:t>에 새로운 특징을 추가하였으며 </a:t>
            </a:r>
            <a:r>
              <a:rPr lang="en-US" altLang="ko-KR" sz="1600" dirty="0">
                <a:latin typeface="+mj-ea"/>
                <a:ea typeface="+mj-ea"/>
              </a:rPr>
              <a:t>	 	 </a:t>
            </a:r>
            <a:r>
              <a:rPr lang="ko-KR" altLang="en-US" sz="1600" dirty="0">
                <a:latin typeface="+mj-ea"/>
                <a:ea typeface="+mj-ea"/>
              </a:rPr>
              <a:t>표준라이브러리도 확장되었다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 지속적으로 </a:t>
            </a:r>
            <a:r>
              <a:rPr lang="en-US" altLang="ko-KR" sz="1600" dirty="0">
                <a:latin typeface="+mj-ea"/>
                <a:ea typeface="+mj-ea"/>
              </a:rPr>
              <a:t>C++ 17, C++ 20</a:t>
            </a:r>
            <a:r>
              <a:rPr lang="ko-KR" altLang="en-US" sz="1600" dirty="0">
                <a:latin typeface="+mj-ea"/>
                <a:ea typeface="+mj-ea"/>
              </a:rPr>
              <a:t>까지 발전에 이르고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52CAD-0664-4DFF-A02D-2933C084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20920"/>
            <a:ext cx="5811180" cy="2916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9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C++ </a:t>
            </a:r>
            <a:r>
              <a:rPr lang="ko-KR" altLang="en-US" sz="2800" b="1" dirty="0">
                <a:latin typeface="+mj-ea"/>
              </a:rPr>
              <a:t>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C</a:t>
            </a:r>
            <a:r>
              <a:rPr lang="ko-KR" altLang="en-US" sz="1600" b="1" dirty="0">
                <a:latin typeface="+mj-ea"/>
                <a:ea typeface="+mj-ea"/>
              </a:rPr>
              <a:t>언어에 추가된 기능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 </a:t>
            </a:r>
            <a:r>
              <a:rPr lang="ko-KR" altLang="en-US" sz="1600" dirty="0">
                <a:latin typeface="+mj-ea"/>
                <a:ea typeface="+mj-ea"/>
              </a:rPr>
              <a:t>언어의 가장 큰 특징은 </a:t>
            </a:r>
            <a:r>
              <a:rPr lang="en-US" altLang="ko-KR" sz="1600" dirty="0">
                <a:latin typeface="+mj-ea"/>
                <a:ea typeface="+mj-ea"/>
              </a:rPr>
              <a:t>C </a:t>
            </a:r>
            <a:r>
              <a:rPr lang="ko-KR" altLang="en-US" sz="1600" dirty="0">
                <a:latin typeface="+mj-ea"/>
                <a:ea typeface="+mj-ea"/>
              </a:rPr>
              <a:t>언어의 거의 모든 것을 지원하면서 객체 지향을 추가하였다는 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구체적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으로 다음과 같은 기능들이 추가되었다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b="1" dirty="0">
                <a:latin typeface="+mj-ea"/>
                <a:ea typeface="+mj-ea"/>
              </a:rPr>
              <a:t>클래스</a:t>
            </a:r>
            <a:r>
              <a:rPr lang="en-US" altLang="ko-KR" sz="1600" b="1" dirty="0">
                <a:latin typeface="+mj-ea"/>
                <a:ea typeface="+mj-ea"/>
              </a:rPr>
              <a:t>(class)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클래스를 이용하여 하나의 객체의 속성과 동작들을 한 곳으로 모아서 정의할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상속</a:t>
            </a:r>
            <a:r>
              <a:rPr lang="en-US" altLang="ko-KR" sz="1600" b="1" dirty="0">
                <a:latin typeface="+mj-ea"/>
                <a:ea typeface="+mj-ea"/>
              </a:rPr>
              <a:t>(inheritance)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클래스를 상속받아서 기존의 코드를 재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 err="1">
                <a:latin typeface="+mj-ea"/>
                <a:ea typeface="+mj-ea"/>
              </a:rPr>
              <a:t>다형성</a:t>
            </a:r>
            <a:r>
              <a:rPr lang="en-US" altLang="ko-KR" sz="1600" b="1" dirty="0">
                <a:latin typeface="+mj-ea"/>
                <a:ea typeface="+mj-ea"/>
              </a:rPr>
              <a:t>(polymorphism)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동일한 함수가 객체의 종류에 따라서 다르게 동작하는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b="1" dirty="0">
                <a:latin typeface="+mj-ea"/>
                <a:ea typeface="+mj-ea"/>
              </a:rPr>
              <a:t>연산자중복</a:t>
            </a:r>
            <a:r>
              <a:rPr lang="en-US" altLang="ko-KR" sz="1600" b="1" dirty="0">
                <a:latin typeface="+mj-ea"/>
                <a:ea typeface="+mj-ea"/>
              </a:rPr>
              <a:t>(operator overloading)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대상에 따라서 동일한 연산자로 새로운 연산을 정의할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b="1" dirty="0">
                <a:latin typeface="+mj-ea"/>
                <a:ea typeface="+mj-ea"/>
              </a:rPr>
              <a:t>참조타입</a:t>
            </a:r>
            <a:r>
              <a:rPr lang="en-US" altLang="ko-KR" sz="1600" b="1" dirty="0">
                <a:latin typeface="+mj-ea"/>
                <a:ea typeface="+mj-ea"/>
              </a:rPr>
              <a:t>(reference type)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변수의 별명을 만들어서 변수와 같이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훨씬 큰 표준 라이브러리 </a:t>
            </a:r>
            <a:r>
              <a:rPr lang="en-US" altLang="ko-KR" sz="1600" dirty="0">
                <a:latin typeface="+mj-ea"/>
                <a:ea typeface="+mj-ea"/>
              </a:rPr>
              <a:t>: C </a:t>
            </a:r>
            <a:r>
              <a:rPr lang="ko-KR" altLang="en-US" sz="1600" dirty="0">
                <a:latin typeface="+mj-ea"/>
                <a:ea typeface="+mj-ea"/>
              </a:rPr>
              <a:t>언어와는 비교가 되지 않는 풍부한 표준 라이브러리를 제공한다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함수 중복</a:t>
            </a:r>
            <a:r>
              <a:rPr lang="en-US" altLang="ko-KR" sz="1600" b="1" dirty="0">
                <a:latin typeface="+mj-ea"/>
                <a:ea typeface="+mj-ea"/>
              </a:rPr>
              <a:t>(function overloading)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매개 변수만 다르면 동일한 이름의 함수를 여러 개 만들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new</a:t>
            </a:r>
            <a:r>
              <a:rPr lang="ko-KR" altLang="en-US" sz="1600" b="1" dirty="0">
                <a:latin typeface="+mj-ea"/>
                <a:ea typeface="+mj-ea"/>
              </a:rPr>
              <a:t>와 </a:t>
            </a:r>
            <a:r>
              <a:rPr lang="en-US" altLang="ko-KR" sz="1600" b="1" dirty="0">
                <a:latin typeface="+mj-ea"/>
                <a:ea typeface="+mj-ea"/>
              </a:rPr>
              <a:t>delete </a:t>
            </a:r>
            <a:r>
              <a:rPr lang="ko-KR" altLang="en-US" sz="1600" b="1" dirty="0">
                <a:latin typeface="+mj-ea"/>
                <a:ea typeface="+mj-ea"/>
              </a:rPr>
              <a:t>연산자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동적 메모리 할당과 해제를 담당하는 연산자이다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제네릭</a:t>
            </a:r>
            <a:r>
              <a:rPr lang="en-US" altLang="ko-KR" sz="1600" b="1" dirty="0">
                <a:latin typeface="+mj-ea"/>
                <a:ea typeface="+mj-ea"/>
              </a:rPr>
              <a:t>(generics)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클래스 정의를 자료형에 상관없이 재 사용하는 기술이다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F14F0-B586-4AC1-971E-B87F85AB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217146"/>
            <a:ext cx="2880319" cy="1107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13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C++ </a:t>
            </a:r>
            <a:r>
              <a:rPr lang="ko-KR" altLang="en-US" sz="2800" b="1" dirty="0">
                <a:latin typeface="+mj-ea"/>
              </a:rPr>
              <a:t>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최신 </a:t>
            </a:r>
            <a:r>
              <a:rPr lang="en-US" altLang="ko-KR" sz="1600" b="1" dirty="0">
                <a:latin typeface="+mj-ea"/>
                <a:ea typeface="+mj-ea"/>
              </a:rPr>
              <a:t>C++</a:t>
            </a:r>
            <a:r>
              <a:rPr lang="ko-KR" altLang="en-US" sz="1600" b="1" dirty="0">
                <a:latin typeface="+mj-ea"/>
                <a:ea typeface="+mj-ea"/>
              </a:rPr>
              <a:t>의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특징</a:t>
            </a:r>
            <a:r>
              <a:rPr lang="en-US" altLang="ko-KR" sz="1600" b="1" dirty="0">
                <a:latin typeface="+mj-ea"/>
                <a:ea typeface="+mj-ea"/>
              </a:rPr>
              <a:t>(Modern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C++)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ko-KR" altLang="en-US" sz="1600" dirty="0">
                <a:latin typeface="+mj-ea"/>
                <a:ea typeface="+mj-ea"/>
              </a:rPr>
              <a:t>최신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은 완전히 새로운 프로그래밍 스타일로 변경되었다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특히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에 파이썬의 특징들이 많이 추가되었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파이썬에서 많은 인기를 얻고 있는 범위</a:t>
            </a:r>
            <a:r>
              <a:rPr lang="en-US" altLang="ko-KR" sz="1600" dirty="0">
                <a:latin typeface="+mj-ea"/>
                <a:ea typeface="+mj-ea"/>
              </a:rPr>
              <a:t>(range) - </a:t>
            </a:r>
            <a:r>
              <a:rPr lang="ko-KR" altLang="en-US" sz="1600" dirty="0">
                <a:latin typeface="+mj-ea"/>
                <a:ea typeface="+mj-ea"/>
              </a:rPr>
              <a:t>기반의 반복루프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타입 자동 추론 기능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보편적인 초기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화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람다식 등이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에 추가되었다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</a:t>
            </a:r>
            <a:r>
              <a:rPr lang="ko-KR" altLang="en-US" sz="1600" dirty="0">
                <a:latin typeface="+mj-ea"/>
                <a:ea typeface="+mj-ea"/>
              </a:rPr>
              <a:t>는 세계에서 가장 널리 사용되는 프로그래밍 언어 중 하나이다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잘 작성된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프로그램은 빠르고 효율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적이다</a:t>
            </a:r>
            <a:r>
              <a:rPr lang="en-US" altLang="ko-KR" sz="1600" dirty="0">
                <a:latin typeface="+mj-ea"/>
                <a:ea typeface="+mj-ea"/>
              </a:rPr>
              <a:t>. C++ </a:t>
            </a:r>
            <a:r>
              <a:rPr lang="ko-KR" altLang="en-US" sz="1600" dirty="0">
                <a:latin typeface="+mj-ea"/>
                <a:ea typeface="+mj-ea"/>
              </a:rPr>
              <a:t>언어는 재미있고 흥미진진한 게임부터 고성능 과학 소프트웨어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장치 드라이버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내장 프로그램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및 윈도우 클라이언트 응용프로그램에 이르기까지 다양한 응용 프로그램을 만들 수 있으므로 다른 언어보다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유연하다</a:t>
            </a:r>
            <a:r>
              <a:rPr lang="en-US" altLang="ko-KR" sz="1600" dirty="0">
                <a:latin typeface="+mj-ea"/>
                <a:ea typeface="+mj-ea"/>
              </a:rPr>
              <a:t>. 20</a:t>
            </a:r>
            <a:r>
              <a:rPr lang="ko-KR" altLang="en-US" sz="1600" dirty="0">
                <a:latin typeface="+mj-ea"/>
                <a:ea typeface="+mj-ea"/>
              </a:rPr>
              <a:t>년 이상 동안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는 많은 문제를 해결하는데 사용되어 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전통적인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프로그래머는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가 현대적인 </a:t>
            </a:r>
            <a:r>
              <a:rPr lang="en-US" altLang="ko-KR" sz="1600" dirty="0">
                <a:latin typeface="+mj-ea"/>
                <a:ea typeface="+mj-ea"/>
              </a:rPr>
              <a:t>C++ (</a:t>
            </a:r>
            <a:r>
              <a:rPr lang="ko-KR" altLang="en-US" sz="1600" dirty="0">
                <a:latin typeface="+mj-ea"/>
                <a:ea typeface="+mj-ea"/>
              </a:rPr>
              <a:t>모던</a:t>
            </a:r>
            <a:r>
              <a:rPr lang="en-US" altLang="ko-KR" sz="1600" dirty="0">
                <a:latin typeface="+mj-ea"/>
                <a:ea typeface="+mj-ea"/>
              </a:rPr>
              <a:t>C++)</a:t>
            </a:r>
            <a:r>
              <a:rPr lang="ko-KR" altLang="en-US" sz="1600" dirty="0">
                <a:latin typeface="+mj-ea"/>
                <a:ea typeface="+mj-ea"/>
              </a:rPr>
              <a:t>로 변화하였다는 것을 모르는 사람이 많다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 원래 요구 사항 중 하나는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언어와의 호환성이었다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그 이후로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많은 후속 기능 향상을 통해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몇 차례 업그레이드 되었다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유산으로 인해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종종 다중 패러다임 프로그래밍 언어라고도 불린다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	 	  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에서는 원시 포인터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배열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Null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종료 문자열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사용자 지정 데이터 구조 등이 그대로 남아 있어서 순전히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절차적인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C-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스타일 프로그래밍을 수행할 수도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24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C++ </a:t>
            </a:r>
            <a:r>
              <a:rPr lang="ko-KR" altLang="en-US" sz="2800" b="1" dirty="0">
                <a:latin typeface="+mj-ea"/>
              </a:rPr>
              <a:t>언어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C++ </a:t>
            </a:r>
            <a:r>
              <a:rPr lang="ko-KR" altLang="en-US" sz="1600" b="1" dirty="0">
                <a:latin typeface="+mj-ea"/>
                <a:ea typeface="+mj-ea"/>
              </a:rPr>
              <a:t>프로그래밍 시에 주의해야 할 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- C++ </a:t>
            </a:r>
            <a:r>
              <a:rPr lang="ko-KR" altLang="en-US" sz="1600" dirty="0">
                <a:latin typeface="+mj-ea"/>
                <a:ea typeface="+mj-ea"/>
              </a:rPr>
              <a:t>언어는 대부분의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 문법을 포함하고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개발자가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 스타일로 프로그래밍 하는 것도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얼마든지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객체 지향프로그래밍이나 일반화 프로그래밍은 단순히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언어에 몇 개만 추가하면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되는 것이 아니라 코딩의 패러다임 자체를 변경해야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설계부터 새롭게 해서 프로그램을 작성해야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본 강의를 수강하시는 분들은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완전히 다른 언어로 간주하고 학습하여야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본 강의의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장까지는 절차 지향 방법으로 설명한다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처음부터 클래스 개념을 제시하는 것도 좋지만 여러 가지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기초적인 개념들은 절차 지향 방법으로 이해하는 것이 쉽기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장부터는 반드시 객체 지향만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을 사용해서 프로그램 하도록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99564-9D60-4594-96CD-A37A7743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063817"/>
            <a:ext cx="6890742" cy="258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0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왜 </a:t>
            </a:r>
            <a:r>
              <a:rPr lang="en-US" altLang="ko-KR" sz="2800" b="1" dirty="0">
                <a:latin typeface="+mj-ea"/>
              </a:rPr>
              <a:t>C++ </a:t>
            </a:r>
            <a:r>
              <a:rPr lang="ko-KR" altLang="en-US" sz="2800" b="1" dirty="0">
                <a:latin typeface="+mj-ea"/>
              </a:rPr>
              <a:t>언어를 사용하는가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티오베</a:t>
            </a:r>
            <a:r>
              <a:rPr lang="en-US" altLang="ko-KR" sz="1600" dirty="0">
                <a:latin typeface="+mj-ea"/>
                <a:ea typeface="+mj-ea"/>
              </a:rPr>
              <a:t>(TIOBE)</a:t>
            </a:r>
            <a:r>
              <a:rPr lang="ko-KR" altLang="en-US" sz="1600" dirty="0">
                <a:latin typeface="+mj-ea"/>
                <a:ea typeface="+mj-ea"/>
              </a:rPr>
              <a:t>는 소프트웨어 코드 품질을 관리해 주는 업체로 프로그래밍 언어별 인기 순위를 매달 발표하고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보시다시피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위로써 </a:t>
            </a:r>
            <a:r>
              <a:rPr lang="en-US" altLang="ko-KR" sz="1600" dirty="0">
                <a:latin typeface="+mj-ea"/>
                <a:ea typeface="+mj-ea"/>
              </a:rPr>
              <a:t>TOP 5 </a:t>
            </a:r>
            <a:r>
              <a:rPr lang="ko-KR" altLang="en-US" sz="1600" dirty="0">
                <a:latin typeface="+mj-ea"/>
                <a:ea typeface="+mj-ea"/>
              </a:rPr>
              <a:t>안에 들어가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개발자들은 왜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을 사용하고  있고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의 강점은 무엇일까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C++</a:t>
            </a:r>
            <a:r>
              <a:rPr lang="ko-KR" altLang="en-US" sz="1600" dirty="0">
                <a:latin typeface="+mj-ea"/>
                <a:ea typeface="+mj-ea"/>
              </a:rPr>
              <a:t>가 배우기 쉽지 않은 언어라는 것은 우리가 인정하여야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초보자가 학습하기 쉬운 언어라면 파이썬이나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자바를 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파이썬이나 자바도 쉽지는 않다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상대적으로 보자면 그렇다는 것이다</a:t>
            </a:r>
            <a:r>
              <a:rPr lang="en-US" altLang="ko-KR" sz="1600" dirty="0">
                <a:latin typeface="+mj-ea"/>
                <a:ea typeface="+mj-ea"/>
              </a:rPr>
              <a:t>. C++</a:t>
            </a:r>
            <a:r>
              <a:rPr lang="ko-KR" altLang="en-US" sz="1600" dirty="0">
                <a:latin typeface="+mj-ea"/>
                <a:ea typeface="+mj-ea"/>
              </a:rPr>
              <a:t>가 악명을 </a:t>
            </a:r>
            <a:r>
              <a:rPr lang="ko-KR" altLang="en-US" sz="1600" dirty="0" err="1">
                <a:latin typeface="+mj-ea"/>
                <a:ea typeface="+mj-ea"/>
              </a:rPr>
              <a:t>떨치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게 된 것은 지원하는 기능이 워낙 많기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기능이 많다고 해서 전부 다 이용하라는 의미는 아니다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자신이 필요한 기능만 이용하면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EA78F-FF23-4E97-97C6-541ACC53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0" y="1843594"/>
            <a:ext cx="5034707" cy="3161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667451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45740</TotalTime>
  <Words>2762</Words>
  <Application>Microsoft Office PowerPoint</Application>
  <PresentationFormat>와이드스크린</PresentationFormat>
  <Paragraphs>223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프로그래밍과 프로그래밍 언어</vt:lpstr>
      <vt:lpstr>2. 컴파일러란?</vt:lpstr>
      <vt:lpstr>3. C++ 언어</vt:lpstr>
      <vt:lpstr>3. C++ 언어</vt:lpstr>
      <vt:lpstr>3. C++ 언어</vt:lpstr>
      <vt:lpstr>3. C++ 언어</vt:lpstr>
      <vt:lpstr>3. C++ 언어</vt:lpstr>
      <vt:lpstr>4. 왜 C++ 언어를 사용하는가?</vt:lpstr>
      <vt:lpstr>4. 왜 C++ 언어를 사용하는가?</vt:lpstr>
      <vt:lpstr>4. 왜 C++ 언어를 사용하는가?</vt:lpstr>
      <vt:lpstr>5. 절차 지향 그리고 객체 지향</vt:lpstr>
      <vt:lpstr>5. 절차 지향 그리고 객체 지향</vt:lpstr>
      <vt:lpstr>5. 절차 지향 그리고 객체 지향</vt:lpstr>
      <vt:lpstr>5. 절차 지향 그리고 객체 지향</vt:lpstr>
      <vt:lpstr>6. C++ 프로그램 개발 단계</vt:lpstr>
      <vt:lpstr>7. 비주얼 스튜디오 설치하기</vt:lpstr>
      <vt:lpstr>7. 비주얼 스튜디오 설치하기</vt:lpstr>
      <vt:lpstr>7. 비주얼 스튜디오 설치하기</vt:lpstr>
      <vt:lpstr>7. 비주얼 스튜디오 설치하기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6900</cp:revision>
  <dcterms:created xsi:type="dcterms:W3CDTF">2019-09-27T03:30:23Z</dcterms:created>
  <dcterms:modified xsi:type="dcterms:W3CDTF">2022-01-22T03:30:31Z</dcterms:modified>
</cp:coreProperties>
</file>