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578" r:id="rId3"/>
    <p:sldId id="1579" r:id="rId4"/>
    <p:sldId id="1580" r:id="rId5"/>
    <p:sldId id="1581" r:id="rId6"/>
    <p:sldId id="1582" r:id="rId7"/>
    <p:sldId id="1051" r:id="rId8"/>
    <p:sldId id="1052" r:id="rId9"/>
    <p:sldId id="1053" r:id="rId10"/>
    <p:sldId id="1054" r:id="rId11"/>
    <p:sldId id="1583" r:id="rId12"/>
    <p:sldId id="1584" r:id="rId13"/>
    <p:sldId id="1585" r:id="rId14"/>
    <p:sldId id="1586" r:id="rId15"/>
    <p:sldId id="1587" r:id="rId16"/>
    <p:sldId id="1589" r:id="rId17"/>
    <p:sldId id="1588" r:id="rId18"/>
    <p:sldId id="1590" r:id="rId19"/>
    <p:sldId id="1591" r:id="rId20"/>
    <p:sldId id="1592" r:id="rId21"/>
    <p:sldId id="1593" r:id="rId22"/>
    <p:sldId id="1594" r:id="rId23"/>
    <p:sldId id="1595" r:id="rId24"/>
    <p:sldId id="1596" r:id="rId25"/>
    <p:sldId id="1597" r:id="rId26"/>
    <p:sldId id="132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33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2" autoAdjust="0"/>
    <p:restoredTop sz="94622" autoAdjust="0"/>
  </p:normalViewPr>
  <p:slideViewPr>
    <p:cSldViewPr showGuides="1">
      <p:cViewPr varScale="1">
        <p:scale>
          <a:sx n="109" d="100"/>
          <a:sy n="109" d="100"/>
        </p:scale>
        <p:origin x="138" y="264"/>
      </p:cViewPr>
      <p:guideLst>
        <p:guide orient="horz" pos="2160"/>
        <p:guide pos="3840"/>
        <p:guide pos="6335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91505" y="2204864"/>
            <a:ext cx="9828584" cy="2040077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endParaRPr lang="en-US" altLang="ko-KR" sz="4800" dirty="0">
              <a:latin typeface="+mj-ea"/>
              <a:ea typeface="+mj-ea"/>
            </a:endParaRPr>
          </a:p>
          <a:p>
            <a:pPr>
              <a:lnSpc>
                <a:spcPct val="75000"/>
              </a:lnSpc>
            </a:pPr>
            <a:r>
              <a:rPr lang="en-US" altLang="ko-KR" sz="4800" dirty="0">
                <a:latin typeface="+mj-ea"/>
                <a:ea typeface="+mj-ea"/>
              </a:rPr>
              <a:t>3</a:t>
            </a:r>
            <a:r>
              <a:rPr lang="ko-KR" altLang="en-US" sz="4800" dirty="0">
                <a:latin typeface="+mj-ea"/>
                <a:ea typeface="+mj-ea"/>
              </a:rPr>
              <a:t>장</a:t>
            </a:r>
            <a:r>
              <a:rPr lang="en-US" altLang="ko-KR" sz="4800" dirty="0">
                <a:latin typeface="+mj-ea"/>
                <a:ea typeface="+mj-ea"/>
              </a:rPr>
              <a:t>. </a:t>
            </a:r>
            <a:r>
              <a:rPr lang="ko-KR" altLang="en-US" sz="4800" dirty="0">
                <a:latin typeface="+mj-ea"/>
                <a:ea typeface="+mj-ea"/>
              </a:rPr>
              <a:t>제어 구조</a:t>
            </a:r>
            <a:r>
              <a:rPr lang="en-US" altLang="ko-KR" sz="4800" dirty="0">
                <a:latin typeface="+mj-ea"/>
                <a:ea typeface="+mj-ea"/>
              </a:rPr>
              <a:t>(</a:t>
            </a:r>
            <a:r>
              <a:rPr lang="ko-KR" altLang="en-US" sz="4800">
                <a:latin typeface="+mj-ea"/>
                <a:ea typeface="+mj-ea"/>
              </a:rPr>
              <a:t>조건문</a:t>
            </a:r>
            <a:r>
              <a:rPr lang="en-US" altLang="ko-KR" sz="4800">
                <a:latin typeface="+mj-ea"/>
                <a:ea typeface="+mj-ea"/>
              </a:rPr>
              <a:t>)</a:t>
            </a:r>
            <a:endParaRPr lang="en-US" altLang="ko-KR" sz="4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if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단순 </a:t>
            </a:r>
            <a:r>
              <a:rPr lang="en-US" altLang="ko-KR" sz="1600" b="1" dirty="0">
                <a:latin typeface="+mj-ea"/>
                <a:ea typeface="+mj-ea"/>
              </a:rPr>
              <a:t>if</a:t>
            </a:r>
            <a:r>
              <a:rPr lang="ko-KR" altLang="en-US" sz="1600" b="1" dirty="0">
                <a:latin typeface="+mj-ea"/>
                <a:ea typeface="+mj-ea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명령문에 코드 블록 설정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</a:t>
            </a:r>
            <a:r>
              <a:rPr lang="ko-KR" altLang="en-US" sz="1600" dirty="0">
                <a:latin typeface="+mj-ea"/>
                <a:ea typeface="+mj-ea"/>
              </a:rPr>
              <a:t>다음 예제는 </a:t>
            </a:r>
            <a:r>
              <a:rPr lang="en-US" altLang="ko-KR" sz="1600" dirty="0">
                <a:latin typeface="+mj-ea"/>
                <a:ea typeface="+mj-ea"/>
              </a:rPr>
              <a:t>if </a:t>
            </a:r>
            <a:r>
              <a:rPr lang="ko-KR" altLang="en-US" sz="1600" dirty="0">
                <a:latin typeface="+mj-ea"/>
                <a:ea typeface="+mj-ea"/>
              </a:rPr>
              <a:t>문에서 제시한 조건문이 참일 경우에만 명령문이 수행되도록 코드 블록을 지정한 프로그램이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앞선 예제와 가장 큰 차이점은 중괄호를 사용하여 코드 블록 구간을 명확하게 지정해 주었다는데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9AEA27-5A9D-4F3F-A3C9-15D681B4B335}"/>
              </a:ext>
            </a:extLst>
          </p:cNvPr>
          <p:cNvSpPr txBox="1"/>
          <p:nvPr/>
        </p:nvSpPr>
        <p:spPr>
          <a:xfrm>
            <a:off x="6955854" y="4389613"/>
            <a:ext cx="47391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if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문에서 조건문의 참과 거짓 판별에 따라 적용하는 명령문의 영향력을 어디까지 설정할 것인지는 중괄호를 사용하여 코드 블록으로 지정하면 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if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문의 영향력은 중괄호를 선언한 코드 블록 안 까지 범위이다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중괄호를 사용하여 코드 블록을 지정하는 것은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if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문의 효력 범위를 명확하게 지정해 주기 위함 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1EC391-1D6A-4461-B512-1F4241A0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54" y="2609213"/>
            <a:ext cx="2981325" cy="888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5DA56A-28EE-4408-BF96-C57F563EA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854" y="3573016"/>
            <a:ext cx="298132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9B5C16-E6E0-4124-B1FC-8BE0E0BE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26" y="2609213"/>
            <a:ext cx="5247134" cy="26838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98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if~else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if-else </a:t>
            </a:r>
            <a:r>
              <a:rPr lang="ko-KR" altLang="en-US" sz="1600" dirty="0">
                <a:latin typeface="+mj-ea"/>
                <a:ea typeface="+mj-ea"/>
              </a:rPr>
              <a:t>문장은 주어진 조건이 참이냐 거짓이냐에 따라서 서로 다른 문장을 실행한 다</a:t>
            </a:r>
            <a:r>
              <a:rPr lang="en-US" altLang="ko-KR" sz="1600" dirty="0">
                <a:latin typeface="+mj-ea"/>
                <a:ea typeface="+mj-ea"/>
              </a:rPr>
              <a:t>. if-else </a:t>
            </a:r>
            <a:r>
              <a:rPr lang="ko-KR" altLang="en-US" sz="1600" dirty="0">
                <a:latin typeface="+mj-ea"/>
                <a:ea typeface="+mj-ea"/>
              </a:rPr>
              <a:t>문은 다음과 같은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형식을 가진다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if-else </a:t>
            </a:r>
            <a:r>
              <a:rPr lang="ko-KR" altLang="en-US" sz="1600" dirty="0">
                <a:latin typeface="+mj-ea"/>
                <a:ea typeface="+mj-ea"/>
              </a:rPr>
              <a:t>문에서 조건식이 참이면 문장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이 실행된다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조건식이 거짓이면 문장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가 실행된다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다음의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문장은 변수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이면 “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입니다”를 출력한다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변수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이 아니면 “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가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이 아닙니다</a:t>
            </a:r>
            <a:r>
              <a:rPr lang="en-US" altLang="ko-KR" sz="1600" dirty="0">
                <a:latin typeface="+mj-ea"/>
                <a:ea typeface="+mj-ea"/>
              </a:rPr>
              <a:t>.” </a:t>
            </a:r>
            <a:r>
              <a:rPr lang="ko-KR" altLang="en-US" sz="1600" dirty="0">
                <a:latin typeface="+mj-ea"/>
                <a:ea typeface="+mj-ea"/>
              </a:rPr>
              <a:t>를 출력한다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여기서 </a:t>
            </a:r>
            <a:r>
              <a:rPr lang="en-US" altLang="ko-KR" sz="1600" dirty="0">
                <a:latin typeface="+mj-ea"/>
                <a:ea typeface="+mj-ea"/>
              </a:rPr>
              <a:t>else </a:t>
            </a:r>
            <a:r>
              <a:rPr lang="ko-KR" altLang="en-US" sz="1600" dirty="0">
                <a:latin typeface="+mj-ea"/>
                <a:ea typeface="+mj-ea"/>
              </a:rPr>
              <a:t>절은 </a:t>
            </a:r>
            <a:r>
              <a:rPr lang="ko-KR" altLang="en-US" sz="1600">
                <a:latin typeface="+mj-ea"/>
                <a:ea typeface="+mj-ea"/>
              </a:rPr>
              <a:t>생략될 하면 될 수도 있고 아니면 엉뚱한 결과를 초래할 수도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B32BD3-D644-4C72-A089-EE037BF7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13" y="1845582"/>
            <a:ext cx="3256711" cy="14606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77218F-4665-418F-9CBA-825227A4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13" y="4016254"/>
            <a:ext cx="3328719" cy="10361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621820-B202-4D9F-93AD-3E8C850BD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113" y="5494350"/>
            <a:ext cx="3688759" cy="5877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032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if~else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만약 조건에 따라서 두 개 이상의 문장이 실행되어야 한다면 다음과 같이 중괄호를 이용하여 문장들을 묶어서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한꺼번에 실행시킬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하나의 예로 사용자로부터 받은 두 개의 정수 중에서 더 큰 수를 찾는 프로그램을 작성하여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5B054F-BFC0-4C0E-8FF0-8A8ED3B9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1837975"/>
            <a:ext cx="3456384" cy="1059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E4DCEA-41F3-435B-938F-1AD45C77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14" y="3281414"/>
            <a:ext cx="3237817" cy="35370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973E98-824B-4BC2-8E55-4B464931A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3295817"/>
            <a:ext cx="3456384" cy="12816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4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if~else </a:t>
            </a:r>
            <a:r>
              <a:rPr lang="en-US" altLang="ko-KR" sz="2800" b="1" dirty="0" err="1">
                <a:latin typeface="+mj-ea"/>
              </a:rPr>
              <a:t>if~else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if...else</a:t>
            </a:r>
            <a:r>
              <a:rPr lang="ko-KR" altLang="en-US" sz="1600" dirty="0">
                <a:latin typeface="+mj-ea"/>
                <a:ea typeface="+mj-ea"/>
              </a:rPr>
              <a:t>문은 조건식이 참인지 거짓인지에 따라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문장 중에서 하나를 실행한다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가끔은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개 이상의 조건을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검사 해야 하는 경우도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이럴 때는 연속적인 </a:t>
            </a:r>
            <a:r>
              <a:rPr lang="en-US" altLang="ko-KR" sz="1600" dirty="0">
                <a:latin typeface="+mj-ea"/>
                <a:ea typeface="+mj-ea"/>
              </a:rPr>
              <a:t>if~else if~else </a:t>
            </a:r>
            <a:r>
              <a:rPr lang="ko-KR" altLang="en-US" sz="1600" dirty="0">
                <a:latin typeface="+mj-ea"/>
                <a:ea typeface="+mj-ea"/>
              </a:rPr>
              <a:t>문을 사용하면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연속적인 </a:t>
            </a:r>
            <a:r>
              <a:rPr lang="en-US" altLang="ko-KR" sz="1600" dirty="0">
                <a:latin typeface="+mj-ea"/>
                <a:ea typeface="+mj-ea"/>
              </a:rPr>
              <a:t>if-else if </a:t>
            </a:r>
            <a:r>
              <a:rPr lang="ko-KR" altLang="en-US" sz="1600" dirty="0">
                <a:latin typeface="+mj-ea"/>
                <a:ea typeface="+mj-ea"/>
              </a:rPr>
              <a:t>문으로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여러 조건을 검사하고 각 조건에 대해 서로 다른 코드를 실행할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CADFF0-7EAB-49CA-868B-5C4F9498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204864"/>
            <a:ext cx="5688632" cy="45592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E35A3A-B6B7-49D0-ACAF-E396E78A49F3}"/>
              </a:ext>
            </a:extLst>
          </p:cNvPr>
          <p:cNvSpPr txBox="1"/>
          <p:nvPr/>
        </p:nvSpPr>
        <p:spPr>
          <a:xfrm>
            <a:off x="7040317" y="2462652"/>
            <a:ext cx="45066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다중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if~else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구문에서 기억해야 할 사실은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else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뒤에는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조건식이 절대로 오면 안된다는 것이다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6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if~else if~else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간단한 예제로 사용자로부터 나이를 받아서 어린이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청소년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성인을 구분하는 프로그램을 작성하여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9A11F7-7865-48C8-AE2E-4368463F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5" y="1456582"/>
            <a:ext cx="3528392" cy="33047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F8B71B-8414-4416-9BB2-F3FF7CA8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451916"/>
            <a:ext cx="4229100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5DE6D9-4AB5-44CE-BD09-EBE9E534A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939" y="4941168"/>
            <a:ext cx="6120206" cy="11809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84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중첩 </a:t>
            </a:r>
            <a:r>
              <a:rPr lang="en-US" altLang="ko-KR" sz="2800" b="1" dirty="0">
                <a:latin typeface="+mj-ea"/>
              </a:rPr>
              <a:t>if~else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중첩 </a:t>
            </a:r>
            <a:r>
              <a:rPr lang="en-US" altLang="ko-KR" sz="1600" dirty="0">
                <a:latin typeface="+mj-ea"/>
                <a:ea typeface="+mj-ea"/>
              </a:rPr>
              <a:t>if~else</a:t>
            </a:r>
            <a:r>
              <a:rPr lang="ko-KR" altLang="en-US" sz="1600" dirty="0">
                <a:latin typeface="+mj-ea"/>
                <a:ea typeface="+mj-ea"/>
              </a:rPr>
              <a:t>문은 </a:t>
            </a:r>
            <a:r>
              <a:rPr lang="en-US" altLang="ko-KR" sz="1600" dirty="0">
                <a:latin typeface="+mj-ea"/>
                <a:ea typeface="+mj-ea"/>
              </a:rPr>
              <a:t>if</a:t>
            </a:r>
            <a:r>
              <a:rPr lang="ko-KR" altLang="en-US" sz="1600" dirty="0">
                <a:latin typeface="+mj-ea"/>
                <a:ea typeface="+mj-ea"/>
              </a:rPr>
              <a:t>문이나 </a:t>
            </a:r>
            <a:r>
              <a:rPr lang="en-US" altLang="ko-KR" sz="1600" dirty="0">
                <a:latin typeface="+mj-ea"/>
                <a:ea typeface="+mj-ea"/>
              </a:rPr>
              <a:t>else</a:t>
            </a:r>
            <a:r>
              <a:rPr lang="ko-KR" altLang="en-US" sz="1600" dirty="0">
                <a:latin typeface="+mj-ea"/>
                <a:ea typeface="+mj-ea"/>
              </a:rPr>
              <a:t>문 블록 안에 또 다른 </a:t>
            </a:r>
            <a:r>
              <a:rPr lang="en-US" altLang="ko-KR" sz="1600" dirty="0">
                <a:latin typeface="+mj-ea"/>
                <a:ea typeface="+mj-ea"/>
              </a:rPr>
              <a:t>if</a:t>
            </a:r>
            <a:r>
              <a:rPr lang="ko-KR" altLang="en-US" sz="1600" dirty="0">
                <a:latin typeface="+mj-ea"/>
                <a:ea typeface="+mj-ea"/>
              </a:rPr>
              <a:t>문이 들어가는 것을 의미한다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CC792A-F58D-4D88-98EA-5A52B58C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39" y="1474262"/>
            <a:ext cx="5486400" cy="1504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90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switch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switch </a:t>
            </a:r>
            <a:r>
              <a:rPr lang="ko-KR" altLang="en-US" sz="1600" dirty="0">
                <a:latin typeface="+mj-ea"/>
                <a:ea typeface="+mj-ea"/>
              </a:rPr>
              <a:t>문은 여러 개의 가능한 실행 경로 중에서 하나를 선택하는데 사용된다</a:t>
            </a:r>
            <a:r>
              <a:rPr lang="en-US" altLang="ko-KR" sz="1600" dirty="0">
                <a:latin typeface="+mj-ea"/>
                <a:ea typeface="+mj-ea"/>
              </a:rPr>
              <a:t>. switch</a:t>
            </a:r>
            <a:r>
              <a:rPr lang="ko-KR" altLang="en-US" sz="1600" dirty="0">
                <a:latin typeface="+mj-ea"/>
                <a:ea typeface="+mj-ea"/>
              </a:rPr>
              <a:t>문은 </a:t>
            </a:r>
            <a:r>
              <a:rPr lang="en-US" altLang="ko-KR" sz="1600" dirty="0">
                <a:latin typeface="+mj-ea"/>
                <a:ea typeface="+mj-ea"/>
              </a:rPr>
              <a:t>switch </a:t>
            </a:r>
            <a:r>
              <a:rPr lang="ko-KR" altLang="en-US" sz="1600" dirty="0">
                <a:latin typeface="+mj-ea"/>
                <a:ea typeface="+mj-ea"/>
              </a:rPr>
              <a:t>안에 들어 있는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수식을 계산하여서 </a:t>
            </a:r>
            <a:r>
              <a:rPr lang="en-US" altLang="ko-KR" sz="1600" dirty="0">
                <a:latin typeface="+mj-ea"/>
                <a:ea typeface="+mj-ea"/>
              </a:rPr>
              <a:t>case </a:t>
            </a:r>
            <a:r>
              <a:rPr lang="ko-KR" altLang="en-US" sz="1600" dirty="0">
                <a:latin typeface="+mj-ea"/>
                <a:ea typeface="+mj-ea"/>
              </a:rPr>
              <a:t>절과 비교한다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일치하는 </a:t>
            </a:r>
            <a:r>
              <a:rPr lang="en-US" altLang="ko-KR" sz="1600" dirty="0">
                <a:latin typeface="+mj-ea"/>
                <a:ea typeface="+mj-ea"/>
              </a:rPr>
              <a:t>case </a:t>
            </a:r>
            <a:r>
              <a:rPr lang="ko-KR" altLang="en-US" sz="1600" dirty="0">
                <a:latin typeface="+mj-ea"/>
                <a:ea typeface="+mj-ea"/>
              </a:rPr>
              <a:t>절이 있으면 </a:t>
            </a:r>
            <a:r>
              <a:rPr lang="en-US" altLang="ko-KR" sz="1600" dirty="0">
                <a:latin typeface="+mj-ea"/>
                <a:ea typeface="+mj-ea"/>
              </a:rPr>
              <a:t>case </a:t>
            </a:r>
            <a:r>
              <a:rPr lang="ko-KR" altLang="en-US" sz="1600" dirty="0">
                <a:latin typeface="+mj-ea"/>
                <a:ea typeface="+mj-ea"/>
              </a:rPr>
              <a:t>절의 문장들이 실행되다가 </a:t>
            </a:r>
            <a:r>
              <a:rPr lang="en-US" altLang="ko-KR" sz="1600" dirty="0">
                <a:latin typeface="+mj-ea"/>
                <a:ea typeface="+mj-ea"/>
              </a:rPr>
              <a:t>break </a:t>
            </a:r>
            <a:r>
              <a:rPr lang="ko-KR" altLang="en-US" sz="1600" dirty="0">
                <a:latin typeface="+mj-ea"/>
                <a:ea typeface="+mj-ea"/>
              </a:rPr>
              <a:t>문에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도달하면 종료된다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r>
              <a:rPr lang="en-US" altLang="ko-KR" sz="1600" dirty="0">
                <a:latin typeface="+mj-ea"/>
                <a:ea typeface="+mj-ea"/>
              </a:rPr>
              <a:t>case </a:t>
            </a:r>
            <a:r>
              <a:rPr lang="ko-KR" altLang="en-US" sz="1600" dirty="0">
                <a:latin typeface="+mj-ea"/>
                <a:ea typeface="+mj-ea"/>
              </a:rPr>
              <a:t>절에서 일치하는 정수 값을 찾지 못하면 최종적으로 </a:t>
            </a:r>
            <a:r>
              <a:rPr lang="en-US" altLang="ko-KR" sz="1600" dirty="0">
                <a:latin typeface="+mj-ea"/>
                <a:ea typeface="+mj-ea"/>
              </a:rPr>
              <a:t>default </a:t>
            </a:r>
            <a:r>
              <a:rPr lang="ko-KR" altLang="en-US" sz="1600" dirty="0">
                <a:latin typeface="+mj-ea"/>
                <a:ea typeface="+mj-ea"/>
              </a:rPr>
              <a:t>절이 실행된다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switch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문은 정수형에 대해서만 동작하는 것에 유의</a:t>
            </a:r>
            <a:r>
              <a:rPr lang="ko-KR" altLang="en-US" sz="1600" dirty="0">
                <a:latin typeface="+mj-ea"/>
                <a:ea typeface="+mj-ea"/>
              </a:rPr>
              <a:t>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자바에서는 </a:t>
            </a:r>
            <a:r>
              <a:rPr lang="en-US" altLang="ko-KR" sz="1600" dirty="0">
                <a:latin typeface="+mj-ea"/>
                <a:ea typeface="+mj-ea"/>
              </a:rPr>
              <a:t>string</a:t>
            </a:r>
            <a:r>
              <a:rPr lang="ko-KR" altLang="en-US" sz="1600" dirty="0">
                <a:latin typeface="+mj-ea"/>
                <a:ea typeface="+mj-ea"/>
              </a:rPr>
              <a:t>도 조건식의 값으로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예를 들어서 정수를 입력 받아서 영어로 출력하는 프로그램을 살펴보자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사용자가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를 입력하였다면 화살표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와 같은 순서를 거쳐서 실행된다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슬라이드에서 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6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switch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7A50C7-BB79-42D5-8AB9-AFA9A0F9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8760"/>
            <a:ext cx="5328890" cy="5328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1225FE-25E1-43AA-837A-2F504356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436" y="1284021"/>
            <a:ext cx="5133975" cy="971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67F33A-CBC7-4E74-88AC-4CE209FB43F1}"/>
              </a:ext>
            </a:extLst>
          </p:cNvPr>
          <p:cNvSpPr txBox="1"/>
          <p:nvPr/>
        </p:nvSpPr>
        <p:spPr>
          <a:xfrm>
            <a:off x="6398901" y="2333160"/>
            <a:ext cx="535037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만약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case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안에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break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문이 없으면 다음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case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절의 문장들을 계속하여 </a:t>
            </a:r>
            <a:endParaRPr lang="en-US" altLang="ko-KR" sz="13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실행하게 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 default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문은 어떤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case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문과도 일치되지 않는 경우에</a:t>
            </a:r>
            <a:endParaRPr lang="en-US" altLang="ko-KR" sz="13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선택되어 실행된다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 default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문은 없을 수도 있다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미처 예상하지 못한 값을 알아내기 위하여 가급적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default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문을 포함</a:t>
            </a:r>
            <a:endParaRPr lang="en-US" altLang="ko-KR" sz="13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시키는 것이 좋다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114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while</a:t>
            </a:r>
            <a:r>
              <a:rPr lang="ko-KR" altLang="en-US" sz="2800" b="1" dirty="0">
                <a:latin typeface="+mj-ea"/>
              </a:rPr>
              <a:t> 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반복 구조는 같은 처리 과정을 여러 번 되풀이 하는 구조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while </a:t>
            </a:r>
            <a:r>
              <a:rPr lang="ko-KR" altLang="en-US" sz="1600" dirty="0">
                <a:latin typeface="+mj-ea"/>
                <a:ea typeface="+mj-ea"/>
              </a:rPr>
              <a:t>루프는 조건이 만족되면 반복을 계속하는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구조이다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while </a:t>
            </a:r>
            <a:r>
              <a:rPr lang="ko-KR" altLang="en-US" sz="1600" dirty="0">
                <a:latin typeface="+mj-ea"/>
                <a:ea typeface="+mj-ea"/>
              </a:rPr>
              <a:t>루프의 문법은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645D1A-ED27-41AE-8F83-CC1FB853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5" y="1843594"/>
            <a:ext cx="2088232" cy="1799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403C6A-412C-45AC-B48B-962D9A0A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19" y="4060987"/>
            <a:ext cx="6838950" cy="1695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00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while</a:t>
            </a:r>
            <a:r>
              <a:rPr lang="ko-KR" altLang="en-US" sz="2800" b="1" dirty="0">
                <a:latin typeface="+mj-ea"/>
              </a:rPr>
              <a:t> 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while </a:t>
            </a:r>
            <a:r>
              <a:rPr lang="ko-KR" altLang="en-US" sz="1600" dirty="0">
                <a:latin typeface="+mj-ea"/>
                <a:ea typeface="+mj-ea"/>
              </a:rPr>
              <a:t>루프는 조건식이 참이면 반복을 계속한다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조건식이 거짓으로 계산되면 반복을 중단한다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카운트 다운 예제를 만들어보자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첫 번째 문장에서 변수 </a:t>
            </a:r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으로 설정한다</a:t>
            </a:r>
            <a:r>
              <a:rPr lang="en-US" altLang="ko-KR" sz="1600" dirty="0">
                <a:latin typeface="+mj-ea"/>
                <a:ea typeface="+mj-ea"/>
              </a:rPr>
              <a:t>. 10</a:t>
            </a:r>
            <a:r>
              <a:rPr lang="ko-KR" altLang="en-US" sz="1600" dirty="0">
                <a:latin typeface="+mj-ea"/>
                <a:ea typeface="+mj-ea"/>
              </a:rPr>
              <a:t>부터 카운트 다운된다</a:t>
            </a:r>
            <a:r>
              <a:rPr lang="en-US" altLang="ko-KR" sz="1600" dirty="0">
                <a:latin typeface="+mj-ea"/>
                <a:ea typeface="+mj-ea"/>
              </a:rPr>
              <a:t>. while </a:t>
            </a:r>
            <a:r>
              <a:rPr lang="ko-KR" altLang="en-US" sz="1600" dirty="0">
                <a:latin typeface="+mj-ea"/>
                <a:ea typeface="+mj-ea"/>
              </a:rPr>
              <a:t>문에서 조건식 </a:t>
            </a:r>
            <a:r>
              <a:rPr lang="en-US" altLang="ko-KR" sz="1600" dirty="0">
                <a:latin typeface="+mj-ea"/>
                <a:ea typeface="+mj-ea"/>
              </a:rPr>
              <a:t>(n&gt;0)</a:t>
            </a:r>
            <a:r>
              <a:rPr lang="ko-KR" altLang="en-US" sz="1600" dirty="0">
                <a:latin typeface="+mj-ea"/>
                <a:ea typeface="+mj-ea"/>
              </a:rPr>
              <a:t>이 참이면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블록이 반복 실행된다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블록에서는 </a:t>
            </a:r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ko-KR" altLang="en-US" sz="1600" dirty="0">
                <a:latin typeface="+mj-ea"/>
                <a:ea typeface="+mj-ea"/>
              </a:rPr>
              <a:t>의 값을 출력하고 </a:t>
            </a:r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ko-KR" altLang="en-US" sz="1600" dirty="0">
                <a:latin typeface="+mj-ea"/>
                <a:ea typeface="+mj-ea"/>
              </a:rPr>
              <a:t>을 하나 감소시킨다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이러한 반복은 조건식 </a:t>
            </a:r>
            <a:r>
              <a:rPr lang="en-US" altLang="ko-KR" sz="1600" dirty="0">
                <a:latin typeface="+mj-ea"/>
                <a:ea typeface="+mj-ea"/>
              </a:rPr>
              <a:t>(n&gt;0)</a:t>
            </a:r>
            <a:r>
              <a:rPr lang="ko-KR" altLang="en-US" sz="1600" dirty="0">
                <a:latin typeface="+mj-ea"/>
                <a:ea typeface="+mj-ea"/>
              </a:rPr>
              <a:t>이 참인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동안에는 계속된다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FCE77E-B63C-4F03-93F4-1F9AD6A3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844824"/>
            <a:ext cx="4113287" cy="2092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1E67A5-C8FB-4469-9BFB-5EC18720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3902400"/>
            <a:ext cx="4113287" cy="10442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4D28F2-726A-4D90-A1F0-7375F5E306E4}"/>
              </a:ext>
            </a:extLst>
          </p:cNvPr>
          <p:cNvSpPr/>
          <p:nvPr/>
        </p:nvSpPr>
        <p:spPr>
          <a:xfrm>
            <a:off x="1190625" y="1844824"/>
            <a:ext cx="4113287" cy="3101841"/>
          </a:xfrm>
          <a:prstGeom prst="rect">
            <a:avLst/>
          </a:prstGeom>
          <a:noFill/>
          <a:ln>
            <a:solidFill>
              <a:srgbClr val="3F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7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제어 구조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17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지금까지 작성한 프로그램은 간단한 실행 모델을 따른다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첫 번째 문장부터 실행하고 순차적으로 다음 문장을 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실행한다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그러나 많은 프로그래밍 상황에서 이 순차적인 프로그램 실행 흐름은 적합하지 않다</a:t>
            </a:r>
            <a:r>
              <a:rPr lang="en-US" altLang="ko-KR" sz="1600" dirty="0">
                <a:latin typeface="+mj-ea"/>
                <a:ea typeface="+mj-ea"/>
              </a:rPr>
              <a:t>. –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이것은 자동차를 운전할 때 직진만 계속하는 것과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운전을 하다 보면 상황에 따라 좌회전이나 우회전도 하여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순차구조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선택 구조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반복 구조는 프로그램을 이루는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가지의 중요한 제어 구조이다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대부분의 프로그램은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가지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의 제어 구조를 조립하여 이루어진다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6987D-2CAA-41FB-9BBC-8E538BD0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9" y="3329603"/>
            <a:ext cx="5448755" cy="22891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188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while</a:t>
            </a:r>
            <a:r>
              <a:rPr lang="ko-KR" altLang="en-US" sz="2800" b="1" dirty="0">
                <a:latin typeface="+mj-ea"/>
              </a:rPr>
              <a:t> 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하나의 예제로 반복문을 사용하여서 구구단을 출력하여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여기서는 먼저 사용자로부터 출력하고 싶은 구구단의 단수를 받아서 변수 </a:t>
            </a:r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ko-KR" altLang="en-US" sz="1600" dirty="0">
                <a:latin typeface="+mj-ea"/>
                <a:ea typeface="+mj-ea"/>
              </a:rPr>
              <a:t>에 저장한다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여기서의 루프 제어 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는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의 초기값이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 아니고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인 것에 유의하자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구구단은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부터 곱해야 하기 때문에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 아니고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로 초기화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를 한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반복 루프도 </a:t>
            </a:r>
            <a:r>
              <a:rPr lang="en-US" altLang="ko-KR" sz="1600" dirty="0">
                <a:latin typeface="+mj-ea"/>
                <a:ea typeface="+mj-ea"/>
              </a:rPr>
              <a:t>9</a:t>
            </a:r>
            <a:r>
              <a:rPr lang="ko-KR" altLang="en-US" sz="1600" dirty="0">
                <a:latin typeface="+mj-ea"/>
                <a:ea typeface="+mj-ea"/>
              </a:rPr>
              <a:t>보다 작거나 같을 때까지 반복하도록 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기억할 것은 현업에서는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while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문은 무한 루프를 돌릴 때 많이 사용한다는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C671BD-CE46-4F38-86ED-A821B778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484784"/>
            <a:ext cx="5112568" cy="3536307"/>
          </a:xfrm>
          <a:prstGeom prst="rect">
            <a:avLst/>
          </a:prstGeom>
          <a:ln>
            <a:solidFill>
              <a:srgbClr val="3F0BFD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53B0A1-0866-46BC-93EE-91C895AA1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493384"/>
            <a:ext cx="4176464" cy="1772085"/>
          </a:xfrm>
          <a:prstGeom prst="rect">
            <a:avLst/>
          </a:prstGeom>
          <a:ln>
            <a:solidFill>
              <a:srgbClr val="3F0BFD"/>
            </a:solidFill>
          </a:ln>
        </p:spPr>
      </p:pic>
    </p:spTree>
    <p:extLst>
      <p:ext uri="{BB962C8B-B14F-4D97-AF65-F5344CB8AC3E}">
        <p14:creationId xmlns:p14="http://schemas.microsoft.com/office/powerpoint/2010/main" val="372322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8. do~while</a:t>
            </a:r>
            <a:r>
              <a:rPr lang="ko-KR" altLang="en-US" sz="2800" b="1" dirty="0">
                <a:latin typeface="+mj-ea"/>
              </a:rPr>
              <a:t> 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do-while </a:t>
            </a:r>
            <a:r>
              <a:rPr lang="ko-KR" altLang="en-US" sz="1600" dirty="0">
                <a:latin typeface="+mj-ea"/>
                <a:ea typeface="+mj-ea"/>
              </a:rPr>
              <a:t>루프는 </a:t>
            </a:r>
            <a:r>
              <a:rPr lang="en-US" altLang="ko-KR" sz="1600" dirty="0">
                <a:latin typeface="+mj-ea"/>
                <a:ea typeface="+mj-ea"/>
              </a:rPr>
              <a:t>while </a:t>
            </a:r>
            <a:r>
              <a:rPr lang="ko-KR" altLang="en-US" sz="1600" dirty="0">
                <a:latin typeface="+mj-ea"/>
                <a:ea typeface="+mj-ea"/>
              </a:rPr>
              <a:t>루프와 아주 유사하지만 먼저 문장을 실행하고 조건을 나중에 검사한다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다시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말해서 무조건 한 번은 실행한다 라는 것을 기억</a:t>
            </a:r>
            <a:r>
              <a:rPr lang="ko-KR" altLang="en-US" sz="1600" dirty="0">
                <a:latin typeface="+mj-ea"/>
                <a:ea typeface="+mj-ea"/>
              </a:rPr>
              <a:t>하도록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do-while </a:t>
            </a:r>
            <a:r>
              <a:rPr lang="ko-KR" altLang="en-US" sz="1600" dirty="0">
                <a:latin typeface="+mj-ea"/>
                <a:ea typeface="+mj-ea"/>
              </a:rPr>
              <a:t>루프의 형식은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7904A0-42EE-4B0B-9FC1-A42F46CA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9" y="1844824"/>
            <a:ext cx="6734175" cy="1638300"/>
          </a:xfrm>
          <a:prstGeom prst="rect">
            <a:avLst/>
          </a:prstGeom>
          <a:ln>
            <a:solidFill>
              <a:srgbClr val="3F0BFD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EAE3C6-F752-4321-8A39-382A1F01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17" y="3572272"/>
            <a:ext cx="3716155" cy="3129394"/>
          </a:xfrm>
          <a:prstGeom prst="rect">
            <a:avLst/>
          </a:prstGeom>
          <a:ln>
            <a:solidFill>
              <a:srgbClr val="3F0BFD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D5258A-7155-4A9D-88CB-CE2CD1780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1" y="3572272"/>
            <a:ext cx="2736304" cy="1447164"/>
          </a:xfrm>
          <a:prstGeom prst="rect">
            <a:avLst/>
          </a:prstGeom>
          <a:ln>
            <a:solidFill>
              <a:srgbClr val="3F0BFD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FFDC30-CE9B-4116-A0D2-036E5AF8AEAD}"/>
              </a:ext>
            </a:extLst>
          </p:cNvPr>
          <p:cNvSpPr txBox="1"/>
          <p:nvPr/>
        </p:nvSpPr>
        <p:spPr>
          <a:xfrm>
            <a:off x="4994813" y="5108584"/>
            <a:ext cx="550663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getline()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은사용자로부터 한 줄의 텍스트를 받을 때 사용하는 함수이다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str &lt;&lt; cin;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문장을 사용하면 하나의 단어 밖에 입력 받지 못한다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do-while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루프는 일반적으로 “문장” 이 한 번은 실행되어야 하는 경우에</a:t>
            </a:r>
            <a:endParaRPr lang="en-US" altLang="ko-KR" sz="13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많이 사용된다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78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9. for</a:t>
            </a:r>
            <a:r>
              <a:rPr lang="ko-KR" altLang="en-US" sz="2800" b="1" dirty="0">
                <a:latin typeface="+mj-ea"/>
              </a:rPr>
              <a:t> 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for </a:t>
            </a:r>
            <a:r>
              <a:rPr lang="ko-KR" altLang="en-US" sz="1600" dirty="0">
                <a:latin typeface="+mj-ea"/>
                <a:ea typeface="+mj-ea"/>
              </a:rPr>
              <a:t>루프는 일정한 횟수 만큼 반복할 때 유용하게 사용된다</a:t>
            </a:r>
            <a:r>
              <a:rPr lang="en-US" altLang="ko-KR" sz="1600" dirty="0">
                <a:latin typeface="+mj-ea"/>
                <a:ea typeface="+mj-ea"/>
              </a:rPr>
              <a:t>.  for </a:t>
            </a:r>
            <a:r>
              <a:rPr lang="ko-KR" altLang="en-US" sz="1600" dirty="0">
                <a:latin typeface="+mj-ea"/>
                <a:ea typeface="+mj-ea"/>
              </a:rPr>
              <a:t>루프는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배열과 궁합이 아주 잘 맞는 루프 구조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이다</a:t>
            </a:r>
            <a:r>
              <a:rPr lang="en-US" altLang="ko-KR" sz="1600" dirty="0">
                <a:latin typeface="+mj-ea"/>
                <a:ea typeface="+mj-ea"/>
              </a:rPr>
              <a:t>. for </a:t>
            </a:r>
            <a:r>
              <a:rPr lang="ko-KR" altLang="en-US" sz="1600" dirty="0">
                <a:latin typeface="+mj-ea"/>
                <a:ea typeface="+mj-ea"/>
              </a:rPr>
              <a:t>문의 형식은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초기식을 실행한 후에 조건식이 참인 동안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문장을 반복한다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한 번 반복이 끝날 때마다 증감식이 실행된다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FDC30-CE9B-4116-A0D2-036E5AF8AEAD}"/>
              </a:ext>
            </a:extLst>
          </p:cNvPr>
          <p:cNvSpPr txBox="1"/>
          <p:nvPr/>
        </p:nvSpPr>
        <p:spPr>
          <a:xfrm>
            <a:off x="4304437" y="3284984"/>
            <a:ext cx="74126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① 초기식은 반복에 사용되는 변수를 선언하거나 초기화한다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반복이 시작될 때 딱 한번 실행된다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②, ③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만약 조건식이 참이면 문장을 실행한다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거짓으로 계산되면 반복은 종료하게 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④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증감식은 한 번의 반복 뒤에 실행된다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증감식은 제어 변수를 증가하거나 감소하게 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⑤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다시 조건을 검사한다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참이면 반복을 계속하고 거짓이면 반복을 중단한다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0B2304-F8DF-48ED-8BC6-6F81C7FC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9" y="1822580"/>
            <a:ext cx="3864579" cy="1083527"/>
          </a:xfrm>
          <a:prstGeom prst="rect">
            <a:avLst/>
          </a:prstGeom>
          <a:ln>
            <a:solidFill>
              <a:srgbClr val="3F0BFD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348CF8-677E-4086-90ED-3F072D9E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09" y="3284984"/>
            <a:ext cx="3076575" cy="2019300"/>
          </a:xfrm>
          <a:prstGeom prst="rect">
            <a:avLst/>
          </a:prstGeom>
          <a:ln>
            <a:solidFill>
              <a:srgbClr val="3F0BFD"/>
            </a:solidFill>
          </a:ln>
        </p:spPr>
      </p:pic>
    </p:spTree>
    <p:extLst>
      <p:ext uri="{BB962C8B-B14F-4D97-AF65-F5344CB8AC3E}">
        <p14:creationId xmlns:p14="http://schemas.microsoft.com/office/powerpoint/2010/main" val="85811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9. for</a:t>
            </a:r>
            <a:r>
              <a:rPr lang="ko-KR" altLang="en-US" sz="2800" b="1" dirty="0">
                <a:latin typeface="+mj-ea"/>
              </a:rPr>
              <a:t> 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간단한 예로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부터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까지의 정수를 더하여 합을 구하는 프로그램을 살펴보자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더블 루프에 대한 것은 직접 실습하면서 설명을 하도록 하겠다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DCDEED-0228-4189-97EC-8AC4A7A5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1474262"/>
            <a:ext cx="4896544" cy="9591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C68666-1DB0-432C-BAE0-8342FD4F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7" y="2443846"/>
            <a:ext cx="4896543" cy="19413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84F8D-1D9D-4750-BD04-446FA704BB09}"/>
              </a:ext>
            </a:extLst>
          </p:cNvPr>
          <p:cNvSpPr/>
          <p:nvPr/>
        </p:nvSpPr>
        <p:spPr>
          <a:xfrm>
            <a:off x="1190625" y="1474263"/>
            <a:ext cx="4896543" cy="2950360"/>
          </a:xfrm>
          <a:prstGeom prst="rect">
            <a:avLst/>
          </a:prstGeom>
          <a:noFill/>
          <a:ln>
            <a:solidFill>
              <a:srgbClr val="3F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BC5D5C-312F-4AE2-AC82-E723592D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1474262"/>
            <a:ext cx="3267075" cy="838200"/>
          </a:xfrm>
          <a:prstGeom prst="rect">
            <a:avLst/>
          </a:prstGeom>
          <a:ln>
            <a:solidFill>
              <a:srgbClr val="3F0BFD"/>
            </a:solidFill>
          </a:ln>
        </p:spPr>
      </p:pic>
    </p:spTree>
    <p:extLst>
      <p:ext uri="{BB962C8B-B14F-4D97-AF65-F5344CB8AC3E}">
        <p14:creationId xmlns:p14="http://schemas.microsoft.com/office/powerpoint/2010/main" val="74105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10. break</a:t>
            </a:r>
            <a:r>
              <a:rPr lang="ko-KR" altLang="en-US" sz="2800" b="1" dirty="0">
                <a:latin typeface="+mj-ea"/>
              </a:rPr>
              <a:t> 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break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문은 반복 루프를 벗어나기 위하여 사용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반복 루프 안에서 </a:t>
            </a:r>
            <a:r>
              <a:rPr lang="en-US" altLang="ko-KR" sz="1600" dirty="0">
                <a:latin typeface="+mj-ea"/>
                <a:ea typeface="+mj-ea"/>
              </a:rPr>
              <a:t>break </a:t>
            </a:r>
            <a:r>
              <a:rPr lang="ko-KR" altLang="en-US" sz="1600" dirty="0">
                <a:latin typeface="+mj-ea"/>
                <a:ea typeface="+mj-ea"/>
              </a:rPr>
              <a:t>문이 실행되면 반복 루프는 즉시 중단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되고 반복 루프 다음에 있는 문장이 실행된다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25220-46C1-46FE-BFEE-D241324D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62" y="1844824"/>
            <a:ext cx="4560806" cy="478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9A2C77-05F3-4CD6-A474-F0470603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91" y="2332608"/>
            <a:ext cx="4585078" cy="25566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E8EDE7-4F33-478C-A01F-01A374BA056D}"/>
              </a:ext>
            </a:extLst>
          </p:cNvPr>
          <p:cNvSpPr/>
          <p:nvPr/>
        </p:nvSpPr>
        <p:spPr>
          <a:xfrm>
            <a:off x="1222429" y="1846791"/>
            <a:ext cx="4585079" cy="3042437"/>
          </a:xfrm>
          <a:prstGeom prst="rect">
            <a:avLst/>
          </a:prstGeom>
          <a:noFill/>
          <a:ln>
            <a:solidFill>
              <a:srgbClr val="3F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46F1D5-F7F8-46CC-A384-B51F15C9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1844824"/>
            <a:ext cx="4352925" cy="847725"/>
          </a:xfrm>
          <a:prstGeom prst="rect">
            <a:avLst/>
          </a:prstGeom>
          <a:ln>
            <a:solidFill>
              <a:srgbClr val="3F0BFD"/>
            </a:solidFill>
          </a:ln>
        </p:spPr>
      </p:pic>
    </p:spTree>
    <p:extLst>
      <p:ext uri="{BB962C8B-B14F-4D97-AF65-F5344CB8AC3E}">
        <p14:creationId xmlns:p14="http://schemas.microsoft.com/office/powerpoint/2010/main" val="3093733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11. continue</a:t>
            </a:r>
            <a:r>
              <a:rPr lang="ko-KR" altLang="en-US" sz="2800" b="1" dirty="0">
                <a:latin typeface="+mj-ea"/>
              </a:rPr>
              <a:t> 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continue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문은 현재 수행하고 있는 반복 과정의 나머지를 건너뛰고 다음 반복 과정을 강제적으로 시작하게 만든다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반복 루프에서 </a:t>
            </a:r>
            <a:r>
              <a:rPr lang="en-US" altLang="ko-KR" sz="1600" dirty="0">
                <a:latin typeface="+mj-ea"/>
                <a:ea typeface="+mj-ea"/>
              </a:rPr>
              <a:t>continue </a:t>
            </a:r>
            <a:r>
              <a:rPr lang="ko-KR" altLang="en-US" sz="1600" dirty="0">
                <a:latin typeface="+mj-ea"/>
                <a:ea typeface="+mj-ea"/>
              </a:rPr>
              <a:t>문을 만나게 되면 </a:t>
            </a:r>
            <a:r>
              <a:rPr lang="en-US" altLang="ko-KR" sz="1600" dirty="0">
                <a:latin typeface="+mj-ea"/>
                <a:ea typeface="+mj-ea"/>
              </a:rPr>
              <a:t>continue </a:t>
            </a:r>
            <a:r>
              <a:rPr lang="ko-KR" altLang="en-US" sz="1600" dirty="0">
                <a:latin typeface="+mj-ea"/>
                <a:ea typeface="+mj-ea"/>
              </a:rPr>
              <a:t>문 다음에 있는 후속코드들은 실행되지 않고 건너뛰게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C24662-1976-43A0-91B5-C869A496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62" y="1844824"/>
            <a:ext cx="5425883" cy="3528392"/>
          </a:xfrm>
          <a:prstGeom prst="rect">
            <a:avLst/>
          </a:prstGeom>
          <a:ln>
            <a:solidFill>
              <a:srgbClr val="3F0BFD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97C816-283E-4D2B-AC7F-C5408385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844824"/>
            <a:ext cx="4514850" cy="1190625"/>
          </a:xfrm>
          <a:prstGeom prst="rect">
            <a:avLst/>
          </a:prstGeom>
          <a:ln>
            <a:solidFill>
              <a:srgbClr val="3F0BFD"/>
            </a:solidFill>
          </a:ln>
        </p:spPr>
      </p:pic>
    </p:spTree>
    <p:extLst>
      <p:ext uri="{BB962C8B-B14F-4D97-AF65-F5344CB8AC3E}">
        <p14:creationId xmlns:p14="http://schemas.microsoft.com/office/powerpoint/2010/main" val="2123313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87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제어 구조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이 장에서는 </a:t>
            </a: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의 관계 연산자와 논리 연산자를 소개하고 선택 구조인 </a:t>
            </a:r>
            <a:r>
              <a:rPr lang="en-US" altLang="ko-KR" sz="1600" dirty="0">
                <a:latin typeface="+mj-ea"/>
                <a:ea typeface="+mj-ea"/>
              </a:rPr>
              <a:t>if-else </a:t>
            </a:r>
            <a:r>
              <a:rPr lang="ko-KR" altLang="en-US" sz="1600" dirty="0">
                <a:latin typeface="+mj-ea"/>
                <a:ea typeface="+mj-ea"/>
              </a:rPr>
              <a:t>문을 설명한다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반복 구조로는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while </a:t>
            </a:r>
            <a:r>
              <a:rPr lang="ko-KR" altLang="en-US" sz="1600" dirty="0">
                <a:latin typeface="+mj-ea"/>
                <a:ea typeface="+mj-ea"/>
              </a:rPr>
              <a:t>문과</a:t>
            </a:r>
            <a:r>
              <a:rPr lang="en-US" altLang="ko-KR" sz="1600" dirty="0">
                <a:latin typeface="+mj-ea"/>
                <a:ea typeface="+mj-ea"/>
              </a:rPr>
              <a:t>for </a:t>
            </a:r>
            <a:r>
              <a:rPr lang="ko-KR" altLang="en-US" sz="1600" dirty="0">
                <a:latin typeface="+mj-ea"/>
                <a:ea typeface="+mj-ea"/>
              </a:rPr>
              <a:t>문을 학습하도록 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관계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연산자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관계 연산자</a:t>
            </a:r>
            <a:r>
              <a:rPr lang="en-US" altLang="ko-KR" sz="1600" dirty="0">
                <a:latin typeface="+mj-ea"/>
                <a:ea typeface="+mj-ea"/>
              </a:rPr>
              <a:t>(relational operator)</a:t>
            </a:r>
            <a:r>
              <a:rPr lang="ko-KR" altLang="en-US" sz="1600" dirty="0">
                <a:latin typeface="+mj-ea"/>
                <a:ea typeface="+mj-ea"/>
              </a:rPr>
              <a:t>는 두 개의 피연산자를 비교하는데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들면 </a:t>
            </a:r>
            <a:r>
              <a:rPr lang="en-US" altLang="ko-KR" sz="1600" dirty="0">
                <a:latin typeface="+mj-ea"/>
                <a:ea typeface="+mj-ea"/>
              </a:rPr>
              <a:t>“x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y</a:t>
            </a:r>
            <a:r>
              <a:rPr lang="ko-KR" altLang="en-US" sz="1600" dirty="0">
                <a:latin typeface="+mj-ea"/>
                <a:ea typeface="+mj-ea"/>
              </a:rPr>
              <a:t>가 같은가</a:t>
            </a:r>
            <a:r>
              <a:rPr lang="en-US" altLang="ko-KR" sz="1600" dirty="0">
                <a:latin typeface="+mj-ea"/>
                <a:ea typeface="+mj-ea"/>
              </a:rPr>
              <a:t>?”,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“x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y</a:t>
            </a:r>
            <a:r>
              <a:rPr lang="ko-KR" altLang="en-US" sz="1600" dirty="0">
                <a:latin typeface="+mj-ea"/>
                <a:ea typeface="+mj-ea"/>
              </a:rPr>
              <a:t>보다 큰가</a:t>
            </a:r>
            <a:r>
              <a:rPr lang="en-US" altLang="ko-KR" sz="1600" dirty="0">
                <a:latin typeface="+mj-ea"/>
                <a:ea typeface="+mj-ea"/>
              </a:rPr>
              <a:t>?” </a:t>
            </a:r>
            <a:r>
              <a:rPr lang="ko-KR" altLang="en-US" sz="1600" dirty="0">
                <a:latin typeface="+mj-ea"/>
                <a:ea typeface="+mj-ea"/>
              </a:rPr>
              <a:t>등을 따지는데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관계 연산자의 결과는 참</a:t>
            </a:r>
            <a:r>
              <a:rPr lang="en-US" altLang="ko-KR" sz="1600" dirty="0">
                <a:latin typeface="+mj-ea"/>
                <a:ea typeface="+mj-ea"/>
              </a:rPr>
              <a:t>(true) </a:t>
            </a:r>
            <a:r>
              <a:rPr lang="ko-KR" altLang="en-US" sz="1600" dirty="0">
                <a:latin typeface="+mj-ea"/>
                <a:ea typeface="+mj-ea"/>
              </a:rPr>
              <a:t>아니면 거짓</a:t>
            </a:r>
            <a:r>
              <a:rPr lang="en-US" altLang="ko-KR" sz="1600" dirty="0">
                <a:latin typeface="+mj-ea"/>
                <a:ea typeface="+mj-ea"/>
              </a:rPr>
              <a:t>(false)</a:t>
            </a:r>
            <a:r>
              <a:rPr lang="ko-KR" altLang="en-US" sz="1600" dirty="0">
                <a:latin typeface="+mj-ea"/>
                <a:ea typeface="+mj-ea"/>
              </a:rPr>
              <a:t>으로 계산된다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C++</a:t>
            </a:r>
            <a:r>
              <a:rPr lang="ko-KR" altLang="en-US" sz="1600" dirty="0">
                <a:latin typeface="+mj-ea"/>
                <a:ea typeface="+mj-ea"/>
              </a:rPr>
              <a:t>에서는 다음과 같은 </a:t>
            </a:r>
            <a:r>
              <a:rPr lang="en-US" altLang="ko-KR" sz="1600" dirty="0">
                <a:latin typeface="+mj-ea"/>
                <a:ea typeface="+mj-ea"/>
              </a:rPr>
              <a:t>6</a:t>
            </a:r>
            <a:r>
              <a:rPr lang="ko-KR" altLang="en-US" sz="1600" dirty="0">
                <a:latin typeface="+mj-ea"/>
                <a:ea typeface="+mj-ea"/>
              </a:rPr>
              <a:t>가지의 관계 연산자를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55F0B2-2E19-420C-BA58-F0909E17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356418"/>
            <a:ext cx="5328866" cy="2114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D095A4-65CE-4367-929E-01BF1531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3356418"/>
            <a:ext cx="3143250" cy="1438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705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제어 구조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관계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연산자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참이나 거짓을 저장할 수 있는 자료형은 </a:t>
            </a:r>
            <a:r>
              <a:rPr lang="en-US" altLang="ko-KR" sz="1600" dirty="0">
                <a:latin typeface="+mj-ea"/>
                <a:ea typeface="+mj-ea"/>
              </a:rPr>
              <a:t>bool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bool </a:t>
            </a:r>
            <a:r>
              <a:rPr lang="ko-KR" altLang="en-US" sz="1600" dirty="0">
                <a:latin typeface="+mj-ea"/>
                <a:ea typeface="+mj-ea"/>
              </a:rPr>
              <a:t>형식의 변수는 </a:t>
            </a:r>
            <a:r>
              <a:rPr lang="en-US" altLang="ko-KR" sz="1600" dirty="0">
                <a:latin typeface="+mj-ea"/>
                <a:ea typeface="+mj-ea"/>
              </a:rPr>
              <a:t>true </a:t>
            </a:r>
            <a:r>
              <a:rPr lang="ko-KR" altLang="en-US" sz="1600" dirty="0">
                <a:latin typeface="+mj-ea"/>
                <a:ea typeface="+mj-ea"/>
              </a:rPr>
              <a:t>및 </a:t>
            </a:r>
            <a:r>
              <a:rPr lang="en-US" altLang="ko-KR" sz="1600" dirty="0">
                <a:latin typeface="+mj-ea"/>
                <a:ea typeface="+mj-ea"/>
              </a:rPr>
              <a:t>false </a:t>
            </a:r>
            <a:r>
              <a:rPr lang="ko-KR" altLang="en-US" sz="1600" dirty="0">
                <a:latin typeface="+mj-ea"/>
                <a:ea typeface="+mj-ea"/>
              </a:rPr>
              <a:t>값을 가질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들어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수식 </a:t>
            </a:r>
            <a:r>
              <a:rPr lang="en-US" altLang="ko-KR" sz="1600" dirty="0">
                <a:latin typeface="+mj-ea"/>
                <a:ea typeface="+mj-ea"/>
              </a:rPr>
              <a:t>(1 == 2)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false </a:t>
            </a:r>
            <a:r>
              <a:rPr lang="ko-KR" altLang="en-US" sz="1600" dirty="0">
                <a:latin typeface="+mj-ea"/>
                <a:ea typeface="+mj-ea"/>
              </a:rPr>
              <a:t>값을 갖는다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관계 연산자를 이용하여 간단한 관계 수식을 만들고 수식의 결과를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bool </a:t>
            </a:r>
            <a:r>
              <a:rPr lang="ko-KR" altLang="en-US" sz="1600" dirty="0">
                <a:latin typeface="+mj-ea"/>
                <a:ea typeface="+mj-ea"/>
              </a:rPr>
              <a:t>변수에 저장하고 출력하여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95BC8A-7B83-45AF-A1E3-99CA5A76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582258"/>
            <a:ext cx="5199112" cy="2989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3C3CBC-6E92-4708-988D-EA01FED4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969" y="2582258"/>
            <a:ext cx="3949527" cy="829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CAFFEB-6080-4635-8C7B-4130F9480694}"/>
              </a:ext>
            </a:extLst>
          </p:cNvPr>
          <p:cNvSpPr txBox="1"/>
          <p:nvPr/>
        </p:nvSpPr>
        <p:spPr>
          <a:xfrm>
            <a:off x="6542584" y="3501008"/>
            <a:ext cx="4221027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C++</a:t>
            </a:r>
            <a:r>
              <a:rPr lang="ko-KR" altLang="en-US" sz="1300" dirty="0">
                <a:latin typeface="+mj-ea"/>
                <a:ea typeface="+mj-ea"/>
              </a:rPr>
              <a:t>에 </a:t>
            </a:r>
            <a:r>
              <a:rPr lang="en-US" altLang="ko-KR" sz="1300" dirty="0">
                <a:latin typeface="+mj-ea"/>
                <a:ea typeface="+mj-ea"/>
              </a:rPr>
              <a:t>bool </a:t>
            </a:r>
            <a:r>
              <a:rPr lang="ko-KR" altLang="en-US" sz="1300" dirty="0">
                <a:latin typeface="+mj-ea"/>
                <a:ea typeface="+mj-ea"/>
              </a:rPr>
              <a:t>타입이 도입되기 전까지는 참과 거짓을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나타낼 때에 정수 값을 사용하였다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즉 </a:t>
            </a:r>
            <a:r>
              <a:rPr lang="en-US" altLang="ko-KR" sz="1300" dirty="0">
                <a:latin typeface="+mj-ea"/>
                <a:ea typeface="+mj-ea"/>
              </a:rPr>
              <a:t>0</a:t>
            </a:r>
            <a:r>
              <a:rPr lang="ko-KR" altLang="en-US" sz="1300" dirty="0">
                <a:latin typeface="+mj-ea"/>
                <a:ea typeface="+mj-ea"/>
              </a:rPr>
              <a:t>의 값은 거짓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으로 간주되었고 </a:t>
            </a:r>
            <a:r>
              <a:rPr lang="en-US" altLang="ko-KR" sz="1300" dirty="0">
                <a:latin typeface="+mj-ea"/>
                <a:ea typeface="+mj-ea"/>
              </a:rPr>
              <a:t>0</a:t>
            </a:r>
            <a:r>
              <a:rPr lang="ko-KR" altLang="en-US" sz="1300" dirty="0">
                <a:latin typeface="+mj-ea"/>
                <a:ea typeface="+mj-ea"/>
              </a:rPr>
              <a:t>을 제외한 모든 값은 참으로 간주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되었다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관계 연산자나 논리 연산자는 수식이 참이면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1</a:t>
            </a:r>
            <a:r>
              <a:rPr lang="ko-KR" altLang="en-US" sz="1300" dirty="0">
                <a:latin typeface="+mj-ea"/>
                <a:ea typeface="+mj-ea"/>
              </a:rPr>
              <a:t>을 생성하였고 거짓이면 </a:t>
            </a:r>
            <a:r>
              <a:rPr lang="en-US" altLang="ko-KR" sz="1300" dirty="0">
                <a:latin typeface="+mj-ea"/>
                <a:ea typeface="+mj-ea"/>
              </a:rPr>
              <a:t>0</a:t>
            </a:r>
            <a:r>
              <a:rPr lang="ko-KR" altLang="en-US" sz="1300" dirty="0">
                <a:latin typeface="+mj-ea"/>
                <a:ea typeface="+mj-ea"/>
              </a:rPr>
              <a:t>을 생성하였다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현재에도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예전 프로그램과의 호환성을 위하여 </a:t>
            </a:r>
            <a:r>
              <a:rPr lang="en-US" altLang="ko-KR" sz="1300" dirty="0">
                <a:latin typeface="+mj-ea"/>
                <a:ea typeface="+mj-ea"/>
              </a:rPr>
              <a:t>C++</a:t>
            </a:r>
            <a:r>
              <a:rPr lang="ko-KR" altLang="en-US" sz="1300" dirty="0">
                <a:latin typeface="+mj-ea"/>
                <a:ea typeface="+mj-ea"/>
              </a:rPr>
              <a:t>는 </a:t>
            </a:r>
            <a:r>
              <a:rPr lang="en-US" altLang="ko-KR" sz="1300" dirty="0">
                <a:latin typeface="+mj-ea"/>
                <a:ea typeface="+mj-ea"/>
              </a:rPr>
              <a:t>bool</a:t>
            </a:r>
            <a:r>
              <a:rPr lang="ko-KR" altLang="en-US" sz="1300" dirty="0">
                <a:latin typeface="+mj-ea"/>
                <a:ea typeface="+mj-ea"/>
              </a:rPr>
              <a:t>타입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과 </a:t>
            </a:r>
            <a:r>
              <a:rPr lang="en-US" altLang="ko-KR" sz="1300" dirty="0">
                <a:latin typeface="+mj-ea"/>
                <a:ea typeface="+mj-ea"/>
              </a:rPr>
              <a:t>int </a:t>
            </a:r>
            <a:r>
              <a:rPr lang="ko-KR" altLang="en-US" sz="1300" dirty="0">
                <a:latin typeface="+mj-ea"/>
                <a:ea typeface="+mj-ea"/>
              </a:rPr>
              <a:t>타입은 서로 호환된다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595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제어 구조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논리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연산자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논리 연산자는 여러 개의 조건을 조합하여 참인지 거짓인지를 따질 때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 “비가 오거나 눈이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오면 지하철을 이용한다</a:t>
            </a:r>
            <a:r>
              <a:rPr lang="en-US" altLang="ko-KR" sz="1600" dirty="0">
                <a:latin typeface="+mj-ea"/>
                <a:ea typeface="+mj-ea"/>
              </a:rPr>
              <a:t>.” </a:t>
            </a:r>
            <a:r>
              <a:rPr lang="ko-KR" altLang="en-US" sz="1600" dirty="0">
                <a:latin typeface="+mj-ea"/>
                <a:ea typeface="+mj-ea"/>
              </a:rPr>
              <a:t>라는 문장에는 “비가 온다” 는 조건과 “눈이 온다” 는 조건 중에서 하나라도 만족되면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지하철을 이용한다는 의미가 포함되어 있다</a:t>
            </a:r>
            <a:r>
              <a:rPr lang="en-US" altLang="ko-KR" sz="1600" dirty="0">
                <a:latin typeface="+mj-ea"/>
                <a:ea typeface="+mj-ea"/>
              </a:rPr>
              <a:t>.  C++</a:t>
            </a:r>
            <a:r>
              <a:rPr lang="ko-KR" altLang="en-US" sz="1600" dirty="0">
                <a:latin typeface="+mj-ea"/>
                <a:ea typeface="+mj-ea"/>
              </a:rPr>
              <a:t>에는 조건들을 다양하게 묶을 수 있는 논리 연산자들이 준비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되어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AND </a:t>
            </a:r>
            <a:r>
              <a:rPr lang="ko-KR" altLang="en-US" sz="1600" dirty="0">
                <a:latin typeface="+mj-ea"/>
                <a:ea typeface="+mj-ea"/>
              </a:rPr>
              <a:t>연산자는 두 개의 피연산자가 모두 참일 때만 연산 결과가 참이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위의 수식에서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의 값이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이고 </a:t>
            </a:r>
            <a:r>
              <a:rPr lang="en-US" altLang="ko-KR" sz="1600" dirty="0">
                <a:latin typeface="+mj-ea"/>
                <a:ea typeface="+mj-ea"/>
              </a:rPr>
              <a:t>y</a:t>
            </a:r>
            <a:r>
              <a:rPr lang="ko-KR" altLang="en-US" sz="1600" dirty="0">
                <a:latin typeface="+mj-ea"/>
                <a:ea typeface="+mj-ea"/>
              </a:rPr>
              <a:t>의 값이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인 경우에만 참이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어느 하나라도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이 아니면 전체 수식의 값은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거짓이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2F1AF-5E0C-4352-A4F1-BB7AFFAA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25" y="2943396"/>
            <a:ext cx="6888088" cy="1439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C73611-C966-4A9A-8C05-B11106D7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25" y="4762809"/>
            <a:ext cx="2496427" cy="3847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085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제어 구조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논리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연산자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OR </a:t>
            </a:r>
            <a:r>
              <a:rPr lang="ko-KR" altLang="en-US" sz="1600" dirty="0">
                <a:latin typeface="+mj-ea"/>
                <a:ea typeface="+mj-ea"/>
              </a:rPr>
              <a:t>연산자는 하나의 피연산자만 참이면 연산 결과가 참이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수식에서 </a:t>
            </a:r>
            <a:r>
              <a:rPr lang="en-US" altLang="ko-KR" sz="1600" dirty="0">
                <a:latin typeface="+mj-ea"/>
                <a:ea typeface="+mj-ea"/>
              </a:rPr>
              <a:t>x </a:t>
            </a:r>
            <a:r>
              <a:rPr lang="ko-KR" altLang="en-US" sz="1600" dirty="0">
                <a:latin typeface="+mj-ea"/>
                <a:ea typeface="+mj-ea"/>
              </a:rPr>
              <a:t>나 </a:t>
            </a:r>
            <a:r>
              <a:rPr lang="en-US" altLang="ko-KR" sz="1600" dirty="0">
                <a:latin typeface="+mj-ea"/>
                <a:ea typeface="+mj-ea"/>
              </a:rPr>
              <a:t>y </a:t>
            </a:r>
            <a:r>
              <a:rPr lang="ko-KR" altLang="en-US" sz="1600" dirty="0">
                <a:latin typeface="+mj-ea"/>
                <a:ea typeface="+mj-ea"/>
              </a:rPr>
              <a:t>중에서 하나만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이면 전체 수식은 참이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NOT </a:t>
            </a:r>
            <a:r>
              <a:rPr lang="ko-KR" altLang="en-US" sz="1600" dirty="0">
                <a:latin typeface="+mj-ea"/>
                <a:ea typeface="+mj-ea"/>
              </a:rPr>
              <a:t>연산자는 피연산자의 값을 반대로 만든다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참이면 거짓으로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거짓이면 참으로 만든다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위의 수식의 값은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이면 거짓이 되고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이 아니면 참이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05BD03-0F25-4274-97AA-DED52F50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52" y="1844824"/>
            <a:ext cx="2496400" cy="3911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78921D-47C0-4E0F-B145-892F8C584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25" y="2939996"/>
            <a:ext cx="1128275" cy="3868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566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단순 </a:t>
            </a:r>
            <a:r>
              <a:rPr lang="en-US" altLang="ko-KR" sz="2800" b="1" dirty="0">
                <a:latin typeface="+mj-ea"/>
              </a:rPr>
              <a:t>if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조건문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C++ </a:t>
            </a:r>
            <a:r>
              <a:rPr lang="ko-KR" altLang="en-US" sz="1600" dirty="0">
                <a:latin typeface="+mj-ea"/>
                <a:ea typeface="+mj-ea"/>
              </a:rPr>
              <a:t>언어에서는 제시한 조건에 따라 명령을 다르게 수행하기 위해 단순 </a:t>
            </a:r>
            <a:r>
              <a:rPr lang="en-US" altLang="ko-KR" sz="1600" dirty="0">
                <a:latin typeface="+mj-ea"/>
                <a:ea typeface="+mj-ea"/>
              </a:rPr>
              <a:t>if </a:t>
            </a:r>
            <a:r>
              <a:rPr lang="ko-KR" altLang="en-US" sz="1600" dirty="0">
                <a:latin typeface="+mj-ea"/>
                <a:ea typeface="+mj-ea"/>
              </a:rPr>
              <a:t>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if~else</a:t>
            </a:r>
            <a:r>
              <a:rPr lang="ko-KR" altLang="en-US" sz="1600" dirty="0">
                <a:latin typeface="+mj-ea"/>
                <a:ea typeface="+mj-ea"/>
              </a:rPr>
              <a:t>문</a:t>
            </a:r>
            <a:r>
              <a:rPr lang="en-US" altLang="ko-KR" sz="1600" dirty="0">
                <a:latin typeface="+mj-ea"/>
                <a:ea typeface="+mj-ea"/>
              </a:rPr>
              <a:t>, switch </a:t>
            </a:r>
            <a:r>
              <a:rPr lang="ko-KR" altLang="en-US" sz="1600" dirty="0">
                <a:latin typeface="+mj-ea"/>
                <a:ea typeface="+mj-ea"/>
              </a:rPr>
              <a:t>문을 제공한다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특히 조건이 여러 단계이고 복잡할 경우에는 다중 </a:t>
            </a:r>
            <a:r>
              <a:rPr lang="en-US" altLang="ko-KR" sz="1600" dirty="0">
                <a:latin typeface="+mj-ea"/>
                <a:ea typeface="+mj-ea"/>
              </a:rPr>
              <a:t>if~else</a:t>
            </a:r>
            <a:r>
              <a:rPr lang="ko-KR" altLang="en-US" sz="1600" dirty="0">
                <a:latin typeface="+mj-ea"/>
                <a:ea typeface="+mj-ea"/>
              </a:rPr>
              <a:t>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중첩 </a:t>
            </a:r>
            <a:r>
              <a:rPr lang="en-US" altLang="ko-KR" sz="1600" dirty="0">
                <a:latin typeface="+mj-ea"/>
                <a:ea typeface="+mj-ea"/>
              </a:rPr>
              <a:t>if~else</a:t>
            </a:r>
            <a:r>
              <a:rPr lang="ko-KR" altLang="en-US" sz="1600" dirty="0">
                <a:latin typeface="+mj-ea"/>
                <a:ea typeface="+mj-ea"/>
              </a:rPr>
              <a:t>문</a:t>
            </a:r>
            <a:r>
              <a:rPr lang="en-US" altLang="ko-KR" sz="1600" dirty="0">
                <a:latin typeface="+mj-ea"/>
                <a:ea typeface="+mj-ea"/>
              </a:rPr>
              <a:t>, switch</a:t>
            </a:r>
            <a:r>
              <a:rPr lang="ko-KR" altLang="en-US" sz="1600" dirty="0">
                <a:latin typeface="+mj-ea"/>
                <a:ea typeface="+mj-ea"/>
              </a:rPr>
              <a:t>문을 사용하여 프로그램을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 수행한다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조건문은 프로그래밍에서 많이 사용하므로 반드시 숙지하고 넘어가야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단순 </a:t>
            </a:r>
            <a:r>
              <a:rPr lang="en-US" altLang="ko-KR" sz="1600" b="1" dirty="0">
                <a:latin typeface="+mj-ea"/>
                <a:ea typeface="+mj-ea"/>
              </a:rPr>
              <a:t>if</a:t>
            </a:r>
            <a:r>
              <a:rPr lang="ko-KR" altLang="en-US" sz="1600" b="1" dirty="0">
                <a:latin typeface="+mj-ea"/>
                <a:ea typeface="+mj-ea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단순 </a:t>
            </a:r>
            <a:r>
              <a:rPr lang="en-US" altLang="ko-KR" sz="1600" dirty="0">
                <a:latin typeface="+mj-ea"/>
                <a:ea typeface="+mj-ea"/>
              </a:rPr>
              <a:t>if </a:t>
            </a:r>
            <a:r>
              <a:rPr lang="ko-KR" altLang="en-US" sz="1600" dirty="0">
                <a:latin typeface="+mj-ea"/>
                <a:ea typeface="+mj-ea"/>
              </a:rPr>
              <a:t>문은 제시한 조건이 참</a:t>
            </a:r>
            <a:r>
              <a:rPr lang="en-US" altLang="ko-KR" sz="1600" dirty="0">
                <a:latin typeface="+mj-ea"/>
                <a:ea typeface="+mj-ea"/>
              </a:rPr>
              <a:t>(true)</a:t>
            </a:r>
            <a:r>
              <a:rPr lang="ko-KR" altLang="en-US" sz="1600" dirty="0">
                <a:latin typeface="+mj-ea"/>
                <a:ea typeface="+mj-ea"/>
              </a:rPr>
              <a:t>이면 명령을 실행하고 거짓</a:t>
            </a:r>
            <a:r>
              <a:rPr lang="en-US" altLang="ko-KR" sz="1600" dirty="0">
                <a:latin typeface="+mj-ea"/>
                <a:ea typeface="+mj-ea"/>
              </a:rPr>
              <a:t>(false)</a:t>
            </a:r>
            <a:r>
              <a:rPr lang="ko-KR" altLang="en-US" sz="1600" dirty="0">
                <a:latin typeface="+mj-ea"/>
                <a:ea typeface="+mj-ea"/>
              </a:rPr>
              <a:t>이면 아무것도 실행하지 않는 가장 단순한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형태의 조건문이다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920F8-82B0-489D-971F-A304C7330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21" y="3665120"/>
            <a:ext cx="5606576" cy="3136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468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if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단순 </a:t>
            </a:r>
            <a:r>
              <a:rPr lang="en-US" altLang="ko-KR" sz="1600" b="1" dirty="0">
                <a:latin typeface="+mj-ea"/>
                <a:ea typeface="+mj-ea"/>
              </a:rPr>
              <a:t>if</a:t>
            </a:r>
            <a:r>
              <a:rPr lang="ko-KR" altLang="en-US" sz="1600" b="1" dirty="0">
                <a:latin typeface="+mj-ea"/>
                <a:ea typeface="+mj-ea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다음 예제는 단순 </a:t>
            </a:r>
            <a:r>
              <a:rPr lang="en-US" altLang="ko-KR" sz="1600" dirty="0">
                <a:latin typeface="+mj-ea"/>
                <a:ea typeface="+mj-ea"/>
              </a:rPr>
              <a:t>if </a:t>
            </a:r>
            <a:r>
              <a:rPr lang="ko-KR" altLang="en-US" sz="1600" dirty="0">
                <a:latin typeface="+mj-ea"/>
                <a:ea typeface="+mj-ea"/>
              </a:rPr>
              <a:t>문을 사용하여 키보드로 입력한 값이 양의 정수일 때만 문장을 출력하는 프로그램이다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 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예제에서는 편의상 숫자 </a:t>
            </a:r>
            <a:r>
              <a:rPr lang="en-US" altLang="ko-KR" sz="1600" dirty="0">
                <a:latin typeface="+mj-ea"/>
                <a:ea typeface="+mj-ea"/>
              </a:rPr>
              <a:t>0 </a:t>
            </a:r>
            <a:r>
              <a:rPr lang="ko-KR" altLang="en-US" sz="1600" dirty="0">
                <a:latin typeface="+mj-ea"/>
                <a:ea typeface="+mj-ea"/>
              </a:rPr>
              <a:t>을 양의 정수에 포함시키지 않는 것으로 조건식을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양의 정수를 입력하면 제시한 조건이 참이 되어 해당하는 문장을 출력하지만 음의 정수를 입력하면 거짓이 되어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아무런 문장도 출력하지 않는 것을 볼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4B6BF4-1184-4EFF-B9E8-5DE5713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192653"/>
            <a:ext cx="3819525" cy="819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93B231-4F1D-4778-9A7B-AAC21E1C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1" y="2192653"/>
            <a:ext cx="5040560" cy="2317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9D9CC2-29BA-4EDB-91FF-4CDF9106B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3056582"/>
            <a:ext cx="3819525" cy="8278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613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if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단순 </a:t>
            </a:r>
            <a:r>
              <a:rPr lang="en-US" altLang="ko-KR" sz="1600" b="1" dirty="0">
                <a:latin typeface="+mj-ea"/>
                <a:ea typeface="+mj-ea"/>
              </a:rPr>
              <a:t>if</a:t>
            </a:r>
            <a:r>
              <a:rPr lang="ko-KR" altLang="en-US" sz="1600" b="1" dirty="0">
                <a:latin typeface="+mj-ea"/>
                <a:ea typeface="+mj-ea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명령문에 코드 블록 설정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if</a:t>
            </a:r>
            <a:r>
              <a:rPr lang="ko-KR" altLang="en-US" sz="1600" dirty="0">
                <a:latin typeface="+mj-ea"/>
                <a:ea typeface="+mj-ea"/>
              </a:rPr>
              <a:t>문에서 조건문은 반드시 괄호로 묶어야 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조건문이 참일 경우 수행하는 명령문이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 이상이면 </a:t>
            </a:r>
            <a:r>
              <a:rPr lang="en-US" altLang="ko-KR" sz="1600" dirty="0">
                <a:latin typeface="+mj-ea"/>
                <a:ea typeface="+mj-ea"/>
              </a:rPr>
              <a:t>{}(</a:t>
            </a:r>
            <a:r>
              <a:rPr lang="ko-KR" altLang="en-US" sz="1600" dirty="0">
                <a:latin typeface="+mj-ea"/>
                <a:ea typeface="+mj-ea"/>
              </a:rPr>
              <a:t>중괄호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</a:t>
            </a:r>
            <a:r>
              <a:rPr lang="ko-KR" altLang="en-US" sz="1600" dirty="0">
                <a:latin typeface="+mj-ea"/>
                <a:ea typeface="+mj-ea"/>
              </a:rPr>
              <a:t>를 사용하여 코드 블록 구간을 설정해 주어야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코드 블록을 선언하지 않으면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 이상의 명령문 중에서 </a:t>
            </a: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첫 번째 명령에만 조건문이 적용된다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if</a:t>
            </a:r>
            <a:r>
              <a:rPr lang="ko-KR" altLang="en-US" sz="1600" dirty="0">
                <a:latin typeface="+mj-ea"/>
                <a:ea typeface="+mj-ea"/>
              </a:rPr>
              <a:t>문에서 조건문이 참일 경우에는 </a:t>
            </a:r>
            <a:r>
              <a:rPr lang="en-US" altLang="ko-KR" sz="1600" dirty="0">
                <a:latin typeface="+mj-ea"/>
                <a:ea typeface="+mj-ea"/>
              </a:rPr>
              <a:t>if</a:t>
            </a:r>
            <a:r>
              <a:rPr lang="ko-KR" altLang="en-US" sz="1600" dirty="0">
                <a:latin typeface="+mj-ea"/>
                <a:ea typeface="+mj-ea"/>
              </a:rPr>
              <a:t>문 다음에 제시한 명령문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개만 실행한다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그래서 </a:t>
            </a:r>
            <a:r>
              <a:rPr lang="en-US" altLang="ko-KR" sz="1600" dirty="0">
                <a:latin typeface="+mj-ea"/>
                <a:ea typeface="+mj-ea"/>
              </a:rPr>
              <a:t>if </a:t>
            </a:r>
            <a:r>
              <a:rPr lang="ko-KR" altLang="en-US" sz="1600" dirty="0">
                <a:latin typeface="+mj-ea"/>
                <a:ea typeface="+mj-ea"/>
              </a:rPr>
              <a:t>문 바로 다음 명령문을 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외한 나머지 명령문은 조건이 참이거나 거짓이거나 상관없이 모두 실행된다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7E0126-2FA1-4D1C-9CCD-1AF76079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586" y="2949996"/>
            <a:ext cx="2981699" cy="956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A38CCF-2FFA-409B-B5C5-87B38D4D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86" y="4004615"/>
            <a:ext cx="2857500" cy="857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D563E-916F-43CF-A4B6-3076D95F2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824" y="2940295"/>
            <a:ext cx="5386388" cy="2590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5456015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45998</TotalTime>
  <Words>1787</Words>
  <Application>Microsoft Office PowerPoint</Application>
  <PresentationFormat>와이드스크린</PresentationFormat>
  <Paragraphs>251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제어 구조</vt:lpstr>
      <vt:lpstr>1. 제어 구조</vt:lpstr>
      <vt:lpstr>1. 제어 구조</vt:lpstr>
      <vt:lpstr>1. 제어 구조</vt:lpstr>
      <vt:lpstr>1. 제어 구조</vt:lpstr>
      <vt:lpstr>2. 단순 if문</vt:lpstr>
      <vt:lpstr>2. if문</vt:lpstr>
      <vt:lpstr>2. if문</vt:lpstr>
      <vt:lpstr>2. if문</vt:lpstr>
      <vt:lpstr>3. if~else문</vt:lpstr>
      <vt:lpstr>3. if~else문</vt:lpstr>
      <vt:lpstr>4. if~else if~else문</vt:lpstr>
      <vt:lpstr>4. if~else if~else문</vt:lpstr>
      <vt:lpstr>5. 중첩 if~else문</vt:lpstr>
      <vt:lpstr>6. switch문</vt:lpstr>
      <vt:lpstr>6. switch문</vt:lpstr>
      <vt:lpstr>7. while 문</vt:lpstr>
      <vt:lpstr>7. while 문</vt:lpstr>
      <vt:lpstr>7. while 문</vt:lpstr>
      <vt:lpstr>8. do~while 문</vt:lpstr>
      <vt:lpstr>9. for 문</vt:lpstr>
      <vt:lpstr>9. for 문</vt:lpstr>
      <vt:lpstr>10. break 문</vt:lpstr>
      <vt:lpstr>11. continue 문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7027</cp:revision>
  <dcterms:created xsi:type="dcterms:W3CDTF">2019-09-27T03:30:23Z</dcterms:created>
  <dcterms:modified xsi:type="dcterms:W3CDTF">2022-01-30T04:55:07Z</dcterms:modified>
</cp:coreProperties>
</file>