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0F4C-6D04-5F4A-A688-7AD736C96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57F81-D8A5-7449-A048-03BE854D2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2A54-5635-F349-BD2B-0608E01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8EF4-A829-8D43-A441-01CF37EB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45E-2119-1D44-907F-4F907431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558-5376-374E-A788-EE1BED53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8C90-28E9-094E-BB31-19728054B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BC3C-9B74-A94E-9F12-7B132BDA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AA9-1D02-564A-BAD2-B0F9C2D0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7134-043E-0B48-8C79-67BBB5F8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1DE2-609E-4C47-816B-FE4BD5A44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586E8-7FEF-C44F-8A38-97749EF77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1B68-6962-6541-BF79-273CD48F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0077-9F74-8844-AE81-27037A34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1385-776A-8243-87AD-06770247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297F-88BA-2644-9E20-27088239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FAE9-F619-1747-BB3E-7BF2FE73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D0C3-B8AC-3442-A23A-4E003E37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8CDC-8085-5A44-B94F-D1C5E01B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0623-18F5-194E-A389-F4C44FE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36FF-690D-6A46-BC9A-EE32381B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A07EF-958F-DC40-B717-172827EB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4052-6AB9-B64C-BABB-72A29C5A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BB89-50BF-1F43-89B2-2915CBEB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FDE3-516F-2B43-BC3A-49DDDC0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370-783D-F64D-9680-B273DF34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0113-2033-0141-A626-4E5B448C7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AB1C-8FF8-A949-963E-164D9BA7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97AA-2D4B-594C-98B9-308CFD59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D47C-FE17-3745-9977-99C3A327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8C722-844E-A64B-81A0-2BDB699F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D698-5F7D-8D4E-8C3E-B384390B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C0AC-1359-E24E-AF7D-17A585C0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CF18-A98E-8A40-B124-3790601A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FE938-2C0B-0746-A6F2-ED651B46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9DFB-A22B-5846-B307-EEF0ABBA8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282ED-A658-1F44-93FB-CAFF7E01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BFCFC-28A5-7B4B-8E4B-7888E49F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BFC6C-5AFC-044F-BF34-F4FD1394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5DDF-637F-7D4C-BBD6-42C1E477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A910A-3551-BD40-8844-27E9A111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F8846-26AA-9446-8460-67B41D82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60E2C-7320-C145-84F5-E980972C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BA3F-5DBD-1B41-A060-143E832A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2BDC3-4A2B-0847-B6C8-3C93A0DF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D01A-1DE5-DA4C-A8FC-B510A24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86F4-BBE2-1A44-B7C5-B6575FA4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484D-BA6E-9D4D-90EB-811B560D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A5FAB-164D-7F46-AF1F-B626E7CC6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E0987-428B-6945-A1DE-4560E17A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5347-3C1C-BD48-9F69-8A67E63D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01F50-2217-C540-9B2A-4547E9AE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75DC-4A89-534D-B9C9-F9D53F9F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6978B-AA84-AC41-8477-C8A470B27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0680E-41BD-2745-81D9-D76C4D3D0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A416-0E07-D94D-8ED3-4DB297F1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5B83-3684-F541-B18C-4F67C4C0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5B07-1A88-7940-B617-94D37E5F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06950-CCEF-4A42-9275-2D376287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621D-F593-404F-AC2C-D5744D94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6EC5-7B99-1B41-8BF6-89557C3A1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9A3D-3883-964E-9E05-98FFD873EA7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9CD-6640-7B47-ADC3-CD1AED5B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3CB8-9989-8041-8B5A-B64703ED6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33C-E0D3-B545-8B0D-324A544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80EF-644F-DC47-86D9-9AA5D3F9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388"/>
            <a:ext cx="9144000" cy="31418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Analysis of bike sharing dataset: an effort to convert casual riders into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038FE-5CAD-164E-94D2-7CE27C19E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980876"/>
            <a:ext cx="10668000" cy="77618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source: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data.cityofchicago.org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/Transportation/Divvy-Trips/fg6s-gzvg/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about_data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Tools: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&amp; Tableau</a:t>
            </a:r>
          </a:p>
        </p:txBody>
      </p:sp>
    </p:spTree>
    <p:extLst>
      <p:ext uri="{BB962C8B-B14F-4D97-AF65-F5344CB8AC3E}">
        <p14:creationId xmlns:p14="http://schemas.microsoft.com/office/powerpoint/2010/main" val="13628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0065-3084-1A43-ADD9-C17EF99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Questions/goals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60C0-1B92-124B-9A18-0E4BEEBD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1825625"/>
            <a:ext cx="10515600" cy="4351338"/>
          </a:xfrm>
        </p:spPr>
        <p:txBody>
          <a:bodyPr/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annual members and casual riders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bikes differently?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would casual riders buy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annual memberships?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digital media to influence casual riders to become members?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1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02D79-4C10-D249-B8C2-90ED0F37117C}"/>
              </a:ext>
            </a:extLst>
          </p:cNvPr>
          <p:cNvSpPr txBox="1"/>
          <p:nvPr/>
        </p:nvSpPr>
        <p:spPr>
          <a:xfrm>
            <a:off x="142504" y="106878"/>
            <a:ext cx="847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Casual rides are usually longer than members’ rides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D8BD-73FC-E64F-B28D-1E24B67035B4}"/>
              </a:ext>
            </a:extLst>
          </p:cNvPr>
          <p:cNvSpPr txBox="1"/>
          <p:nvPr/>
        </p:nvSpPr>
        <p:spPr>
          <a:xfrm>
            <a:off x="7911746" y="577236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424256-6D7F-8045-8ACB-D0DF432F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6021"/>
              </p:ext>
            </p:extLst>
          </p:nvPr>
        </p:nvGraphicFramePr>
        <p:xfrm>
          <a:off x="622323" y="3995975"/>
          <a:ext cx="5160960" cy="217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73">
                  <a:extLst>
                    <a:ext uri="{9D8B030D-6E8A-4147-A177-3AD203B41FA5}">
                      <a16:colId xmlns:a16="http://schemas.microsoft.com/office/drawing/2014/main" val="4267421177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398170287"/>
                    </a:ext>
                  </a:extLst>
                </a:gridCol>
                <a:gridCol w="2208810">
                  <a:extLst>
                    <a:ext uri="{9D8B030D-6E8A-4147-A177-3AD203B41FA5}">
                      <a16:colId xmlns:a16="http://schemas.microsoft.com/office/drawing/2014/main" val="3591611634"/>
                    </a:ext>
                  </a:extLst>
                </a:gridCol>
              </a:tblGrid>
              <a:tr h="42069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2019-2020 years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71922"/>
                  </a:ext>
                </a:extLst>
              </a:tr>
              <a:tr h="653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Average duration of trip in sec,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members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duration of trip in sec, </a:t>
                      </a: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5926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2019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833.47 = 14 min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j-lt"/>
                        </a:rPr>
                        <a:t>3715.74 = 62 min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60988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2020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591.67 = 10 min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+mj-lt"/>
                        </a:rPr>
                        <a:t>1423.31 = 23 min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87998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2ADE1EF-47FA-1242-995E-844104C8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3" t="5541" r="53885" b="50946"/>
          <a:stretch/>
        </p:blipFill>
        <p:spPr>
          <a:xfrm>
            <a:off x="6751360" y="712804"/>
            <a:ext cx="3728851" cy="51769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988ADC-DC93-A441-BF17-3BA92EA3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3" y="630098"/>
            <a:ext cx="4833257" cy="31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C1E8B-BA1C-7146-AE21-0005DBB006F6}"/>
              </a:ext>
            </a:extLst>
          </p:cNvPr>
          <p:cNvSpPr txBox="1"/>
          <p:nvPr/>
        </p:nvSpPr>
        <p:spPr>
          <a:xfrm>
            <a:off x="142504" y="106878"/>
            <a:ext cx="847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Casual rides are usually longer than members’ rides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961A1-1F49-9942-9EF4-FF08A1DB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69" y="1151906"/>
            <a:ext cx="5456401" cy="4631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72EE3B-D1FE-574C-8D4A-C3E558FD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84" y="1137307"/>
            <a:ext cx="5473602" cy="4645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5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737B2-5529-8F4D-8486-E32042C4D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2" t="10218" r="25023" b="36622"/>
          <a:stretch/>
        </p:blipFill>
        <p:spPr>
          <a:xfrm>
            <a:off x="4833257" y="831271"/>
            <a:ext cx="7358743" cy="4341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F1549-4107-1442-9A8B-8266C163EC44}"/>
              </a:ext>
            </a:extLst>
          </p:cNvPr>
          <p:cNvSpPr txBox="1"/>
          <p:nvPr/>
        </p:nvSpPr>
        <p:spPr>
          <a:xfrm>
            <a:off x="166255" y="190006"/>
            <a:ext cx="728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Casual customers actively ride on weekends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8A680-1020-8A4C-9A1E-4F3C6C0D65A8}"/>
              </a:ext>
            </a:extLst>
          </p:cNvPr>
          <p:cNvSpPr txBox="1"/>
          <p:nvPr/>
        </p:nvSpPr>
        <p:spPr>
          <a:xfrm>
            <a:off x="7865986" y="5576654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2020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A23E8C0D-2699-914D-9F62-4C794B2CDD1A}"/>
              </a:ext>
            </a:extLst>
          </p:cNvPr>
          <p:cNvSpPr/>
          <p:nvPr/>
        </p:nvSpPr>
        <p:spPr>
          <a:xfrm>
            <a:off x="5349895" y="5172894"/>
            <a:ext cx="415636" cy="403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93D98EB-009F-3D4B-9A3C-1FEDE49A011A}"/>
              </a:ext>
            </a:extLst>
          </p:cNvPr>
          <p:cNvSpPr/>
          <p:nvPr/>
        </p:nvSpPr>
        <p:spPr>
          <a:xfrm>
            <a:off x="10241847" y="5172892"/>
            <a:ext cx="415636" cy="403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C6093-1C42-3F49-AD06-67733926D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03842"/>
              </p:ext>
            </p:extLst>
          </p:nvPr>
        </p:nvGraphicFramePr>
        <p:xfrm>
          <a:off x="705452" y="920941"/>
          <a:ext cx="3708654" cy="4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18">
                  <a:extLst>
                    <a:ext uri="{9D8B030D-6E8A-4147-A177-3AD203B41FA5}">
                      <a16:colId xmlns:a16="http://schemas.microsoft.com/office/drawing/2014/main" val="4267421177"/>
                    </a:ext>
                  </a:extLst>
                </a:gridCol>
                <a:gridCol w="1236218">
                  <a:extLst>
                    <a:ext uri="{9D8B030D-6E8A-4147-A177-3AD203B41FA5}">
                      <a16:colId xmlns:a16="http://schemas.microsoft.com/office/drawing/2014/main" val="398170287"/>
                    </a:ext>
                  </a:extLst>
                </a:gridCol>
                <a:gridCol w="1236218">
                  <a:extLst>
                    <a:ext uri="{9D8B030D-6E8A-4147-A177-3AD203B41FA5}">
                      <a16:colId xmlns:a16="http://schemas.microsoft.com/office/drawing/2014/main" val="3591611634"/>
                    </a:ext>
                  </a:extLst>
                </a:gridCol>
              </a:tblGrid>
              <a:tr h="42069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2019-2020 years (merged)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71922"/>
                  </a:ext>
                </a:extLst>
              </a:tr>
              <a:tr h="653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Day of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N, trips (members)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N, trips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(casual)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5926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Sun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60,197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j-lt"/>
                        </a:rPr>
                        <a:t>18,652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60988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Mon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110,430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6,747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879984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Tue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127,974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7,992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158568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Wed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121,903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8,422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654496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Thu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125,228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7,815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38561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Fri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115,168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8,542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860057"/>
                  </a:ext>
                </a:extLst>
              </a:tr>
              <a:tr h="420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+mj-lt"/>
                        </a:rPr>
                        <a:t>Sat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+mj-lt"/>
                        </a:rPr>
                        <a:t>59,413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j-lt"/>
                        </a:rPr>
                        <a:t>13,473</a:t>
                      </a:r>
                    </a:p>
                  </a:txBody>
                  <a:tcPr marL="114300" marR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3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3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7302C-9247-4E41-81DE-56C786C6BE4C}"/>
              </a:ext>
            </a:extLst>
          </p:cNvPr>
          <p:cNvSpPr txBox="1"/>
          <p:nvPr/>
        </p:nvSpPr>
        <p:spPr>
          <a:xfrm>
            <a:off x="142504" y="106878"/>
            <a:ext cx="1162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stations are the most popular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locations among casual riders?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2714-E280-2B41-9754-5B30D486B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5" r="43660" b="41992"/>
          <a:stretch/>
        </p:blipFill>
        <p:spPr>
          <a:xfrm>
            <a:off x="-142504" y="831273"/>
            <a:ext cx="5000197" cy="3277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D4EA9-E3A9-BA41-BCA5-DE4FB950E9FC}"/>
              </a:ext>
            </a:extLst>
          </p:cNvPr>
          <p:cNvSpPr txBox="1"/>
          <p:nvPr/>
        </p:nvSpPr>
        <p:spPr>
          <a:xfrm>
            <a:off x="1231356" y="4132153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2020 – casual riders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2A143-A384-C94E-BFD3-BF7FA9180310}"/>
              </a:ext>
            </a:extLst>
          </p:cNvPr>
          <p:cNvSpPr txBox="1"/>
          <p:nvPr/>
        </p:nvSpPr>
        <p:spPr>
          <a:xfrm>
            <a:off x="6556145" y="6399218"/>
            <a:ext cx="34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Zoomed in: 2020 – casual riders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6B51AA-7650-C54B-87CA-8A4F5BD4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62" y="1029111"/>
            <a:ext cx="3090474" cy="1440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68FA6-7B52-5B4B-833A-E538B5EFD04F}"/>
              </a:ext>
            </a:extLst>
          </p:cNvPr>
          <p:cNvSpPr txBox="1"/>
          <p:nvPr/>
        </p:nvSpPr>
        <p:spPr>
          <a:xfrm>
            <a:off x="9556027" y="7214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2593E0-9842-FE4C-A7E1-77302095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208" y="1033927"/>
            <a:ext cx="3093875" cy="1457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B7F5CB-1DCE-A640-AC02-FFFE5190C536}"/>
              </a:ext>
            </a:extLst>
          </p:cNvPr>
          <p:cNvSpPr txBox="1"/>
          <p:nvPr/>
        </p:nvSpPr>
        <p:spPr>
          <a:xfrm>
            <a:off x="6247486" y="732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B7B2FF-33C8-B04D-8ACF-952B2DE71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89" r="7762" b="42163"/>
          <a:stretch/>
        </p:blipFill>
        <p:spPr>
          <a:xfrm>
            <a:off x="4009996" y="2836621"/>
            <a:ext cx="8186174" cy="35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3F009-48CA-AB46-B945-B1CE2CD5050A}"/>
              </a:ext>
            </a:extLst>
          </p:cNvPr>
          <p:cNvSpPr txBox="1"/>
          <p:nvPr/>
        </p:nvSpPr>
        <p:spPr>
          <a:xfrm>
            <a:off x="142504" y="106878"/>
            <a:ext cx="11561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stations are the most popular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locations among casual riders?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A8399-2B12-9D42-80A9-FF6EBDE0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45" y="992084"/>
            <a:ext cx="2944998" cy="1359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D9B50-F325-234E-A226-8BF0B0A44342}"/>
              </a:ext>
            </a:extLst>
          </p:cNvPr>
          <p:cNvSpPr txBox="1"/>
          <p:nvPr/>
        </p:nvSpPr>
        <p:spPr>
          <a:xfrm>
            <a:off x="7037772" y="6264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D51BF-E10E-274B-9529-5FAD0BA1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023" y="985935"/>
            <a:ext cx="2967423" cy="1365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3F1A2-F383-EE40-9894-2FA7BF75D56F}"/>
              </a:ext>
            </a:extLst>
          </p:cNvPr>
          <p:cNvSpPr txBox="1"/>
          <p:nvPr/>
        </p:nvSpPr>
        <p:spPr>
          <a:xfrm>
            <a:off x="10190483" y="6300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36B0B6-84D1-DB47-9906-43BAF6FBF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6407" r="6024" b="40952"/>
          <a:stretch/>
        </p:blipFill>
        <p:spPr>
          <a:xfrm>
            <a:off x="142504" y="2351314"/>
            <a:ext cx="9932498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0AAF-13E6-6846-AE18-BC0BB1C3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FC9D-3E82-C54D-A595-9BB6D200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Casual riders may be interested in subscribing to become a member as casual rides are usually long;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new promotion can target casual riders who ride on Saturdays and Sundays, e.g. we can offer new “weekend promotion”;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start promotion in 5 stations that are most popular among casual riders and then assess the revenue: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‘HQ QR’,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‘Streeter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Grand Ave’,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‘Lake Shore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Monroe St’,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‘Shedd Aquarium’,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Park’.</a:t>
            </a:r>
          </a:p>
        </p:txBody>
      </p:sp>
    </p:spTree>
    <p:extLst>
      <p:ext uri="{BB962C8B-B14F-4D97-AF65-F5344CB8AC3E}">
        <p14:creationId xmlns:p14="http://schemas.microsoft.com/office/powerpoint/2010/main" val="38182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315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bike sharing dataset: an effort to convert casual riders into members</vt:lpstr>
      <vt:lpstr>Questions/goals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putative brain cancer targets</dc:title>
  <dc:creator>Sveta</dc:creator>
  <cp:lastModifiedBy>Sveta</cp:lastModifiedBy>
  <cp:revision>29</cp:revision>
  <dcterms:created xsi:type="dcterms:W3CDTF">2024-11-16T17:04:09Z</dcterms:created>
  <dcterms:modified xsi:type="dcterms:W3CDTF">2024-12-01T03:23:19Z</dcterms:modified>
</cp:coreProperties>
</file>