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84" r:id="rId3"/>
    <p:sldId id="486" r:id="rId4"/>
    <p:sldId id="490" r:id="rId5"/>
    <p:sldId id="491" r:id="rId6"/>
    <p:sldId id="492" r:id="rId7"/>
    <p:sldId id="487" r:id="rId8"/>
    <p:sldId id="493" r:id="rId9"/>
    <p:sldId id="494" r:id="rId10"/>
    <p:sldId id="495" r:id="rId11"/>
    <p:sldId id="496" r:id="rId12"/>
    <p:sldId id="497" r:id="rId13"/>
    <p:sldId id="498" r:id="rId14"/>
    <p:sldId id="488" r:id="rId15"/>
    <p:sldId id="499" r:id="rId16"/>
    <p:sldId id="500" r:id="rId17"/>
    <p:sldId id="501" r:id="rId18"/>
    <p:sldId id="50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전공특강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11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1600" y="2996952"/>
            <a:ext cx="6823202" cy="1584176"/>
            <a:chOff x="701126" y="2636912"/>
            <a:chExt cx="6823202" cy="1584176"/>
          </a:xfrm>
        </p:grpSpPr>
        <p:grpSp>
          <p:nvGrpSpPr>
            <p:cNvPr id="4" name="그룹 3"/>
            <p:cNvGrpSpPr/>
            <p:nvPr/>
          </p:nvGrpSpPr>
          <p:grpSpPr>
            <a:xfrm>
              <a:off x="701126" y="3717032"/>
              <a:ext cx="841954" cy="504056"/>
              <a:chOff x="2915816" y="2205960"/>
              <a:chExt cx="841954" cy="504056"/>
            </a:xfrm>
          </p:grpSpPr>
          <p:sp>
            <p:nvSpPr>
              <p:cNvPr id="9" name="이등변 삼각형 8"/>
              <p:cNvSpPr/>
              <p:nvPr/>
            </p:nvSpPr>
            <p:spPr>
              <a:xfrm rot="16200000">
                <a:off x="3361726" y="2313972"/>
                <a:ext cx="504056" cy="288032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15816" y="2276872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99592" y="3859952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08304" y="3859404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501326" y="3967964"/>
              <a:ext cx="417285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10" idx="0"/>
            </p:cNvCxnSpPr>
            <p:nvPr/>
          </p:nvCxnSpPr>
          <p:spPr>
            <a:xfrm flipV="1">
              <a:off x="989158" y="2636912"/>
              <a:ext cx="0" cy="1151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2195735" y="2590556"/>
            <a:ext cx="4752529" cy="3692016"/>
            <a:chOff x="2339751" y="3068959"/>
            <a:chExt cx="4752529" cy="3692016"/>
          </a:xfrm>
        </p:grpSpPr>
        <p:cxnSp>
          <p:nvCxnSpPr>
            <p:cNvPr id="12" name="직선 연결선 11"/>
            <p:cNvCxnSpPr/>
            <p:nvPr/>
          </p:nvCxnSpPr>
          <p:spPr>
            <a:xfrm flipH="1" flipV="1">
              <a:off x="23397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339752" y="5748001"/>
              <a:ext cx="1152128" cy="101297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59401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 flipV="1">
              <a:off x="5940152" y="5730200"/>
              <a:ext cx="1152128" cy="1027719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39752" y="3068960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48184" y="3068959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2339751" y="3073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2339751" y="573476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480243" y="409528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3480243" y="6756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480243" y="4077483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088675" y="4077482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1827085" y="4333703"/>
            <a:ext cx="993270" cy="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944659" y="4328004"/>
            <a:ext cx="63411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745630" y="4258472"/>
            <a:ext cx="72008" cy="151167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297676" y="4263076"/>
            <a:ext cx="72008" cy="151167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49079" y="1602373"/>
            <a:ext cx="75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 smtClean="0"/>
              <a:t>Camera + Projection</a:t>
            </a:r>
            <a:endParaRPr lang="ko-KR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6683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1600" y="2996952"/>
            <a:ext cx="6823202" cy="1584176"/>
            <a:chOff x="701126" y="2636912"/>
            <a:chExt cx="6823202" cy="1584176"/>
          </a:xfrm>
        </p:grpSpPr>
        <p:grpSp>
          <p:nvGrpSpPr>
            <p:cNvPr id="4" name="그룹 3"/>
            <p:cNvGrpSpPr/>
            <p:nvPr/>
          </p:nvGrpSpPr>
          <p:grpSpPr>
            <a:xfrm>
              <a:off x="701126" y="3717032"/>
              <a:ext cx="841954" cy="504056"/>
              <a:chOff x="2915816" y="2205960"/>
              <a:chExt cx="841954" cy="504056"/>
            </a:xfrm>
          </p:grpSpPr>
          <p:sp>
            <p:nvSpPr>
              <p:cNvPr id="9" name="이등변 삼각형 8"/>
              <p:cNvSpPr/>
              <p:nvPr/>
            </p:nvSpPr>
            <p:spPr>
              <a:xfrm rot="16200000">
                <a:off x="3361726" y="2313972"/>
                <a:ext cx="504056" cy="288032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15816" y="2276872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99592" y="3859952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08304" y="3859404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501326" y="3967964"/>
              <a:ext cx="417285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10" idx="0"/>
            </p:cNvCxnSpPr>
            <p:nvPr/>
          </p:nvCxnSpPr>
          <p:spPr>
            <a:xfrm flipV="1">
              <a:off x="989158" y="2636912"/>
              <a:ext cx="0" cy="1151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2195735" y="2590556"/>
            <a:ext cx="4752529" cy="3692016"/>
            <a:chOff x="2339751" y="3068959"/>
            <a:chExt cx="4752529" cy="3692016"/>
          </a:xfrm>
        </p:grpSpPr>
        <p:cxnSp>
          <p:nvCxnSpPr>
            <p:cNvPr id="12" name="직선 연결선 11"/>
            <p:cNvCxnSpPr/>
            <p:nvPr/>
          </p:nvCxnSpPr>
          <p:spPr>
            <a:xfrm flipH="1" flipV="1">
              <a:off x="23397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339752" y="5748001"/>
              <a:ext cx="1152128" cy="101297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59401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 flipV="1">
              <a:off x="5940152" y="5730200"/>
              <a:ext cx="1152128" cy="1027719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39752" y="3068960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48184" y="3068959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2339751" y="3073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2339751" y="573476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480243" y="409528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3480243" y="6756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480243" y="4077483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088675" y="4077482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1827085" y="4333703"/>
            <a:ext cx="993270" cy="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944659" y="4328004"/>
            <a:ext cx="63411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745630" y="4258472"/>
            <a:ext cx="72008" cy="151167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297676" y="4263076"/>
            <a:ext cx="72008" cy="151167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322193" y="2772392"/>
            <a:ext cx="3617959" cy="2469627"/>
            <a:chOff x="2322193" y="2772392"/>
            <a:chExt cx="3617959" cy="2469627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2500955" y="2955118"/>
            <a:ext cx="3617959" cy="2469627"/>
            <a:chOff x="2322193" y="2772392"/>
            <a:chExt cx="3617959" cy="2469627"/>
          </a:xfrm>
        </p:grpSpPr>
        <p:cxnSp>
          <p:nvCxnSpPr>
            <p:cNvPr id="49" name="직선 화살표 연결선 48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772665" y="3196863"/>
            <a:ext cx="3617959" cy="2469627"/>
            <a:chOff x="2322193" y="2772392"/>
            <a:chExt cx="3617959" cy="2469627"/>
          </a:xfrm>
        </p:grpSpPr>
        <p:cxnSp>
          <p:nvCxnSpPr>
            <p:cNvPr id="68" name="직선 화살표 연결선 67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3023506" y="3457545"/>
            <a:ext cx="3617959" cy="2469627"/>
            <a:chOff x="2322193" y="2772392"/>
            <a:chExt cx="3617959" cy="2469627"/>
          </a:xfrm>
        </p:grpSpPr>
        <p:cxnSp>
          <p:nvCxnSpPr>
            <p:cNvPr id="87" name="직선 화살표 연결선 86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3274385" y="3641074"/>
            <a:ext cx="3617959" cy="2469627"/>
            <a:chOff x="2322193" y="2772392"/>
            <a:chExt cx="3617959" cy="2469627"/>
          </a:xfrm>
        </p:grpSpPr>
        <p:cxnSp>
          <p:nvCxnSpPr>
            <p:cNvPr id="106" name="직선 화살표 연결선 105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47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타원 123"/>
          <p:cNvSpPr/>
          <p:nvPr/>
        </p:nvSpPr>
        <p:spPr>
          <a:xfrm>
            <a:off x="1800801" y="3217583"/>
            <a:ext cx="1368152" cy="130070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47891" y="2242627"/>
            <a:ext cx="3617959" cy="2469627"/>
            <a:chOff x="2322193" y="2772392"/>
            <a:chExt cx="3617959" cy="2469627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626653" y="2425353"/>
            <a:ext cx="3617959" cy="2469627"/>
            <a:chOff x="2322193" y="2772392"/>
            <a:chExt cx="3617959" cy="2469627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898363" y="2667098"/>
            <a:ext cx="3617959" cy="2469627"/>
            <a:chOff x="2322193" y="2772392"/>
            <a:chExt cx="3617959" cy="2469627"/>
          </a:xfrm>
        </p:grpSpPr>
        <p:cxnSp>
          <p:nvCxnSpPr>
            <p:cNvPr id="55" name="직선 화살표 연결선 54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1149204" y="2927780"/>
            <a:ext cx="3617959" cy="2469627"/>
            <a:chOff x="2322193" y="2772392"/>
            <a:chExt cx="3617959" cy="2469627"/>
          </a:xfrm>
        </p:grpSpPr>
        <p:cxnSp>
          <p:nvCxnSpPr>
            <p:cNvPr id="74" name="직선 화살표 연결선 73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1400083" y="3111309"/>
            <a:ext cx="3617959" cy="2469627"/>
            <a:chOff x="2322193" y="2772392"/>
            <a:chExt cx="3617959" cy="2469627"/>
          </a:xfrm>
        </p:grpSpPr>
        <p:cxnSp>
          <p:nvCxnSpPr>
            <p:cNvPr id="93" name="직선 화살표 연결선 92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직선 연결선 113"/>
          <p:cNvCxnSpPr/>
          <p:nvPr/>
        </p:nvCxnSpPr>
        <p:spPr>
          <a:xfrm flipH="1" flipV="1">
            <a:off x="3930329" y="2019506"/>
            <a:ext cx="1152128" cy="102771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 flipV="1">
            <a:off x="3930329" y="4680746"/>
            <a:ext cx="1152128" cy="1027719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938361" y="2019505"/>
            <a:ext cx="0" cy="267904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078852" y="3028028"/>
            <a:ext cx="0" cy="267904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5934462" y="2585919"/>
            <a:ext cx="2736304" cy="260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6630608" y="3238598"/>
            <a:ext cx="1368152" cy="130070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948267" y="1366827"/>
            <a:ext cx="75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 smtClean="0"/>
              <a:t>Result</a:t>
            </a:r>
            <a:endParaRPr lang="ko-KR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06675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직교 투영 매트릭스 </a:t>
            </a:r>
            <a:endParaRPr lang="ko-KR" altLang="en-US" dirty="0"/>
          </a:p>
        </p:txBody>
      </p:sp>
      <p:pic>
        <p:nvPicPr>
          <p:cNvPr id="1026" name="Picture 2" descr="opengl coordinate system 3d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9"/>
          <a:stretch/>
        </p:blipFill>
        <p:spPr bwMode="auto">
          <a:xfrm>
            <a:off x="-108520" y="2619276"/>
            <a:ext cx="3744416" cy="39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82562" y="2756828"/>
            <a:ext cx="5698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m_v3CameraPos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(0.f, 0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m_v3CameraLookat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(0.f, 0.f, 0.f);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m_v3CameraUp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(0.f, 1.f, 0.f);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9792" y="3933056"/>
            <a:ext cx="673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m_m4Proj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ortho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(-1.f, 1.f, -1.f, 1.f,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5373216"/>
            <a:ext cx="21602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glm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사용법을 알아보자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Cube </a:t>
            </a:r>
            <a:r>
              <a:rPr lang="ko-KR" altLang="en-US" dirty="0" smtClean="0"/>
              <a:t>를 그려보자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Proxy</a:t>
            </a:r>
            <a:r>
              <a:rPr lang="ko-KR" altLang="en-US" dirty="0" smtClean="0"/>
              <a:t> </a:t>
            </a:r>
            <a:r>
              <a:rPr lang="en-US" altLang="ko-KR" dirty="0" smtClean="0"/>
              <a:t>geometry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, z </a:t>
            </a:r>
            <a:r>
              <a:rPr lang="ko-KR" altLang="en-US" dirty="0" smtClean="0"/>
              <a:t>값만을 변경하여 물결 무늬를 만들어 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카메라의 위치 및 방향을 </a:t>
            </a:r>
            <a:r>
              <a:rPr lang="en-US" altLang="ko-KR" dirty="0" smtClean="0"/>
              <a:t>Proxy geometry </a:t>
            </a:r>
            <a:r>
              <a:rPr lang="ko-KR" altLang="en-US" dirty="0" smtClean="0"/>
              <a:t>평면 대각선 위에서 쳐다 보도록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4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6752" y="2204864"/>
            <a:ext cx="6750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#version 330</a:t>
            </a:r>
          </a:p>
          <a:p>
            <a:endParaRPr lang="ko-KR" altLang="en-US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vec3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a_Position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vec3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a_Normal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vec4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a_Color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mat4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u_ProjView</a:t>
            </a:r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vec4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v_Color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main()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gl_Position</a:t>
            </a:r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u_ProjView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vec4(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a_Position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1.f</a:t>
            </a:r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v_Color</a:t>
            </a:r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a_Color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141763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 smtClean="0"/>
              <a:t>Vertex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Shader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037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6752" y="2780928"/>
            <a:ext cx="6750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#version 330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vec4 </a:t>
            </a:r>
            <a:r>
              <a:rPr lang="en-US" altLang="ko-KR" dirty="0" err="1"/>
              <a:t>v_Color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out vec4 </a:t>
            </a:r>
            <a:r>
              <a:rPr lang="en-US" altLang="ko-KR" dirty="0" err="1"/>
              <a:t>FragColor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FragColor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v_Color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141763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 smtClean="0"/>
              <a:t>Fragment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Shader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337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Cube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ko-KR" altLang="en-US" dirty="0"/>
          </a:p>
          <a:p>
            <a:r>
              <a:rPr lang="en-US" altLang="ko-KR" dirty="0"/>
              <a:t>float temp = 0.5f;</a:t>
            </a:r>
          </a:p>
          <a:p>
            <a:endParaRPr lang="ko-KR" altLang="en-US" dirty="0"/>
          </a:p>
          <a:p>
            <a:r>
              <a:rPr lang="en-US" altLang="ko-KR" dirty="0"/>
              <a:t>float cube[] = {</a:t>
            </a:r>
          </a:p>
          <a:p>
            <a:r>
              <a:rPr lang="en-US" altLang="ko-KR" dirty="0"/>
              <a:t>-temp,-temp,-temp, -1.f, 0.f, 0.f, 1.f, 0.f, 0.f, 1.f, //x, y, z, </a:t>
            </a:r>
            <a:r>
              <a:rPr lang="en-US" altLang="ko-KR" dirty="0" err="1"/>
              <a:t>nx</a:t>
            </a:r>
            <a:r>
              <a:rPr lang="en-US" altLang="ko-KR" dirty="0"/>
              <a:t>, </a:t>
            </a:r>
            <a:r>
              <a:rPr lang="en-US" altLang="ko-KR" dirty="0" err="1"/>
              <a:t>ny</a:t>
            </a:r>
            <a:r>
              <a:rPr lang="en-US" altLang="ko-KR" dirty="0"/>
              <a:t>, </a:t>
            </a:r>
            <a:r>
              <a:rPr lang="en-US" altLang="ko-KR" dirty="0" err="1"/>
              <a:t>nz</a:t>
            </a:r>
            <a:r>
              <a:rPr lang="en-US" altLang="ko-KR" dirty="0"/>
              <a:t>, r, g, b, a</a:t>
            </a:r>
          </a:p>
          <a:p>
            <a:r>
              <a:rPr lang="en-US" altLang="ko-KR" dirty="0"/>
              <a:t>-temp,-temp, temp, -1.f, 0.f, 0.f, 1.f, 0.f, 0.f, 1.f,</a:t>
            </a:r>
          </a:p>
          <a:p>
            <a:r>
              <a:rPr lang="en-US" altLang="ko-KR" dirty="0"/>
              <a:t>-temp, temp, temp, -1.f, 0.f, 0.f, 1.f, 0.f,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temp,-temp, 0.f, 0.f, -1.f, 0.f, 0.f, 1.f, 1.f,</a:t>
            </a:r>
          </a:p>
          <a:p>
            <a:r>
              <a:rPr lang="en-US" altLang="ko-KR" dirty="0"/>
              <a:t>-temp,-temp,-temp, 0.f, 0.f, -1.f, 0.f, 0.f, 1.f, 1.f,</a:t>
            </a:r>
          </a:p>
          <a:p>
            <a:r>
              <a:rPr lang="en-US" altLang="ko-KR" dirty="0"/>
              <a:t>-temp, temp,-temp, 0.f, 0.f, -1.f, 0.f, 0.f, 1.f, 1.f,</a:t>
            </a:r>
          </a:p>
          <a:p>
            <a:endParaRPr lang="ko-KR" altLang="en-US" dirty="0"/>
          </a:p>
          <a:p>
            <a:r>
              <a:rPr lang="en-US" altLang="ko-KR" dirty="0"/>
              <a:t>temp,-temp, temp, 0.f, -1.f, 0.f, 0.f, 1.f, 0.f, 1.f,</a:t>
            </a:r>
          </a:p>
          <a:p>
            <a:r>
              <a:rPr lang="en-US" altLang="ko-KR" dirty="0"/>
              <a:t>-temp,-temp,-temp, 0.f, -1.f, 0.f, 0.f, 1.f, 0.f, 1.f,</a:t>
            </a:r>
          </a:p>
          <a:p>
            <a:r>
              <a:rPr lang="en-US" altLang="ko-KR" dirty="0"/>
              <a:t>temp,-temp,-temp, 0.f, -1.f, 0.f, 0.f, 1.f,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temp,-temp, 0.f, 0.f, -1.f, 0.f, 0.f, 1.f, 1.f,</a:t>
            </a:r>
          </a:p>
          <a:p>
            <a:r>
              <a:rPr lang="en-US" altLang="ko-KR" dirty="0"/>
              <a:t>temp,-temp,-temp, 0.f, 0.f, -1.f, 0.f, 0.f, 1.f, 1.f,</a:t>
            </a:r>
          </a:p>
          <a:p>
            <a:r>
              <a:rPr lang="en-US" altLang="ko-KR" dirty="0"/>
              <a:t>-temp,-temp,-temp, 0.f, 0.f, -1.f, 0.f, 0.f, 1.f, 1.f,</a:t>
            </a:r>
          </a:p>
          <a:p>
            <a:endParaRPr lang="ko-KR" altLang="en-US" dirty="0"/>
          </a:p>
          <a:p>
            <a:r>
              <a:rPr lang="en-US" altLang="ko-KR" dirty="0"/>
              <a:t>-temp,-temp,-temp, -1.f, 0.f, 0.f, 1.f, 0.f, 0.f, 1.f,</a:t>
            </a:r>
          </a:p>
          <a:p>
            <a:r>
              <a:rPr lang="en-US" altLang="ko-KR" dirty="0"/>
              <a:t>-temp, temp, temp, -1.f, 0.f, 0.f, 1.f, 0.f, 0.f, 1.f,</a:t>
            </a:r>
          </a:p>
          <a:p>
            <a:r>
              <a:rPr lang="en-US" altLang="ko-KR" dirty="0"/>
              <a:t>-temp, temp,-temp, -1.f, 0.f, 0.f, 1.f, 0.f, 0.f, 1.f,</a:t>
            </a:r>
          </a:p>
          <a:p>
            <a:endParaRPr lang="ko-KR" altLang="en-US" dirty="0"/>
          </a:p>
          <a:p>
            <a:r>
              <a:rPr lang="en-US" altLang="ko-KR" dirty="0"/>
              <a:t>temp,-temp, temp, 0.f, -1.f, 0.f, 0.f, 1.f, 0.f, 1.f,</a:t>
            </a:r>
          </a:p>
          <a:p>
            <a:r>
              <a:rPr lang="en-US" altLang="ko-KR" dirty="0"/>
              <a:t>-temp,-temp, temp, 0.f, -1.f, 0.f, 0.f, 1.f, 0.f, 1.f,</a:t>
            </a:r>
          </a:p>
          <a:p>
            <a:r>
              <a:rPr lang="en-US" altLang="ko-KR" dirty="0"/>
              <a:t>-temp,-temp,-temp, 0.f, -1.f, 0.f, 0.f, 1.f, 0.f, 1.f,</a:t>
            </a:r>
          </a:p>
          <a:p>
            <a:endParaRPr lang="ko-KR" altLang="en-US" dirty="0"/>
          </a:p>
          <a:p>
            <a:r>
              <a:rPr lang="en-US" altLang="ko-KR" dirty="0"/>
              <a:t>-temp, temp, temp, 0.f, 0.f, 1.f, 0.f, 0.f, 1.f, 1.f,</a:t>
            </a:r>
          </a:p>
          <a:p>
            <a:r>
              <a:rPr lang="en-US" altLang="ko-KR" dirty="0"/>
              <a:t>-temp,-temp, temp, 0.f, 0.f, 1.f, 0.f, 0.f, 1.f, 1.f,</a:t>
            </a:r>
          </a:p>
          <a:p>
            <a:r>
              <a:rPr lang="en-US" altLang="ko-KR" dirty="0"/>
              <a:t>temp,-temp, temp, 0.f, 0.f, 1.f, 0.f, 0.f, 1.f, 1.f,</a:t>
            </a:r>
          </a:p>
          <a:p>
            <a:endParaRPr lang="ko-KR" altLang="en-US" dirty="0"/>
          </a:p>
          <a:p>
            <a:r>
              <a:rPr lang="en-US" altLang="ko-KR" dirty="0"/>
              <a:t>temp, temp, temp, 1.f, 0.f, 0.f, 1.f, 0.f, 0.f, 1.f,</a:t>
            </a:r>
          </a:p>
          <a:p>
            <a:r>
              <a:rPr lang="en-US" altLang="ko-KR" dirty="0"/>
              <a:t>temp,-temp,-temp, 1.f, 0.f, 0.f, 1.f, 0.f, 0.f, 1.f,</a:t>
            </a:r>
          </a:p>
          <a:p>
            <a:r>
              <a:rPr lang="en-US" altLang="ko-KR" dirty="0"/>
              <a:t>temp, temp,-temp, 1.f, 0.f, 0.f, 1.f, 0.f, 0.f, 1.f,</a:t>
            </a:r>
          </a:p>
          <a:p>
            <a:endParaRPr lang="ko-KR" altLang="en-US" dirty="0"/>
          </a:p>
          <a:p>
            <a:r>
              <a:rPr lang="en-US" altLang="ko-KR" dirty="0"/>
              <a:t>temp,-temp,-temp, 1.f, 0.f, 0.f, 1.f, 0.f, 0.f, 1.f,</a:t>
            </a:r>
          </a:p>
          <a:p>
            <a:r>
              <a:rPr lang="en-US" altLang="ko-KR" dirty="0"/>
              <a:t>temp, temp, temp, 1.f, 0.f, 0.f, 1.f, 0.f, 0.f, 1.f,</a:t>
            </a:r>
          </a:p>
          <a:p>
            <a:r>
              <a:rPr lang="en-US" altLang="ko-KR" dirty="0"/>
              <a:t>temp,-temp, temp, 1.f, 0.f, 0.f, 1.f, 0.f,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 temp, 0.f, 1.f, 0.f, 0.f, 1.f, 0.f, 1.f,</a:t>
            </a:r>
          </a:p>
          <a:p>
            <a:r>
              <a:rPr lang="en-US" altLang="ko-KR" dirty="0"/>
              <a:t>temp, temp,-temp, 0.f, 1.f, 0.f, 0.f, 1.f, 0.f, 1.f,</a:t>
            </a:r>
          </a:p>
          <a:p>
            <a:r>
              <a:rPr lang="en-US" altLang="ko-KR" dirty="0"/>
              <a:t>-temp, temp,-temp, 0.f, 1.f, 0.f, 0.f, 1.f,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 temp, 0.f, 1.f, 0.f, 0.f, 1.f, 0.f, 1.f,</a:t>
            </a:r>
          </a:p>
          <a:p>
            <a:r>
              <a:rPr lang="en-US" altLang="ko-KR" dirty="0"/>
              <a:t>-temp, temp,-temp, 0.f, 1.f, 0.f, 0.f, 1.f, 0.f, 1.f,</a:t>
            </a:r>
          </a:p>
          <a:p>
            <a:r>
              <a:rPr lang="en-US" altLang="ko-KR" dirty="0"/>
              <a:t>-temp, temp, temp, 0.f, 1.f, 0.f, 0.f, 1.f,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 temp, 0.f, 0.f, 1.f, 0.f, 0.f, 1.f, 1.f,</a:t>
            </a:r>
          </a:p>
          <a:p>
            <a:r>
              <a:rPr lang="en-US" altLang="ko-KR" dirty="0"/>
              <a:t>-temp, temp, temp, 0.f, 0.f, 1.f, 0.f, 0.f, 1.f, 1.f,</a:t>
            </a:r>
          </a:p>
          <a:p>
            <a:r>
              <a:rPr lang="en-US" altLang="ko-KR" dirty="0"/>
              <a:t>temp,-temp, temp, 0.f, 0.f, 1.f, 0.f, 0.f, 1.f, 1.f,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m_VBO_Cube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m_VBO_Cube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(cube), cube, GL_STATIC_DRAW);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0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</a:t>
            </a:r>
            <a:r>
              <a:rPr lang="en-US" altLang="ko-KR" dirty="0" smtClean="0"/>
              <a:t>Cube Rendering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void Renderer</a:t>
            </a:r>
            <a:r>
              <a:rPr lang="en-US" altLang="ko-KR" dirty="0" smtClean="0"/>
              <a:t>::Cube()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= </a:t>
            </a:r>
            <a:r>
              <a:rPr lang="en-US" altLang="ko-KR" dirty="0" err="1"/>
              <a:t>m_Shader_Proj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glEnable</a:t>
            </a:r>
            <a:r>
              <a:rPr lang="en-US" altLang="ko-KR" dirty="0"/>
              <a:t>(GL_DEPTH_TEST);</a:t>
            </a:r>
          </a:p>
          <a:p>
            <a:r>
              <a:rPr lang="en-US" altLang="ko-KR" dirty="0" err="1"/>
              <a:t>glDepthFunc</a:t>
            </a:r>
            <a:r>
              <a:rPr lang="en-US" altLang="ko-KR" dirty="0"/>
              <a:t>(GL_LEQUAL);</a:t>
            </a:r>
          </a:p>
          <a:p>
            <a:endParaRPr lang="ko-KR" altLang="en-US" dirty="0"/>
          </a:p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projView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/>
              <a:t>, "</a:t>
            </a:r>
            <a:r>
              <a:rPr lang="en-US" altLang="ko-KR" dirty="0" err="1"/>
              <a:t>u_ProjView</a:t>
            </a:r>
            <a:r>
              <a:rPr lang="en-US" altLang="ko-KR" dirty="0" smtClean="0"/>
              <a:t>");</a:t>
            </a:r>
          </a:p>
          <a:p>
            <a:endParaRPr lang="ko-KR" altLang="en-US" dirty="0"/>
          </a:p>
          <a:p>
            <a:r>
              <a:rPr lang="en-US" altLang="ko-KR" dirty="0"/>
              <a:t>glUniformMatrix4fv(</a:t>
            </a:r>
            <a:r>
              <a:rPr lang="en-US" altLang="ko-KR" dirty="0" err="1"/>
              <a:t>projView</a:t>
            </a:r>
            <a:r>
              <a:rPr lang="en-US" altLang="ko-KR" dirty="0"/>
              <a:t>, 1, GL_FALSE, &amp;m_m4ProjView[0][0</a:t>
            </a:r>
            <a:r>
              <a:rPr lang="en-US" altLang="ko-KR" dirty="0" smtClean="0"/>
              <a:t>]);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attribPosition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/>
              <a:t>, "</a:t>
            </a:r>
            <a:r>
              <a:rPr lang="en-US" altLang="ko-KR" dirty="0" err="1"/>
              <a:t>a_Position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attribNormal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/>
              <a:t>, "</a:t>
            </a:r>
            <a:r>
              <a:rPr lang="en-US" altLang="ko-KR" dirty="0" err="1"/>
              <a:t>a_Normal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attribColor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/>
              <a:t>, "</a:t>
            </a:r>
            <a:r>
              <a:rPr lang="en-US" altLang="ko-KR" dirty="0" err="1"/>
              <a:t>a_Color</a:t>
            </a:r>
            <a:r>
              <a:rPr lang="en-US" altLang="ko-KR" dirty="0"/>
              <a:t>");</a:t>
            </a:r>
          </a:p>
          <a:p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attribPosition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attribNormal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attribColor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m_VBO_Cube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attribPosition</a:t>
            </a:r>
            <a:r>
              <a:rPr lang="en-US" altLang="ko-KR" dirty="0"/>
              <a:t>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10, 0);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attribNormal</a:t>
            </a:r>
            <a:r>
              <a:rPr lang="en-US" altLang="ko-KR" dirty="0"/>
              <a:t>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10, (</a:t>
            </a:r>
            <a:r>
              <a:rPr lang="en-US" altLang="ko-KR" dirty="0" err="1"/>
              <a:t>GLvoid</a:t>
            </a:r>
            <a:r>
              <a:rPr lang="en-US" altLang="ko-KR" dirty="0"/>
              <a:t>*)(</a:t>
            </a:r>
            <a:r>
              <a:rPr lang="en-US" altLang="ko-KR" dirty="0" err="1"/>
              <a:t>sizeof</a:t>
            </a:r>
            <a:r>
              <a:rPr lang="en-US" altLang="ko-KR" dirty="0"/>
              <a:t>(float) * 3));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attribColor</a:t>
            </a:r>
            <a:r>
              <a:rPr lang="en-US" altLang="ko-KR" dirty="0"/>
              <a:t>, 4,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10, (</a:t>
            </a:r>
            <a:r>
              <a:rPr lang="en-US" altLang="ko-KR" dirty="0" err="1"/>
              <a:t>GLvoid</a:t>
            </a:r>
            <a:r>
              <a:rPr lang="en-US" altLang="ko-KR" dirty="0"/>
              <a:t>*)(</a:t>
            </a:r>
            <a:r>
              <a:rPr lang="en-US" altLang="ko-KR" dirty="0" err="1"/>
              <a:t>sizeof</a:t>
            </a:r>
            <a:r>
              <a:rPr lang="en-US" altLang="ko-KR" dirty="0"/>
              <a:t>(float) * 6));</a:t>
            </a:r>
          </a:p>
          <a:p>
            <a:endParaRPr lang="ko-KR" altLang="en-US" dirty="0"/>
          </a:p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36);</a:t>
            </a:r>
          </a:p>
          <a:p>
            <a:endParaRPr lang="ko-KR" altLang="en-US" dirty="0"/>
          </a:p>
          <a:p>
            <a:r>
              <a:rPr lang="en-US" altLang="ko-KR" dirty="0" err="1"/>
              <a:t>glDisableVertexAttribArray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attribPosition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glDisableVertexAttribArray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attribNormal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glDisableVertexAttribArray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attribColor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82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Grid Mesh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15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 표현을 위한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직교 투영 매트릭스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068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 Screen Space </a:t>
            </a:r>
            <a:r>
              <a:rPr lang="ko-KR" altLang="en-US" dirty="0" err="1" smtClean="0"/>
              <a:t>좌표계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2204864"/>
            <a:ext cx="5328592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1844824"/>
            <a:ext cx="532859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1929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(-1, -1)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08304" y="20155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(1, 1)</a:t>
            </a:r>
            <a:endParaRPr lang="ko-KR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11929" y="19999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(-1, 1)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08304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(1, -1)</a:t>
            </a:r>
            <a:endParaRPr lang="ko-KR" altLang="en-US" dirty="0" smtClean="0"/>
          </a:p>
        </p:txBody>
      </p:sp>
      <p:cxnSp>
        <p:nvCxnSpPr>
          <p:cNvPr id="11" name="직선 연결선 10"/>
          <p:cNvCxnSpPr>
            <a:stCxn id="4" idx="1"/>
            <a:endCxn id="4" idx="3"/>
          </p:cNvCxnSpPr>
          <p:nvPr/>
        </p:nvCxnSpPr>
        <p:spPr>
          <a:xfrm>
            <a:off x="1979712" y="4185084"/>
            <a:ext cx="53285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0"/>
            <a:endCxn id="4" idx="2"/>
          </p:cNvCxnSpPr>
          <p:nvPr/>
        </p:nvCxnSpPr>
        <p:spPr>
          <a:xfrm>
            <a:off x="4644008" y="2204864"/>
            <a:ext cx="0" cy="3960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6683" y="38111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(0, 0)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76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 Screen Space </a:t>
            </a:r>
            <a:r>
              <a:rPr lang="ko-KR" altLang="en-US" dirty="0" err="1" smtClean="0"/>
              <a:t>좌표계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2204864"/>
            <a:ext cx="5328592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1844824"/>
            <a:ext cx="532859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1929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(-1, -1)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08304" y="20155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(1, 1)</a:t>
            </a:r>
            <a:endParaRPr lang="ko-KR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11929" y="19999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(-1, 1)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08304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(1, -1)</a:t>
            </a:r>
            <a:endParaRPr lang="ko-KR" altLang="en-US" dirty="0" smtClean="0"/>
          </a:p>
        </p:txBody>
      </p:sp>
      <p:cxnSp>
        <p:nvCxnSpPr>
          <p:cNvPr id="11" name="직선 연결선 10"/>
          <p:cNvCxnSpPr>
            <a:stCxn id="4" idx="1"/>
            <a:endCxn id="4" idx="3"/>
          </p:cNvCxnSpPr>
          <p:nvPr/>
        </p:nvCxnSpPr>
        <p:spPr>
          <a:xfrm>
            <a:off x="1979712" y="4185084"/>
            <a:ext cx="53285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0"/>
            <a:endCxn id="4" idx="2"/>
          </p:cNvCxnSpPr>
          <p:nvPr/>
        </p:nvCxnSpPr>
        <p:spPr>
          <a:xfrm>
            <a:off x="4644008" y="2204864"/>
            <a:ext cx="0" cy="3960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6683" y="38111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(0, 0)</a:t>
            </a:r>
            <a:endParaRPr lang="ko-KR" altLang="en-US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841025" y="6340678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gl_Position</a:t>
            </a:r>
            <a:r>
              <a:rPr lang="en-US" altLang="ko-KR" sz="28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vec4(0, 0, 0, 1);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522170" y="4020710"/>
            <a:ext cx="256352" cy="3194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2399115">
            <a:off x="3829190" y="4194733"/>
            <a:ext cx="474399" cy="22244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Screen Space </a:t>
            </a:r>
            <a:r>
              <a:rPr lang="ko-KR" altLang="en-US" dirty="0" err="1"/>
              <a:t>좌표계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</a:t>
            </a:r>
            <a:r>
              <a:rPr lang="en-US" altLang="ko-KR" dirty="0" smtClean="0"/>
              <a:t> Object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gl_Position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출력이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범위는 </a:t>
            </a:r>
            <a:r>
              <a:rPr lang="en-US" altLang="ko-KR" dirty="0" smtClean="0"/>
              <a:t>-1~1 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범위를 벗어나면 화면 밖에 위치하게 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224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380312" y="1988840"/>
            <a:ext cx="72008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67944" y="3320988"/>
            <a:ext cx="1440160" cy="1368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619672" y="220486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619672" y="234888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19672" y="249289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619672" y="263691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619672" y="278092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19672" y="292494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619672" y="306896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619672" y="321297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619672" y="335699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619672" y="350100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19672" y="364502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619672" y="378904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619672" y="393305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619672" y="407707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619672" y="422108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19672" y="436510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619672" y="450912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619672" y="465313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619672" y="479715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619672" y="494116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619672" y="508518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619672" y="522920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619672" y="537321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619672" y="551723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619672" y="566124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619672" y="580526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6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9512" y="4398916"/>
            <a:ext cx="37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 smtClean="0">
                <a:solidFill>
                  <a:srgbClr val="FF0000"/>
                </a:solidFill>
              </a:rPr>
              <a:t>Camera Position</a:t>
            </a:r>
            <a:endParaRPr lang="ko-KR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0924" y="4398916"/>
            <a:ext cx="37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 smtClean="0">
                <a:solidFill>
                  <a:srgbClr val="FF0000"/>
                </a:solidFill>
              </a:rPr>
              <a:t>Camera Look-at Position</a:t>
            </a:r>
            <a:endParaRPr lang="ko-KR" altLang="en-US" sz="2400" dirty="0" smtClean="0">
              <a:solidFill>
                <a:srgbClr val="FF00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01126" y="2636912"/>
            <a:ext cx="6823202" cy="1584176"/>
            <a:chOff x="701126" y="2636912"/>
            <a:chExt cx="6823202" cy="1584176"/>
          </a:xfrm>
        </p:grpSpPr>
        <p:grpSp>
          <p:nvGrpSpPr>
            <p:cNvPr id="5" name="그룹 4"/>
            <p:cNvGrpSpPr/>
            <p:nvPr/>
          </p:nvGrpSpPr>
          <p:grpSpPr>
            <a:xfrm>
              <a:off x="701126" y="3717032"/>
              <a:ext cx="841954" cy="504056"/>
              <a:chOff x="2915816" y="2205960"/>
              <a:chExt cx="841954" cy="504056"/>
            </a:xfrm>
          </p:grpSpPr>
          <p:sp>
            <p:nvSpPr>
              <p:cNvPr id="4" name="이등변 삼각형 3"/>
              <p:cNvSpPr/>
              <p:nvPr/>
            </p:nvSpPr>
            <p:spPr>
              <a:xfrm rot="16200000">
                <a:off x="3361726" y="2313972"/>
                <a:ext cx="504056" cy="288032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2915816" y="2276872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899592" y="3859952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308304" y="3859404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4" idx="3"/>
              <a:endCxn id="38" idx="2"/>
            </p:cNvCxnSpPr>
            <p:nvPr/>
          </p:nvCxnSpPr>
          <p:spPr>
            <a:xfrm flipV="1">
              <a:off x="1543080" y="3967964"/>
              <a:ext cx="5765224" cy="10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" idx="0"/>
            </p:cNvCxnSpPr>
            <p:nvPr/>
          </p:nvCxnSpPr>
          <p:spPr>
            <a:xfrm flipV="1">
              <a:off x="989158" y="2636912"/>
              <a:ext cx="0" cy="1151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0" y="2215779"/>
            <a:ext cx="37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 smtClean="0">
                <a:solidFill>
                  <a:srgbClr val="FF0000"/>
                </a:solidFill>
              </a:rPr>
              <a:t>Camera Up Vector</a:t>
            </a:r>
            <a:endParaRPr lang="ko-KR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5896" y="1754372"/>
            <a:ext cx="5209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 smtClean="0"/>
              <a:t>Camera Setting</a:t>
            </a:r>
            <a:endParaRPr lang="ko-KR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6142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73330" y="1754372"/>
            <a:ext cx="75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 smtClean="0"/>
              <a:t>Orthogonal Projection Setting</a:t>
            </a:r>
            <a:endParaRPr lang="ko-KR" altLang="en-US" sz="40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2339751" y="3068959"/>
            <a:ext cx="4752529" cy="3692016"/>
            <a:chOff x="2339751" y="3068959"/>
            <a:chExt cx="4752529" cy="3692016"/>
          </a:xfrm>
        </p:grpSpPr>
        <p:cxnSp>
          <p:nvCxnSpPr>
            <p:cNvPr id="8" name="직선 연결선 7"/>
            <p:cNvCxnSpPr/>
            <p:nvPr/>
          </p:nvCxnSpPr>
          <p:spPr>
            <a:xfrm flipH="1" flipV="1">
              <a:off x="23397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2339752" y="5748001"/>
              <a:ext cx="1152128" cy="101297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59401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 flipV="1">
              <a:off x="5940152" y="5730200"/>
              <a:ext cx="1152128" cy="1027719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339752" y="3068960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48184" y="3068959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2339751" y="3073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 flipV="1">
              <a:off x="2339751" y="573476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3480243" y="409528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3480243" y="6756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480243" y="4077483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088675" y="4077482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56318" y="5563334"/>
            <a:ext cx="10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-1, -1, 0</a:t>
            </a:r>
            <a:endParaRPr lang="ko-KR" altLang="en-US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273330" y="2884293"/>
            <a:ext cx="10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-1, 1, 0</a:t>
            </a:r>
            <a:endParaRPr lang="ko-KR" alt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451762" y="3687846"/>
            <a:ext cx="10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1, 1, 0</a:t>
            </a:r>
            <a:endParaRPr lang="ko-KR" alt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3491880" y="6364699"/>
            <a:ext cx="10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1, -1, 0</a:t>
            </a:r>
            <a:endParaRPr lang="ko-KR" alt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5984481" y="2860326"/>
            <a:ext cx="1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-1, 1, 2</a:t>
            </a:r>
            <a:endParaRPr lang="ko-KR" alt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7085071" y="3852811"/>
            <a:ext cx="1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1, 1, 2</a:t>
            </a:r>
            <a:endParaRPr lang="ko-KR" alt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111679" y="6364699"/>
            <a:ext cx="1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1, -1, 2</a:t>
            </a:r>
            <a:endParaRPr lang="ko-KR" altLang="en-US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5928325" y="5416774"/>
            <a:ext cx="1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-1, 1, 2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042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1301</Words>
  <Application>Microsoft Office PowerPoint</Application>
  <PresentationFormat>화면 슬라이드 쇼(4:3)</PresentationFormat>
  <Paragraphs>179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돋움체</vt:lpstr>
      <vt:lpstr>맑은 고딕</vt:lpstr>
      <vt:lpstr>Arial</vt:lpstr>
      <vt:lpstr>Office 테마</vt:lpstr>
      <vt:lpstr>전공특강</vt:lpstr>
      <vt:lpstr>지난시간</vt:lpstr>
      <vt:lpstr>3차원 표현을 위한 작업</vt:lpstr>
      <vt:lpstr>OpenGL Screen Space 좌표계</vt:lpstr>
      <vt:lpstr>OpenGL Screen Space 좌표계</vt:lpstr>
      <vt:lpstr>OpenGL Screen Space 좌표계</vt:lpstr>
      <vt:lpstr>직교 투영 매트릭스 </vt:lpstr>
      <vt:lpstr>직교 투영 매트릭스 </vt:lpstr>
      <vt:lpstr>직교 투영 매트릭스 </vt:lpstr>
      <vt:lpstr>직교 투영 매트릭스 </vt:lpstr>
      <vt:lpstr>직교 투영 매트릭스 </vt:lpstr>
      <vt:lpstr>직교 투영 매트릭스 </vt:lpstr>
      <vt:lpstr>직교 투영 매트릭스 </vt:lpstr>
      <vt:lpstr>실습</vt:lpstr>
      <vt:lpstr>실습</vt:lpstr>
      <vt:lpstr>실습</vt:lpstr>
      <vt:lpstr>Simple Cube</vt:lpstr>
      <vt:lpstr>Simple Cube Rendering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214</cp:revision>
  <dcterms:created xsi:type="dcterms:W3CDTF">2006-10-05T04:04:58Z</dcterms:created>
  <dcterms:modified xsi:type="dcterms:W3CDTF">2019-05-27T06:29:38Z</dcterms:modified>
</cp:coreProperties>
</file>