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9" r:id="rId3"/>
    <p:sldId id="349" r:id="rId4"/>
    <p:sldId id="353" r:id="rId5"/>
    <p:sldId id="352" r:id="rId6"/>
    <p:sldId id="350" r:id="rId7"/>
    <p:sldId id="351" r:id="rId8"/>
    <p:sldId id="354" r:id="rId9"/>
    <p:sldId id="355" r:id="rId10"/>
    <p:sldId id="285" r:id="rId11"/>
    <p:sldId id="293" r:id="rId12"/>
    <p:sldId id="337" r:id="rId13"/>
    <p:sldId id="334" r:id="rId14"/>
    <p:sldId id="336" r:id="rId15"/>
    <p:sldId id="340" r:id="rId16"/>
    <p:sldId id="341" r:id="rId17"/>
    <p:sldId id="344" r:id="rId18"/>
    <p:sldId id="347" r:id="rId19"/>
    <p:sldId id="346" r:id="rId20"/>
    <p:sldId id="348" r:id="rId21"/>
    <p:sldId id="356" r:id="rId22"/>
    <p:sldId id="357" r:id="rId23"/>
    <p:sldId id="366" r:id="rId24"/>
    <p:sldId id="343" r:id="rId25"/>
    <p:sldId id="339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28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8C7BE-EE36-44DC-8DE2-54CEB92E8F58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666EE-6754-4FD2-AFEB-F882C7A7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1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2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666EE-6754-4FD2-AFEB-F882C7A70B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2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셰이더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Lecture 4</a:t>
            </a:r>
          </a:p>
          <a:p>
            <a:r>
              <a:rPr lang="ko-KR" altLang="en-US" dirty="0" err="1" smtClean="0"/>
              <a:t>이택</a:t>
            </a:r>
            <a:r>
              <a:rPr lang="ko-KR" altLang="en-US" dirty="0" err="1"/>
              <a:t>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오른쪽 화살표 1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오른쪽 화살표 1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523221" y="472514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각 </a:t>
            </a:r>
            <a:r>
              <a:rPr lang="en-US" altLang="ko-KR" dirty="0"/>
              <a:t>Stage </a:t>
            </a:r>
            <a:r>
              <a:rPr lang="ko-KR" altLang="en-US" dirty="0"/>
              <a:t>의 입출력을 지정해야 함</a:t>
            </a:r>
            <a:endParaRPr lang="ko-KR" altLang="en-US" dirty="0"/>
          </a:p>
        </p:txBody>
      </p:sp>
      <p:cxnSp>
        <p:nvCxnSpPr>
          <p:cNvPr id="20" name="꺾인 연결선 19"/>
          <p:cNvCxnSpPr>
            <a:stCxn id="18" idx="0"/>
            <a:endCxn id="16" idx="2"/>
          </p:cNvCxnSpPr>
          <p:nvPr/>
        </p:nvCxnSpPr>
        <p:spPr>
          <a:xfrm rot="16200000" flipV="1">
            <a:off x="3066350" y="1703877"/>
            <a:ext cx="1944216" cy="4098319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8" idx="0"/>
            <a:endCxn id="12" idx="2"/>
          </p:cNvCxnSpPr>
          <p:nvPr/>
        </p:nvCxnSpPr>
        <p:spPr>
          <a:xfrm rot="16200000" flipV="1">
            <a:off x="3855539" y="2493066"/>
            <a:ext cx="1944216" cy="2519940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8" idx="0"/>
            <a:endCxn id="14" idx="2"/>
          </p:cNvCxnSpPr>
          <p:nvPr/>
        </p:nvCxnSpPr>
        <p:spPr>
          <a:xfrm rot="5400000" flipH="1" flipV="1">
            <a:off x="5600502" y="3268044"/>
            <a:ext cx="1944216" cy="969987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8" idx="0"/>
            <a:endCxn id="15" idx="2"/>
          </p:cNvCxnSpPr>
          <p:nvPr/>
        </p:nvCxnSpPr>
        <p:spPr>
          <a:xfrm rot="5400000" flipH="1" flipV="1">
            <a:off x="6380755" y="2487790"/>
            <a:ext cx="1944216" cy="2530492"/>
          </a:xfrm>
          <a:prstGeom prst="bentConnector3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752" y="5326730"/>
            <a:ext cx="5629610" cy="139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445308"/>
            <a:ext cx="5530490" cy="360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79576" y="569935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</a:t>
            </a:r>
            <a:r>
              <a:rPr lang="ko-KR" altLang="en-US" dirty="0"/>
              <a:t>내부에서 쓰이는 </a:t>
            </a:r>
            <a:r>
              <a:rPr lang="en-US" altLang="ko-KR" dirty="0"/>
              <a:t>Modifier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19536" y="2786771"/>
            <a:ext cx="2463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dirty="0"/>
              <a:t>Stage </a:t>
            </a:r>
            <a:r>
              <a:rPr lang="ko-KR" altLang="en-US" dirty="0"/>
              <a:t>자체의 입출력 값에 대해 쓰이는 </a:t>
            </a:r>
            <a:r>
              <a:rPr lang="en-US" altLang="ko-KR" dirty="0"/>
              <a:t>Qualifier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4295800" y="2987427"/>
            <a:ext cx="46209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295800" y="5699357"/>
            <a:ext cx="46209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폭발 1 9"/>
          <p:cNvSpPr/>
          <p:nvPr/>
        </p:nvSpPr>
        <p:spPr>
          <a:xfrm>
            <a:off x="2279576" y="3933056"/>
            <a:ext cx="2016224" cy="155027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</a:t>
            </a:r>
            <a:r>
              <a:rPr lang="ko-KR" altLang="en-US"/>
              <a:t>의</a:t>
            </a:r>
          </a:p>
        </p:txBody>
      </p:sp>
    </p:spTree>
    <p:extLst>
      <p:ext uri="{BB962C8B-B14F-4D97-AF65-F5344CB8AC3E}">
        <p14:creationId xmlns:p14="http://schemas.microsoft.com/office/powerpoint/2010/main" val="26617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</a:t>
            </a:r>
            <a:r>
              <a:rPr lang="en-US" altLang="ko-KR" dirty="0" smtClean="0"/>
              <a:t>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Stage </a:t>
            </a:r>
            <a:r>
              <a:rPr lang="ko-KR" altLang="en-US" dirty="0" smtClean="0"/>
              <a:t>의 입출력을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그래픽스 파이프라인 외부로의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그래픽스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파이프라인 </a:t>
            </a:r>
            <a:r>
              <a:rPr lang="en-US" altLang="ko-KR" dirty="0" smtClean="0"/>
              <a:t>Stage </a:t>
            </a:r>
            <a:r>
              <a:rPr lang="ko-KR" altLang="en-US" dirty="0" smtClean="0"/>
              <a:t>간의 입출력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" y="2804212"/>
            <a:ext cx="8332543" cy="124957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703512" y="3140968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328248" y="3143250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" y="4869161"/>
            <a:ext cx="8332543" cy="124957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287688" y="520591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763122" y="520591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/>
          <p:cNvCxnSpPr/>
          <p:nvPr/>
        </p:nvCxnSpPr>
        <p:spPr>
          <a:xfrm>
            <a:off x="1775520" y="4581128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</a:t>
            </a:r>
            <a:r>
              <a:rPr lang="ko-KR" altLang="en-US" dirty="0" smtClean="0"/>
              <a:t>외부로부터의 입력</a:t>
            </a:r>
            <a:endParaRPr lang="en-US" altLang="ko-KR" dirty="0"/>
          </a:p>
          <a:p>
            <a:pPr lvl="1"/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입력값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847111" y="2943631"/>
            <a:ext cx="2591178" cy="1224136"/>
            <a:chOff x="2268854" y="3392372"/>
            <a:chExt cx="2591178" cy="1224136"/>
          </a:xfrm>
        </p:grpSpPr>
        <p:grpSp>
          <p:nvGrpSpPr>
            <p:cNvPr id="4" name="그룹 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오른쪽 화살표 12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6" name="오른쪽 화살표 5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96049" y="323253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x, y, z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en-US" altLang="ko-KR" dirty="0"/>
              <a:t>r, g, b, a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847111" y="5056254"/>
            <a:ext cx="2591178" cy="1224136"/>
            <a:chOff x="2268854" y="3392372"/>
            <a:chExt cx="259117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21" name="모서리가 둥근 직사각형 20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오른쪽 화살표 21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" name="오른쪽 화살표 16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960329" y="5328572"/>
            <a:ext cx="1879936" cy="646331"/>
            <a:chOff x="35496" y="3610047"/>
            <a:chExt cx="1879936" cy="646331"/>
          </a:xfrm>
        </p:grpSpPr>
        <p:sp>
          <p:nvSpPr>
            <p:cNvPr id="24" name="TextBox 23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6931" y="3661298"/>
              <a:ext cx="1819436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아래쪽 화살표 6"/>
          <p:cNvSpPr/>
          <p:nvPr/>
        </p:nvSpPr>
        <p:spPr>
          <a:xfrm>
            <a:off x="5735960" y="4437112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5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</a:t>
            </a:r>
            <a:r>
              <a:rPr lang="ko-KR" altLang="en-US" dirty="0" smtClean="0"/>
              <a:t>다음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출력</a:t>
            </a:r>
            <a:endParaRPr lang="en-US" altLang="ko-KR" dirty="0"/>
          </a:p>
          <a:p>
            <a:pPr lvl="1"/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출력값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230261" y="2708920"/>
            <a:ext cx="1726886" cy="1224136"/>
            <a:chOff x="391044" y="3140968"/>
            <a:chExt cx="1726886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오른쪽 화살표 12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오른쪽 화살표 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57147" y="311505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r, g, b, a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230261" y="4833156"/>
            <a:ext cx="1726886" cy="1224136"/>
            <a:chOff x="391044" y="3140968"/>
            <a:chExt cx="1726886" cy="12241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오른쪽 화살표 23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957147" y="5239286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3365763" y="5100787"/>
            <a:ext cx="1879936" cy="646331"/>
            <a:chOff x="35496" y="3610047"/>
            <a:chExt cx="1879936" cy="646331"/>
          </a:xfrm>
        </p:grpSpPr>
        <p:sp>
          <p:nvSpPr>
            <p:cNvPr id="33" name="TextBox 32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3287688" y="2997823"/>
            <a:ext cx="1879936" cy="646331"/>
            <a:chOff x="35496" y="3610047"/>
            <a:chExt cx="1879936" cy="646331"/>
          </a:xfrm>
        </p:grpSpPr>
        <p:sp>
          <p:nvSpPr>
            <p:cNvPr id="37" name="TextBox 3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991982" y="5304438"/>
            <a:ext cx="2087987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/>
              <a:t>그래픽스 파이프라인 </a:t>
            </a:r>
            <a:r>
              <a:rPr lang="ko-KR" altLang="en-US" dirty="0" smtClean="0"/>
              <a:t>이전 </a:t>
            </a:r>
            <a:r>
              <a:rPr lang="en-US" altLang="ko-KR" dirty="0" smtClean="0"/>
              <a:t>Stage </a:t>
            </a:r>
            <a:r>
              <a:rPr lang="ko-KR" altLang="en-US" dirty="0" smtClean="0"/>
              <a:t>로부터의 입력</a:t>
            </a:r>
            <a:endParaRPr lang="en-US" altLang="ko-KR" dirty="0"/>
          </a:p>
          <a:p>
            <a:pPr lvl="1"/>
            <a:r>
              <a:rPr lang="ko-KR" altLang="en-US" sz="2000" dirty="0" err="1"/>
              <a:t>버텍스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쉐이더의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출력값</a:t>
            </a:r>
            <a:r>
              <a:rPr lang="ko-KR" altLang="en-US" sz="2000" dirty="0"/>
              <a:t> </a:t>
            </a:r>
            <a:r>
              <a:rPr lang="en-US" altLang="ko-KR" sz="2000" dirty="0"/>
              <a:t>== </a:t>
            </a:r>
            <a:r>
              <a:rPr lang="ko-KR" altLang="en-US" sz="2000" dirty="0" err="1"/>
              <a:t>프래그먼트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쉐이더의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입력값</a:t>
            </a:r>
            <a:endParaRPr lang="ko-KR" altLang="en-US" sz="20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819376" y="2708774"/>
            <a:ext cx="1726886" cy="1224136"/>
            <a:chOff x="391044" y="3140968"/>
            <a:chExt cx="1726886" cy="12241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오른쪽 화살표 25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4" name="오른쪽 화살표 23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561145" y="3115050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580458" y="3180202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87973" y="3071334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8586396" y="2708774"/>
            <a:ext cx="1726886" cy="1224136"/>
            <a:chOff x="391044" y="3140968"/>
            <a:chExt cx="1726886" cy="1224136"/>
          </a:xfrm>
        </p:grpSpPr>
        <p:grpSp>
          <p:nvGrpSpPr>
            <p:cNvPr id="29" name="그룹 28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오른쪽 화살표 4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0" name="오른쪽 화살표 29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42180" y="3136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r, g, b, a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44" name="오른쪽 화살표 43"/>
          <p:cNvSpPr/>
          <p:nvPr/>
        </p:nvSpPr>
        <p:spPr>
          <a:xfrm>
            <a:off x="5700400" y="304768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6497053" y="3047688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809851" y="5203428"/>
            <a:ext cx="1726886" cy="1224136"/>
            <a:chOff x="391044" y="3140968"/>
            <a:chExt cx="1726886" cy="1224136"/>
          </a:xfrm>
        </p:grpSpPr>
        <p:grpSp>
          <p:nvGrpSpPr>
            <p:cNvPr id="47" name="그룹 46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8" name="오른쪽 화살표 47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551620" y="5609704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70933" y="5674856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78448" y="55659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576871" y="5203428"/>
            <a:ext cx="1726886" cy="1224136"/>
            <a:chOff x="391044" y="3140968"/>
            <a:chExt cx="1726886" cy="1224136"/>
          </a:xfrm>
        </p:grpSpPr>
        <p:grpSp>
          <p:nvGrpSpPr>
            <p:cNvPr id="55" name="그룹 5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오른쪽 화살표 57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" name="오른쪽 화살표 5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32655" y="563083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5690875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6487528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아래쪽 화살표 61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669200" y="5697754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0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727848" y="1916832"/>
            <a:ext cx="1726886" cy="1224136"/>
            <a:chOff x="391044" y="3140968"/>
            <a:chExt cx="1726886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오른쪽 화살표 8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83632" y="234423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20177" y="2411158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44073" y="2344234"/>
            <a:ext cx="274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</a:t>
            </a:r>
            <a:r>
              <a:rPr lang="en-US" altLang="ko-KR" dirty="0"/>
              <a:t>, g, b</a:t>
            </a:r>
            <a:r>
              <a:rPr lang="en-US" altLang="ko-KR"/>
              <a:t>, a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아래쪽 화살표 13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754327" y="5134355"/>
            <a:ext cx="1726886" cy="1224136"/>
            <a:chOff x="391044" y="3140968"/>
            <a:chExt cx="1726886" cy="1224136"/>
          </a:xfrm>
        </p:grpSpPr>
        <p:grpSp>
          <p:nvGrpSpPr>
            <p:cNvPr id="16" name="그룹 15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7" name="오른쪽 화살표 1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810111" y="556175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846656" y="5628681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770552" y="5561757"/>
            <a:ext cx="274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816080" y="5628681"/>
            <a:ext cx="201622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31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Qualifier(in/out)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" y="1772817"/>
            <a:ext cx="8332543" cy="12495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1004" y="5605378"/>
            <a:ext cx="19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63374" y="5661249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58570" y="3743675"/>
            <a:ext cx="1879936" cy="646331"/>
            <a:chOff x="35496" y="3610047"/>
            <a:chExt cx="187993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931" y="3661298"/>
              <a:ext cx="1819436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47606" y="4075139"/>
            <a:ext cx="19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79976" y="4131010"/>
            <a:ext cx="1795464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43070" y="5464736"/>
            <a:ext cx="219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outColor</a:t>
            </a:r>
            <a:r>
              <a:rPr lang="en-US" altLang="ko-KR" dirty="0"/>
              <a:t>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75440" y="5520607"/>
            <a:ext cx="2020960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5" idx="0"/>
          </p:cNvCxnSpPr>
          <p:nvPr/>
        </p:nvCxnSpPr>
        <p:spPr>
          <a:xfrm flipH="1" flipV="1">
            <a:off x="3563374" y="2564904"/>
            <a:ext cx="89773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0"/>
            <a:endCxn id="3" idx="1"/>
          </p:cNvCxnSpPr>
          <p:nvPr/>
        </p:nvCxnSpPr>
        <p:spPr>
          <a:xfrm flipH="1" flipV="1">
            <a:off x="1929729" y="2397605"/>
            <a:ext cx="549995" cy="1397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0"/>
          </p:cNvCxnSpPr>
          <p:nvPr/>
        </p:nvCxnSpPr>
        <p:spPr>
          <a:xfrm flipV="1">
            <a:off x="6777708" y="2564905"/>
            <a:ext cx="254396" cy="1566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0"/>
          </p:cNvCxnSpPr>
          <p:nvPr/>
        </p:nvCxnSpPr>
        <p:spPr>
          <a:xfrm flipH="1" flipV="1">
            <a:off x="8616280" y="2492896"/>
            <a:ext cx="69640" cy="302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</a:t>
            </a:r>
            <a:r>
              <a:rPr lang="en-US" altLang="ko-KR" dirty="0" smtClean="0"/>
              <a:t>Qualifier(uniform)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오른쪽 화살표 2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오른쪽 화살표 2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06735" y="5233359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외부에서</a:t>
            </a:r>
            <a:r>
              <a:rPr lang="en-US" altLang="ko-KR" dirty="0"/>
              <a:t> </a:t>
            </a:r>
            <a:r>
              <a:rPr lang="ko-KR" altLang="en-US" dirty="0"/>
              <a:t>지정한 값을 쓰고 싶을 경우 </a:t>
            </a:r>
            <a:r>
              <a:rPr lang="en-US" altLang="ko-KR" dirty="0"/>
              <a:t>uniform </a:t>
            </a:r>
            <a:r>
              <a:rPr lang="ko-KR" altLang="en-US" dirty="0"/>
              <a:t>사용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50734" y="3923532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uniform float Time;</a:t>
            </a:r>
          </a:p>
          <a:p>
            <a:r>
              <a:rPr lang="en-US" altLang="ko-KR" dirty="0"/>
              <a:t>uniform mat4 </a:t>
            </a:r>
            <a:r>
              <a:rPr lang="en-US" altLang="ko-KR" dirty="0" err="1"/>
              <a:t>MVPMatrix</a:t>
            </a:r>
            <a:r>
              <a:rPr lang="en-US" altLang="ko-KR" dirty="0"/>
              <a:t>;</a:t>
            </a:r>
          </a:p>
        </p:txBody>
      </p:sp>
      <p:cxnSp>
        <p:nvCxnSpPr>
          <p:cNvPr id="30" name="꺾인 연결선 29"/>
          <p:cNvCxnSpPr>
            <a:stCxn id="27" idx="0"/>
            <a:endCxn id="17" idx="2"/>
          </p:cNvCxnSpPr>
          <p:nvPr/>
        </p:nvCxnSpPr>
        <p:spPr>
          <a:xfrm rot="16200000" flipV="1">
            <a:off x="2696661" y="3213273"/>
            <a:ext cx="782563" cy="6379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28048" y="393305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uniform float Time;</a:t>
            </a:r>
          </a:p>
          <a:p>
            <a:r>
              <a:rPr lang="en-US" altLang="ko-KR" dirty="0"/>
              <a:t>uniform float </a:t>
            </a:r>
            <a:r>
              <a:rPr lang="en-US" altLang="ko-KR" dirty="0" err="1"/>
              <a:t>ColorLevel</a:t>
            </a:r>
            <a:r>
              <a:rPr lang="en-US" altLang="ko-KR" dirty="0"/>
              <a:t>;</a:t>
            </a:r>
          </a:p>
        </p:txBody>
      </p:sp>
      <p:cxnSp>
        <p:nvCxnSpPr>
          <p:cNvPr id="34" name="꺾인 연결선 33"/>
          <p:cNvCxnSpPr>
            <a:stCxn id="32" idx="0"/>
            <a:endCxn id="20" idx="2"/>
          </p:cNvCxnSpPr>
          <p:nvPr/>
        </p:nvCxnSpPr>
        <p:spPr>
          <a:xfrm rot="16200000" flipV="1">
            <a:off x="7612696" y="3361518"/>
            <a:ext cx="792087" cy="35098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169782" y="6221686"/>
            <a:ext cx="5835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uniform float Time</a:t>
            </a:r>
            <a:r>
              <a:rPr lang="en-US" altLang="ko-KR" dirty="0"/>
              <a:t>; 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같이 </a:t>
            </a:r>
            <a:r>
              <a:rPr lang="en-US" altLang="ko-KR" dirty="0"/>
              <a:t>stage </a:t>
            </a:r>
            <a:r>
              <a:rPr lang="ko-KR" altLang="en-US" dirty="0"/>
              <a:t>간에 공유 가능함</a:t>
            </a:r>
            <a:endParaRPr lang="en-US" altLang="ko-KR" dirty="0"/>
          </a:p>
        </p:txBody>
      </p:sp>
      <p:sp>
        <p:nvSpPr>
          <p:cNvPr id="38" name="직사각형 37"/>
          <p:cNvSpPr/>
          <p:nvPr/>
        </p:nvSpPr>
        <p:spPr>
          <a:xfrm>
            <a:off x="1778687" y="3974939"/>
            <a:ext cx="2805145" cy="604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542897" y="3953750"/>
            <a:ext cx="2805145" cy="604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4024785">
            <a:off x="4799856" y="4725145"/>
            <a:ext cx="411754" cy="32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 rot="17868070">
            <a:off x="6125777" y="4675996"/>
            <a:ext cx="411754" cy="327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52248" y="6246605"/>
            <a:ext cx="2024911" cy="302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7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endParaRPr lang="en-US" altLang="ko-KR" dirty="0" smtClean="0"/>
          </a:p>
          <a:p>
            <a:r>
              <a:rPr lang="en-US" altLang="ko-KR" dirty="0" smtClean="0"/>
              <a:t>Storage Qualifier</a:t>
            </a:r>
          </a:p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</a:t>
            </a:r>
            <a:r>
              <a:rPr lang="ko-KR" altLang="en-US" dirty="0" smtClean="0"/>
              <a:t>패킹</a:t>
            </a:r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</a:t>
            </a:r>
            <a:r>
              <a:rPr lang="en-US" altLang="ko-KR" dirty="0" smtClean="0"/>
              <a:t>Qualifier(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14" name="그룹 13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오른쪽 화살표 21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오른쪽 화살표 22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오른쪽 화살표 23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79305" y="5877273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내</a:t>
            </a:r>
            <a:r>
              <a:rPr lang="ko-KR" altLang="en-US" dirty="0"/>
              <a:t>부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지정하고 변하지 않을 경우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atinLnBrk="0"/>
            <a:r>
              <a:rPr lang="ko-KR" altLang="en-US" dirty="0"/>
              <a:t>각 </a:t>
            </a:r>
            <a:r>
              <a:rPr lang="ko-KR" altLang="en-US" dirty="0" err="1"/>
              <a:t>쉐이더</a:t>
            </a:r>
            <a:r>
              <a:rPr lang="ko-KR" altLang="en-US" dirty="0"/>
              <a:t> </a:t>
            </a:r>
            <a:r>
              <a:rPr lang="ko-KR" altLang="en-US"/>
              <a:t>별로 선언 </a:t>
            </a:r>
            <a:r>
              <a:rPr lang="ko-KR" altLang="en-US" dirty="0"/>
              <a:t>해야 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85826" y="47971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const</a:t>
            </a:r>
            <a:r>
              <a:rPr lang="en-US" altLang="ko-KR" dirty="0"/>
              <a:t> float PI = 3.141592;</a:t>
            </a:r>
          </a:p>
        </p:txBody>
      </p:sp>
      <p:cxnSp>
        <p:nvCxnSpPr>
          <p:cNvPr id="30" name="꺾인 연결선 29"/>
          <p:cNvCxnSpPr>
            <a:stCxn id="27" idx="0"/>
            <a:endCxn id="17" idx="2"/>
          </p:cNvCxnSpPr>
          <p:nvPr/>
        </p:nvCxnSpPr>
        <p:spPr>
          <a:xfrm rot="16200000" flipV="1">
            <a:off x="3627395" y="2282537"/>
            <a:ext cx="1656184" cy="33730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7" idx="0"/>
            <a:endCxn id="20" idx="2"/>
          </p:cNvCxnSpPr>
          <p:nvPr/>
        </p:nvCxnSpPr>
        <p:spPr>
          <a:xfrm rot="5400000" flipH="1" flipV="1">
            <a:off x="6159534" y="3123445"/>
            <a:ext cx="1656184" cy="16912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494608" y="4830706"/>
            <a:ext cx="2825529" cy="302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쉐이더의</a:t>
            </a:r>
            <a:r>
              <a:rPr lang="ko-KR" altLang="en-US" dirty="0" smtClean="0"/>
              <a:t> 경우 </a:t>
            </a:r>
            <a:r>
              <a:rPr lang="ko-KR" altLang="en-US" dirty="0" err="1" smtClean="0"/>
              <a:t>입력값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Qualifier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바꾸어도 무방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5464819" y="2564904"/>
            <a:ext cx="2591178" cy="1224136"/>
            <a:chOff x="2268854" y="3392372"/>
            <a:chExt cx="2591178" cy="1224136"/>
          </a:xfrm>
        </p:grpSpPr>
        <p:grpSp>
          <p:nvGrpSpPr>
            <p:cNvPr id="41" name="그룹 40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오른쪽 화살표 45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4" name="오른쪽 화살표 43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557932" y="2844439"/>
            <a:ext cx="1879936" cy="646331"/>
            <a:chOff x="35496" y="3610047"/>
            <a:chExt cx="1879936" cy="646331"/>
          </a:xfrm>
        </p:grpSpPr>
        <p:sp>
          <p:nvSpPr>
            <p:cNvPr id="48" name="TextBox 47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103173" y="5392985"/>
            <a:ext cx="2591178" cy="1224136"/>
            <a:chOff x="2268854" y="3392372"/>
            <a:chExt cx="2591178" cy="1224136"/>
          </a:xfrm>
        </p:grpSpPr>
        <p:grpSp>
          <p:nvGrpSpPr>
            <p:cNvPr id="52" name="그룹 51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54" name="그룹 53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7" name="오른쪽 화살표 56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55" name="오른쪽 화살표 54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287134" y="5672520"/>
            <a:ext cx="2789089" cy="646331"/>
            <a:chOff x="35496" y="3610047"/>
            <a:chExt cx="1879936" cy="646331"/>
          </a:xfrm>
        </p:grpSpPr>
        <p:sp>
          <p:nvSpPr>
            <p:cNvPr id="59" name="TextBox 58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attribute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attribute vec4 Color;</a:t>
              </a:r>
              <a:endParaRPr lang="en-US" altLang="ko-KR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/>
          <p:nvPr/>
        </p:nvCxnSpPr>
        <p:spPr>
          <a:xfrm>
            <a:off x="1775520" y="4437112"/>
            <a:ext cx="871296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Storage Qualifier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varying </a:t>
            </a:r>
            <a:r>
              <a:rPr lang="ko-KR" altLang="en-US" dirty="0" smtClean="0"/>
              <a:t>으로 바꾸어도 무방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1809851" y="5203428"/>
            <a:ext cx="1726886" cy="1224136"/>
            <a:chOff x="391044" y="3140968"/>
            <a:chExt cx="1726886" cy="1224136"/>
          </a:xfrm>
        </p:grpSpPr>
        <p:grpSp>
          <p:nvGrpSpPr>
            <p:cNvPr id="47" name="그룹 46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8" name="오른쪽 화살표 47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551620" y="5609705"/>
            <a:ext cx="231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varying vec4 </a:t>
            </a:r>
            <a:r>
              <a:rPr lang="en-US" altLang="ko-KR" sz="1400" dirty="0" err="1"/>
              <a:t>vColor</a:t>
            </a:r>
            <a:r>
              <a:rPr lang="en-US" altLang="ko-KR" sz="1400" dirty="0"/>
              <a:t>;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570933" y="5636866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978448" y="55659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576871" y="5203428"/>
            <a:ext cx="1726886" cy="1224136"/>
            <a:chOff x="391044" y="3140968"/>
            <a:chExt cx="1726886" cy="1224136"/>
          </a:xfrm>
        </p:grpSpPr>
        <p:grpSp>
          <p:nvGrpSpPr>
            <p:cNvPr id="55" name="그룹 54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오른쪽 화살표 57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6" name="오른쪽 화살표 55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32656" y="5630831"/>
            <a:ext cx="183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varying vec4 </a:t>
            </a:r>
            <a:r>
              <a:rPr lang="en-US" altLang="ko-KR" sz="1400" dirty="0" err="1"/>
              <a:t>vColor</a:t>
            </a:r>
            <a:r>
              <a:rPr lang="en-US" altLang="ko-KR" sz="1400" dirty="0"/>
              <a:t>;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5690875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오른쪽 화살표 60"/>
          <p:cNvSpPr/>
          <p:nvPr/>
        </p:nvSpPr>
        <p:spPr>
          <a:xfrm>
            <a:off x="6487528" y="5542342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아래쪽 화살표 61"/>
          <p:cNvSpPr/>
          <p:nvPr/>
        </p:nvSpPr>
        <p:spPr>
          <a:xfrm>
            <a:off x="5733664" y="4221088"/>
            <a:ext cx="576064" cy="4320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640203" y="5657429"/>
            <a:ext cx="1832061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1809851" y="2636912"/>
            <a:ext cx="1726886" cy="1224136"/>
            <a:chOff x="391044" y="3140968"/>
            <a:chExt cx="1726886" cy="1224136"/>
          </a:xfrm>
        </p:grpSpPr>
        <p:grpSp>
          <p:nvGrpSpPr>
            <p:cNvPr id="41" name="그룹 40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" name="오른쪽 화살표 66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5" name="오른쪽 화살표 64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551620" y="3043188"/>
            <a:ext cx="23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3570933" y="3108340"/>
            <a:ext cx="180498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5978448" y="2999472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71" name="그룹 70"/>
          <p:cNvGrpSpPr/>
          <p:nvPr/>
        </p:nvGrpSpPr>
        <p:grpSpPr>
          <a:xfrm>
            <a:off x="8576871" y="2636912"/>
            <a:ext cx="1726886" cy="1224136"/>
            <a:chOff x="391044" y="3140968"/>
            <a:chExt cx="1726886" cy="1224136"/>
          </a:xfrm>
        </p:grpSpPr>
        <p:grpSp>
          <p:nvGrpSpPr>
            <p:cNvPr id="72" name="그룹 71"/>
            <p:cNvGrpSpPr/>
            <p:nvPr/>
          </p:nvGrpSpPr>
          <p:grpSpPr>
            <a:xfrm>
              <a:off x="539552" y="3140968"/>
              <a:ext cx="1578378" cy="1224136"/>
              <a:chOff x="671042" y="4581128"/>
              <a:chExt cx="1530641" cy="1224136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3" name="오른쪽 화살표 72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632655" y="306431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vec4 </a:t>
            </a:r>
            <a:r>
              <a:rPr lang="en-US" altLang="ko-KR" dirty="0" err="1"/>
              <a:t>vColor</a:t>
            </a:r>
            <a:r>
              <a:rPr lang="en-US" altLang="ko-KR" dirty="0"/>
              <a:t>;</a:t>
            </a:r>
          </a:p>
        </p:txBody>
      </p:sp>
      <p:sp>
        <p:nvSpPr>
          <p:cNvPr id="77" name="오른쪽 화살표 76"/>
          <p:cNvSpPr/>
          <p:nvPr/>
        </p:nvSpPr>
        <p:spPr>
          <a:xfrm>
            <a:off x="5690875" y="297582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오른쪽 화살표 77"/>
          <p:cNvSpPr/>
          <p:nvPr/>
        </p:nvSpPr>
        <p:spPr>
          <a:xfrm>
            <a:off x="6487528" y="2975826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669200" y="3131238"/>
            <a:ext cx="1659048" cy="28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별 </a:t>
            </a:r>
            <a:r>
              <a:rPr lang="ko-KR" altLang="en-US" dirty="0" err="1" smtClean="0"/>
              <a:t>렌덤</a:t>
            </a:r>
            <a:r>
              <a:rPr lang="ko-KR" altLang="en-US" dirty="0" smtClean="0"/>
              <a:t> 컬러 부여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파티클이</a:t>
            </a:r>
            <a:r>
              <a:rPr lang="ko-KR" altLang="en-US" dirty="0" smtClean="0"/>
              <a:t> 서서히 사라지도록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10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버텍스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쉐이더</a:t>
            </a:r>
            <a:r>
              <a:rPr lang="ko-KR" altLang="en-US" dirty="0" smtClean="0"/>
              <a:t> 입력 데이터 패킹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1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1504" y="3068960"/>
            <a:ext cx="9036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positionAttribID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"Position</a:t>
            </a:r>
            <a:r>
              <a:rPr lang="en-US" altLang="ko-KR" dirty="0"/>
              <a:t>");</a:t>
            </a:r>
          </a:p>
          <a:p>
            <a:pPr latinLnBrk="0"/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colorAttribID</a:t>
            </a:r>
            <a:r>
              <a:rPr lang="en-US" altLang="ko-KR" dirty="0"/>
              <a:t> </a:t>
            </a:r>
            <a:r>
              <a:rPr lang="en-US" altLang="ko-KR" dirty="0" err="1"/>
              <a:t>glGetAttribLocation</a:t>
            </a:r>
            <a:r>
              <a:rPr lang="en-US" altLang="ko-KR" dirty="0"/>
              <a:t>(</a:t>
            </a:r>
            <a:r>
              <a:rPr lang="en-US" altLang="ko-KR" dirty="0" err="1"/>
              <a:t>gShaderProgram</a:t>
            </a:r>
            <a:r>
              <a:rPr lang="en-US" altLang="ko-KR" dirty="0"/>
              <a:t>, </a:t>
            </a:r>
            <a:r>
              <a:rPr lang="en-US" altLang="ko-KR" dirty="0"/>
              <a:t>“Color");</a:t>
            </a:r>
          </a:p>
          <a:p>
            <a:pPr latinLnBrk="0"/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);</a:t>
            </a:r>
            <a:endParaRPr lang="ko-KR" altLang="en-US" dirty="0"/>
          </a:p>
          <a:p>
            <a:r>
              <a:rPr lang="en-US" altLang="ko-KR" dirty="0" err="1"/>
              <a:t>glEnableVertexAttribArray</a:t>
            </a:r>
            <a:r>
              <a:rPr lang="en-US" altLang="ko-KR" dirty="0"/>
              <a:t>(</a:t>
            </a:r>
            <a:r>
              <a:rPr lang="en-US" altLang="ko-KR" dirty="0" err="1"/>
              <a:t>colorAttribID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 err="1"/>
              <a:t>glBindBuffer</a:t>
            </a:r>
            <a:r>
              <a:rPr lang="en-US" altLang="ko-KR" dirty="0"/>
              <a:t>(GL_ARRAY_BUFFER</a:t>
            </a:r>
            <a:r>
              <a:rPr lang="en-US" altLang="ko-KR" dirty="0"/>
              <a:t>, VBO</a:t>
            </a:r>
            <a:r>
              <a:rPr lang="en-US" altLang="ko-KR" dirty="0"/>
              <a:t>); //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endParaRPr lang="en-US" altLang="ko-KR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/>
              <a:t>GL_FLOAT, GL_FALSE,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/>
              <a:t>0</a:t>
            </a:r>
            <a:r>
              <a:rPr lang="en-US" altLang="ko-KR" dirty="0"/>
              <a:t>);</a:t>
            </a:r>
            <a:endParaRPr lang="en-US" altLang="ko-KR" dirty="0"/>
          </a:p>
          <a:p>
            <a:r>
              <a:rPr lang="en-US" altLang="ko-KR" dirty="0" err="1"/>
              <a:t>glVertexAttribPointer</a:t>
            </a:r>
            <a:r>
              <a:rPr lang="en-US" altLang="ko-KR" dirty="0"/>
              <a:t>(</a:t>
            </a:r>
            <a:r>
              <a:rPr lang="en-US" altLang="ko-KR" dirty="0" err="1"/>
              <a:t>positionAttribID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/>
              <a:t>GL_FLOAT, GL_FALSE, 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, </a:t>
            </a:r>
            <a:r>
              <a:rPr lang="en-US" altLang="ko-KR" dirty="0"/>
              <a:t>0</a:t>
            </a:r>
            <a:r>
              <a:rPr lang="en-US" altLang="ko-KR" dirty="0"/>
              <a:t>);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5554615" y="1494152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47728" y="1773687"/>
            <a:ext cx="1879936" cy="646331"/>
            <a:chOff x="35496" y="3610047"/>
            <a:chExt cx="1879936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4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11" name="타원 10"/>
          <p:cNvSpPr/>
          <p:nvPr/>
        </p:nvSpPr>
        <p:spPr>
          <a:xfrm>
            <a:off x="5627948" y="2204864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503712" y="4869160"/>
            <a:ext cx="360040" cy="3600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875029" y="4869085"/>
            <a:ext cx="360040" cy="36004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03812" y="258526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(0.0, 1.0, 0.0)</a:t>
            </a:r>
          </a:p>
          <a:p>
            <a:pPr latinLnBrk="0"/>
            <a:r>
              <a:rPr lang="en-US" altLang="ko-KR" dirty="0"/>
              <a:t>Color (1.0, 1.0, 1.0, 1.0)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79576" y="527790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(-1.0, -1.0, 0.0)</a:t>
            </a:r>
          </a:p>
          <a:p>
            <a:pPr latinLnBrk="0"/>
            <a:r>
              <a:rPr lang="en-US" altLang="ko-KR" dirty="0"/>
              <a:t>Color (1.0, 0.0, 0.0, 1.0)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0893" y="526853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(1.0, -1.0, 0.0)</a:t>
            </a:r>
          </a:p>
          <a:p>
            <a:pPr latinLnBrk="0"/>
            <a:r>
              <a:rPr lang="en-US" altLang="ko-KR" dirty="0"/>
              <a:t>Color (0.0, 0.0, 1.0, 1.0)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20" idx="7"/>
            <a:endCxn id="11" idx="3"/>
          </p:cNvCxnSpPr>
          <p:nvPr/>
        </p:nvCxnSpPr>
        <p:spPr>
          <a:xfrm flipV="1">
            <a:off x="3811025" y="2512177"/>
            <a:ext cx="1869650" cy="240971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1" idx="5"/>
            <a:endCxn id="21" idx="1"/>
          </p:cNvCxnSpPr>
          <p:nvPr/>
        </p:nvCxnSpPr>
        <p:spPr>
          <a:xfrm>
            <a:off x="5935262" y="2512178"/>
            <a:ext cx="1992495" cy="24096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6"/>
            <a:endCxn id="21" idx="2"/>
          </p:cNvCxnSpPr>
          <p:nvPr/>
        </p:nvCxnSpPr>
        <p:spPr>
          <a:xfrm flipV="1">
            <a:off x="3863753" y="5049106"/>
            <a:ext cx="4011277" cy="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573942" y="1835532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42" y="1835532"/>
                <a:ext cx="468052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449706" y="4499828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706" y="4499828"/>
                <a:ext cx="46805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7821023" y="4499753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023" y="4499753"/>
                <a:ext cx="468052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>
            <a:off x="8076822" y="1195881"/>
            <a:ext cx="2591178" cy="1224136"/>
            <a:chOff x="2268854" y="3392372"/>
            <a:chExt cx="2591178" cy="1224136"/>
          </a:xfrm>
        </p:grpSpPr>
        <p:grpSp>
          <p:nvGrpSpPr>
            <p:cNvPr id="33" name="그룹 32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" name="오른쪽 화살표 37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169935" y="1475416"/>
            <a:ext cx="1879936" cy="646331"/>
            <a:chOff x="35496" y="3610047"/>
            <a:chExt cx="1879936" cy="646331"/>
          </a:xfrm>
        </p:grpSpPr>
        <p:sp>
          <p:nvSpPr>
            <p:cNvPr id="40" name="TextBox 39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47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858894" y="1907470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81042" y="1907471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63552" y="1908683"/>
            <a:ext cx="2520280" cy="101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3645025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0">
              <a:buAutoNum type="arabicPeriod"/>
            </a:pPr>
            <a:r>
              <a:rPr lang="ko-KR" altLang="en-US" dirty="0"/>
              <a:t>각각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Position[9]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</a:t>
            </a:r>
            <a:r>
              <a:rPr lang="en-US" altLang="ko-KR" dirty="0"/>
              <a:t>};</a:t>
            </a:r>
          </a:p>
          <a:p>
            <a:pPr lvl="1" latinLnBrk="0"/>
            <a:r>
              <a:rPr lang="en-US" altLang="ko-KR" dirty="0"/>
              <a:t>float Color[12] = {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  <a:p>
            <a:pPr marL="342900" indent="-342900" latinLnBrk="0">
              <a:buAutoNum type="arabicPeriod"/>
            </a:pPr>
            <a:endParaRPr lang="en-US" altLang="ko-KR" dirty="0"/>
          </a:p>
          <a:p>
            <a:pPr marL="342900" indent="-342900" latinLnBrk="0">
              <a:buAutoNum type="arabicPeriod"/>
            </a:pP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</a:t>
            </a:r>
            <a:r>
              <a:rPr lang="en-US" altLang="ko-KR" dirty="0"/>
              <a:t>= {</a:t>
            </a:r>
            <a:r>
              <a:rPr lang="en-US" altLang="ko-KR" dirty="0">
                <a:solidFill>
                  <a:srgbClr val="0070C0"/>
                </a:solidFill>
              </a:rPr>
              <a:t>0.0, 1.0, 0.0, </a:t>
            </a:r>
            <a:r>
              <a:rPr lang="en-US" altLang="ko-KR" dirty="0">
                <a:solidFill>
                  <a:srgbClr val="FF0000"/>
                </a:solidFill>
              </a:rPr>
              <a:t>1.0, 1.0, 1.0, </a:t>
            </a:r>
            <a:r>
              <a:rPr lang="en-US" altLang="ko-KR" dirty="0">
                <a:solidFill>
                  <a:srgbClr val="FF0000"/>
                </a:solidFill>
              </a:rPr>
              <a:t>1.0, </a:t>
            </a:r>
            <a:r>
              <a:rPr lang="en-US" altLang="ko-KR" dirty="0">
                <a:solidFill>
                  <a:srgbClr val="0070C0"/>
                </a:solidFill>
              </a:rPr>
              <a:t>-</a:t>
            </a:r>
            <a:r>
              <a:rPr lang="en-US" altLang="ko-KR" dirty="0">
                <a:solidFill>
                  <a:srgbClr val="0070C0"/>
                </a:solidFill>
              </a:rPr>
              <a:t>1.0, -1.0, 0.0, </a:t>
            </a:r>
            <a:r>
              <a:rPr lang="en-US" altLang="ko-KR" dirty="0">
                <a:solidFill>
                  <a:srgbClr val="FF0000"/>
                </a:solidFill>
              </a:rPr>
              <a:t>1.0, 0.0, 0.0, </a:t>
            </a:r>
            <a:r>
              <a:rPr lang="en-US" altLang="ko-KR" dirty="0">
                <a:solidFill>
                  <a:srgbClr val="FF0000"/>
                </a:solidFill>
              </a:rPr>
              <a:t>1.0, </a:t>
            </a:r>
            <a:r>
              <a:rPr lang="en-US" altLang="ko-KR" dirty="0">
                <a:solidFill>
                  <a:srgbClr val="0070C0"/>
                </a:solidFill>
              </a:rPr>
              <a:t>1.0</a:t>
            </a:r>
            <a:r>
              <a:rPr lang="en-US" altLang="ko-KR" dirty="0">
                <a:solidFill>
                  <a:srgbClr val="0070C0"/>
                </a:solidFill>
              </a:rPr>
              <a:t>, -1.0, </a:t>
            </a:r>
            <a:r>
              <a:rPr lang="en-US" altLang="ko-KR" dirty="0">
                <a:solidFill>
                  <a:srgbClr val="0070C0"/>
                </a:solidFill>
              </a:rPr>
              <a:t>0.0,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0.0, 0.0, 1.0, 1.0</a:t>
            </a:r>
            <a:r>
              <a:rPr lang="en-US" altLang="ko-KR" dirty="0"/>
              <a:t>};</a:t>
            </a:r>
          </a:p>
          <a:p>
            <a:pPr lvl="1" latinLnBrk="0"/>
            <a:endParaRPr lang="en-US" altLang="ko-KR" dirty="0"/>
          </a:p>
          <a:p>
            <a:pPr marL="342900" indent="-342900" latinLnBrk="0">
              <a:buAutoNum type="arabicPeriod"/>
            </a:pPr>
            <a:r>
              <a:rPr lang="ko-KR" altLang="en-US" dirty="0"/>
              <a:t>합친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</a:t>
            </a:r>
            <a:r>
              <a:rPr lang="en-US" altLang="ko-KR" dirty="0">
                <a:solidFill>
                  <a:srgbClr val="0070C0"/>
                </a:solidFill>
              </a:rPr>
              <a:t>-</a:t>
            </a:r>
            <a:r>
              <a:rPr lang="en-US" altLang="ko-KR" dirty="0">
                <a:solidFill>
                  <a:srgbClr val="0070C0"/>
                </a:solidFill>
              </a:rPr>
              <a:t>1.0, -1.0, 0.0, </a:t>
            </a:r>
            <a:r>
              <a:rPr lang="en-US" altLang="ko-KR" dirty="0">
                <a:solidFill>
                  <a:srgbClr val="0070C0"/>
                </a:solidFill>
              </a:rPr>
              <a:t>1.0</a:t>
            </a:r>
            <a:r>
              <a:rPr lang="en-US" altLang="ko-KR" dirty="0">
                <a:solidFill>
                  <a:srgbClr val="0070C0"/>
                </a:solidFill>
              </a:rPr>
              <a:t>, -1.0,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</a:t>
            </a:r>
            <a:r>
              <a:rPr lang="en-US" altLang="ko-KR" dirty="0">
                <a:solidFill>
                  <a:srgbClr val="FF0000"/>
                </a:solidFill>
              </a:rPr>
              <a:t>0.0</a:t>
            </a:r>
            <a:r>
              <a:rPr lang="en-US" altLang="ko-KR" dirty="0">
                <a:solidFill>
                  <a:srgbClr val="FF0000"/>
                </a:solidFill>
              </a:rPr>
              <a:t>, 0.0, 1.0, 1.0</a:t>
            </a:r>
            <a:r>
              <a:rPr lang="en-US" altLang="ko-KR" dirty="0"/>
              <a:t>};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063552" y="1907471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(0.0, 1.0, 0.0)</a:t>
            </a:r>
          </a:p>
          <a:p>
            <a:pPr latinLnBrk="0"/>
            <a:r>
              <a:rPr lang="en-US" altLang="ko-KR" dirty="0"/>
              <a:t>Color (1.0, 1.0, 1.0, 1.0)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79876" y="190868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(-1.0, -1.0, 0.0)</a:t>
            </a:r>
          </a:p>
          <a:p>
            <a:pPr latinLnBrk="0"/>
            <a:r>
              <a:rPr lang="en-US" altLang="ko-KR" dirty="0"/>
              <a:t>Color (1.0, 0.0, 0.0, 1.0)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8894" y="1907472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Position (1.0, -1.0, 0.0)</a:t>
            </a:r>
          </a:p>
          <a:p>
            <a:pPr latinLnBrk="0"/>
            <a:r>
              <a:rPr lang="en-US" altLang="ko-KR" dirty="0"/>
              <a:t>Color (0.0, 0.0, 1.0, 1.0)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233682" y="2553801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682" y="2553801"/>
                <a:ext cx="468052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50006" y="2555612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006" y="2555612"/>
                <a:ext cx="468052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029024" y="2553801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024" y="2553801"/>
                <a:ext cx="468052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7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buAutoNum type="arabicPeriod"/>
            </a:pPr>
            <a:r>
              <a:rPr lang="ko-KR" altLang="en-US" dirty="0"/>
              <a:t>각각</a:t>
            </a:r>
            <a:r>
              <a:rPr lang="en-US" altLang="ko-KR" dirty="0"/>
              <a:t> 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Position[9]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</a:t>
            </a:r>
            <a:r>
              <a:rPr lang="en-US" altLang="ko-KR" dirty="0"/>
              <a:t>};</a:t>
            </a:r>
          </a:p>
          <a:p>
            <a:pPr lvl="1" latinLnBrk="0"/>
            <a:r>
              <a:rPr lang="en-US" altLang="ko-KR" dirty="0"/>
              <a:t>float Color[12] = {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67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439876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</a:t>
            </a:r>
            <a:r>
              <a:rPr lang="en-US" altLang="ko-KR" sz="1400" dirty="0"/>
              <a:t>, VBO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(Position</a:t>
            </a:r>
            <a:r>
              <a:rPr lang="en-US" altLang="ko-KR" sz="1400" dirty="0"/>
              <a:t>), Position, GL_STATIC_DRAW);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VBO1;</a:t>
            </a:r>
            <a:endParaRPr lang="en-US" altLang="ko-KR" sz="1400" dirty="0"/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</a:t>
            </a:r>
            <a:r>
              <a:rPr lang="en-US" altLang="ko-KR" sz="1400" dirty="0"/>
              <a:t>VBO1);</a:t>
            </a:r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</a:t>
            </a:r>
            <a:r>
              <a:rPr lang="en-US" altLang="ko-KR" sz="1400" dirty="0"/>
              <a:t>, </a:t>
            </a:r>
            <a:r>
              <a:rPr lang="en-US" altLang="ko-KR" sz="1400" dirty="0"/>
              <a:t>VBO1);</a:t>
            </a:r>
            <a:endParaRPr lang="en-US" altLang="ko-KR" sz="1400" dirty="0"/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(Color), </a:t>
            </a:r>
            <a:r>
              <a:rPr lang="en-US" altLang="ko-KR" sz="1400" dirty="0"/>
              <a:t>Color</a:t>
            </a:r>
            <a:r>
              <a:rPr lang="en-US" altLang="ko-KR" sz="1400" dirty="0"/>
              <a:t>, </a:t>
            </a:r>
            <a:r>
              <a:rPr lang="en-US" altLang="ko-KR" sz="1400" dirty="0"/>
              <a:t>GL_STATIC_DRAW</a:t>
            </a:r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</a:t>
            </a:r>
            <a:r>
              <a:rPr lang="en-US" altLang="ko-KR" sz="1400" dirty="0"/>
              <a:t>3, GL_FLOAT, GL_FALSE, 0, 0</a:t>
            </a:r>
            <a:r>
              <a:rPr lang="en-US" altLang="ko-KR" sz="1400" dirty="0"/>
              <a:t>);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</a:t>
            </a:r>
            <a:r>
              <a:rPr lang="en-US" altLang="ko-KR" sz="1400" dirty="0"/>
              <a:t>, VBO1);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</a:t>
            </a:r>
            <a:r>
              <a:rPr lang="en-US" altLang="ko-KR" sz="1400" dirty="0"/>
              <a:t>GL_FLOAT, GL_FALSE, 0, 0);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</a:t>
            </a:r>
            <a:r>
              <a:rPr lang="en-US" altLang="ko-KR" sz="1400" dirty="0"/>
              <a:t>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33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/>
              <a:t>쉐이더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9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2. </a:t>
            </a:r>
            <a:r>
              <a:rPr lang="ko-KR" altLang="en-US" dirty="0"/>
              <a:t>합친</a:t>
            </a:r>
            <a:r>
              <a:rPr lang="en-US" altLang="ko-KR" dirty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</a:t>
            </a:r>
            <a:r>
              <a:rPr lang="en-US" altLang="ko-KR" dirty="0"/>
              <a:t>= {</a:t>
            </a:r>
            <a:r>
              <a:rPr lang="en-US" altLang="ko-KR" dirty="0">
                <a:solidFill>
                  <a:srgbClr val="0070C0"/>
                </a:solidFill>
              </a:rPr>
              <a:t>0.0, 1.0, 0.0,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</a:t>
            </a:r>
            <a:r>
              <a:rPr lang="en-US" altLang="ko-KR" dirty="0">
                <a:solidFill>
                  <a:srgbClr val="0070C0"/>
                </a:solidFill>
              </a:rPr>
              <a:t>-1.0, -1.0, 0.0, </a:t>
            </a:r>
            <a:r>
              <a:rPr lang="en-US" altLang="ko-KR" dirty="0">
                <a:solidFill>
                  <a:srgbClr val="FF0000"/>
                </a:solidFill>
              </a:rPr>
              <a:t>1.0, 0.0, 0.0, 1.0, </a:t>
            </a:r>
            <a:r>
              <a:rPr lang="en-US" altLang="ko-KR" dirty="0">
                <a:solidFill>
                  <a:srgbClr val="0070C0"/>
                </a:solidFill>
              </a:rPr>
              <a:t>1.0, -1.0, 0.0, </a:t>
            </a:r>
            <a:r>
              <a:rPr lang="en-US" altLang="ko-KR" dirty="0">
                <a:solidFill>
                  <a:srgbClr val="FF0000"/>
                </a:solidFill>
              </a:rPr>
              <a:t>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762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791452"/>
            <a:ext cx="9049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</a:t>
            </a:r>
            <a:r>
              <a:rPr lang="en-US" altLang="ko-KR" sz="1400" dirty="0"/>
              <a:t>, VBO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, GL_STATIC_DRAW);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pPr latinLnBrk="0"/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</a:t>
            </a:r>
            <a:r>
              <a:rPr lang="en-US" altLang="ko-KR" sz="1400" dirty="0"/>
              <a:t>3,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7*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</a:t>
            </a:r>
            <a:r>
              <a:rPr lang="en-US" altLang="ko-KR" sz="1400" dirty="0"/>
              <a:t>, </a:t>
            </a:r>
            <a:r>
              <a:rPr lang="en-US" altLang="ko-KR" sz="1400" dirty="0"/>
              <a:t>0</a:t>
            </a:r>
            <a:r>
              <a:rPr lang="en-US" altLang="ko-KR" sz="1400" dirty="0"/>
              <a:t>); 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</a:t>
            </a:r>
            <a:r>
              <a:rPr lang="en-US" altLang="ko-KR" sz="1400" dirty="0"/>
              <a:t>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7*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GLvoid</a:t>
            </a:r>
            <a:r>
              <a:rPr lang="en-US" altLang="ko-KR" sz="1400" dirty="0">
                <a:solidFill>
                  <a:srgbClr val="FF0000"/>
                </a:solidFill>
              </a:rPr>
              <a:t>*)(3*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(float))</a:t>
            </a:r>
            <a:r>
              <a:rPr lang="en-US" altLang="ko-KR" sz="1400" dirty="0"/>
              <a:t>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</a:t>
            </a:r>
            <a:r>
              <a:rPr lang="en-US" altLang="ko-KR" sz="1400" dirty="0"/>
              <a:t>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4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85467" y="3573016"/>
            <a:ext cx="8190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dirty="0"/>
              <a:t>2. </a:t>
            </a:r>
            <a:r>
              <a:rPr lang="ko-KR" altLang="en-US" dirty="0"/>
              <a:t>합친</a:t>
            </a:r>
            <a:r>
              <a:rPr lang="en-US" altLang="ko-KR" dirty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latinLnBrk="0"/>
            <a:r>
              <a:rPr lang="en-US" altLang="ko-KR" dirty="0"/>
              <a:t>float </a:t>
            </a:r>
            <a:r>
              <a:rPr lang="en-US" altLang="ko-KR" dirty="0" err="1"/>
              <a:t>PositionColor</a:t>
            </a:r>
            <a:r>
              <a:rPr lang="en-US" altLang="ko-KR" dirty="0"/>
              <a:t>[21] = {</a:t>
            </a:r>
            <a:r>
              <a:rPr lang="en-US" altLang="ko-KR" dirty="0">
                <a:solidFill>
                  <a:srgbClr val="0070C0"/>
                </a:solidFill>
              </a:rPr>
              <a:t>0.0, 1.0, 0.0, -1.0, -1.0, 0.0, 1.0, -1.0, 0.0, </a:t>
            </a:r>
            <a:r>
              <a:rPr lang="en-US" altLang="ko-KR" dirty="0">
                <a:solidFill>
                  <a:srgbClr val="FF0000"/>
                </a:solidFill>
              </a:rPr>
              <a:t>1.0, 1.0, 1.0, 1.0, 1.0, 0.0, 0.0, 1.0, 0.0, 0.0, 1.0, 1.0</a:t>
            </a: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421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r>
              <a:rPr lang="ko-KR" altLang="en-US" dirty="0"/>
              <a:t> 입력 데이터 패킹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791452"/>
            <a:ext cx="9049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//OpenGL </a:t>
            </a:r>
            <a:r>
              <a:rPr lang="ko-KR" altLang="en-US" sz="1400" dirty="0"/>
              <a:t>데이터 생성</a:t>
            </a:r>
            <a:endParaRPr lang="en-US" altLang="ko-KR" sz="1400" dirty="0"/>
          </a:p>
          <a:p>
            <a:r>
              <a:rPr lang="en-US" altLang="ko-KR" sz="1400" dirty="0" err="1"/>
              <a:t>GLuint</a:t>
            </a:r>
            <a:r>
              <a:rPr lang="en-US" altLang="ko-KR" sz="1400" dirty="0"/>
              <a:t> VBO;</a:t>
            </a:r>
          </a:p>
          <a:p>
            <a:r>
              <a:rPr lang="en-US" altLang="ko-KR" sz="1400" dirty="0" err="1"/>
              <a:t>glGenBuffers</a:t>
            </a:r>
            <a:r>
              <a:rPr lang="en-US" altLang="ko-KR" sz="1400" dirty="0"/>
              <a:t>(1, &amp;VBO);</a:t>
            </a:r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</a:t>
            </a:r>
            <a:r>
              <a:rPr lang="en-US" altLang="ko-KR" sz="1400" dirty="0"/>
              <a:t>, VBO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 err="1"/>
              <a:t>glBufferData</a:t>
            </a:r>
            <a:r>
              <a:rPr lang="en-US" altLang="ko-KR" sz="1400" dirty="0"/>
              <a:t>(GL_ARRAY_BUFFER,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PositionColor</a:t>
            </a:r>
            <a:r>
              <a:rPr lang="en-US" altLang="ko-KR" sz="1400" dirty="0"/>
              <a:t>, GL_STATIC_DRAW);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//</a:t>
            </a:r>
            <a:r>
              <a:rPr lang="ko-KR" altLang="en-US" sz="1400" dirty="0"/>
              <a:t>사용시</a:t>
            </a:r>
            <a:endParaRPr lang="en-US" altLang="ko-KR" sz="1400" dirty="0"/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"Position");</a:t>
            </a:r>
          </a:p>
          <a:p>
            <a:pPr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glGetAttribLocation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gShaderProgram</a:t>
            </a:r>
            <a:r>
              <a:rPr lang="en-US" altLang="ko-KR" sz="1400" dirty="0"/>
              <a:t>, “Color");</a:t>
            </a:r>
          </a:p>
          <a:p>
            <a:pPr latinLnBrk="0"/>
            <a:endParaRPr lang="ko-KR" altLang="en-US" sz="1400" dirty="0"/>
          </a:p>
          <a:p>
            <a:pPr latinLnBrk="0"/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);</a:t>
            </a:r>
            <a:endParaRPr lang="ko-KR" altLang="en-US" sz="1400" dirty="0"/>
          </a:p>
          <a:p>
            <a:r>
              <a:rPr lang="en-US" altLang="ko-KR" sz="1400" dirty="0" err="1"/>
              <a:t>glEnableVertexAttribArray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glBindBuffer</a:t>
            </a:r>
            <a:r>
              <a:rPr lang="en-US" altLang="ko-KR" sz="1400" dirty="0"/>
              <a:t>(GL_ARRAY_BUFFER, VBO);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positionAttribID</a:t>
            </a:r>
            <a:r>
              <a:rPr lang="en-US" altLang="ko-KR" sz="1400" dirty="0"/>
              <a:t>, </a:t>
            </a:r>
            <a:r>
              <a:rPr lang="en-US" altLang="ko-KR" sz="1400" dirty="0"/>
              <a:t>3, 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/>
              <a:t>0</a:t>
            </a:r>
            <a:r>
              <a:rPr lang="en-US" altLang="ko-KR" sz="1400" dirty="0"/>
              <a:t>); </a:t>
            </a:r>
          </a:p>
          <a:p>
            <a:r>
              <a:rPr lang="en-US" altLang="ko-KR" sz="1400" dirty="0" err="1"/>
              <a:t>glVertexAttribPointer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colorAttribID</a:t>
            </a:r>
            <a:r>
              <a:rPr lang="en-US" altLang="ko-KR" sz="1400" dirty="0"/>
              <a:t>, 4, </a:t>
            </a:r>
            <a:r>
              <a:rPr lang="en-US" altLang="ko-KR" sz="1400" dirty="0"/>
              <a:t>GL_FLOAT, GL_FALSE,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GLvoid</a:t>
            </a:r>
            <a:r>
              <a:rPr lang="en-US" altLang="ko-KR" sz="1400" dirty="0">
                <a:solidFill>
                  <a:srgbClr val="FF0000"/>
                </a:solidFill>
              </a:rPr>
              <a:t>*)(9*</a:t>
            </a:r>
            <a:r>
              <a:rPr lang="en-US" altLang="ko-KR" sz="1400" dirty="0" err="1">
                <a:solidFill>
                  <a:srgbClr val="FF0000"/>
                </a:solidFill>
              </a:rPr>
              <a:t>sizeof</a:t>
            </a:r>
            <a:r>
              <a:rPr lang="en-US" altLang="ko-KR" sz="1400" dirty="0">
                <a:solidFill>
                  <a:srgbClr val="FF0000"/>
                </a:solidFill>
              </a:rPr>
              <a:t>(float))</a:t>
            </a:r>
            <a:r>
              <a:rPr lang="en-US" altLang="ko-KR" sz="1400" dirty="0"/>
              <a:t>);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glDrawArrays</a:t>
            </a:r>
            <a:r>
              <a:rPr lang="en-US" altLang="ko-KR" sz="1400" dirty="0"/>
              <a:t>(GL_TRIANGLES, 0, 3</a:t>
            </a:r>
            <a:r>
              <a:rPr lang="en-US" altLang="ko-KR" sz="1400" dirty="0"/>
              <a:t>);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82264" y="1160341"/>
            <a:ext cx="2591178" cy="1224136"/>
            <a:chOff x="2268854" y="3392372"/>
            <a:chExt cx="2591178" cy="1224136"/>
          </a:xfrm>
        </p:grpSpPr>
        <p:grpSp>
          <p:nvGrpSpPr>
            <p:cNvPr id="5" name="그룹 4"/>
            <p:cNvGrpSpPr/>
            <p:nvPr/>
          </p:nvGrpSpPr>
          <p:grpSpPr>
            <a:xfrm>
              <a:off x="2268854" y="3392372"/>
              <a:ext cx="1726886" cy="1224136"/>
              <a:chOff x="391044" y="3140968"/>
              <a:chExt cx="1726886" cy="1224136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539552" y="3140968"/>
                <a:ext cx="1578378" cy="1224136"/>
                <a:chOff x="671042" y="4581128"/>
                <a:chExt cx="1530641" cy="1224136"/>
              </a:xfrm>
            </p:grpSpPr>
            <p:sp>
              <p:nvSpPr>
                <p:cNvPr id="9" name="모서리가 둥근 직사각형 8"/>
                <p:cNvSpPr/>
                <p:nvPr/>
              </p:nvSpPr>
              <p:spPr>
                <a:xfrm>
                  <a:off x="671042" y="4581128"/>
                  <a:ext cx="1368152" cy="122413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Vertex </a:t>
                  </a:r>
                  <a:r>
                    <a:rPr lang="en-US" altLang="ko-KR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Shader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오른쪽 화살표 9"/>
                <p:cNvSpPr/>
                <p:nvPr/>
              </p:nvSpPr>
              <p:spPr>
                <a:xfrm>
                  <a:off x="2057667" y="4941168"/>
                  <a:ext cx="144016" cy="504056"/>
                </a:xfrm>
                <a:prstGeom prst="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" name="오른쪽 화살표 7"/>
              <p:cNvSpPr/>
              <p:nvPr/>
            </p:nvSpPr>
            <p:spPr>
              <a:xfrm>
                <a:off x="391044" y="3501008"/>
                <a:ext cx="148508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139952" y="3419475"/>
              <a:ext cx="720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377" y="1439876"/>
            <a:ext cx="1879936" cy="646331"/>
            <a:chOff x="35496" y="3610047"/>
            <a:chExt cx="1879936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35496" y="3610047"/>
              <a:ext cx="18799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itchFamily="2" charset="2"/>
                </a:rPr>
                <a:t>in vec3 Position;</a:t>
              </a:r>
              <a:endParaRPr lang="en-US" altLang="ko-KR" dirty="0"/>
            </a:p>
            <a:p>
              <a:r>
                <a:rPr lang="en-US" altLang="ko-KR" dirty="0">
                  <a:sym typeface="Wingdings" pitchFamily="2" charset="2"/>
                </a:rPr>
                <a:t>in vec4 Color;</a:t>
              </a:r>
              <a:endParaRPr lang="en-US" altLang="ko-KR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930" y="3661298"/>
              <a:ext cx="1805657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931" y="3942581"/>
              <a:ext cx="1728192" cy="2812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94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</a:t>
            </a:r>
            <a:r>
              <a:rPr lang="ko-KR" altLang="en-US" dirty="0"/>
              <a:t>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r>
              <a:rPr lang="en-US" altLang="ko-KR" dirty="0"/>
              <a:t> </a:t>
            </a:r>
            <a:r>
              <a:rPr lang="ko-KR" altLang="en-US" dirty="0"/>
              <a:t>입출력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783632" y="1626493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581390" y="4171131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151205" y="4171131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003371" y="4531171"/>
            <a:ext cx="148508" cy="5040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4" idx="3"/>
            <a:endCxn id="5" idx="1"/>
          </p:cNvCxnSpPr>
          <p:nvPr/>
        </p:nvCxnSpPr>
        <p:spPr>
          <a:xfrm flipH="1">
            <a:off x="3581390" y="2670609"/>
            <a:ext cx="1911757" cy="2112590"/>
          </a:xfrm>
          <a:prstGeom prst="bentConnector5">
            <a:avLst>
              <a:gd name="adj1" fmla="val -11958"/>
              <a:gd name="adj2" fmla="val 60226"/>
              <a:gd name="adj3" fmla="val 1119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7800178" y="1640210"/>
            <a:ext cx="2709514" cy="2088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꺾인 연결선 11"/>
          <p:cNvCxnSpPr>
            <a:stCxn id="6" idx="3"/>
            <a:endCxn id="10" idx="1"/>
          </p:cNvCxnSpPr>
          <p:nvPr/>
        </p:nvCxnSpPr>
        <p:spPr>
          <a:xfrm flipV="1">
            <a:off x="6904570" y="2684327"/>
            <a:ext cx="895609" cy="20988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615654" y="2082893"/>
            <a:ext cx="1314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 </a:t>
            </a:r>
            <a:r>
              <a:rPr lang="ko-KR" altLang="en-US" dirty="0">
                <a:solidFill>
                  <a:srgbClr val="FF0000"/>
                </a:solidFill>
              </a:rPr>
              <a:t>입력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16866" y="2813356"/>
            <a:ext cx="1283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입력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79576" y="4171131"/>
            <a:ext cx="13018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VS</a:t>
            </a:r>
            <a:r>
              <a:rPr lang="ko-KR" altLang="en-US" dirty="0">
                <a:solidFill>
                  <a:srgbClr val="FF0000"/>
                </a:solidFill>
              </a:rPr>
              <a:t>출력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10" idx="3"/>
          </p:cNvCxnSpPr>
          <p:nvPr/>
        </p:nvCxnSpPr>
        <p:spPr>
          <a:xfrm flipH="1">
            <a:off x="8976320" y="2684327"/>
            <a:ext cx="1533372" cy="2410135"/>
          </a:xfrm>
          <a:prstGeom prst="bentConnector4">
            <a:avLst>
              <a:gd name="adj1" fmla="val -6211"/>
              <a:gd name="adj2" fmla="val 716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8099638" y="5094461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472264" y="4069506"/>
            <a:ext cx="1380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사용자가 정의한 </a:t>
            </a:r>
            <a:r>
              <a:rPr lang="en-US" altLang="ko-KR" dirty="0">
                <a:solidFill>
                  <a:srgbClr val="FF0000"/>
                </a:solidFill>
              </a:rPr>
              <a:t>FS </a:t>
            </a:r>
            <a:r>
              <a:rPr lang="ko-KR" altLang="en-US" dirty="0">
                <a:solidFill>
                  <a:srgbClr val="FF0000"/>
                </a:solidFill>
              </a:rPr>
              <a:t>출력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1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772817"/>
            <a:ext cx="6480720" cy="2464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5520" y="4509120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출력과 </a:t>
            </a:r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쉐이더의</a:t>
            </a:r>
            <a:r>
              <a:rPr lang="ko-KR" altLang="en-US" dirty="0"/>
              <a:t> 입력의 종류는 서로 매치가 되어야 함</a:t>
            </a:r>
            <a:endParaRPr lang="en-US" altLang="ko-KR" dirty="0"/>
          </a:p>
          <a:p>
            <a:pPr algn="ctr" latinLnBrk="0"/>
            <a:endParaRPr lang="en-US" altLang="ko-KR" dirty="0"/>
          </a:p>
          <a:p>
            <a:pPr algn="ctr" latinLnBrk="0"/>
            <a:r>
              <a:rPr lang="en-US" altLang="ko-KR" dirty="0"/>
              <a:t>vertex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primitive </a:t>
            </a:r>
            <a:r>
              <a:rPr lang="en-US" altLang="ko-KR" dirty="0">
                <a:sym typeface="Wingdings" panose="05000000000000000000" pitchFamily="2" charset="2"/>
              </a:rPr>
              <a:t> fragment </a:t>
            </a:r>
            <a:r>
              <a:rPr lang="ko-KR" altLang="en-US" dirty="0"/>
              <a:t>과정에서 따라서 </a:t>
            </a:r>
            <a:r>
              <a:rPr lang="ko-KR" altLang="en-US" dirty="0">
                <a:solidFill>
                  <a:srgbClr val="FF0000"/>
                </a:solidFill>
              </a:rPr>
              <a:t>보간</a:t>
            </a:r>
            <a:r>
              <a:rPr lang="ko-KR" altLang="en-US" dirty="0"/>
              <a:t>이 일어남</a:t>
            </a:r>
          </a:p>
        </p:txBody>
      </p:sp>
    </p:spTree>
    <p:extLst>
      <p:ext uri="{BB962C8B-B14F-4D97-AF65-F5344CB8AC3E}">
        <p14:creationId xmlns:p14="http://schemas.microsoft.com/office/powerpoint/2010/main" val="223384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68064"/>
              </p:ext>
            </p:extLst>
          </p:nvPr>
        </p:nvGraphicFramePr>
        <p:xfrm>
          <a:off x="6936432" y="2237497"/>
          <a:ext cx="3552056" cy="332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717776" y="4872497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03712" y="285293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7008" y="3716903"/>
            <a:ext cx="17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Primitive : LINE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341604" y="4872497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27540" y="2852936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2204865"/>
            <a:ext cx="3555504" cy="33291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16066"/>
              </p:ext>
            </p:extLst>
          </p:nvPr>
        </p:nvGraphicFramePr>
        <p:xfrm>
          <a:off x="6936432" y="2732261"/>
          <a:ext cx="3552056" cy="332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프래그먼트</a:t>
            </a:r>
            <a:r>
              <a:rPr lang="ko-KR" altLang="en-US" dirty="0" smtClean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버텍스는</a:t>
            </a:r>
            <a:r>
              <a:rPr lang="ko-KR" altLang="en-US" dirty="0" smtClean="0"/>
              <a:t> 두 개이지만 </a:t>
            </a:r>
            <a:r>
              <a:rPr lang="ko-KR" altLang="en-US" dirty="0" err="1" smtClean="0"/>
              <a:t>보간된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프래그먼트는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717776" y="5367261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03712" y="334770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87008" y="4211667"/>
            <a:ext cx="177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Primitive : LINE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341604" y="5367261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118015" y="3347700"/>
            <a:ext cx="216024" cy="216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31504" y="2699629"/>
            <a:ext cx="3555504" cy="33291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5735960" y="4715853"/>
            <a:ext cx="792088" cy="65140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8448675" y="3448051"/>
            <a:ext cx="781050" cy="2019301"/>
          </a:xfrm>
          <a:prstGeom prst="line">
            <a:avLst/>
          </a:prstGeom>
          <a:ln w="2381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51784" y="6235749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번의 </a:t>
            </a:r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쉐이더가</a:t>
            </a:r>
            <a:r>
              <a:rPr lang="ko-KR" altLang="en-US" dirty="0"/>
              <a:t> 동작함 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오른쪽 화살표 15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오른쪽 화살표 16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08" y="4365104"/>
            <a:ext cx="3973142" cy="151110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943857" y="3760837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15044" y="5169822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화살표 연결선 21"/>
          <p:cNvCxnSpPr>
            <a:stCxn id="19" idx="3"/>
          </p:cNvCxnSpPr>
          <p:nvPr/>
        </p:nvCxnSpPr>
        <p:spPr>
          <a:xfrm>
            <a:off x="2740438" y="4123928"/>
            <a:ext cx="1123315" cy="52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3"/>
          </p:cNvCxnSpPr>
          <p:nvPr/>
        </p:nvCxnSpPr>
        <p:spPr>
          <a:xfrm>
            <a:off x="2711625" y="5532914"/>
            <a:ext cx="762749" cy="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3512" y="3760837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87710" y="515650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80903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11544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980903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011544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980903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011544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980903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011544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68209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998850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27" idx="1"/>
          </p:cNvCxnSpPr>
          <p:nvPr/>
        </p:nvCxnSpPr>
        <p:spPr>
          <a:xfrm flipH="1">
            <a:off x="6312024" y="3756954"/>
            <a:ext cx="1668878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1"/>
          </p:cNvCxnSpPr>
          <p:nvPr/>
        </p:nvCxnSpPr>
        <p:spPr>
          <a:xfrm flipH="1">
            <a:off x="6506589" y="3756954"/>
            <a:ext cx="2504955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1"/>
          </p:cNvCxnSpPr>
          <p:nvPr/>
        </p:nvCxnSpPr>
        <p:spPr>
          <a:xfrm flipH="1">
            <a:off x="6240016" y="4365104"/>
            <a:ext cx="174088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1" idx="1"/>
          </p:cNvCxnSpPr>
          <p:nvPr/>
        </p:nvCxnSpPr>
        <p:spPr>
          <a:xfrm flipH="1">
            <a:off x="6456041" y="4365104"/>
            <a:ext cx="2555503" cy="5184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1"/>
          </p:cNvCxnSpPr>
          <p:nvPr/>
        </p:nvCxnSpPr>
        <p:spPr>
          <a:xfrm flipH="1">
            <a:off x="6312024" y="4957912"/>
            <a:ext cx="1668878" cy="55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1"/>
          </p:cNvCxnSpPr>
          <p:nvPr/>
        </p:nvCxnSpPr>
        <p:spPr>
          <a:xfrm flipH="1">
            <a:off x="6087617" y="4957913"/>
            <a:ext cx="2923926" cy="258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4" idx="1"/>
          </p:cNvCxnSpPr>
          <p:nvPr/>
        </p:nvCxnSpPr>
        <p:spPr>
          <a:xfrm flipH="1" flipV="1">
            <a:off x="6312024" y="5216163"/>
            <a:ext cx="1668878" cy="349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1"/>
          </p:cNvCxnSpPr>
          <p:nvPr/>
        </p:nvCxnSpPr>
        <p:spPr>
          <a:xfrm flipH="1" flipV="1">
            <a:off x="6087617" y="5391113"/>
            <a:ext cx="2923926" cy="174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1"/>
          </p:cNvCxnSpPr>
          <p:nvPr/>
        </p:nvCxnSpPr>
        <p:spPr>
          <a:xfrm flipH="1" flipV="1">
            <a:off x="6312024" y="5391113"/>
            <a:ext cx="1656184" cy="772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6" idx="3"/>
          </p:cNvCxnSpPr>
          <p:nvPr/>
        </p:nvCxnSpPr>
        <p:spPr>
          <a:xfrm flipH="1" flipV="1">
            <a:off x="6087617" y="5589241"/>
            <a:ext cx="2421432" cy="574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7282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64933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7282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4933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6012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63663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60129" y="5307017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636639" y="5307017"/>
            <a:ext cx="48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72823" y="5906194"/>
            <a:ext cx="53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649333" y="5906194"/>
            <a:ext cx="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9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</a:t>
            </a:r>
            <a:r>
              <a:rPr lang="ko-KR" altLang="en-US" dirty="0" err="1"/>
              <a:t>쉐이더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15044" y="1916832"/>
            <a:ext cx="8330218" cy="1224136"/>
            <a:chOff x="391044" y="3140968"/>
            <a:chExt cx="8330218" cy="1224136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3140968"/>
              <a:ext cx="8033202" cy="1224136"/>
              <a:chOff x="671042" y="4581128"/>
              <a:chExt cx="7790243" cy="122413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671042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Vertex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200897" y="4581128"/>
                <a:ext cx="1368152" cy="122413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Primitive Assembly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3723234" y="4581128"/>
                <a:ext cx="1700336" cy="122413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Rasterization</a:t>
                </a:r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Interpolation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586348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Fragment </a:t>
                </a:r>
                <a:r>
                  <a:rPr lang="en-US" altLang="ko-KR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Shader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7101517" y="4581128"/>
                <a:ext cx="1359768" cy="122413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Frame Buffer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오른쪽 화살표 13"/>
              <p:cNvSpPr/>
              <p:nvPr/>
            </p:nvSpPr>
            <p:spPr>
              <a:xfrm>
                <a:off x="2057667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3579873" y="4941168"/>
                <a:ext cx="144016" cy="504056"/>
              </a:xfrm>
              <a:prstGeom prst="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오른쪽 화살표 15"/>
              <p:cNvSpPr/>
              <p:nvPr/>
            </p:nvSpPr>
            <p:spPr>
              <a:xfrm>
                <a:off x="5442044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오른쪽 화살표 16"/>
              <p:cNvSpPr/>
              <p:nvPr/>
            </p:nvSpPr>
            <p:spPr>
              <a:xfrm>
                <a:off x="6955352" y="4941168"/>
                <a:ext cx="144016" cy="504056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" name="오른쪽 화살표 6"/>
            <p:cNvSpPr/>
            <p:nvPr/>
          </p:nvSpPr>
          <p:spPr>
            <a:xfrm>
              <a:off x="391044" y="3501008"/>
              <a:ext cx="148508" cy="50405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8572754" y="3501008"/>
              <a:ext cx="148508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08" y="4365104"/>
            <a:ext cx="3973142" cy="151110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1943857" y="3760837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15044" y="5169822"/>
            <a:ext cx="796580" cy="726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sz="1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직선 화살표 연결선 21"/>
          <p:cNvCxnSpPr>
            <a:stCxn id="19" idx="3"/>
          </p:cNvCxnSpPr>
          <p:nvPr/>
        </p:nvCxnSpPr>
        <p:spPr>
          <a:xfrm>
            <a:off x="2740438" y="4123928"/>
            <a:ext cx="1123315" cy="529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3"/>
          </p:cNvCxnSpPr>
          <p:nvPr/>
        </p:nvCxnSpPr>
        <p:spPr>
          <a:xfrm>
            <a:off x="2711625" y="5532914"/>
            <a:ext cx="762749" cy="56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03512" y="3760837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87710" y="5156504"/>
            <a:ext cx="14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80903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408361" y="349870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980903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9408361" y="4106853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980903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408361" y="4699661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980903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408361" y="5307812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68209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395667" y="5905848"/>
            <a:ext cx="540841" cy="5165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sz="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sz="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27" idx="1"/>
          </p:cNvCxnSpPr>
          <p:nvPr/>
        </p:nvCxnSpPr>
        <p:spPr>
          <a:xfrm flipH="1">
            <a:off x="6312024" y="3756954"/>
            <a:ext cx="1668878" cy="896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1"/>
          </p:cNvCxnSpPr>
          <p:nvPr/>
        </p:nvCxnSpPr>
        <p:spPr>
          <a:xfrm flipH="1">
            <a:off x="6484434" y="3756954"/>
            <a:ext cx="2923926" cy="9419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1"/>
          </p:cNvCxnSpPr>
          <p:nvPr/>
        </p:nvCxnSpPr>
        <p:spPr>
          <a:xfrm flipH="1">
            <a:off x="6240016" y="4365104"/>
            <a:ext cx="174088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1" idx="1"/>
          </p:cNvCxnSpPr>
          <p:nvPr/>
        </p:nvCxnSpPr>
        <p:spPr>
          <a:xfrm flipH="1">
            <a:off x="6484434" y="4365104"/>
            <a:ext cx="292392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1"/>
          </p:cNvCxnSpPr>
          <p:nvPr/>
        </p:nvCxnSpPr>
        <p:spPr>
          <a:xfrm flipH="1">
            <a:off x="6312024" y="4957912"/>
            <a:ext cx="1668878" cy="552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1"/>
          </p:cNvCxnSpPr>
          <p:nvPr/>
        </p:nvCxnSpPr>
        <p:spPr>
          <a:xfrm flipH="1">
            <a:off x="6087618" y="4957913"/>
            <a:ext cx="3320743" cy="258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4" idx="1"/>
          </p:cNvCxnSpPr>
          <p:nvPr/>
        </p:nvCxnSpPr>
        <p:spPr>
          <a:xfrm flipH="1" flipV="1">
            <a:off x="6312024" y="5216163"/>
            <a:ext cx="1668878" cy="349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1"/>
          </p:cNvCxnSpPr>
          <p:nvPr/>
        </p:nvCxnSpPr>
        <p:spPr>
          <a:xfrm flipH="1" flipV="1">
            <a:off x="6087618" y="5391113"/>
            <a:ext cx="3320743" cy="174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6" idx="1"/>
          </p:cNvCxnSpPr>
          <p:nvPr/>
        </p:nvCxnSpPr>
        <p:spPr>
          <a:xfrm flipH="1" flipV="1">
            <a:off x="6312024" y="5391113"/>
            <a:ext cx="1656184" cy="7729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6" idx="3"/>
          </p:cNvCxnSpPr>
          <p:nvPr/>
        </p:nvCxnSpPr>
        <p:spPr>
          <a:xfrm flipH="1" flipV="1">
            <a:off x="6087617" y="5589241"/>
            <a:ext cx="2421432" cy="574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72823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9046150" y="3498701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572823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046150" y="4106852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560129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033456" y="4698866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60129" y="5307017"/>
            <a:ext cx="36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033456" y="5307017"/>
            <a:ext cx="48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572823" y="5906194"/>
            <a:ext cx="53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046150" y="5906194"/>
            <a:ext cx="54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63273" y="45149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02196" y="55003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1.0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8628" y="3387620"/>
            <a:ext cx="79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697173" y="3382197"/>
            <a:ext cx="79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0.02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246715" y="3991437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0.31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705260" y="3986014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0.35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238629" y="4596076"/>
            <a:ext cx="79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0.51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697174" y="4590653"/>
            <a:ext cx="79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0.71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46716" y="5199893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0.75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705261" y="5194470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0.85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218140" y="5805497"/>
            <a:ext cx="6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0.88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76685" y="5800074"/>
            <a:ext cx="6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dirty="0">
                <a:solidFill>
                  <a:srgbClr val="FF0000"/>
                </a:solidFill>
              </a:rPr>
              <a:t>1.0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latinLnBrk="0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1461</Words>
  <Application>Microsoft Office PowerPoint</Application>
  <PresentationFormat>와이드스크린</PresentationFormat>
  <Paragraphs>352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Cambria Math</vt:lpstr>
      <vt:lpstr>Wingdings</vt:lpstr>
      <vt:lpstr>Office 테마</vt:lpstr>
      <vt:lpstr>셰이더 프로그래밍</vt:lpstr>
      <vt:lpstr>개요</vt:lpstr>
      <vt:lpstr>프래그먼트 쉐이더</vt:lpstr>
      <vt:lpstr>Shader 입출력</vt:lpstr>
      <vt:lpstr>프래그먼트 쉐이더</vt:lpstr>
      <vt:lpstr>프래그먼트 쉐이더</vt:lpstr>
      <vt:lpstr>프래그먼트 쉐이더</vt:lpstr>
      <vt:lpstr>프래그먼트 쉐이더</vt:lpstr>
      <vt:lpstr>프래그먼트 쉐이더</vt:lpstr>
      <vt:lpstr>Storage Qualifier</vt:lpstr>
      <vt:lpstr>Storage Qualifier</vt:lpstr>
      <vt:lpstr>Storage Qualifier</vt:lpstr>
      <vt:lpstr>Storage Qualifier(in/out)</vt:lpstr>
      <vt:lpstr>Storage Qualifier(in/out)</vt:lpstr>
      <vt:lpstr>Storage Qualifier(in/out)</vt:lpstr>
      <vt:lpstr>Storage Qualifier(in/out)</vt:lpstr>
      <vt:lpstr>Storage Qualifier(in/out)</vt:lpstr>
      <vt:lpstr>Storage Qualifier(in/out)</vt:lpstr>
      <vt:lpstr>Storage Qualifier(uniform)</vt:lpstr>
      <vt:lpstr>Storage Qualifier(const)</vt:lpstr>
      <vt:lpstr>Storage Qualifier 사용</vt:lpstr>
      <vt:lpstr>Storage Qualifier 사용</vt:lpstr>
      <vt:lpstr>실습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버텍스 쉐이더 입력 데이터 패킹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이택희</cp:lastModifiedBy>
  <cp:revision>83</cp:revision>
  <dcterms:created xsi:type="dcterms:W3CDTF">2006-10-05T04:04:58Z</dcterms:created>
  <dcterms:modified xsi:type="dcterms:W3CDTF">2019-04-08T07:56:39Z</dcterms:modified>
</cp:coreProperties>
</file>