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5" r:id="rId4"/>
    <p:sldId id="289" r:id="rId5"/>
    <p:sldId id="291" r:id="rId6"/>
    <p:sldId id="290" r:id="rId7"/>
    <p:sldId id="288" r:id="rId8"/>
    <p:sldId id="292" r:id="rId9"/>
    <p:sldId id="293" r:id="rId10"/>
    <p:sldId id="287" r:id="rId11"/>
    <p:sldId id="295" r:id="rId12"/>
    <p:sldId id="307" r:id="rId13"/>
    <p:sldId id="294" r:id="rId14"/>
    <p:sldId id="308" r:id="rId15"/>
    <p:sldId id="296" r:id="rId16"/>
    <p:sldId id="309" r:id="rId17"/>
    <p:sldId id="310" r:id="rId18"/>
    <p:sldId id="297" r:id="rId19"/>
    <p:sldId id="298" r:id="rId20"/>
    <p:sldId id="299" r:id="rId21"/>
    <p:sldId id="300" r:id="rId22"/>
    <p:sldId id="301" r:id="rId23"/>
    <p:sldId id="302" r:id="rId24"/>
    <p:sldId id="261" r:id="rId25"/>
    <p:sldId id="303" r:id="rId26"/>
    <p:sldId id="306" r:id="rId27"/>
    <p:sldId id="304" r:id="rId28"/>
    <p:sldId id="281" r:id="rId29"/>
    <p:sldId id="282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2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Lecture 2</a:t>
            </a:r>
          </a:p>
          <a:p>
            <a:r>
              <a:rPr lang="ko-KR" altLang="en-US" dirty="0" err="1" smtClean="0"/>
              <a:t>이택</a:t>
            </a:r>
            <a:r>
              <a:rPr lang="ko-KR" altLang="en-US" dirty="0" err="1"/>
              <a:t>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061002" y="2283609"/>
            <a:ext cx="7128792" cy="2009380"/>
            <a:chOff x="1107114" y="2744834"/>
            <a:chExt cx="7128792" cy="2009380"/>
          </a:xfrm>
        </p:grpSpPr>
        <p:grpSp>
          <p:nvGrpSpPr>
            <p:cNvPr id="3" name="그룹 2"/>
            <p:cNvGrpSpPr/>
            <p:nvPr/>
          </p:nvGrpSpPr>
          <p:grpSpPr>
            <a:xfrm>
              <a:off x="1320950" y="3053936"/>
              <a:ext cx="581724" cy="611220"/>
              <a:chOff x="1325980" y="3018070"/>
              <a:chExt cx="1296144" cy="1220950"/>
            </a:xfrm>
          </p:grpSpPr>
          <p:sp>
            <p:nvSpPr>
              <p:cNvPr id="4" name="순서도: 연결자 3"/>
              <p:cNvSpPr/>
              <p:nvPr/>
            </p:nvSpPr>
            <p:spPr>
              <a:xfrm>
                <a:off x="1542004" y="3018070"/>
                <a:ext cx="144016" cy="125236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순서도: 연결자 4"/>
              <p:cNvSpPr/>
              <p:nvPr/>
            </p:nvSpPr>
            <p:spPr>
              <a:xfrm>
                <a:off x="1325980" y="4018348"/>
                <a:ext cx="144016" cy="125236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순서도: 연결자 5"/>
              <p:cNvSpPr/>
              <p:nvPr/>
            </p:nvSpPr>
            <p:spPr>
              <a:xfrm>
                <a:off x="2478108" y="4113784"/>
                <a:ext cx="144016" cy="125236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순서도: 연결자 6"/>
              <p:cNvSpPr/>
              <p:nvPr/>
            </p:nvSpPr>
            <p:spPr>
              <a:xfrm>
                <a:off x="2334092" y="3070124"/>
                <a:ext cx="144016" cy="125236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순서도: 연결자 7"/>
            <p:cNvSpPr/>
            <p:nvPr/>
          </p:nvSpPr>
          <p:spPr>
            <a:xfrm>
              <a:off x="7155786" y="275066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연결자 8"/>
            <p:cNvSpPr/>
            <p:nvPr/>
          </p:nvSpPr>
          <p:spPr>
            <a:xfrm>
              <a:off x="6939762" y="3750942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연결자 9"/>
            <p:cNvSpPr/>
            <p:nvPr/>
          </p:nvSpPr>
          <p:spPr>
            <a:xfrm>
              <a:off x="8091890" y="384637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연결자 10"/>
            <p:cNvSpPr/>
            <p:nvPr/>
          </p:nvSpPr>
          <p:spPr>
            <a:xfrm>
              <a:off x="7947874" y="280271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2835306" y="3111342"/>
              <a:ext cx="648072" cy="49112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07114" y="438488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Vertices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55786" y="438488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Vertices</a:t>
              </a:r>
              <a:endParaRPr lang="ko-KR" altLang="en-US" dirty="0"/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5571610" y="3113986"/>
              <a:ext cx="648072" cy="49112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843418" y="2744834"/>
              <a:ext cx="1410821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</a:t>
              </a:r>
              <a:r>
                <a:rPr lang="en-US" altLang="ko-KR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147224" y="4941168"/>
            <a:ext cx="5325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Vertex </a:t>
            </a:r>
            <a:r>
              <a:rPr lang="en-US" altLang="ko-KR" sz="2800" dirty="0" err="1" smtClean="0"/>
              <a:t>Shader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의 입력인 </a:t>
            </a:r>
            <a:r>
              <a:rPr lang="en-US" altLang="ko-KR" sz="2800" dirty="0" smtClean="0"/>
              <a:t>Vertices </a:t>
            </a:r>
            <a:r>
              <a:rPr lang="ko-KR" altLang="en-US" sz="2800" dirty="0" smtClean="0"/>
              <a:t>설정 필요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0955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6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827584" y="1556792"/>
            <a:ext cx="7488832" cy="48245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1600" y="1700808"/>
            <a:ext cx="7200800" cy="4536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5" idx="1"/>
            <a:endCxn id="5" idx="3"/>
          </p:cNvCxnSpPr>
          <p:nvPr/>
        </p:nvCxnSpPr>
        <p:spPr>
          <a:xfrm>
            <a:off x="971600" y="3969060"/>
            <a:ext cx="72008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5" idx="0"/>
            <a:endCxn id="5" idx="2"/>
          </p:cNvCxnSpPr>
          <p:nvPr/>
        </p:nvCxnSpPr>
        <p:spPr>
          <a:xfrm>
            <a:off x="4572000" y="1700808"/>
            <a:ext cx="0" cy="453650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44008" y="40050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(0, 0, 0)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17008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(0, 1, 0)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58213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(0, -1, 0)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56331" y="39690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(1, 0, 0)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6213" y="39449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(-1, 0, 0)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446295" y="159279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463988" y="3843699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79557" y="3836932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046386" y="3843699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458536" y="6111951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392217" y="378439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27984" y="116945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9512" y="6453336"/>
            <a:ext cx="864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투영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매트릭스에 따라 달라질 수 있으나 일단 기본 </a:t>
            </a:r>
            <a:r>
              <a:rPr lang="ko-KR" altLang="en-US" dirty="0" err="1" smtClean="0"/>
              <a:t>좌표계</a:t>
            </a:r>
            <a:r>
              <a:rPr lang="ko-KR" altLang="en-US" dirty="0" smtClean="0"/>
              <a:t> 기반으로 진행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655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19872" y="1628800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Vertices !</a:t>
            </a:r>
            <a:endParaRPr lang="ko-KR" altLang="en-US" sz="3200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982187" y="4993831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3422347" y="2832351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933111" y="3538493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4777541" y="3378026"/>
            <a:ext cx="2089296" cy="442650"/>
            <a:chOff x="4860032" y="4354502"/>
            <a:chExt cx="2089296" cy="442650"/>
          </a:xfrm>
        </p:grpSpPr>
        <p:sp>
          <p:nvSpPr>
            <p:cNvPr id="11" name="타원 10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05112" y="4354502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 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3" name="직선 연결선 12"/>
          <p:cNvCxnSpPr>
            <a:stCxn id="8" idx="3"/>
            <a:endCxn id="11" idx="2"/>
          </p:cNvCxnSpPr>
          <p:nvPr/>
        </p:nvCxnSpPr>
        <p:spPr>
          <a:xfrm flipV="1">
            <a:off x="3422347" y="3712664"/>
            <a:ext cx="1355194" cy="1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11" idx="4"/>
          </p:cNvCxnSpPr>
          <p:nvPr/>
        </p:nvCxnSpPr>
        <p:spPr>
          <a:xfrm>
            <a:off x="4885553" y="3820676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38771" y="4773513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22347" y="2647685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795719" y="4628715"/>
            <a:ext cx="2122577" cy="483600"/>
            <a:chOff x="4860032" y="4313552"/>
            <a:chExt cx="2122577" cy="483600"/>
          </a:xfrm>
        </p:grpSpPr>
        <p:sp>
          <p:nvSpPr>
            <p:cNvPr id="20" name="타원 19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38393" y="4313552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(1.0, 0.0, 0.0)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 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2" name="직선 연결선 21"/>
          <p:cNvCxnSpPr>
            <a:stCxn id="11" idx="4"/>
            <a:endCxn id="20" idx="0"/>
          </p:cNvCxnSpPr>
          <p:nvPr/>
        </p:nvCxnSpPr>
        <p:spPr>
          <a:xfrm>
            <a:off x="4885553" y="3820676"/>
            <a:ext cx="18178" cy="1075615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1769014" y="4616019"/>
            <a:ext cx="1944216" cy="497565"/>
            <a:chOff x="3321554" y="4299587"/>
            <a:chExt cx="1944216" cy="497565"/>
          </a:xfrm>
        </p:grpSpPr>
        <p:sp>
          <p:nvSpPr>
            <p:cNvPr id="24" name="타원 23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21554" y="4299587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(0.0, 0.0, 0.0)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 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6" name="직선 연결선 25"/>
          <p:cNvCxnSpPr>
            <a:stCxn id="11" idx="3"/>
            <a:endCxn id="24" idx="7"/>
          </p:cNvCxnSpPr>
          <p:nvPr/>
        </p:nvCxnSpPr>
        <p:spPr>
          <a:xfrm flipH="1">
            <a:off x="3491880" y="3789040"/>
            <a:ext cx="1317297" cy="1140156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0" idx="2"/>
            <a:endCxn id="24" idx="6"/>
          </p:cNvCxnSpPr>
          <p:nvPr/>
        </p:nvCxnSpPr>
        <p:spPr>
          <a:xfrm flipH="1">
            <a:off x="3523516" y="5004303"/>
            <a:ext cx="1272203" cy="1269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002545" y="5025793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545" y="5025793"/>
                <a:ext cx="453107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485591" y="3263760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591" y="3263760"/>
                <a:ext cx="453107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479058" y="5002156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058" y="5002156"/>
                <a:ext cx="453107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184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27584" y="1556792"/>
            <a:ext cx="7488832" cy="48245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71600" y="1700808"/>
            <a:ext cx="7200800" cy="4536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4" idx="1"/>
            <a:endCxn id="4" idx="3"/>
          </p:cNvCxnSpPr>
          <p:nvPr/>
        </p:nvCxnSpPr>
        <p:spPr>
          <a:xfrm>
            <a:off x="971600" y="3969060"/>
            <a:ext cx="72008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4" idx="0"/>
            <a:endCxn id="4" idx="2"/>
          </p:cNvCxnSpPr>
          <p:nvPr/>
        </p:nvCxnSpPr>
        <p:spPr>
          <a:xfrm>
            <a:off x="4572000" y="1700808"/>
            <a:ext cx="0" cy="453650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44008" y="40050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(0, 0, 0)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17008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(0, 1, 0)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58213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(0, -1, 0)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56331" y="39690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(1, 0, 0)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36213" y="39449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(-1, 0, 0)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446295" y="159279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463988" y="3843699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879557" y="3836932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046386" y="3843699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458536" y="6111951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392217" y="378439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27984" y="116945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203848" y="1624234"/>
            <a:ext cx="5066344" cy="5157864"/>
            <a:chOff x="9712" y="4581128"/>
            <a:chExt cx="5066344" cy="5157864"/>
          </a:xfrm>
        </p:grpSpPr>
        <p:sp>
          <p:nvSpPr>
            <p:cNvPr id="21" name="타원 20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712" y="9369660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(1.0, 0.0, 0.0)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 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4" name="직선 연결선 23"/>
          <p:cNvCxnSpPr>
            <a:stCxn id="21" idx="4"/>
          </p:cNvCxnSpPr>
          <p:nvPr/>
        </p:nvCxnSpPr>
        <p:spPr>
          <a:xfrm>
            <a:off x="8162180" y="1840258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5738257" y="3841268"/>
            <a:ext cx="2524153" cy="2940830"/>
            <a:chOff x="2551903" y="4581128"/>
            <a:chExt cx="2524153" cy="2940830"/>
          </a:xfrm>
        </p:grpSpPr>
        <p:sp>
          <p:nvSpPr>
            <p:cNvPr id="26" name="타원 25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51903" y="7152626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 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8" name="직선 연결선 27"/>
          <p:cNvCxnSpPr>
            <a:stCxn id="21" idx="4"/>
            <a:endCxn id="26" idx="0"/>
          </p:cNvCxnSpPr>
          <p:nvPr/>
        </p:nvCxnSpPr>
        <p:spPr>
          <a:xfrm flipH="1">
            <a:off x="8154398" y="1840258"/>
            <a:ext cx="7782" cy="200101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879557" y="3841268"/>
            <a:ext cx="3785600" cy="2929366"/>
            <a:chOff x="1290456" y="4581128"/>
            <a:chExt cx="3785600" cy="2929366"/>
          </a:xfrm>
        </p:grpSpPr>
        <p:sp>
          <p:nvSpPr>
            <p:cNvPr id="30" name="타원 29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90456" y="7141162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(0.0, 0.0, 0.0)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 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2" name="직선 연결선 31"/>
          <p:cNvCxnSpPr>
            <a:stCxn id="21" idx="3"/>
            <a:endCxn id="30" idx="7"/>
          </p:cNvCxnSpPr>
          <p:nvPr/>
        </p:nvCxnSpPr>
        <p:spPr>
          <a:xfrm flipH="1">
            <a:off x="4633521" y="1808622"/>
            <a:ext cx="3452283" cy="2064282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6" idx="2"/>
            <a:endCxn id="30" idx="6"/>
          </p:cNvCxnSpPr>
          <p:nvPr/>
        </p:nvCxnSpPr>
        <p:spPr>
          <a:xfrm flipH="1">
            <a:off x="4665157" y="3949280"/>
            <a:ext cx="3381229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36568" y="6397862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68" y="6397862"/>
                <a:ext cx="453107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960859" y="6411454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859" y="6411454"/>
                <a:ext cx="453107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487110" y="6417921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110" y="6417921"/>
                <a:ext cx="453107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54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Vertex </a:t>
            </a:r>
            <a:r>
              <a:rPr lang="ko-KR" altLang="en-US" dirty="0" smtClean="0"/>
              <a:t>데이터는 </a:t>
            </a:r>
            <a:r>
              <a:rPr lang="en-US" altLang="ko-KR" dirty="0" smtClean="0"/>
              <a:t>Array </a:t>
            </a:r>
            <a:r>
              <a:rPr lang="ko-KR" altLang="en-US" dirty="0" smtClean="0"/>
              <a:t>형식으로 준비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81952" y="2744540"/>
                <a:ext cx="1688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latin typeface="Cambria Math"/>
                        </a:rPr>
                        <m:t>.0,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latin typeface="Cambria Math"/>
                        </a:rPr>
                        <m:t>.0, 0.0)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52" y="2744540"/>
                <a:ext cx="1688219" cy="369332"/>
              </a:xfrm>
              <a:prstGeom prst="rect">
                <a:avLst/>
              </a:prstGeom>
              <a:blipFill>
                <a:blip r:embed="rId2"/>
                <a:stretch>
                  <a:fillRect r="-722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78213" y="2744540"/>
                <a:ext cx="1688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b="0" i="1" smtClean="0">
                          <a:latin typeface="Cambria Math"/>
                        </a:rPr>
                        <m:t>.0,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latin typeface="Cambria Math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latin typeface="Cambria Math"/>
                        </a:rPr>
                        <m:t>, 0.0)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213" y="2744540"/>
                <a:ext cx="1688219" cy="369332"/>
              </a:xfrm>
              <a:prstGeom prst="rect">
                <a:avLst/>
              </a:prstGeom>
              <a:blipFill>
                <a:blip r:embed="rId3"/>
                <a:stretch>
                  <a:fillRect r="-722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23106" y="2744540"/>
                <a:ext cx="1688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(1.0, 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b="0" i="1" smtClean="0">
                          <a:latin typeface="Cambria Math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latin typeface="Cambria Math"/>
                        </a:rPr>
                        <m:t>, 0.0)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106" y="2744540"/>
                <a:ext cx="1688219" cy="369332"/>
              </a:xfrm>
              <a:prstGeom prst="rect">
                <a:avLst/>
              </a:prstGeom>
              <a:blipFill>
                <a:blip r:embed="rId4"/>
                <a:stretch>
                  <a:fillRect r="-722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41624"/>
              </p:ext>
            </p:extLst>
          </p:nvPr>
        </p:nvGraphicFramePr>
        <p:xfrm>
          <a:off x="1694478" y="3140968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475656" y="5085184"/>
            <a:ext cx="6655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float vertices[] = {0.0f, 0.0f, 0.0f, 1.0f, 0.0f, 0.0f, 1.0f, 1.0f, 0.0f};</a:t>
            </a:r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>
            <a:off x="4427984" y="3933056"/>
            <a:ext cx="576064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94478" y="2744540"/>
            <a:ext cx="2013426" cy="10445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735679" y="2744540"/>
            <a:ext cx="2013426" cy="10445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777049" y="2746810"/>
            <a:ext cx="2013426" cy="10445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220072" y="420639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vertex </a:t>
            </a:r>
            <a:r>
              <a:rPr lang="ko-KR" altLang="en-US" dirty="0" smtClean="0"/>
              <a:t>순서가 중요함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708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3528" y="1700808"/>
            <a:ext cx="8651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float vertices[] = {0.0f, 0.0f, 0.0f, 1.0f, 0.0f, 0.0f, 1.0f, 1.0f, 0.0f};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3140968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위 </a:t>
            </a:r>
            <a:r>
              <a:rPr lang="en-US" altLang="ko-KR" sz="2400" dirty="0" smtClean="0"/>
              <a:t>array </a:t>
            </a:r>
            <a:r>
              <a:rPr lang="ko-KR" altLang="en-US" sz="2400" dirty="0" smtClean="0"/>
              <a:t>는 어디에 저장이 되어 있을까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4581128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위 </a:t>
            </a:r>
            <a:r>
              <a:rPr lang="en-US" altLang="ko-KR" sz="2400" dirty="0" smtClean="0"/>
              <a:t>array </a:t>
            </a:r>
            <a:r>
              <a:rPr lang="ko-KR" altLang="en-US" sz="2400" dirty="0" smtClean="0"/>
              <a:t>를 </a:t>
            </a:r>
            <a:r>
              <a:rPr lang="en-US" altLang="ko-KR" sz="2400" dirty="0" smtClean="0"/>
              <a:t>OpenGL </a:t>
            </a:r>
            <a:r>
              <a:rPr lang="ko-KR" altLang="en-US" sz="2400" dirty="0" smtClean="0"/>
              <a:t>에서 바로 사용 가능할까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3926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364088" y="2348880"/>
            <a:ext cx="2735585" cy="2825968"/>
            <a:chOff x="4427984" y="2780928"/>
            <a:chExt cx="3888432" cy="3312368"/>
          </a:xfrm>
        </p:grpSpPr>
        <p:sp>
          <p:nvSpPr>
            <p:cNvPr id="4" name="순서도: 처리 3"/>
            <p:cNvSpPr/>
            <p:nvPr/>
          </p:nvSpPr>
          <p:spPr>
            <a:xfrm>
              <a:off x="4427984" y="2780928"/>
              <a:ext cx="3888432" cy="331236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처리 4"/>
            <p:cNvSpPr/>
            <p:nvPr/>
          </p:nvSpPr>
          <p:spPr>
            <a:xfrm>
              <a:off x="4427984" y="2780928"/>
              <a:ext cx="3888432" cy="72008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GPU Memory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043608" y="2348880"/>
            <a:ext cx="2735585" cy="2825968"/>
            <a:chOff x="4427984" y="2780928"/>
            <a:chExt cx="3888432" cy="3312368"/>
          </a:xfrm>
        </p:grpSpPr>
        <p:sp>
          <p:nvSpPr>
            <p:cNvPr id="7" name="순서도: 처리 6"/>
            <p:cNvSpPr/>
            <p:nvPr/>
          </p:nvSpPr>
          <p:spPr>
            <a:xfrm>
              <a:off x="4427984" y="2780928"/>
              <a:ext cx="3888432" cy="331236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처리 7"/>
            <p:cNvSpPr/>
            <p:nvPr/>
          </p:nvSpPr>
          <p:spPr>
            <a:xfrm>
              <a:off x="4427984" y="2780928"/>
              <a:ext cx="3888432" cy="72008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CPU Memory</a:t>
              </a:r>
              <a:endParaRPr lang="ko-KR" altLang="en-US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331640" y="3468870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float vertices[] = {0.0f, 0.0f, 0.0f, 1.0f, 0.0f, 0.0f, 1.0f, 1.0f, 0.0f};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588880" y="3468869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float vertices[] = {0.0f, 0.0f, 0.0f, 1.0f, 0.0f, 0.0f, 1.0f, 1.0f, 0.0f};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3617640" y="3468869"/>
            <a:ext cx="1971240" cy="10402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HOW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654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Vertices </a:t>
            </a:r>
            <a:r>
              <a:rPr lang="ko-KR" altLang="en-US" dirty="0" smtClean="0"/>
              <a:t>를 저장하기 위한 </a:t>
            </a:r>
            <a:r>
              <a:rPr lang="en-US" altLang="ko-KR" dirty="0" smtClean="0"/>
              <a:t>OpenGL </a:t>
            </a:r>
            <a:r>
              <a:rPr lang="ko-KR" altLang="en-US" dirty="0" smtClean="0"/>
              <a:t>고유의 형식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Vertex Buffer Object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줄여서 </a:t>
            </a:r>
            <a:r>
              <a:rPr lang="en-US" altLang="ko-KR" dirty="0" smtClean="0"/>
              <a:t>VBO </a:t>
            </a:r>
            <a:r>
              <a:rPr lang="ko-KR" altLang="en-US" dirty="0" smtClean="0"/>
              <a:t>라고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521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ko-KR" dirty="0" smtClean="0"/>
              <a:t>OpenGL Buffer Object</a:t>
            </a:r>
          </a:p>
          <a:p>
            <a:pPr marL="742950" lvl="2" indent="-342900"/>
            <a:r>
              <a:rPr lang="ko-KR" altLang="en-US" dirty="0" smtClean="0"/>
              <a:t>다양한 목적으로 사용하기 위한 버퍼 오브젝트</a:t>
            </a:r>
            <a:endParaRPr lang="en-US" altLang="ko-KR" dirty="0" smtClean="0"/>
          </a:p>
          <a:p>
            <a:pPr marL="742950" lvl="2" indent="-342900"/>
            <a:r>
              <a:rPr lang="en-US" altLang="ko-KR" dirty="0" smtClean="0"/>
              <a:t>Vertex </a:t>
            </a:r>
            <a:r>
              <a:rPr lang="ko-KR" altLang="en-US" dirty="0" smtClean="0"/>
              <a:t>사용을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위한 용도로 생성하게 되면</a:t>
            </a:r>
            <a:r>
              <a:rPr lang="en-US" altLang="ko-KR" dirty="0" smtClean="0"/>
              <a:t>, </a:t>
            </a:r>
          </a:p>
          <a:p>
            <a:pPr marL="1200150" lvl="3" indent="-342900"/>
            <a:r>
              <a:rPr lang="en-US" altLang="ko-KR" dirty="0" smtClean="0"/>
              <a:t>Vertex</a:t>
            </a:r>
            <a:r>
              <a:rPr lang="ko-KR" altLang="en-US" dirty="0" smtClean="0"/>
              <a:t> </a:t>
            </a:r>
            <a:r>
              <a:rPr lang="en-US" altLang="ko-KR" dirty="0" smtClean="0"/>
              <a:t>Buffer Object </a:t>
            </a:r>
            <a:r>
              <a:rPr lang="ko-KR" altLang="en-US" dirty="0" smtClean="0"/>
              <a:t>라 칭한다</a:t>
            </a:r>
            <a:endParaRPr lang="en-US" altLang="ko-KR" dirty="0" smtClean="0"/>
          </a:p>
          <a:p>
            <a:pPr marL="400050" lvl="2" indent="0">
              <a:buNone/>
            </a:pP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2843808" y="3717032"/>
            <a:ext cx="2735585" cy="2825968"/>
            <a:chOff x="4427984" y="2780928"/>
            <a:chExt cx="3888432" cy="3312368"/>
          </a:xfrm>
        </p:grpSpPr>
        <p:sp>
          <p:nvSpPr>
            <p:cNvPr id="4" name="순서도: 처리 3"/>
            <p:cNvSpPr/>
            <p:nvPr/>
          </p:nvSpPr>
          <p:spPr>
            <a:xfrm>
              <a:off x="4427984" y="2780928"/>
              <a:ext cx="3888432" cy="331236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처리 4"/>
            <p:cNvSpPr/>
            <p:nvPr/>
          </p:nvSpPr>
          <p:spPr>
            <a:xfrm>
              <a:off x="4427984" y="2780928"/>
              <a:ext cx="3888432" cy="72008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GPU Memory</a:t>
              </a:r>
              <a:endParaRPr lang="ko-KR" altLang="en-US" dirty="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419872" y="4755566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</a:t>
            </a:r>
            <a:r>
              <a:rPr lang="en-US" altLang="ko-KR" dirty="0" smtClean="0"/>
              <a:t>Object 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419872" y="4355125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</a:t>
            </a:r>
            <a:r>
              <a:rPr lang="en-US" altLang="ko-KR" dirty="0" smtClean="0"/>
              <a:t>Object 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19872" y="5124898"/>
            <a:ext cx="186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</a:t>
            </a:r>
            <a:r>
              <a:rPr lang="en-US" altLang="ko-KR" dirty="0" smtClean="0"/>
              <a:t>Object 3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419872" y="5492126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</a:t>
            </a:r>
            <a:r>
              <a:rPr lang="en-US" altLang="ko-KR" dirty="0" smtClean="0"/>
              <a:t>Object 4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419872" y="5889184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</a:t>
            </a:r>
            <a:r>
              <a:rPr lang="en-US" altLang="ko-KR" dirty="0" smtClean="0"/>
              <a:t>Object 5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995576" y="6131244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82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OpenGL </a:t>
            </a:r>
            <a:r>
              <a:rPr lang="ko-KR" altLang="en-US" dirty="0" err="1" smtClean="0"/>
              <a:t>렌더링</a:t>
            </a:r>
            <a:r>
              <a:rPr lang="ko-KR" altLang="en-US" dirty="0" smtClean="0"/>
              <a:t> 구조</a:t>
            </a:r>
            <a:endParaRPr lang="en-US" altLang="ko-KR" dirty="0" smtClean="0"/>
          </a:p>
          <a:p>
            <a:r>
              <a:rPr lang="en-US" altLang="ko-KR" dirty="0" smtClean="0"/>
              <a:t>OpenGL </a:t>
            </a:r>
            <a:r>
              <a:rPr lang="ko-KR" altLang="en-US" dirty="0" smtClean="0"/>
              <a:t>데이터 준비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Generate, Bind </a:t>
            </a:r>
            <a:r>
              <a:rPr lang="ko-KR" altLang="en-US" dirty="0" smtClean="0"/>
              <a:t>구조 이해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Vertex Buffer Object</a:t>
            </a:r>
          </a:p>
          <a:p>
            <a:r>
              <a:rPr lang="en-US" altLang="ko-KR" dirty="0" smtClean="0"/>
              <a:t>OpenGL </a:t>
            </a:r>
            <a:r>
              <a:rPr lang="ko-KR" altLang="en-US" dirty="0" smtClean="0"/>
              <a:t>데이터 사용</a:t>
            </a:r>
            <a:endParaRPr lang="en-US" altLang="ko-KR" dirty="0" smtClean="0"/>
          </a:p>
          <a:p>
            <a:r>
              <a:rPr lang="ko-KR" altLang="en-US" dirty="0"/>
              <a:t>실습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glGenBuffers</a:t>
            </a:r>
            <a:r>
              <a:rPr lang="en-US" altLang="ko-KR" dirty="0"/>
              <a:t>(</a:t>
            </a:r>
            <a:r>
              <a:rPr lang="en-US" altLang="ko-KR" dirty="0" err="1"/>
              <a:t>GLsizei</a:t>
            </a:r>
            <a:r>
              <a:rPr lang="en-US" altLang="ko-KR" dirty="0"/>
              <a:t> n, </a:t>
            </a:r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smtClean="0"/>
              <a:t>*ids)</a:t>
            </a:r>
          </a:p>
          <a:p>
            <a:pPr lvl="1"/>
            <a:r>
              <a:rPr lang="en-US" altLang="ko-KR" dirty="0" smtClean="0"/>
              <a:t>Buffer Object </a:t>
            </a:r>
            <a:r>
              <a:rPr lang="ko-KR" altLang="en-US" dirty="0" smtClean="0"/>
              <a:t>를 생성하고 </a:t>
            </a:r>
            <a:r>
              <a:rPr lang="en-US" altLang="ko-KR" dirty="0" smtClean="0"/>
              <a:t>Object ID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ids </a:t>
            </a:r>
            <a:r>
              <a:rPr lang="ko-KR" altLang="en-US" dirty="0" smtClean="0"/>
              <a:t>에 넣어줌</a:t>
            </a:r>
            <a:endParaRPr lang="en-US" altLang="ko-KR" dirty="0" smtClean="0"/>
          </a:p>
          <a:p>
            <a:pPr lvl="1"/>
            <a:r>
              <a:rPr lang="en-US" altLang="ko-KR" dirty="0"/>
              <a:t>Object ID</a:t>
            </a:r>
            <a:r>
              <a:rPr lang="ko-KR" altLang="en-US" dirty="0" smtClean="0"/>
              <a:t>는 이후 실제 데이터를 </a:t>
            </a:r>
            <a:r>
              <a:rPr lang="en-US" altLang="ko-KR" dirty="0" smtClean="0"/>
              <a:t>CPU</a:t>
            </a:r>
            <a:r>
              <a:rPr lang="en-US" altLang="ko-KR" dirty="0" smtClean="0">
                <a:sym typeface="Wingdings" panose="05000000000000000000" pitchFamily="2" charset="2"/>
              </a:rPr>
              <a:t>GPU</a:t>
            </a:r>
            <a:r>
              <a:rPr lang="ko-KR" altLang="en-US" dirty="0" smtClean="0">
                <a:sym typeface="Wingdings" panose="05000000000000000000" pitchFamily="2" charset="2"/>
              </a:rPr>
              <a:t>로 올릴 때 사용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87624" y="4389039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GLuint</a:t>
            </a:r>
            <a:r>
              <a:rPr lang="en-US" altLang="ko-KR" dirty="0" smtClean="0"/>
              <a:t> VBO;</a:t>
            </a:r>
          </a:p>
          <a:p>
            <a:r>
              <a:rPr lang="en-US" altLang="ko-KR" dirty="0" err="1" smtClean="0"/>
              <a:t>glGenBuffers</a:t>
            </a:r>
            <a:r>
              <a:rPr lang="en-US" altLang="ko-KR" dirty="0" smtClean="0"/>
              <a:t>(1, &amp;VBO);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// 1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en-US" altLang="ko-KR" dirty="0" smtClean="0"/>
              <a:t>VBO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4932040" y="3789040"/>
            <a:ext cx="2735585" cy="2825968"/>
            <a:chOff x="4427984" y="2780928"/>
            <a:chExt cx="3888432" cy="3312368"/>
          </a:xfrm>
        </p:grpSpPr>
        <p:sp>
          <p:nvSpPr>
            <p:cNvPr id="11" name="순서도: 처리 10"/>
            <p:cNvSpPr/>
            <p:nvPr/>
          </p:nvSpPr>
          <p:spPr>
            <a:xfrm>
              <a:off x="4427984" y="2780928"/>
              <a:ext cx="3888432" cy="331236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처리 11"/>
            <p:cNvSpPr/>
            <p:nvPr/>
          </p:nvSpPr>
          <p:spPr>
            <a:xfrm>
              <a:off x="4427984" y="2780928"/>
              <a:ext cx="3888432" cy="72008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GPU Memory</a:t>
              </a:r>
              <a:endParaRPr lang="ko-KR" altLang="en-US" dirty="0"/>
            </a:p>
          </p:txBody>
        </p:sp>
      </p:grpSp>
      <p:cxnSp>
        <p:nvCxnSpPr>
          <p:cNvPr id="15" name="직선 화살표 연결선 14"/>
          <p:cNvCxnSpPr>
            <a:endCxn id="12" idx="1"/>
          </p:cNvCxnSpPr>
          <p:nvPr/>
        </p:nvCxnSpPr>
        <p:spPr>
          <a:xfrm flipV="1">
            <a:off x="3779912" y="4096211"/>
            <a:ext cx="1152128" cy="772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6" idx="1"/>
          </p:cNvCxnSpPr>
          <p:nvPr/>
        </p:nvCxnSpPr>
        <p:spPr>
          <a:xfrm flipH="1">
            <a:off x="2555776" y="4653136"/>
            <a:ext cx="2782581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338357" y="4868911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</a:t>
            </a:r>
            <a:r>
              <a:rPr lang="en-US" altLang="ko-KR" dirty="0" smtClean="0"/>
              <a:t>Object 2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338357" y="4468470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</a:t>
            </a:r>
            <a:r>
              <a:rPr lang="en-US" altLang="ko-KR" dirty="0" smtClean="0"/>
              <a:t>Object 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338357" y="5238243"/>
            <a:ext cx="186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</a:t>
            </a:r>
            <a:r>
              <a:rPr lang="en-US" altLang="ko-KR" dirty="0" smtClean="0"/>
              <a:t>Object 3 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338357" y="5605471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</a:t>
            </a:r>
            <a:r>
              <a:rPr lang="en-US" altLang="ko-KR" dirty="0" smtClean="0"/>
              <a:t>Object 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338357" y="6002529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</a:t>
            </a:r>
            <a:r>
              <a:rPr lang="en-US" altLang="ko-KR" dirty="0" smtClean="0"/>
              <a:t>Object 5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914061" y="6244589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440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/>
          <p:cNvSpPr/>
          <p:nvPr/>
        </p:nvSpPr>
        <p:spPr>
          <a:xfrm>
            <a:off x="5364088" y="4797152"/>
            <a:ext cx="2911695" cy="18002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glBindBuffer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GLenum</a:t>
            </a:r>
            <a:r>
              <a:rPr lang="en-US" altLang="ko-KR" dirty="0" smtClean="0"/>
              <a:t> </a:t>
            </a:r>
            <a:r>
              <a:rPr lang="en-US" altLang="ko-KR" dirty="0"/>
              <a:t>target, </a:t>
            </a:r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smtClean="0"/>
              <a:t>id);</a:t>
            </a:r>
          </a:p>
          <a:p>
            <a:pPr lvl="1"/>
            <a:r>
              <a:rPr lang="ko-KR" altLang="en-US" dirty="0" smtClean="0"/>
              <a:t>생성된 </a:t>
            </a:r>
            <a:r>
              <a:rPr lang="en-US" altLang="ko-KR" dirty="0" smtClean="0"/>
              <a:t>VBO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Bind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/>
            <a:r>
              <a:rPr lang="en-US" altLang="ko-KR" dirty="0"/>
              <a:t>Bind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3"/>
            <a:r>
              <a:rPr lang="ko-KR" altLang="en-US" dirty="0"/>
              <a:t>실제 </a:t>
            </a:r>
            <a:r>
              <a:rPr lang="en-US" altLang="ko-KR" dirty="0"/>
              <a:t>OpenGL</a:t>
            </a:r>
            <a:r>
              <a:rPr lang="ko-KR" altLang="en-US" dirty="0"/>
              <a:t>에서 작업할 </a:t>
            </a:r>
            <a:r>
              <a:rPr lang="ko-KR" altLang="en-US" dirty="0" smtClean="0"/>
              <a:t>대상을 선정해 주는 것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데이터를 올리려고 하는데 그 데이터가 </a:t>
            </a:r>
            <a:r>
              <a:rPr lang="en-US" altLang="ko-KR" dirty="0" smtClean="0"/>
              <a:t>array </a:t>
            </a:r>
            <a:r>
              <a:rPr lang="ko-KR" altLang="en-US" dirty="0" smtClean="0"/>
              <a:t>형식의 </a:t>
            </a:r>
            <a:r>
              <a:rPr lang="en-US" altLang="ko-KR" dirty="0" smtClean="0"/>
              <a:t>buffer</a:t>
            </a:r>
            <a:r>
              <a:rPr lang="ko-KR" altLang="en-US" dirty="0" smtClean="0"/>
              <a:t>를 가진다면 </a:t>
            </a:r>
            <a:r>
              <a:rPr lang="en-US" altLang="ko-KR" dirty="0" smtClean="0"/>
              <a:t>GL_ARRAY_BUFFER </a:t>
            </a:r>
            <a:r>
              <a:rPr lang="ko-KR" altLang="en-US" dirty="0" smtClean="0"/>
              <a:t>를 사용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4797152"/>
            <a:ext cx="47525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GLuint</a:t>
            </a:r>
            <a:r>
              <a:rPr lang="en-US" altLang="ko-KR" dirty="0" smtClean="0"/>
              <a:t> VBO;</a:t>
            </a:r>
          </a:p>
          <a:p>
            <a:r>
              <a:rPr lang="en-US" altLang="ko-KR" dirty="0" err="1" smtClean="0"/>
              <a:t>glGenBuffers</a:t>
            </a:r>
            <a:r>
              <a:rPr lang="en-US" altLang="ko-KR" dirty="0" smtClean="0"/>
              <a:t>(1, &amp;VBO);</a:t>
            </a:r>
          </a:p>
          <a:p>
            <a:r>
              <a:rPr lang="en-US" altLang="ko-KR" dirty="0"/>
              <a:t>// 0 </a:t>
            </a:r>
            <a:r>
              <a:rPr lang="en-US" altLang="ko-KR" dirty="0">
                <a:sym typeface="Wingdings" pitchFamily="2" charset="2"/>
              </a:rPr>
              <a:t> </a:t>
            </a:r>
            <a:r>
              <a:rPr lang="en-US" altLang="ko-KR" dirty="0"/>
              <a:t>VBO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796136" y="4788182"/>
            <a:ext cx="2137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GL_ARRAY_BUFFER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370132" y="5589240"/>
            <a:ext cx="8996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VBO</a:t>
            </a:r>
            <a:endParaRPr lang="ko-KR" altLang="en-US" sz="2800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427984" y="5850850"/>
            <a:ext cx="1942148" cy="261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364088" y="5176902"/>
            <a:ext cx="29116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440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glBufferData</a:t>
            </a:r>
            <a:r>
              <a:rPr lang="en-US" altLang="ko-KR" dirty="0"/>
              <a:t>(</a:t>
            </a:r>
            <a:r>
              <a:rPr lang="en-US" altLang="ko-KR" dirty="0" err="1"/>
              <a:t>GLenum</a:t>
            </a:r>
            <a:r>
              <a:rPr lang="en-US" altLang="ko-KR" dirty="0"/>
              <a:t> target, </a:t>
            </a:r>
            <a:r>
              <a:rPr lang="en-US" altLang="ko-KR" dirty="0" err="1"/>
              <a:t>GLsizeiptr</a:t>
            </a:r>
            <a:r>
              <a:rPr lang="en-US" altLang="ko-KR" dirty="0"/>
              <a:t> size,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GLvoid</a:t>
            </a:r>
            <a:r>
              <a:rPr lang="en-US" altLang="ko-KR" dirty="0"/>
              <a:t> *data, </a:t>
            </a:r>
            <a:r>
              <a:rPr lang="en-US" altLang="ko-KR" dirty="0" err="1"/>
              <a:t>GLenum</a:t>
            </a:r>
            <a:r>
              <a:rPr lang="en-US" altLang="ko-KR" dirty="0"/>
              <a:t> usage</a:t>
            </a:r>
            <a:r>
              <a:rPr lang="en-US" altLang="ko-KR" dirty="0" smtClean="0"/>
              <a:t>);</a:t>
            </a:r>
          </a:p>
          <a:p>
            <a:pPr lvl="1"/>
            <a:r>
              <a:rPr lang="en-US" altLang="ko-KR" dirty="0" smtClean="0"/>
              <a:t>Bind</a:t>
            </a:r>
            <a:r>
              <a:rPr lang="ko-KR" altLang="en-US" dirty="0" smtClean="0"/>
              <a:t>된 </a:t>
            </a:r>
            <a:r>
              <a:rPr lang="en-US" altLang="ko-KR" dirty="0" smtClean="0"/>
              <a:t>VBO </a:t>
            </a:r>
            <a:r>
              <a:rPr lang="ko-KR" altLang="en-US" dirty="0" smtClean="0"/>
              <a:t>에 데이터를 할당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136" y="3299500"/>
            <a:ext cx="64810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GLuint</a:t>
            </a:r>
            <a:r>
              <a:rPr lang="en-US" altLang="ko-KR" sz="1400" dirty="0" smtClean="0"/>
              <a:t> VBO;</a:t>
            </a:r>
          </a:p>
          <a:p>
            <a:r>
              <a:rPr lang="en-US" altLang="ko-KR" sz="1400" dirty="0" err="1" smtClean="0"/>
              <a:t>glGenBuffers</a:t>
            </a:r>
            <a:r>
              <a:rPr lang="en-US" altLang="ko-KR" sz="1400" dirty="0" smtClean="0"/>
              <a:t>(1, &amp;VBO);</a:t>
            </a:r>
          </a:p>
          <a:p>
            <a:r>
              <a:rPr lang="en-US" altLang="ko-KR" sz="1400" dirty="0"/>
              <a:t>// 0 </a:t>
            </a:r>
            <a:r>
              <a:rPr lang="en-US" altLang="ko-KR" sz="1400" dirty="0">
                <a:sym typeface="Wingdings" pitchFamily="2" charset="2"/>
              </a:rPr>
              <a:t> </a:t>
            </a:r>
            <a:r>
              <a:rPr lang="en-US" altLang="ko-KR" sz="1400" dirty="0"/>
              <a:t>VBO</a:t>
            </a:r>
            <a:endParaRPr lang="ko-KR" altLang="en-US" sz="1400" dirty="0"/>
          </a:p>
          <a:p>
            <a:endParaRPr lang="en-US" altLang="ko-KR" sz="1400" dirty="0" smtClean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err="1"/>
              <a:t>glBufferData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(vertices), vertices, GL_STATIC_DRAW);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</p:txBody>
      </p:sp>
      <p:grpSp>
        <p:nvGrpSpPr>
          <p:cNvPr id="14" name="그룹 13"/>
          <p:cNvGrpSpPr/>
          <p:nvPr/>
        </p:nvGrpSpPr>
        <p:grpSpPr>
          <a:xfrm>
            <a:off x="3369786" y="5005706"/>
            <a:ext cx="2911695" cy="1800200"/>
            <a:chOff x="5364088" y="4797152"/>
            <a:chExt cx="2911695" cy="1800200"/>
          </a:xfrm>
        </p:grpSpPr>
        <p:sp>
          <p:nvSpPr>
            <p:cNvPr id="8" name="순서도: 처리 7"/>
            <p:cNvSpPr/>
            <p:nvPr/>
          </p:nvSpPr>
          <p:spPr>
            <a:xfrm>
              <a:off x="5364088" y="4797152"/>
              <a:ext cx="2911695" cy="180020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709243" y="4823246"/>
              <a:ext cx="22191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/>
                <a:t>GL_ARRAY_BUFFER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70132" y="5589240"/>
              <a:ext cx="89960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/>
                <a:t>VBO</a:t>
              </a:r>
              <a:endParaRPr lang="ko-KR" altLang="en-US" sz="2800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5364088" y="5176902"/>
              <a:ext cx="29116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6373279" y="3988714"/>
            <a:ext cx="2735585" cy="2825968"/>
            <a:chOff x="4427984" y="2780928"/>
            <a:chExt cx="3888432" cy="3312368"/>
          </a:xfrm>
        </p:grpSpPr>
        <p:sp>
          <p:nvSpPr>
            <p:cNvPr id="16" name="순서도: 처리 15"/>
            <p:cNvSpPr/>
            <p:nvPr/>
          </p:nvSpPr>
          <p:spPr>
            <a:xfrm>
              <a:off x="4427984" y="2780928"/>
              <a:ext cx="3888432" cy="331236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처리 16"/>
            <p:cNvSpPr/>
            <p:nvPr/>
          </p:nvSpPr>
          <p:spPr>
            <a:xfrm>
              <a:off x="4427984" y="2780928"/>
              <a:ext cx="3888432" cy="72008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GPU Memory</a:t>
              </a:r>
              <a:endParaRPr lang="ko-KR" altLang="en-US" dirty="0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6834320" y="5024401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</a:t>
            </a:r>
            <a:r>
              <a:rPr lang="en-US" altLang="ko-KR" dirty="0" smtClean="0"/>
              <a:t>Object 2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834320" y="4623960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</a:t>
            </a:r>
            <a:r>
              <a:rPr lang="en-US" altLang="ko-KR" dirty="0" smtClean="0"/>
              <a:t>Object 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834320" y="5393733"/>
            <a:ext cx="186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</a:t>
            </a:r>
            <a:r>
              <a:rPr lang="en-US" altLang="ko-KR" dirty="0" smtClean="0"/>
              <a:t>Object 3 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834320" y="5760961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</a:t>
            </a:r>
            <a:r>
              <a:rPr lang="en-US" altLang="ko-KR" dirty="0" smtClean="0"/>
              <a:t>Object 4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834320" y="6158019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</a:t>
            </a:r>
            <a:r>
              <a:rPr lang="en-US" altLang="ko-KR" dirty="0" smtClean="0"/>
              <a:t>Object 5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7410024" y="6400079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84134" y="5401132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float vertices[] = {0.0f, 0.0f, 0.0f, 1.0f, 0.0f, 0.0f, 1.0f, 1.0f, 0.0f};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440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564904"/>
            <a:ext cx="381000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440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사용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645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982394" y="4478560"/>
            <a:ext cx="4032450" cy="1944215"/>
            <a:chOff x="5593550" y="4797152"/>
            <a:chExt cx="1895988" cy="1279089"/>
          </a:xfrm>
        </p:grpSpPr>
        <p:sp>
          <p:nvSpPr>
            <p:cNvPr id="7" name="순서도: 처리 6"/>
            <p:cNvSpPr/>
            <p:nvPr/>
          </p:nvSpPr>
          <p:spPr>
            <a:xfrm>
              <a:off x="5593550" y="4797152"/>
              <a:ext cx="1895988" cy="1279089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593550" y="4807570"/>
              <a:ext cx="1895988" cy="242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 smtClean="0"/>
                <a:t>GL_ARRAY_BUFFER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45920" y="5294097"/>
              <a:ext cx="479161" cy="3442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/>
                <a:t>VBO</a:t>
              </a:r>
              <a:endParaRPr lang="ko-KR" altLang="en-US" sz="2800" dirty="0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5593550" y="5034020"/>
              <a:ext cx="18959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사용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일단</a:t>
            </a:r>
            <a:r>
              <a:rPr lang="en-US" altLang="ko-KR" dirty="0" smtClean="0"/>
              <a:t> BIND</a:t>
            </a:r>
          </a:p>
          <a:p>
            <a:pPr lvl="1"/>
            <a:r>
              <a:rPr lang="en-US" altLang="ko-KR" dirty="0" smtClean="0"/>
              <a:t>OpenGL </a:t>
            </a:r>
            <a:r>
              <a:rPr lang="ko-KR" altLang="en-US" dirty="0" smtClean="0"/>
              <a:t>데이터 생성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 이미</a:t>
            </a:r>
            <a:r>
              <a:rPr lang="en-US" altLang="ko-KR" dirty="0"/>
              <a:t> </a:t>
            </a:r>
            <a:r>
              <a:rPr lang="en-US" altLang="ko-KR" dirty="0" smtClean="0"/>
              <a:t>Bind</a:t>
            </a:r>
            <a:r>
              <a:rPr lang="ko-KR" altLang="en-US" dirty="0" smtClean="0"/>
              <a:t> 했으나</a:t>
            </a:r>
            <a:endParaRPr lang="en-US" altLang="ko-KR" dirty="0"/>
          </a:p>
          <a:p>
            <a:pPr lvl="2"/>
            <a:r>
              <a:rPr lang="ko-KR" altLang="en-US" dirty="0" smtClean="0"/>
              <a:t>중간에 다른 오브젝트가 </a:t>
            </a:r>
            <a:r>
              <a:rPr lang="en-US" altLang="ko-KR" dirty="0" smtClean="0"/>
              <a:t>BIND </a:t>
            </a:r>
            <a:r>
              <a:rPr lang="ko-KR" altLang="en-US" dirty="0" smtClean="0"/>
              <a:t>되었을 가능성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OpenGL </a:t>
            </a:r>
            <a:r>
              <a:rPr lang="ko-KR" altLang="en-US" dirty="0" smtClean="0"/>
              <a:t>은 종류 당 </a:t>
            </a:r>
            <a:r>
              <a:rPr lang="en-US" altLang="ko-KR" dirty="0"/>
              <a:t>(</a:t>
            </a:r>
            <a:r>
              <a:rPr lang="en-US" altLang="ko-KR" dirty="0" smtClean="0"/>
              <a:t>GL_ARRAY_BUFFER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종류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하나의 오브젝트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 </a:t>
            </a:r>
            <a:r>
              <a:rPr lang="en-US" altLang="ko-KR" dirty="0" smtClean="0"/>
              <a:t>Bind</a:t>
            </a:r>
            <a:r>
              <a:rPr lang="ko-KR" altLang="en-US" dirty="0" smtClean="0"/>
              <a:t> 허용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256128"/>
              </p:ext>
            </p:extLst>
          </p:nvPr>
        </p:nvGraphicFramePr>
        <p:xfrm>
          <a:off x="5086108" y="5748424"/>
          <a:ext cx="38667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66614" y="5031898"/>
            <a:ext cx="42005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 smtClean="0"/>
              <a:t>(….);</a:t>
            </a:r>
          </a:p>
          <a:p>
            <a:r>
              <a:rPr lang="en-US" altLang="ko-KR" dirty="0" err="1" smtClean="0"/>
              <a:t>glBindBuffer</a:t>
            </a:r>
            <a:r>
              <a:rPr lang="en-US" altLang="ko-KR" dirty="0" smtClean="0"/>
              <a:t>(GL_ARRAY_BUFFER</a:t>
            </a:r>
            <a:r>
              <a:rPr lang="en-US" altLang="ko-KR" dirty="0"/>
              <a:t>, VBO);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02759" y="618317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이 함수에 대한 설명은 다음 시간에</a:t>
            </a:r>
            <a:r>
              <a:rPr lang="en-US" altLang="ko-KR" dirty="0">
                <a:sym typeface="Wingdings" pitchFamily="2" charset="2"/>
              </a:rPr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0516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dirty="0" err="1"/>
              <a:t>GLuint</a:t>
            </a:r>
            <a:r>
              <a:rPr lang="en-US" altLang="ko-KR" dirty="0"/>
              <a:t> index, </a:t>
            </a:r>
            <a:r>
              <a:rPr lang="en-US" altLang="ko-KR" dirty="0" err="1"/>
              <a:t>GLint</a:t>
            </a:r>
            <a:r>
              <a:rPr lang="en-US" altLang="ko-KR" dirty="0"/>
              <a:t> size, </a:t>
            </a:r>
            <a:r>
              <a:rPr lang="en-US" altLang="ko-KR" dirty="0" err="1"/>
              <a:t>GLenum</a:t>
            </a:r>
            <a:r>
              <a:rPr lang="en-US" altLang="ko-KR" dirty="0"/>
              <a:t> type, </a:t>
            </a:r>
            <a:r>
              <a:rPr lang="en-US" altLang="ko-KR" dirty="0" err="1"/>
              <a:t>GLboolean</a:t>
            </a:r>
            <a:r>
              <a:rPr lang="en-US" altLang="ko-KR" dirty="0"/>
              <a:t> normalized, </a:t>
            </a:r>
            <a:r>
              <a:rPr lang="en-US" altLang="ko-KR" dirty="0" err="1"/>
              <a:t>GLsizei</a:t>
            </a:r>
            <a:r>
              <a:rPr lang="en-US" altLang="ko-KR" dirty="0"/>
              <a:t> stride,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GLvoid</a:t>
            </a:r>
            <a:r>
              <a:rPr lang="en-US" altLang="ko-KR" dirty="0"/>
              <a:t> *pointer);</a:t>
            </a:r>
            <a:endParaRPr lang="en-US" altLang="ko-KR" dirty="0" smtClean="0"/>
          </a:p>
          <a:p>
            <a:r>
              <a:rPr lang="en-US" altLang="ko-KR" dirty="0" smtClean="0"/>
              <a:t>Draw </a:t>
            </a:r>
            <a:r>
              <a:rPr lang="ko-KR" altLang="en-US" dirty="0" smtClean="0"/>
              <a:t>시 데이터를 읽어갈 단위의 크기 및 시작점 설정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860032" y="4272784"/>
            <a:ext cx="4032450" cy="1944215"/>
            <a:chOff x="5593550" y="4797152"/>
            <a:chExt cx="1895988" cy="1279089"/>
          </a:xfrm>
        </p:grpSpPr>
        <p:sp>
          <p:nvSpPr>
            <p:cNvPr id="5" name="순서도: 처리 4"/>
            <p:cNvSpPr/>
            <p:nvPr/>
          </p:nvSpPr>
          <p:spPr>
            <a:xfrm>
              <a:off x="5593550" y="4797152"/>
              <a:ext cx="1895988" cy="1279089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593550" y="4807570"/>
              <a:ext cx="1895988" cy="242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 smtClean="0"/>
                <a:t>GL_ARRAY_BUFFER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312081" y="5233220"/>
              <a:ext cx="479161" cy="3442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/>
                <a:t>VBO</a:t>
              </a:r>
              <a:endParaRPr lang="ko-KR" altLang="en-US" sz="2800" dirty="0"/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5593550" y="5034020"/>
              <a:ext cx="18959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79225"/>
              </p:ext>
            </p:extLst>
          </p:nvPr>
        </p:nvGraphicFramePr>
        <p:xfrm>
          <a:off x="4953694" y="5732109"/>
          <a:ext cx="38667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43227" y="5873816"/>
            <a:ext cx="56943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(0);</a:t>
            </a:r>
            <a:endParaRPr lang="en-US" altLang="ko-KR" dirty="0" smtClean="0"/>
          </a:p>
          <a:p>
            <a:r>
              <a:rPr lang="en-US" altLang="ko-KR" dirty="0" err="1" smtClean="0"/>
              <a:t>glBindBuffer</a:t>
            </a:r>
            <a:r>
              <a:rPr lang="en-US" altLang="ko-KR" dirty="0" smtClean="0"/>
              <a:t>(GL_ARRAY_BUFFER</a:t>
            </a:r>
            <a:r>
              <a:rPr lang="en-US" altLang="ko-KR" dirty="0"/>
              <a:t>, VBO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(0, 3, GL_FLOAT, GL_FALSE, 0, 0);</a:t>
            </a:r>
            <a:endParaRPr lang="ko-KR" altLang="en-US" dirty="0"/>
          </a:p>
        </p:txBody>
      </p:sp>
      <p:sp>
        <p:nvSpPr>
          <p:cNvPr id="13" name="아래쪽 화살표 12"/>
          <p:cNvSpPr/>
          <p:nvPr/>
        </p:nvSpPr>
        <p:spPr>
          <a:xfrm>
            <a:off x="4860032" y="5445918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23098" y="5779717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300193" y="5794377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596336" y="5777759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>
            <a:off x="6172204" y="5445918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7452321" y="5458827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942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사용</a:t>
            </a:r>
          </a:p>
        </p:txBody>
      </p:sp>
      <p:sp>
        <p:nvSpPr>
          <p:cNvPr id="19" name="내용 개체 틀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glDrawArrays</a:t>
            </a:r>
            <a:r>
              <a:rPr lang="en-US" altLang="ko-KR" dirty="0"/>
              <a:t>(</a:t>
            </a:r>
            <a:r>
              <a:rPr lang="en-US" altLang="ko-KR" dirty="0" err="1"/>
              <a:t>GLenum</a:t>
            </a:r>
            <a:r>
              <a:rPr lang="en-US" altLang="ko-KR" dirty="0"/>
              <a:t> mode, </a:t>
            </a:r>
            <a:r>
              <a:rPr lang="en-US" altLang="ko-KR" dirty="0" err="1"/>
              <a:t>GLint</a:t>
            </a:r>
            <a:r>
              <a:rPr lang="en-US" altLang="ko-KR" dirty="0"/>
              <a:t> first, </a:t>
            </a:r>
            <a:r>
              <a:rPr lang="en-US" altLang="ko-KR" dirty="0" err="1"/>
              <a:t>GLsizei</a:t>
            </a:r>
            <a:r>
              <a:rPr lang="en-US" altLang="ko-KR" dirty="0"/>
              <a:t> count</a:t>
            </a:r>
            <a:r>
              <a:rPr lang="en-US" altLang="ko-KR" dirty="0" smtClean="0"/>
              <a:t>);</a:t>
            </a:r>
          </a:p>
          <a:p>
            <a:pPr lvl="1"/>
            <a:r>
              <a:rPr lang="ko-KR" altLang="en-US" dirty="0" smtClean="0"/>
              <a:t>어떠한 </a:t>
            </a:r>
            <a:r>
              <a:rPr lang="en-US" altLang="ko-KR" dirty="0" smtClean="0"/>
              <a:t>Primitive </a:t>
            </a:r>
            <a:r>
              <a:rPr lang="ko-KR" altLang="en-US" dirty="0" smtClean="0"/>
              <a:t>로 구성할 것인지 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Vertex </a:t>
            </a:r>
            <a:r>
              <a:rPr lang="ko-KR" altLang="en-US" dirty="0" smtClean="0"/>
              <a:t>몇 개를 그릴 것인지 입력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함수 호출 즉시 </a:t>
            </a:r>
            <a:r>
              <a:rPr lang="en-US" altLang="ko-KR" dirty="0" smtClean="0"/>
              <a:t>GPU </a:t>
            </a:r>
            <a:r>
              <a:rPr lang="ko-KR" altLang="en-US" dirty="0" smtClean="0"/>
              <a:t>가 동작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92113" y="4884491"/>
            <a:ext cx="448404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(0);</a:t>
            </a:r>
            <a:endParaRPr lang="en-US" altLang="ko-KR" sz="1400" dirty="0" smtClean="0"/>
          </a:p>
          <a:p>
            <a:r>
              <a:rPr lang="en-US" altLang="ko-KR" sz="1400" dirty="0" err="1" smtClean="0"/>
              <a:t>glBindBuffer</a:t>
            </a:r>
            <a:r>
              <a:rPr lang="en-US" altLang="ko-KR" sz="1400" dirty="0" smtClean="0"/>
              <a:t>(GL_ARRAY_BUFFER</a:t>
            </a:r>
            <a:r>
              <a:rPr lang="en-US" altLang="ko-KR" sz="1400" dirty="0"/>
              <a:t>, VBO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(0, 3, GL_FLOAT, GL_FALSE, 0, 0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err="1"/>
              <a:t>glDrawArrays</a:t>
            </a:r>
            <a:r>
              <a:rPr lang="en-US" altLang="ko-KR" sz="1400" dirty="0"/>
              <a:t>(GL_POINTS, 0, 1);</a:t>
            </a:r>
            <a:endParaRPr lang="ko-KR" altLang="en-US" sz="14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4860032" y="4272784"/>
            <a:ext cx="4032450" cy="1944215"/>
            <a:chOff x="5593550" y="4797152"/>
            <a:chExt cx="1895988" cy="1279089"/>
          </a:xfrm>
        </p:grpSpPr>
        <p:sp>
          <p:nvSpPr>
            <p:cNvPr id="18" name="순서도: 처리 17"/>
            <p:cNvSpPr/>
            <p:nvPr/>
          </p:nvSpPr>
          <p:spPr>
            <a:xfrm>
              <a:off x="5593550" y="4797152"/>
              <a:ext cx="1895988" cy="1279089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593550" y="4807570"/>
              <a:ext cx="1895988" cy="242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 smtClean="0"/>
                <a:t>GL_ARRAY_BUFFER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12081" y="5233220"/>
              <a:ext cx="479161" cy="3442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/>
                <a:t>VBO</a:t>
              </a:r>
              <a:endParaRPr lang="ko-KR" altLang="en-US" sz="2800" dirty="0"/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5593550" y="5034020"/>
              <a:ext cx="18959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939980"/>
              </p:ext>
            </p:extLst>
          </p:nvPr>
        </p:nvGraphicFramePr>
        <p:xfrm>
          <a:off x="4953694" y="5732109"/>
          <a:ext cx="38667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아래쪽 화살표 23"/>
          <p:cNvSpPr/>
          <p:nvPr/>
        </p:nvSpPr>
        <p:spPr>
          <a:xfrm>
            <a:off x="4860032" y="5445918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023098" y="5779717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300193" y="5794377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596336" y="5777759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6172204" y="5445918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7452321" y="5458827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547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en-US" altLang="ko-KR" dirty="0" err="1" smtClean="0"/>
              <a:t>GLSLBase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오늘 배운 내용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7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순서도: 처리 26"/>
          <p:cNvSpPr/>
          <p:nvPr/>
        </p:nvSpPr>
        <p:spPr>
          <a:xfrm>
            <a:off x="4043908" y="3036586"/>
            <a:ext cx="4824536" cy="295232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sp>
        <p:nvSpPr>
          <p:cNvPr id="18" name="내용 개체 틀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OpenGL 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렌더링은</a:t>
            </a:r>
            <a:r>
              <a:rPr lang="ko-KR" altLang="en-US" dirty="0" smtClean="0"/>
              <a:t> 일종의 </a:t>
            </a:r>
            <a:r>
              <a:rPr lang="en-US" altLang="ko-KR" dirty="0" smtClean="0"/>
              <a:t>State Machine </a:t>
            </a:r>
            <a:r>
              <a:rPr lang="ko-KR" altLang="en-US" dirty="0" smtClean="0"/>
              <a:t>형태로 동작한다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36" y="3257058"/>
            <a:ext cx="4560279" cy="707154"/>
          </a:xfrm>
          <a:prstGeom prst="rect">
            <a:avLst/>
          </a:prstGeom>
        </p:spPr>
      </p:pic>
      <p:sp>
        <p:nvSpPr>
          <p:cNvPr id="19" name="구름 18"/>
          <p:cNvSpPr/>
          <p:nvPr/>
        </p:nvSpPr>
        <p:spPr>
          <a:xfrm>
            <a:off x="659532" y="3318870"/>
            <a:ext cx="1800200" cy="1368152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Data</a:t>
            </a:r>
            <a:endParaRPr lang="ko-KR" alt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4655976" y="3985915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Graphics Pipeline</a:t>
            </a:r>
            <a:endParaRPr lang="ko-KR" altLang="en-US" dirty="0"/>
          </a:p>
        </p:txBody>
      </p:sp>
      <p:sp>
        <p:nvSpPr>
          <p:cNvPr id="23" name="오른쪽으로 구부러진 화살표 22"/>
          <p:cNvSpPr/>
          <p:nvPr/>
        </p:nvSpPr>
        <p:spPr>
          <a:xfrm>
            <a:off x="2157239" y="3711136"/>
            <a:ext cx="1800200" cy="576064"/>
          </a:xfrm>
          <a:prstGeom prst="curvedRightArrow">
            <a:avLst>
              <a:gd name="adj1" fmla="val 18554"/>
              <a:gd name="adj2" fmla="val 38411"/>
              <a:gd name="adj3" fmla="val 2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5060" y="4687022"/>
            <a:ext cx="2848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Data </a:t>
            </a:r>
            <a:r>
              <a:rPr lang="ko-KR" altLang="en-US" dirty="0" smtClean="0"/>
              <a:t>설정은 </a:t>
            </a:r>
            <a:r>
              <a:rPr lang="ko-KR" altLang="en-US" dirty="0" err="1" smtClean="0"/>
              <a:t>렌더링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시작전</a:t>
            </a:r>
            <a:r>
              <a:rPr lang="ko-KR" altLang="en-US" dirty="0" smtClean="0"/>
              <a:t> 한번만 설정됨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29264" y="4462150"/>
            <a:ext cx="4253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파이프라인은 설정된 데이터를 지속적으로 읽어가며 </a:t>
            </a:r>
            <a:r>
              <a:rPr lang="ko-KR" altLang="en-US" dirty="0" err="1" smtClean="0"/>
              <a:t>렌더링</a:t>
            </a:r>
            <a:r>
              <a:rPr lang="ko-KR" altLang="en-US" dirty="0" smtClean="0"/>
              <a:t> 수행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55532" y="5161692"/>
            <a:ext cx="4253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렌더링</a:t>
            </a:r>
            <a:r>
              <a:rPr lang="ko-KR" altLang="en-US" dirty="0" smtClean="0"/>
              <a:t> 도중에 데이터가 바뀌는 것을 허용하지 않음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97120" y="3341804"/>
            <a:ext cx="14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퍼감 퍼감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04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병렬화가 안되면 매우 비효율적임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603871" y="3035210"/>
            <a:ext cx="1615777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CPU</a:t>
            </a:r>
            <a:endParaRPr lang="ko-KR" altLang="en-US" b="1" dirty="0"/>
          </a:p>
        </p:txBody>
      </p:sp>
      <p:cxnSp>
        <p:nvCxnSpPr>
          <p:cNvPr id="5" name="직선 화살표 연결선 4"/>
          <p:cNvCxnSpPr>
            <a:stCxn id="4" idx="2"/>
          </p:cNvCxnSpPr>
          <p:nvPr/>
        </p:nvCxnSpPr>
        <p:spPr>
          <a:xfrm>
            <a:off x="2411760" y="3503262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07703" y="36112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다른일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7703" y="394110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7703" y="430549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475656" y="4753673"/>
            <a:ext cx="1872208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GPU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07704" y="532973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렌더링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07704" y="565957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렌더링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07704" y="602396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렌더링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96359" y="3035210"/>
            <a:ext cx="1615777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CPU</a:t>
            </a:r>
            <a:endParaRPr lang="ko-KR" altLang="en-US" b="1" dirty="0"/>
          </a:p>
        </p:txBody>
      </p:sp>
      <p:cxnSp>
        <p:nvCxnSpPr>
          <p:cNvPr id="15" name="직선 화살표 연결선 14"/>
          <p:cNvCxnSpPr>
            <a:stCxn id="14" idx="2"/>
          </p:cNvCxnSpPr>
          <p:nvPr/>
        </p:nvCxnSpPr>
        <p:spPr>
          <a:xfrm>
            <a:off x="6804248" y="3503262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00191" y="36112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다른일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00191" y="394110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00191" y="430549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868144" y="4753673"/>
            <a:ext cx="1872208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GPU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19" idx="2"/>
          </p:cNvCxnSpPr>
          <p:nvPr/>
        </p:nvCxnSpPr>
        <p:spPr>
          <a:xfrm>
            <a:off x="6804248" y="5221725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00192" y="532973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렌더링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00192" y="565957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렌더링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00192" y="602396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렌더링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cxnSp>
        <p:nvCxnSpPr>
          <p:cNvPr id="25" name="꺾인 연결선 24"/>
          <p:cNvCxnSpPr>
            <a:stCxn id="9" idx="2"/>
            <a:endCxn id="14" idx="0"/>
          </p:cNvCxnSpPr>
          <p:nvPr/>
        </p:nvCxnSpPr>
        <p:spPr>
          <a:xfrm rot="5400000" flipH="1" flipV="1">
            <a:off x="3514746" y="1932224"/>
            <a:ext cx="2186515" cy="4392488"/>
          </a:xfrm>
          <a:prstGeom prst="bentConnector5">
            <a:avLst>
              <a:gd name="adj1" fmla="val -60552"/>
              <a:gd name="adj2" fmla="val 51459"/>
              <a:gd name="adj3" fmla="val 11045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635896" y="2718649"/>
            <a:ext cx="0" cy="4032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49935" y="3563304"/>
            <a:ext cx="461665" cy="2162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smtClean="0"/>
              <a:t>시간의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흐름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8028384" y="2690075"/>
            <a:ext cx="0" cy="4032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42423" y="3534730"/>
            <a:ext cx="461665" cy="2162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smtClean="0"/>
              <a:t>시간의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흐름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524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성능의 극대화를 위한 구조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CPU-GPU </a:t>
            </a:r>
            <a:r>
              <a:rPr lang="ko-KR" altLang="en-US" dirty="0" smtClean="0"/>
              <a:t>병렬화에 최적화되어 있음</a:t>
            </a:r>
            <a:endParaRPr lang="en-US" altLang="ko-KR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44055" y="2924944"/>
            <a:ext cx="1615777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CPU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724128" y="2924944"/>
            <a:ext cx="1872208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GPU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>
            <a:off x="3059832" y="3158970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8172400" y="2548340"/>
            <a:ext cx="0" cy="4032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31840" y="280945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일</a:t>
            </a:r>
            <a:r>
              <a:rPr lang="ko-KR" altLang="en-US"/>
              <a:t>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76056" y="28185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네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5" idx="2"/>
            <a:endCxn id="26" idx="0"/>
          </p:cNvCxnSpPr>
          <p:nvPr/>
        </p:nvCxnSpPr>
        <p:spPr>
          <a:xfrm>
            <a:off x="6660232" y="3392996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56176" y="35010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렌더링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156176" y="383084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렌더링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56176" y="41952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렌더링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4" idx="2"/>
            <a:endCxn id="25" idx="0"/>
          </p:cNvCxnSpPr>
          <p:nvPr/>
        </p:nvCxnSpPr>
        <p:spPr>
          <a:xfrm>
            <a:off x="2251944" y="3392996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47887" y="35010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다른일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47887" y="383084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747887" y="41952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444055" y="4624607"/>
            <a:ext cx="1615777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CPU</a:t>
            </a:r>
            <a:endParaRPr lang="ko-KR" altLang="en-US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724128" y="4624607"/>
            <a:ext cx="1872208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GPU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25" idx="3"/>
            <a:endCxn id="26" idx="1"/>
          </p:cNvCxnSpPr>
          <p:nvPr/>
        </p:nvCxnSpPr>
        <p:spPr>
          <a:xfrm>
            <a:off x="3059832" y="4858633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31840" y="45091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일</a:t>
            </a:r>
            <a:r>
              <a:rPr lang="ko-KR" altLang="en-US"/>
              <a:t>해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76056" y="451822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네</a:t>
            </a:r>
            <a:endParaRPr lang="ko-KR" altLang="en-US" dirty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6660232" y="5077709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156176" y="518572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렌더링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156176" y="551555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렌더링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156176" y="587994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렌더링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2251944" y="5077709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47887" y="518572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다른일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47887" y="551555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747887" y="587994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55" name="폭발 1 54"/>
          <p:cNvSpPr/>
          <p:nvPr/>
        </p:nvSpPr>
        <p:spPr>
          <a:xfrm>
            <a:off x="3641973" y="3214896"/>
            <a:ext cx="1578099" cy="1192002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참견 </a:t>
            </a:r>
            <a:r>
              <a:rPr lang="en-US" altLang="ko-KR" dirty="0" smtClean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폭발 1 55"/>
          <p:cNvSpPr/>
          <p:nvPr/>
        </p:nvSpPr>
        <p:spPr>
          <a:xfrm>
            <a:off x="3638934" y="4919553"/>
            <a:ext cx="1578099" cy="1192002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참견 </a:t>
            </a:r>
            <a:r>
              <a:rPr lang="en-US" altLang="ko-KR" dirty="0" smtClean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86439" y="3392995"/>
            <a:ext cx="461665" cy="2162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smtClean="0"/>
              <a:t>시간의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흐름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7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효율적인 </a:t>
            </a:r>
            <a:r>
              <a:rPr lang="ko-KR" altLang="en-US" dirty="0" err="1" smtClean="0"/>
              <a:t>렌더링을</a:t>
            </a:r>
            <a:r>
              <a:rPr lang="ko-KR" altLang="en-US" dirty="0" smtClean="0"/>
              <a:t> 위해 고유의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형식을 가짐</a:t>
            </a:r>
            <a:endParaRPr lang="ko-KR" altLang="en-US" dirty="0"/>
          </a:p>
        </p:txBody>
      </p:sp>
      <p:sp>
        <p:nvSpPr>
          <p:cNvPr id="3" name="구름 2"/>
          <p:cNvSpPr/>
          <p:nvPr/>
        </p:nvSpPr>
        <p:spPr>
          <a:xfrm>
            <a:off x="2267744" y="2780928"/>
            <a:ext cx="4991397" cy="324036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Data</a:t>
            </a:r>
          </a:p>
          <a:p>
            <a:r>
              <a:rPr lang="en-US" altLang="ko-KR" sz="2400" dirty="0" smtClean="0"/>
              <a:t>Vertex </a:t>
            </a:r>
            <a:r>
              <a:rPr lang="en-US" altLang="ko-KR" sz="2400" dirty="0"/>
              <a:t>Buffer </a:t>
            </a:r>
            <a:r>
              <a:rPr lang="en-US" altLang="ko-KR" sz="2400" dirty="0" smtClean="0"/>
              <a:t>Object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7690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고유의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형식을 생성하고 이를 설정하는 방법을 알아야 함</a:t>
            </a:r>
            <a:endParaRPr lang="ko-KR" altLang="en-US" dirty="0"/>
          </a:p>
        </p:txBody>
      </p:sp>
      <p:sp>
        <p:nvSpPr>
          <p:cNvPr id="3" name="구름 2"/>
          <p:cNvSpPr/>
          <p:nvPr/>
        </p:nvSpPr>
        <p:spPr>
          <a:xfrm>
            <a:off x="2267744" y="2780928"/>
            <a:ext cx="4991397" cy="324036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Data</a:t>
            </a:r>
          </a:p>
          <a:p>
            <a:r>
              <a:rPr lang="en-US" altLang="ko-KR" sz="2400" dirty="0" smtClean="0"/>
              <a:t>Vertex </a:t>
            </a:r>
            <a:r>
              <a:rPr lang="en-US" altLang="ko-KR" sz="2400" dirty="0"/>
              <a:t>Buffer </a:t>
            </a:r>
            <a:r>
              <a:rPr lang="en-US" altLang="ko-KR" sz="2400" dirty="0" smtClean="0"/>
              <a:t>Object</a:t>
            </a:r>
          </a:p>
          <a:p>
            <a:r>
              <a:rPr lang="en-US" altLang="ko-KR" sz="2400" dirty="0" smtClean="0"/>
              <a:t>…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604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54480" y="1700808"/>
            <a:ext cx="8033202" cy="1224136"/>
            <a:chOff x="671042" y="4581128"/>
            <a:chExt cx="7790243" cy="1224136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</a:t>
              </a:r>
              <a:r>
                <a:rPr lang="en-US" altLang="ko-KR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</a:t>
              </a:r>
              <a:r>
                <a:rPr lang="en-US" altLang="ko-KR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350666" y="4472760"/>
            <a:ext cx="581724" cy="611220"/>
            <a:chOff x="1325980" y="3018070"/>
            <a:chExt cx="1296144" cy="1220950"/>
          </a:xfrm>
        </p:grpSpPr>
        <p:sp>
          <p:nvSpPr>
            <p:cNvPr id="20" name="순서도: 연결자 19"/>
            <p:cNvSpPr/>
            <p:nvPr/>
          </p:nvSpPr>
          <p:spPr>
            <a:xfrm>
              <a:off x="1542004" y="3018070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연결자 20"/>
            <p:cNvSpPr/>
            <p:nvPr/>
          </p:nvSpPr>
          <p:spPr>
            <a:xfrm>
              <a:off x="1325980" y="401834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연결자 21"/>
            <p:cNvSpPr/>
            <p:nvPr/>
          </p:nvSpPr>
          <p:spPr>
            <a:xfrm>
              <a:off x="2478108" y="411378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연결자 22"/>
            <p:cNvSpPr/>
            <p:nvPr/>
          </p:nvSpPr>
          <p:spPr>
            <a:xfrm>
              <a:off x="2334092" y="307012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순서도: 연결자 23"/>
          <p:cNvSpPr/>
          <p:nvPr/>
        </p:nvSpPr>
        <p:spPr>
          <a:xfrm>
            <a:off x="7185502" y="416948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6969478" y="516976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연결자 25"/>
          <p:cNvSpPr/>
          <p:nvPr/>
        </p:nvSpPr>
        <p:spPr>
          <a:xfrm>
            <a:off x="8121606" y="526520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연결자 26"/>
          <p:cNvSpPr/>
          <p:nvPr/>
        </p:nvSpPr>
        <p:spPr>
          <a:xfrm>
            <a:off x="7977590" y="422154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2865022" y="4530166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136830" y="580370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Vertices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185502" y="580370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Vertices</a:t>
            </a:r>
            <a:endParaRPr lang="ko-KR" altLang="en-US" dirty="0"/>
          </a:p>
        </p:txBody>
      </p:sp>
      <p:sp>
        <p:nvSpPr>
          <p:cNvPr id="31" name="오른쪽 화살표 30"/>
          <p:cNvSpPr/>
          <p:nvPr/>
        </p:nvSpPr>
        <p:spPr>
          <a:xfrm>
            <a:off x="5601326" y="4532810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873134" y="4163658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직선 화살표 연결선 33"/>
          <p:cNvCxnSpPr>
            <a:stCxn id="7" idx="2"/>
          </p:cNvCxnSpPr>
          <p:nvPr/>
        </p:nvCxnSpPr>
        <p:spPr>
          <a:xfrm>
            <a:off x="1259891" y="2924944"/>
            <a:ext cx="2253203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945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976</Words>
  <Application>Microsoft Office PowerPoint</Application>
  <PresentationFormat>화면 슬라이드 쇼(4:3)</PresentationFormat>
  <Paragraphs>277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Arial</vt:lpstr>
      <vt:lpstr>Cambria Math</vt:lpstr>
      <vt:lpstr>Wingdings</vt:lpstr>
      <vt:lpstr>Office 테마</vt:lpstr>
      <vt:lpstr>셰이더프로그래밍</vt:lpstr>
      <vt:lpstr>개요</vt:lpstr>
      <vt:lpstr>OpenGL 렌더링 구조</vt:lpstr>
      <vt:lpstr>OpenGL 렌더링 구조</vt:lpstr>
      <vt:lpstr>OpenGL 렌더링 구조</vt:lpstr>
      <vt:lpstr>OpenGL 렌더링 구조</vt:lpstr>
      <vt:lpstr>OpenGL 렌더링 구조</vt:lpstr>
      <vt:lpstr>OpenGL 렌더링 구조</vt:lpstr>
      <vt:lpstr>OpenGL 렌더링 구조</vt:lpstr>
      <vt:lpstr>OpenGL 렌더링 구조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사용</vt:lpstr>
      <vt:lpstr>OpenGL 데이터 사용</vt:lpstr>
      <vt:lpstr>OpenGL 데이터 사용</vt:lpstr>
      <vt:lpstr>OpenGL 데이터 사용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Lee TaekHee</cp:lastModifiedBy>
  <cp:revision>42</cp:revision>
  <dcterms:created xsi:type="dcterms:W3CDTF">2006-10-05T04:04:58Z</dcterms:created>
  <dcterms:modified xsi:type="dcterms:W3CDTF">2019-03-11T03:05:09Z</dcterms:modified>
</cp:coreProperties>
</file>