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366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9" r:id="rId17"/>
    <p:sldId id="414" r:id="rId18"/>
    <p:sldId id="415" r:id="rId19"/>
    <p:sldId id="416" r:id="rId20"/>
    <p:sldId id="417" r:id="rId21"/>
    <p:sldId id="418" r:id="rId22"/>
    <p:sldId id="427" r:id="rId23"/>
    <p:sldId id="428" r:id="rId24"/>
    <p:sldId id="421" r:id="rId25"/>
    <p:sldId id="424" r:id="rId26"/>
    <p:sldId id="423" r:id="rId27"/>
    <p:sldId id="425" r:id="rId28"/>
    <p:sldId id="420" r:id="rId29"/>
    <p:sldId id="422" r:id="rId30"/>
    <p:sldId id="281" r:id="rId31"/>
    <p:sldId id="393" r:id="rId32"/>
    <p:sldId id="430" r:id="rId33"/>
    <p:sldId id="431" r:id="rId34"/>
    <p:sldId id="43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0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6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의 범위는 </a:t>
            </a:r>
            <a:r>
              <a:rPr lang="en-US" altLang="ko-KR" dirty="0"/>
              <a:t>0.0f ~ 1.0f </a:t>
            </a:r>
            <a:r>
              <a:rPr lang="ko-KR" altLang="en-US" dirty="0"/>
              <a:t>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122807" y="3154108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103197" y="5342049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(0.0f, 0.0f)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122808" y="617696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" idx="2"/>
          </p:cNvCxnSpPr>
          <p:nvPr/>
        </p:nvCxnSpPr>
        <p:spPr>
          <a:xfrm>
            <a:off x="2711634" y="5711381"/>
            <a:ext cx="1427451" cy="557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174983" y="3154107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414747" y="2262121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2"/>
            <a:endCxn id="20" idx="3"/>
          </p:cNvCxnSpPr>
          <p:nvPr/>
        </p:nvCxnSpPr>
        <p:spPr>
          <a:xfrm flipH="1">
            <a:off x="8371279" y="2631454"/>
            <a:ext cx="6519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102769" y="2315575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(0.0f, 1.0f)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22380" y="3150488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2"/>
          </p:cNvCxnSpPr>
          <p:nvPr/>
        </p:nvCxnSpPr>
        <p:spPr>
          <a:xfrm>
            <a:off x="2711206" y="2684907"/>
            <a:ext cx="1427451" cy="557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97231" y="5489798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0.0f)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169572" y="6184475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2"/>
            <a:endCxn id="28" idx="3"/>
          </p:cNvCxnSpPr>
          <p:nvPr/>
        </p:nvCxnSpPr>
        <p:spPr>
          <a:xfrm flipH="1">
            <a:off x="8365869" y="5859130"/>
            <a:ext cx="939799" cy="4176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148895" y="466580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49631" y="429647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(?, ?)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2" idx="1"/>
            <a:endCxn id="31" idx="3"/>
          </p:cNvCxnSpPr>
          <p:nvPr/>
        </p:nvCxnSpPr>
        <p:spPr>
          <a:xfrm flipH="1">
            <a:off x="6345191" y="4481137"/>
            <a:ext cx="2504440" cy="2769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텍스쳐</a:t>
            </a:r>
            <a:r>
              <a:rPr lang="en-US" altLang="ko-KR" dirty="0" smtClean="0"/>
              <a:t> </a:t>
            </a:r>
            <a:r>
              <a:rPr lang="ko-KR" altLang="en-US" dirty="0" smtClean="0"/>
              <a:t>좌표는 </a:t>
            </a:r>
            <a:r>
              <a:rPr lang="en-US" altLang="ko-KR" dirty="0" smtClean="0"/>
              <a:t>0.0f ~ 1.0f </a:t>
            </a:r>
            <a:r>
              <a:rPr lang="ko-KR" altLang="en-US" dirty="0" smtClean="0"/>
              <a:t>사이로 </a:t>
            </a:r>
            <a:r>
              <a:rPr lang="en-US" altLang="ko-KR" dirty="0" smtClean="0"/>
              <a:t>normalize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r>
              <a:rPr lang="ko-KR" altLang="en-US" dirty="0" smtClean="0"/>
              <a:t>이미지 해상도와 별개임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991544" y="4765485"/>
            <a:ext cx="3373786" cy="831793"/>
            <a:chOff x="1187624" y="4080248"/>
            <a:chExt cx="2448272" cy="1944216"/>
          </a:xfrm>
        </p:grpSpPr>
        <p:sp>
          <p:nvSpPr>
            <p:cNvPr id="5" name="직사각형 4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040216" y="3375776"/>
            <a:ext cx="1152128" cy="3257262"/>
            <a:chOff x="1187624" y="4080248"/>
            <a:chExt cx="2448272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70064" y="4757538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22528" y="3865552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2"/>
            <a:endCxn id="14" idx="3"/>
          </p:cNvCxnSpPr>
          <p:nvPr/>
        </p:nvCxnSpPr>
        <p:spPr>
          <a:xfrm flipH="1">
            <a:off x="5366360" y="4234885"/>
            <a:ext cx="6646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003243" y="338488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68407" y="2492896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2"/>
            <a:endCxn id="17" idx="3"/>
          </p:cNvCxnSpPr>
          <p:nvPr/>
        </p:nvCxnSpPr>
        <p:spPr>
          <a:xfrm flipH="1">
            <a:off x="9199539" y="2862229"/>
            <a:ext cx="6773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5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627254" y="3048570"/>
            <a:ext cx="2333233" cy="2187942"/>
            <a:chOff x="1187624" y="4080248"/>
            <a:chExt cx="2448272" cy="1944216"/>
          </a:xfrm>
        </p:grpSpPr>
        <p:sp>
          <p:nvSpPr>
            <p:cNvPr id="6" name="직사각형 5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6958456" y="3049205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902672" y="3048570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958456" y="486327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902672" y="4862638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5" idx="4"/>
            <a:endCxn id="27" idx="0"/>
          </p:cNvCxnSpPr>
          <p:nvPr/>
        </p:nvCxnSpPr>
        <p:spPr>
          <a:xfrm>
            <a:off x="7066468" y="3296587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6"/>
            <a:endCxn id="26" idx="2"/>
          </p:cNvCxnSpPr>
          <p:nvPr/>
        </p:nvCxnSpPr>
        <p:spPr>
          <a:xfrm flipV="1">
            <a:off x="7174480" y="3172262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4"/>
            <a:endCxn id="28" idx="0"/>
          </p:cNvCxnSpPr>
          <p:nvPr/>
        </p:nvCxnSpPr>
        <p:spPr>
          <a:xfrm>
            <a:off x="9010684" y="3295952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6"/>
            <a:endCxn id="28" idx="2"/>
          </p:cNvCxnSpPr>
          <p:nvPr/>
        </p:nvCxnSpPr>
        <p:spPr>
          <a:xfrm flipV="1">
            <a:off x="7174480" y="4986330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7"/>
            <a:endCxn id="26" idx="3"/>
          </p:cNvCxnSpPr>
          <p:nvPr/>
        </p:nvCxnSpPr>
        <p:spPr>
          <a:xfrm flipV="1">
            <a:off x="7142844" y="3259725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499780" y="2557343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780" y="2557343"/>
                <a:ext cx="5040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480544" y="5077757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544" y="5077757"/>
                <a:ext cx="504056" cy="523220"/>
              </a:xfrm>
              <a:prstGeom prst="rect">
                <a:avLst/>
              </a:prstGeom>
              <a:blipFill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8965570" y="2557343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70" y="2557343"/>
                <a:ext cx="12542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9088620" y="5026679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620" y="5026679"/>
                <a:ext cx="5040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타원 38"/>
          <p:cNvSpPr/>
          <p:nvPr/>
        </p:nvSpPr>
        <p:spPr>
          <a:xfrm>
            <a:off x="2519241" y="296519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852474" y="296519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519241" y="510295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852474" y="510295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202190" y="242088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90" y="2420888"/>
                <a:ext cx="50405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202190" y="525382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90" y="5253824"/>
                <a:ext cx="50405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494309" y="242088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309" y="2420888"/>
                <a:ext cx="50405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494309" y="5241155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309" y="5241155"/>
                <a:ext cx="5040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자유형 46"/>
          <p:cNvSpPr/>
          <p:nvPr/>
        </p:nvSpPr>
        <p:spPr>
          <a:xfrm>
            <a:off x="2641600" y="1460392"/>
            <a:ext cx="4394200" cy="1574909"/>
          </a:xfrm>
          <a:custGeom>
            <a:avLst/>
            <a:gdLst>
              <a:gd name="connsiteX0" fmla="*/ 0 w 4394200"/>
              <a:gd name="connsiteY0" fmla="*/ 1511409 h 1574909"/>
              <a:gd name="connsiteX1" fmla="*/ 2679700 w 4394200"/>
              <a:gd name="connsiteY1" fmla="*/ 109 h 1574909"/>
              <a:gd name="connsiteX2" fmla="*/ 4394200 w 4394200"/>
              <a:gd name="connsiteY2" fmla="*/ 1574909 h 157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200" h="1574909">
                <a:moveTo>
                  <a:pt x="0" y="1511409"/>
                </a:moveTo>
                <a:cubicBezTo>
                  <a:pt x="973666" y="750467"/>
                  <a:pt x="1947333" y="-10474"/>
                  <a:pt x="2679700" y="109"/>
                </a:cubicBezTo>
                <a:cubicBezTo>
                  <a:pt x="3412067" y="10692"/>
                  <a:pt x="3903133" y="792800"/>
                  <a:pt x="4394200" y="1574909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5029200" y="1828660"/>
            <a:ext cx="3962400" cy="1219341"/>
          </a:xfrm>
          <a:custGeom>
            <a:avLst/>
            <a:gdLst>
              <a:gd name="connsiteX0" fmla="*/ 0 w 3962400"/>
              <a:gd name="connsiteY0" fmla="*/ 1155841 h 1219341"/>
              <a:gd name="connsiteX1" fmla="*/ 3175000 w 3962400"/>
              <a:gd name="connsiteY1" fmla="*/ 141 h 1219341"/>
              <a:gd name="connsiteX2" fmla="*/ 3962400 w 3962400"/>
              <a:gd name="connsiteY2" fmla="*/ 1219341 h 121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1219341">
                <a:moveTo>
                  <a:pt x="0" y="1155841"/>
                </a:moveTo>
                <a:cubicBezTo>
                  <a:pt x="1257300" y="572699"/>
                  <a:pt x="2514600" y="-10442"/>
                  <a:pt x="3175000" y="141"/>
                </a:cubicBezTo>
                <a:cubicBezTo>
                  <a:pt x="3835400" y="10724"/>
                  <a:pt x="3898900" y="615032"/>
                  <a:pt x="3962400" y="1219341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2603500" y="4533975"/>
            <a:ext cx="4381500" cy="2006913"/>
          </a:xfrm>
          <a:custGeom>
            <a:avLst/>
            <a:gdLst>
              <a:gd name="connsiteX0" fmla="*/ 0 w 4381500"/>
              <a:gd name="connsiteY0" fmla="*/ 800026 h 2006913"/>
              <a:gd name="connsiteX1" fmla="*/ 2578100 w 4381500"/>
              <a:gd name="connsiteY1" fmla="*/ 1993826 h 2006913"/>
              <a:gd name="connsiteX2" fmla="*/ 3454400 w 4381500"/>
              <a:gd name="connsiteY2" fmla="*/ 114226 h 2006913"/>
              <a:gd name="connsiteX3" fmla="*/ 4381500 w 4381500"/>
              <a:gd name="connsiteY3" fmla="*/ 368226 h 200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0" h="2006913">
                <a:moveTo>
                  <a:pt x="0" y="800026"/>
                </a:moveTo>
                <a:cubicBezTo>
                  <a:pt x="1001183" y="1454076"/>
                  <a:pt x="2002367" y="2108126"/>
                  <a:pt x="2578100" y="1993826"/>
                </a:cubicBezTo>
                <a:cubicBezTo>
                  <a:pt x="3153833" y="1879526"/>
                  <a:pt x="3153833" y="385159"/>
                  <a:pt x="3454400" y="114226"/>
                </a:cubicBezTo>
                <a:cubicBezTo>
                  <a:pt x="3754967" y="-156707"/>
                  <a:pt x="4068233" y="105759"/>
                  <a:pt x="4381500" y="368226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5016500" y="5118101"/>
            <a:ext cx="4098510" cy="1410859"/>
          </a:xfrm>
          <a:custGeom>
            <a:avLst/>
            <a:gdLst>
              <a:gd name="connsiteX0" fmla="*/ 0 w 4098510"/>
              <a:gd name="connsiteY0" fmla="*/ 190500 h 1410859"/>
              <a:gd name="connsiteX1" fmla="*/ 3581400 w 4098510"/>
              <a:gd name="connsiteY1" fmla="*/ 1409700 h 1410859"/>
              <a:gd name="connsiteX2" fmla="*/ 4000500 w 4098510"/>
              <a:gd name="connsiteY2" fmla="*/ 0 h 141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8510" h="1410859">
                <a:moveTo>
                  <a:pt x="0" y="190500"/>
                </a:moveTo>
                <a:cubicBezTo>
                  <a:pt x="1457325" y="815975"/>
                  <a:pt x="2914650" y="1441450"/>
                  <a:pt x="3581400" y="1409700"/>
                </a:cubicBezTo>
                <a:cubicBezTo>
                  <a:pt x="4248150" y="1377950"/>
                  <a:pt x="4124325" y="688975"/>
                  <a:pt x="4000500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5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5098257" y="2993101"/>
            <a:ext cx="1936575" cy="1814703"/>
            <a:chOff x="1187624" y="4080248"/>
            <a:chExt cx="2448272" cy="1944216"/>
          </a:xfrm>
        </p:grpSpPr>
        <p:sp>
          <p:nvSpPr>
            <p:cNvPr id="30" name="직사각형 2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982604" y="2870044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26820" y="2869409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82604" y="4684112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926820" y="4683477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6" idx="4"/>
            <a:endCxn id="18" idx="0"/>
          </p:cNvCxnSpPr>
          <p:nvPr/>
        </p:nvCxnSpPr>
        <p:spPr>
          <a:xfrm>
            <a:off x="5090616" y="3117426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7" idx="2"/>
          </p:cNvCxnSpPr>
          <p:nvPr/>
        </p:nvCxnSpPr>
        <p:spPr>
          <a:xfrm flipV="1">
            <a:off x="5198628" y="2993101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4"/>
            <a:endCxn id="19" idx="0"/>
          </p:cNvCxnSpPr>
          <p:nvPr/>
        </p:nvCxnSpPr>
        <p:spPr>
          <a:xfrm>
            <a:off x="7034832" y="3116791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8" idx="6"/>
            <a:endCxn id="19" idx="2"/>
          </p:cNvCxnSpPr>
          <p:nvPr/>
        </p:nvCxnSpPr>
        <p:spPr>
          <a:xfrm flipV="1">
            <a:off x="5198628" y="4807169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7"/>
            <a:endCxn id="17" idx="3"/>
          </p:cNvCxnSpPr>
          <p:nvPr/>
        </p:nvCxnSpPr>
        <p:spPr>
          <a:xfrm flipV="1">
            <a:off x="5166992" y="3080564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523928" y="237818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928" y="2378182"/>
                <a:ext cx="5040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504692" y="48985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92" y="4898596"/>
                <a:ext cx="504056" cy="523220"/>
              </a:xfrm>
              <a:prstGeom prst="rect">
                <a:avLst/>
              </a:prstGeom>
              <a:blipFill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989718" y="2378182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718" y="2378182"/>
                <a:ext cx="12542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7112768" y="484751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768" y="4847518"/>
                <a:ext cx="5040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31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텍스쳐</a:t>
            </a:r>
            <a:r>
              <a:rPr lang="en-US" altLang="ko-KR" dirty="0" smtClean="0"/>
              <a:t> </a:t>
            </a:r>
            <a:r>
              <a:rPr lang="ko-KR" altLang="en-US" dirty="0" smtClean="0"/>
              <a:t>샘플링은 어느 단계에서 이루어 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35264" y="3501008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12832" y="350100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2647" y="350100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03866" y="3501008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66289" y="3501008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565134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134813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55061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615566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60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34967" y="227687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12535" y="227687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2350" y="227687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03569" y="227687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65992" y="22768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564837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134516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54764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615269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7124" y="5377378"/>
            <a:ext cx="29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/>
              <a:t>Texture Sampling</a:t>
            </a:r>
            <a:endParaRPr lang="ko-KR" altLang="en-US" sz="2800" dirty="0"/>
          </a:p>
        </p:txBody>
      </p:sp>
      <p:sp>
        <p:nvSpPr>
          <p:cNvPr id="14" name="자유형 13"/>
          <p:cNvSpPr/>
          <p:nvPr/>
        </p:nvSpPr>
        <p:spPr>
          <a:xfrm>
            <a:off x="7175327" y="3505200"/>
            <a:ext cx="879777" cy="1917700"/>
          </a:xfrm>
          <a:custGeom>
            <a:avLst/>
            <a:gdLst>
              <a:gd name="connsiteX0" fmla="*/ 63674 w 879777"/>
              <a:gd name="connsiteY0" fmla="*/ 1866900 h 1917700"/>
              <a:gd name="connsiteX1" fmla="*/ 76374 w 879777"/>
              <a:gd name="connsiteY1" fmla="*/ 1816100 h 1917700"/>
              <a:gd name="connsiteX2" fmla="*/ 825674 w 879777"/>
              <a:gd name="connsiteY2" fmla="*/ 952500 h 1917700"/>
              <a:gd name="connsiteX3" fmla="*/ 762174 w 879777"/>
              <a:gd name="connsiteY3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777" h="1917700">
                <a:moveTo>
                  <a:pt x="63674" y="1866900"/>
                </a:moveTo>
                <a:cubicBezTo>
                  <a:pt x="6524" y="1917700"/>
                  <a:pt x="-50626" y="1968500"/>
                  <a:pt x="76374" y="1816100"/>
                </a:cubicBezTo>
                <a:cubicBezTo>
                  <a:pt x="203374" y="1663700"/>
                  <a:pt x="711374" y="1255183"/>
                  <a:pt x="825674" y="952500"/>
                </a:cubicBezTo>
                <a:cubicBezTo>
                  <a:pt x="939974" y="649817"/>
                  <a:pt x="851074" y="324908"/>
                  <a:pt x="76217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8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34967" y="227687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12535" y="227687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2350" y="227687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03569" y="227687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65992" y="22768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564837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134516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54764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615269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5512" y="5377378"/>
            <a:ext cx="29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/>
              <a:t>Texture Sampling</a:t>
            </a:r>
            <a:endParaRPr lang="ko-KR" altLang="en-US" sz="2800" dirty="0"/>
          </a:p>
        </p:txBody>
      </p:sp>
      <p:sp>
        <p:nvSpPr>
          <p:cNvPr id="14" name="자유형 13"/>
          <p:cNvSpPr/>
          <p:nvPr/>
        </p:nvSpPr>
        <p:spPr>
          <a:xfrm>
            <a:off x="7175327" y="3505200"/>
            <a:ext cx="879777" cy="1917700"/>
          </a:xfrm>
          <a:custGeom>
            <a:avLst/>
            <a:gdLst>
              <a:gd name="connsiteX0" fmla="*/ 63674 w 879777"/>
              <a:gd name="connsiteY0" fmla="*/ 1866900 h 1917700"/>
              <a:gd name="connsiteX1" fmla="*/ 76374 w 879777"/>
              <a:gd name="connsiteY1" fmla="*/ 1816100 h 1917700"/>
              <a:gd name="connsiteX2" fmla="*/ 825674 w 879777"/>
              <a:gd name="connsiteY2" fmla="*/ 952500 h 1917700"/>
              <a:gd name="connsiteX3" fmla="*/ 762174 w 879777"/>
              <a:gd name="connsiteY3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777" h="1917700">
                <a:moveTo>
                  <a:pt x="63674" y="1866900"/>
                </a:moveTo>
                <a:cubicBezTo>
                  <a:pt x="6524" y="1917700"/>
                  <a:pt x="-50626" y="1968500"/>
                  <a:pt x="76374" y="1816100"/>
                </a:cubicBezTo>
                <a:cubicBezTo>
                  <a:pt x="203374" y="1663700"/>
                  <a:pt x="711374" y="1255183"/>
                  <a:pt x="825674" y="952500"/>
                </a:cubicBezTo>
                <a:cubicBezTo>
                  <a:pt x="939974" y="649817"/>
                  <a:pt x="851074" y="324908"/>
                  <a:pt x="76217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34967" y="4077073"/>
            <a:ext cx="363054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Sampling </a:t>
            </a:r>
            <a:r>
              <a:rPr lang="ko-KR" altLang="en-US" dirty="0"/>
              <a:t>을 위해선 </a:t>
            </a:r>
            <a:r>
              <a:rPr lang="ko-KR" altLang="en-US" dirty="0" err="1"/>
              <a:t>텍스쳐</a:t>
            </a:r>
            <a:r>
              <a:rPr lang="ko-KR" altLang="en-US" dirty="0"/>
              <a:t> 좌표가 필요하고 좌표를 얻기 위해선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쉐이더로</a:t>
            </a:r>
            <a:r>
              <a:rPr lang="ko-KR" altLang="en-US" dirty="0"/>
              <a:t> 부터 받아야 함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sz="2800" dirty="0">
                <a:solidFill>
                  <a:srgbClr val="FF0000"/>
                </a:solidFill>
                <a:sym typeface="Wingdings" pitchFamily="2" charset="2"/>
              </a:rPr>
              <a:t>Attribute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8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591944" y="1857857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오른쪽 화살표 8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" name="오른쪽 화살표 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659351" y="2285259"/>
            <a:ext cx="1879936" cy="369332"/>
            <a:chOff x="35496" y="3610047"/>
            <a:chExt cx="187993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아래쪽 화살표 13"/>
          <p:cNvSpPr/>
          <p:nvPr/>
        </p:nvSpPr>
        <p:spPr>
          <a:xfrm>
            <a:off x="5303912" y="3573016"/>
            <a:ext cx="1391396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574182" y="5036181"/>
            <a:ext cx="1879936" cy="369332"/>
            <a:chOff x="35496" y="3610047"/>
            <a:chExt cx="18799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574182" y="5540237"/>
            <a:ext cx="1879936" cy="369332"/>
            <a:chOff x="35496" y="3610047"/>
            <a:chExt cx="187993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vec2 </a:t>
              </a:r>
              <a:r>
                <a:rPr lang="en-US" altLang="ko-KR" dirty="0" err="1">
                  <a:sym typeface="Wingdings" pitchFamily="2" charset="2"/>
                </a:rPr>
                <a:t>TexPos</a:t>
              </a:r>
              <a:r>
                <a:rPr lang="en-US" altLang="ko-KR" dirty="0">
                  <a:sym typeface="Wingdings" pitchFamily="2" charset="2"/>
                </a:rPr>
                <a:t>;</a:t>
              </a:r>
              <a:endParaRPr lang="en-US" altLang="ko-KR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591944" y="4809024"/>
            <a:ext cx="2591178" cy="1224136"/>
            <a:chOff x="2268854" y="3392372"/>
            <a:chExt cx="2591178" cy="1224136"/>
          </a:xfrm>
        </p:grpSpPr>
        <p:grpSp>
          <p:nvGrpSpPr>
            <p:cNvPr id="22" name="그룹 2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오른쪽 화살표 2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5" name="오른쪽 화살표 2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59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359696" y="1693209"/>
            <a:ext cx="5616624" cy="3361057"/>
            <a:chOff x="678190" y="1460391"/>
            <a:chExt cx="8017592" cy="5080496"/>
          </a:xfrm>
        </p:grpSpPr>
        <p:grpSp>
          <p:nvGrpSpPr>
            <p:cNvPr id="5" name="그룹 4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" name="자유형 8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타원 2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9" name="직선 연결선 28"/>
            <p:cNvCxnSpPr>
              <a:stCxn id="25" idx="4"/>
              <a:endCxn id="2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5" idx="6"/>
              <a:endCxn id="2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6" idx="4"/>
              <a:endCxn id="2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7" idx="6"/>
              <a:endCxn id="2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7" idx="7"/>
              <a:endCxn id="2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975780" y="2557342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780" y="2557342"/>
                  <a:ext cx="504056" cy="5117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956543" y="507775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543" y="5077758"/>
                  <a:ext cx="504056" cy="511750"/>
                </a:xfrm>
                <a:prstGeom prst="rect">
                  <a:avLst/>
                </a:prstGeom>
                <a:blipFill>
                  <a:blip r:embed="rId3"/>
                  <a:stretch>
                    <a:fillRect r="-706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441569" y="2557342"/>
                  <a:ext cx="1254213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5117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564621" y="502667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8"/>
                  <a:ext cx="504056" cy="511750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1" name="타원 40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2" name="타원 41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78190" y="242088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2420888"/>
                  <a:ext cx="504056" cy="51175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8190" y="5253825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5117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970308" y="242088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8" y="2420888"/>
                  <a:ext cx="504056" cy="51175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970308" y="5241155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8" y="5241155"/>
                  <a:ext cx="504056" cy="5117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자유형 46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11624" y="558924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/>
              <a:t>버텍스당</a:t>
            </a:r>
            <a:r>
              <a:rPr lang="ko-KR" altLang="en-US" dirty="0"/>
              <a:t> </a:t>
            </a:r>
            <a:r>
              <a:rPr lang="ko-KR" altLang="en-US" dirty="0" err="1"/>
              <a:t>텍스쳐</a:t>
            </a:r>
            <a:r>
              <a:rPr lang="ko-KR" altLang="en-US" dirty="0"/>
              <a:t> 좌표 하나씩 필요함</a:t>
            </a:r>
            <a:endParaRPr lang="en-US" altLang="ko-KR" dirty="0"/>
          </a:p>
          <a:p>
            <a:pPr algn="ctr" latinLnBrk="0"/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버텍스</a:t>
            </a:r>
            <a:r>
              <a:rPr lang="ko-KR" altLang="en-US" dirty="0">
                <a:sym typeface="Wingdings" pitchFamily="2" charset="2"/>
              </a:rPr>
              <a:t> 정보에 </a:t>
            </a:r>
            <a:r>
              <a:rPr lang="ko-KR" altLang="en-US" dirty="0" err="1">
                <a:sym typeface="Wingdings" pitchFamily="2" charset="2"/>
              </a:rPr>
              <a:t>텍스쳐</a:t>
            </a:r>
            <a:r>
              <a:rPr lang="ko-KR" altLang="en-US" dirty="0">
                <a:sym typeface="Wingdings" pitchFamily="2" charset="2"/>
              </a:rPr>
              <a:t> 좌표 추가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15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31505" y="1503042"/>
            <a:ext cx="5076845" cy="3294111"/>
            <a:chOff x="639826" y="1460391"/>
            <a:chExt cx="8055956" cy="5080496"/>
          </a:xfrm>
        </p:grpSpPr>
        <p:grpSp>
          <p:nvGrpSpPr>
            <p:cNvPr id="4" name="그룹 3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5" idx="4"/>
              <a:endCxn id="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6"/>
              <a:endCxn id="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6"/>
              <a:endCxn id="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7"/>
              <a:endCxn id="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blipFill>
                  <a:blip r:embed="rId2"/>
                  <a:stretch>
                    <a:fillRect r="-28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blipFill>
                  <a:blip r:embed="rId3"/>
                  <a:stretch>
                    <a:fillRect r="-17547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blipFill>
                  <a:blip r:embed="rId5"/>
                  <a:stretch>
                    <a:fillRect r="-28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blipFill>
                  <a:blip r:embed="rId6"/>
                  <a:stretch>
                    <a:fillRect r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blipFill>
                  <a:blip r:embed="rId7"/>
                  <a:stretch>
                    <a:fillRect r="-9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blipFill>
                  <a:blip r:embed="rId8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blipFill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자유형 25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261791" y="593926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0.0f)</a:t>
                </a:r>
                <a:endParaRPr lang="ko-KR" alt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791" y="5939262"/>
                <a:ext cx="1800200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261791" y="556091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1.0f)</a:t>
                </a:r>
                <a:endParaRPr lang="ko-KR" alt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791" y="5560910"/>
                <a:ext cx="180020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133998" y="593926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0.0f)</a:t>
                </a:r>
                <a:endParaRPr lang="ko-KR" alt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98" y="5939262"/>
                <a:ext cx="1800200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4133998" y="556091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1.0f)</a:t>
                </a:r>
                <a:endParaRPr lang="ko-KR" alt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98" y="5560910"/>
                <a:ext cx="1800200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392143" y="2083635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0.5f, 0.0f)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3" y="2083635"/>
                <a:ext cx="3275856" cy="461665"/>
              </a:xfrm>
              <a:prstGeom prst="rect">
                <a:avLst/>
              </a:prstGeom>
              <a:blipFill>
                <a:blip r:embed="rId1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391575" y="2468440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75" y="2468440"/>
                <a:ext cx="3275856" cy="461665"/>
              </a:xfrm>
              <a:prstGeom prst="rect">
                <a:avLst/>
              </a:prstGeom>
              <a:blipFill>
                <a:blip r:embed="rId15"/>
                <a:stretch>
                  <a:fillRect t="-10526" r="-18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7392144" y="2850472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2850472"/>
                <a:ext cx="3275856" cy="461665"/>
              </a:xfrm>
              <a:prstGeom prst="rect">
                <a:avLst/>
              </a:prstGeom>
              <a:blipFill>
                <a:blip r:embed="rId1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391573" y="3623643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73" y="3623643"/>
                <a:ext cx="3275856" cy="461665"/>
              </a:xfrm>
              <a:prstGeom prst="rect">
                <a:avLst/>
              </a:prstGeom>
              <a:blipFill>
                <a:blip r:embed="rId1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391005" y="4008448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005" y="4008448"/>
                <a:ext cx="3275856" cy="461665"/>
              </a:xfrm>
              <a:prstGeom prst="rect">
                <a:avLst/>
              </a:prstGeom>
              <a:blipFill>
                <a:blip r:embed="rId1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7391574" y="4390480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-0.5f, 0.0f)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74" y="4390480"/>
                <a:ext cx="3275856" cy="461665"/>
              </a:xfrm>
              <a:prstGeom prst="rect">
                <a:avLst/>
              </a:prstGeom>
              <a:blipFill>
                <a:blip r:embed="rId1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0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  <a:endParaRPr lang="en-US" altLang="ko-KR" dirty="0"/>
          </a:p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</a:t>
            </a:r>
            <a:r>
              <a:rPr lang="ko-KR" altLang="en-US" dirty="0" smtClean="0"/>
              <a:t>애니메이션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88603" y="2227585"/>
            <a:ext cx="5076845" cy="3294111"/>
            <a:chOff x="639826" y="1460391"/>
            <a:chExt cx="8055956" cy="5080496"/>
          </a:xfrm>
        </p:grpSpPr>
        <p:grpSp>
          <p:nvGrpSpPr>
            <p:cNvPr id="4" name="그룹 3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5" idx="4"/>
              <a:endCxn id="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6"/>
              <a:endCxn id="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6"/>
              <a:endCxn id="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7"/>
              <a:endCxn id="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blipFill>
                  <a:blip r:embed="rId2"/>
                  <a:stretch>
                    <a:fillRect r="-3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blipFill>
                  <a:blip r:embed="rId3"/>
                  <a:stretch>
                    <a:fillRect r="-18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blipFill>
                  <a:blip r:embed="rId4"/>
                  <a:stretch>
                    <a:fillRect r="-1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blipFill>
                  <a:blip r:embed="rId5"/>
                  <a:stretch>
                    <a:fillRect r="-28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blipFill>
                  <a:blip r:embed="rId6"/>
                  <a:stretch>
                    <a:fillRect r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blipFill>
                  <a:blip r:embed="rId7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blipFill>
                  <a:blip r:embed="rId8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blipFill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자유형 25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392145" y="17382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38260"/>
                <a:ext cx="317655" cy="523220"/>
              </a:xfrm>
              <a:prstGeom prst="rect">
                <a:avLst/>
              </a:prstGeom>
              <a:blipFill>
                <a:blip r:embed="rId10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9480377" y="17382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7" y="1738260"/>
                <a:ext cx="317655" cy="523220"/>
              </a:xfrm>
              <a:prstGeom prst="rect">
                <a:avLst/>
              </a:prstGeom>
              <a:blipFill>
                <a:blip r:embed="rId11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480377" y="235202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7" y="2352023"/>
                <a:ext cx="317655" cy="523220"/>
              </a:xfrm>
              <a:prstGeom prst="rect">
                <a:avLst/>
              </a:prstGeom>
              <a:blipFill>
                <a:blip r:embed="rId12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9480377" y="30435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7" y="3043560"/>
                <a:ext cx="317655" cy="523220"/>
              </a:xfrm>
              <a:prstGeom prst="rect">
                <a:avLst/>
              </a:prstGeom>
              <a:blipFill>
                <a:blip r:embed="rId13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392145" y="2434075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2434075"/>
                <a:ext cx="317655" cy="523220"/>
              </a:xfrm>
              <a:prstGeom prst="rect">
                <a:avLst/>
              </a:prstGeom>
              <a:blipFill>
                <a:blip r:embed="rId14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392145" y="3157248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3157248"/>
                <a:ext cx="317655" cy="523220"/>
              </a:xfrm>
              <a:prstGeom prst="rect">
                <a:avLst/>
              </a:prstGeom>
              <a:blipFill>
                <a:blip r:embed="rId15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/>
          <p:cNvCxnSpPr>
            <a:stCxn id="34" idx="3"/>
            <a:endCxn id="35" idx="1"/>
          </p:cNvCxnSpPr>
          <p:nvPr/>
        </p:nvCxnSpPr>
        <p:spPr>
          <a:xfrm>
            <a:off x="7709800" y="1999870"/>
            <a:ext cx="1770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3"/>
            <a:endCxn id="36" idx="1"/>
          </p:cNvCxnSpPr>
          <p:nvPr/>
        </p:nvCxnSpPr>
        <p:spPr>
          <a:xfrm flipV="1">
            <a:off x="7709800" y="2613633"/>
            <a:ext cx="1770577" cy="820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3"/>
            <a:endCxn id="37" idx="1"/>
          </p:cNvCxnSpPr>
          <p:nvPr/>
        </p:nvCxnSpPr>
        <p:spPr>
          <a:xfrm flipV="1">
            <a:off x="7709800" y="3305170"/>
            <a:ext cx="1770577" cy="113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9562908" y="4222937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908" y="4222937"/>
                <a:ext cx="317655" cy="523220"/>
              </a:xfrm>
              <a:prstGeom prst="rect">
                <a:avLst/>
              </a:prstGeom>
              <a:blipFill>
                <a:blip r:embed="rId16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9562908" y="483670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908" y="4836700"/>
                <a:ext cx="317655" cy="523220"/>
              </a:xfrm>
              <a:prstGeom prst="rect">
                <a:avLst/>
              </a:prstGeom>
              <a:blipFill>
                <a:blip r:embed="rId17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9562908" y="5528237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908" y="5528237"/>
                <a:ext cx="317655" cy="523220"/>
              </a:xfrm>
              <a:prstGeom prst="rect">
                <a:avLst/>
              </a:prstGeom>
              <a:blipFill>
                <a:blip r:embed="rId18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7392145" y="390011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3900110"/>
                <a:ext cx="317655" cy="523220"/>
              </a:xfrm>
              <a:prstGeom prst="rect">
                <a:avLst/>
              </a:prstGeom>
              <a:blipFill>
                <a:blip r:embed="rId19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>
            <a:stCxn id="49" idx="3"/>
            <a:endCxn id="48" idx="1"/>
          </p:cNvCxnSpPr>
          <p:nvPr/>
        </p:nvCxnSpPr>
        <p:spPr>
          <a:xfrm>
            <a:off x="7709799" y="4161721"/>
            <a:ext cx="1853108" cy="162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8" idx="3"/>
            <a:endCxn id="47" idx="1"/>
          </p:cNvCxnSpPr>
          <p:nvPr/>
        </p:nvCxnSpPr>
        <p:spPr>
          <a:xfrm>
            <a:off x="7709799" y="2695686"/>
            <a:ext cx="1853108" cy="24026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9" idx="3"/>
            <a:endCxn id="46" idx="1"/>
          </p:cNvCxnSpPr>
          <p:nvPr/>
        </p:nvCxnSpPr>
        <p:spPr>
          <a:xfrm>
            <a:off x="7709799" y="3418859"/>
            <a:ext cx="1853108" cy="10656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35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56210" y="4437663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0.5f, 0.0f,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10" y="4437663"/>
                <a:ext cx="5400601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855642" y="4822468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</a:t>
                </a:r>
                <a:r>
                  <a:rPr lang="en-US" altLang="ko-KR" sz="2400" dirty="0"/>
                  <a:t>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2" y="4822468"/>
                <a:ext cx="5400601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856211" y="5200134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</a:t>
                </a:r>
                <a:r>
                  <a:rPr lang="en-US" altLang="ko-KR" sz="2400" dirty="0"/>
                  <a:t>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11" y="5200134"/>
                <a:ext cx="5400601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55640" y="5584875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</a:t>
                </a:r>
                <a:r>
                  <a:rPr lang="en-US" altLang="ko-KR" sz="2400" dirty="0"/>
                  <a:t>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5584875"/>
                <a:ext cx="5400601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55072" y="5969680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</a:t>
                </a:r>
                <a:r>
                  <a:rPr lang="en-US" altLang="ko-KR" sz="2400" dirty="0"/>
                  <a:t>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072" y="5969680"/>
                <a:ext cx="5400601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855641" y="6351712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-0.5f</a:t>
                </a:r>
                <a:r>
                  <a:rPr lang="en-US" altLang="ko-KR" sz="2400" dirty="0"/>
                  <a:t>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1" y="6351712"/>
                <a:ext cx="5400601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3449205" y="1883679"/>
            <a:ext cx="1936575" cy="1814703"/>
            <a:chOff x="1187624" y="4080248"/>
            <a:chExt cx="2448272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3333552" y="1760622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277768" y="1759987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333552" y="3574690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277768" y="3574055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4" idx="4"/>
            <a:endCxn id="16" idx="0"/>
          </p:cNvCxnSpPr>
          <p:nvPr/>
        </p:nvCxnSpPr>
        <p:spPr>
          <a:xfrm>
            <a:off x="3441564" y="2008004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6"/>
            <a:endCxn id="15" idx="2"/>
          </p:cNvCxnSpPr>
          <p:nvPr/>
        </p:nvCxnSpPr>
        <p:spPr>
          <a:xfrm flipV="1">
            <a:off x="3549576" y="1883679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4"/>
            <a:endCxn id="17" idx="0"/>
          </p:cNvCxnSpPr>
          <p:nvPr/>
        </p:nvCxnSpPr>
        <p:spPr>
          <a:xfrm>
            <a:off x="5385780" y="2007369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7" idx="2"/>
          </p:cNvCxnSpPr>
          <p:nvPr/>
        </p:nvCxnSpPr>
        <p:spPr>
          <a:xfrm flipV="1">
            <a:off x="3549576" y="3697747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6" idx="7"/>
            <a:endCxn id="15" idx="3"/>
          </p:cNvCxnSpPr>
          <p:nvPr/>
        </p:nvCxnSpPr>
        <p:spPr>
          <a:xfrm flipV="1">
            <a:off x="3517940" y="1971142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874876" y="1268760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6" y="1268760"/>
                <a:ext cx="50405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855640" y="378917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3789174"/>
                <a:ext cx="504056" cy="523220"/>
              </a:xfrm>
              <a:prstGeom prst="rect">
                <a:avLst/>
              </a:prstGeom>
              <a:blipFill>
                <a:blip r:embed="rId9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340666" y="1268760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666" y="1268760"/>
                <a:ext cx="125421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463716" y="37380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716" y="3738096"/>
                <a:ext cx="50405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938586" y="8129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812926"/>
                <a:ext cx="317655" cy="523220"/>
              </a:xfrm>
              <a:prstGeom prst="rect">
                <a:avLst/>
              </a:prstGeom>
              <a:blipFill>
                <a:blip r:embed="rId12"/>
                <a:stretch>
                  <a:fillRect r="-13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0026818" y="8129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818" y="812926"/>
                <a:ext cx="317655" cy="523220"/>
              </a:xfrm>
              <a:prstGeom prst="rect">
                <a:avLst/>
              </a:prstGeom>
              <a:blipFill>
                <a:blip r:embed="rId1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0026818" y="1426689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818" y="1426689"/>
                <a:ext cx="317655" cy="523220"/>
              </a:xfrm>
              <a:prstGeom prst="rect">
                <a:avLst/>
              </a:prstGeom>
              <a:blipFill>
                <a:blip r:embed="rId14"/>
                <a:stretch>
                  <a:fillRect r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0026818" y="21182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818" y="2118226"/>
                <a:ext cx="317655" cy="523220"/>
              </a:xfrm>
              <a:prstGeom prst="rect">
                <a:avLst/>
              </a:prstGeom>
              <a:blipFill>
                <a:blip r:embed="rId15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938586" y="1508741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1508741"/>
                <a:ext cx="317655" cy="523220"/>
              </a:xfrm>
              <a:prstGeom prst="rect">
                <a:avLst/>
              </a:prstGeom>
              <a:blipFill>
                <a:blip r:embed="rId16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938586" y="2231914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2231914"/>
                <a:ext cx="317655" cy="523220"/>
              </a:xfrm>
              <a:prstGeom prst="rect">
                <a:avLst/>
              </a:prstGeom>
              <a:blipFill>
                <a:blip r:embed="rId17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>
            <a:stCxn id="27" idx="3"/>
            <a:endCxn id="28" idx="1"/>
          </p:cNvCxnSpPr>
          <p:nvPr/>
        </p:nvCxnSpPr>
        <p:spPr>
          <a:xfrm>
            <a:off x="8256241" y="1074536"/>
            <a:ext cx="1770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1" idx="3"/>
            <a:endCxn id="29" idx="1"/>
          </p:cNvCxnSpPr>
          <p:nvPr/>
        </p:nvCxnSpPr>
        <p:spPr>
          <a:xfrm flipV="1">
            <a:off x="8256241" y="1688299"/>
            <a:ext cx="1770577" cy="820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2" idx="3"/>
            <a:endCxn id="30" idx="1"/>
          </p:cNvCxnSpPr>
          <p:nvPr/>
        </p:nvCxnSpPr>
        <p:spPr>
          <a:xfrm flipV="1">
            <a:off x="8256241" y="2379836"/>
            <a:ext cx="1770577" cy="113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0109349" y="329760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349" y="3297603"/>
                <a:ext cx="317655" cy="523220"/>
              </a:xfrm>
              <a:prstGeom prst="rect">
                <a:avLst/>
              </a:prstGeom>
              <a:blipFill>
                <a:blip r:embed="rId18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0109349" y="391136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349" y="3911366"/>
                <a:ext cx="317655" cy="523220"/>
              </a:xfrm>
              <a:prstGeom prst="rect">
                <a:avLst/>
              </a:prstGeom>
              <a:blipFill>
                <a:blip r:embed="rId19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0109349" y="460290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349" y="4602903"/>
                <a:ext cx="317655" cy="523220"/>
              </a:xfrm>
              <a:prstGeom prst="rect">
                <a:avLst/>
              </a:prstGeom>
              <a:blipFill>
                <a:blip r:embed="rId20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938586" y="297477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2974776"/>
                <a:ext cx="317655" cy="523220"/>
              </a:xfrm>
              <a:prstGeom prst="rect">
                <a:avLst/>
              </a:prstGeom>
              <a:blipFill>
                <a:blip r:embed="rId21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>
            <a:stCxn id="39" idx="3"/>
            <a:endCxn id="38" idx="1"/>
          </p:cNvCxnSpPr>
          <p:nvPr/>
        </p:nvCxnSpPr>
        <p:spPr>
          <a:xfrm>
            <a:off x="8256240" y="3236387"/>
            <a:ext cx="1853108" cy="162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1" idx="3"/>
            <a:endCxn id="37" idx="1"/>
          </p:cNvCxnSpPr>
          <p:nvPr/>
        </p:nvCxnSpPr>
        <p:spPr>
          <a:xfrm>
            <a:off x="8256240" y="1770352"/>
            <a:ext cx="1853108" cy="24026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2" idx="3"/>
            <a:endCxn id="36" idx="1"/>
          </p:cNvCxnSpPr>
          <p:nvPr/>
        </p:nvCxnSpPr>
        <p:spPr>
          <a:xfrm>
            <a:off x="8256240" y="2493525"/>
            <a:ext cx="1853108" cy="10656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735961" y="2418889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0.0f)</a:t>
                </a:r>
                <a:endParaRPr lang="ko-KR" alt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2418889"/>
                <a:ext cx="1800200" cy="369332"/>
              </a:xfrm>
              <a:prstGeom prst="rect">
                <a:avLst/>
              </a:prstGeom>
              <a:blipFill>
                <a:blip r:embed="rId2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5735961" y="2040537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1.0f)</a:t>
                </a:r>
                <a:endParaRPr lang="ko-KR" alt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2040537"/>
                <a:ext cx="1800200" cy="369332"/>
              </a:xfrm>
              <a:prstGeom prst="rect">
                <a:avLst/>
              </a:prstGeom>
              <a:blipFill>
                <a:blip r:embed="rId2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5735961" y="315928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0.0f)</a:t>
                </a:r>
                <a:endParaRPr lang="ko-KR" alt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3159280"/>
                <a:ext cx="1800200" cy="369332"/>
              </a:xfrm>
              <a:prstGeom prst="rect">
                <a:avLst/>
              </a:prstGeom>
              <a:blipFill>
                <a:blip r:embed="rId2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5735961" y="278092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1.0f)</a:t>
                </a:r>
                <a:endParaRPr lang="ko-KR" alt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2780928"/>
                <a:ext cx="1800200" cy="369332"/>
              </a:xfrm>
              <a:prstGeom prst="rect">
                <a:avLst/>
              </a:prstGeom>
              <a:blipFill>
                <a:blip r:embed="rId2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69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u, v </a:t>
            </a:r>
            <a:r>
              <a:rPr lang="ko-KR" altLang="en-US" dirty="0" smtClean="0"/>
              <a:t>좌표가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작거나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클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wrap </a:t>
            </a:r>
            <a:r>
              <a:rPr lang="ko-KR" altLang="en-US" dirty="0" smtClean="0"/>
              <a:t>형식에 따라 채워짐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780929"/>
            <a:ext cx="2592288" cy="20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4834464"/>
            <a:ext cx="2592288" cy="199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9" y="2780929"/>
            <a:ext cx="2562966" cy="20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4834464"/>
            <a:ext cx="2562967" cy="19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36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텍스쳐</a:t>
            </a:r>
            <a:r>
              <a:rPr lang="ko-KR" altLang="en-US" dirty="0" smtClean="0"/>
              <a:t> 샘플링</a:t>
            </a:r>
            <a:endParaRPr lang="ko-KR" altLang="en-US" dirty="0"/>
          </a:p>
        </p:txBody>
      </p:sp>
      <p:pic>
        <p:nvPicPr>
          <p:cNvPr id="2050" name="Picture 2" descr="http://cfile23.uf.tistory.com/image/184CED3C4F4B90CC1712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2258368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4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7528" y="1484785"/>
            <a:ext cx="8532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static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GLulong</a:t>
            </a:r>
            <a:r>
              <a:rPr lang="en-US" altLang="ko-KR" sz="1400" dirty="0"/>
              <a:t> checkerboard[] =</a:t>
            </a:r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 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27040" r="24621" b="24660"/>
          <a:stretch/>
        </p:blipFill>
        <p:spPr bwMode="auto">
          <a:xfrm>
            <a:off x="4656262" y="4221089"/>
            <a:ext cx="2914972" cy="217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972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전체적인 순서는 </a:t>
            </a:r>
            <a:r>
              <a:rPr lang="en-US" altLang="ko-KR" dirty="0" smtClean="0"/>
              <a:t>VBO </a:t>
            </a:r>
            <a:r>
              <a:rPr lang="ko-KR" altLang="en-US" dirty="0" smtClean="0"/>
              <a:t>생성하는 법과 비슷함</a:t>
            </a:r>
            <a:endParaRPr lang="en-US" altLang="ko-KR" dirty="0" smtClean="0"/>
          </a:p>
          <a:p>
            <a:pPr lvl="1"/>
            <a:r>
              <a:rPr lang="en-US" altLang="ko-KR" dirty="0" err="1"/>
              <a:t>glGenTextures</a:t>
            </a:r>
            <a:r>
              <a:rPr lang="en-US" altLang="ko-KR" dirty="0"/>
              <a:t>(1, &amp;</a:t>
            </a:r>
            <a:r>
              <a:rPr lang="en-US" altLang="ko-KR" dirty="0" err="1"/>
              <a:t>gTextureID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/>
              <a:t>glTexImage2D(GL_TEXTURE_2D, 0, GL_RGBA, 8, 8, 0, GL_RGBA, GL_UNSIGNED_BYTE, checkerboard);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31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glTexParameteri</a:t>
            </a:r>
            <a:r>
              <a:rPr lang="en-US" altLang="ko-KR" dirty="0" smtClean="0"/>
              <a:t>(GL_TEXTURE_2D</a:t>
            </a:r>
            <a:r>
              <a:rPr lang="en-US" altLang="ko-KR" dirty="0"/>
              <a:t>, GL_TEXTURE_MIN_FILTER, GL_NEAREST);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GL_TEXTURE_MAG_FILTER, GL_NEAREST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err="1" smtClean="0"/>
              <a:t>glTexParameteri</a:t>
            </a:r>
            <a:r>
              <a:rPr lang="en-US" altLang="ko-KR" dirty="0" smtClean="0"/>
              <a:t>(GL_TEXTURE_2D</a:t>
            </a:r>
            <a:r>
              <a:rPr lang="en-US" altLang="ko-KR" dirty="0"/>
              <a:t>, GL_TEXTURE_WRAP_S, GL_CLAMP_TO_EDGE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err="1" smtClean="0"/>
              <a:t>glTexParameteri</a:t>
            </a:r>
            <a:r>
              <a:rPr lang="en-US" altLang="ko-KR" dirty="0" smtClean="0"/>
              <a:t>(GL_TEXTURE_2D</a:t>
            </a:r>
            <a:r>
              <a:rPr lang="en-US" altLang="ko-KR" dirty="0"/>
              <a:t>, GL_TEXTURE_WRAP_T, GL_CLAMP_TO_EDGE);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72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75520" y="4941169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19536" y="1412776"/>
            <a:ext cx="3707904" cy="310854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/>
              <a:t>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6087740" y="1412775"/>
            <a:ext cx="4572000" cy="283154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uniform sampler2D </a:t>
            </a:r>
            <a:r>
              <a:rPr lang="en-US" altLang="ko-KR" sz="1600" dirty="0" err="1"/>
              <a:t>uTexSampler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texture(</a:t>
            </a:r>
            <a:r>
              <a:rPr lang="en-US" altLang="ko-KR" sz="1600" dirty="0" err="1"/>
              <a:t>uTexSampler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텍스쳐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r>
              <a:rPr lang="ko-KR" altLang="en-US" dirty="0" err="1" smtClean="0"/>
              <a:t>텍스쳐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err="1" smtClean="0"/>
              <a:t>텍스쳐</a:t>
            </a:r>
            <a:r>
              <a:rPr lang="ko-KR" altLang="en-US" dirty="0" smtClean="0"/>
              <a:t> 사용 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62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Shader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생성 후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 smtClean="0"/>
              <a:t>: </a:t>
            </a:r>
            <a:r>
              <a:rPr lang="ko-KR" altLang="en-US" dirty="0" err="1"/>
              <a:t>블러</a:t>
            </a:r>
            <a:r>
              <a:rPr lang="ko-KR" altLang="en-US" dirty="0"/>
              <a:t> 효과 </a:t>
            </a:r>
            <a:r>
              <a:rPr lang="ko-KR" altLang="en-US" dirty="0" smtClean="0"/>
              <a:t>구현 해보기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좌표 꼬아 보기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3643869"/>
            <a:ext cx="2857500" cy="2857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234" y="3649765"/>
            <a:ext cx="2858655" cy="28586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72313" y="2420888"/>
            <a:ext cx="257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V </a:t>
            </a:r>
            <a:r>
              <a:rPr lang="ko-KR" altLang="en-US" dirty="0" smtClean="0"/>
              <a:t>좌표가 반대이므로 이 </a:t>
            </a:r>
            <a:r>
              <a:rPr lang="en-US" altLang="ko-KR" dirty="0" smtClean="0"/>
              <a:t>Texture </a:t>
            </a:r>
            <a:r>
              <a:rPr lang="ko-KR" altLang="en-US" dirty="0" smtClean="0"/>
              <a:t>활용</a:t>
            </a:r>
            <a:endParaRPr lang="ko-KR" altLang="en-US" dirty="0" smtClean="0"/>
          </a:p>
        </p:txBody>
      </p:sp>
      <p:sp>
        <p:nvSpPr>
          <p:cNvPr id="13" name="아래쪽 화살표 12"/>
          <p:cNvSpPr/>
          <p:nvPr/>
        </p:nvSpPr>
        <p:spPr>
          <a:xfrm>
            <a:off x="9624392" y="3140968"/>
            <a:ext cx="576064" cy="5029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265" y="438368"/>
            <a:ext cx="10972800" cy="114300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" y="2780927"/>
            <a:ext cx="2857500" cy="14401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5281" y="4221087"/>
            <a:ext cx="2857500" cy="14173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9192344" y="2780927"/>
            <a:ext cx="2847975" cy="2857491"/>
            <a:chOff x="7888387" y="2870093"/>
            <a:chExt cx="2847975" cy="27717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8387" y="4717942"/>
              <a:ext cx="2847975" cy="9239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8387" y="3794017"/>
              <a:ext cx="2847975" cy="92392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8387" y="2870093"/>
              <a:ext cx="2847975" cy="923924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6209148" y="2780915"/>
            <a:ext cx="2857500" cy="2857500"/>
            <a:chOff x="4223792" y="3140966"/>
            <a:chExt cx="2857500" cy="92392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3792" y="3140968"/>
              <a:ext cx="949896" cy="9239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3688" y="3140967"/>
              <a:ext cx="1008111" cy="92392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1800" y="3140966"/>
              <a:ext cx="899492" cy="923924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727848" y="1729948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좌표 꼬아 보기</a:t>
            </a:r>
            <a:endParaRPr lang="en-US" altLang="ko-KR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183396" y="2780921"/>
            <a:ext cx="2852685" cy="2857497"/>
            <a:chOff x="5461746" y="399678"/>
            <a:chExt cx="2852685" cy="285749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4535" y="399681"/>
              <a:ext cx="949896" cy="285749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6423" y="399678"/>
              <a:ext cx="1008111" cy="2857494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1746" y="399681"/>
              <a:ext cx="899492" cy="2857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4460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89" y="3861216"/>
            <a:ext cx="2340260" cy="19443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349" y="3861216"/>
            <a:ext cx="2340260" cy="19443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852" y="1916832"/>
            <a:ext cx="2340260" cy="1944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48556"/>
          <a:stretch/>
        </p:blipFill>
        <p:spPr>
          <a:xfrm>
            <a:off x="7104112" y="1916832"/>
            <a:ext cx="1203930" cy="19443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1530"/>
          <a:stretch/>
        </p:blipFill>
        <p:spPr>
          <a:xfrm>
            <a:off x="3627522" y="1925874"/>
            <a:ext cx="1134315" cy="194438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626089" y="3852912"/>
            <a:ext cx="468052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761837" y="1907455"/>
            <a:ext cx="0" cy="195376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52891" y="1907454"/>
            <a:ext cx="0" cy="195376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946682" y="3861216"/>
            <a:ext cx="0" cy="195376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63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647728" y="2276872"/>
            <a:ext cx="4680520" cy="3888768"/>
            <a:chOff x="1991544" y="2060848"/>
            <a:chExt cx="4680520" cy="38887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1544" y="2060848"/>
              <a:ext cx="2340260" cy="194438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1544" y="4005232"/>
              <a:ext cx="2340260" cy="1944384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5946682" y="3861216"/>
              <a:ext cx="0" cy="1953761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t="50000"/>
            <a:stretch/>
          </p:blipFill>
          <p:spPr>
            <a:xfrm>
              <a:off x="4331804" y="2060848"/>
              <a:ext cx="2340260" cy="97219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1804" y="3033040"/>
              <a:ext cx="2340260" cy="194438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rcRect b="50017"/>
            <a:stretch/>
          </p:blipFill>
          <p:spPr>
            <a:xfrm>
              <a:off x="4331804" y="4977424"/>
              <a:ext cx="2340260" cy="971856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>
            <a:off x="5977384" y="2276872"/>
            <a:ext cx="0" cy="388843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7728" y="4221088"/>
            <a:ext cx="232965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971828" y="3249064"/>
            <a:ext cx="2356420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971828" y="5180748"/>
            <a:ext cx="2356420" cy="127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4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텍스쳐란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물체의 표면의 디테일을 표현하고자 할 때 모두 </a:t>
            </a:r>
            <a:r>
              <a:rPr lang="ko-KR" altLang="en-US" dirty="0" err="1" smtClean="0"/>
              <a:t>버텍스로</a:t>
            </a:r>
            <a:r>
              <a:rPr lang="ko-KR" altLang="en-US" dirty="0" smtClean="0"/>
              <a:t> 표현하기 위해선 매우 많은 데이터가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부분을 이미지로 대체 할 경우 간단하게 복잡한 표면을 표현 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이미지를 </a:t>
            </a:r>
            <a:r>
              <a:rPr lang="ko-KR" altLang="en-US" dirty="0" err="1" smtClean="0"/>
              <a:t>텍스쳐라</a:t>
            </a:r>
            <a:r>
              <a:rPr lang="ko-KR" altLang="en-US" dirty="0" smtClean="0"/>
              <a:t>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77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pic>
        <p:nvPicPr>
          <p:cNvPr id="1026" name="Picture 2" descr="texture mapp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388" y="1628800"/>
            <a:ext cx="47910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ure mappi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4149080"/>
            <a:ext cx="7680699" cy="233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5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필요한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 </a:t>
            </a:r>
            <a:r>
              <a:rPr lang="en-US" altLang="ko-KR" dirty="0" smtClean="0"/>
              <a:t>(jpg, bmp,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, tiff, …)</a:t>
            </a:r>
          </a:p>
          <a:p>
            <a:pPr lvl="1"/>
            <a:r>
              <a:rPr lang="ko-KR" altLang="en-US" dirty="0" err="1" smtClean="0"/>
              <a:t>매핑</a:t>
            </a:r>
            <a:r>
              <a:rPr lang="ko-KR" altLang="en-US" dirty="0" smtClean="0"/>
              <a:t> 위치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11624" y="4080248"/>
            <a:ext cx="2448272" cy="1944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241564" y="442797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95800" y="4427972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170932" y="5076032"/>
            <a:ext cx="1498600" cy="660400"/>
          </a:xfrm>
          <a:custGeom>
            <a:avLst/>
            <a:gdLst>
              <a:gd name="connsiteX0" fmla="*/ 114300 w 1498600"/>
              <a:gd name="connsiteY0" fmla="*/ 444500 h 660400"/>
              <a:gd name="connsiteX1" fmla="*/ 114300 w 1498600"/>
              <a:gd name="connsiteY1" fmla="*/ 444500 h 660400"/>
              <a:gd name="connsiteX2" fmla="*/ 25400 w 1498600"/>
              <a:gd name="connsiteY2" fmla="*/ 317500 h 660400"/>
              <a:gd name="connsiteX3" fmla="*/ 0 w 1498600"/>
              <a:gd name="connsiteY3" fmla="*/ 241300 h 660400"/>
              <a:gd name="connsiteX4" fmla="*/ 12700 w 1498600"/>
              <a:gd name="connsiteY4" fmla="*/ 88900 h 660400"/>
              <a:gd name="connsiteX5" fmla="*/ 25400 w 1498600"/>
              <a:gd name="connsiteY5" fmla="*/ 50800 h 660400"/>
              <a:gd name="connsiteX6" fmla="*/ 76200 w 1498600"/>
              <a:gd name="connsiteY6" fmla="*/ 12700 h 660400"/>
              <a:gd name="connsiteX7" fmla="*/ 114300 w 1498600"/>
              <a:gd name="connsiteY7" fmla="*/ 0 h 660400"/>
              <a:gd name="connsiteX8" fmla="*/ 203200 w 1498600"/>
              <a:gd name="connsiteY8" fmla="*/ 50800 h 660400"/>
              <a:gd name="connsiteX9" fmla="*/ 241300 w 1498600"/>
              <a:gd name="connsiteY9" fmla="*/ 63500 h 660400"/>
              <a:gd name="connsiteX10" fmla="*/ 317500 w 1498600"/>
              <a:gd name="connsiteY10" fmla="*/ 114300 h 660400"/>
              <a:gd name="connsiteX11" fmla="*/ 393700 w 1498600"/>
              <a:gd name="connsiteY11" fmla="*/ 139700 h 660400"/>
              <a:gd name="connsiteX12" fmla="*/ 444500 w 1498600"/>
              <a:gd name="connsiteY12" fmla="*/ 165100 h 660400"/>
              <a:gd name="connsiteX13" fmla="*/ 584200 w 1498600"/>
              <a:gd name="connsiteY13" fmla="*/ 203200 h 660400"/>
              <a:gd name="connsiteX14" fmla="*/ 787400 w 1498600"/>
              <a:gd name="connsiteY14" fmla="*/ 177800 h 660400"/>
              <a:gd name="connsiteX15" fmla="*/ 863600 w 1498600"/>
              <a:gd name="connsiteY15" fmla="*/ 139700 h 660400"/>
              <a:gd name="connsiteX16" fmla="*/ 952500 w 1498600"/>
              <a:gd name="connsiteY16" fmla="*/ 114300 h 660400"/>
              <a:gd name="connsiteX17" fmla="*/ 1003300 w 1498600"/>
              <a:gd name="connsiteY17" fmla="*/ 76200 h 660400"/>
              <a:gd name="connsiteX18" fmla="*/ 1041400 w 1498600"/>
              <a:gd name="connsiteY18" fmla="*/ 63500 h 660400"/>
              <a:gd name="connsiteX19" fmla="*/ 1079500 w 1498600"/>
              <a:gd name="connsiteY19" fmla="*/ 38100 h 660400"/>
              <a:gd name="connsiteX20" fmla="*/ 1155700 w 1498600"/>
              <a:gd name="connsiteY20" fmla="*/ 0 h 660400"/>
              <a:gd name="connsiteX21" fmla="*/ 1371600 w 1498600"/>
              <a:gd name="connsiteY21" fmla="*/ 12700 h 660400"/>
              <a:gd name="connsiteX22" fmla="*/ 1409700 w 1498600"/>
              <a:gd name="connsiteY22" fmla="*/ 50800 h 660400"/>
              <a:gd name="connsiteX23" fmla="*/ 1447800 w 1498600"/>
              <a:gd name="connsiteY23" fmla="*/ 76200 h 660400"/>
              <a:gd name="connsiteX24" fmla="*/ 1473200 w 1498600"/>
              <a:gd name="connsiteY24" fmla="*/ 114300 h 660400"/>
              <a:gd name="connsiteX25" fmla="*/ 1498600 w 1498600"/>
              <a:gd name="connsiteY25" fmla="*/ 190500 h 660400"/>
              <a:gd name="connsiteX26" fmla="*/ 1485900 w 1498600"/>
              <a:gd name="connsiteY26" fmla="*/ 304800 h 660400"/>
              <a:gd name="connsiteX27" fmla="*/ 1460500 w 1498600"/>
              <a:gd name="connsiteY27" fmla="*/ 342900 h 660400"/>
              <a:gd name="connsiteX28" fmla="*/ 1447800 w 1498600"/>
              <a:gd name="connsiteY28" fmla="*/ 381000 h 660400"/>
              <a:gd name="connsiteX29" fmla="*/ 1371600 w 1498600"/>
              <a:gd name="connsiteY29" fmla="*/ 457200 h 660400"/>
              <a:gd name="connsiteX30" fmla="*/ 1333500 w 1498600"/>
              <a:gd name="connsiteY30" fmla="*/ 495300 h 660400"/>
              <a:gd name="connsiteX31" fmla="*/ 1295400 w 1498600"/>
              <a:gd name="connsiteY31" fmla="*/ 508000 h 660400"/>
              <a:gd name="connsiteX32" fmla="*/ 1219200 w 1498600"/>
              <a:gd name="connsiteY32" fmla="*/ 558800 h 660400"/>
              <a:gd name="connsiteX33" fmla="*/ 1181100 w 1498600"/>
              <a:gd name="connsiteY33" fmla="*/ 571500 h 660400"/>
              <a:gd name="connsiteX34" fmla="*/ 1143000 w 1498600"/>
              <a:gd name="connsiteY34" fmla="*/ 596900 h 660400"/>
              <a:gd name="connsiteX35" fmla="*/ 1054100 w 1498600"/>
              <a:gd name="connsiteY35" fmla="*/ 622300 h 660400"/>
              <a:gd name="connsiteX36" fmla="*/ 977900 w 1498600"/>
              <a:gd name="connsiteY36" fmla="*/ 647700 h 660400"/>
              <a:gd name="connsiteX37" fmla="*/ 939800 w 1498600"/>
              <a:gd name="connsiteY37" fmla="*/ 660400 h 660400"/>
              <a:gd name="connsiteX38" fmla="*/ 457200 w 1498600"/>
              <a:gd name="connsiteY38" fmla="*/ 647700 h 660400"/>
              <a:gd name="connsiteX39" fmla="*/ 342900 w 1498600"/>
              <a:gd name="connsiteY39" fmla="*/ 609600 h 660400"/>
              <a:gd name="connsiteX40" fmla="*/ 266700 w 1498600"/>
              <a:gd name="connsiteY40" fmla="*/ 584200 h 660400"/>
              <a:gd name="connsiteX41" fmla="*/ 228600 w 1498600"/>
              <a:gd name="connsiteY41" fmla="*/ 571500 h 660400"/>
              <a:gd name="connsiteX42" fmla="*/ 165100 w 1498600"/>
              <a:gd name="connsiteY42" fmla="*/ 520700 h 660400"/>
              <a:gd name="connsiteX43" fmla="*/ 114300 w 1498600"/>
              <a:gd name="connsiteY43" fmla="*/ 4445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98600" h="660400">
                <a:moveTo>
                  <a:pt x="114300" y="444500"/>
                </a:moveTo>
                <a:lnTo>
                  <a:pt x="114300" y="444500"/>
                </a:lnTo>
                <a:cubicBezTo>
                  <a:pt x="84667" y="402167"/>
                  <a:pt x="41741" y="366523"/>
                  <a:pt x="25400" y="317500"/>
                </a:cubicBezTo>
                <a:lnTo>
                  <a:pt x="0" y="241300"/>
                </a:lnTo>
                <a:cubicBezTo>
                  <a:pt x="4233" y="190500"/>
                  <a:pt x="5963" y="139429"/>
                  <a:pt x="12700" y="88900"/>
                </a:cubicBezTo>
                <a:cubicBezTo>
                  <a:pt x="14469" y="75630"/>
                  <a:pt x="16830" y="61084"/>
                  <a:pt x="25400" y="50800"/>
                </a:cubicBezTo>
                <a:cubicBezTo>
                  <a:pt x="38951" y="34539"/>
                  <a:pt x="57822" y="23202"/>
                  <a:pt x="76200" y="12700"/>
                </a:cubicBezTo>
                <a:cubicBezTo>
                  <a:pt x="87823" y="6058"/>
                  <a:pt x="101600" y="4233"/>
                  <a:pt x="114300" y="0"/>
                </a:cubicBezTo>
                <a:cubicBezTo>
                  <a:pt x="221741" y="26860"/>
                  <a:pt x="112404" y="-9731"/>
                  <a:pt x="203200" y="50800"/>
                </a:cubicBezTo>
                <a:cubicBezTo>
                  <a:pt x="214339" y="58226"/>
                  <a:pt x="229598" y="56999"/>
                  <a:pt x="241300" y="63500"/>
                </a:cubicBezTo>
                <a:cubicBezTo>
                  <a:pt x="267985" y="78325"/>
                  <a:pt x="288540" y="104647"/>
                  <a:pt x="317500" y="114300"/>
                </a:cubicBezTo>
                <a:cubicBezTo>
                  <a:pt x="342900" y="122767"/>
                  <a:pt x="369753" y="127726"/>
                  <a:pt x="393700" y="139700"/>
                </a:cubicBezTo>
                <a:cubicBezTo>
                  <a:pt x="410633" y="148167"/>
                  <a:pt x="426922" y="158069"/>
                  <a:pt x="444500" y="165100"/>
                </a:cubicBezTo>
                <a:cubicBezTo>
                  <a:pt x="508952" y="190881"/>
                  <a:pt x="520427" y="190445"/>
                  <a:pt x="584200" y="203200"/>
                </a:cubicBezTo>
                <a:cubicBezTo>
                  <a:pt x="670952" y="195313"/>
                  <a:pt x="712417" y="196546"/>
                  <a:pt x="787400" y="177800"/>
                </a:cubicBezTo>
                <a:cubicBezTo>
                  <a:pt x="851244" y="161839"/>
                  <a:pt x="801519" y="170740"/>
                  <a:pt x="863600" y="139700"/>
                </a:cubicBezTo>
                <a:cubicBezTo>
                  <a:pt x="881820" y="130590"/>
                  <a:pt x="936224" y="118369"/>
                  <a:pt x="952500" y="114300"/>
                </a:cubicBezTo>
                <a:cubicBezTo>
                  <a:pt x="969433" y="101600"/>
                  <a:pt x="984922" y="86702"/>
                  <a:pt x="1003300" y="76200"/>
                </a:cubicBezTo>
                <a:cubicBezTo>
                  <a:pt x="1014923" y="69558"/>
                  <a:pt x="1029426" y="69487"/>
                  <a:pt x="1041400" y="63500"/>
                </a:cubicBezTo>
                <a:cubicBezTo>
                  <a:pt x="1055052" y="56674"/>
                  <a:pt x="1065848" y="44926"/>
                  <a:pt x="1079500" y="38100"/>
                </a:cubicBezTo>
                <a:cubicBezTo>
                  <a:pt x="1184660" y="-14480"/>
                  <a:pt x="1046511" y="72793"/>
                  <a:pt x="1155700" y="0"/>
                </a:cubicBezTo>
                <a:cubicBezTo>
                  <a:pt x="1227667" y="4233"/>
                  <a:pt x="1300909" y="-1438"/>
                  <a:pt x="1371600" y="12700"/>
                </a:cubicBezTo>
                <a:cubicBezTo>
                  <a:pt x="1389212" y="16222"/>
                  <a:pt x="1395902" y="39302"/>
                  <a:pt x="1409700" y="50800"/>
                </a:cubicBezTo>
                <a:cubicBezTo>
                  <a:pt x="1421426" y="60571"/>
                  <a:pt x="1435100" y="67733"/>
                  <a:pt x="1447800" y="76200"/>
                </a:cubicBezTo>
                <a:cubicBezTo>
                  <a:pt x="1456267" y="88900"/>
                  <a:pt x="1467001" y="100352"/>
                  <a:pt x="1473200" y="114300"/>
                </a:cubicBezTo>
                <a:cubicBezTo>
                  <a:pt x="1484074" y="138766"/>
                  <a:pt x="1498600" y="190500"/>
                  <a:pt x="1498600" y="190500"/>
                </a:cubicBezTo>
                <a:cubicBezTo>
                  <a:pt x="1494367" y="228600"/>
                  <a:pt x="1495197" y="267610"/>
                  <a:pt x="1485900" y="304800"/>
                </a:cubicBezTo>
                <a:cubicBezTo>
                  <a:pt x="1482198" y="319608"/>
                  <a:pt x="1467326" y="329248"/>
                  <a:pt x="1460500" y="342900"/>
                </a:cubicBezTo>
                <a:cubicBezTo>
                  <a:pt x="1454513" y="354874"/>
                  <a:pt x="1456019" y="370433"/>
                  <a:pt x="1447800" y="381000"/>
                </a:cubicBezTo>
                <a:cubicBezTo>
                  <a:pt x="1425747" y="409354"/>
                  <a:pt x="1397000" y="431800"/>
                  <a:pt x="1371600" y="457200"/>
                </a:cubicBezTo>
                <a:cubicBezTo>
                  <a:pt x="1358900" y="469900"/>
                  <a:pt x="1350539" y="489620"/>
                  <a:pt x="1333500" y="495300"/>
                </a:cubicBezTo>
                <a:cubicBezTo>
                  <a:pt x="1320800" y="499533"/>
                  <a:pt x="1307102" y="501499"/>
                  <a:pt x="1295400" y="508000"/>
                </a:cubicBezTo>
                <a:cubicBezTo>
                  <a:pt x="1268715" y="522825"/>
                  <a:pt x="1248160" y="549147"/>
                  <a:pt x="1219200" y="558800"/>
                </a:cubicBezTo>
                <a:cubicBezTo>
                  <a:pt x="1206500" y="563033"/>
                  <a:pt x="1193074" y="565513"/>
                  <a:pt x="1181100" y="571500"/>
                </a:cubicBezTo>
                <a:cubicBezTo>
                  <a:pt x="1167448" y="578326"/>
                  <a:pt x="1156652" y="590074"/>
                  <a:pt x="1143000" y="596900"/>
                </a:cubicBezTo>
                <a:cubicBezTo>
                  <a:pt x="1121660" y="607570"/>
                  <a:pt x="1074445" y="616196"/>
                  <a:pt x="1054100" y="622300"/>
                </a:cubicBezTo>
                <a:cubicBezTo>
                  <a:pt x="1028455" y="629993"/>
                  <a:pt x="1003300" y="639233"/>
                  <a:pt x="977900" y="647700"/>
                </a:cubicBezTo>
                <a:lnTo>
                  <a:pt x="939800" y="660400"/>
                </a:lnTo>
                <a:lnTo>
                  <a:pt x="457200" y="647700"/>
                </a:lnTo>
                <a:cubicBezTo>
                  <a:pt x="337736" y="642270"/>
                  <a:pt x="419146" y="643487"/>
                  <a:pt x="342900" y="609600"/>
                </a:cubicBezTo>
                <a:cubicBezTo>
                  <a:pt x="318434" y="598726"/>
                  <a:pt x="292100" y="592667"/>
                  <a:pt x="266700" y="584200"/>
                </a:cubicBezTo>
                <a:lnTo>
                  <a:pt x="228600" y="571500"/>
                </a:lnTo>
                <a:cubicBezTo>
                  <a:pt x="171794" y="486291"/>
                  <a:pt x="238712" y="569775"/>
                  <a:pt x="165100" y="520700"/>
                </a:cubicBezTo>
                <a:cubicBezTo>
                  <a:pt x="150156" y="510737"/>
                  <a:pt x="122767" y="457200"/>
                  <a:pt x="114300" y="444500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97179" y="61088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0" name="타원 9"/>
          <p:cNvSpPr/>
          <p:nvPr/>
        </p:nvSpPr>
        <p:spPr>
          <a:xfrm>
            <a:off x="7116700" y="4080248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060916" y="407961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116700" y="5894316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060916" y="589368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0" idx="4"/>
            <a:endCxn id="12" idx="0"/>
          </p:cNvCxnSpPr>
          <p:nvPr/>
        </p:nvCxnSpPr>
        <p:spPr>
          <a:xfrm>
            <a:off x="7224712" y="4327630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" idx="6"/>
            <a:endCxn id="11" idx="2"/>
          </p:cNvCxnSpPr>
          <p:nvPr/>
        </p:nvCxnSpPr>
        <p:spPr>
          <a:xfrm flipV="1">
            <a:off x="7332724" y="4203305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4"/>
            <a:endCxn id="13" idx="0"/>
          </p:cNvCxnSpPr>
          <p:nvPr/>
        </p:nvCxnSpPr>
        <p:spPr>
          <a:xfrm>
            <a:off x="9168928" y="4326995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  <a:endCxn id="13" idx="2"/>
          </p:cNvCxnSpPr>
          <p:nvPr/>
        </p:nvCxnSpPr>
        <p:spPr>
          <a:xfrm flipV="1">
            <a:off x="7332724" y="6017373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7"/>
            <a:endCxn id="11" idx="3"/>
          </p:cNvCxnSpPr>
          <p:nvPr/>
        </p:nvCxnSpPr>
        <p:spPr>
          <a:xfrm flipV="1">
            <a:off x="7301088" y="4290768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658024" y="358838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024" y="3588386"/>
                <a:ext cx="5040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638788" y="6108800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788" y="6108800"/>
                <a:ext cx="504056" cy="523220"/>
              </a:xfrm>
              <a:prstGeom prst="rect">
                <a:avLst/>
              </a:prstGeom>
              <a:blipFill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123814" y="3588386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814" y="3588386"/>
                <a:ext cx="12542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9246864" y="605772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864" y="6057722"/>
                <a:ext cx="5040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로 구부러진 화살표 28"/>
          <p:cNvSpPr/>
          <p:nvPr/>
        </p:nvSpPr>
        <p:spPr>
          <a:xfrm>
            <a:off x="4669532" y="3284984"/>
            <a:ext cx="1944216" cy="798240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4832" y="34098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000" dirty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1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텍스쳐</a:t>
            </a:r>
            <a:r>
              <a:rPr lang="ko-KR" altLang="en-US" dirty="0" smtClean="0"/>
              <a:t> 상에서 사용되는 </a:t>
            </a:r>
            <a:r>
              <a:rPr lang="ko-KR" altLang="en-US" dirty="0" err="1" smtClean="0"/>
              <a:t>좌표계는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u, v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s, t </a:t>
            </a:r>
            <a:r>
              <a:rPr lang="ko-KR" altLang="en-US" dirty="0" smtClean="0"/>
              <a:t>로 표현 됨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754655" y="3154108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2758232" y="6381328"/>
            <a:ext cx="45365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758232" y="2768228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82172" y="6362164"/>
            <a:ext cx="97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u</a:t>
            </a:r>
            <a:r>
              <a:rPr lang="en-US" altLang="ko-KR" sz="2800" dirty="0"/>
              <a:t> (s)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0" y="2892497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v (t)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321996" y="43174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OpenGL </a:t>
            </a:r>
            <a:r>
              <a:rPr lang="ko-KR" altLang="en-US" dirty="0"/>
              <a:t>의 경우 </a:t>
            </a:r>
            <a:r>
              <a:rPr lang="en-US" altLang="ko-KR" dirty="0"/>
              <a:t>u, v </a:t>
            </a:r>
            <a:r>
              <a:rPr lang="ko-KR" altLang="en-US" dirty="0"/>
              <a:t>의 축이 왼쪽 그림과 같다</a:t>
            </a:r>
          </a:p>
        </p:txBody>
      </p:sp>
    </p:spTree>
    <p:extLst>
      <p:ext uri="{BB962C8B-B14F-4D97-AF65-F5344CB8AC3E}">
        <p14:creationId xmlns:p14="http://schemas.microsoft.com/office/powerpoint/2010/main" val="17962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u, v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s, t </a:t>
            </a:r>
            <a:r>
              <a:rPr lang="ko-KR" altLang="en-US" dirty="0" smtClean="0"/>
              <a:t>의 범위는 </a:t>
            </a:r>
            <a:r>
              <a:rPr lang="en-US" altLang="ko-KR" dirty="0" smtClean="0"/>
              <a:t>0.0f ~ 1.0f </a:t>
            </a:r>
            <a:r>
              <a:rPr lang="ko-KR" altLang="en-US" dirty="0"/>
              <a:t>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122807" y="3154108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4139084" y="6381328"/>
            <a:ext cx="45365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139084" y="2768228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04312" y="610055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959064" y="228782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v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3605702" y="636216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0.0f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76110" y="2969441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1.0f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089792" y="636216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65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641</Words>
  <Application>Microsoft Office PowerPoint</Application>
  <PresentationFormat>와이드스크린</PresentationFormat>
  <Paragraphs>241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Cambria Math</vt:lpstr>
      <vt:lpstr>Wingdings</vt:lpstr>
      <vt:lpstr>Office 테마</vt:lpstr>
      <vt:lpstr>셰이더프로그래밍</vt:lpstr>
      <vt:lpstr>지난 시간</vt:lpstr>
      <vt:lpstr>개요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생성</vt:lpstr>
      <vt:lpstr>텍스쳐 생성</vt:lpstr>
      <vt:lpstr>텍스쳐 생성</vt:lpstr>
      <vt:lpstr>텍스쳐 생성</vt:lpstr>
      <vt:lpstr>텍스쳐 사용</vt:lpstr>
      <vt:lpstr>텍스쳐 사용</vt:lpstr>
      <vt:lpstr>실습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120</cp:revision>
  <dcterms:created xsi:type="dcterms:W3CDTF">2006-10-05T04:04:58Z</dcterms:created>
  <dcterms:modified xsi:type="dcterms:W3CDTF">2019-05-01T07:52:33Z</dcterms:modified>
</cp:coreProperties>
</file>