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68" r:id="rId3"/>
    <p:sldId id="452" r:id="rId4"/>
    <p:sldId id="454" r:id="rId5"/>
    <p:sldId id="455" r:id="rId6"/>
    <p:sldId id="456" r:id="rId7"/>
    <p:sldId id="457" r:id="rId8"/>
    <p:sldId id="458" r:id="rId9"/>
    <p:sldId id="459" r:id="rId10"/>
    <p:sldId id="434" r:id="rId11"/>
    <p:sldId id="435" r:id="rId12"/>
    <p:sldId id="436" r:id="rId13"/>
    <p:sldId id="437" r:id="rId14"/>
    <p:sldId id="460" r:id="rId15"/>
    <p:sldId id="438" r:id="rId16"/>
    <p:sldId id="447" r:id="rId17"/>
    <p:sldId id="440" r:id="rId18"/>
    <p:sldId id="461" r:id="rId19"/>
    <p:sldId id="463" r:id="rId20"/>
    <p:sldId id="443" r:id="rId21"/>
    <p:sldId id="444" r:id="rId22"/>
    <p:sldId id="450" r:id="rId23"/>
    <p:sldId id="464" r:id="rId24"/>
    <p:sldId id="445" r:id="rId25"/>
    <p:sldId id="281" r:id="rId26"/>
    <p:sldId id="3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r>
              <a:rPr lang="ko-KR" altLang="en-US" dirty="0"/>
              <a:t> </a:t>
            </a:r>
            <a:r>
              <a:rPr lang="en-US" altLang="ko-KR" dirty="0"/>
              <a:t>Object. Vertex</a:t>
            </a:r>
            <a:r>
              <a:rPr lang="ko-KR" altLang="en-US" dirty="0"/>
              <a:t> 정보를 넣어 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Vertex -&gt; vertex Buffer -&gt; GPU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위 내용은 </a:t>
            </a:r>
            <a:r>
              <a:rPr lang="en-US" altLang="ko-KR" dirty="0"/>
              <a:t>GPU </a:t>
            </a:r>
            <a:r>
              <a:rPr lang="ko-KR" altLang="en-US" dirty="0"/>
              <a:t>메모리를 잡아서 바인딩된 내용을 </a:t>
            </a:r>
            <a:r>
              <a:rPr lang="en-US" altLang="ko-KR" dirty="0"/>
              <a:t>GPU </a:t>
            </a:r>
            <a:r>
              <a:rPr lang="ko-KR" altLang="en-US" dirty="0"/>
              <a:t>메모리에 올려주는 것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MAP. CPU</a:t>
            </a:r>
            <a:r>
              <a:rPr lang="ko-KR" altLang="en-US" dirty="0"/>
              <a:t>에 업데이트하면 </a:t>
            </a:r>
            <a:r>
              <a:rPr lang="en-US" altLang="ko-KR" dirty="0"/>
              <a:t>GPU</a:t>
            </a:r>
            <a:r>
              <a:rPr lang="ko-KR" altLang="en-US" dirty="0"/>
              <a:t>에 알아서 올려주는 </a:t>
            </a:r>
            <a:r>
              <a:rPr lang="en-US" altLang="ko-KR" dirty="0"/>
              <a:t>???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☆☆☆☆ 아무튼 중요</a:t>
            </a:r>
            <a:r>
              <a:rPr lang="en-US" altLang="ko-KR" dirty="0"/>
              <a:t>!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0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1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7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91544" y="4077072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1277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버텍스</a:t>
            </a:r>
            <a:r>
              <a:rPr lang="ko-KR" altLang="en-US" dirty="0"/>
              <a:t> 여섯 개 </a:t>
            </a:r>
            <a:r>
              <a:rPr lang="en-US" altLang="ko-KR" dirty="0"/>
              <a:t>(x, y, z, </a:t>
            </a:r>
            <a:r>
              <a:rPr lang="en-US" altLang="ko-KR" dirty="0" err="1"/>
              <a:t>tx</a:t>
            </a:r>
            <a:r>
              <a:rPr lang="en-US" altLang="ko-KR" dirty="0"/>
              <a:t>, </a:t>
            </a:r>
            <a:r>
              <a:rPr lang="en-US" altLang="ko-KR" dirty="0" err="1"/>
              <a:t>ty</a:t>
            </a:r>
            <a:r>
              <a:rPr lang="en-US" altLang="ko-KR" dirty="0"/>
              <a:t>), 30</a:t>
            </a:r>
            <a:r>
              <a:rPr lang="ko-KR" altLang="en-US" dirty="0"/>
              <a:t>개의 </a:t>
            </a:r>
            <a:r>
              <a:rPr lang="en-US" altLang="ko-KR" dirty="0"/>
              <a:t>float </a:t>
            </a:r>
            <a:r>
              <a:rPr lang="ko-KR" altLang="en-US" dirty="0"/>
              <a:t>포인트들</a:t>
            </a:r>
            <a:endParaRPr lang="en-US" altLang="ko-KR" dirty="0"/>
          </a:p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  </a:t>
            </a:r>
            <a:r>
              <a:rPr lang="en-US" altLang="ko-KR" dirty="0">
                <a:solidFill>
                  <a:srgbClr val="0066FF"/>
                </a:solidFill>
              </a:rPr>
              <a:t>0.5f, 0.5f, 0.0f, 1.0f,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1.0f, 0.0f </a:t>
            </a:r>
          </a:p>
          <a:p>
            <a:pPr latinLnBrk="0"/>
            <a:r>
              <a:rPr lang="en-US" altLang="ko-KR" dirty="0"/>
              <a:t>};</a:t>
            </a:r>
          </a:p>
        </p:txBody>
      </p:sp>
      <p:sp>
        <p:nvSpPr>
          <p:cNvPr id="5" name="타원 4"/>
          <p:cNvSpPr/>
          <p:nvPr/>
        </p:nvSpPr>
        <p:spPr>
          <a:xfrm>
            <a:off x="2783632" y="468914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83632" y="5625244"/>
            <a:ext cx="216024" cy="216024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99856" y="4689140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21854" y="4069411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113942" y="5617583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130166" y="4681479"/>
            <a:ext cx="216024" cy="21602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30166" y="5618126"/>
            <a:ext cx="216024" cy="216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20536" y="4419237"/>
            <a:ext cx="185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0.0f, 1.f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022020" y="5340585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0.0f, 0.0f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30929" y="4419236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8361239" y="4419235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66FF"/>
                </a:solidFill>
              </a:rPr>
              <a:t>0.5f, 0.5f, 0.0f, 1.0f, 1.0f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6390510" y="5332472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8361240" y="5340583"/>
            <a:ext cx="1870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1.0f, 0.0f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68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789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89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79976" y="2378270"/>
            <a:ext cx="4439016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79977" y="2977711"/>
            <a:ext cx="44390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uTexture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uTexture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783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789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89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9625" y="2924944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Attribute</a:t>
            </a:r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3359697" y="3109610"/>
            <a:ext cx="4919929" cy="5354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3215681" y="3109610"/>
            <a:ext cx="5063945" cy="79215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62544" y="3717098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Varying</a:t>
            </a:r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 flipV="1">
            <a:off x="3503712" y="3901765"/>
            <a:ext cx="4758832" cy="4780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1" y="3212977"/>
            <a:ext cx="9143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  </a:t>
            </a:r>
            <a:r>
              <a:rPr lang="en-US" altLang="ko-KR" dirty="0">
                <a:solidFill>
                  <a:srgbClr val="0066FF"/>
                </a:solidFill>
              </a:rPr>
              <a:t>0.5f, 0.5f, 0.0f, 1.0f,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1.0f, 0.0f </a:t>
            </a:r>
          </a:p>
          <a:p>
            <a:pPr latinLnBrk="0"/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VBO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16503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2425243"/>
            <a:ext cx="9143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&amp;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8, 0, GL_RGBA, GL_UNSIGNED_BYTE,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Texture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71832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259191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glUseProgram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glGetUniformLocation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glUniform1i(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, 0);</a:t>
            </a:r>
          </a:p>
          <a:p>
            <a:r>
              <a:rPr lang="en-US" altLang="ko-KR" sz="1400" dirty="0" err="1"/>
              <a:t>glActiveTexture</a:t>
            </a:r>
            <a:r>
              <a:rPr lang="en-US" altLang="ko-KR" sz="1400" dirty="0"/>
              <a:t>(GL_TEXTURE0); </a:t>
            </a:r>
          </a:p>
          <a:p>
            <a:r>
              <a:rPr lang="en-US" altLang="ko-KR" sz="1400" dirty="0" err="1"/>
              <a:t>glBindTexture</a:t>
            </a:r>
            <a:r>
              <a:rPr lang="en-US" altLang="ko-KR" sz="1400" dirty="0"/>
              <a:t>(GL_TEXTURE_2D, </a:t>
            </a:r>
            <a:r>
              <a:rPr lang="en-US" altLang="ko-KR" sz="1400" dirty="0" err="1"/>
              <a:t>gTextureID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200" dirty="0" err="1"/>
              <a:t>렌더링</a:t>
            </a:r>
            <a:r>
              <a:rPr lang="ko-KR" altLang="en-US" sz="3200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236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렌더링</a:t>
            </a:r>
            <a:r>
              <a:rPr lang="ko-KR" altLang="en-US" dirty="0"/>
              <a:t> 시작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99656" y="2492896"/>
            <a:ext cx="5833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/>
              <a:t>glDrawArrays</a:t>
            </a:r>
            <a:r>
              <a:rPr lang="en-US" altLang="ko-KR" sz="2800" dirty="0"/>
              <a:t>(GL_TRIANGLES, 0, 6);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3935169" y="4149081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455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794906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094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-0.5f, 0.5f, 0.0f, 0.0f,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</p:cNvCxnSpPr>
          <p:nvPr/>
        </p:nvCxnSpPr>
        <p:spPr>
          <a:xfrm rot="16200000" flipH="1">
            <a:off x="2633238" y="3683214"/>
            <a:ext cx="1132618" cy="100077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29563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(-0.5f,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(0.0f,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4" idx="2"/>
            <a:endCxn id="13" idx="0"/>
          </p:cNvCxnSpPr>
          <p:nvPr/>
        </p:nvCxnSpPr>
        <p:spPr>
          <a:xfrm flipH="1">
            <a:off x="2699163" y="1936577"/>
            <a:ext cx="223895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54370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536672" y="3401601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3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342077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168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-0.5f, -0.5f, 0.0f, 0.0f, 0.0f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2752523" y="3600798"/>
            <a:ext cx="1007284" cy="104026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30300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(-0.5f, -0.5f,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(0.0f, 0.0f)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2736031" y="1936577"/>
            <a:ext cx="2717568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9530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623731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16571" y="6374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587080" y="3401601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7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004388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021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2715654" y="3563929"/>
            <a:ext cx="1007284" cy="111400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28825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(1.0f,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2662294" y="1936577"/>
            <a:ext cx="5453617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9530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623731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16571" y="6374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587080" y="3401601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696400" y="560752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67545" y="569530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11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 응용</a:t>
            </a:r>
          </a:p>
        </p:txBody>
      </p:sp>
    </p:spTree>
    <p:extLst>
      <p:ext uri="{BB962C8B-B14F-4D97-AF65-F5344CB8AC3E}">
        <p14:creationId xmlns:p14="http://schemas.microsoft.com/office/powerpoint/2010/main" val="224316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591945" y="3212976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98309" y="1628801"/>
            <a:ext cx="602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GL_TRIANGLES </a:t>
            </a:r>
            <a:r>
              <a:rPr lang="ko-KR" altLang="en-US" dirty="0"/>
              <a:t>이기 때문에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버텍스가</a:t>
            </a:r>
            <a:r>
              <a:rPr lang="ko-KR" altLang="en-US" dirty="0"/>
              <a:t> 모인 후 </a:t>
            </a:r>
            <a:r>
              <a:rPr lang="en-US" altLang="ko-KR" dirty="0"/>
              <a:t>Primitive Assembly </a:t>
            </a:r>
            <a:r>
              <a:rPr lang="ko-KR" altLang="en-US" dirty="0"/>
              <a:t>에서 삼각형으로 만들게 됨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5015880" y="364502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7176120" y="3621968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35560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81070" y="3651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2726280" y="4193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99947" y="4330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2726280" y="3547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079776" y="356358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750921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7680176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925686" y="3651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57" name="타원 56"/>
          <p:cNvSpPr/>
          <p:nvPr/>
        </p:nvSpPr>
        <p:spPr>
          <a:xfrm>
            <a:off x="8270896" y="4193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944563" y="4330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8270896" y="3547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9624392" y="3555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295537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5" name="직선 연결선 4"/>
          <p:cNvCxnSpPr>
            <a:stCxn id="59" idx="6"/>
            <a:endCxn id="60" idx="2"/>
          </p:cNvCxnSpPr>
          <p:nvPr/>
        </p:nvCxnSpPr>
        <p:spPr>
          <a:xfrm>
            <a:off x="8400256" y="3609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9" idx="4"/>
          </p:cNvCxnSpPr>
          <p:nvPr/>
        </p:nvCxnSpPr>
        <p:spPr>
          <a:xfrm>
            <a:off x="8335576" y="3671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7" idx="6"/>
            <a:endCxn id="60" idx="4"/>
          </p:cNvCxnSpPr>
          <p:nvPr/>
        </p:nvCxnSpPr>
        <p:spPr>
          <a:xfrm flipV="1">
            <a:off x="8400256" y="3663979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5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7680176" y="2849817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60691"/>
              </p:ext>
            </p:extLst>
          </p:nvPr>
        </p:nvGraphicFramePr>
        <p:xfrm>
          <a:off x="7680176" y="2869737"/>
          <a:ext cx="2664300" cy="161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228461" y="3046339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789169" y="3478387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187162" y="3442552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991544" y="2869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237054" y="3439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2582264" y="3981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255931" y="4118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2582264" y="3335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935760" y="3343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606905" y="3439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50" name="직선 연결선 49"/>
          <p:cNvCxnSpPr>
            <a:stCxn id="47" idx="6"/>
            <a:endCxn id="48" idx="2"/>
          </p:cNvCxnSpPr>
          <p:nvPr/>
        </p:nvCxnSpPr>
        <p:spPr>
          <a:xfrm>
            <a:off x="2711624" y="3397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7" idx="4"/>
          </p:cNvCxnSpPr>
          <p:nvPr/>
        </p:nvCxnSpPr>
        <p:spPr>
          <a:xfrm>
            <a:off x="2646944" y="3459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6"/>
            <a:endCxn id="48" idx="4"/>
          </p:cNvCxnSpPr>
          <p:nvPr/>
        </p:nvCxnSpPr>
        <p:spPr>
          <a:xfrm flipV="1">
            <a:off x="2711624" y="3451979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8194696" y="390811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194696" y="326273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9548192" y="3270705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7" idx="6"/>
            <a:endCxn id="58" idx="2"/>
          </p:cNvCxnSpPr>
          <p:nvPr/>
        </p:nvCxnSpPr>
        <p:spPr>
          <a:xfrm>
            <a:off x="8324056" y="3324537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7" idx="4"/>
          </p:cNvCxnSpPr>
          <p:nvPr/>
        </p:nvCxnSpPr>
        <p:spPr>
          <a:xfrm>
            <a:off x="8259376" y="3386337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5" idx="6"/>
            <a:endCxn id="58" idx="4"/>
          </p:cNvCxnSpPr>
          <p:nvPr/>
        </p:nvCxnSpPr>
        <p:spPr>
          <a:xfrm flipV="1">
            <a:off x="8324056" y="3378718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367808" y="1751883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34670"/>
              </p:ext>
            </p:extLst>
          </p:nvPr>
        </p:nvGraphicFramePr>
        <p:xfrm>
          <a:off x="4367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535907" y="4251418"/>
            <a:ext cx="293682" cy="291928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535907" y="2727136"/>
            <a:ext cx="293682" cy="2919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608709" y="2745959"/>
            <a:ext cx="245216" cy="2551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4" idx="6"/>
            <a:endCxn id="25" idx="2"/>
          </p:cNvCxnSpPr>
          <p:nvPr/>
        </p:nvCxnSpPr>
        <p:spPr>
          <a:xfrm>
            <a:off x="5829590" y="2873102"/>
            <a:ext cx="2779120" cy="41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4"/>
          </p:cNvCxnSpPr>
          <p:nvPr/>
        </p:nvCxnSpPr>
        <p:spPr>
          <a:xfrm>
            <a:off x="5682749" y="3019064"/>
            <a:ext cx="0" cy="123235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3" idx="6"/>
            <a:endCxn id="25" idx="3"/>
          </p:cNvCxnSpPr>
          <p:nvPr/>
        </p:nvCxnSpPr>
        <p:spPr>
          <a:xfrm flipV="1">
            <a:off x="5829591" y="2963707"/>
            <a:ext cx="2815031" cy="14336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47529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719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16895" y="177748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299887" y="5877273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8853925" y="1340769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  <a:endCxn id="24" idx="1"/>
          </p:cNvCxnSpPr>
          <p:nvPr/>
        </p:nvCxnSpPr>
        <p:spPr>
          <a:xfrm>
            <a:off x="3899756" y="2054486"/>
            <a:ext cx="1679160" cy="7154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  <a:endCxn id="23" idx="4"/>
          </p:cNvCxnSpPr>
          <p:nvPr/>
        </p:nvCxnSpPr>
        <p:spPr>
          <a:xfrm flipV="1">
            <a:off x="5682748" y="4543346"/>
            <a:ext cx="0" cy="1333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  <a:endCxn id="25" idx="0"/>
          </p:cNvCxnSpPr>
          <p:nvPr/>
        </p:nvCxnSpPr>
        <p:spPr>
          <a:xfrm flipH="1">
            <a:off x="8731318" y="1617768"/>
            <a:ext cx="505469" cy="11281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1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367808" y="1751883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22516"/>
              </p:ext>
            </p:extLst>
          </p:nvPr>
        </p:nvGraphicFramePr>
        <p:xfrm>
          <a:off x="4367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0.2f,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</a:t>
                      </a:r>
                      <a:r>
                        <a:rPr lang="en-US" altLang="ko-KR" sz="900" baseline="0" dirty="0"/>
                        <a:t> 0.0f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47529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719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16895" y="177748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299887" y="5877273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8853925" y="1340769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</p:cNvCxnSpPr>
          <p:nvPr/>
        </p:nvCxnSpPr>
        <p:spPr>
          <a:xfrm>
            <a:off x="3899756" y="2054486"/>
            <a:ext cx="1476164" cy="654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</p:cNvCxnSpPr>
          <p:nvPr/>
        </p:nvCxnSpPr>
        <p:spPr>
          <a:xfrm flipV="1">
            <a:off x="5682748" y="4797152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</p:cNvCxnSpPr>
          <p:nvPr/>
        </p:nvCxnSpPr>
        <p:spPr>
          <a:xfrm flipH="1">
            <a:off x="8731318" y="1617768"/>
            <a:ext cx="505469" cy="9471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32104" y="58656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보간 된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87556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8112990" y="5159331"/>
            <a:ext cx="1683743" cy="1094820"/>
            <a:chOff x="3923928" y="2926354"/>
            <a:chExt cx="2448273" cy="20162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23928" y="2926354"/>
              <a:ext cx="2448273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이등변 삼각형 15"/>
            <p:cNvSpPr/>
            <p:nvPr/>
          </p:nvSpPr>
          <p:spPr>
            <a:xfrm>
              <a:off x="3923928" y="2926354"/>
              <a:ext cx="2448273" cy="201622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71734"/>
              </p:ext>
            </p:extLst>
          </p:nvPr>
        </p:nvGraphicFramePr>
        <p:xfrm>
          <a:off x="1631504" y="1391482"/>
          <a:ext cx="2952324" cy="17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0.2f,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0.7f,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0.8f,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0.7f,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0.8f,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0.7f,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0.8f,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</a:t>
                      </a:r>
                      <a:r>
                        <a:rPr lang="en-US" altLang="ko-KR" sz="500" baseline="0" dirty="0"/>
                        <a:t> 0.0f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48309"/>
              </p:ext>
            </p:extLst>
          </p:nvPr>
        </p:nvGraphicFramePr>
        <p:xfrm>
          <a:off x="7605926" y="4776517"/>
          <a:ext cx="2952324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45217" y="3213978"/>
            <a:ext cx="3790944" cy="3527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45218" y="3813419"/>
            <a:ext cx="3790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16966"/>
              </p:ext>
            </p:extLst>
          </p:nvPr>
        </p:nvGraphicFramePr>
        <p:xfrm>
          <a:off x="8050531" y="1863492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15881" y="2148260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vTexPos</a:t>
            </a:r>
            <a:r>
              <a:rPr lang="en-US" altLang="ko-KR" dirty="0"/>
              <a:t> = (</a:t>
            </a:r>
            <a:r>
              <a:rPr lang="en-US" altLang="ko-KR" dirty="0" err="1"/>
              <a:t>tx</a:t>
            </a:r>
            <a:r>
              <a:rPr lang="en-US" altLang="ko-KR" dirty="0"/>
              <a:t>, </a:t>
            </a:r>
            <a:r>
              <a:rPr lang="en-US" altLang="ko-KR" dirty="0" err="1"/>
              <a:t>ty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047837" y="3513388"/>
            <a:ext cx="61912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3882" y="3426366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tx</a:t>
            </a:r>
            <a:endParaRPr lang="ko-KR" altLang="en-US" sz="1400" dirty="0"/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8651721" y="2107701"/>
            <a:ext cx="0" cy="14090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603935" y="2586898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ty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8582027" y="2015064"/>
            <a:ext cx="128587" cy="1331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6849" y="1543036"/>
            <a:ext cx="86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>
                <a:solidFill>
                  <a:srgbClr val="FF0000"/>
                </a:solidFill>
              </a:rPr>
              <a:t>Sampling!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8519160" y="2087880"/>
            <a:ext cx="1007520" cy="3268980"/>
          </a:xfrm>
          <a:custGeom>
            <a:avLst/>
            <a:gdLst>
              <a:gd name="connsiteX0" fmla="*/ 190500 w 1007520"/>
              <a:gd name="connsiteY0" fmla="*/ 0 h 3268980"/>
              <a:gd name="connsiteX1" fmla="*/ 1005840 w 1007520"/>
              <a:gd name="connsiteY1" fmla="*/ 1836420 h 3268980"/>
              <a:gd name="connsiteX2" fmla="*/ 0 w 1007520"/>
              <a:gd name="connsiteY2" fmla="*/ 3268980 h 326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20" h="3268980">
                <a:moveTo>
                  <a:pt x="190500" y="0"/>
                </a:moveTo>
                <a:cubicBezTo>
                  <a:pt x="614045" y="645795"/>
                  <a:pt x="1037590" y="1291590"/>
                  <a:pt x="1005840" y="1836420"/>
                </a:cubicBezTo>
                <a:cubicBezTo>
                  <a:pt x="974090" y="2381250"/>
                  <a:pt x="487045" y="2825115"/>
                  <a:pt x="0" y="32689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239992" y="1413184"/>
            <a:ext cx="4278702" cy="829684"/>
          </a:xfrm>
          <a:custGeom>
            <a:avLst/>
            <a:gdLst>
              <a:gd name="connsiteX0" fmla="*/ 0 w 4278702"/>
              <a:gd name="connsiteY0" fmla="*/ 337978 h 829684"/>
              <a:gd name="connsiteX1" fmla="*/ 3467819 w 4278702"/>
              <a:gd name="connsiteY1" fmla="*/ 18801 h 829684"/>
              <a:gd name="connsiteX2" fmla="*/ 4278702 w 4278702"/>
              <a:gd name="connsiteY2" fmla="*/ 829684 h 82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8702" h="829684">
                <a:moveTo>
                  <a:pt x="0" y="337978"/>
                </a:moveTo>
                <a:cubicBezTo>
                  <a:pt x="1377351" y="137414"/>
                  <a:pt x="2754702" y="-63150"/>
                  <a:pt x="3467819" y="18801"/>
                </a:cubicBezTo>
                <a:cubicBezTo>
                  <a:pt x="4180936" y="100752"/>
                  <a:pt x="4229819" y="465218"/>
                  <a:pt x="4278702" y="82968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6475562" y="1303517"/>
            <a:ext cx="2147978" cy="1354414"/>
          </a:xfrm>
          <a:custGeom>
            <a:avLst/>
            <a:gdLst>
              <a:gd name="connsiteX0" fmla="*/ 0 w 2147978"/>
              <a:gd name="connsiteY0" fmla="*/ 1275781 h 1354414"/>
              <a:gd name="connsiteX1" fmla="*/ 810883 w 2147978"/>
              <a:gd name="connsiteY1" fmla="*/ 1224023 h 1354414"/>
              <a:gd name="connsiteX2" fmla="*/ 1535502 w 2147978"/>
              <a:gd name="connsiteY2" fmla="*/ 59457 h 1354414"/>
              <a:gd name="connsiteX3" fmla="*/ 2147978 w 2147978"/>
              <a:gd name="connsiteY3" fmla="*/ 275117 h 13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7978" h="1354414">
                <a:moveTo>
                  <a:pt x="0" y="1275781"/>
                </a:moveTo>
                <a:cubicBezTo>
                  <a:pt x="277483" y="1351262"/>
                  <a:pt x="554966" y="1426744"/>
                  <a:pt x="810883" y="1224023"/>
                </a:cubicBezTo>
                <a:cubicBezTo>
                  <a:pt x="1066800" y="1021302"/>
                  <a:pt x="1312653" y="217608"/>
                  <a:pt x="1535502" y="59457"/>
                </a:cubicBezTo>
                <a:cubicBezTo>
                  <a:pt x="1758351" y="-98694"/>
                  <a:pt x="1953164" y="88211"/>
                  <a:pt x="2147978" y="27511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5400000">
            <a:off x="8419020" y="4824684"/>
            <a:ext cx="1084651" cy="1722527"/>
          </a:xfrm>
          <a:prstGeom prst="triangle">
            <a:avLst>
              <a:gd name="adj" fmla="val 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8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7680177" y="4437112"/>
            <a:ext cx="2152651" cy="1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51984" y="1618821"/>
            <a:ext cx="3312368" cy="24582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설명했던 내용 구현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6888088" y="2276873"/>
            <a:ext cx="1531010" cy="108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9776" y="141277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400" b="1" dirty="0">
                <a:solidFill>
                  <a:srgbClr val="FF0000"/>
                </a:solidFill>
              </a:rPr>
              <a:t>Texture Sampling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08433"/>
              </p:ext>
            </p:extLst>
          </p:nvPr>
        </p:nvGraphicFramePr>
        <p:xfrm>
          <a:off x="5447928" y="2132856"/>
          <a:ext cx="5040560" cy="381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75894"/>
              </p:ext>
            </p:extLst>
          </p:nvPr>
        </p:nvGraphicFramePr>
        <p:xfrm>
          <a:off x="2706428" y="3342774"/>
          <a:ext cx="874488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06428" y="30547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3335270" y="357593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74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7960" y="1844825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일반적으로 </a:t>
            </a:r>
            <a:r>
              <a:rPr lang="ko-KR" altLang="en-US" dirty="0" err="1"/>
              <a:t>텍스쳐는</a:t>
            </a:r>
            <a:r>
              <a:rPr lang="ko-KR" altLang="en-US" dirty="0"/>
              <a:t> 각 </a:t>
            </a:r>
            <a:r>
              <a:rPr lang="ko-KR" altLang="en-US" dirty="0" err="1"/>
              <a:t>텍셀</a:t>
            </a:r>
            <a:r>
              <a:rPr lang="en-US" altLang="ko-KR" dirty="0"/>
              <a:t>(Texel)</a:t>
            </a:r>
            <a:r>
              <a:rPr lang="ko-KR" altLang="en-US" dirty="0"/>
              <a:t>당 </a:t>
            </a:r>
            <a:r>
              <a:rPr lang="en-US" altLang="ko-KR" dirty="0"/>
              <a:t>RGBA </a:t>
            </a:r>
            <a:r>
              <a:rPr lang="ko-KR" altLang="en-US" dirty="0"/>
              <a:t>네 개</a:t>
            </a:r>
            <a:r>
              <a:rPr lang="en-US" altLang="ko-KR" dirty="0"/>
              <a:t> </a:t>
            </a:r>
            <a:r>
              <a:rPr lang="ko-KR" altLang="en-US" dirty="0"/>
              <a:t>채널을 가짐</a:t>
            </a:r>
            <a:endParaRPr lang="en-US" altLang="ko-KR" dirty="0"/>
          </a:p>
          <a:p>
            <a:pPr latinLnBrk="0"/>
            <a:r>
              <a:rPr lang="ko-KR" altLang="en-US" dirty="0"/>
              <a:t>일반적으로 각 </a:t>
            </a:r>
            <a:r>
              <a:rPr lang="ko-KR" altLang="en-US" dirty="0" err="1"/>
              <a:t>텍셀은</a:t>
            </a:r>
            <a:r>
              <a:rPr lang="ko-KR" altLang="en-US" dirty="0"/>
              <a:t> 한 채널당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바이트 크기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1335"/>
              </p:ext>
            </p:extLst>
          </p:nvPr>
        </p:nvGraphicFramePr>
        <p:xfrm>
          <a:off x="1631504" y="383944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48150"/>
              </p:ext>
            </p:extLst>
          </p:nvPr>
        </p:nvGraphicFramePr>
        <p:xfrm>
          <a:off x="1631504" y="2924944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821833" y="1988841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0x</a:t>
            </a:r>
            <a:r>
              <a:rPr lang="en-US" altLang="ko-KR" sz="3600" dirty="0">
                <a:solidFill>
                  <a:srgbClr val="FF0000"/>
                </a:solidFill>
              </a:rPr>
              <a:t>FF</a:t>
            </a:r>
            <a:r>
              <a:rPr lang="en-US" altLang="ko-KR" sz="3600" dirty="0">
                <a:solidFill>
                  <a:srgbClr val="00B050"/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왼쪽 중괄호 3"/>
          <p:cNvSpPr/>
          <p:nvPr/>
        </p:nvSpPr>
        <p:spPr>
          <a:xfrm rot="16200000">
            <a:off x="5509377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 rot="16200000">
            <a:off x="5974530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 rot="16200000">
            <a:off x="6431398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6880978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227532" y="2627372"/>
            <a:ext cx="3380788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776300" y="2619752"/>
            <a:ext cx="129719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6533562" y="2627372"/>
            <a:ext cx="571359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979921" y="2619752"/>
            <a:ext cx="2514600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21769"/>
              </p:ext>
            </p:extLst>
          </p:nvPr>
        </p:nvGraphicFramePr>
        <p:xfrm>
          <a:off x="1647587" y="5517232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837916" y="4581129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0x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>
                <a:solidFill>
                  <a:srgbClr val="00B050"/>
                </a:solidFill>
              </a:rPr>
              <a:t>FF</a:t>
            </a:r>
            <a:r>
              <a:rPr lang="en-US" altLang="ko-KR" sz="3600" dirty="0">
                <a:solidFill>
                  <a:srgbClr val="FF0000"/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왼쪽 중괄호 19"/>
          <p:cNvSpPr/>
          <p:nvPr/>
        </p:nvSpPr>
        <p:spPr>
          <a:xfrm rot="16200000">
            <a:off x="5525460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6200000">
            <a:off x="5990613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6447481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16200000">
            <a:off x="6897061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2855641" y="5219660"/>
            <a:ext cx="4139227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92383" y="5212040"/>
            <a:ext cx="175290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6088420" y="5219660"/>
            <a:ext cx="1032584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624403" y="5242660"/>
            <a:ext cx="3783965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75920" y="40436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혹은</a:t>
            </a:r>
          </a:p>
        </p:txBody>
      </p:sp>
    </p:spTree>
    <p:extLst>
      <p:ext uri="{BB962C8B-B14F-4D97-AF65-F5344CB8AC3E}">
        <p14:creationId xmlns:p14="http://schemas.microsoft.com/office/powerpoint/2010/main" val="149643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6960"/>
              </p:ext>
            </p:extLst>
          </p:nvPr>
        </p:nvGraphicFramePr>
        <p:xfrm>
          <a:off x="1608998" y="2259080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5617782" y="3577580"/>
            <a:ext cx="888917" cy="720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84790"/>
              </p:ext>
            </p:extLst>
          </p:nvPr>
        </p:nvGraphicFramePr>
        <p:xfrm>
          <a:off x="1631504" y="458112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43672" y="544522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GLSL </a:t>
            </a:r>
            <a:r>
              <a:rPr lang="ko-KR" altLang="en-US" dirty="0"/>
              <a:t>내부에선 </a:t>
            </a:r>
            <a:r>
              <a:rPr lang="en-US" altLang="ko-KR" dirty="0"/>
              <a:t>0.0f~1.0f </a:t>
            </a:r>
            <a:r>
              <a:rPr lang="ko-KR" altLang="en-US" dirty="0"/>
              <a:t>로 정규화 되어 사용이 됨</a:t>
            </a:r>
          </a:p>
        </p:txBody>
      </p:sp>
    </p:spTree>
    <p:extLst>
      <p:ext uri="{BB962C8B-B14F-4D97-AF65-F5344CB8AC3E}">
        <p14:creationId xmlns:p14="http://schemas.microsoft.com/office/powerpoint/2010/main" val="136957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1544" y="1412777"/>
            <a:ext cx="82809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19925"/>
              </p:ext>
            </p:extLst>
          </p:nvPr>
        </p:nvGraphicFramePr>
        <p:xfrm>
          <a:off x="2927648" y="3680460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5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1544" y="14127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68208" y="4365105"/>
            <a:ext cx="269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데이터가</a:t>
            </a:r>
            <a:r>
              <a:rPr lang="en-US" altLang="ko-KR" dirty="0"/>
              <a:t> </a:t>
            </a:r>
            <a:r>
              <a:rPr lang="ko-KR" altLang="en-US" dirty="0"/>
              <a:t>왼쪽 아래부터 채워지기 때문에 위아래를 뒤집어서 넣어주어야 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99864"/>
              </p:ext>
            </p:extLst>
          </p:nvPr>
        </p:nvGraphicFramePr>
        <p:xfrm>
          <a:off x="1631504" y="3702164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34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/>
          <p:cNvCxnSpPr/>
          <p:nvPr/>
        </p:nvCxnSpPr>
        <p:spPr>
          <a:xfrm>
            <a:off x="1631504" y="5479296"/>
            <a:ext cx="886918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007276" y="1525434"/>
            <a:ext cx="0" cy="456786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03935"/>
              </p:ext>
            </p:extLst>
          </p:nvPr>
        </p:nvGraphicFramePr>
        <p:xfrm>
          <a:off x="3008060" y="2337192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94192" y="5805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(0.0f, 0.0f)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1360" y="1798708"/>
            <a:ext cx="132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(0.0f, 1.0f)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09540" y="1710100"/>
            <a:ext cx="113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(1.0f, 1.0f)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68019" y="5805264"/>
            <a:ext cx="121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(1.0f, 0.0f)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925024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27648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88449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209540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47728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텍스처</a:t>
            </a:r>
            <a:r>
              <a:rPr lang="en-US" altLang="ko-KR" dirty="0"/>
              <a:t> </a:t>
            </a:r>
            <a:r>
              <a:rPr lang="ko-KR" altLang="en-US" dirty="0"/>
              <a:t>샘플링 좌표</a:t>
            </a:r>
          </a:p>
        </p:txBody>
      </p:sp>
      <p:cxnSp>
        <p:nvCxnSpPr>
          <p:cNvPr id="20" name="직선 화살표 연결선 19"/>
          <p:cNvCxnSpPr>
            <a:stCxn id="5" idx="2"/>
            <a:endCxn id="8" idx="2"/>
          </p:cNvCxnSpPr>
          <p:nvPr/>
        </p:nvCxnSpPr>
        <p:spPr>
          <a:xfrm>
            <a:off x="2404466" y="2168040"/>
            <a:ext cx="520558" cy="1826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11" idx="7"/>
          </p:cNvCxnSpPr>
          <p:nvPr/>
        </p:nvCxnSpPr>
        <p:spPr>
          <a:xfrm flipH="1">
            <a:off x="9332466" y="2079432"/>
            <a:ext cx="447037" cy="22366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0"/>
            <a:endCxn id="10" idx="4"/>
          </p:cNvCxnSpPr>
          <p:nvPr/>
        </p:nvCxnSpPr>
        <p:spPr>
          <a:xfrm flipH="1" flipV="1">
            <a:off x="9260457" y="5546658"/>
            <a:ext cx="313528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0"/>
            <a:endCxn id="9" idx="4"/>
          </p:cNvCxnSpPr>
          <p:nvPr/>
        </p:nvCxnSpPr>
        <p:spPr>
          <a:xfrm flipH="1" flipV="1">
            <a:off x="2999656" y="5546658"/>
            <a:ext cx="670600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2316</Words>
  <Application>Microsoft Office PowerPoint</Application>
  <PresentationFormat>와이드스크린</PresentationFormat>
  <Paragraphs>584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Symbol</vt:lpstr>
      <vt:lpstr>Wingdings</vt:lpstr>
      <vt:lpstr>Office 테마</vt:lpstr>
      <vt:lpstr>셰이더프로그래밍</vt:lpstr>
      <vt:lpstr>개요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렌더링 시작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영빈 임</cp:lastModifiedBy>
  <cp:revision>163</cp:revision>
  <dcterms:created xsi:type="dcterms:W3CDTF">2006-10-05T04:04:58Z</dcterms:created>
  <dcterms:modified xsi:type="dcterms:W3CDTF">2019-05-08T09:06:22Z</dcterms:modified>
</cp:coreProperties>
</file>