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1" r:id="rId3"/>
    <p:sldId id="282" r:id="rId4"/>
    <p:sldId id="363" r:id="rId5"/>
    <p:sldId id="366" r:id="rId6"/>
    <p:sldId id="425" r:id="rId7"/>
    <p:sldId id="424" r:id="rId8"/>
    <p:sldId id="368" r:id="rId9"/>
    <p:sldId id="418" r:id="rId10"/>
    <p:sldId id="369" r:id="rId11"/>
    <p:sldId id="419" r:id="rId12"/>
    <p:sldId id="364" r:id="rId13"/>
    <p:sldId id="380" r:id="rId14"/>
    <p:sldId id="423" r:id="rId15"/>
    <p:sldId id="426" r:id="rId16"/>
    <p:sldId id="383" r:id="rId17"/>
    <p:sldId id="392" r:id="rId18"/>
    <p:sldId id="421" r:id="rId19"/>
    <p:sldId id="422" r:id="rId20"/>
    <p:sldId id="427" r:id="rId21"/>
    <p:sldId id="428" r:id="rId22"/>
    <p:sldId id="429" r:id="rId23"/>
    <p:sldId id="430" r:id="rId24"/>
    <p:sldId id="43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A67"/>
    <a:srgbClr val="208CAE"/>
    <a:srgbClr val="F5CE31"/>
    <a:srgbClr val="003B7A"/>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32" y="53"/>
      </p:cViewPr>
      <p:guideLst>
        <p:guide orient="horz" pos="210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F5CE31"/>
              </a:buClr>
              <a:defRPr>
                <a:latin typeface="Roboto Light" panose="02000000000000000000" pitchFamily="2" charset="0"/>
                <a:ea typeface="Roboto Light" panose="02000000000000000000" pitchFamily="2" charset="0"/>
              </a:defRPr>
            </a:lvl1pPr>
            <a:lvl2pPr>
              <a:buClr>
                <a:srgbClr val="F5CE31"/>
              </a:buClr>
              <a:defRPr>
                <a:latin typeface="Roboto Light" panose="02000000000000000000" pitchFamily="2" charset="0"/>
                <a:ea typeface="Roboto Light" panose="02000000000000000000" pitchFamily="2" charset="0"/>
              </a:defRPr>
            </a:lvl2pPr>
            <a:lvl3pPr>
              <a:buClr>
                <a:srgbClr val="F5CE31"/>
              </a:buClr>
              <a:defRPr>
                <a:latin typeface="Roboto Light" panose="02000000000000000000" pitchFamily="2" charset="0"/>
                <a:ea typeface="Roboto Light" panose="02000000000000000000" pitchFamily="2" charset="0"/>
              </a:defRPr>
            </a:lvl3pPr>
            <a:lvl4pPr>
              <a:buClr>
                <a:srgbClr val="F5CE31"/>
              </a:buClr>
              <a:defRPr>
                <a:latin typeface="Roboto Light" panose="02000000000000000000" pitchFamily="2" charset="0"/>
                <a:ea typeface="Roboto Light" panose="02000000000000000000" pitchFamily="2" charset="0"/>
              </a:defRPr>
            </a:lvl4pPr>
            <a:lvl5pPr>
              <a:buClr>
                <a:srgbClr val="F5CE31"/>
              </a:buClr>
              <a:defRPr>
                <a:latin typeface="Roboto Light" panose="02000000000000000000" pitchFamily="2" charset="0"/>
                <a:ea typeface="Roboto Light" panose="02000000000000000000" pitchFamily="2"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B7DAA4-3F13-4281-8118-F254B3AC30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1B7DAA4-3F13-4281-8118-F254B3AC30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1B7DAA4-3F13-4281-8118-F254B3AC30E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7DAA4-3F13-4281-8118-F254B3AC30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DAA4-3F13-4281-8118-F254B3AC30E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1B7DAA4-3F13-4281-8118-F254B3AC30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1B7DAA4-3F13-4281-8118-F254B3AC30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01799"/>
            <a:ext cx="10515600" cy="367030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7DAA4-3F13-4281-8118-F254B3AC30EB}" type="datetimeFigureOut">
              <a:rPr lang="en-US" smtClean="0"/>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fld>
            <a:endParaRPr lang="en-US"/>
          </a:p>
        </p:txBody>
      </p:sp>
      <p:sp>
        <p:nvSpPr>
          <p:cNvPr id="7" name="Rectangle 6"/>
          <p:cNvSpPr/>
          <p:nvPr userDrawn="1"/>
        </p:nvSpPr>
        <p:spPr>
          <a:xfrm>
            <a:off x="-9820" y="6070600"/>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dirty="0" smtClean="0">
                <a:solidFill>
                  <a:srgbClr val="092A67"/>
                </a:solidFill>
              </a:rPr>
              <a:t>FACULTY OF INFORMATION TECHNOLOGY</a:t>
            </a:r>
            <a:endParaRPr lang="en-US" sz="1100" b="1" dirty="0" smtClean="0">
              <a:solidFill>
                <a:srgbClr val="092A67"/>
              </a:solidFill>
            </a:endParaRP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900" dirty="0" err="1" smtClean="0">
                <a:latin typeface="+mn-lt"/>
              </a:rPr>
              <a:t>Báo</a:t>
            </a:r>
            <a:r>
              <a:rPr lang="en-US" sz="4900" dirty="0" smtClean="0">
                <a:latin typeface="+mn-lt"/>
              </a:rPr>
              <a:t> </a:t>
            </a:r>
            <a:r>
              <a:rPr lang="en-US" sz="4900" dirty="0" err="1" smtClean="0">
                <a:latin typeface="+mn-lt"/>
              </a:rPr>
              <a:t>Cáo</a:t>
            </a:r>
            <a:r>
              <a:rPr lang="en-US" sz="4900" dirty="0" smtClean="0">
                <a:latin typeface="+mn-lt"/>
              </a:rPr>
              <a:t> Đề Cương NCKH</a:t>
            </a:r>
            <a:br>
              <a:rPr lang="en-US" sz="4900" dirty="0" smtClean="0">
                <a:latin typeface="+mn-lt"/>
              </a:rPr>
            </a:br>
            <a:r>
              <a:rPr lang="en-US" sz="2000" i="1" dirty="0" err="1"/>
              <a:t>Xây dựng HỆ THỐNG </a:t>
            </a:r>
            <a:r>
              <a:rPr lang="en-US" sz="2000" i="1" u="sng" dirty="0" err="1">
                <a:effectLst/>
              </a:rPr>
              <a:t>ứng dụng mobile (Android)</a:t>
            </a:r>
            <a:r>
              <a:rPr lang="en-US" sz="2000" i="1" dirty="0" err="1"/>
              <a:t> </a:t>
            </a:r>
            <a:r>
              <a:rPr lang="en-US" sz="2000" i="1" dirty="0" err="1">
                <a:solidFill>
                  <a:srgbClr val="FF0000"/>
                </a:solidFill>
              </a:rPr>
              <a:t>QUẢN LÝ CÔNG VIỆC</a:t>
            </a:r>
            <a:r>
              <a:rPr lang="en-US" sz="2000" i="1" dirty="0" err="1"/>
              <a:t> cho Khoa Công nghệ thông tin </a:t>
            </a:r>
            <a:br>
              <a:rPr lang="en-US" sz="2000" i="1" dirty="0" err="1"/>
            </a:br>
            <a:r>
              <a:rPr lang="en-US" sz="2000" i="1" dirty="0" err="1"/>
              <a:t>Trường Cao đẳng Công nghệ Thủ Đức</a:t>
            </a:r>
            <a:endParaRPr lang="en-US" sz="2000" i="1" dirty="0" err="1"/>
          </a:p>
        </p:txBody>
      </p:sp>
      <p:sp>
        <p:nvSpPr>
          <p:cNvPr id="5" name="Subtitle 4"/>
          <p:cNvSpPr>
            <a:spLocks noGrp="1"/>
          </p:cNvSpPr>
          <p:nvPr>
            <p:ph type="subTitle" idx="1"/>
          </p:nvPr>
        </p:nvSpPr>
        <p:spPr/>
        <p:txBody>
          <a:bodyPr>
            <a:normAutofit lnSpcReduction="20000"/>
          </a:bodyPr>
          <a:lstStyle/>
          <a:p>
            <a:endParaRPr lang="vi-VN" dirty="0" smtClean="0"/>
          </a:p>
          <a:p>
            <a:endParaRPr lang="vi-VN" dirty="0"/>
          </a:p>
          <a:p>
            <a:endParaRPr lang="vi-VN" dirty="0" smtClean="0"/>
          </a:p>
          <a:p>
            <a:r>
              <a:rPr lang="vi-VN" dirty="0" smtClean="0"/>
              <a:t>Tp.HCM </a:t>
            </a:r>
            <a:r>
              <a:rPr lang="en-US" altLang="vi-VN" dirty="0" smtClean="0"/>
              <a:t>16</a:t>
            </a:r>
            <a:r>
              <a:rPr lang="en-US" dirty="0" smtClean="0"/>
              <a:t>/11</a:t>
            </a:r>
            <a:r>
              <a:rPr lang="vi-VN" dirty="0" smtClean="0"/>
              <a:t>/20</a:t>
            </a:r>
            <a:r>
              <a:rPr lang="en-US" altLang="vi-VN" dirty="0" smtClean="0"/>
              <a:t>21</a:t>
            </a:r>
            <a:endParaRPr lang="en-US" altLang="vi-VN" dirty="0" smtClean="0"/>
          </a:p>
        </p:txBody>
      </p:sp>
      <p:sp>
        <p:nvSpPr>
          <p:cNvPr id="2" name="Text Box 1"/>
          <p:cNvSpPr txBox="1"/>
          <p:nvPr/>
        </p:nvSpPr>
        <p:spPr>
          <a:xfrm>
            <a:off x="351790" y="4866640"/>
            <a:ext cx="4236085" cy="645160"/>
          </a:xfrm>
          <a:prstGeom prst="rect">
            <a:avLst/>
          </a:prstGeom>
          <a:noFill/>
        </p:spPr>
        <p:txBody>
          <a:bodyPr wrap="square" rtlCol="0" anchor="t">
            <a:spAutoFit/>
          </a:bodyPr>
          <a:p>
            <a:r>
              <a:rPr lang="en-US">
                <a:solidFill>
                  <a:schemeClr val="bg2">
                    <a:lumMod val="50000"/>
                  </a:schemeClr>
                </a:solidFill>
              </a:rPr>
              <a:t>Chủ nhiệm đề tài: Phan Thanh Nhuần</a:t>
            </a:r>
            <a:endParaRPr lang="en-US">
              <a:solidFill>
                <a:schemeClr val="bg2">
                  <a:lumMod val="50000"/>
                </a:schemeClr>
              </a:solidFill>
            </a:endParaRPr>
          </a:p>
          <a:p>
            <a:r>
              <a:rPr lang="en-US">
                <a:solidFill>
                  <a:schemeClr val="bg2">
                    <a:lumMod val="50000"/>
                  </a:schemeClr>
                </a:solidFill>
              </a:rPr>
              <a:t>Đồng thực hiện: Cao Trần Thái Anh</a:t>
            </a:r>
            <a:endParaRPr lang="en-US">
              <a:solidFill>
                <a:schemeClr val="bg2">
                  <a:lumMod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4208780" cy="3982085"/>
          </a:xfrm>
        </p:spPr>
        <p:txBody>
          <a:bodyPr>
            <a:normAutofit lnSpcReduction="10000"/>
          </a:bodyPr>
          <a:p>
            <a:pPr marL="0" indent="0">
              <a:buFont typeface="+mj-lt"/>
              <a:buNone/>
            </a:pPr>
            <a:r>
              <a:rPr lang="en-US" b="1">
                <a:solidFill>
                  <a:schemeClr val="tx1">
                    <a:lumMod val="95000"/>
                    <a:lumOff val="5000"/>
                  </a:schemeClr>
                </a:solidFill>
                <a:latin typeface="Calibri Light (Headings)" charset="0"/>
                <a:cs typeface="Calibri Light (Headings)" charset="0"/>
              </a:rPr>
              <a:t>d) Một số API thông dụng</a:t>
            </a:r>
            <a:endParaRPr lang="en-US" b="1">
              <a:solidFill>
                <a:schemeClr val="tx1">
                  <a:lumMod val="95000"/>
                  <a:lumOff val="5000"/>
                </a:schemeClr>
              </a:solidFill>
              <a:latin typeface="Calibri Light (Headings)" charset="0"/>
              <a:cs typeface="Calibri Light (Headings)" charset="0"/>
            </a:endParaRPr>
          </a:p>
          <a:p>
            <a:pPr>
              <a:buFont typeface="Arial" panose="020B0604020202020204" pitchFamily="34" charset="0"/>
              <a:buChar char="•"/>
            </a:pPr>
            <a:r>
              <a:rPr lang="en-US">
                <a:solidFill>
                  <a:schemeClr val="tx1">
                    <a:lumMod val="95000"/>
                    <a:lumOff val="5000"/>
                  </a:schemeClr>
                </a:solidFill>
                <a:latin typeface="Calibri Light (Headings)" charset="0"/>
                <a:cs typeface="Calibri Light (Headings)" charset="0"/>
              </a:rPr>
              <a:t>API auth (authentication, authorization): An access control list (</a:t>
            </a:r>
            <a:r>
              <a:rPr lang="en-US" b="1">
                <a:solidFill>
                  <a:schemeClr val="tx1">
                    <a:lumMod val="95000"/>
                    <a:lumOff val="5000"/>
                  </a:schemeClr>
                </a:solidFill>
                <a:latin typeface="Calibri Light (Headings)" charset="0"/>
                <a:cs typeface="Calibri Light (Headings)" charset="0"/>
              </a:rPr>
              <a:t>ACL</a:t>
            </a:r>
            <a:r>
              <a:rPr lang="en-US">
                <a:solidFill>
                  <a:schemeClr val="tx1">
                    <a:lumMod val="95000"/>
                    <a:lumOff val="5000"/>
                  </a:schemeClr>
                </a:solidFill>
                <a:latin typeface="Calibri Light (Headings)" charset="0"/>
                <a:cs typeface="Calibri Light (Headings)" charset="0"/>
              </a:rPr>
              <a:t>)</a:t>
            </a:r>
            <a:endParaRPr lang="en-US">
              <a:solidFill>
                <a:schemeClr val="tx1">
                  <a:lumMod val="95000"/>
                  <a:lumOff val="5000"/>
                </a:schemeClr>
              </a:solidFill>
              <a:latin typeface="Calibri Light (Headings)" charset="0"/>
              <a:cs typeface="Calibri Light (Headings)" charset="0"/>
            </a:endParaRPr>
          </a:p>
          <a:p>
            <a:pPr>
              <a:buFont typeface="Arial" panose="020B0604020202020204" pitchFamily="34" charset="0"/>
              <a:buChar char="•"/>
            </a:pPr>
            <a:r>
              <a:rPr lang="en-US">
                <a:solidFill>
                  <a:schemeClr val="tx1">
                    <a:lumMod val="95000"/>
                    <a:lumOff val="5000"/>
                  </a:schemeClr>
                </a:solidFill>
                <a:latin typeface="Calibri Light (Headings)" charset="0"/>
                <a:cs typeface="Calibri Light (Headings)" charset="0"/>
              </a:rPr>
              <a:t>API work</a:t>
            </a:r>
            <a:endParaRPr lang="en-US">
              <a:solidFill>
                <a:schemeClr val="tx1">
                  <a:lumMod val="95000"/>
                  <a:lumOff val="5000"/>
                </a:schemeClr>
              </a:solidFill>
              <a:latin typeface="Calibri Light (Headings)" charset="0"/>
              <a:cs typeface="Calibri Light (Headings)" charset="0"/>
            </a:endParaRPr>
          </a:p>
          <a:p>
            <a:pPr>
              <a:buFont typeface="Arial" panose="020B0604020202020204" pitchFamily="34" charset="0"/>
              <a:buChar char="•"/>
            </a:pPr>
            <a:r>
              <a:rPr lang="en-US">
                <a:solidFill>
                  <a:schemeClr val="tx1">
                    <a:lumMod val="95000"/>
                    <a:lumOff val="5000"/>
                  </a:schemeClr>
                </a:solidFill>
                <a:latin typeface="Calibri Light (Headings)" charset="0"/>
                <a:cs typeface="Calibri Light (Headings)" charset="0"/>
              </a:rPr>
              <a:t>API news</a:t>
            </a:r>
            <a:endParaRPr lang="en-US">
              <a:solidFill>
                <a:schemeClr val="tx1">
                  <a:lumMod val="95000"/>
                  <a:lumOff val="5000"/>
                </a:schemeClr>
              </a:solidFill>
              <a:latin typeface="Calibri Light (Headings)" charset="0"/>
              <a:cs typeface="Calibri Light (Headings)" charset="0"/>
            </a:endParaRPr>
          </a:p>
          <a:p>
            <a:pPr>
              <a:buFont typeface="Arial" panose="020B0604020202020204" pitchFamily="34" charset="0"/>
              <a:buChar char="•"/>
            </a:pPr>
            <a:r>
              <a:rPr lang="en-US">
                <a:solidFill>
                  <a:schemeClr val="tx1">
                    <a:lumMod val="95000"/>
                    <a:lumOff val="5000"/>
                  </a:schemeClr>
                </a:solidFill>
                <a:latin typeface="Calibri Light (Headings)" charset="0"/>
                <a:cs typeface="Calibri Light (Headings)" charset="0"/>
              </a:rPr>
              <a:t>API faq</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pic>
        <p:nvPicPr>
          <p:cNvPr id="7" name="Content Placeholder 6"/>
          <p:cNvPicPr>
            <a:picLocks noChangeAspect="1"/>
          </p:cNvPicPr>
          <p:nvPr>
            <p:ph sz="half" idx="2"/>
          </p:nvPr>
        </p:nvPicPr>
        <p:blipFill>
          <a:blip r:embed="rId1"/>
          <a:stretch>
            <a:fillRect/>
          </a:stretch>
        </p:blipFill>
        <p:spPr>
          <a:xfrm>
            <a:off x="4991100" y="1033780"/>
            <a:ext cx="6743700" cy="471106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20000"/>
          </a:bodyPr>
          <a:p>
            <a:pPr marL="0" indent="0">
              <a:buFont typeface="+mj-lt"/>
              <a:buNone/>
            </a:pPr>
            <a:r>
              <a:rPr lang="en-US" b="1">
                <a:solidFill>
                  <a:schemeClr val="tx1">
                    <a:lumMod val="95000"/>
                    <a:lumOff val="5000"/>
                  </a:schemeClr>
                </a:solidFill>
                <a:latin typeface="Calibri Light (Headings)" charset="0"/>
                <a:cs typeface="Calibri Light (Headings)" charset="0"/>
              </a:rPr>
              <a:t>e) Mục tiêu đề tài</a:t>
            </a:r>
            <a:endParaRPr lang="en-US" b="1">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Sử dụng </a:t>
            </a:r>
            <a:r>
              <a:rPr lang="en-US" b="1">
                <a:solidFill>
                  <a:schemeClr val="tx1">
                    <a:lumMod val="95000"/>
                    <a:lumOff val="5000"/>
                  </a:schemeClr>
                </a:solidFill>
                <a:latin typeface="Calibri Light (Headings)" charset="0"/>
                <a:cs typeface="Calibri Light (Headings)" charset="0"/>
              </a:rPr>
              <a:t>Kotlin </a:t>
            </a:r>
            <a:r>
              <a:rPr lang="en-US">
                <a:solidFill>
                  <a:schemeClr val="tx1">
                    <a:lumMod val="95000"/>
                    <a:lumOff val="5000"/>
                  </a:schemeClr>
                </a:solidFill>
                <a:latin typeface="Calibri Light (Headings)" charset="0"/>
                <a:cs typeface="Calibri Light (Headings)" charset="0"/>
              </a:rPr>
              <a:t>xây dựng ứng dụng trên Android</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Phát triển package phân quyền và xác thực dùng chung cho các ứng dụng</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Phát triển ứng dụng quản lý công việc</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20000"/>
          </a:bodyPr>
          <a:p>
            <a:pPr marL="0" indent="0">
              <a:buNone/>
            </a:pPr>
            <a:r>
              <a:rPr lang="en-US" b="1">
                <a:solidFill>
                  <a:schemeClr val="tx1">
                    <a:lumMod val="95000"/>
                    <a:lumOff val="5000"/>
                  </a:schemeClr>
                </a:solidFill>
                <a:latin typeface="Calibri Light (Headings)" charset="0"/>
                <a:cs typeface="Calibri Light (Headings)" charset="0"/>
                <a:sym typeface="+mn-ea"/>
              </a:rPr>
              <a:t>a) Phát triển các ứng dụng mobile, web sử dụng các dịch vụ của web Khoa CNTT</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2). Kiến trúc web Khoa CNTT</a:t>
            </a:r>
            <a:endParaRPr lang="en-US"/>
          </a:p>
        </p:txBody>
      </p:sp>
      <p:pic>
        <p:nvPicPr>
          <p:cNvPr id="4" name="Content Placeholder 3"/>
          <p:cNvPicPr>
            <a:picLocks noChangeAspect="1"/>
          </p:cNvPicPr>
          <p:nvPr>
            <p:ph sz="half" idx="2"/>
          </p:nvPr>
        </p:nvPicPr>
        <p:blipFill>
          <a:blip r:embed="rId1"/>
          <a:stretch>
            <a:fillRect/>
          </a:stretch>
        </p:blipFill>
        <p:spPr>
          <a:xfrm>
            <a:off x="639445" y="2588260"/>
            <a:ext cx="5120640" cy="2667000"/>
          </a:xfrm>
          <a:prstGeom prst="rect">
            <a:avLst/>
          </a:prstGeom>
        </p:spPr>
      </p:pic>
      <p:sp>
        <p:nvSpPr>
          <p:cNvPr id="5" name="Text Box 4"/>
          <p:cNvSpPr txBox="1"/>
          <p:nvPr/>
        </p:nvSpPr>
        <p:spPr>
          <a:xfrm>
            <a:off x="6894195" y="2649855"/>
            <a:ext cx="3446145" cy="2584450"/>
          </a:xfrm>
          <a:prstGeom prst="rect">
            <a:avLst/>
          </a:prstGeom>
          <a:noFill/>
        </p:spPr>
        <p:txBody>
          <a:bodyPr wrap="square" rtlCol="0">
            <a:spAutoFit/>
          </a:bodyPr>
          <a:p>
            <a:r>
              <a:rPr lang="en-US"/>
              <a:t>+ API xác thực và phân quyền người dùng</a:t>
            </a:r>
            <a:endParaRPr lang="en-US"/>
          </a:p>
          <a:p>
            <a:r>
              <a:rPr lang="en-US"/>
              <a:t>+ API việc làm (dữ liệu thu thập từ Vietnamwork, ITViec)</a:t>
            </a:r>
            <a:endParaRPr lang="en-US"/>
          </a:p>
          <a:p>
            <a:r>
              <a:rPr lang="en-US"/>
              <a:t>+ API faq về công nghệ (dữ liệu thu thập từ StackOverflow)</a:t>
            </a:r>
            <a:endParaRPr lang="en-US"/>
          </a:p>
          <a:p>
            <a:r>
              <a:rPr lang="en-US"/>
              <a:t>+ API tin tức Khoa CNTT</a:t>
            </a:r>
            <a:endParaRPr lang="en-US"/>
          </a:p>
          <a:p>
            <a:r>
              <a:rPr lang="en-US"/>
              <a:t>+ API quản lý thực tập</a:t>
            </a:r>
            <a:endParaRPr lang="en-US"/>
          </a:p>
          <a:p>
            <a:r>
              <a:rPr lang="en-US"/>
              <a:t>... ...</a:t>
            </a:r>
            <a:endParaRPr 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836910" cy="570230"/>
          </a:xfrm>
        </p:spPr>
        <p:txBody>
          <a:bodyPr/>
          <a:p>
            <a:pPr marL="0" indent="0">
              <a:buNone/>
            </a:pPr>
            <a:r>
              <a:rPr lang="en-US" b="1">
                <a:solidFill>
                  <a:schemeClr val="tx1">
                    <a:lumMod val="95000"/>
                    <a:lumOff val="5000"/>
                  </a:schemeClr>
                </a:solidFill>
                <a:latin typeface="Calibri Light (Headings)" charset="0"/>
                <a:cs typeface="Calibri Light (Headings)" charset="0"/>
                <a:sym typeface="+mn-ea"/>
              </a:rPr>
              <a:t>b) Phát triển ứng dụng theo hướng module</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2). Kiến trúc web Khoa CNTT</a:t>
            </a:r>
            <a:endParaRPr lang="en-US"/>
          </a:p>
        </p:txBody>
      </p:sp>
      <p:pic>
        <p:nvPicPr>
          <p:cNvPr id="7" name="Content Placeholder 6"/>
          <p:cNvPicPr>
            <a:picLocks noChangeAspect="1"/>
          </p:cNvPicPr>
          <p:nvPr>
            <p:ph sz="half" idx="2"/>
          </p:nvPr>
        </p:nvPicPr>
        <p:blipFill>
          <a:blip r:embed="rId1"/>
          <a:stretch>
            <a:fillRect/>
          </a:stretch>
        </p:blipFill>
        <p:spPr>
          <a:xfrm>
            <a:off x="1416685" y="2197100"/>
            <a:ext cx="5181600" cy="3448050"/>
          </a:xfrm>
          <a:prstGeom prst="rect">
            <a:avLst/>
          </a:prstGeom>
          <a:ln>
            <a:solidFill>
              <a:schemeClr val="accent1"/>
            </a:solidFill>
          </a:ln>
        </p:spPr>
      </p:pic>
      <p:sp>
        <p:nvSpPr>
          <p:cNvPr id="8" name="Text Box 7"/>
          <p:cNvSpPr txBox="1"/>
          <p:nvPr/>
        </p:nvSpPr>
        <p:spPr>
          <a:xfrm>
            <a:off x="7689850" y="2197100"/>
            <a:ext cx="3552825" cy="368300"/>
          </a:xfrm>
          <a:prstGeom prst="rect">
            <a:avLst/>
          </a:prstGeom>
          <a:noFill/>
        </p:spPr>
        <p:txBody>
          <a:bodyPr wrap="none" rtlCol="0">
            <a:spAutoFit/>
          </a:bodyPr>
          <a:p>
            <a:r>
              <a:rPr lang="en-US"/>
              <a:t>Vòng đời phát triển của một module</a:t>
            </a:r>
            <a:endParaRPr 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pPr marL="0" indent="0">
              <a:buNone/>
            </a:pPr>
            <a:r>
              <a:rPr lang="en-US" b="1">
                <a:solidFill>
                  <a:schemeClr val="tx1">
                    <a:lumMod val="95000"/>
                    <a:lumOff val="5000"/>
                  </a:schemeClr>
                </a:solidFill>
                <a:latin typeface="Calibri Light (Headings)" charset="0"/>
                <a:cs typeface="Calibri Light (Headings)" charset="0"/>
                <a:sym typeface="+mn-ea"/>
              </a:rPr>
              <a:t>c) Kiến trúc xử lý tại server</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normAutofit/>
          </a:bodyPr>
          <a:p>
            <a:r>
              <a:rPr lang="en-US" dirty="0" smtClean="0">
                <a:ea typeface="Tahoma" panose="020B0604030504040204" pitchFamily="34" charset="0"/>
                <a:cs typeface="Arial" panose="020B0604020202020204" pitchFamily="34" charset="0"/>
                <a:sym typeface="+mn-ea"/>
              </a:rPr>
              <a:t>2). Kiến trúc web Khoa CNTT</a:t>
            </a:r>
            <a:endParaRPr lang="en-US"/>
          </a:p>
        </p:txBody>
      </p:sp>
      <p:pic>
        <p:nvPicPr>
          <p:cNvPr id="5" name="Content Placeholder 4"/>
          <p:cNvPicPr>
            <a:picLocks noChangeAspect="1"/>
          </p:cNvPicPr>
          <p:nvPr>
            <p:ph sz="half" idx="2"/>
          </p:nvPr>
        </p:nvPicPr>
        <p:blipFill>
          <a:blip r:embed="rId1"/>
          <a:stretch>
            <a:fillRect/>
          </a:stretch>
        </p:blipFill>
        <p:spPr>
          <a:xfrm>
            <a:off x="5785485" y="1334770"/>
            <a:ext cx="4193540" cy="460438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0" indent="0">
              <a:buNone/>
            </a:pPr>
            <a:r>
              <a:rPr lang="en-US" b="1">
                <a:solidFill>
                  <a:schemeClr val="tx1">
                    <a:lumMod val="95000"/>
                    <a:lumOff val="5000"/>
                  </a:schemeClr>
                </a:solidFill>
                <a:latin typeface="Calibri Light (Headings)" charset="0"/>
                <a:cs typeface="Calibri Light (Headings)" charset="0"/>
                <a:sym typeface="+mn-ea"/>
              </a:rPr>
              <a:t>d) Sử dụng API</a:t>
            </a:r>
            <a:endParaRPr lang="en-US" b="1">
              <a:solidFill>
                <a:schemeClr val="tx1">
                  <a:lumMod val="95000"/>
                  <a:lumOff val="5000"/>
                </a:schemeClr>
              </a:solidFill>
              <a:latin typeface="Calibri Light (Headings)" charset="0"/>
              <a:cs typeface="Calibri Light (Headings)" charset="0"/>
              <a:sym typeface="+mn-ea"/>
            </a:endParaRPr>
          </a:p>
          <a:p>
            <a:pPr marL="0" indent="0">
              <a:buNone/>
            </a:pP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2). Kiến trúc web Khoa CNTT</a:t>
            </a:r>
            <a:endParaRPr lang="en-US"/>
          </a:p>
        </p:txBody>
      </p:sp>
      <p:pic>
        <p:nvPicPr>
          <p:cNvPr id="516" name="image77.jpg" descr="https://topdev.vn/blog/wp-content/uploads/2019/04/restful-rest-diagram-api.jpg"/>
          <p:cNvPicPr/>
          <p:nvPr/>
        </p:nvPicPr>
        <p:blipFill>
          <a:blip r:embed="rId1"/>
          <a:srcRect/>
          <a:stretch>
            <a:fillRect/>
          </a:stretch>
        </p:blipFill>
        <p:spPr>
          <a:xfrm>
            <a:off x="849948" y="2526983"/>
            <a:ext cx="5972175" cy="2477135"/>
          </a:xfrm>
          <a:prstGeom prst="rect">
            <a:avLst/>
          </a:prstGeom>
          <a:ln>
            <a:solidFill>
              <a:schemeClr val="accent1"/>
            </a:solidFill>
          </a:ln>
        </p:spPr>
      </p:pic>
      <p:sp>
        <p:nvSpPr>
          <p:cNvPr id="6" name="Content Placeholder 1"/>
          <p:cNvSpPr>
            <a:spLocks noGrp="1"/>
          </p:cNvSpPr>
          <p:nvPr/>
        </p:nvSpPr>
        <p:spPr>
          <a:xfrm>
            <a:off x="8757285" y="2395855"/>
            <a:ext cx="2279650" cy="1282065"/>
          </a:xfrm>
          <a:prstGeom prst="rect">
            <a:avLst/>
          </a:prstGeom>
        </p:spPr>
        <p:style>
          <a:lnRef idx="2">
            <a:schemeClr val="accent5"/>
          </a:lnRef>
          <a:fillRef idx="1">
            <a:schemeClr val="lt1"/>
          </a:fillRef>
          <a:effectRef idx="0">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50000"/>
              </a:lnSpc>
              <a:buClr>
                <a:srgbClr val="000000"/>
              </a:buClr>
              <a:buSzTx/>
            </a:pPr>
            <a:r>
              <a:rPr lang="en-US">
                <a:solidFill>
                  <a:schemeClr val="tx1">
                    <a:lumMod val="95000"/>
                    <a:lumOff val="5000"/>
                  </a:schemeClr>
                </a:solidFill>
                <a:latin typeface="Calibri Light (Headings)" charset="0"/>
                <a:cs typeface="Calibri Light (Headings)" charset="0"/>
                <a:sym typeface="+mn-ea"/>
              </a:rPr>
              <a:t>RESTful API</a:t>
            </a:r>
            <a:endParaRPr lang="en-US">
              <a:solidFill>
                <a:schemeClr val="tx1">
                  <a:lumMod val="95000"/>
                  <a:lumOff val="5000"/>
                </a:schemeClr>
              </a:solidFill>
              <a:latin typeface="Calibri Light (Headings)" charset="0"/>
              <a:cs typeface="Calibri Light (Headings)" charset="0"/>
              <a:sym typeface="+mn-ea"/>
            </a:endParaRPr>
          </a:p>
          <a:p>
            <a:pPr lvl="0" algn="l">
              <a:lnSpc>
                <a:spcPct val="150000"/>
              </a:lnSpc>
              <a:buClr>
                <a:srgbClr val="000000"/>
              </a:buClr>
              <a:buSzTx/>
            </a:pPr>
            <a:r>
              <a:rPr lang="en-US">
                <a:solidFill>
                  <a:schemeClr val="tx1">
                    <a:lumMod val="95000"/>
                    <a:lumOff val="5000"/>
                  </a:schemeClr>
                </a:solidFill>
                <a:latin typeface="Calibri Light (Headings)" charset="0"/>
                <a:cs typeface="Calibri Light (Headings)" charset="0"/>
                <a:sym typeface="+mn-ea"/>
              </a:rPr>
              <a:t>Mock API</a:t>
            </a:r>
            <a:endParaRPr lang="en-US">
              <a:solidFill>
                <a:schemeClr val="tx1">
                  <a:lumMod val="95000"/>
                  <a:lumOff val="5000"/>
                </a:schemeClr>
              </a:solidFill>
              <a:latin typeface="Calibri Light (Headings)" charset="0"/>
              <a:cs typeface="Calibri Light (Headings)" charset="0"/>
              <a:sym typeface="+mn-ea"/>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4973955" cy="3813810"/>
          </a:xfrm>
        </p:spPr>
        <p:txBody>
          <a:bodyPr>
            <a:normAutofit lnSpcReduction="10000"/>
          </a:bodyPr>
          <a:p>
            <a:pPr marL="0" algn="l">
              <a:buClrTx/>
              <a:buSzTx/>
              <a:buNone/>
            </a:pPr>
            <a:r>
              <a:rPr lang="en-US" b="1">
                <a:solidFill>
                  <a:schemeClr val="tx1">
                    <a:lumMod val="95000"/>
                    <a:lumOff val="5000"/>
                  </a:schemeClr>
                </a:solidFill>
                <a:latin typeface="Calibri Light (Headings)" charset="0"/>
                <a:ea typeface="+mn-ea"/>
                <a:cs typeface="Calibri Light (Headings)" charset="0"/>
              </a:rPr>
              <a:t>a) Mobile: Màn hình login, công việc</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ptnhuan</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ptnhuan@gmail.com</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ptnhuan</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ptnhuan@tdc.edu.vn</a:t>
            </a:r>
            <a:endParaRPr lang="en-US">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3). Kết quả dự kiến</a:t>
            </a:r>
            <a:endParaRPr lang="en-US"/>
          </a:p>
        </p:txBody>
      </p:sp>
      <p:pic>
        <p:nvPicPr>
          <p:cNvPr id="5" name="Content Placeholder 4"/>
          <p:cNvPicPr>
            <a:picLocks noChangeAspect="1"/>
          </p:cNvPicPr>
          <p:nvPr>
            <p:ph sz="half" idx="2"/>
          </p:nvPr>
        </p:nvPicPr>
        <p:blipFill>
          <a:blip r:embed="rId1"/>
          <a:stretch>
            <a:fillRect/>
          </a:stretch>
        </p:blipFill>
        <p:spPr>
          <a:xfrm>
            <a:off x="6003925" y="854710"/>
            <a:ext cx="2945130" cy="5069840"/>
          </a:xfrm>
          <a:prstGeom prst="rect">
            <a:avLst/>
          </a:prstGeom>
        </p:spPr>
      </p:pic>
      <p:pic>
        <p:nvPicPr>
          <p:cNvPr id="6" name="Picture 5"/>
          <p:cNvPicPr>
            <a:picLocks noChangeAspect="1"/>
          </p:cNvPicPr>
          <p:nvPr/>
        </p:nvPicPr>
        <p:blipFill>
          <a:blip r:embed="rId2"/>
          <a:stretch>
            <a:fillRect/>
          </a:stretch>
        </p:blipFill>
        <p:spPr>
          <a:xfrm>
            <a:off x="9140825" y="741680"/>
            <a:ext cx="2726055" cy="496316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4906010" cy="3990975"/>
          </a:xfrm>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b) Mobile: Màn hình chi tiết công việc, xác nhận công việc</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r>
              <a:rPr lang="en-US" b="1">
                <a:solidFill>
                  <a:schemeClr val="tx1">
                    <a:lumMod val="95000"/>
                    <a:lumOff val="5000"/>
                  </a:schemeClr>
                </a:solidFill>
                <a:latin typeface="Calibri Light (Headings)" charset="0"/>
                <a:ea typeface="+mn-ea"/>
                <a:cs typeface="Calibri Light (Headings)" charset="0"/>
              </a:rPr>
              <a:t>Notification</a:t>
            </a:r>
            <a:endParaRPr lang="en-US" b="1">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3). Kết quả dự kiến</a:t>
            </a:r>
            <a:endParaRPr lang="en-US"/>
          </a:p>
        </p:txBody>
      </p:sp>
      <p:pic>
        <p:nvPicPr>
          <p:cNvPr id="7" name="Picture 6"/>
          <p:cNvPicPr>
            <a:picLocks noChangeAspect="1"/>
          </p:cNvPicPr>
          <p:nvPr/>
        </p:nvPicPr>
        <p:blipFill>
          <a:blip r:embed="rId1"/>
          <a:stretch>
            <a:fillRect/>
          </a:stretch>
        </p:blipFill>
        <p:spPr>
          <a:xfrm>
            <a:off x="5744210" y="770255"/>
            <a:ext cx="2884805" cy="4966970"/>
          </a:xfrm>
          <a:prstGeom prst="rect">
            <a:avLst/>
          </a:prstGeom>
        </p:spPr>
      </p:pic>
      <p:pic>
        <p:nvPicPr>
          <p:cNvPr id="8" name="Content Placeholder 7"/>
          <p:cNvPicPr>
            <a:picLocks noChangeAspect="1"/>
          </p:cNvPicPr>
          <p:nvPr>
            <p:ph sz="half" idx="2"/>
          </p:nvPr>
        </p:nvPicPr>
        <p:blipFill>
          <a:blip r:embed="rId2"/>
          <a:stretch>
            <a:fillRect/>
          </a:stretch>
        </p:blipFill>
        <p:spPr>
          <a:xfrm>
            <a:off x="9117330" y="699135"/>
            <a:ext cx="2575560" cy="480695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1125200" cy="1045210"/>
          </a:xfrm>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c) Web: Màn hình quản lý công việc, giao việc,... xử lý nhiều tính năng hơn mobile</a:t>
            </a:r>
            <a:endParaRPr lang="en-US" b="1">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3). Kết quả dự kiến</a:t>
            </a:r>
            <a:endParaRPr lang="en-US"/>
          </a:p>
        </p:txBody>
      </p:sp>
      <p:pic>
        <p:nvPicPr>
          <p:cNvPr id="9" name="Content Placeholder 8"/>
          <p:cNvPicPr>
            <a:picLocks noChangeAspect="1"/>
          </p:cNvPicPr>
          <p:nvPr>
            <p:ph sz="half" idx="2"/>
          </p:nvPr>
        </p:nvPicPr>
        <p:blipFill>
          <a:blip r:embed="rId1"/>
          <a:stretch>
            <a:fillRect/>
          </a:stretch>
        </p:blipFill>
        <p:spPr>
          <a:xfrm>
            <a:off x="3961765" y="1886585"/>
            <a:ext cx="7731125" cy="4897755"/>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a) Hướng kiểm thử</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Cần thiết phải viết Unit Test tại (1) &amp; (2)</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Lập bộ test case</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Thực hiện viết Unit Test </a:t>
            </a:r>
            <a:endParaRPr lang="en-US">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4). Hướng phát triển hệ sinh thái</a:t>
            </a:r>
            <a:endParaRPr lang="en-US"/>
          </a:p>
        </p:txBody>
      </p:sp>
      <p:pic>
        <p:nvPicPr>
          <p:cNvPr id="7" name="Content Placeholder 6"/>
          <p:cNvPicPr>
            <a:picLocks noChangeAspect="1"/>
          </p:cNvPicPr>
          <p:nvPr>
            <p:ph sz="half" idx="2"/>
          </p:nvPr>
        </p:nvPicPr>
        <p:blipFill>
          <a:blip r:embed="rId1"/>
          <a:stretch>
            <a:fillRect/>
          </a:stretch>
        </p:blipFill>
        <p:spPr>
          <a:xfrm>
            <a:off x="7292340" y="1393825"/>
            <a:ext cx="3634740" cy="399097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880076"/>
            <a:ext cx="10515600" cy="3774600"/>
          </a:xfrm>
          <a:solidFill>
            <a:schemeClr val="bg1"/>
          </a:solidFill>
        </p:spPr>
        <p:txBody>
          <a:bodyPr>
            <a:noAutofit/>
          </a:bodyPr>
          <a:lstStyle/>
          <a:p>
            <a:pPr>
              <a:lnSpc>
                <a:spcPct val="150000"/>
              </a:lnSpc>
              <a:spcBef>
                <a:spcPts val="600"/>
              </a:spcBef>
              <a:spcAft>
                <a:spcPts val="600"/>
              </a:spcAft>
            </a:pPr>
            <a:r>
              <a:rPr lang="en-US" sz="3500" dirty="0" err="1" smtClean="0">
                <a:ea typeface="Tahoma" panose="020B0604030504040204" pitchFamily="34" charset="0"/>
                <a:cs typeface="Arial" panose="020B0604020202020204" pitchFamily="34" charset="0"/>
              </a:rPr>
              <a:t>Nội</a:t>
            </a:r>
            <a:r>
              <a:rPr lang="en-US" sz="3500" dirty="0" smtClean="0">
                <a:ea typeface="Tahoma" panose="020B0604030504040204" pitchFamily="34" charset="0"/>
                <a:cs typeface="Arial" panose="020B0604020202020204" pitchFamily="34" charset="0"/>
              </a:rPr>
              <a:t> dung</a:t>
            </a:r>
            <a:br>
              <a:rPr lang="en-US" sz="2500" dirty="0" smtClean="0">
                <a:ea typeface="Tahoma" panose="020B0604030504040204" pitchFamily="34" charset="0"/>
                <a:cs typeface="Arial" panose="020B0604020202020204" pitchFamily="34" charset="0"/>
              </a:rPr>
            </a:br>
            <a:r>
              <a:rPr lang="en-US" sz="2500" dirty="0" smtClean="0">
                <a:ea typeface="Tahoma" panose="020B0604030504040204" pitchFamily="34" charset="0"/>
                <a:cs typeface="Arial" panose="020B0604020202020204" pitchFamily="34" charset="0"/>
              </a:rPr>
              <a:t>1). Giới thiệu</a:t>
            </a:r>
            <a:br>
              <a:rPr lang="en-US" sz="2500" dirty="0" smtClean="0">
                <a:ea typeface="Tahoma" panose="020B0604030504040204" pitchFamily="34" charset="0"/>
                <a:cs typeface="Arial" panose="020B0604020202020204" pitchFamily="34" charset="0"/>
              </a:rPr>
            </a:br>
            <a:r>
              <a:rPr lang="en-US" sz="2500" dirty="0" smtClean="0">
                <a:ea typeface="Tahoma" panose="020B0604030504040204" pitchFamily="34" charset="0"/>
                <a:cs typeface="Arial" panose="020B0604020202020204" pitchFamily="34" charset="0"/>
              </a:rPr>
              <a:t>2). Thực trạng và giải pháp</a:t>
            </a:r>
            <a:br>
              <a:rPr lang="en-US" sz="2500" dirty="0" smtClean="0">
                <a:ea typeface="Tahoma" panose="020B0604030504040204" pitchFamily="34" charset="0"/>
                <a:cs typeface="Arial" panose="020B0604020202020204" pitchFamily="34" charset="0"/>
              </a:rPr>
            </a:br>
            <a:r>
              <a:rPr lang="en-US" sz="2500" dirty="0" smtClean="0">
                <a:ea typeface="Tahoma" panose="020B0604030504040204" pitchFamily="34" charset="0"/>
                <a:cs typeface="Arial" panose="020B0604020202020204" pitchFamily="34" charset="0"/>
              </a:rPr>
              <a:t>3). Kết quả dự kiến</a:t>
            </a:r>
            <a:br>
              <a:rPr lang="en-US" sz="2500" dirty="0" smtClean="0">
                <a:ea typeface="Tahoma" panose="020B0604030504040204" pitchFamily="34" charset="0"/>
                <a:cs typeface="Arial" panose="020B0604020202020204" pitchFamily="34" charset="0"/>
              </a:rPr>
            </a:br>
            <a:r>
              <a:rPr lang="en-US" sz="2500" dirty="0" smtClean="0">
                <a:ea typeface="Tahoma" panose="020B0604030504040204" pitchFamily="34" charset="0"/>
                <a:cs typeface="Arial" panose="020B0604020202020204" pitchFamily="34" charset="0"/>
              </a:rPr>
              <a:t>4). Nhận xét</a:t>
            </a:r>
            <a:br>
              <a:rPr lang="en-US" sz="2500" dirty="0" smtClean="0">
                <a:ea typeface="Tahoma" panose="020B0604030504040204" pitchFamily="34" charset="0"/>
                <a:cs typeface="Arial" panose="020B0604020202020204" pitchFamily="34" charset="0"/>
              </a:rPr>
            </a:br>
            <a:endParaRPr lang="en-US" sz="2500" dirty="0">
              <a:ea typeface="Tahoma" panose="020B060403050404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819765" cy="3990975"/>
          </a:xfrm>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b) Hướng phần mềm</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Sử dụng API để xử lý dữ liệu thật</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Database sẽ lưu tại server</a:t>
            </a:r>
            <a:endParaRPr lang="en-US">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4). Hướng phát triển hệ sinh thái</a:t>
            </a:r>
            <a:endParaRPr lang="en-US"/>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819765" cy="3990975"/>
          </a:xfrm>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c) Hướng mobile</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Sử dụng API để xử lý dữ liệu thật</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Database sẽ lưu tại server</a:t>
            </a:r>
            <a:endParaRPr lang="en-US">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4). Hướng phát triển hệ sinh thái</a:t>
            </a:r>
            <a:endParaRPr lang="en-US"/>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819765" cy="3990975"/>
          </a:xfrm>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c) Hướng mobile</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Sử dụng API để xử lý dữ liệu thật</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Database sẽ lưu tại server</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Phát triển thêm nhiều ứng dụng mobile trong các đồ án có thể sử dụng tại Khoa, tạo ra Kho ứng dụng</a:t>
            </a:r>
            <a:endParaRPr lang="en-US">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4). Hướng phát triển hệ sinh thái</a:t>
            </a:r>
            <a:endParaRPr lang="en-US"/>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819765" cy="3990975"/>
          </a:xfrm>
        </p:spPr>
        <p:txBody>
          <a:bodyPr/>
          <a:p>
            <a:pPr marL="0" algn="l">
              <a:buClrTx/>
              <a:buSzTx/>
              <a:buNone/>
            </a:pPr>
            <a:r>
              <a:rPr lang="en-US" b="1">
                <a:solidFill>
                  <a:schemeClr val="tx1">
                    <a:lumMod val="95000"/>
                    <a:lumOff val="5000"/>
                  </a:schemeClr>
                </a:solidFill>
                <a:latin typeface="Calibri Light (Headings)" charset="0"/>
                <a:ea typeface="+mn-ea"/>
                <a:cs typeface="Calibri Light (Headings)" charset="0"/>
              </a:rPr>
              <a:t>d) Hướng web</a:t>
            </a:r>
            <a:endParaRPr lang="en-US" b="1">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Sử dụng API để xử lý dữ liệu thật</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Cung cấp API để sử dụng trong các đồ án có sử dụng Vue.js, React</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Database sẽ lưu tại server</a:t>
            </a:r>
            <a:endParaRPr lang="en-US">
              <a:solidFill>
                <a:schemeClr val="tx1">
                  <a:lumMod val="95000"/>
                  <a:lumOff val="5000"/>
                </a:schemeClr>
              </a:solidFill>
              <a:latin typeface="Calibri Light (Headings)" charset="0"/>
              <a:ea typeface="+mn-ea"/>
              <a:cs typeface="Calibri Light (Headings)" charset="0"/>
            </a:endParaRPr>
          </a:p>
          <a:p>
            <a:pPr marL="0" algn="l">
              <a:buClrTx/>
              <a:buSzTx/>
              <a:buNone/>
            </a:pPr>
            <a:r>
              <a:rPr lang="en-US">
                <a:solidFill>
                  <a:schemeClr val="tx1">
                    <a:lumMod val="95000"/>
                    <a:lumOff val="5000"/>
                  </a:schemeClr>
                </a:solidFill>
                <a:latin typeface="Calibri Light (Headings)" charset="0"/>
                <a:ea typeface="+mn-ea"/>
                <a:cs typeface="Calibri Light (Headings)" charset="0"/>
              </a:rPr>
              <a:t>- Phát triển thêm nhiều ứng dụng web trong các đồ án có thể sử dụng tại Khoa, tạo ra Kho ứng dụng</a:t>
            </a:r>
            <a:endParaRPr lang="en-US">
              <a:solidFill>
                <a:schemeClr val="tx1">
                  <a:lumMod val="95000"/>
                  <a:lumOff val="5000"/>
                </a:schemeClr>
              </a:solidFill>
              <a:latin typeface="Calibri Light (Headings)" charset="0"/>
              <a:ea typeface="+mn-ea"/>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4). Hướng phát triển hệ sinh thái</a:t>
            </a:r>
            <a:endParaRPr lang="en-US"/>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p:nvPr/>
        </p:nvSpPr>
        <p:spPr>
          <a:xfrm>
            <a:off x="5157693" y="282819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9pPr>
          </a:lstStyle>
          <a:p>
            <a:r>
              <a:rPr lang="en-US" b="1" dirty="0" smtClean="0"/>
              <a:t>FACULTY OF INFORMATION TECHNOLOGY</a:t>
            </a:r>
            <a:endParaRPr lang="en-US" b="1" dirty="0" smtClean="0"/>
          </a:p>
          <a:p>
            <a:r>
              <a:rPr lang="en-US" b="1" dirty="0" smtClean="0"/>
              <a:t>Thu </a:t>
            </a:r>
            <a:r>
              <a:rPr lang="en-US" b="1" dirty="0" err="1" smtClean="0"/>
              <a:t>Duc</a:t>
            </a:r>
            <a:r>
              <a:rPr lang="en-US" b="1" dirty="0" smtClean="0"/>
              <a:t> College of Technology</a:t>
            </a:r>
            <a:endParaRPr lang="en-US" b="1" dirty="0" smtClean="0"/>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endParaRPr lang="en-US" dirty="0" smtClean="0"/>
          </a:p>
          <a:p>
            <a:r>
              <a:rPr lang="en-US" dirty="0"/>
              <a:t>Website:	</a:t>
            </a:r>
            <a:r>
              <a:rPr lang="en-US" dirty="0" err="1" smtClean="0"/>
              <a:t>fit.tdc.edu.vn</a:t>
            </a:r>
            <a:endParaRPr lang="en-US" dirty="0" smtClean="0"/>
          </a:p>
          <a:p>
            <a:endParaRPr lang="en-GB" dirty="0"/>
          </a:p>
        </p:txBody>
      </p:sp>
      <p:sp>
        <p:nvSpPr>
          <p:cNvPr id="2" name="Title 1"/>
          <p:cNvSpPr>
            <a:spLocks noGrp="1"/>
          </p:cNvSpPr>
          <p:nvPr>
            <p:ph type="title"/>
          </p:nvPr>
        </p:nvSpPr>
        <p:spPr/>
        <p:txBody>
          <a:bodyPr/>
          <a:lstStyle/>
          <a:p>
            <a:r>
              <a:rPr lang="en-US" dirty="0" smtClean="0"/>
              <a:t>Thanks for your listening!</a:t>
            </a:r>
            <a:endParaRPr lang="en-US" dirty="0"/>
          </a:p>
        </p:txBody>
      </p:sp>
      <p:pic>
        <p:nvPicPr>
          <p:cNvPr id="6" name="Picture 5" descr="fitlog_blue.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9169" y="2652298"/>
            <a:ext cx="1631227" cy="1631227"/>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20000"/>
          </a:bodyPr>
          <a:p>
            <a:pPr marL="0" indent="0">
              <a:buFont typeface="+mj-lt"/>
              <a:buNone/>
            </a:pPr>
            <a:r>
              <a:rPr lang="en-US" b="1">
                <a:solidFill>
                  <a:schemeClr val="tx1">
                    <a:lumMod val="95000"/>
                    <a:lumOff val="5000"/>
                  </a:schemeClr>
                </a:solidFill>
                <a:latin typeface="Calibri Light (Headings)" charset="0"/>
                <a:cs typeface="Calibri Light (Headings)" charset="0"/>
              </a:rPr>
              <a:t>a) Lý do chọn đề tài</a:t>
            </a:r>
            <a:endParaRPr lang="en-US" b="1">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Tiếp cận và phát triển hướng dạy và học theo dự án thực tế, bám sát thực tiễn</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Tạo ra hệ sinh thái phần mềm trên nền tảng Web Khoa CNTT</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Giảng viên và Sinh viên có trải nghiệm với dự án thực tiễn</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Giảng viên giảng dạy và Sinh viên học tập trên chương trình bám sát thực tiễn</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121265" cy="4349750"/>
          </a:xfrm>
        </p:spPr>
        <p:txBody>
          <a:bodyPr>
            <a:normAutofit/>
          </a:bodyPr>
          <a:p>
            <a:pPr marL="0" indent="0">
              <a:buFont typeface="+mj-lt"/>
              <a:buNone/>
            </a:pPr>
            <a:r>
              <a:rPr lang="en-US" b="1">
                <a:solidFill>
                  <a:schemeClr val="tx1">
                    <a:lumMod val="95000"/>
                    <a:lumOff val="5000"/>
                  </a:schemeClr>
                </a:solidFill>
                <a:latin typeface="Calibri Light (Headings)" charset="0"/>
                <a:cs typeface="Calibri Light (Headings)" charset="0"/>
              </a:rPr>
              <a:t>a) Lý do chọn đề tài</a:t>
            </a:r>
            <a:endParaRPr lang="en-US" b="1">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Tăng cường hoạt động NCKH cho Giảng viên và Sinh viên trong Trường Cao đẳng Công nghệ Thủ Đức là chủ trương của lãnh đạo nhà Trường</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Khoa CNTT hiện đã tạo ra được hệ sinh thái phần mềm trên nền tảng web Khoa CNTT, Giảng viên và sinh viên có thể khai thác hệ thống API để phục vụ cho việc giảng dạy và học tập</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121265" cy="4349750"/>
          </a:xfrm>
        </p:spPr>
        <p:txBody>
          <a:bodyPr>
            <a:normAutofit/>
          </a:bodyPr>
          <a:p>
            <a:pPr marL="0" indent="0">
              <a:buFont typeface="+mj-lt"/>
              <a:buNone/>
            </a:pPr>
            <a:r>
              <a:rPr lang="en-US" b="1">
                <a:solidFill>
                  <a:schemeClr val="tx1">
                    <a:lumMod val="95000"/>
                    <a:lumOff val="5000"/>
                  </a:schemeClr>
                </a:solidFill>
                <a:latin typeface="Calibri Light (Headings)" charset="0"/>
                <a:cs typeface="Calibri Light (Headings)" charset="0"/>
              </a:rPr>
              <a:t>a) Lý do chọn đề tài</a:t>
            </a:r>
            <a:endParaRPr lang="en-US" b="1">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Các thư viện Vue.js, React, Angular, ... phát triển ngày một mạnh mẽ</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Các ứng dụng di động cần thiết sử dụng API để phát triển ứng dụng</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10121265" cy="996950"/>
          </a:xfrm>
        </p:spPr>
        <p:txBody>
          <a:bodyPr>
            <a:normAutofit fontScale="90000" lnSpcReduction="10000"/>
          </a:bodyPr>
          <a:p>
            <a:pPr marL="0" indent="0">
              <a:buFont typeface="+mj-lt"/>
              <a:buNone/>
            </a:pPr>
            <a:r>
              <a:rPr lang="en-US" b="1">
                <a:solidFill>
                  <a:schemeClr val="tx1">
                    <a:lumMod val="95000"/>
                    <a:lumOff val="5000"/>
                  </a:schemeClr>
                </a:solidFill>
                <a:latin typeface="Calibri Light (Headings)" charset="0"/>
                <a:cs typeface="Calibri Light (Headings)" charset="0"/>
              </a:rPr>
              <a:t>b) Sinh viên tham gia vào hệ sinh thái phần mềm</a:t>
            </a:r>
            <a:endParaRPr lang="en-US" b="1">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Sinh viên tham gia tích cực vào hệ sinh thái phần mềm</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pic>
        <p:nvPicPr>
          <p:cNvPr id="7" name="Content Placeholder 6"/>
          <p:cNvPicPr>
            <a:picLocks noChangeAspect="1"/>
          </p:cNvPicPr>
          <p:nvPr>
            <p:ph sz="half" idx="2"/>
          </p:nvPr>
        </p:nvPicPr>
        <p:blipFill>
          <a:blip r:embed="rId1"/>
          <a:stretch>
            <a:fillRect/>
          </a:stretch>
        </p:blipFill>
        <p:spPr>
          <a:xfrm>
            <a:off x="838200" y="2390775"/>
            <a:ext cx="5385435" cy="3488690"/>
          </a:xfrm>
          <a:prstGeom prst="rect">
            <a:avLst/>
          </a:prstGeom>
          <a:ln>
            <a:solidFill>
              <a:schemeClr val="accent1"/>
            </a:solidFill>
          </a:ln>
        </p:spPr>
      </p:pic>
      <p:sp>
        <p:nvSpPr>
          <p:cNvPr id="8" name="Content Placeholder 1"/>
          <p:cNvSpPr>
            <a:spLocks noGrp="1"/>
          </p:cNvSpPr>
          <p:nvPr/>
        </p:nvSpPr>
        <p:spPr>
          <a:xfrm>
            <a:off x="6353810" y="2375535"/>
            <a:ext cx="4897120" cy="2106930"/>
          </a:xfrm>
          <a:prstGeom prst="rect">
            <a:avLst/>
          </a:prstGeom>
        </p:spPr>
        <p:style>
          <a:lnRef idx="2">
            <a:schemeClr val="accent5"/>
          </a:lnRef>
          <a:fillRef idx="1">
            <a:schemeClr val="lt1"/>
          </a:fillRef>
          <a:effectRef idx="0">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50000"/>
              </a:lnSpc>
              <a:buClr>
                <a:srgbClr val="000000"/>
              </a:buClr>
              <a:buSzTx/>
            </a:pPr>
            <a:r>
              <a:rPr lang="en-US">
                <a:solidFill>
                  <a:schemeClr val="tx1">
                    <a:lumMod val="95000"/>
                    <a:lumOff val="5000"/>
                  </a:schemeClr>
                </a:solidFill>
                <a:latin typeface="Calibri Light (Headings)" charset="0"/>
                <a:cs typeface="Calibri Light (Headings)" charset="0"/>
                <a:sym typeface="+mn-ea"/>
              </a:rPr>
              <a:t>https://github.com/foostart/package-post</a:t>
            </a:r>
            <a:endParaRPr lang="en-US">
              <a:solidFill>
                <a:schemeClr val="tx1">
                  <a:lumMod val="95000"/>
                  <a:lumOff val="5000"/>
                </a:schemeClr>
              </a:solidFill>
              <a:latin typeface="Calibri Light (Headings)" charset="0"/>
              <a:cs typeface="Calibri Light (Headings)" charset="0"/>
              <a:sym typeface="+mn-ea"/>
            </a:endParaRPr>
          </a:p>
          <a:p>
            <a:pPr lvl="0" algn="l">
              <a:lnSpc>
                <a:spcPct val="150000"/>
              </a:lnSpc>
              <a:buClr>
                <a:srgbClr val="000000"/>
              </a:buClr>
              <a:buSzTx/>
            </a:pPr>
            <a:r>
              <a:rPr lang="en-US">
                <a:solidFill>
                  <a:schemeClr val="tx1">
                    <a:lumMod val="95000"/>
                    <a:lumOff val="5000"/>
                  </a:schemeClr>
                </a:solidFill>
                <a:latin typeface="Calibri Light (Headings)" charset="0"/>
                <a:cs typeface="Calibri Light (Headings)" charset="0"/>
                <a:sym typeface="+mn-ea"/>
              </a:rPr>
              <a:t>Quản lý bài viết</a:t>
            </a:r>
            <a:endParaRPr lang="en-US">
              <a:solidFill>
                <a:schemeClr val="tx1">
                  <a:lumMod val="95000"/>
                  <a:lumOff val="5000"/>
                </a:schemeClr>
              </a:solidFill>
              <a:latin typeface="Calibri Light (Headings)" charset="0"/>
              <a:cs typeface="Calibri Light (Headings)" charset="0"/>
              <a:sym typeface="+mn-ea"/>
            </a:endParaRPr>
          </a:p>
          <a:p>
            <a:pPr lvl="0" algn="l">
              <a:lnSpc>
                <a:spcPct val="150000"/>
              </a:lnSpc>
              <a:buClr>
                <a:srgbClr val="000000"/>
              </a:buClr>
              <a:buSzTx/>
            </a:pPr>
            <a:r>
              <a:rPr lang="en-US">
                <a:solidFill>
                  <a:schemeClr val="tx1">
                    <a:lumMod val="95000"/>
                    <a:lumOff val="5000"/>
                  </a:schemeClr>
                </a:solidFill>
                <a:latin typeface="Calibri Light (Headings)" charset="0"/>
                <a:cs typeface="Calibri Light (Headings)" charset="0"/>
                <a:sym typeface="+mn-ea"/>
              </a:rPr>
              <a:t>24 tags</a:t>
            </a:r>
            <a:endParaRPr lang="en-US">
              <a:solidFill>
                <a:schemeClr val="tx1">
                  <a:lumMod val="95000"/>
                  <a:lumOff val="5000"/>
                </a:schemeClr>
              </a:solidFill>
              <a:latin typeface="Calibri Light (Headings)" charset="0"/>
              <a:cs typeface="Calibri Light (Headings)" charset="0"/>
              <a:sym typeface="+mn-ea"/>
            </a:endParaRPr>
          </a:p>
          <a:p>
            <a:pPr lvl="0" algn="l">
              <a:lnSpc>
                <a:spcPct val="150000"/>
              </a:lnSpc>
              <a:buClr>
                <a:srgbClr val="000000"/>
              </a:buClr>
              <a:buSzTx/>
            </a:pPr>
            <a:r>
              <a:rPr lang="en-US">
                <a:solidFill>
                  <a:schemeClr val="tx1">
                    <a:lumMod val="95000"/>
                    <a:lumOff val="5000"/>
                  </a:schemeClr>
                </a:solidFill>
                <a:latin typeface="Calibri Light (Headings)" charset="0"/>
                <a:cs typeface="Calibri Light (Headings)" charset="0"/>
                <a:sym typeface="+mn-ea"/>
              </a:rPr>
              <a:t>5 contributor</a:t>
            </a:r>
            <a:endParaRPr lang="en-US">
              <a:solidFill>
                <a:schemeClr val="tx1">
                  <a:lumMod val="95000"/>
                  <a:lumOff val="5000"/>
                </a:schemeClr>
              </a:solidFill>
              <a:latin typeface="Calibri Light (Headings)" charset="0"/>
              <a:cs typeface="Calibri Light (Headings)" charset="0"/>
              <a:sym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205740" y="1409700"/>
            <a:ext cx="6508750" cy="1770380"/>
          </a:xfrm>
        </p:spPr>
        <p:txBody>
          <a:bodyPr>
            <a:normAutofit/>
          </a:bodyPr>
          <a:p>
            <a:pPr marL="457200" lvl="1" indent="0">
              <a:lnSpc>
                <a:spcPct val="150000"/>
              </a:lnSpc>
              <a:buClr>
                <a:srgbClr val="000000"/>
              </a:buClr>
              <a:buNone/>
            </a:pPr>
            <a:r>
              <a:rPr lang="en-US" sz="2800" b="1">
                <a:solidFill>
                  <a:schemeClr val="tx1">
                    <a:lumMod val="95000"/>
                    <a:lumOff val="5000"/>
                  </a:schemeClr>
                </a:solidFill>
                <a:latin typeface="Calibri Light (Headings)" charset="0"/>
                <a:cs typeface="Calibri Light (Headings)" charset="0"/>
                <a:sym typeface="+mn-ea"/>
              </a:rPr>
              <a:t>b) Sinh viên tham gia vào hệ sinh thái phần mềm</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sp>
        <p:nvSpPr>
          <p:cNvPr id="10" name="Content Placeholder 1"/>
          <p:cNvSpPr>
            <a:spLocks noGrp="1"/>
          </p:cNvSpPr>
          <p:nvPr/>
        </p:nvSpPr>
        <p:spPr>
          <a:xfrm>
            <a:off x="838200" y="4014470"/>
            <a:ext cx="4897120" cy="139446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Clr>
                <a:srgbClr val="000000"/>
              </a:buClr>
            </a:pPr>
            <a:r>
              <a:rPr lang="en-US">
                <a:solidFill>
                  <a:schemeClr val="tx1">
                    <a:lumMod val="95000"/>
                    <a:lumOff val="5000"/>
                  </a:schemeClr>
                </a:solidFill>
                <a:latin typeface="Calibri Light (Headings)" charset="0"/>
                <a:cs typeface="Calibri Light (Headings)" charset="0"/>
              </a:rPr>
              <a:t>https://github.com/foostart/package-acl</a:t>
            </a:r>
            <a:endParaRPr lang="en-US">
              <a:solidFill>
                <a:schemeClr val="tx1">
                  <a:lumMod val="95000"/>
                  <a:lumOff val="5000"/>
                </a:schemeClr>
              </a:solidFill>
              <a:latin typeface="Calibri Light (Headings)" charset="0"/>
              <a:cs typeface="Calibri Light (Headings)" charset="0"/>
            </a:endParaRPr>
          </a:p>
          <a:p>
            <a:pPr lvl="0">
              <a:lnSpc>
                <a:spcPct val="150000"/>
              </a:lnSpc>
              <a:buClr>
                <a:srgbClr val="000000"/>
              </a:buClr>
            </a:pPr>
            <a:r>
              <a:rPr lang="en-US">
                <a:solidFill>
                  <a:schemeClr val="tx1">
                    <a:lumMod val="95000"/>
                    <a:lumOff val="5000"/>
                  </a:schemeClr>
                </a:solidFill>
                <a:latin typeface="Calibri Light (Headings)" charset="0"/>
                <a:cs typeface="Calibri Light (Headings)" charset="0"/>
              </a:rPr>
              <a:t>composer require foostart/package-acl</a:t>
            </a:r>
            <a:endParaRPr lang="en-US">
              <a:solidFill>
                <a:schemeClr val="tx1">
                  <a:lumMod val="95000"/>
                  <a:lumOff val="5000"/>
                </a:schemeClr>
              </a:solidFill>
              <a:latin typeface="Calibri Light (Headings)" charset="0"/>
              <a:cs typeface="Calibri Light (Headings)" charset="0"/>
            </a:endParaRPr>
          </a:p>
          <a:p>
            <a:pPr lvl="0">
              <a:lnSpc>
                <a:spcPct val="150000"/>
              </a:lnSpc>
              <a:buClr>
                <a:srgbClr val="000000"/>
              </a:buClr>
            </a:pPr>
            <a:r>
              <a:rPr lang="en-US">
                <a:solidFill>
                  <a:schemeClr val="tx1">
                    <a:lumMod val="95000"/>
                    <a:lumOff val="5000"/>
                  </a:schemeClr>
                </a:solidFill>
                <a:latin typeface="Calibri Light (Headings)" charset="0"/>
                <a:cs typeface="Calibri Light (Headings)" charset="0"/>
              </a:rPr>
              <a:t>344 lượt cài đặt</a:t>
            </a:r>
            <a:endParaRPr lang="en-US">
              <a:solidFill>
                <a:schemeClr val="tx1">
                  <a:lumMod val="95000"/>
                  <a:lumOff val="5000"/>
                </a:schemeClr>
              </a:solidFill>
              <a:latin typeface="Calibri Light (Headings)" charset="0"/>
              <a:cs typeface="Calibri Light (Headings)" charset="0"/>
            </a:endParaRPr>
          </a:p>
          <a:p>
            <a:pPr lvl="0">
              <a:lnSpc>
                <a:spcPct val="150000"/>
              </a:lnSpc>
              <a:buClr>
                <a:srgbClr val="000000"/>
              </a:buClr>
            </a:pPr>
            <a:endParaRPr lang="en-US" b="1">
              <a:solidFill>
                <a:schemeClr val="tx1">
                  <a:lumMod val="95000"/>
                  <a:lumOff val="5000"/>
                </a:schemeClr>
              </a:solidFill>
              <a:latin typeface="Calibri Light (Headings)" charset="0"/>
              <a:cs typeface="Calibri Light (Headings)" charset="0"/>
            </a:endParaRPr>
          </a:p>
          <a:p>
            <a:pPr lvl="0">
              <a:lnSpc>
                <a:spcPct val="150000"/>
              </a:lnSpc>
              <a:buClr>
                <a:srgbClr val="000000"/>
              </a:buClr>
            </a:pPr>
            <a:endParaRPr lang="en-US" b="1">
              <a:solidFill>
                <a:schemeClr val="tx1">
                  <a:lumMod val="95000"/>
                  <a:lumOff val="5000"/>
                </a:schemeClr>
              </a:solidFill>
              <a:latin typeface="Calibri Light (Headings)" charset="0"/>
              <a:cs typeface="Calibri Light (Headings)" charset="0"/>
            </a:endParaRPr>
          </a:p>
        </p:txBody>
      </p:sp>
      <p:pic>
        <p:nvPicPr>
          <p:cNvPr id="12" name="Content Placeholder 11"/>
          <p:cNvPicPr>
            <a:picLocks noChangeAspect="1"/>
          </p:cNvPicPr>
          <p:nvPr>
            <p:ph sz="half" idx="2"/>
          </p:nvPr>
        </p:nvPicPr>
        <p:blipFill>
          <a:blip r:embed="rId1"/>
          <a:stretch>
            <a:fillRect/>
          </a:stretch>
        </p:blipFill>
        <p:spPr>
          <a:xfrm>
            <a:off x="6578600" y="1302385"/>
            <a:ext cx="5412740" cy="4662805"/>
          </a:xfrm>
          <a:prstGeom prst="rect">
            <a:avLst/>
          </a:prstGeom>
          <a:ln>
            <a:solidFill>
              <a:schemeClr val="accent1"/>
            </a:solidFill>
          </a:ln>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3133725" cy="3990975"/>
          </a:xfrm>
        </p:spPr>
        <p:txBody>
          <a:bodyPr>
            <a:normAutofit lnSpcReduction="20000"/>
          </a:bodyPr>
          <a:p>
            <a:pPr marL="0" indent="0">
              <a:buFont typeface="+mj-lt"/>
              <a:buNone/>
            </a:pPr>
            <a:r>
              <a:rPr lang="en-US" b="1">
                <a:solidFill>
                  <a:schemeClr val="tx1">
                    <a:lumMod val="95000"/>
                    <a:lumOff val="5000"/>
                  </a:schemeClr>
                </a:solidFill>
                <a:latin typeface="Calibri Light (Headings)" charset="0"/>
                <a:cs typeface="Calibri Light (Headings)" charset="0"/>
              </a:rPr>
              <a:t>b) Sinh viên tham gia hệ sinh thái phần mềm</a:t>
            </a:r>
            <a:endParaRPr lang="en-US" b="1">
              <a:solidFill>
                <a:schemeClr val="tx1">
                  <a:lumMod val="95000"/>
                  <a:lumOff val="5000"/>
                </a:schemeClr>
              </a:solidFill>
              <a:latin typeface="Calibri Light (Headings)" charset="0"/>
              <a:cs typeface="Calibri Light (Headings)" charset="0"/>
            </a:endParaRPr>
          </a:p>
          <a:p>
            <a:pPr marL="0" indent="0">
              <a:buFont typeface="+mj-lt"/>
              <a:buNone/>
            </a:pPr>
            <a:r>
              <a:rPr lang="en-US">
                <a:solidFill>
                  <a:schemeClr val="tx1">
                    <a:lumMod val="95000"/>
                    <a:lumOff val="5000"/>
                  </a:schemeClr>
                </a:solidFill>
                <a:latin typeface="Calibri Light (Headings)" charset="0"/>
                <a:cs typeface="Calibri Light (Headings)" charset="0"/>
              </a:rPr>
              <a:t>Ví dụ: lượt tương tác hiện tại ở repo training-php</a:t>
            </a:r>
            <a:endParaRPr lang="en-US">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sz="1200">
                <a:solidFill>
                  <a:schemeClr val="tx1">
                    <a:lumMod val="95000"/>
                    <a:lumOff val="5000"/>
                  </a:schemeClr>
                </a:solidFill>
                <a:latin typeface="Calibri Light (Headings)" charset="0"/>
                <a:cs typeface="Calibri Light (Headings)" charset="0"/>
              </a:rPr>
              <a:t>https://github.com/tailieuweb/training-php/graphs/traffic</a:t>
            </a:r>
            <a:endParaRPr lang="en-US" sz="1200">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pic>
        <p:nvPicPr>
          <p:cNvPr id="7" name="Content Placeholder 6"/>
          <p:cNvPicPr>
            <a:picLocks noChangeAspect="1"/>
          </p:cNvPicPr>
          <p:nvPr>
            <p:ph sz="half" idx="2"/>
          </p:nvPr>
        </p:nvPicPr>
        <p:blipFill>
          <a:blip r:embed="rId1"/>
          <a:stretch>
            <a:fillRect/>
          </a:stretch>
        </p:blipFill>
        <p:spPr>
          <a:xfrm>
            <a:off x="4324350" y="1195705"/>
            <a:ext cx="7867650" cy="358838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838200" y="1393825"/>
            <a:ext cx="5671820" cy="3990975"/>
          </a:xfrm>
        </p:spPr>
        <p:txBody>
          <a:bodyPr>
            <a:normAutofit/>
          </a:bodyPr>
          <a:p>
            <a:pPr marL="0" indent="0">
              <a:buFont typeface="+mj-lt"/>
              <a:buNone/>
            </a:pPr>
            <a:r>
              <a:rPr lang="en-US" b="1">
                <a:solidFill>
                  <a:schemeClr val="tx1">
                    <a:lumMod val="95000"/>
                    <a:lumOff val="5000"/>
                  </a:schemeClr>
                </a:solidFill>
                <a:latin typeface="Calibri Light (Headings)" charset="0"/>
                <a:cs typeface="Calibri Light (Headings)" charset="0"/>
              </a:rPr>
              <a:t>c) Tài nguyên phục vụ giảng dạy</a:t>
            </a:r>
            <a:endParaRPr lang="en-US" b="1">
              <a:solidFill>
                <a:schemeClr val="tx1">
                  <a:lumMod val="95000"/>
                  <a:lumOff val="5000"/>
                </a:schemeClr>
              </a:solidFill>
              <a:latin typeface="Calibri Light (Headings)" charset="0"/>
              <a:cs typeface="Calibri Light (Headings)" charset="0"/>
            </a:endParaRPr>
          </a:p>
          <a:p>
            <a:pPr lvl="1">
              <a:lnSpc>
                <a:spcPct val="150000"/>
              </a:lnSpc>
              <a:buClr>
                <a:srgbClr val="000000"/>
              </a:buClr>
            </a:pPr>
            <a:r>
              <a:rPr lang="en-US">
                <a:solidFill>
                  <a:schemeClr val="tx1">
                    <a:lumMod val="95000"/>
                    <a:lumOff val="5000"/>
                  </a:schemeClr>
                </a:solidFill>
                <a:latin typeface="Calibri Light (Headings)" charset="0"/>
                <a:cs typeface="Calibri Light (Headings)" charset="0"/>
              </a:rPr>
              <a:t>Giảng viên sử dụng để phát triển thêm</a:t>
            </a:r>
            <a:endParaRPr lang="en-US">
              <a:solidFill>
                <a:schemeClr val="tx1">
                  <a:lumMod val="95000"/>
                  <a:lumOff val="5000"/>
                </a:schemeClr>
              </a:solidFill>
              <a:latin typeface="Calibri Light (Headings)" charset="0"/>
              <a:cs typeface="Calibri Light (Headings)" charset="0"/>
            </a:endParaRPr>
          </a:p>
        </p:txBody>
      </p:sp>
      <p:sp>
        <p:nvSpPr>
          <p:cNvPr id="3" name="Title 2"/>
          <p:cNvSpPr>
            <a:spLocks noGrp="1"/>
          </p:cNvSpPr>
          <p:nvPr>
            <p:ph type="title"/>
          </p:nvPr>
        </p:nvSpPr>
        <p:spPr>
          <a:xfrm>
            <a:off x="838200" y="336550"/>
            <a:ext cx="10515600" cy="1057275"/>
          </a:xfrm>
        </p:spPr>
        <p:txBody>
          <a:bodyPr/>
          <a:p>
            <a:r>
              <a:rPr lang="en-US" dirty="0" smtClean="0">
                <a:ea typeface="Tahoma" panose="020B0604030504040204" pitchFamily="34" charset="0"/>
                <a:cs typeface="Arial" panose="020B0604020202020204" pitchFamily="34" charset="0"/>
                <a:sym typeface="+mn-ea"/>
              </a:rPr>
              <a:t>1). Giới thiệu</a:t>
            </a:r>
            <a:endParaRPr lang="en-US"/>
          </a:p>
        </p:txBody>
      </p:sp>
      <p:pic>
        <p:nvPicPr>
          <p:cNvPr id="5" name="Content Placeholder 6"/>
          <p:cNvPicPr>
            <a:picLocks noChangeAspect="1"/>
          </p:cNvPicPr>
          <p:nvPr>
            <p:ph sz="half" idx="2"/>
          </p:nvPr>
        </p:nvPicPr>
        <p:blipFill>
          <a:blip r:embed="rId1"/>
          <a:stretch>
            <a:fillRect/>
          </a:stretch>
        </p:blipFill>
        <p:spPr>
          <a:xfrm>
            <a:off x="1069340" y="2409190"/>
            <a:ext cx="5181600" cy="3448050"/>
          </a:xfrm>
          <a:prstGeom prst="rect">
            <a:avLst/>
          </a:prstGeom>
          <a:ln>
            <a:solidFill>
              <a:schemeClr val="accent1"/>
            </a:solidFill>
          </a:ln>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3851</Words>
  <Application>WPS Presentation</Application>
  <PresentationFormat>Widescreen</PresentationFormat>
  <Paragraphs>171</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Roboto Light</vt:lpstr>
      <vt:lpstr>Tahoma</vt:lpstr>
      <vt:lpstr>Calibri Light (Headings)</vt:lpstr>
      <vt:lpstr>Calibri</vt:lpstr>
      <vt:lpstr>Calibri Light</vt:lpstr>
      <vt:lpstr>Microsoft YaHei</vt:lpstr>
      <vt:lpstr>Arial Unicode MS</vt:lpstr>
      <vt:lpstr>Arial</vt:lpstr>
      <vt:lpstr>Office Theme</vt:lpstr>
      <vt:lpstr>Báo Cáo NCKH Xây dựng ứng dụng mobile (Android) cho Khoa Công nghệ thông tin  Trường Cao đẳng Công nghệ Thủ Đức</vt:lpstr>
      <vt:lpstr>Nội dung 1). Giới thiệu 2). Thực trạng và giải pháp 3). Kết quả dự kiến 4). Nhận xét </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2). Kiến trúc web Khoa CNTT</vt:lpstr>
      <vt:lpstr>2). Kiến trúc web Khoa CNTT</vt:lpstr>
      <vt:lpstr>2). Kiến trúc web Khoa CNTT</vt:lpstr>
      <vt:lpstr>2). Kiến trúc web Khoa CNTT</vt:lpstr>
      <vt:lpstr>3). Kết quả dự kiến</vt:lpstr>
      <vt:lpstr>3). Kết quả dự kiến</vt:lpstr>
      <vt:lpstr>3). Kết quả dự kiến</vt:lpstr>
      <vt:lpstr>4). Hướng phát triển hệ sinh thái</vt:lpstr>
      <vt:lpstr>4). Hướng phát triển hệ sinh thái</vt:lpstr>
      <vt:lpstr>4). Hướng phát triển hệ sinh thái</vt:lpstr>
      <vt:lpstr>4). Hướng phát triển hệ sinh thái</vt:lpstr>
      <vt:lpstr>4). Hướng phát triển hệ sinh thái</vt:lpstr>
      <vt:lpstr>Thanks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Kun</cp:lastModifiedBy>
  <cp:revision>400</cp:revision>
  <dcterms:created xsi:type="dcterms:W3CDTF">2014-12-29T13:34:00Z</dcterms:created>
  <dcterms:modified xsi:type="dcterms:W3CDTF">2021-11-17T02:15:32Z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6A0EF19014FD41419BE027CD0BF198FC</vt:lpwstr>
  </property>
</Properties>
</file>