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81" r:id="rId3"/>
    <p:sldId id="282" r:id="rId4"/>
    <p:sldId id="283" r:id="rId5"/>
    <p:sldId id="302" r:id="rId6"/>
    <p:sldId id="303" r:id="rId7"/>
    <p:sldId id="304" r:id="rId8"/>
    <p:sldId id="305" r:id="rId9"/>
    <p:sldId id="306" r:id="rId10"/>
    <p:sldId id="307" r:id="rId11"/>
    <p:sldId id="309" r:id="rId12"/>
    <p:sldId id="310" r:id="rId13"/>
    <p:sldId id="311" r:id="rId14"/>
    <p:sldId id="286" r:id="rId15"/>
    <p:sldId id="312" r:id="rId16"/>
    <p:sldId id="313" r:id="rId17"/>
    <p:sldId id="314" r:id="rId18"/>
    <p:sldId id="315" r:id="rId19"/>
    <p:sldId id="316" r:id="rId20"/>
    <p:sldId id="300"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28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8CAE"/>
    <a:srgbClr val="092A67"/>
    <a:srgbClr val="F5CE31"/>
    <a:srgbClr val="003B7A"/>
    <a:srgbClr val="026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115" y="53"/>
      </p:cViewPr>
      <p:guideLst>
        <p:guide orient="horz" pos="213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0E59F-BCDF-B547-B5F0-80FB1F5C3587}"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A576A-462E-B247-814C-32E8FA05C3D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263"/>
            <a:ext cx="9144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B7DAA4-3F13-4281-8118-F254B3AC30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fld>
            <a:endParaRPr lang="en-US"/>
          </a:p>
        </p:txBody>
      </p:sp>
      <p:cxnSp>
        <p:nvCxnSpPr>
          <p:cNvPr id="14" name="Straight Connector 13"/>
          <p:cNvCxnSpPr/>
          <p:nvPr userDrawn="1"/>
        </p:nvCxnSpPr>
        <p:spPr>
          <a:xfrm flipH="1">
            <a:off x="1524000" y="3475566"/>
            <a:ext cx="9139767"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1B7DAA4-3F13-4281-8118-F254B3AC30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fld>
            <a:endParaRPr lang="en-US"/>
          </a:p>
        </p:txBody>
      </p:sp>
      <p:cxnSp>
        <p:nvCxnSpPr>
          <p:cNvPr id="8" name="Straight Connector 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1B7DAA4-3F13-4281-8118-F254B3AC30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F5CE31"/>
              </a:buClr>
              <a:defRPr>
                <a:latin typeface="Tahoma" panose="020B0604030504040204" pitchFamily="34" charset="0"/>
                <a:ea typeface="Roboto Light" panose="02000000000000000000" pitchFamily="2" charset="0"/>
                <a:cs typeface="Tahoma" panose="020B0604030504040204" pitchFamily="34" charset="0"/>
              </a:defRPr>
            </a:lvl1pPr>
            <a:lvl2pPr>
              <a:buClr>
                <a:srgbClr val="F5CE31"/>
              </a:buClr>
              <a:defRPr>
                <a:latin typeface="Tahoma" panose="020B0604030504040204" pitchFamily="34" charset="0"/>
                <a:ea typeface="Roboto Light" panose="02000000000000000000" pitchFamily="2" charset="0"/>
                <a:cs typeface="Tahoma" panose="020B0604030504040204" pitchFamily="34" charset="0"/>
              </a:defRPr>
            </a:lvl2pPr>
            <a:lvl3pPr>
              <a:buClr>
                <a:srgbClr val="F5CE31"/>
              </a:buClr>
              <a:defRPr>
                <a:latin typeface="Tahoma" panose="020B0604030504040204" pitchFamily="34" charset="0"/>
                <a:ea typeface="Roboto Light" panose="02000000000000000000" pitchFamily="2" charset="0"/>
                <a:cs typeface="Tahoma" panose="020B0604030504040204" pitchFamily="34" charset="0"/>
              </a:defRPr>
            </a:lvl3pPr>
            <a:lvl4pPr>
              <a:buClr>
                <a:srgbClr val="F5CE31"/>
              </a:buClr>
              <a:defRPr>
                <a:latin typeface="Tahoma" panose="020B0604030504040204" pitchFamily="34" charset="0"/>
                <a:ea typeface="Roboto Light" panose="02000000000000000000" pitchFamily="2" charset="0"/>
                <a:cs typeface="Tahoma" panose="020B0604030504040204" pitchFamily="34" charset="0"/>
              </a:defRPr>
            </a:lvl4pPr>
            <a:lvl5pPr>
              <a:buClr>
                <a:srgbClr val="F5CE31"/>
              </a:buClr>
              <a:defRPr>
                <a:latin typeface="Tahoma" panose="020B0604030504040204" pitchFamily="34" charset="0"/>
                <a:ea typeface="Roboto Light" panose="02000000000000000000" pitchFamily="2" charset="0"/>
                <a:cs typeface="Tahom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1B7DAA4-3F13-4281-8118-F254B3AC30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93825"/>
            <a:ext cx="5181600" cy="39909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393825"/>
            <a:ext cx="5181600" cy="39909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1B7DAA4-3F13-4281-8118-F254B3AC30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212975"/>
            <a:ext cx="5157787" cy="31718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389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212975"/>
            <a:ext cx="5183188" cy="31718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1B7DAA4-3F13-4281-8118-F254B3AC30E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EC18C-94C0-4514-A611-7D4EB083F4DD}" type="slidenum">
              <a:rPr lang="en-US" smtClean="0"/>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B7DAA4-3F13-4281-8118-F254B3AC30E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EC18C-94C0-4514-A611-7D4EB083F4DD}" type="slidenum">
              <a:rPr lang="en-US" smtClean="0"/>
            </a:fld>
            <a:endParaRPr lang="en-US"/>
          </a:p>
        </p:txBody>
      </p:sp>
      <p:cxnSp>
        <p:nvCxnSpPr>
          <p:cNvPr id="7" name="Straight Connector 6"/>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7DAA4-3F13-4281-8118-F254B3AC30E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EC18C-94C0-4514-A611-7D4EB083F4DD}" type="slidenum">
              <a:rPr lang="en-US" smtClean="0"/>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1B7DAA4-3F13-4281-8118-F254B3AC30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1B7DAA4-3F13-4281-8118-F254B3AC30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userDrawn="1"/>
        </p:nvSpPr>
        <p:spPr>
          <a:xfrm rot="16200000" flipV="1">
            <a:off x="3065112" y="5890753"/>
            <a:ext cx="939496" cy="994996"/>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52425"/>
            <a:ext cx="105156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701799"/>
            <a:ext cx="10515600" cy="367030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54546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7DAA4-3F13-4281-8118-F254B3AC30EB}" type="datetimeFigureOut">
              <a:rPr lang="en-US" smtClean="0"/>
            </a:fld>
            <a:endParaRPr lang="en-US"/>
          </a:p>
        </p:txBody>
      </p:sp>
      <p:sp>
        <p:nvSpPr>
          <p:cNvPr id="5" name="Footer Placeholder 4"/>
          <p:cNvSpPr>
            <a:spLocks noGrp="1"/>
          </p:cNvSpPr>
          <p:nvPr>
            <p:ph type="ftr" sz="quarter" idx="3"/>
          </p:nvPr>
        </p:nvSpPr>
        <p:spPr>
          <a:xfrm>
            <a:off x="4038600" y="54546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54546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C18C-94C0-4514-A611-7D4EB083F4DD}" type="slidenum">
              <a:rPr lang="en-US" smtClean="0"/>
            </a:fld>
            <a:endParaRPr lang="en-US"/>
          </a:p>
        </p:txBody>
      </p:sp>
      <p:sp>
        <p:nvSpPr>
          <p:cNvPr id="7" name="Rectangle 6"/>
          <p:cNvSpPr/>
          <p:nvPr userDrawn="1"/>
        </p:nvSpPr>
        <p:spPr>
          <a:xfrm>
            <a:off x="-9820" y="6070600"/>
            <a:ext cx="12201820"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userDrawn="1"/>
        </p:nvSpPr>
        <p:spPr>
          <a:xfrm rot="16200000" flipV="1">
            <a:off x="1538162" y="4380338"/>
            <a:ext cx="939494" cy="4015822"/>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009681" y="619052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7" name="Picture 16" descr="tdc_logo_white.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623169" y="6190615"/>
            <a:ext cx="583926" cy="584200"/>
          </a:xfrm>
          <a:prstGeom prst="rect">
            <a:avLst/>
          </a:prstGeom>
        </p:spPr>
      </p:pic>
      <p:pic>
        <p:nvPicPr>
          <p:cNvPr id="12" name="Picture 11" descr="logo-tdc-color"/>
          <p:cNvPicPr>
            <a:picLocks noChangeAspect="1"/>
          </p:cNvPicPr>
          <p:nvPr userDrawn="1"/>
        </p:nvPicPr>
        <p:blipFill>
          <a:blip r:embed="rId13"/>
          <a:stretch>
            <a:fillRect/>
          </a:stretch>
        </p:blipFill>
        <p:spPr>
          <a:xfrm>
            <a:off x="838200" y="6045200"/>
            <a:ext cx="1905000" cy="698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500" dirty="0" smtClean="0"/>
              <a:t>TÀI LIỆU HƯỚNG DẪN SỬ DỤNG PHẦM MỀM</a:t>
            </a:r>
            <a:r>
              <a:rPr lang="en-US" sz="4900" dirty="0" smtClean="0"/>
              <a:t> </a:t>
            </a:r>
            <a:br>
              <a:rPr lang="en-US" sz="4900" dirty="0" smtClean="0"/>
            </a:br>
            <a:r>
              <a:rPr lang="en-US" sz="4900" dirty="0" smtClean="0"/>
              <a:t>HỆ THỐNG QUẢN LÝ HỌC TẬP</a:t>
            </a:r>
            <a:br>
              <a:rPr lang="en-US" sz="4900" dirty="0" smtClean="0"/>
            </a:br>
            <a:endParaRPr lang="en-US" sz="4900" dirty="0" smtClean="0"/>
          </a:p>
        </p:txBody>
      </p:sp>
      <p:sp>
        <p:nvSpPr>
          <p:cNvPr id="5" name="Subtitle 4"/>
          <p:cNvSpPr>
            <a:spLocks noGrp="1"/>
          </p:cNvSpPr>
          <p:nvPr>
            <p:ph type="subTitle" idx="1"/>
          </p:nvPr>
        </p:nvSpPr>
        <p:spPr/>
        <p:txBody>
          <a:bodyPr>
            <a:normAutofit fontScale="67500" lnSpcReduction="20000"/>
          </a:bodyPr>
          <a:lstStyle/>
          <a:p>
            <a:r>
              <a:rPr lang="en-US" smtClean="0"/>
              <a:t>http://lms.tdc.edu.vn</a:t>
            </a:r>
            <a:endParaRPr lang="en-US" smtClean="0"/>
          </a:p>
          <a:p>
            <a:endParaRPr lang="vi-VN" dirty="0"/>
          </a:p>
          <a:p>
            <a:endParaRPr lang="vi-VN" dirty="0" smtClean="0"/>
          </a:p>
          <a:p>
            <a:endParaRPr lang="vi-VN" dirty="0" smtClean="0"/>
          </a:p>
          <a:p>
            <a:r>
              <a:rPr lang="vi-VN" dirty="0" smtClean="0"/>
              <a:t>Tp.HCM 03/20</a:t>
            </a:r>
            <a:r>
              <a:rPr lang="en-US" altLang="vi-VN" dirty="0" smtClean="0"/>
              <a:t>21</a:t>
            </a:r>
            <a:r>
              <a:rPr lang="vi-VN" dirty="0" smtClean="0"/>
              <a:t> </a:t>
            </a:r>
            <a:endParaRPr lang="en-US"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a:t>Ví dụ kết quả bài thi trắc nghiệm của lớp, kết quả này có thể hiển thị trên web hoặc được tải về file excel.</a:t>
            </a:r>
            <a:endParaRPr lang="en-US"/>
          </a:p>
        </p:txBody>
      </p:sp>
      <p:sp>
        <p:nvSpPr>
          <p:cNvPr id="3" name="Title 2"/>
          <p:cNvSpPr>
            <a:spLocks noGrp="1"/>
          </p:cNvSpPr>
          <p:nvPr>
            <p:ph type="title"/>
          </p:nvPr>
        </p:nvSpPr>
        <p:spPr/>
        <p:txBody>
          <a:bodyPr/>
          <a:p>
            <a:r>
              <a:rPr lang="en-US" dirty="0" smtClean="0">
                <a:sym typeface="+mn-ea"/>
              </a:rPr>
              <a:t>1. Thông tin chung</a:t>
            </a:r>
            <a:endParaRPr lang="en-US"/>
          </a:p>
        </p:txBody>
      </p:sp>
      <p:pic>
        <p:nvPicPr>
          <p:cNvPr id="32" name="Picture 32"/>
          <p:cNvPicPr>
            <a:picLocks noChangeAspect="1"/>
          </p:cNvPicPr>
          <p:nvPr>
            <p:ph sz="half" idx="2"/>
          </p:nvPr>
        </p:nvPicPr>
        <p:blipFill>
          <a:blip r:embed="rId1"/>
          <a:stretch>
            <a:fillRect/>
          </a:stretch>
        </p:blipFill>
        <p:spPr>
          <a:xfrm>
            <a:off x="1188085" y="3339465"/>
            <a:ext cx="10379075" cy="2045335"/>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a:t>Ví dụ biểu đồ thống kê kết quả bài thi trắc nghiệm, thống kê theo số câu đúng</a:t>
            </a:r>
            <a:endParaRPr lang="en-US"/>
          </a:p>
        </p:txBody>
      </p:sp>
      <p:sp>
        <p:nvSpPr>
          <p:cNvPr id="3" name="Title 2"/>
          <p:cNvSpPr>
            <a:spLocks noGrp="1"/>
          </p:cNvSpPr>
          <p:nvPr>
            <p:ph type="title"/>
          </p:nvPr>
        </p:nvSpPr>
        <p:spPr/>
        <p:txBody>
          <a:bodyPr/>
          <a:p>
            <a:r>
              <a:rPr lang="en-US" dirty="0" smtClean="0">
                <a:sym typeface="+mn-ea"/>
              </a:rPr>
              <a:t>1. Thông tin chung</a:t>
            </a:r>
            <a:endParaRPr lang="en-US"/>
          </a:p>
        </p:txBody>
      </p:sp>
      <p:pic>
        <p:nvPicPr>
          <p:cNvPr id="33" name="Picture 33"/>
          <p:cNvPicPr>
            <a:picLocks noChangeAspect="1"/>
          </p:cNvPicPr>
          <p:nvPr>
            <p:ph sz="half" idx="2"/>
          </p:nvPr>
        </p:nvPicPr>
        <p:blipFill>
          <a:blip r:embed="rId1"/>
          <a:stretch>
            <a:fillRect/>
          </a:stretch>
        </p:blipFill>
        <p:spPr>
          <a:xfrm>
            <a:off x="6247765" y="1407795"/>
            <a:ext cx="5029200" cy="396240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a:t>Ví dụ bài tập sinh viên đã nộp</a:t>
            </a:r>
            <a:endParaRPr lang="en-US"/>
          </a:p>
        </p:txBody>
      </p:sp>
      <p:sp>
        <p:nvSpPr>
          <p:cNvPr id="3" name="Title 2"/>
          <p:cNvSpPr>
            <a:spLocks noGrp="1"/>
          </p:cNvSpPr>
          <p:nvPr>
            <p:ph type="title"/>
          </p:nvPr>
        </p:nvSpPr>
        <p:spPr/>
        <p:txBody>
          <a:bodyPr/>
          <a:p>
            <a:r>
              <a:rPr lang="en-US" dirty="0" smtClean="0">
                <a:sym typeface="+mn-ea"/>
              </a:rPr>
              <a:t>1. Thông tin chung</a:t>
            </a:r>
            <a:endParaRPr lang="en-US"/>
          </a:p>
        </p:txBody>
      </p:sp>
      <p:pic>
        <p:nvPicPr>
          <p:cNvPr id="5" name="Picture 34"/>
          <p:cNvPicPr>
            <a:picLocks noChangeAspect="1"/>
          </p:cNvPicPr>
          <p:nvPr>
            <p:ph sz="half" idx="2"/>
          </p:nvPr>
        </p:nvPicPr>
        <p:blipFill>
          <a:blip r:embed="rId1"/>
          <a:stretch>
            <a:fillRect/>
          </a:stretch>
        </p:blipFill>
        <p:spPr>
          <a:xfrm>
            <a:off x="1073150" y="2569210"/>
            <a:ext cx="10382250" cy="2063750"/>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Clr>
                <a:schemeClr val="tx1"/>
              </a:buClr>
              <a:buNone/>
            </a:pPr>
            <a:r>
              <a:rPr lang="en-US" b="1" dirty="0" err="1" smtClean="0">
                <a:latin typeface="Tahoma" panose="020B0604030504040204" pitchFamily="34" charset="0"/>
                <a:ea typeface="Tahoma" panose="020B0604030504040204" pitchFamily="34" charset="0"/>
                <a:cs typeface="Tahoma" panose="020B0604030504040204" pitchFamily="34" charset="0"/>
              </a:rPr>
              <a:t>Phòng</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Đào</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tạo</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lvl="1">
              <a:buClr>
                <a:schemeClr val="tx1"/>
              </a:buCl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tài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sinh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đầu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khóa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lvl="1">
              <a:buClr>
                <a:schemeClr val="tx1"/>
              </a:buClr>
              <a:buFont typeface="Wingdings" panose="05000000000000000000" pitchFamily="2" charset="2"/>
              <a:buChar char="q"/>
            </a:pPr>
            <a:r>
              <a:rPr lang="en-US" dirty="0" smtClean="0">
                <a:latin typeface="Tahoma" panose="020B0604030504040204" pitchFamily="34" charset="0"/>
                <a:ea typeface="Tahoma" panose="020B0604030504040204" pitchFamily="34" charset="0"/>
                <a:cs typeface="Tahoma" panose="020B0604030504040204" pitchFamily="34" charset="0"/>
              </a:rPr>
              <a:t> Sinh viên cần cập nhật lại thông tin khi đăng nhập lần đầu vào hệ thống</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2">
              <a:buClr>
                <a:schemeClr val="tx1"/>
              </a:buClr>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Hình đại diện</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2">
              <a:buClr>
                <a:schemeClr val="tx1"/>
              </a:buClr>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Mật khẩu</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2">
              <a:buClr>
                <a:schemeClr val="tx1"/>
              </a:buClr>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normAutofit fontScale="90000"/>
          </a:bodyPr>
          <a:lstStyle/>
          <a:p>
            <a:r>
              <a:rPr lang="vi-VN" dirty="0"/>
              <a:t>2</a:t>
            </a:r>
            <a:r>
              <a:rPr lang="en-US" dirty="0" smtClean="0"/>
              <a:t>. ĐĂNG NHẬP VÀ CẬP NHẬT THÔNG TIN CÁ NHÂN</a:t>
            </a:r>
            <a:endParaRPr lang="en-US" dirty="0" smtClean="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normAutofit/>
          </a:bodyPr>
          <a:p>
            <a:r>
              <a:rPr lang="en-US"/>
              <a:t>Link đăng nhập http://lms.tdc.edu.vn/login</a:t>
            </a:r>
            <a:endParaRPr lang="en-US"/>
          </a:p>
          <a:p>
            <a:r>
              <a:rPr lang="en-US"/>
              <a:t>Thông tin tài khoản</a:t>
            </a:r>
            <a:endParaRPr lang="en-US"/>
          </a:p>
          <a:p>
            <a:pPr lvl="1"/>
            <a:r>
              <a:rPr lang="en-US"/>
              <a:t>Username: Mã số Giảng viên</a:t>
            </a:r>
            <a:endParaRPr lang="en-US"/>
          </a:p>
          <a:p>
            <a:pPr lvl="1"/>
            <a:r>
              <a:rPr lang="en-US"/>
              <a:t>Password: Mã số Giảng viên</a:t>
            </a:r>
            <a:endParaRPr lang="en-US"/>
          </a:p>
          <a:p>
            <a:pPr lvl="1"/>
            <a:r>
              <a:rPr lang="en-US"/>
              <a:t>Ví dụ: </a:t>
            </a:r>
            <a:endParaRPr lang="en-US"/>
          </a:p>
          <a:p>
            <a:pPr lvl="2"/>
            <a:r>
              <a:rPr lang="en-US"/>
              <a:t>Username: 79000G07.000***</a:t>
            </a:r>
            <a:endParaRPr lang="en-US"/>
          </a:p>
          <a:p>
            <a:pPr lvl="2"/>
            <a:r>
              <a:rPr lang="en-US"/>
              <a:t>Password: 79000G07.000***</a:t>
            </a:r>
            <a:endParaRPr lang="en-US"/>
          </a:p>
        </p:txBody>
      </p:sp>
      <p:sp>
        <p:nvSpPr>
          <p:cNvPr id="3" name="Title 2"/>
          <p:cNvSpPr>
            <a:spLocks noGrp="1"/>
          </p:cNvSpPr>
          <p:nvPr>
            <p:ph type="title"/>
          </p:nvPr>
        </p:nvSpPr>
        <p:spPr/>
        <p:txBody>
          <a:bodyPr>
            <a:normAutofit fontScale="90000"/>
          </a:bodyPr>
          <a:p>
            <a:r>
              <a:rPr lang="vi-VN" dirty="0">
                <a:sym typeface="+mn-ea"/>
              </a:rPr>
              <a:t>2</a:t>
            </a:r>
            <a:r>
              <a:rPr lang="en-US" dirty="0" smtClean="0">
                <a:sym typeface="+mn-ea"/>
              </a:rPr>
              <a:t>. ĐĂNG NHẬP VÀ CẬP NHẬT THÔNG TIN CÁ NHÂN</a:t>
            </a:r>
            <a:endParaRPr lang="en-US"/>
          </a:p>
        </p:txBody>
      </p:sp>
      <p:pic>
        <p:nvPicPr>
          <p:cNvPr id="35" name="Picture 35"/>
          <p:cNvPicPr>
            <a:picLocks noChangeAspect="1"/>
          </p:cNvPicPr>
          <p:nvPr>
            <p:ph sz="half" idx="2"/>
          </p:nvPr>
        </p:nvPicPr>
        <p:blipFill>
          <a:blip r:embed="rId1"/>
          <a:stretch>
            <a:fillRect/>
          </a:stretch>
        </p:blipFill>
        <p:spPr>
          <a:xfrm>
            <a:off x="6656705" y="1409700"/>
            <a:ext cx="4697095" cy="2560955"/>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normAutofit/>
          </a:bodyPr>
          <a:p>
            <a:r>
              <a:rPr lang="en-US"/>
              <a:t>Cập nhật lại thông tin cá nhân</a:t>
            </a:r>
            <a:endParaRPr lang="en-US"/>
          </a:p>
        </p:txBody>
      </p:sp>
      <p:sp>
        <p:nvSpPr>
          <p:cNvPr id="3" name="Title 2"/>
          <p:cNvSpPr>
            <a:spLocks noGrp="1"/>
          </p:cNvSpPr>
          <p:nvPr>
            <p:ph type="title"/>
          </p:nvPr>
        </p:nvSpPr>
        <p:spPr/>
        <p:txBody>
          <a:bodyPr>
            <a:normAutofit fontScale="90000"/>
          </a:bodyPr>
          <a:p>
            <a:r>
              <a:rPr lang="vi-VN" dirty="0">
                <a:sym typeface="+mn-ea"/>
              </a:rPr>
              <a:t>2</a:t>
            </a:r>
            <a:r>
              <a:rPr lang="en-US" dirty="0" smtClean="0">
                <a:sym typeface="+mn-ea"/>
              </a:rPr>
              <a:t>. ĐĂNG NHẬP VÀ CẬP NHẬT THÔNG TIN CÁ NHÂN</a:t>
            </a:r>
            <a:endParaRPr lang="en-US"/>
          </a:p>
        </p:txBody>
      </p:sp>
      <p:pic>
        <p:nvPicPr>
          <p:cNvPr id="5" name="Picture 1"/>
          <p:cNvPicPr>
            <a:picLocks noChangeAspect="1"/>
          </p:cNvPicPr>
          <p:nvPr>
            <p:ph sz="half" idx="2"/>
          </p:nvPr>
        </p:nvPicPr>
        <p:blipFill>
          <a:blip r:embed="rId1"/>
          <a:stretch>
            <a:fillRect/>
          </a:stretch>
        </p:blipFill>
        <p:spPr>
          <a:xfrm>
            <a:off x="7997825" y="1470660"/>
            <a:ext cx="3041015" cy="3329940"/>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normAutofit/>
          </a:bodyPr>
          <a:p>
            <a:r>
              <a:rPr lang="en-US"/>
              <a:t>Cập nhật lại thông tin cá nhân</a:t>
            </a:r>
            <a:endParaRPr lang="en-US"/>
          </a:p>
        </p:txBody>
      </p:sp>
      <p:sp>
        <p:nvSpPr>
          <p:cNvPr id="3" name="Title 2"/>
          <p:cNvSpPr>
            <a:spLocks noGrp="1"/>
          </p:cNvSpPr>
          <p:nvPr>
            <p:ph type="title"/>
          </p:nvPr>
        </p:nvSpPr>
        <p:spPr/>
        <p:txBody>
          <a:bodyPr>
            <a:normAutofit fontScale="90000"/>
          </a:bodyPr>
          <a:p>
            <a:r>
              <a:rPr lang="vi-VN" dirty="0">
                <a:sym typeface="+mn-ea"/>
              </a:rPr>
              <a:t>2</a:t>
            </a:r>
            <a:r>
              <a:rPr lang="en-US" dirty="0" smtClean="0">
                <a:sym typeface="+mn-ea"/>
              </a:rPr>
              <a:t>. ĐĂNG NHẬP VÀ CẬP NHẬT THÔNG TIN CÁ NHÂN</a:t>
            </a:r>
            <a:endParaRPr lang="en-US"/>
          </a:p>
        </p:txBody>
      </p:sp>
      <p:pic>
        <p:nvPicPr>
          <p:cNvPr id="36" name="Picture 36"/>
          <p:cNvPicPr>
            <a:picLocks noChangeAspect="1"/>
          </p:cNvPicPr>
          <p:nvPr>
            <p:ph sz="half" idx="2"/>
          </p:nvPr>
        </p:nvPicPr>
        <p:blipFill>
          <a:blip r:embed="rId1"/>
          <a:stretch>
            <a:fillRect/>
          </a:stretch>
        </p:blipFill>
        <p:spPr>
          <a:xfrm>
            <a:off x="3517265" y="2139950"/>
            <a:ext cx="7836535" cy="3411220"/>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normAutofit/>
          </a:bodyPr>
          <a:p>
            <a:r>
              <a:rPr lang="en-US"/>
              <a:t>Cập nhật lại thông tin cá nhân</a:t>
            </a:r>
            <a:endParaRPr lang="en-US"/>
          </a:p>
        </p:txBody>
      </p:sp>
      <p:sp>
        <p:nvSpPr>
          <p:cNvPr id="3" name="Title 2"/>
          <p:cNvSpPr>
            <a:spLocks noGrp="1"/>
          </p:cNvSpPr>
          <p:nvPr>
            <p:ph type="title"/>
          </p:nvPr>
        </p:nvSpPr>
        <p:spPr/>
        <p:txBody>
          <a:bodyPr>
            <a:normAutofit fontScale="90000"/>
          </a:bodyPr>
          <a:p>
            <a:r>
              <a:rPr lang="vi-VN" dirty="0">
                <a:sym typeface="+mn-ea"/>
              </a:rPr>
              <a:t>2</a:t>
            </a:r>
            <a:r>
              <a:rPr lang="en-US" dirty="0" smtClean="0">
                <a:sym typeface="+mn-ea"/>
              </a:rPr>
              <a:t>. ĐĂNG NHẬP VÀ CẬP NHẬT THÔNG TIN CÁ NHÂN</a:t>
            </a:r>
            <a:endParaRPr lang="en-US"/>
          </a:p>
        </p:txBody>
      </p:sp>
      <p:pic>
        <p:nvPicPr>
          <p:cNvPr id="37" name="Picture 37"/>
          <p:cNvPicPr>
            <a:picLocks noChangeAspect="1"/>
          </p:cNvPicPr>
          <p:nvPr>
            <p:ph sz="half" idx="2"/>
          </p:nvPr>
        </p:nvPicPr>
        <p:blipFill>
          <a:blip r:embed="rId1"/>
          <a:stretch>
            <a:fillRect/>
          </a:stretch>
        </p:blipFill>
        <p:spPr>
          <a:xfrm>
            <a:off x="3687445" y="2237740"/>
            <a:ext cx="7666355" cy="3405505"/>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normAutofit/>
          </a:bodyPr>
          <a:p>
            <a:r>
              <a:rPr lang="en-US"/>
              <a:t>Cập nhật lại thông tin cá nhân</a:t>
            </a:r>
            <a:endParaRPr lang="en-US"/>
          </a:p>
          <a:p>
            <a:r>
              <a:rPr lang="en-US"/>
              <a:t>Mật khẩu hợp lệ là mật khẩu PHẢI thỏa</a:t>
            </a:r>
            <a:endParaRPr lang="en-US"/>
          </a:p>
          <a:p>
            <a:pPr lvl="1"/>
            <a:r>
              <a:rPr lang="en-US"/>
              <a:t>Ít nhất 8 ký tự</a:t>
            </a:r>
            <a:endParaRPr lang="en-US"/>
          </a:p>
          <a:p>
            <a:pPr lvl="1"/>
            <a:r>
              <a:rPr lang="en-US"/>
              <a:t>Ít nhất 1 số</a:t>
            </a:r>
            <a:endParaRPr lang="en-US"/>
          </a:p>
          <a:p>
            <a:pPr lvl="1"/>
            <a:r>
              <a:rPr lang="en-US"/>
              <a:t>Ít nhất 1 chữ in HOA</a:t>
            </a:r>
            <a:endParaRPr lang="en-US"/>
          </a:p>
          <a:p>
            <a:pPr lvl="1"/>
            <a:r>
              <a:rPr lang="en-US"/>
              <a:t>Ít nhất 1 chữ in thường</a:t>
            </a:r>
            <a:endParaRPr lang="en-US"/>
          </a:p>
          <a:p>
            <a:pPr lvl="1"/>
            <a:r>
              <a:rPr lang="en-US"/>
              <a:t> Ít nhất 1 ký tự non-alphanumeric (ví dụ: *, ^,  ...)</a:t>
            </a:r>
            <a:endParaRPr lang="en-US"/>
          </a:p>
        </p:txBody>
      </p:sp>
      <p:sp>
        <p:nvSpPr>
          <p:cNvPr id="3" name="Title 2"/>
          <p:cNvSpPr>
            <a:spLocks noGrp="1"/>
          </p:cNvSpPr>
          <p:nvPr>
            <p:ph type="title"/>
          </p:nvPr>
        </p:nvSpPr>
        <p:spPr/>
        <p:txBody>
          <a:bodyPr>
            <a:normAutofit fontScale="90000"/>
          </a:bodyPr>
          <a:p>
            <a:r>
              <a:rPr lang="vi-VN" dirty="0">
                <a:sym typeface="+mn-ea"/>
              </a:rPr>
              <a:t>2</a:t>
            </a:r>
            <a:r>
              <a:rPr lang="en-US" dirty="0" smtClean="0">
                <a:sym typeface="+mn-ea"/>
              </a:rPr>
              <a:t>. ĐĂNG NHẬP VÀ CẬP NHẬT THÔNG TIN CÁ NHÂN</a:t>
            </a:r>
            <a:endParaRPr lang="en-US"/>
          </a:p>
        </p:txBody>
      </p:sp>
      <p:pic>
        <p:nvPicPr>
          <p:cNvPr id="5" name="Picture 38"/>
          <p:cNvPicPr>
            <a:picLocks noChangeAspect="1"/>
          </p:cNvPicPr>
          <p:nvPr>
            <p:ph sz="half" idx="2"/>
          </p:nvPr>
        </p:nvPicPr>
        <p:blipFill>
          <a:blip r:embed="rId1"/>
          <a:stretch>
            <a:fillRect/>
          </a:stretch>
        </p:blipFill>
        <p:spPr>
          <a:xfrm>
            <a:off x="6653530" y="2570480"/>
            <a:ext cx="4700270" cy="1485265"/>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Trang quản lý môn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39" name="Picture 39"/>
          <p:cNvPicPr>
            <a:picLocks noChangeAspect="1"/>
          </p:cNvPicPr>
          <p:nvPr>
            <p:ph sz="half" idx="2"/>
          </p:nvPr>
        </p:nvPicPr>
        <p:blipFill>
          <a:blip r:embed="rId1"/>
          <a:stretch>
            <a:fillRect/>
          </a:stretch>
        </p:blipFill>
        <p:spPr>
          <a:xfrm>
            <a:off x="5234305" y="1069975"/>
            <a:ext cx="6778625" cy="4718050"/>
          </a:xfrm>
          <a:prstGeom prst="rect">
            <a:avLst/>
          </a:prstGeom>
        </p:spPr>
      </p:pic>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000" dirty="0" smtClean="0"/>
              <a:t>1. </a:t>
            </a:r>
            <a:r>
              <a:rPr lang="en-US" sz="3000" dirty="0" err="1" smtClean="0"/>
              <a:t>Đối</a:t>
            </a:r>
            <a:r>
              <a:rPr lang="en-US" sz="3000" dirty="0" smtClean="0"/>
              <a:t> </a:t>
            </a:r>
            <a:r>
              <a:rPr lang="en-US" sz="3000" dirty="0" err="1" smtClean="0"/>
              <a:t>tượng</a:t>
            </a:r>
            <a:r>
              <a:rPr lang="en-US" sz="3000" dirty="0" smtClean="0"/>
              <a:t> </a:t>
            </a:r>
            <a:r>
              <a:rPr lang="en-US" sz="3000" dirty="0" err="1" smtClean="0"/>
              <a:t>sử</a:t>
            </a:r>
            <a:r>
              <a:rPr lang="en-US" sz="3000" dirty="0" smtClean="0"/>
              <a:t> </a:t>
            </a:r>
            <a:r>
              <a:rPr lang="en-US" sz="3000" dirty="0" err="1" smtClean="0"/>
              <a:t>dụng</a:t>
            </a:r>
            <a:br>
              <a:rPr lang="en-US" sz="3000" dirty="0" smtClean="0"/>
            </a:br>
            <a:r>
              <a:rPr lang="en-US" sz="3000" dirty="0" smtClean="0"/>
              <a:t>2. Đăng nhập và cập nhật thông tin cá nhân</a:t>
            </a:r>
            <a:br>
              <a:rPr lang="en-US" sz="3000" dirty="0" smtClean="0"/>
            </a:br>
            <a:r>
              <a:rPr lang="en-US" sz="3000" dirty="0" smtClean="0"/>
              <a:t>3. Quản lý môn học</a:t>
            </a:r>
            <a:endParaRPr lang="en-US" sz="3000"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Thiết lập chế độ chỉnh sửa</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0" name="Picture 40" descr="C:\Users\Kang\AppData\Local\Temp\SNAGHTMLa1fb0a.PNG"/>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943090" y="746760"/>
            <a:ext cx="4568190" cy="493649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Thiết lập chế độ chỉnh sửa</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1" name="Picture 41"/>
          <p:cNvPicPr>
            <a:picLocks noChangeAspect="1"/>
          </p:cNvPicPr>
          <p:nvPr>
            <p:ph sz="half" idx="2"/>
          </p:nvPr>
        </p:nvPicPr>
        <p:blipFill>
          <a:blip r:embed="rId1"/>
          <a:stretch>
            <a:fillRect/>
          </a:stretch>
        </p:blipFill>
        <p:spPr>
          <a:xfrm>
            <a:off x="1896745" y="2762250"/>
            <a:ext cx="9457055" cy="2286635"/>
          </a:xfrm>
          <a:prstGeom prst="rect">
            <a:avLst/>
          </a:prstGeom>
        </p:spPr>
      </p:pic>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Thiết lập chế độ chỉnh sửa</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2" name="Picture 42"/>
          <p:cNvPicPr>
            <a:picLocks noChangeAspect="1"/>
          </p:cNvPicPr>
          <p:nvPr>
            <p:ph sz="half" idx="2"/>
          </p:nvPr>
        </p:nvPicPr>
        <p:blipFill>
          <a:blip r:embed="rId1"/>
          <a:stretch>
            <a:fillRect/>
          </a:stretch>
        </p:blipFill>
        <p:spPr>
          <a:xfrm>
            <a:off x="7654290" y="506095"/>
            <a:ext cx="3768090" cy="5440680"/>
          </a:xfrm>
          <a:prstGeom prst="rect">
            <a:avLst/>
          </a:prstGeom>
        </p:spPr>
      </p:pic>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Thiết lập chế độ chỉnh sửa</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3" name="Picture 43"/>
          <p:cNvPicPr>
            <a:picLocks noChangeAspect="1"/>
          </p:cNvPicPr>
          <p:nvPr>
            <p:ph sz="half" idx="2"/>
          </p:nvPr>
        </p:nvPicPr>
        <p:blipFill>
          <a:blip r:embed="rId1"/>
          <a:stretch>
            <a:fillRect/>
          </a:stretch>
        </p:blipFill>
        <p:spPr>
          <a:xfrm>
            <a:off x="4059555" y="2678430"/>
            <a:ext cx="7537450" cy="3041015"/>
          </a:xfrm>
          <a:prstGeom prst="rect">
            <a:avLst/>
          </a:prstGeom>
        </p:spPr>
      </p:pic>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Kết quả thêm file bài giảng</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4" name="Picture 44" descr="C:\Users\Kang\AppData\Local\Temp\SNAGHTMLad961c.PNG"/>
          <p:cNvPicPr>
            <a:picLocks noChangeAspect="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bwMode="auto">
          <a:xfrm>
            <a:off x="7105015" y="1731645"/>
            <a:ext cx="3314700" cy="331470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 Mời sinh viên tham gia khóa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Bật tính năng mời sinh viên</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17" name="Picture 17"/>
          <p:cNvPicPr>
            <a:picLocks noChangeAspect="1"/>
          </p:cNvPicPr>
          <p:nvPr>
            <p:ph sz="half" idx="2"/>
          </p:nvPr>
        </p:nvPicPr>
        <p:blipFill>
          <a:blip r:embed="rId1"/>
          <a:stretch>
            <a:fillRect/>
          </a:stretch>
        </p:blipFill>
        <p:spPr>
          <a:xfrm>
            <a:off x="8020050" y="1520190"/>
            <a:ext cx="3260090" cy="3477260"/>
          </a:xfrm>
          <a:prstGeom prst="rect">
            <a:avLst/>
          </a:prstGeom>
        </p:spPr>
      </p:pic>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 Mời sinh viên tham gia khóa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Bật tính năng mời sinh viên</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18" name="Picture 18"/>
          <p:cNvPicPr>
            <a:picLocks noChangeAspect="1"/>
          </p:cNvPicPr>
          <p:nvPr>
            <p:ph sz="half" idx="2"/>
          </p:nvPr>
        </p:nvPicPr>
        <p:blipFill>
          <a:blip r:embed="rId1"/>
          <a:stretch>
            <a:fillRect/>
          </a:stretch>
        </p:blipFill>
        <p:spPr>
          <a:xfrm>
            <a:off x="7272655" y="1903095"/>
            <a:ext cx="2979420" cy="2971800"/>
          </a:xfrm>
          <a:prstGeom prst="rect">
            <a:avLst/>
          </a:prstGeom>
        </p:spPr>
      </p:pic>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 Mời sinh viên tham gia khóa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Danh sách mã sinh viên</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20" name="Picture 20"/>
          <p:cNvPicPr>
            <a:picLocks noChangeAspect="1"/>
          </p:cNvPicPr>
          <p:nvPr>
            <p:ph sz="half" idx="2"/>
          </p:nvPr>
        </p:nvPicPr>
        <p:blipFill>
          <a:blip r:embed="rId1"/>
          <a:stretch>
            <a:fillRect/>
          </a:stretch>
        </p:blipFill>
        <p:spPr>
          <a:xfrm>
            <a:off x="7897495" y="1461135"/>
            <a:ext cx="1729740" cy="3855720"/>
          </a:xfrm>
          <a:prstGeom prst="rect">
            <a:avLst/>
          </a:prstGeom>
        </p:spPr>
      </p:pic>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 Mời sinh viên tham gia khóa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Quản lý sinh viên trong lớp học</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21" name="Picture 21"/>
          <p:cNvPicPr/>
          <p:nvPr/>
        </p:nvPicPr>
        <p:blipFill>
          <a:blip r:embed="rId1"/>
          <a:stretch>
            <a:fillRect/>
          </a:stretch>
        </p:blipFill>
        <p:spPr>
          <a:xfrm>
            <a:off x="8113395" y="1758950"/>
            <a:ext cx="2212975" cy="2477135"/>
          </a:xfrm>
          <a:prstGeom prst="rect">
            <a:avLst/>
          </a:prstGeom>
        </p:spPr>
      </p:pic>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c. Cập nhật password cho sinh viên</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3. QUẢN LÝ</a:t>
            </a:r>
            <a:r>
              <a:rPr lang="en-US" smtClean="0"/>
              <a:t> MÔN HỌC</a:t>
            </a:r>
            <a:endParaRPr lang="en-US" smtClean="0"/>
          </a:p>
        </p:txBody>
      </p:sp>
      <p:pic>
        <p:nvPicPr>
          <p:cNvPr id="11" name="Picture 11"/>
          <p:cNvPicPr>
            <a:picLocks noChangeAspect="1"/>
          </p:cNvPicPr>
          <p:nvPr>
            <p:ph sz="half" idx="2"/>
          </p:nvPr>
        </p:nvPicPr>
        <p:blipFill>
          <a:blip r:embed="rId1"/>
          <a:stretch>
            <a:fillRect/>
          </a:stretch>
        </p:blipFill>
        <p:spPr>
          <a:xfrm>
            <a:off x="7854315" y="1393825"/>
            <a:ext cx="2009140" cy="4415155"/>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Clr>
                <a:schemeClr val="tx1"/>
              </a:buClr>
              <a:buNone/>
            </a:pPr>
            <a:r>
              <a:rPr lang="en-US" dirty="0" smtClean="0">
                <a:latin typeface="Tahoma" panose="020B0604030504040204" pitchFamily="34" charset="0"/>
                <a:ea typeface="Tahoma" panose="020B0604030504040204" pitchFamily="34" charset="0"/>
                <a:cs typeface="Tahoma" panose="020B0604030504040204" pitchFamily="34" charset="0"/>
              </a:rPr>
              <a:t>Đối tượng sử dụng</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914400" lvl="1" indent="-457200">
              <a:buClr>
                <a:schemeClr val="tx1"/>
              </a:buClr>
              <a:buFont typeface="+mj-lt"/>
              <a:buAutoNum type="arabicParenR"/>
            </a:pPr>
            <a:r>
              <a:rPr lang="en-US" dirty="0" err="1" smtClean="0">
                <a:latin typeface="Tahoma" panose="020B0604030504040204" pitchFamily="34" charset="0"/>
                <a:ea typeface="Tahoma" panose="020B0604030504040204" pitchFamily="34" charset="0"/>
                <a:cs typeface="Tahoma" panose="020B0604030504040204" pitchFamily="34" charset="0"/>
              </a:rPr>
              <a:t>Phòng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Đào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tạo</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914400" lvl="1" indent="-457200">
              <a:buClr>
                <a:schemeClr val="tx1"/>
              </a:buClr>
              <a:buFont typeface="+mj-lt"/>
              <a:buAutoNum type="arabicParenR"/>
            </a:pPr>
            <a:r>
              <a:rPr lang="en-US" dirty="0" err="1" smtClean="0">
                <a:latin typeface="Tahoma" panose="020B0604030504040204" pitchFamily="34" charset="0"/>
                <a:ea typeface="Tahoma" panose="020B0604030504040204" pitchFamily="34" charset="0"/>
                <a:cs typeface="Tahoma" panose="020B0604030504040204" pitchFamily="34" charset="0"/>
              </a:rPr>
              <a:t>Quản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lý</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khoa</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914400" lvl="1" indent="-457200">
              <a:buClr>
                <a:schemeClr val="tx1"/>
              </a:buClr>
              <a:buFont typeface="+mj-lt"/>
              <a:buAutoNum type="arabicParenR"/>
            </a:pPr>
            <a:r>
              <a:rPr lang="en-US" b="1" dirty="0" err="1" smtClean="0">
                <a:latin typeface="Tahoma" panose="020B0604030504040204" pitchFamily="34" charset="0"/>
                <a:ea typeface="Tahoma" panose="020B0604030504040204" pitchFamily="34" charset="0"/>
                <a:cs typeface="Tahoma" panose="020B0604030504040204" pitchFamily="34" charset="0"/>
              </a:rPr>
              <a:t>Giảng</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viên</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914400" lvl="1" indent="-457200">
              <a:buClr>
                <a:schemeClr val="tx1"/>
              </a:buClr>
              <a:buFont typeface="+mj-lt"/>
              <a:buAutoNum type="arabicParenR"/>
            </a:pPr>
            <a:r>
              <a:rPr lang="en-US" b="1" dirty="0" err="1" smtClean="0">
                <a:latin typeface="Tahoma" panose="020B0604030504040204" pitchFamily="34" charset="0"/>
                <a:ea typeface="Tahoma" panose="020B0604030504040204" pitchFamily="34" charset="0"/>
                <a:cs typeface="Tahoma" panose="020B0604030504040204" pitchFamily="34" charset="0"/>
              </a:rPr>
              <a:t>Sinh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viên</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1. Thông tin chung</a:t>
            </a:r>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c. Cập nhật password cho sinh viên</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Tìm kiếm sinh viên để thay đổi mật khẩu</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3. QUẢN LÝ</a:t>
            </a:r>
            <a:r>
              <a:rPr lang="en-US" smtClean="0"/>
              <a:t> MÔN HỌC</a:t>
            </a:r>
            <a:endParaRPr lang="en-US" smtClean="0"/>
          </a:p>
        </p:txBody>
      </p:sp>
      <p:pic>
        <p:nvPicPr>
          <p:cNvPr id="12" name="Picture 12"/>
          <p:cNvPicPr>
            <a:picLocks noChangeAspect="1"/>
          </p:cNvPicPr>
          <p:nvPr>
            <p:ph sz="half" idx="2"/>
          </p:nvPr>
        </p:nvPicPr>
        <p:blipFill>
          <a:blip r:embed="rId1"/>
          <a:stretch>
            <a:fillRect/>
          </a:stretch>
        </p:blipFill>
        <p:spPr>
          <a:xfrm>
            <a:off x="6172200" y="2376170"/>
            <a:ext cx="5181600" cy="2025650"/>
          </a:xfrm>
          <a:prstGeom prst="rect">
            <a:avLst/>
          </a:prstGeom>
        </p:spPr>
      </p:pic>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c. Cập nhật password cho sinh viên</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3. QUẢN LÝ</a:t>
            </a:r>
            <a:r>
              <a:rPr lang="en-US" smtClean="0"/>
              <a:t> MÔN HỌC</a:t>
            </a:r>
            <a:endParaRPr lang="en-US" smtClean="0"/>
          </a:p>
        </p:txBody>
      </p:sp>
      <p:pic>
        <p:nvPicPr>
          <p:cNvPr id="22" name="Picture 22"/>
          <p:cNvPicPr>
            <a:picLocks noChangeAspect="1"/>
          </p:cNvPicPr>
          <p:nvPr>
            <p:ph sz="half" idx="2"/>
          </p:nvPr>
        </p:nvPicPr>
        <p:blipFill>
          <a:blip r:embed="rId1"/>
          <a:stretch>
            <a:fillRect/>
          </a:stretch>
        </p:blipFill>
        <p:spPr>
          <a:xfrm>
            <a:off x="6172200" y="2404745"/>
            <a:ext cx="5181600" cy="1967865"/>
          </a:xfrm>
          <a:prstGeom prst="rect">
            <a:avLst/>
          </a:prstGeom>
        </p:spPr>
      </p:pic>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Từ trang quản trị môn học, chọn mục tạo ngân hàng câu hỏi. Ngân hàng câu hỏi có thể được nhập từ file excel hoặc được nhập vào thủ công từng câu.</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3. QUẢN LÝ</a:t>
            </a:r>
            <a:r>
              <a:rPr lang="en-US" smtClean="0"/>
              <a:t> MÔN HỌC</a:t>
            </a:r>
            <a:endParaRPr lang="en-US" smtClean="0"/>
          </a:p>
        </p:txBody>
      </p:sp>
      <p:pic>
        <p:nvPicPr>
          <p:cNvPr id="45" name="Picture 45"/>
          <p:cNvPicPr>
            <a:picLocks noChangeAspect="1"/>
          </p:cNvPicPr>
          <p:nvPr>
            <p:ph sz="half" idx="2"/>
          </p:nvPr>
        </p:nvPicPr>
        <p:blipFill>
          <a:blip r:embed="rId1"/>
          <a:stretch>
            <a:fillRect/>
          </a:stretch>
        </p:blipFill>
        <p:spPr>
          <a:xfrm>
            <a:off x="7028815" y="2851785"/>
            <a:ext cx="3467100" cy="1074420"/>
          </a:xfrm>
          <a:prstGeom prst="rect">
            <a:avLst/>
          </a:prstGeom>
        </p:spPr>
      </p:pic>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Loại câu hỏi trong bài trắc nghiệm có thể là nhiều tùy chọn, một tùy chọn, ghi đáp án, một mô tả cho nhiều câu hỏi, …</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3. QUẢN LÝ</a:t>
            </a:r>
            <a:r>
              <a:rPr lang="en-US" smtClean="0"/>
              <a:t> MÔN HỌC</a:t>
            </a:r>
            <a:endParaRPr lang="en-US" smtClean="0"/>
          </a:p>
        </p:txBody>
      </p:sp>
      <p:pic>
        <p:nvPicPr>
          <p:cNvPr id="46" name="Picture 46"/>
          <p:cNvPicPr>
            <a:picLocks noChangeAspect="1"/>
          </p:cNvPicPr>
          <p:nvPr>
            <p:ph sz="half" idx="2"/>
          </p:nvPr>
        </p:nvPicPr>
        <p:blipFill>
          <a:blip r:embed="rId1"/>
          <a:stretch>
            <a:fillRect/>
          </a:stretch>
        </p:blipFill>
        <p:spPr>
          <a:xfrm>
            <a:off x="7056120" y="1393825"/>
            <a:ext cx="3413125" cy="3990975"/>
          </a:xfrm>
          <a:prstGeom prst="rect">
            <a:avLst/>
          </a:prstGeom>
        </p:spPr>
      </p:pic>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Như vậy ngân hàng đã được tạo, sau đó tiến hành tạo bài trắc nghiệm.</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3. QUẢN LÝ</a:t>
            </a:r>
            <a:r>
              <a:rPr lang="en-US" smtClean="0"/>
              <a:t> MÔN HỌC</a:t>
            </a:r>
            <a:endParaRPr lang="en-US" smtClean="0"/>
          </a:p>
        </p:txBody>
      </p:sp>
      <p:pic>
        <p:nvPicPr>
          <p:cNvPr id="48" name="Picture 48"/>
          <p:cNvPicPr>
            <a:picLocks noChangeAspect="1"/>
          </p:cNvPicPr>
          <p:nvPr>
            <p:ph sz="half" idx="2"/>
          </p:nvPr>
        </p:nvPicPr>
        <p:blipFill>
          <a:blip r:embed="rId1"/>
          <a:stretch>
            <a:fillRect/>
          </a:stretch>
        </p:blipFill>
        <p:spPr>
          <a:xfrm>
            <a:off x="7361555" y="1393825"/>
            <a:ext cx="2802255" cy="3990975"/>
          </a:xfrm>
          <a:prstGeom prst="rect">
            <a:avLst/>
          </a:prstGeom>
        </p:spPr>
      </p:pic>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Ví dụ mẫu các bài trắc nghiệm</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3. QUẢN LÝ</a:t>
            </a:r>
            <a:r>
              <a:rPr lang="en-US" smtClean="0"/>
              <a:t> MÔN HỌC</a:t>
            </a:r>
            <a:endParaRPr lang="en-US" smtClean="0"/>
          </a:p>
        </p:txBody>
      </p:sp>
      <p:pic>
        <p:nvPicPr>
          <p:cNvPr id="49" name="Picture 49"/>
          <p:cNvPicPr>
            <a:picLocks noChangeAspect="1"/>
          </p:cNvPicPr>
          <p:nvPr>
            <p:ph sz="half" idx="2"/>
          </p:nvPr>
        </p:nvPicPr>
        <p:blipFill>
          <a:blip r:embed="rId1"/>
          <a:stretch>
            <a:fillRect/>
          </a:stretch>
        </p:blipFill>
        <p:spPr>
          <a:xfrm>
            <a:off x="5805170" y="2276475"/>
            <a:ext cx="5624195" cy="2305685"/>
          </a:xfrm>
          <a:prstGeom prst="rect">
            <a:avLst/>
          </a:prstGeom>
        </p:spPr>
      </p:pic>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Thêm câu hỏi vào bài trắc nghiệm</a:t>
            </a: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3. QUẢN LÝ</a:t>
            </a:r>
            <a:r>
              <a:rPr lang="en-US" smtClean="0"/>
              <a:t> MÔN HỌC</a:t>
            </a:r>
            <a:endParaRPr lang="en-US" smtClean="0"/>
          </a:p>
        </p:txBody>
      </p:sp>
      <p:pic>
        <p:nvPicPr>
          <p:cNvPr id="50" name="Picture 50"/>
          <p:cNvPicPr>
            <a:picLocks noChangeAspect="1"/>
          </p:cNvPicPr>
          <p:nvPr>
            <p:ph sz="half" idx="2"/>
          </p:nvPr>
        </p:nvPicPr>
        <p:blipFill>
          <a:blip r:embed="rId1"/>
          <a:stretch>
            <a:fillRect/>
          </a:stretch>
        </p:blipFill>
        <p:spPr>
          <a:xfrm>
            <a:off x="7585075" y="2703195"/>
            <a:ext cx="2354580" cy="1371600"/>
          </a:xfrm>
          <a:prstGeom prst="rect">
            <a:avLst/>
          </a:prstGeom>
        </p:spPr>
      </p:pic>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2"/>
          <p:cNvSpPr txBox="1"/>
          <p:nvPr/>
        </p:nvSpPr>
        <p:spPr>
          <a:xfrm>
            <a:off x="5025613" y="2787551"/>
            <a:ext cx="4011707" cy="1413679"/>
          </a:xfrm>
          <a:prstGeom prst="rect">
            <a:avLst/>
          </a:prstGeom>
        </p:spPr>
        <p:txBody>
          <a:bodyPr lIns="121897" tIns="121897" rIns="121897" bIns="121897"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9pPr>
          </a:lstStyle>
          <a:p>
            <a:r>
              <a:rPr lang="en-US" b="1" dirty="0" smtClean="0"/>
              <a:t>Thu </a:t>
            </a:r>
            <a:r>
              <a:rPr lang="en-US" b="1" dirty="0" err="1" smtClean="0"/>
              <a:t>Duc</a:t>
            </a:r>
            <a:r>
              <a:rPr lang="en-US" b="1" dirty="0" smtClean="0"/>
              <a:t> College of Technology</a:t>
            </a:r>
            <a:endParaRPr lang="en-US" b="1" dirty="0" smtClean="0"/>
          </a:p>
          <a:p>
            <a:endParaRPr lang="en-US" dirty="0" smtClean="0"/>
          </a:p>
          <a:p>
            <a:r>
              <a:rPr lang="en-US" dirty="0" smtClean="0"/>
              <a:t>Phone: 	</a:t>
            </a:r>
            <a:r>
              <a:rPr lang="is-IS" dirty="0" smtClean="0"/>
              <a:t>(+848</a:t>
            </a:r>
            <a:r>
              <a:rPr lang="is-IS" dirty="0"/>
              <a:t>) 22 158 642</a:t>
            </a:r>
            <a:endParaRPr lang="en-US" dirty="0" smtClean="0"/>
          </a:p>
          <a:p>
            <a:r>
              <a:rPr lang="en-US" dirty="0" smtClean="0"/>
              <a:t>Email:	fit</a:t>
            </a:r>
            <a:r>
              <a:rPr lang="en-US" dirty="0"/>
              <a:t>@</a:t>
            </a:r>
            <a:r>
              <a:rPr lang="en-US" dirty="0" smtClean="0"/>
              <a:t>tdc.edu.vn</a:t>
            </a:r>
            <a:endParaRPr lang="en-US" dirty="0" smtClean="0"/>
          </a:p>
          <a:p>
            <a:r>
              <a:rPr lang="en-US" dirty="0"/>
              <a:t>Website:	</a:t>
            </a:r>
            <a:r>
              <a:rPr lang="en-US" dirty="0" err="1" smtClean="0"/>
              <a:t>fit.tdc.edu.vn</a:t>
            </a:r>
            <a:endParaRPr lang="en-US" dirty="0" smtClean="0"/>
          </a:p>
          <a:p>
            <a:endParaRPr lang="en-GB" dirty="0"/>
          </a:p>
        </p:txBody>
      </p:sp>
      <p:sp>
        <p:nvSpPr>
          <p:cNvPr id="2" name="Title 1"/>
          <p:cNvSpPr>
            <a:spLocks noGrp="1"/>
          </p:cNvSpPr>
          <p:nvPr>
            <p:ph type="title"/>
          </p:nvPr>
        </p:nvSpPr>
        <p:spPr/>
        <p:txBody>
          <a:bodyPr/>
          <a:lstStyle/>
          <a:p>
            <a:r>
              <a:rPr lang="en-US" dirty="0" smtClean="0"/>
              <a:t>Thanks for your listening!</a:t>
            </a:r>
            <a:endParaRPr lang="en-US"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a:t>Vídụ thông tin môn học: cung cấp các thông tin như số tín chỉ, số tiết, học phần trước, học phần sau, quy định cấm thi, danh sách lớp, …</a:t>
            </a:r>
            <a:endParaRPr lang="en-US"/>
          </a:p>
        </p:txBody>
      </p:sp>
      <p:sp>
        <p:nvSpPr>
          <p:cNvPr id="3" name="Title 2"/>
          <p:cNvSpPr>
            <a:spLocks noGrp="1"/>
          </p:cNvSpPr>
          <p:nvPr>
            <p:ph type="title"/>
          </p:nvPr>
        </p:nvSpPr>
        <p:spPr/>
        <p:txBody>
          <a:bodyPr/>
          <a:p>
            <a:r>
              <a:rPr lang="en-US" dirty="0" smtClean="0">
                <a:sym typeface="+mn-ea"/>
              </a:rPr>
              <a:t>1. Thông tin chung</a:t>
            </a:r>
            <a:endParaRPr lang="en-US"/>
          </a:p>
        </p:txBody>
      </p:sp>
      <p:pic>
        <p:nvPicPr>
          <p:cNvPr id="23" name="Picture 23"/>
          <p:cNvPicPr>
            <a:picLocks noChangeAspect="1"/>
          </p:cNvPicPr>
          <p:nvPr>
            <p:ph sz="half" idx="2"/>
          </p:nvPr>
        </p:nvPicPr>
        <p:blipFill>
          <a:blip r:embed="rId1"/>
          <a:stretch>
            <a:fillRect/>
          </a:stretch>
        </p:blipFill>
        <p:spPr>
          <a:xfrm>
            <a:off x="6387465" y="1139190"/>
            <a:ext cx="5580380" cy="450088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a:t>Ví dụ tài liệu học tập trong môn học, sinh viên có thể tải về tham khảo. Đính kèm là các file bài giảng như: slide bài giảng, tài liệu tham khảo, bài tập, …</a:t>
            </a:r>
            <a:endParaRPr lang="en-US"/>
          </a:p>
        </p:txBody>
      </p:sp>
      <p:sp>
        <p:nvSpPr>
          <p:cNvPr id="3" name="Title 2"/>
          <p:cNvSpPr>
            <a:spLocks noGrp="1"/>
          </p:cNvSpPr>
          <p:nvPr>
            <p:ph type="title"/>
          </p:nvPr>
        </p:nvSpPr>
        <p:spPr/>
        <p:txBody>
          <a:bodyPr/>
          <a:p>
            <a:r>
              <a:rPr lang="en-US" dirty="0" smtClean="0">
                <a:sym typeface="+mn-ea"/>
              </a:rPr>
              <a:t>1. Thông tin chung</a:t>
            </a:r>
            <a:endParaRPr lang="en-US"/>
          </a:p>
        </p:txBody>
      </p:sp>
      <p:pic>
        <p:nvPicPr>
          <p:cNvPr id="25" name="Picture 25"/>
          <p:cNvPicPr>
            <a:picLocks noChangeAspect="1"/>
          </p:cNvPicPr>
          <p:nvPr>
            <p:ph sz="half" idx="2"/>
          </p:nvPr>
        </p:nvPicPr>
        <p:blipFill>
          <a:blip r:embed="rId1"/>
          <a:stretch>
            <a:fillRect/>
          </a:stretch>
        </p:blipFill>
        <p:spPr>
          <a:xfrm>
            <a:off x="7498080" y="912495"/>
            <a:ext cx="4413250" cy="483298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a:t>Ví dụ sinh viên nộp bài tập, phân loại theo lớp học</a:t>
            </a:r>
            <a:endParaRPr lang="en-US"/>
          </a:p>
        </p:txBody>
      </p:sp>
      <p:sp>
        <p:nvSpPr>
          <p:cNvPr id="3" name="Title 2"/>
          <p:cNvSpPr>
            <a:spLocks noGrp="1"/>
          </p:cNvSpPr>
          <p:nvPr>
            <p:ph type="title"/>
          </p:nvPr>
        </p:nvSpPr>
        <p:spPr/>
        <p:txBody>
          <a:bodyPr/>
          <a:p>
            <a:r>
              <a:rPr lang="en-US" dirty="0" smtClean="0">
                <a:sym typeface="+mn-ea"/>
              </a:rPr>
              <a:t>1. Thông tin chung</a:t>
            </a:r>
            <a:endParaRPr lang="en-US"/>
          </a:p>
        </p:txBody>
      </p:sp>
      <p:pic>
        <p:nvPicPr>
          <p:cNvPr id="28" name="Picture 28"/>
          <p:cNvPicPr>
            <a:picLocks noChangeAspect="1"/>
          </p:cNvPicPr>
          <p:nvPr>
            <p:ph sz="half" idx="2"/>
          </p:nvPr>
        </p:nvPicPr>
        <p:blipFill>
          <a:blip r:embed="rId1"/>
          <a:stretch>
            <a:fillRect/>
          </a:stretch>
        </p:blipFill>
        <p:spPr>
          <a:xfrm>
            <a:off x="6918960" y="1393825"/>
            <a:ext cx="4745355" cy="3093085"/>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a:t>Ví dụ sinh viên làm bài trắc nghiệm, được phân loại theo lớp học</a:t>
            </a:r>
            <a:endParaRPr lang="en-US"/>
          </a:p>
        </p:txBody>
      </p:sp>
      <p:sp>
        <p:nvSpPr>
          <p:cNvPr id="3" name="Title 2"/>
          <p:cNvSpPr>
            <a:spLocks noGrp="1"/>
          </p:cNvSpPr>
          <p:nvPr>
            <p:ph type="title"/>
          </p:nvPr>
        </p:nvSpPr>
        <p:spPr/>
        <p:txBody>
          <a:bodyPr/>
          <a:p>
            <a:r>
              <a:rPr lang="en-US" dirty="0" smtClean="0">
                <a:sym typeface="+mn-ea"/>
              </a:rPr>
              <a:t>1. Thông tin chung</a:t>
            </a:r>
            <a:endParaRPr lang="en-US"/>
          </a:p>
        </p:txBody>
      </p:sp>
      <p:pic>
        <p:nvPicPr>
          <p:cNvPr id="29" name="Picture 29"/>
          <p:cNvPicPr>
            <a:picLocks noChangeAspect="1"/>
          </p:cNvPicPr>
          <p:nvPr>
            <p:ph sz="half" idx="2"/>
          </p:nvPr>
        </p:nvPicPr>
        <p:blipFill>
          <a:blip r:embed="rId1"/>
          <a:stretch>
            <a:fillRect/>
          </a:stretch>
        </p:blipFill>
        <p:spPr>
          <a:xfrm>
            <a:off x="7136765" y="963930"/>
            <a:ext cx="3951605" cy="470281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a:t>Ví dụ nhập mật khẩu theo bài trắc nghiệm</a:t>
            </a:r>
            <a:endParaRPr lang="en-US"/>
          </a:p>
        </p:txBody>
      </p:sp>
      <p:sp>
        <p:nvSpPr>
          <p:cNvPr id="3" name="Title 2"/>
          <p:cNvSpPr>
            <a:spLocks noGrp="1"/>
          </p:cNvSpPr>
          <p:nvPr>
            <p:ph type="title"/>
          </p:nvPr>
        </p:nvSpPr>
        <p:spPr/>
        <p:txBody>
          <a:bodyPr/>
          <a:p>
            <a:r>
              <a:rPr lang="en-US" dirty="0" smtClean="0">
                <a:sym typeface="+mn-ea"/>
              </a:rPr>
              <a:t>1. Thông tin chung</a:t>
            </a:r>
            <a:endParaRPr lang="en-US"/>
          </a:p>
        </p:txBody>
      </p:sp>
      <p:pic>
        <p:nvPicPr>
          <p:cNvPr id="30" name="Picture 30"/>
          <p:cNvPicPr>
            <a:picLocks noChangeAspect="1"/>
          </p:cNvPicPr>
          <p:nvPr>
            <p:ph sz="half" idx="2"/>
          </p:nvPr>
        </p:nvPicPr>
        <p:blipFill>
          <a:blip r:embed="rId1"/>
          <a:stretch>
            <a:fillRect/>
          </a:stretch>
        </p:blipFill>
        <p:spPr>
          <a:xfrm>
            <a:off x="6358255" y="2326005"/>
            <a:ext cx="4808220" cy="212598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a:t>Ví dụ nội dung một bài trắc nghiệm gồm 20 câu, thời gian thực hiện 22 phút.</a:t>
            </a:r>
            <a:endParaRPr lang="en-US"/>
          </a:p>
        </p:txBody>
      </p:sp>
      <p:sp>
        <p:nvSpPr>
          <p:cNvPr id="3" name="Title 2"/>
          <p:cNvSpPr>
            <a:spLocks noGrp="1"/>
          </p:cNvSpPr>
          <p:nvPr>
            <p:ph type="title"/>
          </p:nvPr>
        </p:nvSpPr>
        <p:spPr/>
        <p:txBody>
          <a:bodyPr/>
          <a:p>
            <a:r>
              <a:rPr lang="en-US" dirty="0" smtClean="0">
                <a:sym typeface="+mn-ea"/>
              </a:rPr>
              <a:t>1. Thông tin chung</a:t>
            </a:r>
            <a:endParaRPr lang="en-US"/>
          </a:p>
        </p:txBody>
      </p:sp>
      <p:pic>
        <p:nvPicPr>
          <p:cNvPr id="31" name="Picture 31"/>
          <p:cNvPicPr>
            <a:picLocks noChangeAspect="1"/>
          </p:cNvPicPr>
          <p:nvPr>
            <p:ph sz="half" idx="2"/>
          </p:nvPr>
        </p:nvPicPr>
        <p:blipFill>
          <a:blip r:embed="rId1"/>
          <a:stretch>
            <a:fillRect/>
          </a:stretch>
        </p:blipFill>
        <p:spPr>
          <a:xfrm>
            <a:off x="2070100" y="3081655"/>
            <a:ext cx="9558020" cy="2632075"/>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3729</Words>
  <Application>WPS Presentation</Application>
  <PresentationFormat>Widescreen</PresentationFormat>
  <Paragraphs>197</Paragraphs>
  <Slides>37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Arial</vt:lpstr>
      <vt:lpstr>SimSun</vt:lpstr>
      <vt:lpstr>Wingdings</vt:lpstr>
      <vt:lpstr>Roboto Light</vt:lpstr>
      <vt:lpstr>Yellowtail</vt:lpstr>
      <vt:lpstr>Tahoma</vt:lpstr>
      <vt:lpstr>Arial</vt:lpstr>
      <vt:lpstr>Calibri</vt:lpstr>
      <vt:lpstr>Calibri Light</vt:lpstr>
      <vt:lpstr>Microsoft YaHei</vt:lpstr>
      <vt:lpstr>Arial Unicode MS</vt:lpstr>
      <vt:lpstr>Times New Roman</vt:lpstr>
      <vt:lpstr>Office Theme</vt:lpstr>
      <vt:lpstr>Tài Liệu Hướng Dẫn Sử Dụng Moodle</vt:lpstr>
      <vt:lpstr>1. Đối tượng sử dụng 2. Tính năng 3. Các điểm chú ý &amp; FAQ</vt:lpstr>
      <vt:lpstr>1. Đối tượng sử dụng</vt:lpstr>
      <vt:lpstr>PowerPoint 演示文稿</vt:lpstr>
      <vt:lpstr>1. Thông tin chung</vt:lpstr>
      <vt:lpstr>1. Thông tin chung</vt:lpstr>
      <vt:lpstr>1. Thông tin chung</vt:lpstr>
      <vt:lpstr>1. Thông tin chung</vt:lpstr>
      <vt:lpstr>1. Thông tin chung</vt:lpstr>
      <vt:lpstr>1. Thông tin chung</vt:lpstr>
      <vt:lpstr>1. Thông tin chung</vt:lpstr>
      <vt:lpstr>1. Thông tin chung</vt:lpstr>
      <vt:lpstr>2. ĐĂNG NHẬP</vt:lpstr>
      <vt:lpstr>1. Thông tin chung</vt:lpstr>
      <vt:lpstr>2. ĐĂNG NHẬP VÀ CẬP NHẬT THÔNG TIN CÁ NHÂN</vt:lpstr>
      <vt:lpstr>2. ĐĂNG NHẬP VÀ CẬP NHẬT THÔNG TIN CÁ NHÂN</vt:lpstr>
      <vt:lpstr>2. ĐĂNG NHẬP VÀ CẬP NHẬT THÔNG TIN CÁ NHÂN</vt:lpstr>
      <vt:lpstr>2. ĐĂNG NHẬP VÀ CẬP NHẬT THÔNG TIN CÁ NHÂN</vt:lpstr>
      <vt:lpstr>3. Các điểm chú ý</vt:lpstr>
      <vt:lpstr>3. QUẢN LÝ MÔN HỌC</vt:lpstr>
      <vt:lpstr>3. QUẢN LÝ MÔN HỌC</vt:lpstr>
      <vt:lpstr>3. QUẢN LÝ MÔN HỌC</vt:lpstr>
      <vt:lpstr>3. QUẢN LÝ MÔN HỌC</vt:lpstr>
      <vt:lpstr>3. QUẢN LÝ MÔN HỌC</vt:lpstr>
      <vt:lpstr>3. QUẢN LÝ MÔN HỌC</vt:lpstr>
      <vt:lpstr>3. QUẢN LÝ MÔN HỌC</vt:lpstr>
      <vt:lpstr>3. QUẢN LÝ MÔN HỌC</vt:lpstr>
      <vt:lpstr>3. QUẢN LÝ MÔN HỌC</vt:lpstr>
      <vt:lpstr>3. QUẢN LÝ MÔN HỌC</vt:lpstr>
      <vt:lpstr>3. QUẢN LÝ MÔN HỌC</vt:lpstr>
      <vt:lpstr>3. QUẢN LÝ MÔN HỌC</vt:lpstr>
      <vt:lpstr>3. QUẢN LÝ MÔN HỌC</vt:lpstr>
      <vt:lpstr>3. QUẢN LÝ MÔN HỌC</vt:lpstr>
      <vt:lpstr>3. QUẢN LÝ MÔN HỌC</vt:lpstr>
      <vt:lpstr>3. QUẢN LÝ MÔN HỌC</vt:lpstr>
      <vt:lpstr>3. QUẢN LÝ MÔN HỌC</vt:lpstr>
      <vt:lpstr>Thanks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Kang</cp:lastModifiedBy>
  <cp:revision>169</cp:revision>
  <dcterms:created xsi:type="dcterms:W3CDTF">2014-12-29T13:34:00Z</dcterms:created>
  <dcterms:modified xsi:type="dcterms:W3CDTF">2021-03-04T11:24:00Z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