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81" r:id="rId2"/>
    <p:sldId id="282" r:id="rId3"/>
    <p:sldId id="334" r:id="rId4"/>
    <p:sldId id="335" r:id="rId5"/>
    <p:sldId id="336" r:id="rId6"/>
    <p:sldId id="337" r:id="rId7"/>
    <p:sldId id="338" r:id="rId8"/>
    <p:sldId id="339" r:id="rId9"/>
    <p:sldId id="340" r:id="rId10"/>
    <p:sldId id="341" r:id="rId11"/>
    <p:sldId id="342" r:id="rId12"/>
    <p:sldId id="283" r:id="rId13"/>
    <p:sldId id="302" r:id="rId14"/>
    <p:sldId id="303" r:id="rId15"/>
    <p:sldId id="304" r:id="rId16"/>
    <p:sldId id="305" r:id="rId17"/>
    <p:sldId id="306" r:id="rId18"/>
    <p:sldId id="307" r:id="rId19"/>
    <p:sldId id="309" r:id="rId20"/>
    <p:sldId id="310" r:id="rId21"/>
    <p:sldId id="311" r:id="rId22"/>
    <p:sldId id="286" r:id="rId23"/>
    <p:sldId id="312" r:id="rId24"/>
    <p:sldId id="313" r:id="rId25"/>
    <p:sldId id="314" r:id="rId26"/>
    <p:sldId id="315" r:id="rId27"/>
    <p:sldId id="316" r:id="rId28"/>
    <p:sldId id="300"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28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CAE"/>
    <a:srgbClr val="092A67"/>
    <a:srgbClr val="F5CE31"/>
    <a:srgbClr val="003B7A"/>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3"/>
      </p:cViewPr>
      <p:guideLst>
        <p:guide orient="horz" pos="213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3/9/2021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2326835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A576A-462E-B247-814C-32E8FA05C3D5}" type="slidenum">
              <a:rPr lang="en-US" smtClean="0"/>
              <a:t>9</a:t>
            </a:fld>
            <a:endParaRPr lang="en-US"/>
          </a:p>
        </p:txBody>
      </p:sp>
    </p:spTree>
    <p:extLst>
      <p:ext uri="{BB962C8B-B14F-4D97-AF65-F5344CB8AC3E}">
        <p14:creationId xmlns:p14="http://schemas.microsoft.com/office/powerpoint/2010/main" val="88185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A576A-462E-B247-814C-32E8FA05C3D5}" type="slidenum">
              <a:rPr lang="en-US" smtClean="0"/>
              <a:t>10</a:t>
            </a:fld>
            <a:endParaRPr lang="en-US"/>
          </a:p>
        </p:txBody>
      </p:sp>
    </p:spTree>
    <p:extLst>
      <p:ext uri="{BB962C8B-B14F-4D97-AF65-F5344CB8AC3E}">
        <p14:creationId xmlns:p14="http://schemas.microsoft.com/office/powerpoint/2010/main" val="17268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0A576A-462E-B247-814C-32E8FA05C3D5}" type="slidenum">
              <a:rPr lang="en-US" smtClean="0"/>
              <a:t>11</a:t>
            </a:fld>
            <a:endParaRPr lang="en-US"/>
          </a:p>
        </p:txBody>
      </p:sp>
    </p:spTree>
    <p:extLst>
      <p:ext uri="{BB962C8B-B14F-4D97-AF65-F5344CB8AC3E}">
        <p14:creationId xmlns:p14="http://schemas.microsoft.com/office/powerpoint/2010/main" val="27038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7DAA4-3F13-4281-8118-F254B3AC30EB}"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F5CE31"/>
              </a:buClr>
              <a:defRPr>
                <a:latin typeface="Tahoma" panose="020B0604030504040204" pitchFamily="34" charset="0"/>
                <a:ea typeface="Roboto Light" panose="02000000000000000000" pitchFamily="2" charset="0"/>
                <a:cs typeface="Tahoma" panose="020B0604030504040204" pitchFamily="34" charset="0"/>
              </a:defRPr>
            </a:lvl1pPr>
            <a:lvl2pPr>
              <a:buClr>
                <a:srgbClr val="F5CE31"/>
              </a:buClr>
              <a:defRPr>
                <a:latin typeface="Tahoma" panose="020B0604030504040204" pitchFamily="34" charset="0"/>
                <a:ea typeface="Roboto Light" panose="02000000000000000000" pitchFamily="2" charset="0"/>
                <a:cs typeface="Tahoma" panose="020B0604030504040204" pitchFamily="34" charset="0"/>
              </a:defRPr>
            </a:lvl2pPr>
            <a:lvl3pPr>
              <a:buClr>
                <a:srgbClr val="F5CE31"/>
              </a:buClr>
              <a:defRPr>
                <a:latin typeface="Tahoma" panose="020B0604030504040204" pitchFamily="34" charset="0"/>
                <a:ea typeface="Roboto Light" panose="02000000000000000000" pitchFamily="2" charset="0"/>
                <a:cs typeface="Tahoma" panose="020B0604030504040204" pitchFamily="34" charset="0"/>
              </a:defRPr>
            </a:lvl3pPr>
            <a:lvl4pPr>
              <a:buClr>
                <a:srgbClr val="F5CE31"/>
              </a:buClr>
              <a:defRPr>
                <a:latin typeface="Tahoma" panose="020B0604030504040204" pitchFamily="34" charset="0"/>
                <a:ea typeface="Roboto Light" panose="02000000000000000000" pitchFamily="2" charset="0"/>
                <a:cs typeface="Tahoma" panose="020B0604030504040204" pitchFamily="34" charset="0"/>
              </a:defRPr>
            </a:lvl4pPr>
            <a:lvl5pPr>
              <a:buClr>
                <a:srgbClr val="F5CE31"/>
              </a:buClr>
              <a:defRPr>
                <a:latin typeface="Tahoma" panose="020B0604030504040204" pitchFamily="34" charset="0"/>
                <a:ea typeface="Roboto Light" panose="02000000000000000000" pitchFamily="2" charset="0"/>
                <a:cs typeface="Tahom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B7DAA4-3F13-4281-8118-F254B3AC30EB}"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B7DAA4-3F13-4281-8118-F254B3AC30EB}"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B7DAA4-3F13-4281-8118-F254B3AC30EB}"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7DAA4-3F13-4281-8118-F254B3AC30EB}"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DAA4-3F13-4281-8118-F254B3AC30EB}"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7DAA4-3F13-4281-8118-F254B3AC30EB}"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7DAA4-3F13-4281-8118-F254B3AC30EB}"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01799"/>
            <a:ext cx="105156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7DAA4-3F13-4281-8118-F254B3AC30EB}" type="datetimeFigureOut">
              <a:rPr lang="en-US" smtClean="0"/>
              <a:t>3/9/2021</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600"/>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7" name="Picture 16" descr="tdc_logo_white.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23169" y="6190615"/>
            <a:ext cx="583926" cy="584200"/>
          </a:xfrm>
          <a:prstGeom prst="rect">
            <a:avLst/>
          </a:prstGeom>
        </p:spPr>
      </p:pic>
      <p:pic>
        <p:nvPicPr>
          <p:cNvPr id="12" name="Picture 11" descr="logo-tdc-color"/>
          <p:cNvPicPr>
            <a:picLocks noChangeAspect="1"/>
          </p:cNvPicPr>
          <p:nvPr userDrawn="1"/>
        </p:nvPicPr>
        <p:blipFill>
          <a:blip r:embed="rId14"/>
          <a:stretch>
            <a:fillRect/>
          </a:stretch>
        </p:blipFill>
        <p:spPr>
          <a:xfrm>
            <a:off x="838200" y="6045200"/>
            <a:ext cx="1905000" cy="698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lms.tdc.edu.v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4.bin"/><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500" dirty="0" smtClean="0"/>
              <a:t>TÀI LIỆU HƯỚNG DẪN SỬ DỤNG PHẦM MỀM</a:t>
            </a:r>
            <a:r>
              <a:rPr lang="en-US" sz="4900" dirty="0" smtClean="0"/>
              <a:t> </a:t>
            </a:r>
            <a:br>
              <a:rPr lang="en-US" sz="4900" dirty="0" smtClean="0"/>
            </a:br>
            <a:r>
              <a:rPr lang="en-US" sz="4900" dirty="0" smtClean="0"/>
              <a:t>HỆ THỐNG QUẢN LÝ HỌC TẬP</a:t>
            </a:r>
            <a:br>
              <a:rPr lang="en-US" sz="4900" dirty="0" smtClean="0"/>
            </a:br>
            <a:endParaRPr lang="en-US" sz="4900" dirty="0" smtClean="0"/>
          </a:p>
        </p:txBody>
      </p:sp>
      <p:sp>
        <p:nvSpPr>
          <p:cNvPr id="5" name="Subtitle 4"/>
          <p:cNvSpPr>
            <a:spLocks noGrp="1"/>
          </p:cNvSpPr>
          <p:nvPr>
            <p:ph type="subTitle" idx="1"/>
          </p:nvPr>
        </p:nvSpPr>
        <p:spPr/>
        <p:txBody>
          <a:bodyPr>
            <a:normAutofit fontScale="75000" lnSpcReduction="20000"/>
          </a:bodyPr>
          <a:lstStyle/>
          <a:p>
            <a:r>
              <a:rPr lang="en-US" smtClean="0"/>
              <a:t>http://lms.tdc.edu.vn</a:t>
            </a:r>
          </a:p>
          <a:p>
            <a:endParaRPr lang="vi-VN" dirty="0"/>
          </a:p>
          <a:p>
            <a:endParaRPr lang="vi-VN" dirty="0" smtClean="0"/>
          </a:p>
          <a:p>
            <a:endParaRPr lang="vi-VN" dirty="0" smtClean="0"/>
          </a:p>
          <a:p>
            <a:r>
              <a:rPr lang="vi-VN" dirty="0" smtClean="0"/>
              <a:t>Tp.HCM 03/20</a:t>
            </a:r>
            <a:r>
              <a:rPr lang="en-US" altLang="vi-VN" dirty="0" smtClean="0"/>
              <a:t>21</a:t>
            </a:r>
            <a:r>
              <a:rPr lang="vi-VN" dirty="0" smtClean="0"/>
              <a:t> </a:t>
            </a:r>
            <a:endParaRPr lang="en-US"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q"/>
            </a:pPr>
            <a:r>
              <a:rPr lang="en-US" dirty="0" err="1" smtClean="0"/>
              <a:t>Ví</a:t>
            </a:r>
            <a:r>
              <a:rPr lang="en-US" dirty="0" smtClean="0"/>
              <a:t> </a:t>
            </a:r>
            <a:r>
              <a:rPr lang="en-US" dirty="0" err="1" smtClean="0"/>
              <a:t>dụ</a:t>
            </a:r>
            <a:r>
              <a:rPr lang="en-US" dirty="0" smtClean="0"/>
              <a:t> </a:t>
            </a:r>
            <a:r>
              <a:rPr lang="en-US" dirty="0" err="1" smtClean="0"/>
              <a:t>mẫu</a:t>
            </a:r>
            <a:r>
              <a:rPr lang="en-US" dirty="0" smtClean="0"/>
              <a:t> 1 </a:t>
            </a:r>
            <a:r>
              <a:rPr lang="en-US" dirty="0" err="1" smtClean="0"/>
              <a:t>môn</a:t>
            </a:r>
            <a:r>
              <a:rPr lang="en-US" dirty="0" smtClean="0"/>
              <a:t> </a:t>
            </a:r>
            <a:r>
              <a:rPr lang="en-US" dirty="0" err="1" smtClean="0"/>
              <a:t>học</a:t>
            </a:r>
            <a:endParaRPr lang="en-US" dirty="0" smtClean="0"/>
          </a:p>
          <a:p>
            <a:pPr lvl="1"/>
            <a:r>
              <a:rPr lang="en-US" sz="2000" dirty="0" smtClean="0"/>
              <a:t>http</a:t>
            </a:r>
            <a:r>
              <a:rPr lang="en-US" sz="2000" dirty="0"/>
              <a:t>://el.tdc.edu.vn/course/view.php?id=182</a:t>
            </a:r>
            <a:endParaRPr lang="en-US" sz="2000" dirty="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pic>
        <p:nvPicPr>
          <p:cNvPr id="4" name="Picture 3"/>
          <p:cNvPicPr>
            <a:picLocks noChangeAspect="1"/>
          </p:cNvPicPr>
          <p:nvPr/>
        </p:nvPicPr>
        <p:blipFill>
          <a:blip r:embed="rId3"/>
          <a:stretch>
            <a:fillRect/>
          </a:stretch>
        </p:blipFill>
        <p:spPr>
          <a:xfrm>
            <a:off x="1267347" y="2743618"/>
            <a:ext cx="4366638" cy="1272650"/>
          </a:xfrm>
          <a:prstGeom prst="rect">
            <a:avLst/>
          </a:prstGeom>
        </p:spPr>
      </p:pic>
      <p:pic>
        <p:nvPicPr>
          <p:cNvPr id="5" name="Picture 4"/>
          <p:cNvPicPr>
            <a:picLocks noChangeAspect="1"/>
          </p:cNvPicPr>
          <p:nvPr/>
        </p:nvPicPr>
        <p:blipFill>
          <a:blip r:embed="rId4"/>
          <a:stretch>
            <a:fillRect/>
          </a:stretch>
        </p:blipFill>
        <p:spPr>
          <a:xfrm>
            <a:off x="7188057" y="431149"/>
            <a:ext cx="4686706" cy="5448772"/>
          </a:xfrm>
          <a:prstGeom prst="rect">
            <a:avLst/>
          </a:prstGeom>
        </p:spPr>
      </p:pic>
    </p:spTree>
    <p:extLst>
      <p:ext uri="{BB962C8B-B14F-4D97-AF65-F5344CB8AC3E}">
        <p14:creationId xmlns:p14="http://schemas.microsoft.com/office/powerpoint/2010/main" val="291099482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tập</a:t>
            </a:r>
            <a:r>
              <a:rPr lang="en-US" dirty="0"/>
              <a:t> (LMS - Learning Management System</a:t>
            </a:r>
            <a:r>
              <a:rPr lang="en-US" dirty="0" smtClean="0"/>
              <a:t>)</a:t>
            </a:r>
          </a:p>
          <a:p>
            <a:pPr lvl="1"/>
            <a:r>
              <a:rPr lang="en-US" dirty="0" err="1" smtClean="0"/>
              <a:t>Ví</a:t>
            </a:r>
            <a:r>
              <a:rPr lang="en-US" dirty="0" smtClean="0"/>
              <a:t> </a:t>
            </a:r>
            <a:r>
              <a:rPr lang="en-US" dirty="0" err="1" smtClean="0"/>
              <a:t>dụ</a:t>
            </a:r>
            <a:r>
              <a:rPr lang="en-US" dirty="0" smtClean="0"/>
              <a:t> </a:t>
            </a:r>
            <a:r>
              <a:rPr lang="en-US" dirty="0" err="1" smtClean="0"/>
              <a:t>mẫu</a:t>
            </a:r>
            <a:r>
              <a:rPr lang="en-US" dirty="0" smtClean="0"/>
              <a:t> 1 </a:t>
            </a:r>
            <a:r>
              <a:rPr lang="en-US" dirty="0" err="1" smtClean="0"/>
              <a:t>môn</a:t>
            </a:r>
            <a:r>
              <a:rPr lang="en-US" dirty="0" smtClean="0"/>
              <a:t> </a:t>
            </a:r>
            <a:r>
              <a:rPr lang="en-US" dirty="0" err="1" smtClean="0"/>
              <a:t>học</a:t>
            </a:r>
            <a:endParaRPr lang="en-US" dirty="0" smtClean="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355463470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Clr>
                <a:schemeClr val="tx1"/>
              </a:buClr>
              <a:buNone/>
            </a:pPr>
            <a:r>
              <a:rPr lang="en-US" dirty="0" smtClean="0">
                <a:latin typeface="Tahoma" panose="020B0604030504040204" pitchFamily="34" charset="0"/>
                <a:ea typeface="Tahoma" panose="020B0604030504040204" pitchFamily="34" charset="0"/>
                <a:cs typeface="Tahoma" panose="020B0604030504040204" pitchFamily="34" charset="0"/>
              </a:rPr>
              <a:t>Đối tượng sử dụng</a:t>
            </a:r>
          </a:p>
          <a:p>
            <a:pPr marL="914400" lvl="1" indent="-457200">
              <a:buClr>
                <a:schemeClr val="tx1"/>
              </a:buClr>
              <a:buFont typeface="+mj-lt"/>
              <a:buAutoNum type="arabicParenR"/>
            </a:pPr>
            <a:r>
              <a:rPr lang="en-US" dirty="0" err="1" smtClean="0">
                <a:latin typeface="Tahoma" panose="020B0604030504040204" pitchFamily="34" charset="0"/>
                <a:ea typeface="Tahoma" panose="020B0604030504040204" pitchFamily="34" charset="0"/>
                <a:cs typeface="Tahoma" panose="020B0604030504040204" pitchFamily="34" charset="0"/>
              </a:rPr>
              <a:t>Phòng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Đào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tạo</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dirty="0" err="1" smtClean="0">
                <a:latin typeface="Tahoma" panose="020B0604030504040204" pitchFamily="34" charset="0"/>
                <a:ea typeface="Tahoma" panose="020B0604030504040204" pitchFamily="34" charset="0"/>
                <a:cs typeface="Tahoma" panose="020B0604030504040204" pitchFamily="34" charset="0"/>
              </a:rPr>
              <a:t>Quản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khoa</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b="1" dirty="0" err="1" smtClean="0">
                <a:latin typeface="Tahoma" panose="020B0604030504040204" pitchFamily="34" charset="0"/>
                <a:ea typeface="Tahoma" panose="020B0604030504040204" pitchFamily="34" charset="0"/>
                <a:cs typeface="Tahoma" panose="020B0604030504040204" pitchFamily="34" charset="0"/>
              </a:rPr>
              <a:t>Giảng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viên</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Clr>
                <a:schemeClr val="tx1"/>
              </a:buClr>
              <a:buFont typeface="+mj-lt"/>
              <a:buAutoNum type="arabicParenR"/>
            </a:pPr>
            <a:r>
              <a:rPr lang="en-US" b="1" dirty="0" err="1" smtClean="0">
                <a:latin typeface="Tahoma" panose="020B0604030504040204" pitchFamily="34" charset="0"/>
                <a:ea typeface="Tahoma" panose="020B0604030504040204" pitchFamily="34" charset="0"/>
                <a:cs typeface="Tahoma" panose="020B0604030504040204" pitchFamily="34" charset="0"/>
              </a:rPr>
              <a:t>Sinh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viên</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1. Thông tin chung</a:t>
            </a:r>
            <a:endParaRPr 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Vídụ thông tin môn học: cung cấp các thông tin như số tín chỉ, số tiết, học phần trước, học phần sau, quy định cấm thi, danh sách lớp, …</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23" name="Picture 23"/>
          <p:cNvPicPr>
            <a:picLocks noGrp="1" noChangeAspect="1"/>
          </p:cNvPicPr>
          <p:nvPr>
            <p:ph sz="half" idx="2"/>
          </p:nvPr>
        </p:nvPicPr>
        <p:blipFill>
          <a:blip r:embed="rId2"/>
          <a:stretch>
            <a:fillRect/>
          </a:stretch>
        </p:blipFill>
        <p:spPr>
          <a:xfrm>
            <a:off x="6387465" y="1139190"/>
            <a:ext cx="5580380" cy="4500880"/>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tài liệu học tập trong môn học, sinh viên có thể tải về tham khảo. Đính kèm là các file bài giảng như: slide bài giảng, tài liệu tham khảo, bài tập, …</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25" name="Picture 25"/>
          <p:cNvPicPr>
            <a:picLocks noGrp="1" noChangeAspect="1"/>
          </p:cNvPicPr>
          <p:nvPr>
            <p:ph sz="half" idx="2"/>
          </p:nvPr>
        </p:nvPicPr>
        <p:blipFill>
          <a:blip r:embed="rId2"/>
          <a:stretch>
            <a:fillRect/>
          </a:stretch>
        </p:blipFill>
        <p:spPr>
          <a:xfrm>
            <a:off x="7498080" y="912495"/>
            <a:ext cx="4413250" cy="483298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sinh viên nộp bài tập, phân loại theo lớp học</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28" name="Picture 28"/>
          <p:cNvPicPr>
            <a:picLocks noGrp="1" noChangeAspect="1"/>
          </p:cNvPicPr>
          <p:nvPr>
            <p:ph sz="half" idx="2"/>
          </p:nvPr>
        </p:nvPicPr>
        <p:blipFill>
          <a:blip r:embed="rId2"/>
          <a:stretch>
            <a:fillRect/>
          </a:stretch>
        </p:blipFill>
        <p:spPr>
          <a:xfrm>
            <a:off x="6918960" y="1393825"/>
            <a:ext cx="4745355" cy="3093085"/>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sinh viên làm bài trắc nghiệm, được phân loại theo lớp học</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29" name="Picture 29"/>
          <p:cNvPicPr>
            <a:picLocks noGrp="1" noChangeAspect="1"/>
          </p:cNvPicPr>
          <p:nvPr>
            <p:ph sz="half" idx="2"/>
          </p:nvPr>
        </p:nvPicPr>
        <p:blipFill>
          <a:blip r:embed="rId2"/>
          <a:stretch>
            <a:fillRect/>
          </a:stretch>
        </p:blipFill>
        <p:spPr>
          <a:xfrm>
            <a:off x="7136765" y="963930"/>
            <a:ext cx="3951605" cy="470281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nhập mật khẩu theo bài trắc nghiệm</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30" name="Picture 30"/>
          <p:cNvPicPr>
            <a:picLocks noGrp="1" noChangeAspect="1"/>
          </p:cNvPicPr>
          <p:nvPr>
            <p:ph sz="half" idx="2"/>
          </p:nvPr>
        </p:nvPicPr>
        <p:blipFill>
          <a:blip r:embed="rId2"/>
          <a:stretch>
            <a:fillRect/>
          </a:stretch>
        </p:blipFill>
        <p:spPr>
          <a:xfrm>
            <a:off x="6358255" y="2326005"/>
            <a:ext cx="4808220" cy="212598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nội dung một bài trắc nghiệm gồm 20 câu, thời gian thực hiện 22 phút.</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31" name="Picture 31"/>
          <p:cNvPicPr>
            <a:picLocks noGrp="1" noChangeAspect="1"/>
          </p:cNvPicPr>
          <p:nvPr>
            <p:ph sz="half" idx="2"/>
          </p:nvPr>
        </p:nvPicPr>
        <p:blipFill>
          <a:blip r:embed="rId2"/>
          <a:stretch>
            <a:fillRect/>
          </a:stretch>
        </p:blipFill>
        <p:spPr>
          <a:xfrm>
            <a:off x="2070100" y="3081655"/>
            <a:ext cx="9558020" cy="2632075"/>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kết quả bài thi trắc nghiệm của lớp, kết quả này có thể hiển thị trên web hoặc được tải về file excel.</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32" name="Picture 32"/>
          <p:cNvPicPr>
            <a:picLocks noGrp="1" noChangeAspect="1"/>
          </p:cNvPicPr>
          <p:nvPr>
            <p:ph sz="half" idx="2"/>
          </p:nvPr>
        </p:nvPicPr>
        <p:blipFill>
          <a:blip r:embed="rId2"/>
          <a:stretch>
            <a:fillRect/>
          </a:stretch>
        </p:blipFill>
        <p:spPr>
          <a:xfrm>
            <a:off x="1188085" y="3339465"/>
            <a:ext cx="10379075" cy="204533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000" dirty="0" smtClean="0"/>
              <a:t>1. </a:t>
            </a:r>
            <a:r>
              <a:rPr lang="en-US" sz="3000" dirty="0" err="1" smtClean="0"/>
              <a:t>Đối</a:t>
            </a:r>
            <a:r>
              <a:rPr lang="en-US" sz="3000" dirty="0" smtClean="0"/>
              <a:t> </a:t>
            </a:r>
            <a:r>
              <a:rPr lang="en-US" sz="3000" dirty="0" err="1" smtClean="0"/>
              <a:t>tượng</a:t>
            </a:r>
            <a:r>
              <a:rPr lang="en-US" sz="3000" dirty="0" smtClean="0"/>
              <a:t> </a:t>
            </a:r>
            <a:r>
              <a:rPr lang="en-US" sz="3000" dirty="0" err="1" smtClean="0"/>
              <a:t>sử</a:t>
            </a:r>
            <a:r>
              <a:rPr lang="en-US" sz="3000" dirty="0" smtClean="0"/>
              <a:t> </a:t>
            </a:r>
            <a:r>
              <a:rPr lang="en-US" sz="3000" dirty="0" err="1" smtClean="0"/>
              <a:t>dụng</a:t>
            </a:r>
            <a:r>
              <a:rPr lang="en-US" sz="3000" dirty="0" smtClean="0"/>
              <a:t/>
            </a:r>
            <a:br>
              <a:rPr lang="en-US" sz="3000" dirty="0" smtClean="0"/>
            </a:br>
            <a:r>
              <a:rPr lang="en-US" sz="3000" dirty="0" smtClean="0"/>
              <a:t>2. Đăng nhập và cập nhật thông tin cá nhân</a:t>
            </a:r>
            <a:br>
              <a:rPr lang="en-US" sz="3000" dirty="0" smtClean="0"/>
            </a:br>
            <a:r>
              <a:rPr lang="en-US" sz="3000" dirty="0" smtClean="0"/>
              <a:t>3. Quản lý môn học</a:t>
            </a:r>
            <a:endParaRPr lang="en-US" sz="3000"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biểu đồ thống kê kết quả bài thi trắc nghiệm, thống kê theo số câu đúng</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33" name="Picture 33"/>
          <p:cNvPicPr>
            <a:picLocks noGrp="1" noChangeAspect="1"/>
          </p:cNvPicPr>
          <p:nvPr>
            <p:ph sz="half" idx="2"/>
          </p:nvPr>
        </p:nvPicPr>
        <p:blipFill>
          <a:blip r:embed="rId2"/>
          <a:stretch>
            <a:fillRect/>
          </a:stretch>
        </p:blipFill>
        <p:spPr>
          <a:xfrm>
            <a:off x="6247765" y="1407795"/>
            <a:ext cx="5029200" cy="396240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Ví dụ bài tập sinh viên đã nộp</a:t>
            </a:r>
          </a:p>
        </p:txBody>
      </p:sp>
      <p:sp>
        <p:nvSpPr>
          <p:cNvPr id="3" name="Title 2"/>
          <p:cNvSpPr>
            <a:spLocks noGrp="1"/>
          </p:cNvSpPr>
          <p:nvPr>
            <p:ph type="title"/>
          </p:nvPr>
        </p:nvSpPr>
        <p:spPr/>
        <p:txBody>
          <a:bodyPr/>
          <a:lstStyle/>
          <a:p>
            <a:r>
              <a:rPr lang="en-US" dirty="0" smtClean="0">
                <a:sym typeface="+mn-ea"/>
              </a:rPr>
              <a:t>1. Thông tin chung</a:t>
            </a:r>
            <a:endParaRPr lang="en-US"/>
          </a:p>
        </p:txBody>
      </p:sp>
      <p:pic>
        <p:nvPicPr>
          <p:cNvPr id="5" name="Picture 34"/>
          <p:cNvPicPr>
            <a:picLocks noGrp="1" noChangeAspect="1"/>
          </p:cNvPicPr>
          <p:nvPr>
            <p:ph sz="half" idx="2"/>
          </p:nvPr>
        </p:nvPicPr>
        <p:blipFill>
          <a:blip r:embed="rId2"/>
          <a:stretch>
            <a:fillRect/>
          </a:stretch>
        </p:blipFill>
        <p:spPr>
          <a:xfrm>
            <a:off x="1073150" y="2569210"/>
            <a:ext cx="10382250" cy="2063750"/>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Clr>
                <a:schemeClr val="tx1"/>
              </a:buClr>
              <a:buNone/>
            </a:pPr>
            <a:r>
              <a:rPr lang="en-US" b="1" dirty="0" err="1" smtClean="0">
                <a:latin typeface="Tahoma" panose="020B0604030504040204" pitchFamily="34" charset="0"/>
                <a:ea typeface="Tahoma" panose="020B0604030504040204" pitchFamily="34" charset="0"/>
                <a:cs typeface="Tahoma" panose="020B0604030504040204" pitchFamily="34" charset="0"/>
              </a:rPr>
              <a:t>Phòng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Đào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tạo</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lvl="1">
              <a:buClr>
                <a:schemeClr val="tx1"/>
              </a:buCl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sinh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đầu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khóa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học</a:t>
            </a:r>
          </a:p>
          <a:p>
            <a:pPr lvl="1">
              <a:buClr>
                <a:schemeClr val="tx1"/>
              </a:buClr>
              <a:buFont typeface="Wingdings" panose="05000000000000000000" pitchFamily="2" charset="2"/>
              <a:buChar char="q"/>
            </a:pPr>
            <a:r>
              <a:rPr lang="en-US" dirty="0" smtClean="0">
                <a:latin typeface="Tahoma" panose="020B0604030504040204" pitchFamily="34" charset="0"/>
                <a:ea typeface="Tahoma" panose="020B0604030504040204" pitchFamily="34" charset="0"/>
                <a:cs typeface="Tahoma" panose="020B0604030504040204" pitchFamily="34" charset="0"/>
              </a:rPr>
              <a:t> Sinh viên cần cập nhật lại thông tin khi đăng nhập lần đầu vào hệ thống</a:t>
            </a:r>
          </a:p>
          <a:p>
            <a:pPr lvl="2">
              <a:buClr>
                <a:schemeClr val="tx1"/>
              </a:buClr>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Hình đại diện</a:t>
            </a:r>
          </a:p>
          <a:p>
            <a:pPr lvl="2">
              <a:buClr>
                <a:schemeClr val="tx1"/>
              </a:buClr>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Mật khẩu</a:t>
            </a:r>
          </a:p>
          <a:p>
            <a:pPr lvl="2">
              <a:buClr>
                <a:schemeClr val="tx1"/>
              </a:buClr>
              <a:buFont typeface="Arial" panose="020B0604020202020204" pitchFamily="34" charset="0"/>
              <a:buChar char="•"/>
            </a:pPr>
            <a:r>
              <a:rPr lang="en-US" dirty="0" smtClean="0">
                <a:latin typeface="Tahoma" panose="020B0604030504040204" pitchFamily="34" charset="0"/>
                <a:ea typeface="Tahoma" panose="020B0604030504040204" pitchFamily="34" charset="0"/>
                <a:cs typeface="Tahoma" panose="020B0604030504040204" pitchFamily="34" charset="0"/>
              </a:rPr>
              <a:t>...</a:t>
            </a:r>
          </a:p>
        </p:txBody>
      </p:sp>
      <p:sp>
        <p:nvSpPr>
          <p:cNvPr id="3" name="Title 2"/>
          <p:cNvSpPr>
            <a:spLocks noGrp="1"/>
          </p:cNvSpPr>
          <p:nvPr>
            <p:ph type="title"/>
          </p:nvPr>
        </p:nvSpPr>
        <p:spPr/>
        <p:txBody>
          <a:bodyPr>
            <a:normAutofit/>
          </a:bodyPr>
          <a:lstStyle/>
          <a:p>
            <a:r>
              <a:rPr lang="vi-VN" dirty="0"/>
              <a:t>2</a:t>
            </a:r>
            <a:r>
              <a:rPr lang="en-US" dirty="0" smtClean="0"/>
              <a:t>. ĐĂNG NHẬP VÀ CẬP NHẬT THÔNG TIN CÁ NHÂN</a:t>
            </a: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a:t>Link đăng nhập http://lms.tdc.edu.vn/login</a:t>
            </a:r>
          </a:p>
          <a:p>
            <a:r>
              <a:rPr lang="en-US"/>
              <a:t>Thông tin tài khoản</a:t>
            </a:r>
          </a:p>
          <a:p>
            <a:pPr lvl="1"/>
            <a:r>
              <a:rPr lang="en-US"/>
              <a:t>Username: Mã số Giảng viên</a:t>
            </a:r>
          </a:p>
          <a:p>
            <a:pPr lvl="1"/>
            <a:r>
              <a:rPr lang="en-US"/>
              <a:t>Password: Mã số Giảng viên</a:t>
            </a:r>
          </a:p>
          <a:p>
            <a:pPr lvl="1"/>
            <a:r>
              <a:rPr lang="en-US"/>
              <a:t>Ví dụ: </a:t>
            </a:r>
          </a:p>
          <a:p>
            <a:pPr lvl="2"/>
            <a:r>
              <a:rPr lang="en-US"/>
              <a:t>Username: 79000G07.000***</a:t>
            </a:r>
          </a:p>
          <a:p>
            <a:pPr lvl="2"/>
            <a:r>
              <a:rPr lang="en-US"/>
              <a:t>Password: 79000G07.000***</a:t>
            </a:r>
          </a:p>
        </p:txBody>
      </p:sp>
      <p:sp>
        <p:nvSpPr>
          <p:cNvPr id="3" name="Title 2"/>
          <p:cNvSpPr>
            <a:spLocks noGrp="1"/>
          </p:cNvSpPr>
          <p:nvPr>
            <p:ph type="title"/>
          </p:nvPr>
        </p:nvSpPr>
        <p:spPr/>
        <p:txBody>
          <a:bodyPr>
            <a:normAutofit/>
          </a:bodyPr>
          <a:lstStyle/>
          <a:p>
            <a:r>
              <a:rPr lang="vi-VN" dirty="0">
                <a:sym typeface="+mn-ea"/>
              </a:rPr>
              <a:t>2</a:t>
            </a:r>
            <a:r>
              <a:rPr lang="en-US" dirty="0" smtClean="0">
                <a:sym typeface="+mn-ea"/>
              </a:rPr>
              <a:t>. ĐĂNG NHẬP VÀ CẬP NHẬT THÔNG TIN CÁ NHÂN</a:t>
            </a:r>
            <a:endParaRPr lang="en-US"/>
          </a:p>
        </p:txBody>
      </p:sp>
      <p:pic>
        <p:nvPicPr>
          <p:cNvPr id="35" name="Picture 35"/>
          <p:cNvPicPr>
            <a:picLocks noGrp="1" noChangeAspect="1"/>
          </p:cNvPicPr>
          <p:nvPr>
            <p:ph sz="half" idx="2"/>
          </p:nvPr>
        </p:nvPicPr>
        <p:blipFill>
          <a:blip r:embed="rId2"/>
          <a:stretch>
            <a:fillRect/>
          </a:stretch>
        </p:blipFill>
        <p:spPr>
          <a:xfrm>
            <a:off x="6656705" y="1409700"/>
            <a:ext cx="4697095" cy="2560955"/>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a:t>Cập nhật lại thông tin cá nhân</a:t>
            </a:r>
          </a:p>
        </p:txBody>
      </p:sp>
      <p:sp>
        <p:nvSpPr>
          <p:cNvPr id="3" name="Title 2"/>
          <p:cNvSpPr>
            <a:spLocks noGrp="1"/>
          </p:cNvSpPr>
          <p:nvPr>
            <p:ph type="title"/>
          </p:nvPr>
        </p:nvSpPr>
        <p:spPr/>
        <p:txBody>
          <a:bodyPr>
            <a:normAutofit/>
          </a:bodyPr>
          <a:lstStyle/>
          <a:p>
            <a:r>
              <a:rPr lang="vi-VN" dirty="0">
                <a:sym typeface="+mn-ea"/>
              </a:rPr>
              <a:t>2</a:t>
            </a:r>
            <a:r>
              <a:rPr lang="en-US" dirty="0" smtClean="0">
                <a:sym typeface="+mn-ea"/>
              </a:rPr>
              <a:t>. ĐĂNG NHẬP VÀ CẬP NHẬT THÔNG TIN CÁ NHÂN</a:t>
            </a:r>
            <a:endParaRPr lang="en-US"/>
          </a:p>
        </p:txBody>
      </p:sp>
      <p:pic>
        <p:nvPicPr>
          <p:cNvPr id="5" name="Picture 1"/>
          <p:cNvPicPr>
            <a:picLocks noGrp="1" noChangeAspect="1"/>
          </p:cNvPicPr>
          <p:nvPr>
            <p:ph sz="half" idx="2"/>
          </p:nvPr>
        </p:nvPicPr>
        <p:blipFill>
          <a:blip r:embed="rId2"/>
          <a:stretch>
            <a:fillRect/>
          </a:stretch>
        </p:blipFill>
        <p:spPr>
          <a:xfrm>
            <a:off x="7997825" y="1470660"/>
            <a:ext cx="3041015" cy="332994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a:t>Cập nhật lại thông tin cá nhân</a:t>
            </a:r>
          </a:p>
        </p:txBody>
      </p:sp>
      <p:sp>
        <p:nvSpPr>
          <p:cNvPr id="3" name="Title 2"/>
          <p:cNvSpPr>
            <a:spLocks noGrp="1"/>
          </p:cNvSpPr>
          <p:nvPr>
            <p:ph type="title"/>
          </p:nvPr>
        </p:nvSpPr>
        <p:spPr/>
        <p:txBody>
          <a:bodyPr>
            <a:normAutofit/>
          </a:bodyPr>
          <a:lstStyle/>
          <a:p>
            <a:r>
              <a:rPr lang="vi-VN" dirty="0">
                <a:sym typeface="+mn-ea"/>
              </a:rPr>
              <a:t>2</a:t>
            </a:r>
            <a:r>
              <a:rPr lang="en-US" dirty="0" smtClean="0">
                <a:sym typeface="+mn-ea"/>
              </a:rPr>
              <a:t>. ĐĂNG NHẬP VÀ CẬP NHẬT THÔNG TIN CÁ NHÂN</a:t>
            </a:r>
            <a:endParaRPr lang="en-US"/>
          </a:p>
        </p:txBody>
      </p:sp>
      <p:pic>
        <p:nvPicPr>
          <p:cNvPr id="36" name="Picture 36"/>
          <p:cNvPicPr>
            <a:picLocks noGrp="1" noChangeAspect="1"/>
          </p:cNvPicPr>
          <p:nvPr>
            <p:ph sz="half" idx="2"/>
          </p:nvPr>
        </p:nvPicPr>
        <p:blipFill>
          <a:blip r:embed="rId2"/>
          <a:stretch>
            <a:fillRect/>
          </a:stretch>
        </p:blipFill>
        <p:spPr>
          <a:xfrm>
            <a:off x="3517265" y="2139950"/>
            <a:ext cx="7836535" cy="3411220"/>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a:t>Cập nhật lại thông tin cá nhân</a:t>
            </a:r>
          </a:p>
        </p:txBody>
      </p:sp>
      <p:sp>
        <p:nvSpPr>
          <p:cNvPr id="3" name="Title 2"/>
          <p:cNvSpPr>
            <a:spLocks noGrp="1"/>
          </p:cNvSpPr>
          <p:nvPr>
            <p:ph type="title"/>
          </p:nvPr>
        </p:nvSpPr>
        <p:spPr/>
        <p:txBody>
          <a:bodyPr>
            <a:normAutofit/>
          </a:bodyPr>
          <a:lstStyle/>
          <a:p>
            <a:r>
              <a:rPr lang="vi-VN" dirty="0">
                <a:sym typeface="+mn-ea"/>
              </a:rPr>
              <a:t>2</a:t>
            </a:r>
            <a:r>
              <a:rPr lang="en-US" dirty="0" smtClean="0">
                <a:sym typeface="+mn-ea"/>
              </a:rPr>
              <a:t>. ĐĂNG NHẬP VÀ CẬP NHẬT THÔNG TIN CÁ NHÂN</a:t>
            </a:r>
            <a:endParaRPr lang="en-US"/>
          </a:p>
        </p:txBody>
      </p:sp>
      <p:pic>
        <p:nvPicPr>
          <p:cNvPr id="37" name="Picture 37"/>
          <p:cNvPicPr>
            <a:picLocks noGrp="1" noChangeAspect="1"/>
          </p:cNvPicPr>
          <p:nvPr>
            <p:ph sz="half" idx="2"/>
          </p:nvPr>
        </p:nvPicPr>
        <p:blipFill>
          <a:blip r:embed="rId2"/>
          <a:stretch>
            <a:fillRect/>
          </a:stretch>
        </p:blipFill>
        <p:spPr>
          <a:xfrm>
            <a:off x="3687445" y="2237740"/>
            <a:ext cx="7666355" cy="3405505"/>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a:t>Cập nhật lại thông tin cá nhân</a:t>
            </a:r>
          </a:p>
          <a:p>
            <a:r>
              <a:rPr lang="en-US"/>
              <a:t>Mật khẩu hợp lệ là mật khẩu PHẢI thỏa</a:t>
            </a:r>
          </a:p>
          <a:p>
            <a:pPr lvl="1"/>
            <a:r>
              <a:rPr lang="en-US"/>
              <a:t>Ít nhất 8 ký tự</a:t>
            </a:r>
          </a:p>
          <a:p>
            <a:pPr lvl="1"/>
            <a:r>
              <a:rPr lang="en-US"/>
              <a:t>Ít nhất 1 số</a:t>
            </a:r>
          </a:p>
          <a:p>
            <a:pPr lvl="1"/>
            <a:r>
              <a:rPr lang="en-US"/>
              <a:t>Ít nhất 1 chữ in HOA</a:t>
            </a:r>
          </a:p>
          <a:p>
            <a:pPr lvl="1"/>
            <a:r>
              <a:rPr lang="en-US"/>
              <a:t>Ít nhất 1 chữ in thường</a:t>
            </a:r>
          </a:p>
          <a:p>
            <a:pPr lvl="1"/>
            <a:r>
              <a:rPr lang="en-US"/>
              <a:t> Ít nhất 1 ký tự non-alphanumeric (ví dụ: *, ^,  ...)</a:t>
            </a:r>
          </a:p>
        </p:txBody>
      </p:sp>
      <p:sp>
        <p:nvSpPr>
          <p:cNvPr id="3" name="Title 2"/>
          <p:cNvSpPr>
            <a:spLocks noGrp="1"/>
          </p:cNvSpPr>
          <p:nvPr>
            <p:ph type="title"/>
          </p:nvPr>
        </p:nvSpPr>
        <p:spPr/>
        <p:txBody>
          <a:bodyPr>
            <a:normAutofit/>
          </a:bodyPr>
          <a:lstStyle/>
          <a:p>
            <a:r>
              <a:rPr lang="vi-VN" dirty="0">
                <a:sym typeface="+mn-ea"/>
              </a:rPr>
              <a:t>2</a:t>
            </a:r>
            <a:r>
              <a:rPr lang="en-US" dirty="0" smtClean="0">
                <a:sym typeface="+mn-ea"/>
              </a:rPr>
              <a:t>. ĐĂNG NHẬP VÀ CẬP NHẬT THÔNG TIN CÁ NHÂN</a:t>
            </a:r>
            <a:endParaRPr lang="en-US"/>
          </a:p>
        </p:txBody>
      </p:sp>
      <p:pic>
        <p:nvPicPr>
          <p:cNvPr id="5" name="Picture 38"/>
          <p:cNvPicPr>
            <a:picLocks noGrp="1" noChangeAspect="1"/>
          </p:cNvPicPr>
          <p:nvPr>
            <p:ph sz="half" idx="2"/>
          </p:nvPr>
        </p:nvPicPr>
        <p:blipFill>
          <a:blip r:embed="rId2"/>
          <a:stretch>
            <a:fillRect/>
          </a:stretch>
        </p:blipFill>
        <p:spPr>
          <a:xfrm>
            <a:off x="6653530" y="2570480"/>
            <a:ext cx="4700270" cy="1485265"/>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Trang quản lý môn học</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39" name="Picture 39"/>
          <p:cNvPicPr>
            <a:picLocks noGrp="1" noChangeAspect="1"/>
          </p:cNvPicPr>
          <p:nvPr>
            <p:ph sz="half" idx="2"/>
          </p:nvPr>
        </p:nvPicPr>
        <p:blipFill>
          <a:blip r:embed="rId2"/>
          <a:stretch>
            <a:fillRect/>
          </a:stretch>
        </p:blipFill>
        <p:spPr>
          <a:xfrm>
            <a:off x="5234305" y="1069975"/>
            <a:ext cx="6778625" cy="4718050"/>
          </a:xfrm>
          <a:prstGeom prst="rect">
            <a:avLst/>
          </a:prstGeom>
        </p:spPr>
      </p:pic>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0" name="Picture 40" descr="C:\Users\Kang\AppData\Local\Temp\SNAGHTMLa1fb0a.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3090" y="746760"/>
            <a:ext cx="4568190" cy="493649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tập</a:t>
            </a:r>
            <a:r>
              <a:rPr lang="en-US" dirty="0"/>
              <a:t> (LMS - Learning Management System)</a:t>
            </a:r>
          </a:p>
          <a:p>
            <a:pPr lvl="1"/>
            <a:r>
              <a:rPr lang="en-US" dirty="0" smtClean="0">
                <a:hlinkClick r:id="rId2"/>
              </a:rPr>
              <a:t>http://lms.tdc.edu.vn</a:t>
            </a:r>
            <a:endParaRPr lang="en-US" dirty="0" smtClean="0"/>
          </a:p>
          <a:p>
            <a:pPr lvl="1"/>
            <a:r>
              <a:rPr lang="en-US" dirty="0" err="1"/>
              <a:t>Hỗ</a:t>
            </a:r>
            <a:r>
              <a:rPr lang="en-US" dirty="0"/>
              <a:t> </a:t>
            </a:r>
            <a:r>
              <a:rPr lang="en-US" dirty="0" err="1"/>
              <a:t>trợ</a:t>
            </a:r>
            <a:r>
              <a:rPr lang="en-US" dirty="0"/>
              <a:t> </a:t>
            </a:r>
            <a:r>
              <a:rPr lang="en-US" dirty="0" err="1"/>
              <a:t>Giảng</a:t>
            </a:r>
            <a:r>
              <a:rPr lang="en-US" dirty="0"/>
              <a:t> </a:t>
            </a:r>
            <a:r>
              <a:rPr lang="en-US" dirty="0" err="1"/>
              <a:t>dạy</a:t>
            </a:r>
            <a:r>
              <a:rPr lang="en-US" dirty="0"/>
              <a:t> &amp; </a:t>
            </a:r>
            <a:r>
              <a:rPr lang="en-US" dirty="0" err="1"/>
              <a:t>Học</a:t>
            </a:r>
            <a:r>
              <a:rPr lang="en-US" dirty="0"/>
              <a:t> </a:t>
            </a:r>
            <a:r>
              <a:rPr lang="en-US" dirty="0" err="1"/>
              <a:t>tập</a:t>
            </a:r>
            <a:endParaRPr lang="en-US" dirty="0"/>
          </a:p>
          <a:p>
            <a:pPr lvl="1"/>
            <a:r>
              <a:rPr lang="en-US" dirty="0" err="1" smtClean="0"/>
              <a:t>Tổ</a:t>
            </a:r>
            <a:r>
              <a:rPr lang="en-US" dirty="0" smtClean="0"/>
              <a:t> </a:t>
            </a:r>
            <a:r>
              <a:rPr lang="en-US" dirty="0" err="1" smtClean="0"/>
              <a:t>chức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và</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đào</a:t>
            </a:r>
            <a:r>
              <a:rPr lang="en-US" dirty="0" smtClean="0"/>
              <a:t> </a:t>
            </a:r>
            <a:r>
              <a:rPr lang="en-US" dirty="0" err="1" smtClean="0"/>
              <a:t>tạo</a:t>
            </a:r>
            <a:r>
              <a:rPr lang="en-US" dirty="0" smtClean="0"/>
              <a:t> qua </a:t>
            </a:r>
            <a:r>
              <a:rPr lang="en-US" dirty="0" err="1" smtClean="0"/>
              <a:t>mạng</a:t>
            </a:r>
            <a:endParaRPr lang="en-US" dirty="0" smtClean="0"/>
          </a:p>
          <a:p>
            <a:pPr lvl="1"/>
            <a:r>
              <a:rPr lang="en-US" dirty="0" smtClean="0"/>
              <a:t>Theo </a:t>
            </a:r>
            <a:r>
              <a:rPr lang="en-US" dirty="0" err="1" smtClean="0"/>
              <a:t>dõi</a:t>
            </a:r>
            <a:r>
              <a:rPr lang="en-US" dirty="0"/>
              <a:t> </a:t>
            </a:r>
            <a:r>
              <a:rPr lang="en-US" dirty="0" err="1" smtClean="0"/>
              <a:t>và</a:t>
            </a:r>
            <a:r>
              <a:rPr lang="en-US" dirty="0" smtClean="0"/>
              <a:t> </a:t>
            </a:r>
            <a:r>
              <a:rPr lang="en-US" dirty="0" err="1" smtClean="0"/>
              <a:t>quản</a:t>
            </a:r>
            <a:r>
              <a:rPr lang="en-US" dirty="0" smtClean="0"/>
              <a:t> </a:t>
            </a:r>
            <a:r>
              <a:rPr lang="en-US" dirty="0" err="1" smtClean="0"/>
              <a:t>lý</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học</a:t>
            </a:r>
            <a:r>
              <a:rPr lang="en-US" dirty="0" smtClean="0"/>
              <a:t> </a:t>
            </a:r>
            <a:r>
              <a:rPr lang="en-US" dirty="0" err="1" smtClean="0"/>
              <a:t>tập</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học</a:t>
            </a:r>
            <a:endParaRPr lang="en-US" dirty="0" smtClean="0"/>
          </a:p>
          <a:p>
            <a:pPr lvl="1"/>
            <a:endParaRPr lang="en-US" dirty="0" smtClean="0"/>
          </a:p>
          <a:p>
            <a:endParaRPr lang="en-US" dirty="0" smtClean="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Tree>
    <p:extLst>
      <p:ext uri="{BB962C8B-B14F-4D97-AF65-F5344CB8AC3E}">
        <p14:creationId xmlns:p14="http://schemas.microsoft.com/office/powerpoint/2010/main" val="326537948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1" name="Picture 41"/>
          <p:cNvPicPr>
            <a:picLocks noGrp="1" noChangeAspect="1"/>
          </p:cNvPicPr>
          <p:nvPr>
            <p:ph sz="half" idx="2"/>
          </p:nvPr>
        </p:nvPicPr>
        <p:blipFill>
          <a:blip r:embed="rId2"/>
          <a:stretch>
            <a:fillRect/>
          </a:stretch>
        </p:blipFill>
        <p:spPr>
          <a:xfrm>
            <a:off x="1896745" y="2762250"/>
            <a:ext cx="9457055" cy="2286635"/>
          </a:xfrm>
          <a:prstGeom prst="rect">
            <a:avLst/>
          </a:prstGeom>
        </p:spPr>
      </p:pic>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2" name="Picture 42"/>
          <p:cNvPicPr>
            <a:picLocks noGrp="1" noChangeAspect="1"/>
          </p:cNvPicPr>
          <p:nvPr>
            <p:ph sz="half" idx="2"/>
          </p:nvPr>
        </p:nvPicPr>
        <p:blipFill>
          <a:blip r:embed="rId2"/>
          <a:stretch>
            <a:fillRect/>
          </a:stretch>
        </p:blipFill>
        <p:spPr>
          <a:xfrm>
            <a:off x="7654290" y="506095"/>
            <a:ext cx="3768090" cy="5440680"/>
          </a:xfrm>
          <a:prstGeom prst="rect">
            <a:avLst/>
          </a:prstGeom>
        </p:spPr>
      </p:pic>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Thiết lập chế độ chỉnh sửa</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3" name="Picture 43"/>
          <p:cNvPicPr>
            <a:picLocks noGrp="1" noChangeAspect="1"/>
          </p:cNvPicPr>
          <p:nvPr>
            <p:ph sz="half" idx="2"/>
          </p:nvPr>
        </p:nvPicPr>
        <p:blipFill>
          <a:blip r:embed="rId2"/>
          <a:stretch>
            <a:fillRect/>
          </a:stretch>
        </p:blipFill>
        <p:spPr>
          <a:xfrm>
            <a:off x="4059555" y="2678430"/>
            <a:ext cx="7537450" cy="3041015"/>
          </a:xfrm>
          <a:prstGeom prst="rect">
            <a:avLst/>
          </a:prstGeom>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a. Tạo nội dung môn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Kết quả thêm file bài giảng</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44" name="Picture 44" descr="C:\Users\Kang\AppData\Local\Temp\SNAGHTMLad961c.PNG"/>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05015" y="1731645"/>
            <a:ext cx="3314700" cy="33147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Bật tính năng mời sinh viên</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17" name="Picture 17"/>
          <p:cNvPicPr>
            <a:picLocks noGrp="1" noChangeAspect="1"/>
          </p:cNvPicPr>
          <p:nvPr>
            <p:ph sz="half" idx="2"/>
          </p:nvPr>
        </p:nvPicPr>
        <p:blipFill>
          <a:blip r:embed="rId2"/>
          <a:stretch>
            <a:fillRect/>
          </a:stretch>
        </p:blipFill>
        <p:spPr>
          <a:xfrm>
            <a:off x="8020050" y="1520190"/>
            <a:ext cx="3260090" cy="3477260"/>
          </a:xfrm>
          <a:prstGeom prst="rect">
            <a:avLst/>
          </a:prstGeom>
        </p:spPr>
      </p:pic>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Bật tính năng mời sinh viên</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18" name="Picture 18"/>
          <p:cNvPicPr>
            <a:picLocks noGrp="1" noChangeAspect="1"/>
          </p:cNvPicPr>
          <p:nvPr>
            <p:ph sz="half" idx="2"/>
          </p:nvPr>
        </p:nvPicPr>
        <p:blipFill>
          <a:blip r:embed="rId2"/>
          <a:stretch>
            <a:fillRect/>
          </a:stretch>
        </p:blipFill>
        <p:spPr>
          <a:xfrm>
            <a:off x="7272655" y="1903095"/>
            <a:ext cx="2979420" cy="2971800"/>
          </a:xfrm>
          <a:prstGeom prst="rect">
            <a:avLst/>
          </a:prstGeom>
        </p:spPr>
      </p:pic>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Danh sách mã sinh viên</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20" name="Picture 20"/>
          <p:cNvPicPr>
            <a:picLocks noGrp="1" noChangeAspect="1"/>
          </p:cNvPicPr>
          <p:nvPr>
            <p:ph sz="half" idx="2"/>
          </p:nvPr>
        </p:nvPicPr>
        <p:blipFill>
          <a:blip r:embed="rId2"/>
          <a:stretch>
            <a:fillRect/>
          </a:stretch>
        </p:blipFill>
        <p:spPr>
          <a:xfrm>
            <a:off x="7897495" y="1461135"/>
            <a:ext cx="1729740" cy="3855720"/>
          </a:xfrm>
          <a:prstGeom prst="rect">
            <a:avLst/>
          </a:prstGeom>
        </p:spPr>
      </p:pic>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b. Mời sinh viên tham gia khóa học</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Quản lý sinh viên trong lớp học</a:t>
            </a:r>
          </a:p>
        </p:txBody>
      </p:sp>
      <p:sp>
        <p:nvSpPr>
          <p:cNvPr id="3" name="Title 2"/>
          <p:cNvSpPr>
            <a:spLocks noGrp="1"/>
          </p:cNvSpPr>
          <p:nvPr>
            <p:ph type="title"/>
          </p:nvPr>
        </p:nvSpPr>
        <p:spPr/>
        <p:txBody>
          <a:bodyPr/>
          <a:lstStyle/>
          <a:p>
            <a:r>
              <a:rPr lang="en-US" dirty="0" smtClean="0">
                <a:sym typeface="+mn-ea"/>
              </a:rPr>
              <a:t>3. QUẢN LÝ</a:t>
            </a:r>
            <a:r>
              <a:rPr lang="en-US" smtClean="0">
                <a:sym typeface="+mn-ea"/>
              </a:rPr>
              <a:t> MÔN HỌC</a:t>
            </a:r>
            <a:endParaRPr lang="en-US" smtClean="0"/>
          </a:p>
        </p:txBody>
      </p:sp>
      <p:pic>
        <p:nvPicPr>
          <p:cNvPr id="21" name="Picture 21"/>
          <p:cNvPicPr/>
          <p:nvPr/>
        </p:nvPicPr>
        <p:blipFill>
          <a:blip r:embed="rId2"/>
          <a:stretch>
            <a:fillRect/>
          </a:stretch>
        </p:blipFill>
        <p:spPr>
          <a:xfrm>
            <a:off x="8113395" y="1758950"/>
            <a:ext cx="2212975" cy="2477135"/>
          </a:xfrm>
          <a:prstGeom prst="rect">
            <a:avLst/>
          </a:prstGeom>
        </p:spPr>
      </p:pic>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c. Cập nhật password cho sinh viên</a:t>
            </a: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11" name="Picture 11"/>
          <p:cNvPicPr>
            <a:picLocks noGrp="1" noChangeAspect="1"/>
          </p:cNvPicPr>
          <p:nvPr>
            <p:ph sz="half" idx="2"/>
          </p:nvPr>
        </p:nvPicPr>
        <p:blipFill>
          <a:blip r:embed="rId2"/>
          <a:stretch>
            <a:fillRect/>
          </a:stretch>
        </p:blipFill>
        <p:spPr>
          <a:xfrm>
            <a:off x="7854315" y="1393825"/>
            <a:ext cx="2009140" cy="4415155"/>
          </a:xfrm>
          <a:prstGeom prst="rect">
            <a:avLst/>
          </a:prstGeom>
        </p:spPr>
      </p:pic>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c. Cập nhật password cho sinh viên</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Tìm kiếm sinh viên để thay đổi mật khẩu</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12" name="Picture 12"/>
          <p:cNvPicPr>
            <a:picLocks noGrp="1" noChangeAspect="1"/>
          </p:cNvPicPr>
          <p:nvPr>
            <p:ph sz="half" idx="2"/>
          </p:nvPr>
        </p:nvPicPr>
        <p:blipFill>
          <a:blip r:embed="rId2"/>
          <a:stretch>
            <a:fillRect/>
          </a:stretch>
        </p:blipFill>
        <p:spPr>
          <a:xfrm>
            <a:off x="6172200" y="2376170"/>
            <a:ext cx="5181600" cy="2025650"/>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Giảng</a:t>
            </a:r>
            <a:r>
              <a:rPr lang="en-US" dirty="0" smtClean="0"/>
              <a:t> </a:t>
            </a:r>
            <a:r>
              <a:rPr lang="en-US" dirty="0" err="1" smtClean="0"/>
              <a:t>dạy</a:t>
            </a:r>
            <a:r>
              <a:rPr lang="en-US" dirty="0" smtClean="0"/>
              <a:t> &amp; </a:t>
            </a:r>
            <a:r>
              <a:rPr lang="en-US" dirty="0" err="1" smtClean="0"/>
              <a:t>Học</a:t>
            </a:r>
            <a:r>
              <a:rPr lang="en-US" dirty="0" smtClean="0"/>
              <a:t> </a:t>
            </a:r>
            <a:r>
              <a:rPr lang="en-US" dirty="0" err="1" smtClean="0"/>
              <a:t>tập</a:t>
            </a:r>
            <a:r>
              <a:rPr lang="en-US" dirty="0" smtClean="0"/>
              <a:t> </a:t>
            </a:r>
            <a:r>
              <a:rPr lang="en-US" dirty="0" err="1" smtClean="0"/>
              <a:t>hiện</a:t>
            </a:r>
            <a:r>
              <a:rPr lang="en-US" dirty="0" smtClean="0"/>
              <a:t> </a:t>
            </a:r>
            <a:r>
              <a:rPr lang="en-US" dirty="0" err="1" smtClean="0"/>
              <a:t>tại</a:t>
            </a:r>
            <a:endParaRPr lang="en-US" dirty="0"/>
          </a:p>
          <a:p>
            <a:pPr lvl="1"/>
            <a:r>
              <a:rPr lang="en-US" b="1" dirty="0" err="1" smtClean="0"/>
              <a:t>Gửi</a:t>
            </a:r>
            <a:r>
              <a:rPr lang="en-US" b="1" dirty="0" smtClean="0"/>
              <a:t> </a:t>
            </a:r>
            <a:r>
              <a:rPr lang="en-US" b="1" dirty="0" err="1" smtClean="0"/>
              <a:t>tài</a:t>
            </a:r>
            <a:r>
              <a:rPr lang="en-US" b="1" dirty="0" smtClean="0"/>
              <a:t> </a:t>
            </a:r>
            <a:r>
              <a:rPr lang="en-US" b="1" dirty="0" err="1" smtClean="0"/>
              <a:t>liệu</a:t>
            </a:r>
            <a:r>
              <a:rPr lang="en-US" b="1" dirty="0" smtClean="0"/>
              <a:t> </a:t>
            </a:r>
            <a:r>
              <a:rPr lang="en-US" b="1" dirty="0" err="1" smtClean="0"/>
              <a:t>đến</a:t>
            </a:r>
            <a:r>
              <a:rPr lang="en-US" b="1" dirty="0" smtClean="0"/>
              <a:t> </a:t>
            </a:r>
            <a:r>
              <a:rPr lang="en-US" b="1" dirty="0" err="1" smtClean="0"/>
              <a:t>sinh</a:t>
            </a:r>
            <a:r>
              <a:rPr lang="en-US" b="1" dirty="0" smtClean="0"/>
              <a:t> </a:t>
            </a:r>
            <a:r>
              <a:rPr lang="en-US" b="1" dirty="0" err="1" smtClean="0"/>
              <a:t>viên</a:t>
            </a:r>
            <a:endParaRPr lang="en-US" b="1" dirty="0" smtClean="0"/>
          </a:p>
          <a:p>
            <a:pPr lvl="2"/>
            <a:r>
              <a:rPr lang="en-US" dirty="0" smtClean="0"/>
              <a:t>Gmail</a:t>
            </a:r>
          </a:p>
          <a:p>
            <a:pPr lvl="2"/>
            <a:r>
              <a:rPr lang="en-US" dirty="0" smtClean="0"/>
              <a:t>Google Drive</a:t>
            </a:r>
          </a:p>
          <a:p>
            <a:pPr lvl="2"/>
            <a:r>
              <a:rPr lang="en-US" dirty="0" err="1" smtClean="0"/>
              <a:t>Zalo</a:t>
            </a:r>
            <a:endParaRPr lang="en-US" dirty="0" smtClean="0"/>
          </a:p>
          <a:p>
            <a:pPr lvl="2"/>
            <a:r>
              <a:rPr lang="en-US" dirty="0" smtClean="0"/>
              <a:t>Facebook</a:t>
            </a:r>
          </a:p>
          <a:p>
            <a:pPr lvl="2"/>
            <a:r>
              <a:rPr lang="en-US" dirty="0" smtClean="0"/>
              <a:t>…</a:t>
            </a:r>
          </a:p>
          <a:p>
            <a:pPr lvl="1"/>
            <a:endParaRPr lang="en-US" dirty="0" smtClean="0"/>
          </a:p>
          <a:p>
            <a:endParaRPr lang="en-US" dirty="0" smtClean="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06309325"/>
              </p:ext>
            </p:extLst>
          </p:nvPr>
        </p:nvGraphicFramePr>
        <p:xfrm>
          <a:off x="4152748" y="2630875"/>
          <a:ext cx="3295993" cy="1129274"/>
        </p:xfrm>
        <a:graphic>
          <a:graphicData uri="http://schemas.openxmlformats.org/presentationml/2006/ole">
            <mc:AlternateContent xmlns:mc="http://schemas.openxmlformats.org/markup-compatibility/2006">
              <mc:Choice xmlns:v="urn:schemas-microsoft-com:vml" Requires="v">
                <p:oleObj spid="_x0000_s1131" name="Image" r:id="rId3" imgW="6895080" imgH="2361600" progId="Photoshop.Image.13">
                  <p:embed/>
                </p:oleObj>
              </mc:Choice>
              <mc:Fallback>
                <p:oleObj name="Image" r:id="rId3" imgW="6895080" imgH="2361600" progId="Photoshop.Image.13">
                  <p:embed/>
                  <p:pic>
                    <p:nvPicPr>
                      <p:cNvPr id="0" name=""/>
                      <p:cNvPicPr/>
                      <p:nvPr/>
                    </p:nvPicPr>
                    <p:blipFill>
                      <a:blip r:embed="rId4"/>
                      <a:stretch>
                        <a:fillRect/>
                      </a:stretch>
                    </p:blipFill>
                    <p:spPr>
                      <a:xfrm>
                        <a:off x="4152748" y="2630875"/>
                        <a:ext cx="3295993" cy="112927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4454554"/>
              </p:ext>
            </p:extLst>
          </p:nvPr>
        </p:nvGraphicFramePr>
        <p:xfrm>
          <a:off x="8178014" y="3195512"/>
          <a:ext cx="3777622" cy="2165665"/>
        </p:xfrm>
        <a:graphic>
          <a:graphicData uri="http://schemas.openxmlformats.org/presentationml/2006/ole">
            <mc:AlternateContent xmlns:mc="http://schemas.openxmlformats.org/markup-compatibility/2006">
              <mc:Choice xmlns:v="urn:schemas-microsoft-com:vml" Requires="v">
                <p:oleObj spid="_x0000_s1132" name="Image" r:id="rId5" imgW="7441200" imgH="4266360" progId="Photoshop.Image.13">
                  <p:embed/>
                </p:oleObj>
              </mc:Choice>
              <mc:Fallback>
                <p:oleObj name="Image" r:id="rId5" imgW="7441200" imgH="4266360" progId="Photoshop.Image.13">
                  <p:embed/>
                  <p:pic>
                    <p:nvPicPr>
                      <p:cNvPr id="0" name=""/>
                      <p:cNvPicPr/>
                      <p:nvPr/>
                    </p:nvPicPr>
                    <p:blipFill>
                      <a:blip r:embed="rId6"/>
                      <a:stretch>
                        <a:fillRect/>
                      </a:stretch>
                    </p:blipFill>
                    <p:spPr>
                      <a:xfrm>
                        <a:off x="8178014" y="3195512"/>
                        <a:ext cx="3777622" cy="216566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24010104"/>
              </p:ext>
            </p:extLst>
          </p:nvPr>
        </p:nvGraphicFramePr>
        <p:xfrm>
          <a:off x="4253244" y="4337837"/>
          <a:ext cx="3095002" cy="1652306"/>
        </p:xfrm>
        <a:graphic>
          <a:graphicData uri="http://schemas.openxmlformats.org/presentationml/2006/ole">
            <mc:AlternateContent xmlns:mc="http://schemas.openxmlformats.org/markup-compatibility/2006">
              <mc:Choice xmlns:v="urn:schemas-microsoft-com:vml" Requires="v">
                <p:oleObj spid="_x0000_s1133" name="Image" r:id="rId7" imgW="6399720" imgH="3415680" progId="Photoshop.Image.13">
                  <p:embed/>
                </p:oleObj>
              </mc:Choice>
              <mc:Fallback>
                <p:oleObj name="Image" r:id="rId7" imgW="6399720" imgH="3415680" progId="Photoshop.Image.13">
                  <p:embed/>
                  <p:pic>
                    <p:nvPicPr>
                      <p:cNvPr id="0" name=""/>
                      <p:cNvPicPr/>
                      <p:nvPr/>
                    </p:nvPicPr>
                    <p:blipFill>
                      <a:blip r:embed="rId8"/>
                      <a:stretch>
                        <a:fillRect/>
                      </a:stretch>
                    </p:blipFill>
                    <p:spPr>
                      <a:xfrm>
                        <a:off x="4253244" y="4337837"/>
                        <a:ext cx="3095002" cy="1652306"/>
                      </a:xfrm>
                      <a:prstGeom prst="rect">
                        <a:avLst/>
                      </a:prstGeom>
                    </p:spPr>
                  </p:pic>
                </p:oleObj>
              </mc:Fallback>
            </mc:AlternateContent>
          </a:graphicData>
        </a:graphic>
      </p:graphicFrame>
      <p:sp>
        <p:nvSpPr>
          <p:cNvPr id="8" name="Oval 7"/>
          <p:cNvSpPr/>
          <p:nvPr/>
        </p:nvSpPr>
        <p:spPr>
          <a:xfrm>
            <a:off x="6656038" y="3363384"/>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sp>
        <p:nvSpPr>
          <p:cNvPr id="9" name="Oval 8"/>
          <p:cNvSpPr/>
          <p:nvPr/>
        </p:nvSpPr>
        <p:spPr>
          <a:xfrm>
            <a:off x="9542970" y="3195512"/>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2</a:t>
            </a:r>
            <a:endParaRPr lang="en-US" sz="2000" dirty="0"/>
          </a:p>
        </p:txBody>
      </p:sp>
      <p:sp>
        <p:nvSpPr>
          <p:cNvPr id="10" name="Oval 9"/>
          <p:cNvSpPr/>
          <p:nvPr/>
        </p:nvSpPr>
        <p:spPr>
          <a:xfrm>
            <a:off x="6997869" y="5636649"/>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a:t>
            </a:r>
            <a:endParaRPr lang="en-US" sz="2000" dirty="0"/>
          </a:p>
        </p:txBody>
      </p:sp>
    </p:spTree>
    <p:extLst>
      <p:ext uri="{BB962C8B-B14F-4D97-AF65-F5344CB8AC3E}">
        <p14:creationId xmlns:p14="http://schemas.microsoft.com/office/powerpoint/2010/main" val="175164404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c. Cập nhật password cho sinh viên</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22" name="Picture 22"/>
          <p:cNvPicPr>
            <a:picLocks noGrp="1" noChangeAspect="1"/>
          </p:cNvPicPr>
          <p:nvPr>
            <p:ph sz="half" idx="2"/>
          </p:nvPr>
        </p:nvPicPr>
        <p:blipFill>
          <a:blip r:embed="rId2"/>
          <a:stretch>
            <a:fillRect/>
          </a:stretch>
        </p:blipFill>
        <p:spPr>
          <a:xfrm>
            <a:off x="6172200" y="2404745"/>
            <a:ext cx="5181600" cy="1967865"/>
          </a:xfrm>
          <a:prstGeom prst="rect">
            <a:avLst/>
          </a:prstGeom>
        </p:spPr>
      </p:pic>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Từ trang quản trị môn học, chọn mục tạo ngân hàng câu hỏi. Ngân hàng câu hỏi có thể được nhập từ file excel hoặc được nhập vào thủ công từng câu.</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45" name="Picture 45"/>
          <p:cNvPicPr>
            <a:picLocks noGrp="1" noChangeAspect="1"/>
          </p:cNvPicPr>
          <p:nvPr>
            <p:ph sz="half" idx="2"/>
          </p:nvPr>
        </p:nvPicPr>
        <p:blipFill>
          <a:blip r:embed="rId2"/>
          <a:stretch>
            <a:fillRect/>
          </a:stretch>
        </p:blipFill>
        <p:spPr>
          <a:xfrm>
            <a:off x="7028815" y="2851785"/>
            <a:ext cx="3467100" cy="1074420"/>
          </a:xfrm>
          <a:prstGeom prst="rect">
            <a:avLst/>
          </a:prstGeom>
        </p:spPr>
      </p:pic>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Loại câu hỏi trong bài trắc nghiệm có thể là nhiều tùy chọn, một tùy chọn, ghi đáp án, một mô tả cho nhiều câu hỏi, …</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46" name="Picture 46"/>
          <p:cNvPicPr>
            <a:picLocks noGrp="1" noChangeAspect="1"/>
          </p:cNvPicPr>
          <p:nvPr>
            <p:ph sz="half" idx="2"/>
          </p:nvPr>
        </p:nvPicPr>
        <p:blipFill>
          <a:blip r:embed="rId2"/>
          <a:stretch>
            <a:fillRect/>
          </a:stretch>
        </p:blipFill>
        <p:spPr>
          <a:xfrm>
            <a:off x="7056120" y="1393825"/>
            <a:ext cx="3413125" cy="3990975"/>
          </a:xfrm>
          <a:prstGeom prst="rect">
            <a:avLst/>
          </a:prstGeom>
        </p:spPr>
      </p:pic>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Như vậy ngân hàng đã được tạo, sau đó tiến hành tạo bài trắc nghiệm.</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48" name="Picture 48"/>
          <p:cNvPicPr>
            <a:picLocks noGrp="1" noChangeAspect="1"/>
          </p:cNvPicPr>
          <p:nvPr>
            <p:ph sz="half" idx="2"/>
          </p:nvPr>
        </p:nvPicPr>
        <p:blipFill>
          <a:blip r:embed="rId2"/>
          <a:stretch>
            <a:fillRect/>
          </a:stretch>
        </p:blipFill>
        <p:spPr>
          <a:xfrm>
            <a:off x="7361555" y="1393825"/>
            <a:ext cx="2802255" cy="3990975"/>
          </a:xfrm>
          <a:prstGeom prst="rect">
            <a:avLst/>
          </a:prstGeom>
        </p:spPr>
      </p:pic>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Ví dụ mẫu các bài trắc nghiệm</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49" name="Picture 49"/>
          <p:cNvPicPr>
            <a:picLocks noGrp="1" noChangeAspect="1"/>
          </p:cNvPicPr>
          <p:nvPr>
            <p:ph sz="half" idx="2"/>
          </p:nvPr>
        </p:nvPicPr>
        <p:blipFill>
          <a:blip r:embed="rId2"/>
          <a:stretch>
            <a:fillRect/>
          </a:stretch>
        </p:blipFill>
        <p:spPr>
          <a:xfrm>
            <a:off x="5805170" y="2276475"/>
            <a:ext cx="5624195" cy="2305685"/>
          </a:xfrm>
          <a:prstGeom prst="rect">
            <a:avLst/>
          </a:prstGeom>
        </p:spPr>
      </p:pic>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d. Tạo bài trắc nghiệm</a:t>
            </a:r>
          </a:p>
          <a:p>
            <a:pPr marL="0" indent="0">
              <a:buClr>
                <a:schemeClr val="tx1"/>
              </a:buClr>
              <a:buNone/>
            </a:pPr>
            <a:endParaRPr lang="en-US" dirty="0" err="1" smtClean="0">
              <a:latin typeface="Tahoma" panose="020B0604030504040204" pitchFamily="34" charset="0"/>
              <a:ea typeface="Tahoma" panose="020B0604030504040204" pitchFamily="34" charset="0"/>
              <a:cs typeface="Tahoma" panose="020B0604030504040204" pitchFamily="34" charset="0"/>
            </a:endParaRPr>
          </a:p>
          <a:p>
            <a:pPr marL="0" indent="0">
              <a:buClr>
                <a:schemeClr val="tx1"/>
              </a:buClr>
              <a:buNone/>
            </a:pPr>
            <a:r>
              <a:rPr lang="en-US" dirty="0" err="1" smtClean="0">
                <a:latin typeface="Tahoma" panose="020B0604030504040204" pitchFamily="34" charset="0"/>
                <a:ea typeface="Tahoma" panose="020B0604030504040204" pitchFamily="34" charset="0"/>
                <a:cs typeface="Tahoma" panose="020B0604030504040204" pitchFamily="34" charset="0"/>
              </a:rPr>
              <a:t>Thêm câu hỏi vào bài trắc nghiệm</a:t>
            </a:r>
          </a:p>
        </p:txBody>
      </p:sp>
      <p:sp>
        <p:nvSpPr>
          <p:cNvPr id="3" name="Title 2"/>
          <p:cNvSpPr>
            <a:spLocks noGrp="1"/>
          </p:cNvSpPr>
          <p:nvPr>
            <p:ph type="title"/>
          </p:nvPr>
        </p:nvSpPr>
        <p:spPr/>
        <p:txBody>
          <a:bodyPr/>
          <a:lstStyle/>
          <a:p>
            <a:r>
              <a:rPr lang="en-US" dirty="0" smtClean="0"/>
              <a:t>3. QUẢN LÝ</a:t>
            </a:r>
            <a:r>
              <a:rPr lang="en-US" smtClean="0"/>
              <a:t> MÔN HỌC</a:t>
            </a:r>
          </a:p>
        </p:txBody>
      </p:sp>
      <p:pic>
        <p:nvPicPr>
          <p:cNvPr id="50" name="Picture 50"/>
          <p:cNvPicPr>
            <a:picLocks noGrp="1" noChangeAspect="1"/>
          </p:cNvPicPr>
          <p:nvPr>
            <p:ph sz="half" idx="2"/>
          </p:nvPr>
        </p:nvPicPr>
        <p:blipFill>
          <a:blip r:embed="rId2"/>
          <a:stretch>
            <a:fillRect/>
          </a:stretch>
        </p:blipFill>
        <p:spPr>
          <a:xfrm>
            <a:off x="7585075" y="2703195"/>
            <a:ext cx="2354580" cy="1371600"/>
          </a:xfrm>
          <a:prstGeom prst="rect">
            <a:avLst/>
          </a:prstGeom>
        </p:spPr>
      </p:pic>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p:nvPr/>
        </p:nvSpPr>
        <p:spPr>
          <a:xfrm>
            <a:off x="5025613" y="278755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rtl val="0"/>
              </a:defRPr>
            </a:lvl9pPr>
          </a:lstStyle>
          <a:p>
            <a:r>
              <a:rPr lang="en-US" b="1" dirty="0" smtClean="0"/>
              <a:t>Thu </a:t>
            </a:r>
            <a:r>
              <a:rPr lang="en-US" b="1" dirty="0" err="1" smtClean="0"/>
              <a:t>Duc</a:t>
            </a:r>
            <a:r>
              <a:rPr lang="en-US" b="1" dirty="0" smtClean="0"/>
              <a:t> College of Technology</a:t>
            </a:r>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p>
          <a:p>
            <a:r>
              <a:rPr lang="en-US" dirty="0"/>
              <a:t>Website:	</a:t>
            </a:r>
            <a:r>
              <a:rPr lang="en-US" dirty="0" err="1" smtClean="0"/>
              <a:t>fit.tdc.edu.vn</a:t>
            </a:r>
            <a:endParaRPr lang="en-US" dirty="0" smtClean="0"/>
          </a:p>
          <a:p>
            <a:endParaRPr lang="en-GB" dirty="0"/>
          </a:p>
        </p:txBody>
      </p:sp>
      <p:sp>
        <p:nvSpPr>
          <p:cNvPr id="2" name="Title 1"/>
          <p:cNvSpPr>
            <a:spLocks noGrp="1"/>
          </p:cNvSpPr>
          <p:nvPr>
            <p:ph type="title"/>
          </p:nvPr>
        </p:nvSpPr>
        <p:spPr/>
        <p:txBody>
          <a:bodyPr/>
          <a:lstStyle/>
          <a:p>
            <a:r>
              <a:rPr lang="en-US" dirty="0" smtClean="0"/>
              <a:t>Thanks for your listening!</a:t>
            </a: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Giảng</a:t>
            </a:r>
            <a:r>
              <a:rPr lang="en-US" dirty="0" smtClean="0"/>
              <a:t> </a:t>
            </a:r>
            <a:r>
              <a:rPr lang="en-US" dirty="0" err="1" smtClean="0"/>
              <a:t>dạy</a:t>
            </a:r>
            <a:r>
              <a:rPr lang="en-US" dirty="0" smtClean="0"/>
              <a:t> &amp; </a:t>
            </a:r>
            <a:r>
              <a:rPr lang="en-US" dirty="0" err="1" smtClean="0"/>
              <a:t>Học</a:t>
            </a:r>
            <a:r>
              <a:rPr lang="en-US" dirty="0" smtClean="0"/>
              <a:t> </a:t>
            </a:r>
            <a:r>
              <a:rPr lang="en-US" dirty="0" err="1" smtClean="0"/>
              <a:t>tập</a:t>
            </a:r>
            <a:r>
              <a:rPr lang="en-US" dirty="0" smtClean="0"/>
              <a:t> </a:t>
            </a:r>
            <a:r>
              <a:rPr lang="en-US" dirty="0" err="1" smtClean="0"/>
              <a:t>hiện</a:t>
            </a:r>
            <a:r>
              <a:rPr lang="en-US" dirty="0" smtClean="0"/>
              <a:t> </a:t>
            </a:r>
            <a:r>
              <a:rPr lang="en-US" dirty="0" err="1" smtClean="0"/>
              <a:t>tại</a:t>
            </a:r>
            <a:endParaRPr lang="en-US" dirty="0"/>
          </a:p>
          <a:p>
            <a:pPr lvl="1"/>
            <a:r>
              <a:rPr lang="en-US" b="1" dirty="0" err="1" smtClean="0"/>
              <a:t>Kiểm</a:t>
            </a:r>
            <a:r>
              <a:rPr lang="en-US" b="1" dirty="0" smtClean="0"/>
              <a:t> </a:t>
            </a:r>
            <a:r>
              <a:rPr lang="en-US" b="1" dirty="0" err="1" smtClean="0"/>
              <a:t>tra</a:t>
            </a:r>
            <a:r>
              <a:rPr lang="en-US" b="1" dirty="0" smtClean="0"/>
              <a:t> </a:t>
            </a:r>
            <a:r>
              <a:rPr lang="en-US" b="1" dirty="0" err="1" smtClean="0"/>
              <a:t>đánh</a:t>
            </a:r>
            <a:r>
              <a:rPr lang="en-US" b="1" dirty="0" smtClean="0"/>
              <a:t> </a:t>
            </a:r>
            <a:r>
              <a:rPr lang="en-US" b="1" dirty="0" err="1" smtClean="0"/>
              <a:t>giá</a:t>
            </a:r>
            <a:endParaRPr lang="en-US" b="1" dirty="0" smtClean="0"/>
          </a:p>
          <a:p>
            <a:pPr lvl="2"/>
            <a:r>
              <a:rPr lang="en-US" dirty="0" err="1" smtClean="0"/>
              <a:t>Trắc</a:t>
            </a:r>
            <a:r>
              <a:rPr lang="en-US" dirty="0" smtClean="0"/>
              <a:t> </a:t>
            </a:r>
            <a:r>
              <a:rPr lang="en-US" dirty="0" err="1" smtClean="0"/>
              <a:t>nghiệm</a:t>
            </a:r>
            <a:r>
              <a:rPr lang="en-US" dirty="0" smtClean="0"/>
              <a:t> </a:t>
            </a:r>
            <a:r>
              <a:rPr lang="en-US" dirty="0" err="1" smtClean="0"/>
              <a:t>trên</a:t>
            </a:r>
            <a:r>
              <a:rPr lang="en-US" dirty="0" smtClean="0"/>
              <a:t> </a:t>
            </a:r>
            <a:r>
              <a:rPr lang="en-US" dirty="0" err="1" smtClean="0"/>
              <a:t>giấy</a:t>
            </a:r>
            <a:endParaRPr lang="en-US" dirty="0" smtClean="0"/>
          </a:p>
          <a:p>
            <a:pPr lvl="2"/>
            <a:r>
              <a:rPr lang="en-US" dirty="0" err="1" smtClean="0"/>
              <a:t>Tự</a:t>
            </a:r>
            <a:r>
              <a:rPr lang="en-US" dirty="0" smtClean="0"/>
              <a:t> </a:t>
            </a:r>
            <a:r>
              <a:rPr lang="en-US" dirty="0" err="1" smtClean="0"/>
              <a:t>luận</a:t>
            </a:r>
            <a:r>
              <a:rPr lang="en-US" dirty="0" smtClean="0"/>
              <a:t> </a:t>
            </a:r>
            <a:r>
              <a:rPr lang="en-US" dirty="0" err="1" smtClean="0"/>
              <a:t>trên</a:t>
            </a:r>
            <a:r>
              <a:rPr lang="en-US" dirty="0" smtClean="0"/>
              <a:t> </a:t>
            </a:r>
            <a:r>
              <a:rPr lang="en-US" dirty="0" err="1" smtClean="0"/>
              <a:t>giấy</a:t>
            </a:r>
            <a:endParaRPr lang="en-US" dirty="0" smtClean="0"/>
          </a:p>
          <a:p>
            <a:pPr lvl="2"/>
            <a:r>
              <a:rPr lang="en-US" dirty="0" err="1" smtClean="0"/>
              <a:t>Báo</a:t>
            </a:r>
            <a:r>
              <a:rPr lang="en-US" dirty="0" smtClean="0"/>
              <a:t> </a:t>
            </a:r>
            <a:r>
              <a:rPr lang="en-US" dirty="0" err="1" smtClean="0"/>
              <a:t>cáo</a:t>
            </a:r>
            <a:endParaRPr lang="en-US" dirty="0" smtClean="0"/>
          </a:p>
          <a:p>
            <a:pPr lvl="2"/>
            <a:r>
              <a:rPr lang="en-US" dirty="0" err="1" smtClean="0"/>
              <a:t>Trắc</a:t>
            </a:r>
            <a:r>
              <a:rPr lang="en-US" dirty="0" smtClean="0"/>
              <a:t> </a:t>
            </a:r>
            <a:r>
              <a:rPr lang="en-US" dirty="0" err="1" smtClean="0"/>
              <a:t>nghiệm</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endParaRPr lang="en-US" dirty="0" smtClean="0"/>
          </a:p>
          <a:p>
            <a:pPr lvl="2"/>
            <a:r>
              <a:rPr lang="en-US" dirty="0" smtClean="0"/>
              <a:t>…</a:t>
            </a:r>
          </a:p>
          <a:p>
            <a:pPr lvl="1"/>
            <a:endParaRPr lang="en-US" dirty="0" smtClean="0"/>
          </a:p>
          <a:p>
            <a:endParaRPr lang="en-US" dirty="0" smtClean="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9493939"/>
              </p:ext>
            </p:extLst>
          </p:nvPr>
        </p:nvGraphicFramePr>
        <p:xfrm>
          <a:off x="5249255" y="2334091"/>
          <a:ext cx="2233360" cy="1490599"/>
        </p:xfrm>
        <a:graphic>
          <a:graphicData uri="http://schemas.openxmlformats.org/presentationml/2006/ole">
            <mc:AlternateContent xmlns:mc="http://schemas.openxmlformats.org/markup-compatibility/2006">
              <mc:Choice xmlns:v="urn:schemas-microsoft-com:vml" Requires="v">
                <p:oleObj spid="_x0000_s2106" name="Image" r:id="rId3" imgW="6984000" imgH="4660200" progId="Photoshop.Image.13">
                  <p:embed/>
                </p:oleObj>
              </mc:Choice>
              <mc:Fallback>
                <p:oleObj name="Image" r:id="rId3" imgW="6984000" imgH="4660200" progId="Photoshop.Image.13">
                  <p:embed/>
                  <p:pic>
                    <p:nvPicPr>
                      <p:cNvPr id="0" name=""/>
                      <p:cNvPicPr/>
                      <p:nvPr/>
                    </p:nvPicPr>
                    <p:blipFill>
                      <a:blip r:embed="rId4"/>
                      <a:stretch>
                        <a:fillRect/>
                      </a:stretch>
                    </p:blipFill>
                    <p:spPr>
                      <a:xfrm>
                        <a:off x="5249255" y="2334091"/>
                        <a:ext cx="2233360" cy="1490599"/>
                      </a:xfrm>
                      <a:prstGeom prst="rect">
                        <a:avLst/>
                      </a:prstGeom>
                    </p:spPr>
                  </p:pic>
                </p:oleObj>
              </mc:Fallback>
            </mc:AlternateContent>
          </a:graphicData>
        </a:graphic>
      </p:graphicFrame>
      <p:sp>
        <p:nvSpPr>
          <p:cNvPr id="8" name="Oval 7"/>
          <p:cNvSpPr/>
          <p:nvPr/>
        </p:nvSpPr>
        <p:spPr>
          <a:xfrm>
            <a:off x="5249255" y="2334091"/>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pic>
        <p:nvPicPr>
          <p:cNvPr id="13" name="Picture 12"/>
          <p:cNvPicPr>
            <a:picLocks noChangeAspect="1"/>
          </p:cNvPicPr>
          <p:nvPr/>
        </p:nvPicPr>
        <p:blipFill>
          <a:blip r:embed="rId5"/>
          <a:stretch>
            <a:fillRect/>
          </a:stretch>
        </p:blipFill>
        <p:spPr>
          <a:xfrm>
            <a:off x="8195477" y="2569186"/>
            <a:ext cx="3871185" cy="1355472"/>
          </a:xfrm>
          <a:prstGeom prst="rect">
            <a:avLst/>
          </a:prstGeom>
        </p:spPr>
      </p:pic>
      <p:sp>
        <p:nvSpPr>
          <p:cNvPr id="14" name="Oval 13"/>
          <p:cNvSpPr/>
          <p:nvPr/>
        </p:nvSpPr>
        <p:spPr>
          <a:xfrm>
            <a:off x="8195477" y="2569186"/>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graphicFrame>
        <p:nvGraphicFramePr>
          <p:cNvPr id="15" name="Object 14"/>
          <p:cNvGraphicFramePr>
            <a:graphicFrameLocks noChangeAspect="1"/>
          </p:cNvGraphicFramePr>
          <p:nvPr>
            <p:extLst>
              <p:ext uri="{D42A27DB-BD31-4B8C-83A1-F6EECF244321}">
                <p14:modId xmlns:p14="http://schemas.microsoft.com/office/powerpoint/2010/main" val="3487766756"/>
              </p:ext>
            </p:extLst>
          </p:nvPr>
        </p:nvGraphicFramePr>
        <p:xfrm>
          <a:off x="902947" y="4002209"/>
          <a:ext cx="2532463" cy="1822427"/>
        </p:xfrm>
        <a:graphic>
          <a:graphicData uri="http://schemas.openxmlformats.org/presentationml/2006/ole">
            <mc:AlternateContent xmlns:mc="http://schemas.openxmlformats.org/markup-compatibility/2006">
              <mc:Choice xmlns:v="urn:schemas-microsoft-com:vml" Requires="v">
                <p:oleObj spid="_x0000_s2107" name="Image" r:id="rId6" imgW="4075920" imgH="2933280" progId="Photoshop.Image.13">
                  <p:embed/>
                </p:oleObj>
              </mc:Choice>
              <mc:Fallback>
                <p:oleObj name="Image" r:id="rId6" imgW="4075920" imgH="2933280" progId="Photoshop.Image.13">
                  <p:embed/>
                  <p:pic>
                    <p:nvPicPr>
                      <p:cNvPr id="0" name=""/>
                      <p:cNvPicPr/>
                      <p:nvPr/>
                    </p:nvPicPr>
                    <p:blipFill>
                      <a:blip r:embed="rId7"/>
                      <a:stretch>
                        <a:fillRect/>
                      </a:stretch>
                    </p:blipFill>
                    <p:spPr>
                      <a:xfrm>
                        <a:off x="902947" y="4002209"/>
                        <a:ext cx="2532463" cy="1822427"/>
                      </a:xfrm>
                      <a:prstGeom prst="rect">
                        <a:avLst/>
                      </a:prstGeom>
                    </p:spPr>
                  </p:pic>
                </p:oleObj>
              </mc:Fallback>
            </mc:AlternateContent>
          </a:graphicData>
        </a:graphic>
      </p:graphicFrame>
      <p:sp>
        <p:nvSpPr>
          <p:cNvPr id="16" name="Oval 15"/>
          <p:cNvSpPr/>
          <p:nvPr/>
        </p:nvSpPr>
        <p:spPr>
          <a:xfrm>
            <a:off x="3093579" y="4336838"/>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a:t>
            </a:r>
            <a:endParaRPr lang="en-US" sz="2000" dirty="0"/>
          </a:p>
        </p:txBody>
      </p:sp>
      <p:pic>
        <p:nvPicPr>
          <p:cNvPr id="2063" name="Picture 15" descr="Online Quiz Maker | Create Free Online Quizzes &amp; Tests – Think Exa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9151" y="4116789"/>
            <a:ext cx="3259033" cy="193471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7470451" y="4868675"/>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4</a:t>
            </a:r>
            <a:endParaRPr lang="en-US" sz="2000" dirty="0"/>
          </a:p>
        </p:txBody>
      </p:sp>
    </p:spTree>
    <p:extLst>
      <p:ext uri="{BB962C8B-B14F-4D97-AF65-F5344CB8AC3E}">
        <p14:creationId xmlns:p14="http://schemas.microsoft.com/office/powerpoint/2010/main" val="267348662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Giảng</a:t>
            </a:r>
            <a:r>
              <a:rPr lang="en-US" dirty="0" smtClean="0"/>
              <a:t> </a:t>
            </a:r>
            <a:r>
              <a:rPr lang="en-US" dirty="0" err="1" smtClean="0"/>
              <a:t>dạy</a:t>
            </a:r>
            <a:r>
              <a:rPr lang="en-US" dirty="0" smtClean="0"/>
              <a:t> &amp; </a:t>
            </a:r>
            <a:r>
              <a:rPr lang="en-US" dirty="0" err="1" smtClean="0"/>
              <a:t>Học</a:t>
            </a:r>
            <a:r>
              <a:rPr lang="en-US" dirty="0" smtClean="0"/>
              <a:t> </a:t>
            </a:r>
            <a:r>
              <a:rPr lang="en-US" dirty="0" err="1" smtClean="0"/>
              <a:t>tập</a:t>
            </a:r>
            <a:r>
              <a:rPr lang="en-US" dirty="0" smtClean="0"/>
              <a:t> </a:t>
            </a:r>
            <a:r>
              <a:rPr lang="en-US" dirty="0" err="1" smtClean="0"/>
              <a:t>hiện</a:t>
            </a:r>
            <a:r>
              <a:rPr lang="en-US" dirty="0" smtClean="0"/>
              <a:t> </a:t>
            </a:r>
            <a:r>
              <a:rPr lang="en-US" dirty="0" err="1" smtClean="0"/>
              <a:t>tại</a:t>
            </a:r>
            <a:endParaRPr lang="en-US" dirty="0"/>
          </a:p>
          <a:p>
            <a:pPr lvl="1"/>
            <a:r>
              <a:rPr lang="en-US" b="1" dirty="0" err="1" smtClean="0"/>
              <a:t>Trao</a:t>
            </a:r>
            <a:r>
              <a:rPr lang="en-US" b="1" dirty="0" smtClean="0"/>
              <a:t> </a:t>
            </a:r>
            <a:r>
              <a:rPr lang="en-US" b="1" dirty="0" err="1" smtClean="0"/>
              <a:t>đổi</a:t>
            </a:r>
            <a:r>
              <a:rPr lang="en-US" b="1" dirty="0" smtClean="0"/>
              <a:t>, </a:t>
            </a:r>
            <a:r>
              <a:rPr lang="en-US" b="1" dirty="0" err="1" smtClean="0"/>
              <a:t>thảo</a:t>
            </a:r>
            <a:r>
              <a:rPr lang="en-US" b="1" dirty="0" smtClean="0"/>
              <a:t> </a:t>
            </a:r>
            <a:r>
              <a:rPr lang="en-US" b="1" dirty="0" err="1" smtClean="0"/>
              <a:t>luận</a:t>
            </a:r>
            <a:r>
              <a:rPr lang="en-US" b="1" dirty="0" smtClean="0"/>
              <a:t>, </a:t>
            </a:r>
            <a:r>
              <a:rPr lang="en-US" b="1" dirty="0" err="1" smtClean="0"/>
              <a:t>thông</a:t>
            </a:r>
            <a:r>
              <a:rPr lang="en-US" b="1" dirty="0" smtClean="0"/>
              <a:t> </a:t>
            </a:r>
            <a:r>
              <a:rPr lang="en-US" b="1" dirty="0" err="1" smtClean="0"/>
              <a:t>báo</a:t>
            </a:r>
            <a:endParaRPr lang="en-US" b="1" dirty="0" smtClean="0"/>
          </a:p>
          <a:p>
            <a:pPr lvl="2"/>
            <a:r>
              <a:rPr lang="en-US" dirty="0" smtClean="0"/>
              <a:t>Facebook</a:t>
            </a:r>
          </a:p>
          <a:p>
            <a:pPr lvl="2"/>
            <a:r>
              <a:rPr lang="en-US" dirty="0" err="1" smtClean="0"/>
              <a:t>Zalo</a:t>
            </a:r>
            <a:endParaRPr lang="en-US" dirty="0" smtClean="0"/>
          </a:p>
          <a:p>
            <a:pPr lvl="2"/>
            <a:r>
              <a:rPr lang="en-US" dirty="0" smtClean="0"/>
              <a:t>Gmail</a:t>
            </a:r>
          </a:p>
          <a:p>
            <a:pPr lvl="2"/>
            <a:r>
              <a:rPr lang="en-US" dirty="0" smtClean="0"/>
              <a:t>…</a:t>
            </a:r>
          </a:p>
          <a:p>
            <a:pPr lvl="1"/>
            <a:endParaRPr lang="en-US" dirty="0" smtClean="0"/>
          </a:p>
          <a:p>
            <a:endParaRPr lang="en-US" dirty="0" smtClean="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697310143"/>
              </p:ext>
            </p:extLst>
          </p:nvPr>
        </p:nvGraphicFramePr>
        <p:xfrm>
          <a:off x="4152748" y="2630875"/>
          <a:ext cx="3295993" cy="1129274"/>
        </p:xfrm>
        <a:graphic>
          <a:graphicData uri="http://schemas.openxmlformats.org/presentationml/2006/ole">
            <mc:AlternateContent xmlns:mc="http://schemas.openxmlformats.org/markup-compatibility/2006">
              <mc:Choice xmlns:v="urn:schemas-microsoft-com:vml" Requires="v">
                <p:oleObj spid="_x0000_s3125" name="Image" r:id="rId3" imgW="6895080" imgH="2361600" progId="Photoshop.Image.13">
                  <p:embed/>
                </p:oleObj>
              </mc:Choice>
              <mc:Fallback>
                <p:oleObj name="Image" r:id="rId3" imgW="6895080" imgH="2361600" progId="Photoshop.Image.13">
                  <p:embed/>
                  <p:pic>
                    <p:nvPicPr>
                      <p:cNvPr id="0" name=""/>
                      <p:cNvPicPr/>
                      <p:nvPr/>
                    </p:nvPicPr>
                    <p:blipFill>
                      <a:blip r:embed="rId4"/>
                      <a:stretch>
                        <a:fillRect/>
                      </a:stretch>
                    </p:blipFill>
                    <p:spPr>
                      <a:xfrm>
                        <a:off x="4152748" y="2630875"/>
                        <a:ext cx="3295993" cy="112927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073743912"/>
              </p:ext>
            </p:extLst>
          </p:nvPr>
        </p:nvGraphicFramePr>
        <p:xfrm>
          <a:off x="4253244" y="4337837"/>
          <a:ext cx="3095002" cy="1652306"/>
        </p:xfrm>
        <a:graphic>
          <a:graphicData uri="http://schemas.openxmlformats.org/presentationml/2006/ole">
            <mc:AlternateContent xmlns:mc="http://schemas.openxmlformats.org/markup-compatibility/2006">
              <mc:Choice xmlns:v="urn:schemas-microsoft-com:vml" Requires="v">
                <p:oleObj spid="_x0000_s3126" name="Image" r:id="rId5" imgW="6399720" imgH="3415680" progId="Photoshop.Image.13">
                  <p:embed/>
                </p:oleObj>
              </mc:Choice>
              <mc:Fallback>
                <p:oleObj name="Image" r:id="rId5" imgW="6399720" imgH="3415680" progId="Photoshop.Image.13">
                  <p:embed/>
                  <p:pic>
                    <p:nvPicPr>
                      <p:cNvPr id="0" name=""/>
                      <p:cNvPicPr/>
                      <p:nvPr/>
                    </p:nvPicPr>
                    <p:blipFill>
                      <a:blip r:embed="rId6"/>
                      <a:stretch>
                        <a:fillRect/>
                      </a:stretch>
                    </p:blipFill>
                    <p:spPr>
                      <a:xfrm>
                        <a:off x="4253244" y="4337837"/>
                        <a:ext cx="3095002" cy="1652306"/>
                      </a:xfrm>
                      <a:prstGeom prst="rect">
                        <a:avLst/>
                      </a:prstGeom>
                    </p:spPr>
                  </p:pic>
                </p:oleObj>
              </mc:Fallback>
            </mc:AlternateContent>
          </a:graphicData>
        </a:graphic>
      </p:graphicFrame>
      <p:sp>
        <p:nvSpPr>
          <p:cNvPr id="19" name="Oval 18"/>
          <p:cNvSpPr/>
          <p:nvPr/>
        </p:nvSpPr>
        <p:spPr>
          <a:xfrm>
            <a:off x="6656038" y="3363384"/>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sp>
        <p:nvSpPr>
          <p:cNvPr id="20" name="Oval 19"/>
          <p:cNvSpPr/>
          <p:nvPr/>
        </p:nvSpPr>
        <p:spPr>
          <a:xfrm>
            <a:off x="6997869" y="5636649"/>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a:t>
            </a:r>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4101639973"/>
              </p:ext>
            </p:extLst>
          </p:nvPr>
        </p:nvGraphicFramePr>
        <p:xfrm>
          <a:off x="8468882" y="2573762"/>
          <a:ext cx="2760291" cy="3373689"/>
        </p:xfrm>
        <a:graphic>
          <a:graphicData uri="http://schemas.openxmlformats.org/presentationml/2006/ole">
            <mc:AlternateContent xmlns:mc="http://schemas.openxmlformats.org/markup-compatibility/2006">
              <mc:Choice xmlns:v="urn:schemas-microsoft-com:vml" Requires="v">
                <p:oleObj spid="_x0000_s3127" name="Image" r:id="rId7" imgW="4114080" imgH="5028480" progId="Photoshop.Image.13">
                  <p:embed/>
                </p:oleObj>
              </mc:Choice>
              <mc:Fallback>
                <p:oleObj name="Image" r:id="rId7" imgW="4114080" imgH="5028480" progId="Photoshop.Image.13">
                  <p:embed/>
                  <p:pic>
                    <p:nvPicPr>
                      <p:cNvPr id="0" name=""/>
                      <p:cNvPicPr/>
                      <p:nvPr/>
                    </p:nvPicPr>
                    <p:blipFill>
                      <a:blip r:embed="rId8"/>
                      <a:stretch>
                        <a:fillRect/>
                      </a:stretch>
                    </p:blipFill>
                    <p:spPr>
                      <a:xfrm>
                        <a:off x="8468882" y="2573762"/>
                        <a:ext cx="2760291" cy="3373689"/>
                      </a:xfrm>
                      <a:prstGeom prst="rect">
                        <a:avLst/>
                      </a:prstGeom>
                    </p:spPr>
                  </p:pic>
                </p:oleObj>
              </mc:Fallback>
            </mc:AlternateContent>
          </a:graphicData>
        </a:graphic>
      </p:graphicFrame>
      <p:sp>
        <p:nvSpPr>
          <p:cNvPr id="21" name="Oval 20"/>
          <p:cNvSpPr/>
          <p:nvPr/>
        </p:nvSpPr>
        <p:spPr>
          <a:xfrm>
            <a:off x="10015731" y="3363383"/>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spTree>
    <p:extLst>
      <p:ext uri="{BB962C8B-B14F-4D97-AF65-F5344CB8AC3E}">
        <p14:creationId xmlns:p14="http://schemas.microsoft.com/office/powerpoint/2010/main" val="297027827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Giảng</a:t>
            </a:r>
            <a:r>
              <a:rPr lang="en-US" dirty="0" smtClean="0"/>
              <a:t> </a:t>
            </a:r>
            <a:r>
              <a:rPr lang="en-US" dirty="0" err="1" smtClean="0"/>
              <a:t>dạy</a:t>
            </a:r>
            <a:r>
              <a:rPr lang="en-US" dirty="0" smtClean="0"/>
              <a:t> &amp; </a:t>
            </a:r>
            <a:r>
              <a:rPr lang="en-US" dirty="0" err="1" smtClean="0"/>
              <a:t>Học</a:t>
            </a:r>
            <a:r>
              <a:rPr lang="en-US" dirty="0" smtClean="0"/>
              <a:t> </a:t>
            </a:r>
            <a:r>
              <a:rPr lang="en-US" dirty="0" err="1" smtClean="0"/>
              <a:t>tập</a:t>
            </a:r>
            <a:r>
              <a:rPr lang="en-US" dirty="0" smtClean="0"/>
              <a:t> </a:t>
            </a:r>
            <a:r>
              <a:rPr lang="en-US" dirty="0" err="1" smtClean="0"/>
              <a:t>hiện</a:t>
            </a:r>
            <a:r>
              <a:rPr lang="en-US" dirty="0" smtClean="0"/>
              <a:t> </a:t>
            </a:r>
            <a:r>
              <a:rPr lang="en-US" dirty="0" err="1" smtClean="0"/>
              <a:t>tại</a:t>
            </a:r>
            <a:endParaRPr lang="en-US" dirty="0" smtClean="0"/>
          </a:p>
          <a:p>
            <a:pPr lvl="1"/>
            <a:r>
              <a:rPr lang="en-US" dirty="0" err="1" smtClean="0"/>
              <a:t>Tài</a:t>
            </a:r>
            <a:r>
              <a:rPr lang="en-US" dirty="0" smtClean="0"/>
              <a:t> </a:t>
            </a:r>
            <a:r>
              <a:rPr lang="en-US" dirty="0" err="1" smtClean="0"/>
              <a:t>liệu</a:t>
            </a:r>
            <a:endParaRPr lang="en-US" dirty="0" smtClean="0"/>
          </a:p>
          <a:p>
            <a:pPr lvl="1"/>
            <a:r>
              <a:rPr lang="en-US" dirty="0" err="1" smtClean="0"/>
              <a:t>Hình</a:t>
            </a:r>
            <a:r>
              <a:rPr lang="en-US" dirty="0" smtClean="0"/>
              <a:t> </a:t>
            </a:r>
            <a:r>
              <a:rPr lang="en-US" dirty="0" err="1" smtClean="0"/>
              <a:t>thức</a:t>
            </a:r>
            <a:r>
              <a:rPr lang="en-US" dirty="0" smtClean="0"/>
              <a:t> </a:t>
            </a:r>
            <a:r>
              <a:rPr lang="en-US" dirty="0" err="1" smtClean="0"/>
              <a:t>đánh</a:t>
            </a:r>
            <a:r>
              <a:rPr lang="en-US" dirty="0" smtClean="0"/>
              <a:t> </a:t>
            </a:r>
            <a:r>
              <a:rPr lang="en-US" dirty="0" err="1" smtClean="0"/>
              <a:t>giá</a:t>
            </a:r>
            <a:endParaRPr lang="en-US" dirty="0" smtClean="0"/>
          </a:p>
          <a:p>
            <a:pPr lvl="1"/>
            <a:r>
              <a:rPr lang="en-US" dirty="0" err="1" smtClean="0"/>
              <a:t>Trao</a:t>
            </a:r>
            <a:r>
              <a:rPr lang="en-US" dirty="0" smtClean="0"/>
              <a:t> </a:t>
            </a:r>
            <a:r>
              <a:rPr lang="en-US" dirty="0" err="1" smtClean="0"/>
              <a:t>đổi</a:t>
            </a:r>
            <a:r>
              <a:rPr lang="en-US" dirty="0" smtClean="0"/>
              <a:t>, chia </a:t>
            </a:r>
            <a:r>
              <a:rPr lang="en-US" dirty="0" err="1" smtClean="0"/>
              <a:t>sẻ</a:t>
            </a:r>
            <a:endParaRPr lang="en-US" dirty="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18550945"/>
              </p:ext>
            </p:extLst>
          </p:nvPr>
        </p:nvGraphicFramePr>
        <p:xfrm>
          <a:off x="5434255" y="2516871"/>
          <a:ext cx="5765720" cy="2855229"/>
        </p:xfrm>
        <a:graphic>
          <a:graphicData uri="http://schemas.openxmlformats.org/presentationml/2006/ole">
            <mc:AlternateContent xmlns:mc="http://schemas.openxmlformats.org/markup-compatibility/2006">
              <mc:Choice xmlns:v="urn:schemas-microsoft-com:vml" Requires="v">
                <p:oleObj spid="_x0000_s4126" name="Image" r:id="rId3" imgW="3974400" imgH="1968120" progId="Photoshop.Image.13">
                  <p:embed/>
                </p:oleObj>
              </mc:Choice>
              <mc:Fallback>
                <p:oleObj name="Image" r:id="rId3" imgW="3974400" imgH="1968120" progId="Photoshop.Image.13">
                  <p:embed/>
                  <p:pic>
                    <p:nvPicPr>
                      <p:cNvPr id="0" name=""/>
                      <p:cNvPicPr/>
                      <p:nvPr/>
                    </p:nvPicPr>
                    <p:blipFill>
                      <a:blip r:embed="rId4"/>
                      <a:stretch>
                        <a:fillRect/>
                      </a:stretch>
                    </p:blipFill>
                    <p:spPr>
                      <a:xfrm>
                        <a:off x="5434255" y="2516871"/>
                        <a:ext cx="5765720" cy="2855229"/>
                      </a:xfrm>
                      <a:prstGeom prst="rect">
                        <a:avLst/>
                      </a:prstGeom>
                    </p:spPr>
                  </p:pic>
                </p:oleObj>
              </mc:Fallback>
            </mc:AlternateContent>
          </a:graphicData>
        </a:graphic>
      </p:graphicFrame>
      <p:sp>
        <p:nvSpPr>
          <p:cNvPr id="13" name="Oval 12"/>
          <p:cNvSpPr/>
          <p:nvPr/>
        </p:nvSpPr>
        <p:spPr>
          <a:xfrm>
            <a:off x="6348655" y="5036355"/>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sp>
        <p:nvSpPr>
          <p:cNvPr id="14" name="Oval 13"/>
          <p:cNvSpPr/>
          <p:nvPr/>
        </p:nvSpPr>
        <p:spPr>
          <a:xfrm>
            <a:off x="5561017" y="4223080"/>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sp>
        <p:nvSpPr>
          <p:cNvPr id="15" name="Oval 14"/>
          <p:cNvSpPr/>
          <p:nvPr/>
        </p:nvSpPr>
        <p:spPr>
          <a:xfrm>
            <a:off x="9003548" y="5344876"/>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a:t>
            </a:r>
            <a:endParaRPr lang="en-US" sz="2000" dirty="0"/>
          </a:p>
        </p:txBody>
      </p:sp>
      <p:sp>
        <p:nvSpPr>
          <p:cNvPr id="16" name="Oval 15"/>
          <p:cNvSpPr/>
          <p:nvPr/>
        </p:nvSpPr>
        <p:spPr>
          <a:xfrm>
            <a:off x="11029059" y="4973362"/>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4</a:t>
            </a:r>
            <a:endParaRPr lang="en-US" sz="2000" dirty="0"/>
          </a:p>
        </p:txBody>
      </p:sp>
      <p:graphicFrame>
        <p:nvGraphicFramePr>
          <p:cNvPr id="8" name="Object 7"/>
          <p:cNvGraphicFramePr>
            <a:graphicFrameLocks noChangeAspect="1"/>
          </p:cNvGraphicFramePr>
          <p:nvPr>
            <p:extLst>
              <p:ext uri="{D42A27DB-BD31-4B8C-83A1-F6EECF244321}">
                <p14:modId xmlns:p14="http://schemas.microsoft.com/office/powerpoint/2010/main" val="4216120954"/>
              </p:ext>
            </p:extLst>
          </p:nvPr>
        </p:nvGraphicFramePr>
        <p:xfrm>
          <a:off x="8904719" y="849973"/>
          <a:ext cx="2466172" cy="1862645"/>
        </p:xfrm>
        <a:graphic>
          <a:graphicData uri="http://schemas.openxmlformats.org/presentationml/2006/ole">
            <mc:AlternateContent xmlns:mc="http://schemas.openxmlformats.org/markup-compatibility/2006">
              <mc:Choice xmlns:v="urn:schemas-microsoft-com:vml" Requires="v">
                <p:oleObj spid="_x0000_s4127" name="Image" r:id="rId5" imgW="5714280" imgH="4317120" progId="Photoshop.Image.13">
                  <p:embed/>
                </p:oleObj>
              </mc:Choice>
              <mc:Fallback>
                <p:oleObj name="Image" r:id="rId5" imgW="5714280" imgH="4317120" progId="Photoshop.Image.13">
                  <p:embed/>
                  <p:pic>
                    <p:nvPicPr>
                      <p:cNvPr id="0" name=""/>
                      <p:cNvPicPr/>
                      <p:nvPr/>
                    </p:nvPicPr>
                    <p:blipFill>
                      <a:blip r:embed="rId6"/>
                      <a:stretch>
                        <a:fillRect/>
                      </a:stretch>
                    </p:blipFill>
                    <p:spPr>
                      <a:xfrm>
                        <a:off x="8904719" y="849973"/>
                        <a:ext cx="2466172" cy="1862645"/>
                      </a:xfrm>
                      <a:prstGeom prst="rect">
                        <a:avLst/>
                      </a:prstGeom>
                    </p:spPr>
                  </p:pic>
                </p:oleObj>
              </mc:Fallback>
            </mc:AlternateContent>
          </a:graphicData>
        </a:graphic>
      </p:graphicFrame>
    </p:spTree>
    <p:extLst>
      <p:ext uri="{BB962C8B-B14F-4D97-AF65-F5344CB8AC3E}">
        <p14:creationId xmlns:p14="http://schemas.microsoft.com/office/powerpoint/2010/main" val="99271448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tập</a:t>
            </a:r>
            <a:r>
              <a:rPr lang="en-US" dirty="0"/>
              <a:t> (LMS - Learning Management System)</a:t>
            </a:r>
          </a:p>
          <a:p>
            <a:pPr lvl="1"/>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môn</a:t>
            </a:r>
            <a:r>
              <a:rPr lang="en-US" dirty="0" smtClean="0"/>
              <a:t> </a:t>
            </a:r>
            <a:r>
              <a:rPr lang="en-US" dirty="0" err="1" smtClean="0"/>
              <a:t>học</a:t>
            </a:r>
            <a:endParaRPr lang="en-US" dirty="0" smtClean="0"/>
          </a:p>
          <a:p>
            <a:endParaRPr lang="en-US" dirty="0" smtClean="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pic>
        <p:nvPicPr>
          <p:cNvPr id="5" name="Picture 4"/>
          <p:cNvPicPr>
            <a:picLocks noChangeAspect="1"/>
          </p:cNvPicPr>
          <p:nvPr/>
        </p:nvPicPr>
        <p:blipFill>
          <a:blip r:embed="rId2"/>
          <a:stretch>
            <a:fillRect/>
          </a:stretch>
        </p:blipFill>
        <p:spPr>
          <a:xfrm>
            <a:off x="6799786" y="2376891"/>
            <a:ext cx="4554014" cy="3489339"/>
          </a:xfrm>
          <a:prstGeom prst="rect">
            <a:avLst/>
          </a:prstGeom>
        </p:spPr>
      </p:pic>
      <p:sp>
        <p:nvSpPr>
          <p:cNvPr id="6" name="Oval 5"/>
          <p:cNvSpPr/>
          <p:nvPr/>
        </p:nvSpPr>
        <p:spPr>
          <a:xfrm>
            <a:off x="10097832" y="2555648"/>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pic>
        <p:nvPicPr>
          <p:cNvPr id="7" name="Picture 6"/>
          <p:cNvPicPr>
            <a:picLocks noChangeAspect="1"/>
          </p:cNvPicPr>
          <p:nvPr/>
        </p:nvPicPr>
        <p:blipFill>
          <a:blip r:embed="rId3"/>
          <a:stretch>
            <a:fillRect/>
          </a:stretch>
        </p:blipFill>
        <p:spPr>
          <a:xfrm>
            <a:off x="843453" y="3536949"/>
            <a:ext cx="3185436" cy="2156647"/>
          </a:xfrm>
          <a:prstGeom prst="rect">
            <a:avLst/>
          </a:prstGeom>
        </p:spPr>
      </p:pic>
      <p:sp>
        <p:nvSpPr>
          <p:cNvPr id="8" name="Oval 7"/>
          <p:cNvSpPr/>
          <p:nvPr/>
        </p:nvSpPr>
        <p:spPr>
          <a:xfrm>
            <a:off x="3641031" y="3682268"/>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2</a:t>
            </a:r>
            <a:endParaRPr lang="en-US" sz="2000" dirty="0"/>
          </a:p>
        </p:txBody>
      </p:sp>
    </p:spTree>
    <p:extLst>
      <p:ext uri="{BB962C8B-B14F-4D97-AF65-F5344CB8AC3E}">
        <p14:creationId xmlns:p14="http://schemas.microsoft.com/office/powerpoint/2010/main" val="122939704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tập</a:t>
            </a:r>
            <a:r>
              <a:rPr lang="en-US" dirty="0"/>
              <a:t> (LMS - Learning Management System</a:t>
            </a:r>
            <a:r>
              <a:rPr lang="en-US" dirty="0" smtClean="0"/>
              <a:t>)</a:t>
            </a:r>
          </a:p>
          <a:p>
            <a:pPr lvl="1"/>
            <a:r>
              <a:rPr lang="en-US" dirty="0" err="1" smtClean="0"/>
              <a:t>Trang</a:t>
            </a:r>
            <a:r>
              <a:rPr lang="en-US" dirty="0" smtClean="0"/>
              <a:t> </a:t>
            </a:r>
            <a:r>
              <a:rPr lang="en-US" dirty="0" err="1" smtClean="0"/>
              <a:t>cá</a:t>
            </a:r>
            <a:r>
              <a:rPr lang="en-US" dirty="0" smtClean="0"/>
              <a:t> </a:t>
            </a:r>
            <a:r>
              <a:rPr lang="en-US" dirty="0" err="1" smtClean="0"/>
              <a:t>nhân</a:t>
            </a:r>
            <a:r>
              <a:rPr lang="en-US" dirty="0" smtClean="0"/>
              <a:t> </a:t>
            </a:r>
            <a:r>
              <a:rPr lang="en-US" dirty="0" err="1" smtClean="0"/>
              <a:t>sinh</a:t>
            </a:r>
            <a:r>
              <a:rPr lang="en-US" dirty="0" smtClean="0"/>
              <a:t> </a:t>
            </a:r>
            <a:r>
              <a:rPr lang="en-US" dirty="0" err="1" smtClean="0"/>
              <a:t>viên</a:t>
            </a:r>
            <a:endParaRPr lang="en-US" dirty="0"/>
          </a:p>
        </p:txBody>
      </p:sp>
      <p:sp>
        <p:nvSpPr>
          <p:cNvPr id="3" name="Title 2"/>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pic>
        <p:nvPicPr>
          <p:cNvPr id="12" name="Picture 11"/>
          <p:cNvPicPr>
            <a:picLocks noChangeAspect="1"/>
          </p:cNvPicPr>
          <p:nvPr/>
        </p:nvPicPr>
        <p:blipFill>
          <a:blip r:embed="rId3"/>
          <a:stretch>
            <a:fillRect/>
          </a:stretch>
        </p:blipFill>
        <p:spPr>
          <a:xfrm>
            <a:off x="4875411" y="2366442"/>
            <a:ext cx="6348347" cy="3598321"/>
          </a:xfrm>
          <a:prstGeom prst="rect">
            <a:avLst/>
          </a:prstGeom>
        </p:spPr>
      </p:pic>
      <p:sp>
        <p:nvSpPr>
          <p:cNvPr id="10" name="Oval 9"/>
          <p:cNvSpPr/>
          <p:nvPr/>
        </p:nvSpPr>
        <p:spPr>
          <a:xfrm>
            <a:off x="7588777" y="4165602"/>
            <a:ext cx="341831" cy="3357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1</a:t>
            </a:r>
            <a:endParaRPr lang="en-US" sz="2000" dirty="0"/>
          </a:p>
        </p:txBody>
      </p:sp>
    </p:spTree>
    <p:extLst>
      <p:ext uri="{BB962C8B-B14F-4D97-AF65-F5344CB8AC3E}">
        <p14:creationId xmlns:p14="http://schemas.microsoft.com/office/powerpoint/2010/main" val="71374548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1156</Words>
  <Application>Microsoft Office PowerPoint</Application>
  <PresentationFormat>Widescreen</PresentationFormat>
  <Paragraphs>188</Paragraphs>
  <Slides>46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Calibri</vt:lpstr>
      <vt:lpstr>Calibri Light</vt:lpstr>
      <vt:lpstr>Roboto Light</vt:lpstr>
      <vt:lpstr>Tahoma</vt:lpstr>
      <vt:lpstr>Times New Roman</vt:lpstr>
      <vt:lpstr>Wingdings</vt:lpstr>
      <vt:lpstr>Office Theme</vt:lpstr>
      <vt:lpstr>Adobe Photoshop Image</vt:lpstr>
      <vt:lpstr>TÀI LIỆU HƯỚNG DẪN SỬ DỤNG PHẦM MỀM  HỆ THỐNG QUẢN LÝ HỌC TẬP </vt:lpstr>
      <vt:lpstr>1. Đối tượng sử dụng 2. Đăng nhập và cập nhật thông tin cá nhân 3. Quản lý môn học</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Thông tin chung</vt:lpstr>
      <vt:lpstr>1. Thông tin chung</vt:lpstr>
      <vt:lpstr>1. Thông tin chung</vt:lpstr>
      <vt:lpstr>1. Thông tin chung</vt:lpstr>
      <vt:lpstr>1. Thông tin chung</vt:lpstr>
      <vt:lpstr>1. Thông tin chung</vt:lpstr>
      <vt:lpstr>1. Thông tin chung</vt:lpstr>
      <vt:lpstr>1. Thông tin chung</vt:lpstr>
      <vt:lpstr>1. Thông tin chung</vt:lpstr>
      <vt:lpstr>1. Thông tin chung</vt:lpstr>
      <vt:lpstr>2. ĐĂNG NHẬP VÀ CẬP NHẬT THÔNG TIN CÁ NHÂN</vt:lpstr>
      <vt:lpstr>2. ĐĂNG NHẬP VÀ CẬP NHẬT THÔNG TIN CÁ NHÂN</vt:lpstr>
      <vt:lpstr>2. ĐĂNG NHẬP VÀ CẬP NHẬT THÔNG TIN CÁ NHÂN</vt:lpstr>
      <vt:lpstr>2. ĐĂNG NHẬP VÀ CẬP NHẬT THÔNG TIN CÁ NHÂN</vt:lpstr>
      <vt:lpstr>2. ĐĂNG NHẬP VÀ CẬP NHẬT THÔNG TIN CÁ NHÂN</vt:lpstr>
      <vt:lpstr>2. ĐĂNG NHẬP VÀ CẬP NHẬT THÔNG TIN CÁ NHÂN</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3. QUẢN LÝ MÔN HỌC</vt:lpstr>
      <vt:lpstr>Thanks for your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Kang</cp:lastModifiedBy>
  <cp:revision>190</cp:revision>
  <dcterms:created xsi:type="dcterms:W3CDTF">2014-12-29T13:34:00Z</dcterms:created>
  <dcterms:modified xsi:type="dcterms:W3CDTF">2021-03-08T20:39:47Z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