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7"/>
  </p:notesMasterIdLst>
  <p:sldIdLst>
    <p:sldId id="349" r:id="rId2"/>
    <p:sldId id="312" r:id="rId3"/>
    <p:sldId id="313" r:id="rId4"/>
    <p:sldId id="352" r:id="rId5"/>
    <p:sldId id="354" r:id="rId6"/>
    <p:sldId id="314" r:id="rId7"/>
    <p:sldId id="315" r:id="rId8"/>
    <p:sldId id="355" r:id="rId9"/>
    <p:sldId id="316" r:id="rId10"/>
    <p:sldId id="317" r:id="rId11"/>
    <p:sldId id="318" r:id="rId12"/>
    <p:sldId id="356" r:id="rId13"/>
    <p:sldId id="321" r:id="rId14"/>
    <p:sldId id="323" r:id="rId15"/>
    <p:sldId id="324" r:id="rId16"/>
    <p:sldId id="350" r:id="rId17"/>
    <p:sldId id="351" r:id="rId18"/>
    <p:sldId id="328" r:id="rId19"/>
    <p:sldId id="366" r:id="rId20"/>
    <p:sldId id="329" r:id="rId21"/>
    <p:sldId id="330" r:id="rId22"/>
    <p:sldId id="358" r:id="rId23"/>
    <p:sldId id="332" r:id="rId24"/>
    <p:sldId id="360" r:id="rId25"/>
    <p:sldId id="334" r:id="rId26"/>
    <p:sldId id="361" r:id="rId27"/>
    <p:sldId id="362" r:id="rId28"/>
    <p:sldId id="335" r:id="rId29"/>
    <p:sldId id="363" r:id="rId30"/>
    <p:sldId id="342" r:id="rId31"/>
    <p:sldId id="343" r:id="rId32"/>
    <p:sldId id="344" r:id="rId33"/>
    <p:sldId id="346" r:id="rId34"/>
    <p:sldId id="347" r:id="rId35"/>
    <p:sldId id="365" r:id="rId3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710F"/>
    <a:srgbClr val="165B0D"/>
    <a:srgbClr val="0C33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淺色樣式 1 - 輔色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42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239907-F056-4CDA-9CB4-24483EA0231C}" type="datetimeFigureOut">
              <a:rPr lang="zh-TW" altLang="en-US" smtClean="0"/>
              <a:t>2015/10/1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A18424-F049-40C0-ABBD-1D6178602D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6582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395536" y="2132856"/>
            <a:ext cx="5832648" cy="2304256"/>
          </a:xfrm>
        </p:spPr>
        <p:txBody>
          <a:bodyPr anchor="t">
            <a:noAutofit/>
          </a:bodyPr>
          <a:lstStyle>
            <a:lvl1pPr>
              <a:defRPr sz="5400">
                <a:solidFill>
                  <a:srgbClr val="1B710F"/>
                </a:solidFill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187624" y="5733256"/>
            <a:ext cx="6840760" cy="553616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 smtClean="0"/>
              <a:t>按一下以編輯母片副標題樣式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727445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一般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371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13628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表格內容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graphicFrame>
        <p:nvGraphicFramePr>
          <p:cNvPr id="7" name="表格 6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530142539"/>
              </p:ext>
            </p:extLst>
          </p:nvPr>
        </p:nvGraphicFramePr>
        <p:xfrm>
          <a:off x="755575" y="2420886"/>
          <a:ext cx="7632849" cy="3456385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544283"/>
                <a:gridCol w="2544283"/>
                <a:gridCol w="2544283"/>
              </a:tblGrid>
              <a:tr h="66186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 smtClean="0">
                          <a:solidFill>
                            <a:srgbClr val="165B0D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標題</a:t>
                      </a:r>
                      <a:r>
                        <a:rPr lang="en-US" altLang="zh-TW" sz="2000" dirty="0" smtClean="0">
                          <a:solidFill>
                            <a:srgbClr val="165B0D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1</a:t>
                      </a:r>
                      <a:endParaRPr lang="zh-TW" altLang="en-US" sz="2000" dirty="0">
                        <a:solidFill>
                          <a:srgbClr val="165B0D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 smtClean="0">
                          <a:solidFill>
                            <a:srgbClr val="165B0D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標題</a:t>
                      </a:r>
                      <a:r>
                        <a:rPr lang="en-US" altLang="zh-TW" sz="2000" dirty="0" smtClean="0">
                          <a:solidFill>
                            <a:srgbClr val="165B0D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2</a:t>
                      </a:r>
                      <a:endParaRPr lang="zh-TW" altLang="en-US" sz="2000" dirty="0">
                        <a:solidFill>
                          <a:srgbClr val="165B0D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 smtClean="0">
                          <a:solidFill>
                            <a:srgbClr val="165B0D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標題</a:t>
                      </a:r>
                      <a:r>
                        <a:rPr lang="en-US" altLang="zh-TW" sz="2000" dirty="0" smtClean="0">
                          <a:solidFill>
                            <a:srgbClr val="165B0D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3</a:t>
                      </a:r>
                      <a:endParaRPr lang="zh-TW" altLang="en-US" sz="2000" dirty="0">
                        <a:solidFill>
                          <a:srgbClr val="165B0D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698631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698631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698631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698631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sp>
        <p:nvSpPr>
          <p:cNvPr id="8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604664"/>
          </a:xfrm>
        </p:spPr>
        <p:txBody>
          <a:bodyPr/>
          <a:lstStyle>
            <a:lvl1pPr marL="0" indent="0">
              <a:buNone/>
              <a:defRPr sz="2800"/>
            </a:lvl1pPr>
            <a:lvl2pPr>
              <a:defRPr sz="2400" i="1"/>
            </a:lvl2pPr>
            <a:lvl3pPr>
              <a:defRPr sz="2000" i="1"/>
            </a:lvl3pPr>
            <a:lvl4pPr>
              <a:defRPr i="1"/>
            </a:lvl4pPr>
            <a:lvl5pPr>
              <a:defRPr i="1"/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3954800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5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46856" y="116632"/>
            <a:ext cx="8229600" cy="11247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4930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43444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b="1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微軟正黑體" pitchFamily="34" charset="-120"/>
          <a:ea typeface="微軟正黑體" pitchFamily="34" charset="-120"/>
          <a:cs typeface="+mj-cs"/>
        </a:defRPr>
      </a:lvl1pPr>
    </p:titleStyle>
    <p:bodyStyle>
      <a:lvl1pPr marL="457200" indent="-457200" algn="l" defTabSz="914400" rtl="0" eaLnBrk="1" latinLnBrk="0" hangingPunct="1">
        <a:spcBef>
          <a:spcPct val="20000"/>
        </a:spcBef>
        <a:buFont typeface="Wingdings" pitchFamily="2" charset="2"/>
        <a:buChar char="u"/>
        <a:defRPr sz="3200" b="1" kern="1200">
          <a:solidFill>
            <a:srgbClr val="0C3307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微軟正黑體" pitchFamily="34" charset="-120"/>
          <a:ea typeface="微軟正黑體" pitchFamily="34" charset="-120"/>
          <a:cs typeface="+mn-cs"/>
        </a:defRPr>
      </a:lvl1pPr>
      <a:lvl2pPr marL="457200" indent="0" algn="l" defTabSz="914400" rtl="0" eaLnBrk="1" latinLnBrk="0" hangingPunct="1">
        <a:spcBef>
          <a:spcPct val="20000"/>
        </a:spcBef>
        <a:buFont typeface="Arial" pitchFamily="34" charset="0"/>
        <a:buNone/>
        <a:defRPr sz="2800" b="1" kern="1200">
          <a:solidFill>
            <a:srgbClr val="1B710F"/>
          </a:solidFill>
          <a:latin typeface="微軟正黑體" pitchFamily="34" charset="-120"/>
          <a:ea typeface="微軟正黑體" pitchFamily="34" charset="-120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Wingdings" pitchFamily="2" charset="2"/>
        <a:buChar char="u"/>
        <a:defRPr sz="2400" b="0" kern="1200">
          <a:solidFill>
            <a:schemeClr val="accent6">
              <a:lumMod val="50000"/>
            </a:schemeClr>
          </a:solidFill>
          <a:latin typeface="微軟正黑體" pitchFamily="34" charset="-120"/>
          <a:ea typeface="微軟正黑體" pitchFamily="34" charset="-120"/>
          <a:cs typeface="+mn-cs"/>
        </a:defRPr>
      </a:lvl3pPr>
      <a:lvl4pPr marL="1371600" indent="0" algn="l" defTabSz="914400" rtl="0" eaLnBrk="1" latinLnBrk="0" hangingPunct="1">
        <a:spcBef>
          <a:spcPct val="20000"/>
        </a:spcBef>
        <a:buFont typeface="Arial" pitchFamily="34" charset="0"/>
        <a:buNone/>
        <a:defRPr sz="2000" b="0" kern="1200">
          <a:solidFill>
            <a:srgbClr val="0C3307"/>
          </a:solidFill>
          <a:latin typeface="微軟正黑體" pitchFamily="34" charset="-120"/>
          <a:ea typeface="微軟正黑體" pitchFamily="34" charset="-120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b="0" kern="1200">
          <a:solidFill>
            <a:srgbClr val="0C3307"/>
          </a:solidFill>
          <a:latin typeface="微軟正黑體" pitchFamily="34" charset="-120"/>
          <a:ea typeface="微軟正黑體" pitchFamily="34" charset="-12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1224124" y="2325756"/>
            <a:ext cx="2954655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5400" b="1" dirty="0" smtClean="0">
                <a:latin typeface="標楷體" pitchFamily="65" charset="-120"/>
                <a:ea typeface="標楷體" pitchFamily="65" charset="-120"/>
              </a:rPr>
              <a:t>JAVA </a:t>
            </a:r>
          </a:p>
          <a:p>
            <a:pPr algn="r"/>
            <a:r>
              <a:rPr lang="zh-TW" altLang="en-US" sz="5400" b="1" dirty="0" smtClean="0">
                <a:latin typeface="標楷體" pitchFamily="65" charset="-120"/>
                <a:ea typeface="標楷體" pitchFamily="65" charset="-120"/>
              </a:rPr>
              <a:t>基礎入門</a:t>
            </a:r>
            <a:endParaRPr lang="zh-TW" altLang="en-US" sz="5400" b="1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208770" y="6381328"/>
            <a:ext cx="13805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smtClean="0">
                <a:solidFill>
                  <a:srgbClr val="1B710F"/>
                </a:solidFill>
                <a:latin typeface="Times New Roman" pitchFamily="18" charset="0"/>
                <a:cs typeface="Times New Roman" pitchFamily="18" charset="0"/>
              </a:rPr>
              <a:t>2015-10-01</a:t>
            </a:r>
            <a:endParaRPr lang="zh-TW" altLang="en-US" sz="2000" b="1" dirty="0">
              <a:solidFill>
                <a:srgbClr val="1B710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2" descr="Java logo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0528" y="2330622"/>
            <a:ext cx="1744593" cy="1744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5053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80752"/>
            <a:ext cx="9144000" cy="122400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50">
            <a:noFill/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/>
          <p:cNvCxnSpPr/>
          <p:nvPr/>
        </p:nvCxnSpPr>
        <p:spPr>
          <a:xfrm>
            <a:off x="107504" y="1268760"/>
            <a:ext cx="9649072" cy="0"/>
          </a:xfrm>
          <a:prstGeom prst="line">
            <a:avLst/>
          </a:prstGeom>
          <a:ln w="25400" cap="sq">
            <a:solidFill>
              <a:schemeClr val="accent6">
                <a:lumMod val="60000"/>
                <a:lumOff val="40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395536" y="293747"/>
            <a:ext cx="8352928" cy="83099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TW" altLang="en-US" sz="4800" b="1" dirty="0" smtClean="0">
                <a:ea typeface="微軟正黑體" pitchFamily="34" charset="-120"/>
              </a:rPr>
              <a:t>迴圈控制敘述</a:t>
            </a:r>
            <a:endParaRPr lang="zh-TW" altLang="en-US" sz="4800" b="1" dirty="0">
              <a:ea typeface="微軟正黑體" pitchFamily="34" charset="-120"/>
            </a:endParaRPr>
          </a:p>
        </p:txBody>
      </p:sp>
      <p:pic>
        <p:nvPicPr>
          <p:cNvPr id="15" name="Picture 3" descr="C:\Documents and Settings\Administrator\桌面\未命名-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-36512" y="-27383"/>
            <a:ext cx="1908000" cy="1346221"/>
          </a:xfrm>
          <a:prstGeom prst="rect">
            <a:avLst/>
          </a:prstGeom>
          <a:noFill/>
        </p:spPr>
      </p:pic>
      <p:pic>
        <p:nvPicPr>
          <p:cNvPr id="22" name="Picture 5" descr="C:\Documents and Settings\Administrator\桌面\未命名-3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1484784"/>
            <a:ext cx="448426" cy="428400"/>
          </a:xfrm>
          <a:prstGeom prst="rect">
            <a:avLst/>
          </a:prstGeom>
          <a:noFill/>
        </p:spPr>
      </p:pic>
      <p:sp>
        <p:nvSpPr>
          <p:cNvPr id="23" name="矩形 22"/>
          <p:cNvSpPr/>
          <p:nvPr/>
        </p:nvSpPr>
        <p:spPr>
          <a:xfrm>
            <a:off x="1043608" y="1508709"/>
            <a:ext cx="7128792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altLang="zh-TW" sz="2800" b="1" dirty="0" smtClean="0">
                <a:solidFill>
                  <a:schemeClr val="tx2"/>
                </a:solidFill>
                <a:ea typeface="微軟正黑體" pitchFamily="34" charset="-120"/>
              </a:rPr>
              <a:t>do  while</a:t>
            </a:r>
            <a:r>
              <a:rPr lang="zh-TW" altLang="en-US" sz="2800" b="1" dirty="0" smtClean="0">
                <a:solidFill>
                  <a:schemeClr val="tx2"/>
                </a:solidFill>
                <a:ea typeface="微軟正黑體" pitchFamily="34" charset="-120"/>
              </a:rPr>
              <a:t>迴圈敘述</a:t>
            </a:r>
          </a:p>
        </p:txBody>
      </p:sp>
      <p:sp>
        <p:nvSpPr>
          <p:cNvPr id="24" name="投影片編號版面配置區 2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2BE8CF-ED02-4C6B-A69A-794915F16E7F}" type="slidenum">
              <a:rPr lang="zh-TW" altLang="en-US" smtClean="0"/>
              <a:pPr/>
              <a:t>10</a:t>
            </a:fld>
            <a:endParaRPr lang="zh-TW" altLang="en-US"/>
          </a:p>
        </p:txBody>
      </p:sp>
      <p:sp>
        <p:nvSpPr>
          <p:cNvPr id="17" name="Text Box 9"/>
          <p:cNvSpPr txBox="1">
            <a:spLocks noChangeArrowheads="1"/>
          </p:cNvSpPr>
          <p:nvPr/>
        </p:nvSpPr>
        <p:spPr bwMode="auto">
          <a:xfrm>
            <a:off x="467544" y="4437063"/>
            <a:ext cx="5208587" cy="2014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zh-TW" altLang="en-US" sz="1800" b="1" dirty="0">
                <a:solidFill>
                  <a:srgbClr val="CC0000"/>
                </a:solidFill>
                <a:latin typeface="Calibri" pitchFamily="34" charset="0"/>
                <a:ea typeface="微軟正黑體" pitchFamily="34" charset="-120"/>
                <a:cs typeface="Calibri" pitchFamily="34" charset="0"/>
              </a:rPr>
              <a:t>★</a:t>
            </a:r>
            <a:r>
              <a:rPr lang="en-US" altLang="zh-TW" sz="1800" b="1" dirty="0">
                <a:latin typeface="Calibri" pitchFamily="34" charset="0"/>
                <a:ea typeface="微軟正黑體" pitchFamily="34" charset="-120"/>
                <a:cs typeface="Calibri" pitchFamily="34" charset="0"/>
              </a:rPr>
              <a:t>do while</a:t>
            </a:r>
            <a:r>
              <a:rPr lang="zh-TW" altLang="en-US" sz="1800" b="1" dirty="0">
                <a:latin typeface="Calibri" pitchFamily="34" charset="0"/>
                <a:ea typeface="微軟正黑體" pitchFamily="34" charset="-120"/>
                <a:cs typeface="Calibri" pitchFamily="34" charset="0"/>
              </a:rPr>
              <a:t>也是用於迴圈執行次數未知時。</a:t>
            </a:r>
          </a:p>
          <a:p>
            <a:pPr algn="l"/>
            <a:endParaRPr lang="zh-TW" altLang="en-US" sz="1800" b="1" dirty="0">
              <a:latin typeface="Calibri" pitchFamily="34" charset="0"/>
              <a:ea typeface="微軟正黑體" pitchFamily="34" charset="-120"/>
              <a:cs typeface="Calibri" pitchFamily="34" charset="0"/>
            </a:endParaRPr>
          </a:p>
          <a:p>
            <a:pPr algn="l"/>
            <a:r>
              <a:rPr lang="zh-TW" altLang="en-US" sz="1800" b="1" dirty="0">
                <a:solidFill>
                  <a:srgbClr val="CC0000"/>
                </a:solidFill>
                <a:latin typeface="Calibri" pitchFamily="34" charset="0"/>
                <a:ea typeface="微軟正黑體" pitchFamily="34" charset="-120"/>
                <a:cs typeface="Calibri" pitchFamily="34" charset="0"/>
              </a:rPr>
              <a:t>★</a:t>
            </a:r>
            <a:r>
              <a:rPr lang="zh-TW" altLang="en-US" sz="1800" b="1" dirty="0">
                <a:latin typeface="Calibri" pitchFamily="34" charset="0"/>
                <a:ea typeface="微軟正黑體" pitchFamily="34" charset="-120"/>
                <a:cs typeface="Calibri" pitchFamily="34" charset="0"/>
              </a:rPr>
              <a:t>和</a:t>
            </a:r>
            <a:r>
              <a:rPr lang="en-US" altLang="zh-TW" sz="1800" b="1" dirty="0">
                <a:latin typeface="Calibri" pitchFamily="34" charset="0"/>
                <a:ea typeface="微軟正黑體" pitchFamily="34" charset="-120"/>
                <a:cs typeface="Calibri" pitchFamily="34" charset="0"/>
              </a:rPr>
              <a:t>while</a:t>
            </a:r>
            <a:r>
              <a:rPr lang="zh-TW" altLang="en-US" sz="1800" b="1" dirty="0">
                <a:latin typeface="Calibri" pitchFamily="34" charset="0"/>
                <a:ea typeface="微軟正黑體" pitchFamily="34" charset="-120"/>
                <a:cs typeface="Calibri" pitchFamily="34" charset="0"/>
              </a:rPr>
              <a:t>迴圈最大不同之處，就是</a:t>
            </a:r>
            <a:r>
              <a:rPr lang="en-US" altLang="zh-TW" sz="1800" b="1" dirty="0">
                <a:latin typeface="Calibri" pitchFamily="34" charset="0"/>
                <a:ea typeface="微軟正黑體" pitchFamily="34" charset="-120"/>
                <a:cs typeface="Calibri" pitchFamily="34" charset="0"/>
              </a:rPr>
              <a:t>while</a:t>
            </a:r>
            <a:r>
              <a:rPr lang="zh-TW" altLang="en-US" sz="1800" b="1" dirty="0">
                <a:latin typeface="Calibri" pitchFamily="34" charset="0"/>
                <a:ea typeface="微軟正黑體" pitchFamily="34" charset="-120"/>
                <a:cs typeface="Calibri" pitchFamily="34" charset="0"/>
              </a:rPr>
              <a:t>會先</a:t>
            </a:r>
            <a:br>
              <a:rPr lang="zh-TW" altLang="en-US" sz="1800" b="1" dirty="0">
                <a:latin typeface="Calibri" pitchFamily="34" charset="0"/>
                <a:ea typeface="微軟正黑體" pitchFamily="34" charset="-120"/>
                <a:cs typeface="Calibri" pitchFamily="34" charset="0"/>
              </a:rPr>
            </a:br>
            <a:r>
              <a:rPr lang="zh-TW" altLang="en-US" sz="1800" b="1" dirty="0">
                <a:latin typeface="Calibri" pitchFamily="34" charset="0"/>
                <a:ea typeface="微軟正黑體" pitchFamily="34" charset="-120"/>
                <a:cs typeface="Calibri" pitchFamily="34" charset="0"/>
              </a:rPr>
              <a:t>　判斷條件真假再決定是否執行迴圈主體，</a:t>
            </a:r>
            <a:br>
              <a:rPr lang="zh-TW" altLang="en-US" sz="1800" b="1" dirty="0">
                <a:latin typeface="Calibri" pitchFamily="34" charset="0"/>
                <a:ea typeface="微軟正黑體" pitchFamily="34" charset="-120"/>
                <a:cs typeface="Calibri" pitchFamily="34" charset="0"/>
              </a:rPr>
            </a:br>
            <a:r>
              <a:rPr lang="zh-TW" altLang="en-US" sz="1800" b="1" dirty="0">
                <a:latin typeface="Calibri" pitchFamily="34" charset="0"/>
                <a:ea typeface="微軟正黑體" pitchFamily="34" charset="-120"/>
                <a:cs typeface="Calibri" pitchFamily="34" charset="0"/>
              </a:rPr>
              <a:t>　而</a:t>
            </a:r>
            <a:r>
              <a:rPr lang="en-US" altLang="zh-TW" sz="1800" b="1" dirty="0">
                <a:latin typeface="Calibri" pitchFamily="34" charset="0"/>
                <a:ea typeface="微軟正黑體" pitchFamily="34" charset="-120"/>
                <a:cs typeface="Calibri" pitchFamily="34" charset="0"/>
              </a:rPr>
              <a:t>do while</a:t>
            </a:r>
            <a:r>
              <a:rPr lang="zh-TW" altLang="en-US" sz="1800" b="1" dirty="0">
                <a:latin typeface="Calibri" pitchFamily="34" charset="0"/>
                <a:ea typeface="微軟正黑體" pitchFamily="34" charset="-120"/>
                <a:cs typeface="Calibri" pitchFamily="34" charset="0"/>
              </a:rPr>
              <a:t>會先做再判斷條件的真假。</a:t>
            </a:r>
          </a:p>
          <a:p>
            <a:pPr algn="l"/>
            <a:endParaRPr lang="zh-TW" altLang="en-US" sz="1800" b="1" dirty="0">
              <a:latin typeface="Calibri" pitchFamily="34" charset="0"/>
              <a:ea typeface="微軟正黑體" pitchFamily="34" charset="-120"/>
              <a:cs typeface="Calibri" pitchFamily="34" charset="0"/>
            </a:endParaRPr>
          </a:p>
          <a:p>
            <a:pPr algn="l"/>
            <a:r>
              <a:rPr lang="zh-TW" altLang="en-US" sz="1800" b="1" dirty="0">
                <a:solidFill>
                  <a:srgbClr val="CC0000"/>
                </a:solidFill>
                <a:latin typeface="Calibri" pitchFamily="34" charset="0"/>
                <a:ea typeface="微軟正黑體" pitchFamily="34" charset="-120"/>
                <a:cs typeface="Calibri" pitchFamily="34" charset="0"/>
              </a:rPr>
              <a:t>★</a:t>
            </a:r>
            <a:r>
              <a:rPr lang="zh-TW" altLang="en-US" sz="1800" b="1" dirty="0">
                <a:latin typeface="Calibri" pitchFamily="34" charset="0"/>
                <a:ea typeface="微軟正黑體" pitchFamily="34" charset="-120"/>
                <a:cs typeface="Calibri" pitchFamily="34" charset="0"/>
              </a:rPr>
              <a:t>使用</a:t>
            </a:r>
            <a:r>
              <a:rPr lang="en-US" altLang="zh-TW" sz="1800" b="1" dirty="0">
                <a:latin typeface="Calibri" pitchFamily="34" charset="0"/>
                <a:ea typeface="微軟正黑體" pitchFamily="34" charset="-120"/>
                <a:cs typeface="Calibri" pitchFamily="34" charset="0"/>
              </a:rPr>
              <a:t>do while</a:t>
            </a:r>
            <a:r>
              <a:rPr lang="zh-TW" altLang="en-US" sz="1800" b="1" dirty="0">
                <a:latin typeface="Calibri" pitchFamily="34" charset="0"/>
                <a:ea typeface="微軟正黑體" pitchFamily="34" charset="-120"/>
                <a:cs typeface="Calibri" pitchFamily="34" charset="0"/>
              </a:rPr>
              <a:t>迴圈時至少會執行一次迴圈主體</a:t>
            </a:r>
            <a:r>
              <a:rPr lang="zh-TW" altLang="en-US" sz="1800" dirty="0">
                <a:latin typeface="Calibri" pitchFamily="34" charset="0"/>
                <a:ea typeface="微軟正黑體" pitchFamily="34" charset="-120"/>
                <a:cs typeface="Calibri" pitchFamily="34" charset="0"/>
              </a:rPr>
              <a:t>。</a:t>
            </a: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891015" y="2137528"/>
            <a:ext cx="5122863" cy="16561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TW" sz="2400" dirty="0">
                <a:solidFill>
                  <a:srgbClr val="FF0000"/>
                </a:solidFill>
              </a:rPr>
              <a:t>do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TW" sz="2400" dirty="0">
                <a:solidFill>
                  <a:srgbClr val="FF0000"/>
                </a:solidFill>
              </a:rPr>
              <a:t>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TW" sz="2400" dirty="0">
                <a:solidFill>
                  <a:srgbClr val="FF0000"/>
                </a:solidFill>
              </a:rPr>
              <a:t>    </a:t>
            </a:r>
            <a:r>
              <a:rPr lang="zh-TW" altLang="en-US" sz="2400" dirty="0">
                <a:solidFill>
                  <a:srgbClr val="FF0000"/>
                </a:solidFill>
              </a:rPr>
              <a:t>程式敘述</a:t>
            </a:r>
            <a:r>
              <a:rPr lang="en-US" altLang="zh-TW" sz="2400" dirty="0">
                <a:solidFill>
                  <a:srgbClr val="FF0000"/>
                </a:solidFill>
              </a:rPr>
              <a:t>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TW" sz="2400" dirty="0">
                <a:solidFill>
                  <a:srgbClr val="FF0000"/>
                </a:solidFill>
              </a:rPr>
              <a:t>} while ( </a:t>
            </a:r>
            <a:r>
              <a:rPr lang="zh-TW" altLang="en-US" sz="2400" dirty="0">
                <a:solidFill>
                  <a:srgbClr val="FF0000"/>
                </a:solidFill>
              </a:rPr>
              <a:t>結束條件 </a:t>
            </a:r>
            <a:r>
              <a:rPr lang="en-US" altLang="zh-TW" sz="2400" dirty="0">
                <a:solidFill>
                  <a:srgbClr val="FF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27262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80752"/>
            <a:ext cx="9144000" cy="122400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50">
            <a:noFill/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/>
          <p:cNvCxnSpPr/>
          <p:nvPr/>
        </p:nvCxnSpPr>
        <p:spPr>
          <a:xfrm>
            <a:off x="107504" y="1268760"/>
            <a:ext cx="9649072" cy="0"/>
          </a:xfrm>
          <a:prstGeom prst="line">
            <a:avLst/>
          </a:prstGeom>
          <a:ln w="25400" cap="sq">
            <a:solidFill>
              <a:schemeClr val="accent6">
                <a:lumMod val="60000"/>
                <a:lumOff val="40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395536" y="293747"/>
            <a:ext cx="8352928" cy="83099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TW" altLang="en-US" sz="4800" b="1" dirty="0" smtClean="0">
                <a:ea typeface="微軟正黑體" pitchFamily="34" charset="-120"/>
              </a:rPr>
              <a:t>迴圈控制敘述</a:t>
            </a:r>
            <a:endParaRPr lang="zh-TW" altLang="en-US" sz="4800" b="1" dirty="0">
              <a:ea typeface="微軟正黑體" pitchFamily="34" charset="-120"/>
            </a:endParaRPr>
          </a:p>
        </p:txBody>
      </p:sp>
      <p:pic>
        <p:nvPicPr>
          <p:cNvPr id="15" name="Picture 3" descr="C:\Documents and Settings\Administrator\桌面\未命名-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-36512" y="-27383"/>
            <a:ext cx="1908000" cy="1346221"/>
          </a:xfrm>
          <a:prstGeom prst="rect">
            <a:avLst/>
          </a:prstGeom>
          <a:noFill/>
        </p:spPr>
      </p:pic>
      <p:pic>
        <p:nvPicPr>
          <p:cNvPr id="22" name="Picture 5" descr="C:\Documents and Settings\Administrator\桌面\未命名-3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1484784"/>
            <a:ext cx="448426" cy="428400"/>
          </a:xfrm>
          <a:prstGeom prst="rect">
            <a:avLst/>
          </a:prstGeom>
          <a:noFill/>
        </p:spPr>
      </p:pic>
      <p:sp>
        <p:nvSpPr>
          <p:cNvPr id="23" name="矩形 22"/>
          <p:cNvSpPr/>
          <p:nvPr/>
        </p:nvSpPr>
        <p:spPr>
          <a:xfrm>
            <a:off x="1043608" y="1508709"/>
            <a:ext cx="7128792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altLang="zh-TW" sz="2800" b="1" dirty="0" smtClean="0">
                <a:solidFill>
                  <a:schemeClr val="tx2"/>
                </a:solidFill>
                <a:ea typeface="微軟正黑體" pitchFamily="34" charset="-120"/>
              </a:rPr>
              <a:t>do  while</a:t>
            </a:r>
            <a:r>
              <a:rPr lang="zh-TW" altLang="en-US" sz="2800" b="1" dirty="0" smtClean="0">
                <a:solidFill>
                  <a:schemeClr val="tx2"/>
                </a:solidFill>
                <a:ea typeface="微軟正黑體" pitchFamily="34" charset="-120"/>
              </a:rPr>
              <a:t>迴圈敘述</a:t>
            </a:r>
          </a:p>
        </p:txBody>
      </p:sp>
      <p:sp>
        <p:nvSpPr>
          <p:cNvPr id="24" name="投影片編號版面配置區 2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2BE8CF-ED02-4C6B-A69A-794915F16E7F}" type="slidenum">
              <a:rPr lang="zh-TW" altLang="en-US" smtClean="0"/>
              <a:pPr/>
              <a:t>11</a:t>
            </a:fld>
            <a:endParaRPr lang="zh-TW" altLang="en-US"/>
          </a:p>
        </p:txBody>
      </p:sp>
      <p:sp>
        <p:nvSpPr>
          <p:cNvPr id="2" name="矩形 1"/>
          <p:cNvSpPr/>
          <p:nvPr/>
        </p:nvSpPr>
        <p:spPr>
          <a:xfrm>
            <a:off x="1043608" y="3378531"/>
            <a:ext cx="4572000" cy="158812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dirty="0">
                <a:solidFill>
                  <a:srgbClr val="FF0000"/>
                </a:solidFill>
              </a:rPr>
              <a:t>do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dirty="0">
                <a:solidFill>
                  <a:srgbClr val="FF0000"/>
                </a:solidFill>
              </a:rPr>
              <a:t>{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dirty="0">
                <a:solidFill>
                  <a:srgbClr val="FF0000"/>
                </a:solidFill>
              </a:rPr>
              <a:t>   f = (9.0 * c) / 5.0 + 32.0;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dirty="0">
                <a:solidFill>
                  <a:srgbClr val="FF0000"/>
                </a:solidFill>
              </a:rPr>
              <a:t>   </a:t>
            </a:r>
            <a:r>
              <a:rPr lang="en-US" altLang="zh-TW" dirty="0" err="1">
                <a:solidFill>
                  <a:srgbClr val="FF0000"/>
                </a:solidFill>
              </a:rPr>
              <a:t>System.out.println</a:t>
            </a:r>
            <a:r>
              <a:rPr lang="en-US" altLang="zh-TW" dirty="0">
                <a:solidFill>
                  <a:srgbClr val="FF0000"/>
                </a:solidFill>
              </a:rPr>
              <a:t>(c + "\t" + f);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dirty="0">
                <a:solidFill>
                  <a:srgbClr val="FF0000"/>
                </a:solidFill>
              </a:rPr>
              <a:t>   c += step;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dirty="0">
                <a:solidFill>
                  <a:srgbClr val="FF0000"/>
                </a:solidFill>
              </a:rPr>
              <a:t>} while ( c &lt;= upper );</a:t>
            </a:r>
          </a:p>
        </p:txBody>
      </p:sp>
      <p:pic>
        <p:nvPicPr>
          <p:cNvPr id="10" name="Picture 8" descr="Ch3-5-3-0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2291549"/>
            <a:ext cx="3135021" cy="3757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6000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80752"/>
            <a:ext cx="9144000" cy="122400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50">
            <a:noFill/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/>
          <p:cNvCxnSpPr/>
          <p:nvPr/>
        </p:nvCxnSpPr>
        <p:spPr>
          <a:xfrm>
            <a:off x="107504" y="1268760"/>
            <a:ext cx="9649072" cy="0"/>
          </a:xfrm>
          <a:prstGeom prst="line">
            <a:avLst/>
          </a:prstGeom>
          <a:ln w="25400" cap="sq">
            <a:solidFill>
              <a:schemeClr val="accent6">
                <a:lumMod val="60000"/>
                <a:lumOff val="40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395536" y="293747"/>
            <a:ext cx="8352928" cy="83099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TW" altLang="en-US" sz="4800" b="1" dirty="0" smtClean="0">
                <a:ea typeface="微軟正黑體" pitchFamily="34" charset="-120"/>
              </a:rPr>
              <a:t>迴圈控制敘述</a:t>
            </a:r>
            <a:endParaRPr lang="zh-TW" altLang="en-US" sz="4800" b="1" dirty="0">
              <a:ea typeface="微軟正黑體" pitchFamily="34" charset="-120"/>
            </a:endParaRPr>
          </a:p>
        </p:txBody>
      </p:sp>
      <p:pic>
        <p:nvPicPr>
          <p:cNvPr id="15" name="Picture 3" descr="C:\Documents and Settings\Administrator\桌面\未命名-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-36512" y="-27383"/>
            <a:ext cx="1908000" cy="1346221"/>
          </a:xfrm>
          <a:prstGeom prst="rect">
            <a:avLst/>
          </a:prstGeom>
          <a:noFill/>
        </p:spPr>
      </p:pic>
      <p:pic>
        <p:nvPicPr>
          <p:cNvPr id="22" name="Picture 5" descr="C:\Documents and Settings\Administrator\桌面\未命名-3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1484784"/>
            <a:ext cx="448426" cy="428400"/>
          </a:xfrm>
          <a:prstGeom prst="rect">
            <a:avLst/>
          </a:prstGeom>
          <a:noFill/>
        </p:spPr>
      </p:pic>
      <p:sp>
        <p:nvSpPr>
          <p:cNvPr id="23" name="矩形 22"/>
          <p:cNvSpPr/>
          <p:nvPr/>
        </p:nvSpPr>
        <p:spPr>
          <a:xfrm>
            <a:off x="1043608" y="1508709"/>
            <a:ext cx="7128792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altLang="zh-TW" sz="2800" b="1" dirty="0" smtClean="0">
                <a:solidFill>
                  <a:schemeClr val="tx2"/>
                </a:solidFill>
                <a:ea typeface="微軟正黑體" pitchFamily="34" charset="-120"/>
              </a:rPr>
              <a:t>do  while</a:t>
            </a:r>
            <a:r>
              <a:rPr lang="zh-TW" altLang="en-US" sz="2800" b="1" dirty="0" smtClean="0">
                <a:solidFill>
                  <a:schemeClr val="tx2"/>
                </a:solidFill>
                <a:ea typeface="微軟正黑體" pitchFamily="34" charset="-120"/>
              </a:rPr>
              <a:t>迴圈敘述</a:t>
            </a:r>
          </a:p>
        </p:txBody>
      </p:sp>
      <p:sp>
        <p:nvSpPr>
          <p:cNvPr id="24" name="投影片編號版面配置區 2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2BE8CF-ED02-4C6B-A69A-794915F16E7F}" type="slidenum">
              <a:rPr lang="zh-TW" altLang="en-US" smtClean="0"/>
              <a:pPr/>
              <a:t>12</a:t>
            </a:fld>
            <a:endParaRPr lang="zh-TW" altLang="en-US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552" y="2456769"/>
            <a:ext cx="5734050" cy="3638550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36296" y="3912246"/>
            <a:ext cx="1266825" cy="1724025"/>
          </a:xfrm>
          <a:prstGeom prst="rect">
            <a:avLst/>
          </a:prstGeom>
        </p:spPr>
      </p:pic>
      <p:sp>
        <p:nvSpPr>
          <p:cNvPr id="11" name="文字方塊 10"/>
          <p:cNvSpPr txBox="1"/>
          <p:nvPr/>
        </p:nvSpPr>
        <p:spPr>
          <a:xfrm>
            <a:off x="7164288" y="3333792"/>
            <a:ext cx="1170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輸出結果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47383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80752"/>
            <a:ext cx="9144000" cy="122400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50">
            <a:noFill/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/>
          <p:cNvCxnSpPr/>
          <p:nvPr/>
        </p:nvCxnSpPr>
        <p:spPr>
          <a:xfrm>
            <a:off x="107504" y="1268760"/>
            <a:ext cx="9649072" cy="0"/>
          </a:xfrm>
          <a:prstGeom prst="line">
            <a:avLst/>
          </a:prstGeom>
          <a:ln w="25400" cap="sq">
            <a:solidFill>
              <a:schemeClr val="accent6">
                <a:lumMod val="60000"/>
                <a:lumOff val="40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395536" y="293747"/>
            <a:ext cx="8352928" cy="83099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TW" altLang="en-US" sz="4800" b="1" dirty="0" smtClean="0">
                <a:ea typeface="微軟正黑體" pitchFamily="34" charset="-120"/>
              </a:rPr>
              <a:t>迴圈控制敘述</a:t>
            </a:r>
            <a:endParaRPr lang="zh-TW" altLang="en-US" sz="4800" b="1" dirty="0">
              <a:ea typeface="微軟正黑體" pitchFamily="34" charset="-120"/>
            </a:endParaRPr>
          </a:p>
        </p:txBody>
      </p:sp>
      <p:pic>
        <p:nvPicPr>
          <p:cNvPr id="15" name="Picture 3" descr="C:\Documents and Settings\Administrator\桌面\未命名-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-36512" y="-27383"/>
            <a:ext cx="1908000" cy="1346221"/>
          </a:xfrm>
          <a:prstGeom prst="rect">
            <a:avLst/>
          </a:prstGeom>
          <a:noFill/>
        </p:spPr>
      </p:pic>
      <p:pic>
        <p:nvPicPr>
          <p:cNvPr id="22" name="Picture 5" descr="C:\Documents and Settings\Administrator\桌面\未命名-3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1484784"/>
            <a:ext cx="448426" cy="428400"/>
          </a:xfrm>
          <a:prstGeom prst="rect">
            <a:avLst/>
          </a:prstGeom>
          <a:noFill/>
        </p:spPr>
      </p:pic>
      <p:sp>
        <p:nvSpPr>
          <p:cNvPr id="23" name="矩形 22"/>
          <p:cNvSpPr/>
          <p:nvPr/>
        </p:nvSpPr>
        <p:spPr>
          <a:xfrm>
            <a:off x="1043608" y="1508709"/>
            <a:ext cx="7128792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altLang="zh-TW" sz="2800" b="1" dirty="0" smtClean="0">
                <a:solidFill>
                  <a:schemeClr val="tx2"/>
                </a:solidFill>
                <a:ea typeface="微軟正黑體" pitchFamily="34" charset="-120"/>
              </a:rPr>
              <a:t>break</a:t>
            </a:r>
            <a:endParaRPr lang="zh-TW" altLang="en-US" sz="2800" b="1" dirty="0" smtClean="0">
              <a:solidFill>
                <a:schemeClr val="tx2"/>
              </a:solidFill>
              <a:ea typeface="微軟正黑體" pitchFamily="34" charset="-120"/>
            </a:endParaRPr>
          </a:p>
        </p:txBody>
      </p:sp>
      <p:sp>
        <p:nvSpPr>
          <p:cNvPr id="24" name="投影片編號版面配置區 2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2BE8CF-ED02-4C6B-A69A-794915F16E7F}" type="slidenum">
              <a:rPr lang="zh-TW" altLang="en-US" smtClean="0"/>
              <a:pPr/>
              <a:t>13</a:t>
            </a:fld>
            <a:endParaRPr lang="zh-TW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14388" y="1916832"/>
            <a:ext cx="7515225" cy="288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矩形 1"/>
          <p:cNvSpPr/>
          <p:nvPr/>
        </p:nvSpPr>
        <p:spPr>
          <a:xfrm>
            <a:off x="474688" y="5211030"/>
            <a:ext cx="8212111" cy="882266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b="1" dirty="0">
                <a:solidFill>
                  <a:srgbClr val="C00000"/>
                </a:solidFill>
                <a:latin typeface="Calibri" pitchFamily="34" charset="0"/>
                <a:ea typeface="微軟正黑體" pitchFamily="34" charset="-120"/>
                <a:cs typeface="Calibri" pitchFamily="34" charset="0"/>
              </a:rPr>
              <a:t>★</a:t>
            </a:r>
            <a:r>
              <a:rPr lang="zh-TW" altLang="en-US" b="1" dirty="0">
                <a:solidFill>
                  <a:schemeClr val="tx1"/>
                </a:solidFill>
                <a:latin typeface="Calibri" pitchFamily="34" charset="0"/>
                <a:ea typeface="微軟正黑體" pitchFamily="34" charset="-120"/>
                <a:cs typeface="Calibri" pitchFamily="34" charset="0"/>
              </a:rPr>
              <a:t>當程式執行到</a:t>
            </a:r>
            <a:r>
              <a:rPr lang="en-US" altLang="zh-TW" b="1" dirty="0">
                <a:solidFill>
                  <a:schemeClr val="tx1"/>
                </a:solidFill>
                <a:latin typeface="Calibri" pitchFamily="34" charset="0"/>
                <a:ea typeface="微軟正黑體" pitchFamily="34" charset="-120"/>
                <a:cs typeface="Calibri" pitchFamily="34" charset="0"/>
              </a:rPr>
              <a:t>break</a:t>
            </a:r>
            <a:r>
              <a:rPr lang="zh-TW" altLang="en-US" b="1" dirty="0">
                <a:solidFill>
                  <a:schemeClr val="tx1"/>
                </a:solidFill>
                <a:latin typeface="Calibri" pitchFamily="34" charset="0"/>
                <a:ea typeface="微軟正黑體" pitchFamily="34" charset="-120"/>
                <a:cs typeface="Calibri" pitchFamily="34" charset="0"/>
              </a:rPr>
              <a:t>敘述時，即會離開迴圈，繼續執行迴圈外的下一個敘述</a:t>
            </a:r>
          </a:p>
          <a:p>
            <a:r>
              <a:rPr lang="zh-TW" altLang="en-US" b="1" dirty="0">
                <a:solidFill>
                  <a:srgbClr val="C00000"/>
                </a:solidFill>
                <a:latin typeface="Calibri" pitchFamily="34" charset="0"/>
                <a:ea typeface="微軟正黑體" pitchFamily="34" charset="-120"/>
                <a:cs typeface="Calibri" pitchFamily="34" charset="0"/>
              </a:rPr>
              <a:t>★</a:t>
            </a:r>
            <a:r>
              <a:rPr lang="zh-TW" altLang="en-US" b="1" dirty="0">
                <a:solidFill>
                  <a:schemeClr val="tx1"/>
                </a:solidFill>
                <a:latin typeface="Calibri" pitchFamily="34" charset="0"/>
                <a:ea typeface="微軟正黑體" pitchFamily="34" charset="-120"/>
                <a:cs typeface="Calibri" pitchFamily="34" charset="0"/>
              </a:rPr>
              <a:t>如果</a:t>
            </a:r>
            <a:r>
              <a:rPr lang="en-US" altLang="zh-TW" b="1" dirty="0">
                <a:solidFill>
                  <a:schemeClr val="tx1"/>
                </a:solidFill>
                <a:latin typeface="Calibri" pitchFamily="34" charset="0"/>
                <a:ea typeface="微軟正黑體" pitchFamily="34" charset="-120"/>
                <a:cs typeface="Calibri" pitchFamily="34" charset="0"/>
              </a:rPr>
              <a:t>break</a:t>
            </a:r>
            <a:r>
              <a:rPr lang="zh-TW" altLang="en-US" b="1" dirty="0">
                <a:solidFill>
                  <a:schemeClr val="tx1"/>
                </a:solidFill>
                <a:latin typeface="Calibri" pitchFamily="34" charset="0"/>
                <a:ea typeface="微軟正黑體" pitchFamily="34" charset="-120"/>
                <a:cs typeface="Calibri" pitchFamily="34" charset="0"/>
              </a:rPr>
              <a:t>敘述出現在巢狀迴圈中的內層迴圈，則</a:t>
            </a:r>
            <a:r>
              <a:rPr lang="en-US" altLang="zh-TW" b="1" dirty="0">
                <a:solidFill>
                  <a:schemeClr val="tx1"/>
                </a:solidFill>
                <a:latin typeface="Calibri" pitchFamily="34" charset="0"/>
                <a:ea typeface="微軟正黑體" pitchFamily="34" charset="-120"/>
                <a:cs typeface="Calibri" pitchFamily="34" charset="0"/>
              </a:rPr>
              <a:t>break</a:t>
            </a:r>
            <a:r>
              <a:rPr lang="zh-TW" altLang="en-US" b="1" dirty="0">
                <a:solidFill>
                  <a:schemeClr val="tx1"/>
                </a:solidFill>
                <a:latin typeface="Calibri" pitchFamily="34" charset="0"/>
                <a:ea typeface="微軟正黑體" pitchFamily="34" charset="-120"/>
                <a:cs typeface="Calibri" pitchFamily="34" charset="0"/>
              </a:rPr>
              <a:t>敘述只會跳離當層迴圈</a:t>
            </a:r>
            <a:endParaRPr lang="zh-TW" altLang="en-US" dirty="0">
              <a:solidFill>
                <a:schemeClr val="tx1"/>
              </a:solidFill>
              <a:latin typeface="Calibri" pitchFamily="34" charset="0"/>
              <a:ea typeface="微軟正黑體" pitchFamily="34" charset="-12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5227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80752"/>
            <a:ext cx="9144000" cy="122400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50">
            <a:noFill/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/>
          <p:cNvCxnSpPr/>
          <p:nvPr/>
        </p:nvCxnSpPr>
        <p:spPr>
          <a:xfrm>
            <a:off x="107504" y="1268760"/>
            <a:ext cx="9649072" cy="0"/>
          </a:xfrm>
          <a:prstGeom prst="line">
            <a:avLst/>
          </a:prstGeom>
          <a:ln w="25400" cap="sq">
            <a:solidFill>
              <a:schemeClr val="accent6">
                <a:lumMod val="60000"/>
                <a:lumOff val="40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395536" y="293747"/>
            <a:ext cx="8352928" cy="83099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TW" altLang="en-US" sz="4800" b="1" dirty="0" smtClean="0">
                <a:ea typeface="微軟正黑體" pitchFamily="34" charset="-120"/>
              </a:rPr>
              <a:t>迴圈控制敘述</a:t>
            </a:r>
            <a:endParaRPr lang="zh-TW" altLang="en-US" sz="4800" b="1" dirty="0">
              <a:ea typeface="微軟正黑體" pitchFamily="34" charset="-120"/>
            </a:endParaRPr>
          </a:p>
        </p:txBody>
      </p:sp>
      <p:pic>
        <p:nvPicPr>
          <p:cNvPr id="15" name="Picture 3" descr="C:\Documents and Settings\Administrator\桌面\未命名-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-36512" y="-27383"/>
            <a:ext cx="1908000" cy="1346221"/>
          </a:xfrm>
          <a:prstGeom prst="rect">
            <a:avLst/>
          </a:prstGeom>
          <a:noFill/>
        </p:spPr>
      </p:pic>
      <p:pic>
        <p:nvPicPr>
          <p:cNvPr id="22" name="Picture 5" descr="C:\Documents and Settings\Administrator\桌面\未命名-3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1484784"/>
            <a:ext cx="448426" cy="428400"/>
          </a:xfrm>
          <a:prstGeom prst="rect">
            <a:avLst/>
          </a:prstGeom>
          <a:noFill/>
        </p:spPr>
      </p:pic>
      <p:sp>
        <p:nvSpPr>
          <p:cNvPr id="23" name="矩形 22"/>
          <p:cNvSpPr/>
          <p:nvPr/>
        </p:nvSpPr>
        <p:spPr>
          <a:xfrm>
            <a:off x="1043608" y="1508709"/>
            <a:ext cx="7128792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altLang="zh-TW" sz="2800" b="1" dirty="0" smtClean="0">
                <a:solidFill>
                  <a:schemeClr val="tx2"/>
                </a:solidFill>
                <a:ea typeface="微軟正黑體" pitchFamily="34" charset="-120"/>
              </a:rPr>
              <a:t>continue</a:t>
            </a:r>
            <a:endParaRPr lang="zh-TW" altLang="en-US" sz="2800" b="1" dirty="0" smtClean="0">
              <a:solidFill>
                <a:schemeClr val="tx2"/>
              </a:solidFill>
              <a:ea typeface="微軟正黑體" pitchFamily="34" charset="-120"/>
            </a:endParaRPr>
          </a:p>
        </p:txBody>
      </p:sp>
      <p:sp>
        <p:nvSpPr>
          <p:cNvPr id="24" name="投影片編號版面配置區 2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2BE8CF-ED02-4C6B-A69A-794915F16E7F}" type="slidenum">
              <a:rPr lang="zh-TW" altLang="en-US" smtClean="0"/>
              <a:pPr/>
              <a:t>14</a:t>
            </a:fld>
            <a:endParaRPr lang="zh-TW" altLang="en-US"/>
          </a:p>
        </p:txBody>
      </p:sp>
      <p:sp>
        <p:nvSpPr>
          <p:cNvPr id="12" name="Text Box 6"/>
          <p:cNvSpPr txBox="1">
            <a:spLocks noChangeArrowheads="1"/>
          </p:cNvSpPr>
          <p:nvPr/>
        </p:nvSpPr>
        <p:spPr bwMode="auto">
          <a:xfrm>
            <a:off x="179512" y="5229225"/>
            <a:ext cx="896448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endParaRPr lang="zh-TW" altLang="en-US" sz="2000" dirty="0">
              <a:latin typeface="Calibri" pitchFamily="34" charset="0"/>
              <a:ea typeface="微軟正黑體" pitchFamily="34" charset="-120"/>
              <a:cs typeface="Calibri" pitchFamily="34" charset="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5576" y="1988840"/>
            <a:ext cx="7561483" cy="2736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矩形 10"/>
          <p:cNvSpPr/>
          <p:nvPr/>
        </p:nvSpPr>
        <p:spPr>
          <a:xfrm>
            <a:off x="474688" y="5211030"/>
            <a:ext cx="8212111" cy="882266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b="1" dirty="0">
                <a:solidFill>
                  <a:srgbClr val="C00000"/>
                </a:solidFill>
                <a:latin typeface="Calibri" pitchFamily="34" charset="0"/>
                <a:ea typeface="微軟正黑體" pitchFamily="34" charset="-120"/>
                <a:cs typeface="Calibri" pitchFamily="34" charset="0"/>
              </a:rPr>
              <a:t>★</a:t>
            </a:r>
            <a:r>
              <a:rPr lang="zh-TW" altLang="en-US" b="1" dirty="0">
                <a:solidFill>
                  <a:schemeClr val="tx1"/>
                </a:solidFill>
                <a:latin typeface="Calibri" pitchFamily="34" charset="0"/>
                <a:ea typeface="微軟正黑體" pitchFamily="34" charset="-120"/>
                <a:cs typeface="Calibri" pitchFamily="34" charset="0"/>
              </a:rPr>
              <a:t>當程式執行</a:t>
            </a:r>
            <a:r>
              <a:rPr lang="zh-TW" altLang="en-US" b="1" dirty="0" smtClean="0">
                <a:solidFill>
                  <a:schemeClr val="tx1"/>
                </a:solidFill>
                <a:latin typeface="Calibri" pitchFamily="34" charset="0"/>
                <a:ea typeface="微軟正黑體" pitchFamily="34" charset="-120"/>
                <a:cs typeface="Calibri" pitchFamily="34" charset="0"/>
              </a:rPr>
              <a:t>到</a:t>
            </a:r>
            <a:r>
              <a:rPr lang="en-US" altLang="zh-TW" b="1" dirty="0">
                <a:solidFill>
                  <a:schemeClr val="tx1"/>
                </a:solidFill>
                <a:latin typeface="Calibri" pitchFamily="34" charset="0"/>
                <a:ea typeface="微軟正黑體" pitchFamily="34" charset="-120"/>
                <a:cs typeface="Calibri" pitchFamily="34" charset="0"/>
              </a:rPr>
              <a:t>continue</a:t>
            </a:r>
            <a:r>
              <a:rPr lang="zh-TW" altLang="en-US" b="1" dirty="0" smtClean="0">
                <a:solidFill>
                  <a:schemeClr val="tx1"/>
                </a:solidFill>
                <a:latin typeface="Calibri" pitchFamily="34" charset="0"/>
                <a:ea typeface="微軟正黑體" pitchFamily="34" charset="-120"/>
                <a:cs typeface="Calibri" pitchFamily="34" charset="0"/>
              </a:rPr>
              <a:t>敘述</a:t>
            </a:r>
            <a:r>
              <a:rPr lang="zh-TW" altLang="en-US" b="1" dirty="0">
                <a:solidFill>
                  <a:schemeClr val="tx1"/>
                </a:solidFill>
                <a:latin typeface="Calibri" pitchFamily="34" charset="0"/>
                <a:ea typeface="微軟正黑體" pitchFamily="34" charset="-120"/>
                <a:cs typeface="Calibri" pitchFamily="34" charset="0"/>
              </a:rPr>
              <a:t>時，即</a:t>
            </a:r>
            <a:r>
              <a:rPr lang="zh-TW" altLang="en-US" b="1" dirty="0" smtClean="0">
                <a:solidFill>
                  <a:schemeClr val="tx1"/>
                </a:solidFill>
                <a:latin typeface="Calibri" pitchFamily="34" charset="0"/>
                <a:ea typeface="微軟正黑體" pitchFamily="34" charset="-120"/>
                <a:cs typeface="Calibri" pitchFamily="34" charset="0"/>
              </a:rPr>
              <a:t>會繼續</a:t>
            </a:r>
            <a:r>
              <a:rPr lang="zh-TW" altLang="en-US" b="1" dirty="0">
                <a:solidFill>
                  <a:schemeClr val="tx1"/>
                </a:solidFill>
                <a:latin typeface="Calibri" pitchFamily="34" charset="0"/>
                <a:ea typeface="微軟正黑體" pitchFamily="34" charset="-120"/>
                <a:cs typeface="Calibri" pitchFamily="34" charset="0"/>
              </a:rPr>
              <a:t>執行</a:t>
            </a:r>
            <a:r>
              <a:rPr lang="zh-TW" altLang="en-US" b="1" dirty="0" smtClean="0">
                <a:solidFill>
                  <a:schemeClr val="tx1"/>
                </a:solidFill>
                <a:latin typeface="Calibri" pitchFamily="34" charset="0"/>
                <a:ea typeface="微軟正黑體" pitchFamily="34" charset="-120"/>
                <a:cs typeface="Calibri" pitchFamily="34" charset="0"/>
              </a:rPr>
              <a:t>下一</a:t>
            </a:r>
            <a:r>
              <a:rPr lang="zh-TW" altLang="en-US" b="1" dirty="0">
                <a:solidFill>
                  <a:schemeClr val="tx1"/>
                </a:solidFill>
                <a:latin typeface="Calibri" pitchFamily="34" charset="0"/>
                <a:ea typeface="微軟正黑體" pitchFamily="34" charset="-120"/>
                <a:cs typeface="Calibri" pitchFamily="34" charset="0"/>
              </a:rPr>
              <a:t>次</a:t>
            </a:r>
            <a:r>
              <a:rPr lang="zh-TW" altLang="en-US" b="1" dirty="0" smtClean="0">
                <a:solidFill>
                  <a:schemeClr val="tx1"/>
                </a:solidFill>
                <a:latin typeface="Calibri" pitchFamily="34" charset="0"/>
                <a:ea typeface="微軟正黑體" pitchFamily="34" charset="-120"/>
                <a:cs typeface="Calibri" pitchFamily="34" charset="0"/>
              </a:rPr>
              <a:t>迴圈</a:t>
            </a:r>
            <a:endParaRPr lang="zh-TW" altLang="en-US" b="1" dirty="0">
              <a:solidFill>
                <a:schemeClr val="tx1"/>
              </a:solidFill>
              <a:latin typeface="Calibri" pitchFamily="34" charset="0"/>
              <a:ea typeface="微軟正黑體" pitchFamily="34" charset="-120"/>
              <a:cs typeface="Calibri" pitchFamily="34" charset="0"/>
            </a:endParaRPr>
          </a:p>
          <a:p>
            <a:r>
              <a:rPr lang="zh-TW" altLang="en-US" b="1" dirty="0" smtClean="0">
                <a:solidFill>
                  <a:srgbClr val="C00000"/>
                </a:solidFill>
                <a:latin typeface="Calibri" pitchFamily="34" charset="0"/>
                <a:ea typeface="微軟正黑體" pitchFamily="34" charset="-120"/>
                <a:cs typeface="Calibri" pitchFamily="34" charset="0"/>
              </a:rPr>
              <a:t>★</a:t>
            </a:r>
            <a:r>
              <a:rPr lang="zh-TW" altLang="en-US" b="1" dirty="0" smtClean="0">
                <a:solidFill>
                  <a:schemeClr val="tx1"/>
                </a:solidFill>
                <a:latin typeface="Calibri" pitchFamily="34" charset="0"/>
                <a:ea typeface="微軟正黑體" pitchFamily="34" charset="-120"/>
                <a:cs typeface="Calibri" pitchFamily="34" charset="0"/>
              </a:rPr>
              <a:t>程式並不會執行程式區塊位在</a:t>
            </a:r>
            <a:r>
              <a:rPr lang="en-US" altLang="zh-TW" b="1" dirty="0" smtClean="0">
                <a:solidFill>
                  <a:schemeClr val="tx1"/>
                </a:solidFill>
                <a:latin typeface="Calibri" pitchFamily="34" charset="0"/>
                <a:ea typeface="微軟正黑體" pitchFamily="34" charset="-120"/>
                <a:cs typeface="Calibri" pitchFamily="34" charset="0"/>
              </a:rPr>
              <a:t>continue</a:t>
            </a:r>
            <a:r>
              <a:rPr lang="zh-TW" altLang="en-US" b="1" dirty="0" smtClean="0">
                <a:solidFill>
                  <a:schemeClr val="tx1"/>
                </a:solidFill>
                <a:latin typeface="Calibri" pitchFamily="34" charset="0"/>
                <a:ea typeface="微軟正黑體" pitchFamily="34" charset="-120"/>
                <a:cs typeface="Calibri" pitchFamily="34" charset="0"/>
              </a:rPr>
              <a:t>關鍵字後的程式碼</a:t>
            </a:r>
            <a:endParaRPr lang="zh-TW" altLang="en-US" dirty="0">
              <a:solidFill>
                <a:schemeClr val="tx1"/>
              </a:solidFill>
              <a:latin typeface="Calibri" pitchFamily="34" charset="0"/>
              <a:ea typeface="微軟正黑體" pitchFamily="34" charset="-12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566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80752"/>
            <a:ext cx="9144000" cy="122400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50">
            <a:noFill/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/>
          <p:cNvCxnSpPr/>
          <p:nvPr/>
        </p:nvCxnSpPr>
        <p:spPr>
          <a:xfrm>
            <a:off x="107504" y="1268760"/>
            <a:ext cx="9649072" cy="0"/>
          </a:xfrm>
          <a:prstGeom prst="line">
            <a:avLst/>
          </a:prstGeom>
          <a:ln w="25400" cap="sq">
            <a:solidFill>
              <a:schemeClr val="accent6">
                <a:lumMod val="60000"/>
                <a:lumOff val="40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395536" y="293747"/>
            <a:ext cx="8352928" cy="83099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TW" altLang="en-US" sz="4800" b="1" dirty="0" smtClean="0">
                <a:ea typeface="微軟正黑體" pitchFamily="34" charset="-120"/>
              </a:rPr>
              <a:t>迴圈控制敘述</a:t>
            </a:r>
            <a:endParaRPr lang="zh-TW" altLang="en-US" sz="4800" b="1" dirty="0">
              <a:ea typeface="微軟正黑體" pitchFamily="34" charset="-120"/>
            </a:endParaRPr>
          </a:p>
        </p:txBody>
      </p:sp>
      <p:pic>
        <p:nvPicPr>
          <p:cNvPr id="15" name="Picture 3" descr="C:\Documents and Settings\Administrator\桌面\未命名-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-36512" y="-27383"/>
            <a:ext cx="1908000" cy="1346221"/>
          </a:xfrm>
          <a:prstGeom prst="rect">
            <a:avLst/>
          </a:prstGeom>
          <a:noFill/>
        </p:spPr>
      </p:pic>
      <p:pic>
        <p:nvPicPr>
          <p:cNvPr id="22" name="Picture 5" descr="C:\Documents and Settings\Administrator\桌面\未命名-3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1484784"/>
            <a:ext cx="448426" cy="428400"/>
          </a:xfrm>
          <a:prstGeom prst="rect">
            <a:avLst/>
          </a:prstGeom>
          <a:noFill/>
        </p:spPr>
      </p:pic>
      <p:sp>
        <p:nvSpPr>
          <p:cNvPr id="23" name="矩形 22"/>
          <p:cNvSpPr/>
          <p:nvPr/>
        </p:nvSpPr>
        <p:spPr>
          <a:xfrm>
            <a:off x="1043608" y="1508709"/>
            <a:ext cx="7128792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altLang="zh-TW" sz="2800" b="1" dirty="0">
                <a:solidFill>
                  <a:schemeClr val="tx2"/>
                </a:solidFill>
                <a:ea typeface="微軟正黑體" pitchFamily="34" charset="-120"/>
              </a:rPr>
              <a:t>break </a:t>
            </a:r>
            <a:r>
              <a:rPr lang="en-US" altLang="zh-TW" sz="2800" b="1" dirty="0" smtClean="0">
                <a:solidFill>
                  <a:schemeClr val="tx2"/>
                </a:solidFill>
                <a:ea typeface="微軟正黑體" pitchFamily="34" charset="-120"/>
              </a:rPr>
              <a:t>&amp; continue</a:t>
            </a:r>
            <a:endParaRPr lang="zh-TW" altLang="en-US" sz="2800" b="1" dirty="0" smtClean="0">
              <a:solidFill>
                <a:schemeClr val="tx2"/>
              </a:solidFill>
              <a:ea typeface="微軟正黑體" pitchFamily="34" charset="-120"/>
            </a:endParaRPr>
          </a:p>
        </p:txBody>
      </p:sp>
      <p:sp>
        <p:nvSpPr>
          <p:cNvPr id="24" name="投影片編號版面配置區 2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2BE8CF-ED02-4C6B-A69A-794915F16E7F}" type="slidenum">
              <a:rPr lang="zh-TW" altLang="en-US" smtClean="0"/>
              <a:pPr/>
              <a:t>15</a:t>
            </a:fld>
            <a:endParaRPr lang="zh-TW" altLang="en-US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536" y="1989204"/>
            <a:ext cx="5695950" cy="4552950"/>
          </a:xfrm>
          <a:prstGeom prst="rect">
            <a:avLst/>
          </a:prstGeom>
        </p:spPr>
      </p:pic>
      <p:sp>
        <p:nvSpPr>
          <p:cNvPr id="10" name="文字方塊 9"/>
          <p:cNvSpPr txBox="1"/>
          <p:nvPr/>
        </p:nvSpPr>
        <p:spPr>
          <a:xfrm>
            <a:off x="7001887" y="2898518"/>
            <a:ext cx="1170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輸出結果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32240" y="3414931"/>
            <a:ext cx="2095500" cy="98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901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80752"/>
            <a:ext cx="9144000" cy="122400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50">
            <a:noFill/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/>
          <p:cNvCxnSpPr/>
          <p:nvPr/>
        </p:nvCxnSpPr>
        <p:spPr>
          <a:xfrm>
            <a:off x="107504" y="1268760"/>
            <a:ext cx="9649072" cy="0"/>
          </a:xfrm>
          <a:prstGeom prst="line">
            <a:avLst/>
          </a:prstGeom>
          <a:ln w="25400" cap="sq">
            <a:solidFill>
              <a:schemeClr val="accent6">
                <a:lumMod val="60000"/>
                <a:lumOff val="40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395536" y="293747"/>
            <a:ext cx="8352928" cy="83099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TW" altLang="en-US" sz="4800" b="1" dirty="0" smtClean="0">
                <a:ea typeface="微軟正黑體" pitchFamily="34" charset="-120"/>
              </a:rPr>
              <a:t>巢狀迴圈</a:t>
            </a:r>
            <a:endParaRPr lang="zh-TW" altLang="en-US" sz="4800" b="1" dirty="0">
              <a:ea typeface="微軟正黑體" pitchFamily="34" charset="-120"/>
            </a:endParaRPr>
          </a:p>
        </p:txBody>
      </p:sp>
      <p:pic>
        <p:nvPicPr>
          <p:cNvPr id="15" name="Picture 3" descr="C:\Documents and Settings\Administrator\桌面\未命名-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-36512" y="-27383"/>
            <a:ext cx="1908000" cy="1346221"/>
          </a:xfrm>
          <a:prstGeom prst="rect">
            <a:avLst/>
          </a:prstGeom>
          <a:noFill/>
        </p:spPr>
      </p:pic>
      <p:sp>
        <p:nvSpPr>
          <p:cNvPr id="24" name="投影片編號版面配置區 2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2BE8CF-ED02-4C6B-A69A-794915F16E7F}" type="slidenum">
              <a:rPr lang="zh-TW" altLang="en-US" smtClean="0"/>
              <a:pPr/>
              <a:t>16</a:t>
            </a:fld>
            <a:endParaRPr lang="zh-TW" altLang="en-US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133764" y="1916832"/>
            <a:ext cx="9010236" cy="25673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巢狀迴圈是在迴圈內擁有其他迴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圈。</a:t>
            </a: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例如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：在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for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迴圈擁有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for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while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和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do/while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迴圈，同樣的，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while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迴圈內也可以擁有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for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while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和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do/while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迴圈。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539552" y="3468667"/>
            <a:ext cx="5122863" cy="28841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TW" sz="2400" dirty="0">
                <a:solidFill>
                  <a:srgbClr val="FF0000"/>
                </a:solidFill>
              </a:rPr>
              <a:t>while ( </a:t>
            </a:r>
            <a:r>
              <a:rPr lang="zh-TW" altLang="en-US" sz="2400" smtClean="0">
                <a:solidFill>
                  <a:srgbClr val="FF0000"/>
                </a:solidFill>
              </a:rPr>
              <a:t>繼續條件 </a:t>
            </a:r>
            <a:r>
              <a:rPr lang="en-US" altLang="zh-TW" sz="2400" dirty="0">
                <a:solidFill>
                  <a:srgbClr val="FF0000"/>
                </a:solidFill>
              </a:rPr>
              <a:t>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TW" sz="2400" dirty="0">
                <a:solidFill>
                  <a:srgbClr val="FF0000"/>
                </a:solidFill>
              </a:rPr>
              <a:t>{</a:t>
            </a: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altLang="zh-TW" sz="2400" dirty="0">
                <a:solidFill>
                  <a:srgbClr val="FF0000"/>
                </a:solidFill>
              </a:rPr>
              <a:t>    </a:t>
            </a:r>
            <a:r>
              <a:rPr lang="en-US" altLang="zh-TW" sz="2400" dirty="0">
                <a:solidFill>
                  <a:srgbClr val="FF0000"/>
                </a:solidFill>
                <a:ea typeface="微軟正黑體" pitchFamily="34" charset="-120"/>
              </a:rPr>
              <a:t>for(</a:t>
            </a:r>
            <a:r>
              <a:rPr lang="zh-TW" altLang="en-US" sz="2400" dirty="0">
                <a:solidFill>
                  <a:srgbClr val="FF0000"/>
                </a:solidFill>
                <a:ea typeface="微軟正黑體" pitchFamily="34" charset="-120"/>
              </a:rPr>
              <a:t>初始值；結束條件；變數更新</a:t>
            </a:r>
            <a:r>
              <a:rPr lang="en-US" altLang="zh-TW" sz="2400" dirty="0">
                <a:solidFill>
                  <a:srgbClr val="FF0000"/>
                </a:solidFill>
                <a:ea typeface="微軟正黑體" pitchFamily="34" charset="-120"/>
              </a:rPr>
              <a:t>)</a:t>
            </a: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altLang="zh-TW" sz="2400" dirty="0" smtClean="0">
                <a:solidFill>
                  <a:srgbClr val="FF0000"/>
                </a:solidFill>
                <a:ea typeface="微軟正黑體" pitchFamily="34" charset="-120"/>
              </a:rPr>
              <a:t>	{</a:t>
            </a:r>
            <a:endParaRPr lang="en-US" altLang="zh-TW" sz="2400" dirty="0">
              <a:solidFill>
                <a:srgbClr val="FF0000"/>
              </a:solidFill>
              <a:ea typeface="微軟正黑體" pitchFamily="34" charset="-120"/>
            </a:endParaRP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altLang="zh-TW" sz="2400" dirty="0">
                <a:solidFill>
                  <a:srgbClr val="FF0000"/>
                </a:solidFill>
                <a:ea typeface="微軟正黑體" pitchFamily="34" charset="-120"/>
              </a:rPr>
              <a:t>   </a:t>
            </a:r>
            <a:r>
              <a:rPr lang="en-US" altLang="zh-TW" sz="2400" dirty="0" smtClean="0">
                <a:solidFill>
                  <a:srgbClr val="FF0000"/>
                </a:solidFill>
                <a:ea typeface="微軟正黑體" pitchFamily="34" charset="-120"/>
              </a:rPr>
              <a:t>		</a:t>
            </a:r>
            <a:r>
              <a:rPr lang="zh-TW" altLang="en-US" sz="2400" dirty="0" smtClean="0">
                <a:solidFill>
                  <a:srgbClr val="FF0000"/>
                </a:solidFill>
                <a:ea typeface="微軟正黑體" pitchFamily="34" charset="-120"/>
              </a:rPr>
              <a:t>程式</a:t>
            </a:r>
            <a:r>
              <a:rPr lang="zh-TW" altLang="en-US" sz="2400" dirty="0">
                <a:solidFill>
                  <a:srgbClr val="FF0000"/>
                </a:solidFill>
                <a:ea typeface="微軟正黑體" pitchFamily="34" charset="-120"/>
              </a:rPr>
              <a:t>敘述；</a:t>
            </a: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altLang="zh-TW" sz="2400" dirty="0" smtClean="0">
                <a:solidFill>
                  <a:srgbClr val="FF0000"/>
                </a:solidFill>
                <a:ea typeface="微軟正黑體" pitchFamily="34" charset="-120"/>
              </a:rPr>
              <a:t>	}</a:t>
            </a:r>
            <a:endParaRPr lang="en-US" altLang="zh-TW" sz="2400" dirty="0">
              <a:solidFill>
                <a:srgbClr val="FF0000"/>
              </a:solidFill>
              <a:ea typeface="微軟正黑體" pitchFamily="34" charset="-12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TW" sz="2400" dirty="0" smtClean="0">
                <a:solidFill>
                  <a:srgbClr val="FF0000"/>
                </a:solidFill>
              </a:rPr>
              <a:t>}</a:t>
            </a:r>
            <a:endParaRPr lang="en-US" altLang="zh-TW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014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80752"/>
            <a:ext cx="9144000" cy="122400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50">
            <a:noFill/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/>
          <p:cNvCxnSpPr/>
          <p:nvPr/>
        </p:nvCxnSpPr>
        <p:spPr>
          <a:xfrm>
            <a:off x="107504" y="1268760"/>
            <a:ext cx="9649072" cy="0"/>
          </a:xfrm>
          <a:prstGeom prst="line">
            <a:avLst/>
          </a:prstGeom>
          <a:ln w="25400" cap="sq">
            <a:solidFill>
              <a:schemeClr val="accent6">
                <a:lumMod val="60000"/>
                <a:lumOff val="40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395536" y="293747"/>
            <a:ext cx="8352928" cy="83099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TW" altLang="en-US" sz="4800" b="1" dirty="0" smtClean="0">
                <a:ea typeface="微軟正黑體" pitchFamily="34" charset="-120"/>
              </a:rPr>
              <a:t>巢狀迴圈</a:t>
            </a:r>
            <a:endParaRPr lang="zh-TW" altLang="en-US" sz="4800" b="1" dirty="0">
              <a:ea typeface="微軟正黑體" pitchFamily="34" charset="-120"/>
            </a:endParaRPr>
          </a:p>
        </p:txBody>
      </p:sp>
      <p:pic>
        <p:nvPicPr>
          <p:cNvPr id="15" name="Picture 3" descr="C:\Documents and Settings\Administrator\桌面\未命名-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-36512" y="-27383"/>
            <a:ext cx="1908000" cy="1346221"/>
          </a:xfrm>
          <a:prstGeom prst="rect">
            <a:avLst/>
          </a:prstGeom>
          <a:noFill/>
        </p:spPr>
      </p:pic>
      <p:sp>
        <p:nvSpPr>
          <p:cNvPr id="24" name="投影片編號版面配置區 2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2BE8CF-ED02-4C6B-A69A-794915F16E7F}" type="slidenum">
              <a:rPr lang="zh-TW" altLang="en-US" smtClean="0"/>
              <a:pPr/>
              <a:t>17</a:t>
            </a:fld>
            <a:endParaRPr lang="zh-TW" altLang="en-US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4" y="999825"/>
            <a:ext cx="4791075" cy="4562475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3888" y="4892675"/>
            <a:ext cx="5448300" cy="1828800"/>
          </a:xfrm>
          <a:prstGeom prst="rect">
            <a:avLst/>
          </a:prstGeom>
        </p:spPr>
      </p:pic>
      <p:sp>
        <p:nvSpPr>
          <p:cNvPr id="9" name="文字方塊 8"/>
          <p:cNvSpPr txBox="1"/>
          <p:nvPr/>
        </p:nvSpPr>
        <p:spPr>
          <a:xfrm>
            <a:off x="6238265" y="4359826"/>
            <a:ext cx="1170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輸出結果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21403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80752"/>
            <a:ext cx="9144000" cy="122400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50">
            <a:noFill/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/>
          <p:cNvCxnSpPr/>
          <p:nvPr/>
        </p:nvCxnSpPr>
        <p:spPr>
          <a:xfrm>
            <a:off x="107504" y="1268760"/>
            <a:ext cx="9649072" cy="0"/>
          </a:xfrm>
          <a:prstGeom prst="line">
            <a:avLst/>
          </a:prstGeom>
          <a:ln w="25400" cap="sq">
            <a:solidFill>
              <a:schemeClr val="accent6">
                <a:lumMod val="60000"/>
                <a:lumOff val="40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3383431" y="293747"/>
            <a:ext cx="2211759" cy="830997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zh-TW" sz="4800" b="1" dirty="0">
                <a:ea typeface="微軟正黑體" pitchFamily="34" charset="-120"/>
              </a:rPr>
              <a:t>Practice</a:t>
            </a:r>
            <a:endParaRPr lang="zh-TW" altLang="en-US" sz="4800" b="1" dirty="0">
              <a:ea typeface="微軟正黑體" pitchFamily="34" charset="-120"/>
            </a:endParaRPr>
          </a:p>
        </p:txBody>
      </p:sp>
      <p:pic>
        <p:nvPicPr>
          <p:cNvPr id="15" name="Picture 3" descr="C:\Documents and Settings\Administrator\桌面\未命名-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-36512" y="-27383"/>
            <a:ext cx="1908000" cy="1346221"/>
          </a:xfrm>
          <a:prstGeom prst="rect">
            <a:avLst/>
          </a:prstGeom>
          <a:noFill/>
        </p:spPr>
      </p:pic>
      <p:sp>
        <p:nvSpPr>
          <p:cNvPr id="18" name="矩形 17"/>
          <p:cNvSpPr/>
          <p:nvPr/>
        </p:nvSpPr>
        <p:spPr>
          <a:xfrm>
            <a:off x="8351912" y="6704112"/>
            <a:ext cx="1584176" cy="1538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400" dirty="0" smtClean="0"/>
              <a:t>4,2,8,2,2</a:t>
            </a:r>
            <a:endParaRPr lang="zh-TW" altLang="en-US" sz="400" dirty="0"/>
          </a:p>
        </p:txBody>
      </p:sp>
      <p:sp>
        <p:nvSpPr>
          <p:cNvPr id="24" name="投影片編號版面配置區 2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2BE8CF-ED02-4C6B-A69A-794915F16E7F}" type="slidenum">
              <a:rPr lang="zh-TW" altLang="en-US" smtClean="0"/>
              <a:pPr/>
              <a:t>18</a:t>
            </a:fld>
            <a:endParaRPr lang="zh-TW" altLang="en-US"/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請輸入繩索長度</a:t>
            </a:r>
            <a:r>
              <a:rPr lang="en-US" altLang="zh-TW" dirty="0" smtClean="0"/>
              <a:t>(</a:t>
            </a:r>
            <a:r>
              <a:rPr lang="zh-TW" altLang="en-US" dirty="0" smtClean="0"/>
              <a:t>整數</a:t>
            </a:r>
            <a:r>
              <a:rPr lang="en-US" altLang="zh-TW" dirty="0" smtClean="0"/>
              <a:t>)</a:t>
            </a:r>
          </a:p>
          <a:p>
            <a:r>
              <a:rPr lang="zh-TW" altLang="en-US" dirty="0"/>
              <a:t>並</a:t>
            </a:r>
            <a:r>
              <a:rPr lang="zh-TW" altLang="en-US" dirty="0" smtClean="0"/>
              <a:t>計算對折幾次後才會小於</a:t>
            </a:r>
            <a:r>
              <a:rPr lang="en-US" altLang="zh-TW" dirty="0" smtClean="0"/>
              <a:t>20</a:t>
            </a:r>
            <a:r>
              <a:rPr lang="zh-TW" altLang="en-US" dirty="0" smtClean="0"/>
              <a:t>公分</a:t>
            </a:r>
            <a:endParaRPr lang="en-US" altLang="zh-TW" dirty="0" smtClean="0"/>
          </a:p>
          <a:p>
            <a:endParaRPr lang="en-US" altLang="zh-TW" dirty="0"/>
          </a:p>
          <a:p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4820667"/>
            <a:ext cx="1392542" cy="792088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3968" y="4820667"/>
            <a:ext cx="1570751" cy="792088"/>
          </a:xfrm>
          <a:prstGeom prst="rect">
            <a:avLst/>
          </a:prstGeom>
        </p:spPr>
      </p:pic>
      <p:sp>
        <p:nvSpPr>
          <p:cNvPr id="11" name="文字方塊 10"/>
          <p:cNvSpPr txBox="1"/>
          <p:nvPr/>
        </p:nvSpPr>
        <p:spPr>
          <a:xfrm>
            <a:off x="684102" y="4244603"/>
            <a:ext cx="1170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輸出結果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17987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80752"/>
            <a:ext cx="9144000" cy="122400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50">
            <a:noFill/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/>
          <p:cNvCxnSpPr/>
          <p:nvPr/>
        </p:nvCxnSpPr>
        <p:spPr>
          <a:xfrm>
            <a:off x="107504" y="1268760"/>
            <a:ext cx="9649072" cy="0"/>
          </a:xfrm>
          <a:prstGeom prst="line">
            <a:avLst/>
          </a:prstGeom>
          <a:ln w="25400" cap="sq">
            <a:solidFill>
              <a:schemeClr val="accent6">
                <a:lumMod val="60000"/>
                <a:lumOff val="40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3227138" y="293747"/>
            <a:ext cx="2524345" cy="830997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zh-TW" sz="4800" b="1" dirty="0" smtClean="0">
                <a:ea typeface="微軟正黑體" pitchFamily="34" charset="-120"/>
              </a:rPr>
              <a:t>Practice1</a:t>
            </a:r>
            <a:endParaRPr lang="zh-TW" altLang="en-US" sz="4800" b="1" dirty="0">
              <a:ea typeface="微軟正黑體" pitchFamily="34" charset="-120"/>
            </a:endParaRPr>
          </a:p>
        </p:txBody>
      </p:sp>
      <p:pic>
        <p:nvPicPr>
          <p:cNvPr id="15" name="Picture 3" descr="C:\Documents and Settings\Administrator\桌面\未命名-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-36512" y="-27383"/>
            <a:ext cx="1908000" cy="1346221"/>
          </a:xfrm>
          <a:prstGeom prst="rect">
            <a:avLst/>
          </a:prstGeom>
          <a:noFill/>
        </p:spPr>
      </p:pic>
      <p:sp>
        <p:nvSpPr>
          <p:cNvPr id="18" name="矩形 17"/>
          <p:cNvSpPr/>
          <p:nvPr/>
        </p:nvSpPr>
        <p:spPr>
          <a:xfrm>
            <a:off x="8351912" y="6704112"/>
            <a:ext cx="1584176" cy="1538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400" dirty="0" smtClean="0"/>
              <a:t>4,2,8,2,2</a:t>
            </a:r>
            <a:endParaRPr lang="zh-TW" altLang="en-US" sz="400" dirty="0"/>
          </a:p>
        </p:txBody>
      </p:sp>
      <p:sp>
        <p:nvSpPr>
          <p:cNvPr id="24" name="投影片編號版面配置區 2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2BE8CF-ED02-4C6B-A69A-794915F16E7F}" type="slidenum">
              <a:rPr lang="zh-TW" altLang="en-US" smtClean="0"/>
              <a:pPr/>
              <a:t>19</a:t>
            </a:fld>
            <a:endParaRPr lang="zh-TW" altLang="en-US"/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搖一粒骰子</a:t>
            </a:r>
            <a:r>
              <a:rPr lang="en-US" altLang="zh-TW" dirty="0"/>
              <a:t>6000</a:t>
            </a:r>
            <a:r>
              <a:rPr lang="zh-TW" altLang="en-US" dirty="0" smtClean="0"/>
              <a:t>次</a:t>
            </a:r>
            <a:endParaRPr lang="en-US" altLang="zh-TW" dirty="0" smtClean="0"/>
          </a:p>
          <a:p>
            <a:r>
              <a:rPr lang="zh-TW" altLang="en-US" dirty="0" smtClean="0"/>
              <a:t>統計</a:t>
            </a:r>
            <a:r>
              <a:rPr lang="en-US" altLang="zh-TW" dirty="0"/>
              <a:t>1,2,3,4,5,6</a:t>
            </a:r>
            <a:r>
              <a:rPr lang="zh-TW" altLang="en-US" dirty="0"/>
              <a:t>點各出現幾</a:t>
            </a:r>
            <a:r>
              <a:rPr lang="zh-TW" altLang="en-US" dirty="0" smtClean="0"/>
              <a:t>次</a:t>
            </a:r>
            <a:endParaRPr lang="en-US" altLang="zh-TW" dirty="0" smtClean="0"/>
          </a:p>
          <a:p>
            <a:endParaRPr lang="zh-TW" altLang="en-US" dirty="0"/>
          </a:p>
          <a:p>
            <a:pPr lvl="1"/>
            <a:r>
              <a:rPr lang="zh-TW" altLang="en-US" sz="2000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提示</a:t>
            </a:r>
            <a:r>
              <a:rPr lang="en-US" altLang="zh-TW" sz="2000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:</a:t>
            </a:r>
            <a:r>
              <a:rPr lang="zh-TW" altLang="en-US" sz="2000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 隨機產生</a:t>
            </a:r>
            <a:r>
              <a:rPr lang="en-US" altLang="zh-TW" sz="2000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1~6</a:t>
            </a:r>
            <a:r>
              <a:rPr lang="zh-TW" altLang="en-US" sz="2000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的數字</a:t>
            </a:r>
            <a:endParaRPr lang="en-US" altLang="zh-TW" sz="2000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  <a:p>
            <a:pPr lvl="1"/>
            <a:r>
              <a:rPr lang="en-US" altLang="zh-TW" sz="2000" dirty="0">
                <a:solidFill>
                  <a:srgbClr val="FF0000"/>
                </a:solidFill>
              </a:rPr>
              <a:t>(</a:t>
            </a:r>
            <a:r>
              <a:rPr lang="en-US" altLang="zh-TW" sz="2000" dirty="0" err="1">
                <a:solidFill>
                  <a:srgbClr val="FF0000"/>
                </a:solidFill>
              </a:rPr>
              <a:t>int</a:t>
            </a:r>
            <a:r>
              <a:rPr lang="en-US" altLang="zh-TW" sz="2000" dirty="0">
                <a:solidFill>
                  <a:srgbClr val="FF0000"/>
                </a:solidFill>
              </a:rPr>
              <a:t>) </a:t>
            </a:r>
            <a:r>
              <a:rPr lang="en-US" altLang="zh-TW" sz="2000" dirty="0" err="1">
                <a:solidFill>
                  <a:srgbClr val="FF0000"/>
                </a:solidFill>
              </a:rPr>
              <a:t>Math.ceil</a:t>
            </a:r>
            <a:r>
              <a:rPr lang="en-US" altLang="zh-TW" sz="2000" dirty="0">
                <a:solidFill>
                  <a:srgbClr val="FF0000"/>
                </a:solidFill>
              </a:rPr>
              <a:t>(</a:t>
            </a:r>
            <a:r>
              <a:rPr lang="en-US" altLang="zh-TW" sz="2000" dirty="0" err="1">
                <a:solidFill>
                  <a:srgbClr val="FF0000"/>
                </a:solidFill>
              </a:rPr>
              <a:t>Math.random</a:t>
            </a:r>
            <a:r>
              <a:rPr lang="en-US" altLang="zh-TW" sz="2000" dirty="0">
                <a:solidFill>
                  <a:srgbClr val="FF0000"/>
                </a:solidFill>
              </a:rPr>
              <a:t>()*6);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684102" y="4244603"/>
            <a:ext cx="1170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輸出結果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648" y="4613935"/>
            <a:ext cx="1440160" cy="1928562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0891" y="4613935"/>
            <a:ext cx="1573301" cy="1928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903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80752"/>
            <a:ext cx="9144000" cy="122400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50">
            <a:noFill/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/>
          <p:cNvCxnSpPr/>
          <p:nvPr/>
        </p:nvCxnSpPr>
        <p:spPr>
          <a:xfrm>
            <a:off x="107504" y="1268760"/>
            <a:ext cx="9649072" cy="0"/>
          </a:xfrm>
          <a:prstGeom prst="line">
            <a:avLst/>
          </a:prstGeom>
          <a:ln w="25400" cap="sq">
            <a:solidFill>
              <a:schemeClr val="accent6">
                <a:lumMod val="60000"/>
                <a:lumOff val="40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395536" y="293747"/>
            <a:ext cx="8352928" cy="83099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TW" altLang="en-US" sz="4800" b="1" dirty="0" smtClean="0">
                <a:ea typeface="微軟正黑體" pitchFamily="34" charset="-120"/>
              </a:rPr>
              <a:t>迴圈控制敘述</a:t>
            </a:r>
            <a:endParaRPr lang="zh-TW" altLang="en-US" sz="4800" b="1" dirty="0">
              <a:ea typeface="微軟正黑體" pitchFamily="34" charset="-120"/>
            </a:endParaRPr>
          </a:p>
        </p:txBody>
      </p:sp>
      <p:pic>
        <p:nvPicPr>
          <p:cNvPr id="15" name="Picture 3" descr="C:\Documents and Settings\Administrator\桌面\未命名-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-36512" y="-27383"/>
            <a:ext cx="1908000" cy="1346221"/>
          </a:xfrm>
          <a:prstGeom prst="rect">
            <a:avLst/>
          </a:prstGeom>
          <a:noFill/>
        </p:spPr>
      </p:pic>
      <p:pic>
        <p:nvPicPr>
          <p:cNvPr id="22" name="Picture 5" descr="C:\Documents and Settings\Administrator\桌面\未命名-3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1484784"/>
            <a:ext cx="448426" cy="428400"/>
          </a:xfrm>
          <a:prstGeom prst="rect">
            <a:avLst/>
          </a:prstGeom>
          <a:noFill/>
        </p:spPr>
      </p:pic>
      <p:sp>
        <p:nvSpPr>
          <p:cNvPr id="23" name="矩形 22"/>
          <p:cNvSpPr/>
          <p:nvPr/>
        </p:nvSpPr>
        <p:spPr>
          <a:xfrm>
            <a:off x="1043608" y="1508709"/>
            <a:ext cx="7128792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altLang="zh-TW" sz="2800" b="1" dirty="0" smtClean="0">
                <a:solidFill>
                  <a:schemeClr val="tx2"/>
                </a:solidFill>
                <a:ea typeface="微軟正黑體" pitchFamily="34" charset="-120"/>
              </a:rPr>
              <a:t>for</a:t>
            </a:r>
            <a:r>
              <a:rPr lang="zh-TW" altLang="en-US" sz="2800" b="1" dirty="0" smtClean="0">
                <a:solidFill>
                  <a:schemeClr val="tx2"/>
                </a:solidFill>
                <a:ea typeface="微軟正黑體" pitchFamily="34" charset="-120"/>
              </a:rPr>
              <a:t>迴圈敘述</a:t>
            </a:r>
          </a:p>
        </p:txBody>
      </p:sp>
      <p:sp>
        <p:nvSpPr>
          <p:cNvPr id="24" name="投影片編號版面配置區 2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2BE8CF-ED02-4C6B-A69A-794915F16E7F}" type="slidenum">
              <a:rPr lang="zh-TW" altLang="en-US" smtClean="0"/>
              <a:pPr/>
              <a:t>2</a:t>
            </a:fld>
            <a:endParaRPr lang="zh-TW" altLang="en-US"/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>
          <a:xfrm>
            <a:off x="971600" y="2132856"/>
            <a:ext cx="5122863" cy="16561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ea typeface="微軟正黑體" pitchFamily="34" charset="-120"/>
              </a:rPr>
              <a:t>for(</a:t>
            </a:r>
            <a:r>
              <a:rPr kumimoji="0" lang="zh-TW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ea typeface="微軟正黑體" pitchFamily="34" charset="-120"/>
              </a:rPr>
              <a:t>初始值；結束條件；變數更新</a:t>
            </a: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ea typeface="微軟正黑體" pitchFamily="34" charset="-120"/>
              </a:rPr>
              <a:t>)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ea typeface="微軟正黑體" pitchFamily="34" charset="-120"/>
              </a:rPr>
              <a:t>{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ea typeface="微軟正黑體" pitchFamily="34" charset="-120"/>
              </a:rPr>
              <a:t>   </a:t>
            </a:r>
            <a:r>
              <a:rPr kumimoji="0" lang="zh-TW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ea typeface="微軟正黑體" pitchFamily="34" charset="-120"/>
              </a:rPr>
              <a:t>程式敘述；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ea typeface="微軟正黑體" pitchFamily="34" charset="-120"/>
              </a:rPr>
              <a:t>}</a:t>
            </a: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133764" y="4009905"/>
            <a:ext cx="9010236" cy="25673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r>
              <a:rPr lang="en-US" altLang="zh-TW" b="1" dirty="0">
                <a:ea typeface="微軟正黑體" pitchFamily="34" charset="-120"/>
              </a:rPr>
              <a:t>1.</a:t>
            </a:r>
            <a:r>
              <a:rPr lang="zh-TW" altLang="en-US" b="1" dirty="0">
                <a:ea typeface="微軟正黑體" pitchFamily="34" charset="-120"/>
              </a:rPr>
              <a:t>第一次進入</a:t>
            </a:r>
            <a:r>
              <a:rPr lang="en-US" altLang="zh-TW" b="1" dirty="0">
                <a:ea typeface="微軟正黑體" pitchFamily="34" charset="-120"/>
              </a:rPr>
              <a:t>for</a:t>
            </a:r>
            <a:r>
              <a:rPr lang="zh-TW" altLang="en-US" b="1" dirty="0">
                <a:ea typeface="微軟正黑體" pitchFamily="34" charset="-120"/>
              </a:rPr>
              <a:t>迴圈時，會設定迴圈初值，也就是設定迴圈控制變數的起始</a:t>
            </a:r>
            <a:r>
              <a:rPr lang="zh-TW" altLang="en-US" b="1" dirty="0" smtClean="0">
                <a:ea typeface="微軟正黑體" pitchFamily="34" charset="-120"/>
              </a:rPr>
              <a:t>值</a:t>
            </a:r>
            <a:endParaRPr lang="en-US" altLang="zh-TW" b="1" dirty="0" smtClean="0">
              <a:ea typeface="微軟正黑體" pitchFamily="34" charset="-120"/>
            </a:endParaRPr>
          </a:p>
          <a:p>
            <a:endParaRPr lang="zh-TW" altLang="en-US" b="1" dirty="0">
              <a:ea typeface="微軟正黑體" pitchFamily="34" charset="-120"/>
            </a:endParaRPr>
          </a:p>
          <a:p>
            <a:r>
              <a:rPr lang="en-US" altLang="zh-TW" b="1" dirty="0">
                <a:ea typeface="微軟正黑體" pitchFamily="34" charset="-120"/>
              </a:rPr>
              <a:t>2.</a:t>
            </a:r>
            <a:r>
              <a:rPr lang="zh-TW" altLang="en-US" b="1" dirty="0">
                <a:ea typeface="微軟正黑體" pitchFamily="34" charset="-120"/>
              </a:rPr>
              <a:t>根據判斷條件的內容，檢查是否要繼續執行迴圈，若為真則執行迴圈，否則跳離迴</a:t>
            </a:r>
            <a:r>
              <a:rPr lang="zh-TW" altLang="en-US" b="1" dirty="0" smtClean="0">
                <a:ea typeface="微軟正黑體" pitchFamily="34" charset="-120"/>
              </a:rPr>
              <a:t>圈</a:t>
            </a:r>
            <a:endParaRPr lang="en-US" altLang="zh-TW" b="1" dirty="0" smtClean="0">
              <a:ea typeface="微軟正黑體" pitchFamily="34" charset="-120"/>
            </a:endParaRPr>
          </a:p>
          <a:p>
            <a:endParaRPr lang="zh-TW" altLang="en-US" b="1" dirty="0">
              <a:ea typeface="微軟正黑體" pitchFamily="34" charset="-120"/>
            </a:endParaRPr>
          </a:p>
          <a:p>
            <a:r>
              <a:rPr lang="en-US" altLang="zh-TW" b="1" dirty="0">
                <a:ea typeface="微軟正黑體" pitchFamily="34" charset="-120"/>
              </a:rPr>
              <a:t>3.</a:t>
            </a:r>
            <a:r>
              <a:rPr lang="zh-TW" altLang="en-US" b="1" dirty="0">
                <a:ea typeface="微軟正黑體" pitchFamily="34" charset="-120"/>
              </a:rPr>
              <a:t>執行完迴圈主體敘述後，迴圈控制變數會根據增減量設定，更改迴圈控制變數值，</a:t>
            </a:r>
            <a:br>
              <a:rPr lang="zh-TW" altLang="en-US" b="1" dirty="0">
                <a:ea typeface="微軟正黑體" pitchFamily="34" charset="-120"/>
              </a:rPr>
            </a:br>
            <a:r>
              <a:rPr lang="zh-TW" altLang="en-US" b="1" dirty="0">
                <a:ea typeface="微軟正黑體" pitchFamily="34" charset="-120"/>
              </a:rPr>
              <a:t>　再回到步驟</a:t>
            </a:r>
            <a:r>
              <a:rPr lang="en-US" altLang="zh-TW" b="1" dirty="0">
                <a:ea typeface="微軟正黑體" pitchFamily="34" charset="-120"/>
              </a:rPr>
              <a:t>2</a:t>
            </a:r>
            <a:r>
              <a:rPr lang="zh-TW" altLang="en-US" b="1" dirty="0">
                <a:ea typeface="微軟正黑體" pitchFamily="34" charset="-120"/>
              </a:rPr>
              <a:t>繼續判斷是否執行迴</a:t>
            </a:r>
            <a:r>
              <a:rPr lang="zh-TW" altLang="en-US" b="1" dirty="0" smtClean="0">
                <a:ea typeface="微軟正黑體" pitchFamily="34" charset="-120"/>
              </a:rPr>
              <a:t>圈</a:t>
            </a:r>
            <a:endParaRPr lang="en-US" altLang="zh-TW" b="1" dirty="0">
              <a:ea typeface="微軟正黑體" pitchFamily="34" charset="-120"/>
            </a:endParaRPr>
          </a:p>
          <a:p>
            <a:endParaRPr lang="en-US" altLang="zh-TW" b="1" dirty="0">
              <a:ea typeface="微軟正黑體" pitchFamily="34" charset="-120"/>
            </a:endParaRPr>
          </a:p>
          <a:p>
            <a:endParaRPr lang="en-US" altLang="zh-TW" b="1" dirty="0">
              <a:ea typeface="微軟正黑體" pitchFamily="34" charset="-120"/>
            </a:endParaRPr>
          </a:p>
          <a:p>
            <a:endParaRPr lang="en-US" altLang="zh-TW" b="1" dirty="0">
              <a:ea typeface="微軟正黑體" pitchFamily="34" charset="-120"/>
            </a:endParaRPr>
          </a:p>
          <a:p>
            <a:endParaRPr lang="zh-TW" altLang="en-US" b="1" dirty="0"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63323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80752"/>
            <a:ext cx="9144000" cy="122400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50">
            <a:noFill/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/>
          <p:cNvCxnSpPr/>
          <p:nvPr/>
        </p:nvCxnSpPr>
        <p:spPr>
          <a:xfrm>
            <a:off x="107504" y="1268760"/>
            <a:ext cx="9649072" cy="0"/>
          </a:xfrm>
          <a:prstGeom prst="line">
            <a:avLst/>
          </a:prstGeom>
          <a:ln w="25400" cap="sq">
            <a:solidFill>
              <a:schemeClr val="accent6">
                <a:lumMod val="60000"/>
                <a:lumOff val="40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395536" y="293747"/>
            <a:ext cx="8352928" cy="83099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TW" altLang="en-US" sz="4800" b="1" dirty="0" smtClean="0">
                <a:latin typeface="Calibri" pitchFamily="34" charset="0"/>
                <a:ea typeface="微軟正黑體" pitchFamily="34" charset="-120"/>
                <a:cs typeface="Calibri" pitchFamily="34" charset="0"/>
              </a:rPr>
              <a:t>執行特定函式</a:t>
            </a:r>
            <a:r>
              <a:rPr lang="en-US" altLang="zh-TW" sz="4800" b="1" dirty="0" smtClean="0">
                <a:latin typeface="Calibri" pitchFamily="34" charset="0"/>
                <a:ea typeface="微軟正黑體" pitchFamily="34" charset="-120"/>
                <a:cs typeface="Calibri" pitchFamily="34" charset="0"/>
              </a:rPr>
              <a:t>(function)</a:t>
            </a:r>
            <a:endParaRPr lang="zh-TW" altLang="en-US" sz="4800" b="1" dirty="0">
              <a:latin typeface="Calibri" pitchFamily="34" charset="0"/>
              <a:ea typeface="微軟正黑體" pitchFamily="34" charset="-120"/>
              <a:cs typeface="Calibri" pitchFamily="34" charset="0"/>
            </a:endParaRPr>
          </a:p>
        </p:txBody>
      </p:sp>
      <p:pic>
        <p:nvPicPr>
          <p:cNvPr id="15" name="Picture 3" descr="C:\Documents and Settings\Administrator\桌面\未命名-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-36512" y="-27383"/>
            <a:ext cx="1908000" cy="1346221"/>
          </a:xfrm>
          <a:prstGeom prst="rect">
            <a:avLst/>
          </a:prstGeom>
          <a:noFill/>
        </p:spPr>
      </p:pic>
      <p:pic>
        <p:nvPicPr>
          <p:cNvPr id="22" name="Picture 5" descr="C:\Documents and Settings\Administrator\桌面\未命名-3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1484784"/>
            <a:ext cx="448426" cy="428400"/>
          </a:xfrm>
          <a:prstGeom prst="rect">
            <a:avLst/>
          </a:prstGeom>
          <a:noFill/>
        </p:spPr>
      </p:pic>
      <p:sp>
        <p:nvSpPr>
          <p:cNvPr id="24" name="投影片編號版面配置區 2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2BE8CF-ED02-4C6B-A69A-794915F16E7F}" type="slidenum">
              <a:rPr lang="zh-TW" altLang="en-US" smtClean="0"/>
              <a:pPr/>
              <a:t>20</a:t>
            </a:fld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1043608" y="1484784"/>
            <a:ext cx="741682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dirty="0" smtClean="0">
                <a:latin typeface="Calibri" pitchFamily="34" charset="0"/>
                <a:ea typeface="微軟正黑體" pitchFamily="34" charset="-120"/>
                <a:cs typeface="Calibri" pitchFamily="34" charset="0"/>
              </a:rPr>
              <a:t>除了利用選擇性敘述或是迴圈敘述來改變程式的執行流程式外，我們還可以利用呼叫函式的方式來改變程式的執行流程。函式是指將特定功能的程式敘述組成一個區塊，並定義區塊名稱，而這個程式區塊可以被重複的使用函式的定義語法如下：</a:t>
            </a:r>
            <a:endParaRPr lang="zh-TW" altLang="en-US" sz="2400" dirty="0">
              <a:latin typeface="Calibri" pitchFamily="34" charset="0"/>
              <a:ea typeface="微軟正黑體" pitchFamily="34" charset="-120"/>
              <a:cs typeface="Calibri" pitchFamily="34" charset="0"/>
            </a:endParaRPr>
          </a:p>
        </p:txBody>
      </p:sp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1043608" y="3650248"/>
            <a:ext cx="4392488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/>
            <a:r>
              <a:rPr lang="zh-TW" altLang="en-US" sz="2400" dirty="0">
                <a:solidFill>
                  <a:srgbClr val="FF0000"/>
                </a:solidFill>
                <a:latin typeface="Calibri" pitchFamily="34" charset="0"/>
                <a:ea typeface="微軟正黑體" pitchFamily="34" charset="-120"/>
                <a:cs typeface="Calibri" pitchFamily="34" charset="0"/>
              </a:rPr>
              <a:t>模組化的優點</a:t>
            </a:r>
            <a:r>
              <a:rPr lang="zh-TW" altLang="en-US" sz="2400" dirty="0" smtClean="0">
                <a:solidFill>
                  <a:srgbClr val="FF0000"/>
                </a:solidFill>
                <a:latin typeface="Calibri" pitchFamily="34" charset="0"/>
                <a:ea typeface="微軟正黑體" pitchFamily="34" charset="-120"/>
                <a:cs typeface="Calibri" pitchFamily="34" charset="0"/>
              </a:rPr>
              <a:t>：</a:t>
            </a:r>
            <a:endParaRPr lang="zh-TW" altLang="en-US" sz="2400" dirty="0">
              <a:solidFill>
                <a:srgbClr val="FF0000"/>
              </a:solidFill>
              <a:latin typeface="Calibri" pitchFamily="34" charset="0"/>
              <a:ea typeface="微軟正黑體" pitchFamily="34" charset="-120"/>
              <a:cs typeface="Calibri" pitchFamily="34" charset="0"/>
            </a:endParaRPr>
          </a:p>
          <a:p>
            <a:pPr marL="457200" indent="-457200"/>
            <a:r>
              <a:rPr lang="zh-TW" altLang="en-US" sz="2400" dirty="0">
                <a:solidFill>
                  <a:srgbClr val="FF0000"/>
                </a:solidFill>
                <a:latin typeface="Calibri" pitchFamily="34" charset="0"/>
                <a:ea typeface="微軟正黑體" pitchFamily="34" charset="-120"/>
                <a:cs typeface="Calibri" pitchFamily="34" charset="0"/>
              </a:rPr>
              <a:t>  </a:t>
            </a:r>
            <a:r>
              <a:rPr lang="zh-TW" altLang="en-US" sz="2400" dirty="0" smtClean="0">
                <a:solidFill>
                  <a:srgbClr val="FF0000"/>
                </a:solidFill>
                <a:latin typeface="Calibri" pitchFamily="34" charset="0"/>
                <a:ea typeface="微軟正黑體" pitchFamily="34" charset="-120"/>
                <a:cs typeface="Calibri" pitchFamily="34" charset="0"/>
              </a:rPr>
              <a:t>              </a:t>
            </a:r>
            <a:r>
              <a:rPr lang="en-US" altLang="zh-TW" sz="2400" dirty="0">
                <a:solidFill>
                  <a:srgbClr val="FF0000"/>
                </a:solidFill>
                <a:latin typeface="Calibri" pitchFamily="34" charset="0"/>
                <a:ea typeface="微軟正黑體" pitchFamily="34" charset="-120"/>
                <a:cs typeface="Calibri" pitchFamily="34" charset="0"/>
              </a:rPr>
              <a:t>- </a:t>
            </a:r>
            <a:r>
              <a:rPr lang="zh-TW" altLang="en-US" sz="2400" dirty="0">
                <a:solidFill>
                  <a:srgbClr val="FF0000"/>
                </a:solidFill>
                <a:latin typeface="Calibri" pitchFamily="34" charset="0"/>
                <a:ea typeface="微軟正黑體" pitchFamily="34" charset="-120"/>
                <a:cs typeface="Calibri" pitchFamily="34" charset="0"/>
              </a:rPr>
              <a:t>便於分析</a:t>
            </a:r>
          </a:p>
          <a:p>
            <a:pPr marL="457200" indent="-457200"/>
            <a:r>
              <a:rPr lang="zh-TW" altLang="en-US" sz="2400" dirty="0">
                <a:solidFill>
                  <a:srgbClr val="FF0000"/>
                </a:solidFill>
                <a:latin typeface="Calibri" pitchFamily="34" charset="0"/>
                <a:ea typeface="微軟正黑體" pitchFamily="34" charset="-120"/>
                <a:cs typeface="Calibri" pitchFamily="34" charset="0"/>
              </a:rPr>
              <a:t> </a:t>
            </a:r>
            <a:r>
              <a:rPr lang="zh-TW" altLang="en-US" sz="2400" dirty="0" smtClean="0">
                <a:solidFill>
                  <a:srgbClr val="FF0000"/>
                </a:solidFill>
                <a:latin typeface="Calibri" pitchFamily="34" charset="0"/>
                <a:ea typeface="微軟正黑體" pitchFamily="34" charset="-120"/>
                <a:cs typeface="Calibri" pitchFamily="34" charset="0"/>
              </a:rPr>
              <a:t>               </a:t>
            </a:r>
            <a:r>
              <a:rPr lang="en-US" altLang="zh-TW" sz="2400" dirty="0">
                <a:solidFill>
                  <a:srgbClr val="FF0000"/>
                </a:solidFill>
                <a:latin typeface="Calibri" pitchFamily="34" charset="0"/>
                <a:ea typeface="微軟正黑體" pitchFamily="34" charset="-120"/>
                <a:cs typeface="Calibri" pitchFamily="34" charset="0"/>
              </a:rPr>
              <a:t>- </a:t>
            </a:r>
            <a:r>
              <a:rPr lang="zh-TW" altLang="en-US" sz="2400" dirty="0">
                <a:solidFill>
                  <a:srgbClr val="FF0000"/>
                </a:solidFill>
                <a:latin typeface="Calibri" pitchFamily="34" charset="0"/>
                <a:ea typeface="微軟正黑體" pitchFamily="34" charset="-120"/>
                <a:cs typeface="Calibri" pitchFamily="34" charset="0"/>
              </a:rPr>
              <a:t>加速開發</a:t>
            </a:r>
          </a:p>
          <a:p>
            <a:pPr marL="457200" indent="-457200"/>
            <a:r>
              <a:rPr lang="zh-TW" altLang="en-US" sz="2400" dirty="0">
                <a:solidFill>
                  <a:srgbClr val="FF0000"/>
                </a:solidFill>
                <a:latin typeface="Calibri" pitchFamily="34" charset="0"/>
                <a:ea typeface="微軟正黑體" pitchFamily="34" charset="-120"/>
                <a:cs typeface="Calibri" pitchFamily="34" charset="0"/>
              </a:rPr>
              <a:t>  </a:t>
            </a:r>
            <a:r>
              <a:rPr lang="zh-TW" altLang="en-US" sz="2400" dirty="0" smtClean="0">
                <a:solidFill>
                  <a:srgbClr val="FF0000"/>
                </a:solidFill>
                <a:latin typeface="Calibri" pitchFamily="34" charset="0"/>
                <a:ea typeface="微軟正黑體" pitchFamily="34" charset="-120"/>
                <a:cs typeface="Calibri" pitchFamily="34" charset="0"/>
              </a:rPr>
              <a:t>              </a:t>
            </a:r>
            <a:r>
              <a:rPr lang="en-US" altLang="zh-TW" sz="2400" dirty="0">
                <a:solidFill>
                  <a:srgbClr val="FF0000"/>
                </a:solidFill>
                <a:latin typeface="Calibri" pitchFamily="34" charset="0"/>
                <a:ea typeface="微軟正黑體" pitchFamily="34" charset="-120"/>
                <a:cs typeface="Calibri" pitchFamily="34" charset="0"/>
              </a:rPr>
              <a:t>- </a:t>
            </a:r>
            <a:r>
              <a:rPr lang="zh-TW" altLang="en-US" sz="2400" dirty="0">
                <a:solidFill>
                  <a:srgbClr val="FF0000"/>
                </a:solidFill>
                <a:latin typeface="Calibri" pitchFamily="34" charset="0"/>
                <a:ea typeface="微軟正黑體" pitchFamily="34" charset="-120"/>
                <a:cs typeface="Calibri" pitchFamily="34" charset="0"/>
              </a:rPr>
              <a:t>維護簡單</a:t>
            </a:r>
          </a:p>
          <a:p>
            <a:pPr marL="457200" indent="-457200"/>
            <a:r>
              <a:rPr lang="zh-TW" altLang="en-US" sz="2400" dirty="0">
                <a:solidFill>
                  <a:srgbClr val="FF0000"/>
                </a:solidFill>
                <a:latin typeface="Calibri" pitchFamily="34" charset="0"/>
                <a:ea typeface="微軟正黑體" pitchFamily="34" charset="-120"/>
                <a:cs typeface="Calibri" pitchFamily="34" charset="0"/>
              </a:rPr>
              <a:t> </a:t>
            </a:r>
            <a:r>
              <a:rPr lang="zh-TW" altLang="en-US" sz="2400" dirty="0" smtClean="0">
                <a:solidFill>
                  <a:srgbClr val="FF0000"/>
                </a:solidFill>
                <a:latin typeface="Calibri" pitchFamily="34" charset="0"/>
                <a:ea typeface="微軟正黑體" pitchFamily="34" charset="-120"/>
                <a:cs typeface="Calibri" pitchFamily="34" charset="0"/>
              </a:rPr>
              <a:t>               </a:t>
            </a:r>
            <a:r>
              <a:rPr lang="en-US" altLang="zh-TW" sz="2400" dirty="0">
                <a:solidFill>
                  <a:srgbClr val="FF0000"/>
                </a:solidFill>
                <a:latin typeface="Calibri" pitchFamily="34" charset="0"/>
                <a:ea typeface="微軟正黑體" pitchFamily="34" charset="-120"/>
                <a:cs typeface="Calibri" pitchFamily="34" charset="0"/>
              </a:rPr>
              <a:t>- </a:t>
            </a:r>
            <a:r>
              <a:rPr lang="zh-TW" altLang="en-US" sz="2400" dirty="0">
                <a:solidFill>
                  <a:srgbClr val="FF0000"/>
                </a:solidFill>
                <a:latin typeface="Calibri" pitchFamily="34" charset="0"/>
                <a:ea typeface="微軟正黑體" pitchFamily="34" charset="-120"/>
                <a:cs typeface="Calibri" pitchFamily="34" charset="0"/>
              </a:rPr>
              <a:t>容易偵錯</a:t>
            </a:r>
          </a:p>
        </p:txBody>
      </p:sp>
    </p:spTree>
    <p:extLst>
      <p:ext uri="{BB962C8B-B14F-4D97-AF65-F5344CB8AC3E}">
        <p14:creationId xmlns:p14="http://schemas.microsoft.com/office/powerpoint/2010/main" val="1738468615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80752"/>
            <a:ext cx="9144000" cy="122400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50">
            <a:noFill/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/>
          <p:cNvCxnSpPr/>
          <p:nvPr/>
        </p:nvCxnSpPr>
        <p:spPr>
          <a:xfrm>
            <a:off x="107504" y="1268760"/>
            <a:ext cx="9649072" cy="0"/>
          </a:xfrm>
          <a:prstGeom prst="line">
            <a:avLst/>
          </a:prstGeom>
          <a:ln w="25400" cap="sq">
            <a:solidFill>
              <a:schemeClr val="accent6">
                <a:lumMod val="60000"/>
                <a:lumOff val="40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395536" y="293747"/>
            <a:ext cx="8352928" cy="83099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TW" altLang="en-US" sz="4800" b="1" dirty="0" smtClean="0">
                <a:latin typeface="微軟正黑體" pitchFamily="34" charset="-120"/>
                <a:ea typeface="微軟正黑體" pitchFamily="34" charset="-120"/>
              </a:rPr>
              <a:t>模組化程式設計</a:t>
            </a:r>
            <a:endParaRPr lang="zh-TW" altLang="en-US" sz="4800" b="1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15" name="Picture 3" descr="C:\Documents and Settings\Administrator\桌面\未命名-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-36512" y="-27383"/>
            <a:ext cx="1908000" cy="1346221"/>
          </a:xfrm>
          <a:prstGeom prst="rect">
            <a:avLst/>
          </a:prstGeom>
          <a:noFill/>
        </p:spPr>
      </p:pic>
      <p:pic>
        <p:nvPicPr>
          <p:cNvPr id="22" name="Picture 5" descr="C:\Documents and Settings\Administrator\桌面\未命名-3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1484784"/>
            <a:ext cx="448426" cy="428400"/>
          </a:xfrm>
          <a:prstGeom prst="rect">
            <a:avLst/>
          </a:prstGeom>
          <a:noFill/>
        </p:spPr>
      </p:pic>
      <p:sp>
        <p:nvSpPr>
          <p:cNvPr id="23" name="矩形 22"/>
          <p:cNvSpPr/>
          <p:nvPr/>
        </p:nvSpPr>
        <p:spPr>
          <a:xfrm>
            <a:off x="1043608" y="1508709"/>
            <a:ext cx="71287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b="1" dirty="0" smtClean="0">
                <a:solidFill>
                  <a:schemeClr val="tx2"/>
                </a:solidFill>
                <a:ea typeface="微軟正黑體" pitchFamily="34" charset="-120"/>
              </a:rPr>
              <a:t>Top-down Design</a:t>
            </a:r>
            <a:endParaRPr lang="en-US" altLang="zh-TW" sz="2800" b="1" dirty="0">
              <a:solidFill>
                <a:schemeClr val="tx2"/>
              </a:solidFill>
              <a:ea typeface="微軟正黑體" pitchFamily="34" charset="-120"/>
            </a:endParaRPr>
          </a:p>
        </p:txBody>
      </p:sp>
      <p:sp>
        <p:nvSpPr>
          <p:cNvPr id="24" name="投影片編號版面配置區 2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2BE8CF-ED02-4C6B-A69A-794915F16E7F}" type="slidenum">
              <a:rPr lang="zh-TW" altLang="en-US" smtClean="0"/>
              <a:pPr/>
              <a:t>21</a:t>
            </a:fld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1043608" y="2003356"/>
            <a:ext cx="741682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dirty="0" smtClean="0">
                <a:latin typeface="Calibri" pitchFamily="34" charset="0"/>
                <a:ea typeface="微軟正黑體" pitchFamily="34" charset="-120"/>
                <a:cs typeface="Calibri" pitchFamily="34" charset="0"/>
              </a:rPr>
              <a:t>先將解決整個問題的方法分解成幾個大模組，然後再將大模組分解成數個小模組，如此反覆細分下去。等整個問題的樹狀架構圖完成後，便從最底層的小模組做起，等完成後便將他們組合成大模組，如此層層向上至整個軟體完成</a:t>
            </a:r>
            <a:endParaRPr lang="zh-TW" altLang="en-US" sz="2400" dirty="0">
              <a:latin typeface="Calibri" pitchFamily="34" charset="0"/>
              <a:ea typeface="微軟正黑體" pitchFamily="34" charset="-120"/>
              <a:cs typeface="Calibri" pitchFamily="34" charset="0"/>
            </a:endParaRPr>
          </a:p>
        </p:txBody>
      </p:sp>
      <p:sp>
        <p:nvSpPr>
          <p:cNvPr id="13" name="Text Box 3"/>
          <p:cNvSpPr txBox="1">
            <a:spLocks noChangeArrowheads="1"/>
          </p:cNvSpPr>
          <p:nvPr/>
        </p:nvSpPr>
        <p:spPr bwMode="auto">
          <a:xfrm>
            <a:off x="1114945" y="3991446"/>
            <a:ext cx="640938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400" b="1" dirty="0">
                <a:latin typeface="Calibri" pitchFamily="34" charset="0"/>
                <a:ea typeface="微軟正黑體" pitchFamily="34" charset="-120"/>
                <a:cs typeface="Calibri" pitchFamily="34" charset="0"/>
              </a:rPr>
              <a:t>Top-down Design </a:t>
            </a:r>
            <a:r>
              <a:rPr lang="zh-TW" altLang="en-US" sz="2400" b="1" dirty="0">
                <a:latin typeface="Calibri" pitchFamily="34" charset="0"/>
                <a:ea typeface="微軟正黑體" pitchFamily="34" charset="-120"/>
                <a:cs typeface="Calibri" pitchFamily="34" charset="0"/>
              </a:rPr>
              <a:t>的設計方法需注意下列問題：</a:t>
            </a:r>
          </a:p>
        </p:txBody>
      </p:sp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1619672" y="4437112"/>
            <a:ext cx="249299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Char char="-"/>
            </a:pPr>
            <a:r>
              <a:rPr lang="zh-TW" altLang="en-US" sz="2400" dirty="0">
                <a:solidFill>
                  <a:srgbClr val="FF0000"/>
                </a:solidFill>
                <a:latin typeface="Calibri" pitchFamily="34" charset="0"/>
                <a:ea typeface="微軟正黑體" pitchFamily="34" charset="-120"/>
                <a:cs typeface="Calibri" pitchFamily="34" charset="0"/>
              </a:rPr>
              <a:t>模組的獨立性</a:t>
            </a:r>
          </a:p>
          <a:p>
            <a:pPr>
              <a:buFontTx/>
              <a:buChar char="-"/>
            </a:pPr>
            <a:r>
              <a:rPr lang="zh-TW" altLang="en-US" sz="2400" dirty="0">
                <a:solidFill>
                  <a:srgbClr val="FF0000"/>
                </a:solidFill>
                <a:latin typeface="Calibri" pitchFamily="34" charset="0"/>
                <a:ea typeface="微軟正黑體" pitchFamily="34" charset="-120"/>
                <a:cs typeface="Calibri" pitchFamily="34" charset="0"/>
              </a:rPr>
              <a:t>模組之間的結合</a:t>
            </a:r>
          </a:p>
          <a:p>
            <a:pPr>
              <a:buFontTx/>
              <a:buChar char="-"/>
            </a:pPr>
            <a:r>
              <a:rPr lang="zh-TW" altLang="en-US" sz="2400" dirty="0">
                <a:solidFill>
                  <a:srgbClr val="FF0000"/>
                </a:solidFill>
                <a:latin typeface="Calibri" pitchFamily="34" charset="0"/>
                <a:ea typeface="微軟正黑體" pitchFamily="34" charset="-120"/>
                <a:cs typeface="Calibri" pitchFamily="34" charset="0"/>
              </a:rPr>
              <a:t>模組之間的溝通</a:t>
            </a:r>
          </a:p>
        </p:txBody>
      </p:sp>
    </p:spTree>
    <p:extLst>
      <p:ext uri="{BB962C8B-B14F-4D97-AF65-F5344CB8AC3E}">
        <p14:creationId xmlns:p14="http://schemas.microsoft.com/office/powerpoint/2010/main" val="196031681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80752"/>
            <a:ext cx="9144000" cy="122400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50">
            <a:noFill/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/>
          <p:cNvCxnSpPr/>
          <p:nvPr/>
        </p:nvCxnSpPr>
        <p:spPr>
          <a:xfrm>
            <a:off x="107504" y="1268760"/>
            <a:ext cx="9649072" cy="0"/>
          </a:xfrm>
          <a:prstGeom prst="line">
            <a:avLst/>
          </a:prstGeom>
          <a:ln w="25400" cap="sq">
            <a:solidFill>
              <a:schemeClr val="accent6">
                <a:lumMod val="60000"/>
                <a:lumOff val="40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395536" y="293747"/>
            <a:ext cx="8352928" cy="83099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TW" altLang="en-US" sz="4800" b="1" dirty="0" smtClean="0">
                <a:latin typeface="微軟正黑體" pitchFamily="34" charset="-120"/>
                <a:ea typeface="微軟正黑體" pitchFamily="34" charset="-120"/>
              </a:rPr>
              <a:t>模組化程式設計</a:t>
            </a:r>
            <a:endParaRPr lang="zh-TW" altLang="en-US" sz="4800" b="1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15" name="Picture 3" descr="C:\Documents and Settings\Administrator\桌面\未命名-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-36512" y="-27383"/>
            <a:ext cx="1908000" cy="1346221"/>
          </a:xfrm>
          <a:prstGeom prst="rect">
            <a:avLst/>
          </a:prstGeom>
          <a:noFill/>
        </p:spPr>
      </p:pic>
      <p:sp>
        <p:nvSpPr>
          <p:cNvPr id="24" name="投影片編號版面配置區 2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2BE8CF-ED02-4C6B-A69A-794915F16E7F}" type="slidenum">
              <a:rPr lang="zh-TW" altLang="en-US" smtClean="0"/>
              <a:pPr/>
              <a:t>22</a:t>
            </a:fld>
            <a:endParaRPr lang="zh-TW" altLang="en-US"/>
          </a:p>
        </p:txBody>
      </p:sp>
      <p:sp>
        <p:nvSpPr>
          <p:cNvPr id="16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37112"/>
          </a:xfrm>
        </p:spPr>
        <p:txBody>
          <a:bodyPr/>
          <a:lstStyle/>
          <a:p>
            <a:pPr algn="just">
              <a:spcAft>
                <a:spcPts val="1200"/>
              </a:spcAft>
            </a:pPr>
            <a:r>
              <a:rPr lang="zh-TW" altLang="en-US" dirty="0"/>
              <a:t>在</a:t>
            </a:r>
            <a:r>
              <a:rPr lang="en-US" altLang="zh-TW" dirty="0"/>
              <a:t>Java</a:t>
            </a:r>
            <a:r>
              <a:rPr lang="zh-TW" altLang="en-US" dirty="0"/>
              <a:t>的程序屬於一種類別的成員，稱為「方法」(</a:t>
            </a:r>
            <a:r>
              <a:rPr lang="en-US" altLang="zh-TW" dirty="0"/>
              <a:t>Method)，</a:t>
            </a:r>
            <a:r>
              <a:rPr lang="zh-TW" altLang="en-US" dirty="0"/>
              <a:t>在</a:t>
            </a:r>
            <a:r>
              <a:rPr lang="en-US" altLang="zh-TW" dirty="0"/>
              <a:t>Java</a:t>
            </a:r>
            <a:r>
              <a:rPr lang="zh-TW" altLang="en-US" dirty="0"/>
              <a:t>的程序或函數稱為方法。</a:t>
            </a:r>
          </a:p>
          <a:p>
            <a:endParaRPr lang="zh-TW" altLang="en-US" dirty="0"/>
          </a:p>
        </p:txBody>
      </p:sp>
      <p:sp>
        <p:nvSpPr>
          <p:cNvPr id="17" name="圓角矩形 16"/>
          <p:cNvSpPr/>
          <p:nvPr/>
        </p:nvSpPr>
        <p:spPr>
          <a:xfrm>
            <a:off x="917488" y="2515483"/>
            <a:ext cx="7056784" cy="2397621"/>
          </a:xfrm>
          <a:prstGeom prst="roundRect">
            <a:avLst>
              <a:gd name="adj" fmla="val 7178"/>
            </a:avLst>
          </a:prstGeom>
          <a:solidFill>
            <a:srgbClr val="FFFF99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zh-TW" altLang="en-US" sz="2400" dirty="0">
                <a:solidFill>
                  <a:srgbClr val="FF0000"/>
                </a:solidFill>
              </a:rPr>
              <a:t>存取敘述 </a:t>
            </a:r>
            <a:r>
              <a:rPr lang="en-US" altLang="zh-TW" sz="2400" dirty="0">
                <a:solidFill>
                  <a:srgbClr val="FF0000"/>
                </a:solidFill>
              </a:rPr>
              <a:t>static </a:t>
            </a:r>
            <a:r>
              <a:rPr lang="zh-TW" altLang="en-US" sz="2400" dirty="0">
                <a:solidFill>
                  <a:srgbClr val="FF0000"/>
                </a:solidFill>
              </a:rPr>
              <a:t>傳回值型態 方法名稱</a:t>
            </a:r>
            <a:r>
              <a:rPr lang="en-US" altLang="zh-TW" sz="2400" dirty="0">
                <a:solidFill>
                  <a:srgbClr val="FF0000"/>
                </a:solidFill>
              </a:rPr>
              <a:t>( </a:t>
            </a:r>
            <a:r>
              <a:rPr lang="zh-TW" altLang="en-US" sz="2400" dirty="0">
                <a:solidFill>
                  <a:srgbClr val="FF0000"/>
                </a:solidFill>
              </a:rPr>
              <a:t>參數列 </a:t>
            </a:r>
            <a:r>
              <a:rPr lang="en-US" altLang="zh-TW" sz="2400" dirty="0">
                <a:solidFill>
                  <a:srgbClr val="FF0000"/>
                </a:solidFill>
              </a:rPr>
              <a:t>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TW" sz="2400" dirty="0">
                <a:solidFill>
                  <a:srgbClr val="FF0000"/>
                </a:solidFill>
              </a:rPr>
              <a:t>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TW" sz="2400" dirty="0">
                <a:solidFill>
                  <a:srgbClr val="FF0000"/>
                </a:solidFill>
              </a:rPr>
              <a:t>   ……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TW" sz="2400" dirty="0">
                <a:solidFill>
                  <a:srgbClr val="FF0000"/>
                </a:solidFill>
              </a:rPr>
              <a:t>   </a:t>
            </a:r>
            <a:r>
              <a:rPr lang="zh-TW" altLang="en-US" sz="2400" dirty="0">
                <a:solidFill>
                  <a:srgbClr val="FF0000"/>
                </a:solidFill>
              </a:rPr>
              <a:t>程式敘述</a:t>
            </a:r>
            <a:r>
              <a:rPr lang="en-US" altLang="zh-TW" sz="2400" dirty="0">
                <a:solidFill>
                  <a:srgbClr val="FF0000"/>
                </a:solidFill>
              </a:rPr>
              <a:t>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TW" sz="2400" dirty="0">
                <a:solidFill>
                  <a:srgbClr val="FF0000"/>
                </a:solidFill>
              </a:rPr>
              <a:t>   ……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TW" sz="2400" dirty="0">
                <a:solidFill>
                  <a:srgbClr val="FF0000"/>
                </a:solidFill>
              </a:rPr>
              <a:t>}</a:t>
            </a:r>
          </a:p>
        </p:txBody>
      </p:sp>
      <p:sp>
        <p:nvSpPr>
          <p:cNvPr id="18" name="矩形 17"/>
          <p:cNvSpPr/>
          <p:nvPr/>
        </p:nvSpPr>
        <p:spPr>
          <a:xfrm>
            <a:off x="478740" y="5210440"/>
            <a:ext cx="7934279" cy="143997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「存取敘述」（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Access Specifier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）也一種修飾子，可以是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public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和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private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，如下所示：</a:t>
            </a:r>
          </a:p>
          <a:p>
            <a:pPr lvl="1"/>
            <a:r>
              <a:rPr lang="en-US" altLang="zh-TW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public</a:t>
            </a:r>
            <a:r>
              <a:rPr lang="zh-TW" altLang="en-US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這個方法可以在程式任何地方進行呼叫，甚至是其它類別</a:t>
            </a:r>
            <a:r>
              <a:rPr lang="en-US" altLang="zh-TW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Class</a:t>
            </a:r>
            <a:endParaRPr lang="zh-TW" altLang="en-US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private</a:t>
            </a:r>
            <a:r>
              <a:rPr lang="zh-TW" altLang="en-US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這個方法只能在同一個類別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Class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內進行</a:t>
            </a:r>
            <a:r>
              <a:rPr lang="zh-TW" altLang="en-US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呼叫</a:t>
            </a:r>
            <a:endParaRPr lang="zh-TW" altLang="en-US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12274111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80752"/>
            <a:ext cx="9144000" cy="122400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50">
            <a:noFill/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/>
          <p:cNvCxnSpPr/>
          <p:nvPr/>
        </p:nvCxnSpPr>
        <p:spPr>
          <a:xfrm>
            <a:off x="107504" y="1268760"/>
            <a:ext cx="9649072" cy="0"/>
          </a:xfrm>
          <a:prstGeom prst="line">
            <a:avLst/>
          </a:prstGeom>
          <a:ln w="25400" cap="sq">
            <a:solidFill>
              <a:schemeClr val="accent6">
                <a:lumMod val="60000"/>
                <a:lumOff val="40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395536" y="293747"/>
            <a:ext cx="8352928" cy="83099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TW" altLang="en-US" sz="4800" b="1" dirty="0" smtClean="0">
                <a:latin typeface="微軟正黑體" pitchFamily="34" charset="-120"/>
                <a:ea typeface="微軟正黑體" pitchFamily="34" charset="-120"/>
              </a:rPr>
              <a:t>模組化程式設計</a:t>
            </a:r>
            <a:endParaRPr lang="zh-TW" altLang="en-US" sz="4800" b="1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15" name="Picture 3" descr="C:\Documents and Settings\Administrator\桌面\未命名-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-36512" y="-27383"/>
            <a:ext cx="1908000" cy="1346221"/>
          </a:xfrm>
          <a:prstGeom prst="rect">
            <a:avLst/>
          </a:prstGeom>
          <a:noFill/>
        </p:spPr>
      </p:pic>
      <p:pic>
        <p:nvPicPr>
          <p:cNvPr id="22" name="Picture 5" descr="C:\Documents and Settings\Administrator\桌面\未命名-3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1484784"/>
            <a:ext cx="448426" cy="428400"/>
          </a:xfrm>
          <a:prstGeom prst="rect">
            <a:avLst/>
          </a:prstGeom>
          <a:noFill/>
        </p:spPr>
      </p:pic>
      <p:sp>
        <p:nvSpPr>
          <p:cNvPr id="23" name="矩形 22"/>
          <p:cNvSpPr/>
          <p:nvPr/>
        </p:nvSpPr>
        <p:spPr>
          <a:xfrm>
            <a:off x="1043608" y="1508709"/>
            <a:ext cx="71287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800" b="1" dirty="0">
                <a:solidFill>
                  <a:schemeClr val="tx2"/>
                </a:solidFill>
                <a:latin typeface="Calibri" pitchFamily="34" charset="0"/>
                <a:ea typeface="微軟正黑體" pitchFamily="34" charset="-120"/>
                <a:cs typeface="Calibri" pitchFamily="34" charset="0"/>
              </a:rPr>
              <a:t>建立</a:t>
            </a:r>
            <a:r>
              <a:rPr lang="en-US" altLang="zh-TW" sz="2800" b="1" dirty="0">
                <a:solidFill>
                  <a:schemeClr val="tx2"/>
                </a:solidFill>
                <a:latin typeface="Calibri" pitchFamily="34" charset="0"/>
                <a:ea typeface="微軟正黑體" pitchFamily="34" charset="-120"/>
                <a:cs typeface="Calibri" pitchFamily="34" charset="0"/>
              </a:rPr>
              <a:t>Java</a:t>
            </a:r>
            <a:r>
              <a:rPr lang="zh-TW" altLang="en-US" sz="2800" b="1" dirty="0">
                <a:solidFill>
                  <a:schemeClr val="tx2"/>
                </a:solidFill>
                <a:latin typeface="Calibri" pitchFamily="34" charset="0"/>
                <a:ea typeface="微軟正黑體" pitchFamily="34" charset="-120"/>
                <a:cs typeface="Calibri" pitchFamily="34" charset="0"/>
              </a:rPr>
              <a:t>的類別方法</a:t>
            </a:r>
            <a:r>
              <a:rPr lang="en-US" altLang="zh-TW" sz="2800" b="1" dirty="0">
                <a:solidFill>
                  <a:schemeClr val="tx2"/>
                </a:solidFill>
                <a:latin typeface="Calibri" pitchFamily="34" charset="0"/>
                <a:ea typeface="微軟正黑體" pitchFamily="34" charset="-120"/>
                <a:cs typeface="Calibri" pitchFamily="34" charset="0"/>
              </a:rPr>
              <a:t>-</a:t>
            </a:r>
            <a:r>
              <a:rPr lang="zh-TW" altLang="en-US" sz="2800" b="1" dirty="0" smtClean="0">
                <a:solidFill>
                  <a:schemeClr val="tx2"/>
                </a:solidFill>
                <a:latin typeface="Calibri" pitchFamily="34" charset="0"/>
                <a:ea typeface="微軟正黑體" pitchFamily="34" charset="-120"/>
                <a:cs typeface="Calibri" pitchFamily="34" charset="0"/>
              </a:rPr>
              <a:t>呼叫</a:t>
            </a:r>
            <a:endParaRPr lang="zh-TW" altLang="en-US" sz="2800" b="1" dirty="0">
              <a:solidFill>
                <a:schemeClr val="tx2"/>
              </a:solidFill>
              <a:latin typeface="Calibri" pitchFamily="34" charset="0"/>
              <a:ea typeface="微軟正黑體" pitchFamily="34" charset="-120"/>
              <a:cs typeface="Calibri" pitchFamily="34" charset="0"/>
            </a:endParaRPr>
          </a:p>
        </p:txBody>
      </p:sp>
      <p:sp>
        <p:nvSpPr>
          <p:cNvPr id="24" name="投影片編號版面配置區 2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2BE8CF-ED02-4C6B-A69A-794915F16E7F}" type="slidenum">
              <a:rPr lang="zh-TW" altLang="en-US" smtClean="0"/>
              <a:pPr/>
              <a:t>23</a:t>
            </a:fld>
            <a:endParaRPr lang="zh-TW" altLang="en-US"/>
          </a:p>
        </p:txBody>
      </p:sp>
      <p:sp>
        <p:nvSpPr>
          <p:cNvPr id="3" name="矩形 2"/>
          <p:cNvSpPr/>
          <p:nvPr/>
        </p:nvSpPr>
        <p:spPr>
          <a:xfrm>
            <a:off x="691757" y="2445556"/>
            <a:ext cx="711053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Java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方法的呼叫需要使用類別名稱或方法名稱，其語法格式如下所示：</a:t>
            </a:r>
          </a:p>
          <a:p>
            <a:pPr>
              <a:buFont typeface="Wingdings" panose="05000000000000000000" pitchFamily="2" charset="2"/>
              <a:buNone/>
            </a:pP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方法名稱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 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參數列 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);</a:t>
            </a:r>
          </a:p>
          <a:p>
            <a:pPr>
              <a:buFont typeface="Wingdings" panose="05000000000000000000" pitchFamily="2" charset="2"/>
              <a:buNone/>
            </a:pP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類別名稱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方法名稱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 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參數列 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);</a:t>
            </a:r>
          </a:p>
        </p:txBody>
      </p:sp>
      <p:sp>
        <p:nvSpPr>
          <p:cNvPr id="5" name="矩形 4"/>
          <p:cNvSpPr/>
          <p:nvPr/>
        </p:nvSpPr>
        <p:spPr>
          <a:xfrm>
            <a:off x="701824" y="3767898"/>
            <a:ext cx="7470576" cy="20867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範例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dirty="0" err="1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printMsg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();</a:t>
            </a:r>
          </a:p>
          <a:p>
            <a:pPr>
              <a:lnSpc>
                <a:spcPct val="90000"/>
              </a:lnSpc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上述呼叫的方法因為在同一個類別，所以省略類別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名稱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90000"/>
              </a:lnSpc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90000"/>
              </a:lnSpc>
            </a:pP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dirty="0" err="1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Example.add</a:t>
            </a:r>
            <a:r>
              <a:rPr lang="en-US" altLang="zh-TW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();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public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修飾子的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add()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方法呼叫方式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上述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程式碼「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」運算子前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Example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就是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類別名稱。</a:t>
            </a:r>
          </a:p>
        </p:txBody>
      </p:sp>
    </p:spTree>
    <p:extLst>
      <p:ext uri="{BB962C8B-B14F-4D97-AF65-F5344CB8AC3E}">
        <p14:creationId xmlns:p14="http://schemas.microsoft.com/office/powerpoint/2010/main" val="3402967400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80752"/>
            <a:ext cx="9144000" cy="122400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50">
            <a:noFill/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/>
          <p:cNvCxnSpPr/>
          <p:nvPr/>
        </p:nvCxnSpPr>
        <p:spPr>
          <a:xfrm>
            <a:off x="107504" y="1268760"/>
            <a:ext cx="9649072" cy="0"/>
          </a:xfrm>
          <a:prstGeom prst="line">
            <a:avLst/>
          </a:prstGeom>
          <a:ln w="25400" cap="sq">
            <a:solidFill>
              <a:schemeClr val="accent6">
                <a:lumMod val="60000"/>
                <a:lumOff val="40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395536" y="293747"/>
            <a:ext cx="8352928" cy="83099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TW" altLang="en-US" sz="4800" b="1" dirty="0" smtClean="0">
                <a:latin typeface="微軟正黑體" pitchFamily="34" charset="-120"/>
                <a:ea typeface="微軟正黑體" pitchFamily="34" charset="-120"/>
              </a:rPr>
              <a:t>模組化程式設計</a:t>
            </a:r>
            <a:endParaRPr lang="zh-TW" altLang="en-US" sz="4800" b="1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15" name="Picture 3" descr="C:\Documents and Settings\Administrator\桌面\未命名-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-36512" y="-27383"/>
            <a:ext cx="1908000" cy="1346221"/>
          </a:xfrm>
          <a:prstGeom prst="rect">
            <a:avLst/>
          </a:prstGeom>
          <a:noFill/>
        </p:spPr>
      </p:pic>
      <p:sp>
        <p:nvSpPr>
          <p:cNvPr id="24" name="投影片編號版面配置區 2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2BE8CF-ED02-4C6B-A69A-794915F16E7F}" type="slidenum">
              <a:rPr lang="zh-TW" altLang="en-US" smtClean="0"/>
              <a:pPr/>
              <a:t>24</a:t>
            </a:fld>
            <a:endParaRPr lang="zh-TW" altLang="en-US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1742337"/>
            <a:ext cx="4968552" cy="4589686"/>
          </a:xfrm>
          <a:prstGeom prst="rect">
            <a:avLst/>
          </a:prstGeom>
        </p:spPr>
      </p:pic>
      <p:sp>
        <p:nvSpPr>
          <p:cNvPr id="12" name="文字方塊 11"/>
          <p:cNvSpPr txBox="1"/>
          <p:nvPr/>
        </p:nvSpPr>
        <p:spPr>
          <a:xfrm>
            <a:off x="6449487" y="2492760"/>
            <a:ext cx="1170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輸出結果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3200" y="3216188"/>
            <a:ext cx="1219200" cy="40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789265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80752"/>
            <a:ext cx="9144000" cy="122400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50">
            <a:noFill/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/>
          <p:cNvCxnSpPr/>
          <p:nvPr/>
        </p:nvCxnSpPr>
        <p:spPr>
          <a:xfrm>
            <a:off x="107504" y="1268760"/>
            <a:ext cx="9649072" cy="0"/>
          </a:xfrm>
          <a:prstGeom prst="line">
            <a:avLst/>
          </a:prstGeom>
          <a:ln w="25400" cap="sq">
            <a:solidFill>
              <a:schemeClr val="accent6">
                <a:lumMod val="60000"/>
                <a:lumOff val="40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395536" y="293747"/>
            <a:ext cx="8352928" cy="83099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TW" altLang="en-US" sz="4800" b="1" dirty="0" smtClean="0">
                <a:latin typeface="微軟正黑體" pitchFamily="34" charset="-120"/>
                <a:ea typeface="微軟正黑體" pitchFamily="34" charset="-120"/>
              </a:rPr>
              <a:t>模組化程式設計</a:t>
            </a:r>
            <a:endParaRPr lang="zh-TW" altLang="en-US" sz="4800" b="1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15" name="Picture 3" descr="C:\Documents and Settings\Administrator\桌面\未命名-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-36512" y="-27383"/>
            <a:ext cx="1908000" cy="1346221"/>
          </a:xfrm>
          <a:prstGeom prst="rect">
            <a:avLst/>
          </a:prstGeom>
          <a:noFill/>
        </p:spPr>
      </p:pic>
      <p:pic>
        <p:nvPicPr>
          <p:cNvPr id="22" name="Picture 5" descr="C:\Documents and Settings\Administrator\桌面\未命名-3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1484784"/>
            <a:ext cx="448426" cy="428400"/>
          </a:xfrm>
          <a:prstGeom prst="rect">
            <a:avLst/>
          </a:prstGeom>
          <a:noFill/>
        </p:spPr>
      </p:pic>
      <p:sp>
        <p:nvSpPr>
          <p:cNvPr id="23" name="矩形 22"/>
          <p:cNvSpPr/>
          <p:nvPr/>
        </p:nvSpPr>
        <p:spPr>
          <a:xfrm>
            <a:off x="1043608" y="1508709"/>
            <a:ext cx="71287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b="1" dirty="0" smtClean="0">
                <a:solidFill>
                  <a:schemeClr val="tx2"/>
                </a:solidFill>
                <a:latin typeface="微軟正黑體" pitchFamily="34" charset="-120"/>
                <a:ea typeface="微軟正黑體" pitchFamily="34" charset="-120"/>
                <a:cs typeface="Calibri" pitchFamily="34" charset="0"/>
              </a:rPr>
              <a:t>JAVA</a:t>
            </a:r>
            <a:r>
              <a:rPr lang="zh-TW" altLang="en-US" sz="2800" b="1" dirty="0" smtClean="0">
                <a:solidFill>
                  <a:schemeClr val="tx2"/>
                </a:solidFill>
                <a:latin typeface="微軟正黑體" pitchFamily="34" charset="-120"/>
                <a:ea typeface="微軟正黑體" pitchFamily="34" charset="-120"/>
                <a:cs typeface="Calibri" pitchFamily="34" charset="0"/>
              </a:rPr>
              <a:t>的類別方法</a:t>
            </a:r>
            <a:r>
              <a:rPr lang="en-US" altLang="zh-TW" sz="2800" b="1" dirty="0" smtClean="0">
                <a:solidFill>
                  <a:schemeClr val="tx2"/>
                </a:solidFill>
                <a:latin typeface="微軟正黑體" pitchFamily="34" charset="-120"/>
                <a:ea typeface="微軟正黑體" pitchFamily="34" charset="-120"/>
                <a:cs typeface="Calibri" pitchFamily="34" charset="0"/>
              </a:rPr>
              <a:t>-</a:t>
            </a:r>
            <a:r>
              <a:rPr lang="zh-TW" altLang="en-US" sz="2800" b="1" dirty="0" smtClean="0">
                <a:solidFill>
                  <a:schemeClr val="tx2"/>
                </a:solidFill>
                <a:latin typeface="微軟正黑體" pitchFamily="34" charset="-120"/>
                <a:ea typeface="微軟正黑體" pitchFamily="34" charset="-120"/>
              </a:rPr>
              <a:t>類別方法的參數傳遞</a:t>
            </a:r>
          </a:p>
        </p:txBody>
      </p:sp>
      <p:sp>
        <p:nvSpPr>
          <p:cNvPr id="24" name="投影片編號版面配置區 2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2BE8CF-ED02-4C6B-A69A-794915F16E7F}" type="slidenum">
              <a:rPr lang="zh-TW" altLang="en-US" smtClean="0"/>
              <a:pPr/>
              <a:t>25</a:t>
            </a:fld>
            <a:endParaRPr lang="zh-TW" altLang="en-US"/>
          </a:p>
        </p:txBody>
      </p:sp>
      <p:sp>
        <p:nvSpPr>
          <p:cNvPr id="11" name="內容版面配置區 2"/>
          <p:cNvSpPr>
            <a:spLocks noGrp="1"/>
          </p:cNvSpPr>
          <p:nvPr>
            <p:ph idx="1"/>
          </p:nvPr>
        </p:nvSpPr>
        <p:spPr>
          <a:xfrm>
            <a:off x="467544" y="2235886"/>
            <a:ext cx="8229600" cy="4637112"/>
          </a:xfrm>
        </p:spPr>
        <p:txBody>
          <a:bodyPr/>
          <a:lstStyle/>
          <a:p>
            <a:r>
              <a:rPr lang="en-US" altLang="zh-TW" dirty="0"/>
              <a:t>Java</a:t>
            </a:r>
            <a:r>
              <a:rPr lang="zh-TW" altLang="en-US" dirty="0"/>
              <a:t>方法的參數列是資訊傳遞的機制，可以從外面將資訊送入程序的</a:t>
            </a:r>
            <a:r>
              <a:rPr lang="zh-TW" altLang="en-US" dirty="0" smtClean="0"/>
              <a:t>黑盒子。</a:t>
            </a:r>
            <a:endParaRPr lang="en-US" altLang="zh-TW" dirty="0" smtClean="0"/>
          </a:p>
          <a:p>
            <a:endParaRPr lang="zh-TW" altLang="en-US" dirty="0"/>
          </a:p>
          <a:p>
            <a:r>
              <a:rPr lang="zh-TW" altLang="en-US" dirty="0"/>
              <a:t>一個方法如果擁有參數列，在呼叫方法時，傳入不同的參數就可以產生不同的執行結果。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41958998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80752"/>
            <a:ext cx="9144000" cy="122400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50">
            <a:noFill/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/>
          <p:cNvCxnSpPr/>
          <p:nvPr/>
        </p:nvCxnSpPr>
        <p:spPr>
          <a:xfrm>
            <a:off x="107504" y="1268760"/>
            <a:ext cx="9649072" cy="0"/>
          </a:xfrm>
          <a:prstGeom prst="line">
            <a:avLst/>
          </a:prstGeom>
          <a:ln w="25400" cap="sq">
            <a:solidFill>
              <a:schemeClr val="accent6">
                <a:lumMod val="60000"/>
                <a:lumOff val="40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395536" y="293747"/>
            <a:ext cx="8352928" cy="83099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TW" altLang="en-US" sz="4800" b="1" dirty="0" smtClean="0">
                <a:latin typeface="微軟正黑體" pitchFamily="34" charset="-120"/>
                <a:ea typeface="微軟正黑體" pitchFamily="34" charset="-120"/>
              </a:rPr>
              <a:t>模組化程式設計</a:t>
            </a:r>
            <a:endParaRPr lang="zh-TW" altLang="en-US" sz="4800" b="1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15" name="Picture 3" descr="C:\Documents and Settings\Administrator\桌面\未命名-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-36512" y="-27383"/>
            <a:ext cx="1908000" cy="1346221"/>
          </a:xfrm>
          <a:prstGeom prst="rect">
            <a:avLst/>
          </a:prstGeom>
          <a:noFill/>
        </p:spPr>
      </p:pic>
      <p:pic>
        <p:nvPicPr>
          <p:cNvPr id="22" name="Picture 5" descr="C:\Documents and Settings\Administrator\桌面\未命名-3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1484784"/>
            <a:ext cx="448426" cy="428400"/>
          </a:xfrm>
          <a:prstGeom prst="rect">
            <a:avLst/>
          </a:prstGeom>
          <a:noFill/>
        </p:spPr>
      </p:pic>
      <p:sp>
        <p:nvSpPr>
          <p:cNvPr id="23" name="矩形 22"/>
          <p:cNvSpPr/>
          <p:nvPr/>
        </p:nvSpPr>
        <p:spPr>
          <a:xfrm>
            <a:off x="1043608" y="1508709"/>
            <a:ext cx="71287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b="1" dirty="0" smtClean="0">
                <a:solidFill>
                  <a:schemeClr val="tx2"/>
                </a:solidFill>
                <a:latin typeface="微軟正黑體" pitchFamily="34" charset="-120"/>
                <a:ea typeface="微軟正黑體" pitchFamily="34" charset="-120"/>
                <a:cs typeface="Calibri" pitchFamily="34" charset="0"/>
              </a:rPr>
              <a:t>JAVA</a:t>
            </a:r>
            <a:r>
              <a:rPr lang="zh-TW" altLang="en-US" sz="2800" b="1" dirty="0" smtClean="0">
                <a:solidFill>
                  <a:schemeClr val="tx2"/>
                </a:solidFill>
                <a:latin typeface="微軟正黑體" pitchFamily="34" charset="-120"/>
                <a:ea typeface="微軟正黑體" pitchFamily="34" charset="-120"/>
                <a:cs typeface="Calibri" pitchFamily="34" charset="0"/>
              </a:rPr>
              <a:t>的類別方法</a:t>
            </a:r>
            <a:r>
              <a:rPr lang="en-US" altLang="zh-TW" sz="2800" b="1" dirty="0" smtClean="0">
                <a:solidFill>
                  <a:schemeClr val="tx2"/>
                </a:solidFill>
                <a:latin typeface="微軟正黑體" pitchFamily="34" charset="-120"/>
                <a:ea typeface="微軟正黑體" pitchFamily="34" charset="-120"/>
                <a:cs typeface="Calibri" pitchFamily="34" charset="0"/>
              </a:rPr>
              <a:t>-</a:t>
            </a:r>
            <a:r>
              <a:rPr lang="zh-TW" altLang="en-US" sz="2800" b="1" dirty="0" smtClean="0">
                <a:solidFill>
                  <a:schemeClr val="tx2"/>
                </a:solidFill>
                <a:latin typeface="微軟正黑體" pitchFamily="34" charset="-120"/>
                <a:ea typeface="微軟正黑體" pitchFamily="34" charset="-120"/>
              </a:rPr>
              <a:t>類別方法的參數傳遞</a:t>
            </a:r>
          </a:p>
        </p:txBody>
      </p:sp>
      <p:sp>
        <p:nvSpPr>
          <p:cNvPr id="24" name="投影片編號版面配置區 2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2BE8CF-ED02-4C6B-A69A-794915F16E7F}" type="slidenum">
              <a:rPr lang="zh-TW" altLang="en-US" smtClean="0"/>
              <a:pPr/>
              <a:t>26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137" y="3053659"/>
            <a:ext cx="5753100" cy="2152650"/>
          </a:xfrm>
          <a:prstGeom prst="rect">
            <a:avLst/>
          </a:prstGeom>
        </p:spPr>
      </p:pic>
      <p:sp>
        <p:nvSpPr>
          <p:cNvPr id="13" name="文字方塊 12"/>
          <p:cNvSpPr txBox="1"/>
          <p:nvPr/>
        </p:nvSpPr>
        <p:spPr>
          <a:xfrm>
            <a:off x="7165772" y="2662613"/>
            <a:ext cx="1170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輸出結果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4" name="圖片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96125" y="3166669"/>
            <a:ext cx="1590675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55927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80752"/>
            <a:ext cx="9144000" cy="122400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50">
            <a:noFill/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/>
          <p:cNvCxnSpPr/>
          <p:nvPr/>
        </p:nvCxnSpPr>
        <p:spPr>
          <a:xfrm>
            <a:off x="107504" y="1268760"/>
            <a:ext cx="9649072" cy="0"/>
          </a:xfrm>
          <a:prstGeom prst="line">
            <a:avLst/>
          </a:prstGeom>
          <a:ln w="25400" cap="sq">
            <a:solidFill>
              <a:schemeClr val="accent6">
                <a:lumMod val="60000"/>
                <a:lumOff val="40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395536" y="293747"/>
            <a:ext cx="8352928" cy="83099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TW" altLang="en-US" sz="4800" b="1" dirty="0" smtClean="0">
                <a:latin typeface="微軟正黑體" pitchFamily="34" charset="-120"/>
                <a:ea typeface="微軟正黑體" pitchFamily="34" charset="-120"/>
              </a:rPr>
              <a:t>模組化程式設計</a:t>
            </a:r>
            <a:endParaRPr lang="zh-TW" altLang="en-US" sz="4800" b="1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15" name="Picture 3" descr="C:\Documents and Settings\Administrator\桌面\未命名-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-36512" y="-27383"/>
            <a:ext cx="1908000" cy="1346221"/>
          </a:xfrm>
          <a:prstGeom prst="rect">
            <a:avLst/>
          </a:prstGeom>
          <a:noFill/>
        </p:spPr>
      </p:pic>
      <p:pic>
        <p:nvPicPr>
          <p:cNvPr id="22" name="Picture 5" descr="C:\Documents and Settings\Administrator\桌面\未命名-3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1484784"/>
            <a:ext cx="448426" cy="428400"/>
          </a:xfrm>
          <a:prstGeom prst="rect">
            <a:avLst/>
          </a:prstGeom>
          <a:noFill/>
        </p:spPr>
      </p:pic>
      <p:sp>
        <p:nvSpPr>
          <p:cNvPr id="23" name="矩形 22"/>
          <p:cNvSpPr/>
          <p:nvPr/>
        </p:nvSpPr>
        <p:spPr>
          <a:xfrm>
            <a:off x="1043608" y="1508709"/>
            <a:ext cx="71287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b="1" dirty="0" smtClean="0">
                <a:solidFill>
                  <a:schemeClr val="tx2"/>
                </a:solidFill>
                <a:latin typeface="微軟正黑體" pitchFamily="34" charset="-120"/>
                <a:ea typeface="微軟正黑體" pitchFamily="34" charset="-120"/>
                <a:cs typeface="Calibri" pitchFamily="34" charset="0"/>
              </a:rPr>
              <a:t>JAVA</a:t>
            </a:r>
            <a:r>
              <a:rPr lang="zh-TW" altLang="en-US" sz="2800" b="1" dirty="0" smtClean="0">
                <a:solidFill>
                  <a:schemeClr val="tx2"/>
                </a:solidFill>
                <a:latin typeface="微軟正黑體" pitchFamily="34" charset="-120"/>
                <a:ea typeface="微軟正黑體" pitchFamily="34" charset="-120"/>
                <a:cs typeface="Calibri" pitchFamily="34" charset="0"/>
              </a:rPr>
              <a:t>的類別方法</a:t>
            </a:r>
            <a:r>
              <a:rPr lang="en-US" altLang="zh-TW" sz="2800" b="1" dirty="0" smtClean="0">
                <a:solidFill>
                  <a:schemeClr val="tx2"/>
                </a:solidFill>
                <a:latin typeface="微軟正黑體" pitchFamily="34" charset="-120"/>
                <a:ea typeface="微軟正黑體" pitchFamily="34" charset="-120"/>
                <a:cs typeface="Calibri" pitchFamily="34" charset="0"/>
              </a:rPr>
              <a:t>-</a:t>
            </a:r>
            <a:r>
              <a:rPr lang="zh-TW" altLang="en-US" sz="2800" b="1" dirty="0" smtClean="0">
                <a:solidFill>
                  <a:schemeClr val="tx2"/>
                </a:solidFill>
                <a:latin typeface="微軟正黑體" pitchFamily="34" charset="-120"/>
                <a:ea typeface="微軟正黑體" pitchFamily="34" charset="-120"/>
              </a:rPr>
              <a:t>類別方法的參數傳遞</a:t>
            </a:r>
          </a:p>
        </p:txBody>
      </p:sp>
      <p:sp>
        <p:nvSpPr>
          <p:cNvPr id="24" name="投影片編號版面配置區 2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2BE8CF-ED02-4C6B-A69A-794915F16E7F}" type="slidenum">
              <a:rPr lang="zh-TW" altLang="en-US" smtClean="0"/>
              <a:pPr/>
              <a:t>27</a:t>
            </a:fld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2112" y="2122452"/>
            <a:ext cx="5819775" cy="414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080019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80752"/>
            <a:ext cx="9144000" cy="122400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50">
            <a:noFill/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/>
          <p:cNvCxnSpPr/>
          <p:nvPr/>
        </p:nvCxnSpPr>
        <p:spPr>
          <a:xfrm>
            <a:off x="107504" y="1268760"/>
            <a:ext cx="9649072" cy="0"/>
          </a:xfrm>
          <a:prstGeom prst="line">
            <a:avLst/>
          </a:prstGeom>
          <a:ln w="25400" cap="sq">
            <a:solidFill>
              <a:schemeClr val="accent6">
                <a:lumMod val="60000"/>
                <a:lumOff val="40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395536" y="293747"/>
            <a:ext cx="8352928" cy="83099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TW" altLang="en-US" sz="4800" b="1" dirty="0" smtClean="0">
                <a:latin typeface="微軟正黑體" pitchFamily="34" charset="-120"/>
                <a:ea typeface="微軟正黑體" pitchFamily="34" charset="-120"/>
              </a:rPr>
              <a:t>模組化程式設計</a:t>
            </a:r>
            <a:endParaRPr lang="zh-TW" altLang="en-US" sz="4800" b="1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15" name="Picture 3" descr="C:\Documents and Settings\Administrator\桌面\未命名-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-36512" y="-27383"/>
            <a:ext cx="1908000" cy="1346221"/>
          </a:xfrm>
          <a:prstGeom prst="rect">
            <a:avLst/>
          </a:prstGeom>
          <a:noFill/>
        </p:spPr>
      </p:pic>
      <p:pic>
        <p:nvPicPr>
          <p:cNvPr id="22" name="Picture 5" descr="C:\Documents and Settings\Administrator\桌面\未命名-3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1484784"/>
            <a:ext cx="448426" cy="428400"/>
          </a:xfrm>
          <a:prstGeom prst="rect">
            <a:avLst/>
          </a:prstGeom>
          <a:noFill/>
        </p:spPr>
      </p:pic>
      <p:sp>
        <p:nvSpPr>
          <p:cNvPr id="23" name="矩形 22"/>
          <p:cNvSpPr/>
          <p:nvPr/>
        </p:nvSpPr>
        <p:spPr>
          <a:xfrm>
            <a:off x="1043608" y="1508709"/>
            <a:ext cx="71287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b="1" dirty="0" smtClean="0">
                <a:solidFill>
                  <a:schemeClr val="tx2"/>
                </a:solidFill>
                <a:latin typeface="微軟正黑體" pitchFamily="34" charset="-120"/>
                <a:ea typeface="微軟正黑體" pitchFamily="34" charset="-120"/>
                <a:cs typeface="Calibri" pitchFamily="34" charset="0"/>
              </a:rPr>
              <a:t>JAVA</a:t>
            </a:r>
            <a:r>
              <a:rPr lang="zh-TW" altLang="en-US" sz="2800" b="1" dirty="0" smtClean="0">
                <a:solidFill>
                  <a:schemeClr val="tx2"/>
                </a:solidFill>
                <a:latin typeface="微軟正黑體" pitchFamily="34" charset="-120"/>
                <a:ea typeface="微軟正黑體" pitchFamily="34" charset="-120"/>
                <a:cs typeface="Calibri" pitchFamily="34" charset="0"/>
              </a:rPr>
              <a:t>的類別方法</a:t>
            </a:r>
            <a:r>
              <a:rPr lang="en-US" altLang="zh-TW" sz="2800" b="1" dirty="0" smtClean="0">
                <a:solidFill>
                  <a:schemeClr val="tx2"/>
                </a:solidFill>
                <a:latin typeface="微軟正黑體" pitchFamily="34" charset="-120"/>
                <a:ea typeface="微軟正黑體" pitchFamily="34" charset="-120"/>
                <a:cs typeface="Calibri" pitchFamily="34" charset="0"/>
              </a:rPr>
              <a:t>-</a:t>
            </a:r>
            <a:r>
              <a:rPr lang="zh-TW" altLang="en-US" sz="2800" b="1" dirty="0" smtClean="0">
                <a:solidFill>
                  <a:schemeClr val="tx2"/>
                </a:solidFill>
                <a:latin typeface="微軟正黑體" pitchFamily="34" charset="-120"/>
                <a:ea typeface="微軟正黑體" pitchFamily="34" charset="-120"/>
              </a:rPr>
              <a:t>類別方法的傳回值</a:t>
            </a:r>
            <a:endParaRPr lang="zh-TW" altLang="en-US" sz="2800" b="1" dirty="0">
              <a:solidFill>
                <a:schemeClr val="tx2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4" name="投影片編號版面配置區 2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2BE8CF-ED02-4C6B-A69A-794915F16E7F}" type="slidenum">
              <a:rPr lang="zh-TW" altLang="en-US" smtClean="0"/>
              <a:pPr/>
              <a:t>28</a:t>
            </a:fld>
            <a:endParaRPr lang="zh-TW" altLang="en-US"/>
          </a:p>
        </p:txBody>
      </p:sp>
      <p:sp>
        <p:nvSpPr>
          <p:cNvPr id="11" name="內容版面配置區 2"/>
          <p:cNvSpPr>
            <a:spLocks noGrp="1"/>
          </p:cNvSpPr>
          <p:nvPr>
            <p:ph idx="1"/>
          </p:nvPr>
        </p:nvSpPr>
        <p:spPr>
          <a:xfrm>
            <a:off x="467544" y="2235886"/>
            <a:ext cx="8229600" cy="4637112"/>
          </a:xfrm>
        </p:spPr>
        <p:txBody>
          <a:bodyPr/>
          <a:lstStyle/>
          <a:p>
            <a:r>
              <a:rPr lang="en-US" altLang="zh-TW" dirty="0"/>
              <a:t>Java</a:t>
            </a:r>
            <a:r>
              <a:rPr lang="zh-TW" altLang="en-US" dirty="0"/>
              <a:t>的方法的傳回值型態不是</a:t>
            </a:r>
            <a:r>
              <a:rPr lang="en-US" altLang="zh-TW" dirty="0"/>
              <a:t>void</a:t>
            </a:r>
            <a:r>
              <a:rPr lang="zh-TW" altLang="en-US" dirty="0"/>
              <a:t>，而是資料型態</a:t>
            </a:r>
            <a:r>
              <a:rPr lang="en-US" altLang="zh-TW" dirty="0" err="1"/>
              <a:t>int</a:t>
            </a:r>
            <a:r>
              <a:rPr lang="zh-TW" altLang="en-US" dirty="0"/>
              <a:t>或</a:t>
            </a:r>
            <a:r>
              <a:rPr lang="en-US" altLang="zh-TW" dirty="0"/>
              <a:t>char</a:t>
            </a:r>
            <a:r>
              <a:rPr lang="zh-TW" altLang="en-US" dirty="0"/>
              <a:t>等，表示這個方法擁有傳回</a:t>
            </a:r>
            <a:r>
              <a:rPr lang="zh-TW" altLang="en-US" dirty="0" smtClean="0"/>
              <a:t>值</a:t>
            </a:r>
            <a:endParaRPr lang="en-US" altLang="zh-TW" dirty="0" smtClean="0"/>
          </a:p>
          <a:p>
            <a:endParaRPr lang="zh-TW" altLang="en-US" dirty="0"/>
          </a:p>
          <a:p>
            <a:r>
              <a:rPr lang="zh-TW" altLang="en-US" dirty="0"/>
              <a:t>因為方法在執行完程式區塊後，需要傳回一個值，傳回指令的語法格式如下所示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endParaRPr lang="zh-TW" altLang="en-US" dirty="0"/>
          </a:p>
          <a:p>
            <a:pPr>
              <a:buNone/>
            </a:pPr>
            <a:r>
              <a:rPr lang="en-US" altLang="zh-TW" dirty="0">
                <a:solidFill>
                  <a:srgbClr val="FF0000"/>
                </a:solidFill>
              </a:rPr>
              <a:t>return </a:t>
            </a:r>
            <a:r>
              <a:rPr lang="zh-TW" altLang="en-US" dirty="0">
                <a:solidFill>
                  <a:srgbClr val="FF0000"/>
                </a:solidFill>
              </a:rPr>
              <a:t>運算式</a:t>
            </a:r>
            <a:r>
              <a:rPr lang="en-US" altLang="zh-TW" dirty="0">
                <a:solidFill>
                  <a:srgbClr val="FF0000"/>
                </a:solidFill>
              </a:rPr>
              <a:t>;</a:t>
            </a:r>
          </a:p>
          <a:p>
            <a:endParaRPr lang="zh-TW" alt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6136159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80752"/>
            <a:ext cx="9144000" cy="122400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50">
            <a:noFill/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/>
          <p:cNvCxnSpPr/>
          <p:nvPr/>
        </p:nvCxnSpPr>
        <p:spPr>
          <a:xfrm>
            <a:off x="107504" y="1268760"/>
            <a:ext cx="9649072" cy="0"/>
          </a:xfrm>
          <a:prstGeom prst="line">
            <a:avLst/>
          </a:prstGeom>
          <a:ln w="25400" cap="sq">
            <a:solidFill>
              <a:schemeClr val="accent6">
                <a:lumMod val="60000"/>
                <a:lumOff val="40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395536" y="293747"/>
            <a:ext cx="8352928" cy="83099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TW" altLang="en-US" sz="4800" b="1" dirty="0" smtClean="0">
                <a:latin typeface="微軟正黑體" pitchFamily="34" charset="-120"/>
                <a:ea typeface="微軟正黑體" pitchFamily="34" charset="-120"/>
              </a:rPr>
              <a:t>模組化程式設計</a:t>
            </a:r>
            <a:endParaRPr lang="zh-TW" altLang="en-US" sz="4800" b="1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15" name="Picture 3" descr="C:\Documents and Settings\Administrator\桌面\未命名-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-36512" y="-27383"/>
            <a:ext cx="1908000" cy="1346221"/>
          </a:xfrm>
          <a:prstGeom prst="rect">
            <a:avLst/>
          </a:prstGeom>
          <a:noFill/>
        </p:spPr>
      </p:pic>
      <p:pic>
        <p:nvPicPr>
          <p:cNvPr id="22" name="Picture 5" descr="C:\Documents and Settings\Administrator\桌面\未命名-3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1484784"/>
            <a:ext cx="448426" cy="428400"/>
          </a:xfrm>
          <a:prstGeom prst="rect">
            <a:avLst/>
          </a:prstGeom>
          <a:noFill/>
        </p:spPr>
      </p:pic>
      <p:sp>
        <p:nvSpPr>
          <p:cNvPr id="23" name="矩形 22"/>
          <p:cNvSpPr/>
          <p:nvPr/>
        </p:nvSpPr>
        <p:spPr>
          <a:xfrm>
            <a:off x="1043608" y="1508709"/>
            <a:ext cx="71287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b="1" dirty="0" smtClean="0">
                <a:solidFill>
                  <a:schemeClr val="tx2"/>
                </a:solidFill>
                <a:latin typeface="微軟正黑體" pitchFamily="34" charset="-120"/>
                <a:ea typeface="微軟正黑體" pitchFamily="34" charset="-120"/>
                <a:cs typeface="Calibri" pitchFamily="34" charset="0"/>
              </a:rPr>
              <a:t>JAVA</a:t>
            </a:r>
            <a:r>
              <a:rPr lang="zh-TW" altLang="en-US" sz="2800" b="1" dirty="0" smtClean="0">
                <a:solidFill>
                  <a:schemeClr val="tx2"/>
                </a:solidFill>
                <a:latin typeface="微軟正黑體" pitchFamily="34" charset="-120"/>
                <a:ea typeface="微軟正黑體" pitchFamily="34" charset="-120"/>
                <a:cs typeface="Calibri" pitchFamily="34" charset="0"/>
              </a:rPr>
              <a:t>的類別方法</a:t>
            </a:r>
            <a:r>
              <a:rPr lang="en-US" altLang="zh-TW" sz="2800" b="1" dirty="0" smtClean="0">
                <a:solidFill>
                  <a:schemeClr val="tx2"/>
                </a:solidFill>
                <a:latin typeface="微軟正黑體" pitchFamily="34" charset="-120"/>
                <a:ea typeface="微軟正黑體" pitchFamily="34" charset="-120"/>
                <a:cs typeface="Calibri" pitchFamily="34" charset="0"/>
              </a:rPr>
              <a:t>-</a:t>
            </a:r>
            <a:r>
              <a:rPr lang="zh-TW" altLang="en-US" sz="2800" b="1" dirty="0" smtClean="0">
                <a:solidFill>
                  <a:schemeClr val="tx2"/>
                </a:solidFill>
                <a:latin typeface="微軟正黑體" pitchFamily="34" charset="-120"/>
                <a:ea typeface="微軟正黑體" pitchFamily="34" charset="-120"/>
              </a:rPr>
              <a:t>類別方法的傳回值</a:t>
            </a:r>
            <a:endParaRPr lang="zh-TW" altLang="en-US" sz="2800" b="1" dirty="0">
              <a:solidFill>
                <a:schemeClr val="tx2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4" name="投影片編號版面配置區 2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2BE8CF-ED02-4C6B-A69A-794915F16E7F}" type="slidenum">
              <a:rPr lang="zh-TW" altLang="en-US" smtClean="0"/>
              <a:pPr/>
              <a:t>29</a:t>
            </a:fld>
            <a:endParaRPr lang="zh-TW" altLang="en-US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757" y="2524930"/>
            <a:ext cx="5705475" cy="3457575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48264" y="4149080"/>
            <a:ext cx="1581150" cy="581025"/>
          </a:xfrm>
          <a:prstGeom prst="rect">
            <a:avLst/>
          </a:prstGeom>
        </p:spPr>
      </p:pic>
      <p:sp>
        <p:nvSpPr>
          <p:cNvPr id="11" name="文字方塊 10"/>
          <p:cNvSpPr txBox="1"/>
          <p:nvPr/>
        </p:nvSpPr>
        <p:spPr>
          <a:xfrm>
            <a:off x="6804248" y="3640141"/>
            <a:ext cx="1170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輸出結果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34028142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80752"/>
            <a:ext cx="9144000" cy="122400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50">
            <a:noFill/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/>
          <p:cNvCxnSpPr/>
          <p:nvPr/>
        </p:nvCxnSpPr>
        <p:spPr>
          <a:xfrm>
            <a:off x="107504" y="1268760"/>
            <a:ext cx="9649072" cy="0"/>
          </a:xfrm>
          <a:prstGeom prst="line">
            <a:avLst/>
          </a:prstGeom>
          <a:ln w="25400" cap="sq">
            <a:solidFill>
              <a:schemeClr val="accent6">
                <a:lumMod val="60000"/>
                <a:lumOff val="40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395536" y="293747"/>
            <a:ext cx="8352928" cy="83099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TW" altLang="en-US" sz="4800" b="1" dirty="0" smtClean="0">
                <a:ea typeface="微軟正黑體" pitchFamily="34" charset="-120"/>
              </a:rPr>
              <a:t>迴圈控制敘述</a:t>
            </a:r>
            <a:endParaRPr lang="zh-TW" altLang="en-US" sz="4800" b="1" dirty="0">
              <a:ea typeface="微軟正黑體" pitchFamily="34" charset="-120"/>
            </a:endParaRPr>
          </a:p>
        </p:txBody>
      </p:sp>
      <p:pic>
        <p:nvPicPr>
          <p:cNvPr id="15" name="Picture 3" descr="C:\Documents and Settings\Administrator\桌面\未命名-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-36512" y="-27383"/>
            <a:ext cx="1908000" cy="1346221"/>
          </a:xfrm>
          <a:prstGeom prst="rect">
            <a:avLst/>
          </a:prstGeom>
          <a:noFill/>
        </p:spPr>
      </p:pic>
      <p:pic>
        <p:nvPicPr>
          <p:cNvPr id="22" name="Picture 5" descr="C:\Documents and Settings\Administrator\桌面\未命名-3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1484784"/>
            <a:ext cx="448426" cy="428400"/>
          </a:xfrm>
          <a:prstGeom prst="rect">
            <a:avLst/>
          </a:prstGeom>
          <a:noFill/>
        </p:spPr>
      </p:pic>
      <p:sp>
        <p:nvSpPr>
          <p:cNvPr id="23" name="矩形 22"/>
          <p:cNvSpPr/>
          <p:nvPr/>
        </p:nvSpPr>
        <p:spPr>
          <a:xfrm>
            <a:off x="1043608" y="1508709"/>
            <a:ext cx="7128792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altLang="zh-TW" sz="2800" b="1" dirty="0" smtClean="0">
                <a:solidFill>
                  <a:schemeClr val="tx2"/>
                </a:solidFill>
                <a:ea typeface="微軟正黑體" pitchFamily="34" charset="-120"/>
              </a:rPr>
              <a:t>for</a:t>
            </a:r>
            <a:r>
              <a:rPr lang="zh-TW" altLang="en-US" sz="2800" b="1" dirty="0" smtClean="0">
                <a:solidFill>
                  <a:schemeClr val="tx2"/>
                </a:solidFill>
                <a:ea typeface="微軟正黑體" pitchFamily="34" charset="-120"/>
              </a:rPr>
              <a:t>迴圈敘述</a:t>
            </a:r>
          </a:p>
        </p:txBody>
      </p:sp>
      <p:sp>
        <p:nvSpPr>
          <p:cNvPr id="24" name="投影片編號版面配置區 2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2BE8CF-ED02-4C6B-A69A-794915F16E7F}" type="slidenum">
              <a:rPr lang="zh-TW" altLang="en-US" smtClean="0"/>
              <a:pPr/>
              <a:t>3</a:t>
            </a:fld>
            <a:endParaRPr lang="zh-TW" altLang="en-US"/>
          </a:p>
        </p:txBody>
      </p:sp>
      <p:sp>
        <p:nvSpPr>
          <p:cNvPr id="2" name="矩形 1"/>
          <p:cNvSpPr/>
          <p:nvPr/>
        </p:nvSpPr>
        <p:spPr>
          <a:xfrm>
            <a:off x="1043608" y="3503181"/>
            <a:ext cx="4572000" cy="133882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dirty="0">
                <a:solidFill>
                  <a:srgbClr val="FF0000"/>
                </a:solidFill>
              </a:rPr>
              <a:t>for ( </a:t>
            </a:r>
            <a:r>
              <a:rPr lang="en-US" altLang="zh-TW" dirty="0" err="1">
                <a:solidFill>
                  <a:srgbClr val="FF0000"/>
                </a:solidFill>
              </a:rPr>
              <a:t>i</a:t>
            </a:r>
            <a:r>
              <a:rPr lang="en-US" altLang="zh-TW" dirty="0">
                <a:solidFill>
                  <a:srgbClr val="FF0000"/>
                </a:solidFill>
              </a:rPr>
              <a:t> = 1; </a:t>
            </a:r>
            <a:r>
              <a:rPr lang="en-US" altLang="zh-TW" dirty="0" err="1">
                <a:solidFill>
                  <a:srgbClr val="FF0000"/>
                </a:solidFill>
              </a:rPr>
              <a:t>i</a:t>
            </a:r>
            <a:r>
              <a:rPr lang="en-US" altLang="zh-TW" dirty="0">
                <a:solidFill>
                  <a:srgbClr val="FF0000"/>
                </a:solidFill>
              </a:rPr>
              <a:t> &lt;= 15; </a:t>
            </a:r>
            <a:r>
              <a:rPr lang="en-US" altLang="zh-TW" dirty="0" err="1">
                <a:solidFill>
                  <a:srgbClr val="FF0000"/>
                </a:solidFill>
              </a:rPr>
              <a:t>i</a:t>
            </a:r>
            <a:r>
              <a:rPr lang="en-US" altLang="zh-TW" dirty="0">
                <a:solidFill>
                  <a:srgbClr val="FF0000"/>
                </a:solidFill>
              </a:rPr>
              <a:t>++ )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dirty="0">
                <a:solidFill>
                  <a:srgbClr val="FF0000"/>
                </a:solidFill>
              </a:rPr>
              <a:t>{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dirty="0">
                <a:solidFill>
                  <a:srgbClr val="FF0000"/>
                </a:solidFill>
              </a:rPr>
              <a:t>   </a:t>
            </a:r>
            <a:r>
              <a:rPr lang="en-US" altLang="zh-TW" dirty="0" err="1">
                <a:solidFill>
                  <a:srgbClr val="FF0000"/>
                </a:solidFill>
              </a:rPr>
              <a:t>System.out.print</a:t>
            </a:r>
            <a:r>
              <a:rPr lang="en-US" altLang="zh-TW" dirty="0">
                <a:solidFill>
                  <a:srgbClr val="FF0000"/>
                </a:solidFill>
              </a:rPr>
              <a:t>("|" + </a:t>
            </a:r>
            <a:r>
              <a:rPr lang="en-US" altLang="zh-TW" dirty="0" err="1">
                <a:solidFill>
                  <a:srgbClr val="FF0000"/>
                </a:solidFill>
              </a:rPr>
              <a:t>i</a:t>
            </a:r>
            <a:r>
              <a:rPr lang="en-US" altLang="zh-TW" dirty="0">
                <a:solidFill>
                  <a:srgbClr val="FF0000"/>
                </a:solidFill>
              </a:rPr>
              <a:t>);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dirty="0">
                <a:solidFill>
                  <a:srgbClr val="FF0000"/>
                </a:solidFill>
              </a:rPr>
              <a:t>   total += </a:t>
            </a:r>
            <a:r>
              <a:rPr lang="en-US" altLang="zh-TW" dirty="0" err="1">
                <a:solidFill>
                  <a:srgbClr val="FF0000"/>
                </a:solidFill>
              </a:rPr>
              <a:t>i</a:t>
            </a:r>
            <a:r>
              <a:rPr lang="en-US" altLang="zh-TW" dirty="0">
                <a:solidFill>
                  <a:srgbClr val="FF0000"/>
                </a:solidFill>
              </a:rPr>
              <a:t>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dirty="0">
                <a:solidFill>
                  <a:srgbClr val="FF0000"/>
                </a:solidFill>
              </a:rPr>
              <a:t>}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10" name="Picture 8" descr="Ch3-5-1-0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2174" y="1998298"/>
            <a:ext cx="2562051" cy="3910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2998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80752"/>
            <a:ext cx="9144000" cy="122400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50">
            <a:noFill/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/>
          <p:cNvCxnSpPr/>
          <p:nvPr/>
        </p:nvCxnSpPr>
        <p:spPr>
          <a:xfrm>
            <a:off x="107504" y="1268760"/>
            <a:ext cx="9649072" cy="0"/>
          </a:xfrm>
          <a:prstGeom prst="line">
            <a:avLst/>
          </a:prstGeom>
          <a:ln w="25400" cap="sq">
            <a:solidFill>
              <a:schemeClr val="accent6">
                <a:lumMod val="60000"/>
                <a:lumOff val="40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395536" y="293747"/>
            <a:ext cx="8352928" cy="83099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TW" sz="4800" b="1" dirty="0" smtClean="0">
                <a:ea typeface="微軟正黑體" pitchFamily="34" charset="-120"/>
              </a:rPr>
              <a:t>Practice2</a:t>
            </a:r>
            <a:endParaRPr lang="zh-TW" altLang="en-US" sz="4800" b="1" dirty="0">
              <a:ea typeface="微軟正黑體" pitchFamily="34" charset="-120"/>
            </a:endParaRPr>
          </a:p>
        </p:txBody>
      </p:sp>
      <p:pic>
        <p:nvPicPr>
          <p:cNvPr id="15" name="Picture 3" descr="C:\Documents and Settings\Administrator\桌面\未命名-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-36512" y="-27383"/>
            <a:ext cx="1908000" cy="1346221"/>
          </a:xfrm>
          <a:prstGeom prst="rect">
            <a:avLst/>
          </a:prstGeom>
          <a:noFill/>
        </p:spPr>
      </p:pic>
      <p:sp>
        <p:nvSpPr>
          <p:cNvPr id="24" name="投影片編號版面配置區 2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2BE8CF-ED02-4C6B-A69A-794915F16E7F}" type="slidenum">
              <a:rPr lang="zh-TW" altLang="en-US" smtClean="0"/>
              <a:pPr/>
              <a:t>30</a:t>
            </a:fld>
            <a:endParaRPr lang="zh-TW" altLang="en-US"/>
          </a:p>
        </p:txBody>
      </p:sp>
      <p:sp>
        <p:nvSpPr>
          <p:cNvPr id="12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37112"/>
          </a:xfrm>
        </p:spPr>
        <p:txBody>
          <a:bodyPr/>
          <a:lstStyle/>
          <a:p>
            <a:r>
              <a:rPr lang="zh-TW" altLang="en-US" dirty="0" smtClean="0"/>
              <a:t>輸入一範圍</a:t>
            </a:r>
            <a:r>
              <a:rPr lang="en-US" altLang="zh-TW" dirty="0" smtClean="0"/>
              <a:t>(</a:t>
            </a:r>
            <a:r>
              <a:rPr lang="zh-TW" altLang="en-US" dirty="0" smtClean="0"/>
              <a:t>整數</a:t>
            </a:r>
            <a:r>
              <a:rPr lang="en-US" altLang="zh-TW" dirty="0" smtClean="0"/>
              <a:t>)</a:t>
            </a:r>
          </a:p>
          <a:p>
            <a:r>
              <a:rPr lang="zh-TW" altLang="en-US" dirty="0" smtClean="0"/>
              <a:t>呼叫</a:t>
            </a:r>
            <a:r>
              <a:rPr lang="en-US" altLang="zh-TW" dirty="0" smtClean="0"/>
              <a:t>square</a:t>
            </a:r>
            <a:r>
              <a:rPr lang="zh-TW" altLang="en-US" dirty="0" smtClean="0"/>
              <a:t>的平方</a:t>
            </a:r>
            <a:r>
              <a:rPr lang="zh-TW" altLang="en-US" dirty="0"/>
              <a:t>值並回傳結果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5126" y="3472950"/>
            <a:ext cx="1224136" cy="1716191"/>
          </a:xfrm>
          <a:prstGeom prst="rect">
            <a:avLst/>
          </a:prstGeom>
        </p:spPr>
      </p:pic>
      <p:sp>
        <p:nvSpPr>
          <p:cNvPr id="25" name="Text Box 1027"/>
          <p:cNvSpPr txBox="1">
            <a:spLocks noChangeArrowheads="1"/>
          </p:cNvSpPr>
          <p:nvPr/>
        </p:nvSpPr>
        <p:spPr bwMode="auto">
          <a:xfrm>
            <a:off x="539552" y="2984580"/>
            <a:ext cx="3856953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400" dirty="0">
                <a:ea typeface="微軟正黑體" pitchFamily="34" charset="-120"/>
              </a:rPr>
              <a:t>private static </a:t>
            </a:r>
            <a:r>
              <a:rPr lang="en-US" altLang="zh-TW" sz="2400" dirty="0" err="1">
                <a:ea typeface="微軟正黑體" pitchFamily="34" charset="-120"/>
              </a:rPr>
              <a:t>int</a:t>
            </a:r>
            <a:r>
              <a:rPr lang="en-US" altLang="zh-TW" sz="2400" dirty="0">
                <a:ea typeface="微軟正黑體" pitchFamily="34" charset="-120"/>
              </a:rPr>
              <a:t> square(</a:t>
            </a:r>
            <a:r>
              <a:rPr lang="en-US" altLang="zh-TW" sz="2400" dirty="0" err="1">
                <a:ea typeface="微軟正黑體" pitchFamily="34" charset="-120"/>
              </a:rPr>
              <a:t>int</a:t>
            </a:r>
            <a:r>
              <a:rPr lang="en-US" altLang="zh-TW" sz="2400" dirty="0">
                <a:ea typeface="微軟正黑體" pitchFamily="34" charset="-120"/>
              </a:rPr>
              <a:t> n)</a:t>
            </a:r>
          </a:p>
          <a:p>
            <a:r>
              <a:rPr lang="en-US" altLang="zh-TW" sz="2400" dirty="0">
                <a:ea typeface="微軟正黑體" pitchFamily="34" charset="-120"/>
              </a:rPr>
              <a:t>{</a:t>
            </a:r>
          </a:p>
          <a:p>
            <a:r>
              <a:rPr lang="en-US" altLang="zh-TW" sz="2400" dirty="0">
                <a:ea typeface="微軟正黑體" pitchFamily="34" charset="-120"/>
              </a:rPr>
              <a:t>   ………………</a:t>
            </a:r>
          </a:p>
          <a:p>
            <a:r>
              <a:rPr lang="en-US" altLang="zh-TW" sz="2400" dirty="0">
                <a:ea typeface="微軟正黑體" pitchFamily="34" charset="-120"/>
              </a:rPr>
              <a:t>   ………………</a:t>
            </a:r>
          </a:p>
          <a:p>
            <a:r>
              <a:rPr lang="en-US" altLang="zh-TW" sz="2400" dirty="0">
                <a:ea typeface="微軟正黑體" pitchFamily="34" charset="-120"/>
              </a:rPr>
              <a:t>   ………………</a:t>
            </a:r>
          </a:p>
          <a:p>
            <a:endParaRPr lang="en-US" altLang="zh-TW" sz="2400" dirty="0">
              <a:ea typeface="微軟正黑體" pitchFamily="34" charset="-120"/>
            </a:endParaRPr>
          </a:p>
          <a:p>
            <a:r>
              <a:rPr lang="en-US" altLang="zh-TW" sz="2400" dirty="0">
                <a:ea typeface="微軟正黑體" pitchFamily="34" charset="-120"/>
              </a:rPr>
              <a:t>}</a:t>
            </a:r>
          </a:p>
          <a:p>
            <a:endParaRPr lang="en-US" altLang="zh-TW" sz="2400" dirty="0">
              <a:ea typeface="微軟正黑體" pitchFamily="34" charset="-120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6573118" y="2984580"/>
            <a:ext cx="1170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輸出結果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81123368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80752"/>
            <a:ext cx="9144000" cy="122400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50">
            <a:noFill/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/>
          <p:cNvCxnSpPr/>
          <p:nvPr/>
        </p:nvCxnSpPr>
        <p:spPr>
          <a:xfrm>
            <a:off x="107504" y="1268760"/>
            <a:ext cx="9649072" cy="0"/>
          </a:xfrm>
          <a:prstGeom prst="line">
            <a:avLst/>
          </a:prstGeom>
          <a:ln w="25400" cap="sq">
            <a:solidFill>
              <a:schemeClr val="accent6">
                <a:lumMod val="60000"/>
                <a:lumOff val="40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395536" y="293747"/>
            <a:ext cx="8352928" cy="83099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TW" sz="4800" b="1" dirty="0" smtClean="0">
                <a:ea typeface="微軟正黑體" pitchFamily="34" charset="-120"/>
              </a:rPr>
              <a:t>Practice3</a:t>
            </a:r>
            <a:endParaRPr lang="zh-TW" altLang="en-US" sz="4800" b="1" dirty="0">
              <a:ea typeface="微軟正黑體" pitchFamily="34" charset="-120"/>
            </a:endParaRPr>
          </a:p>
        </p:txBody>
      </p:sp>
      <p:pic>
        <p:nvPicPr>
          <p:cNvPr id="15" name="Picture 3" descr="C:\Documents and Settings\Administrator\桌面\未命名-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-36512" y="-27383"/>
            <a:ext cx="1908000" cy="1346221"/>
          </a:xfrm>
          <a:prstGeom prst="rect">
            <a:avLst/>
          </a:prstGeom>
          <a:noFill/>
        </p:spPr>
      </p:pic>
      <p:sp>
        <p:nvSpPr>
          <p:cNvPr id="24" name="投影片編號版面配置區 2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2BE8CF-ED02-4C6B-A69A-794915F16E7F}" type="slidenum">
              <a:rPr lang="zh-TW" altLang="en-US" smtClean="0"/>
              <a:pPr/>
              <a:t>31</a:t>
            </a:fld>
            <a:endParaRPr lang="zh-TW" altLang="en-US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4931" y="3509736"/>
            <a:ext cx="1028700" cy="1285875"/>
          </a:xfrm>
          <a:prstGeom prst="rect">
            <a:avLst/>
          </a:prstGeom>
        </p:spPr>
      </p:pic>
      <p:sp>
        <p:nvSpPr>
          <p:cNvPr id="18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37112"/>
          </a:xfrm>
        </p:spPr>
        <p:txBody>
          <a:bodyPr/>
          <a:lstStyle/>
          <a:p>
            <a:r>
              <a:rPr lang="zh-TW" altLang="en-US" dirty="0"/>
              <a:t>輸入三個整數</a:t>
            </a:r>
          </a:p>
          <a:p>
            <a:r>
              <a:rPr lang="zh-TW" altLang="en-US" dirty="0"/>
              <a:t>呼叫</a:t>
            </a:r>
            <a:r>
              <a:rPr lang="en-US" altLang="zh-TW" dirty="0"/>
              <a:t>max</a:t>
            </a:r>
            <a:r>
              <a:rPr lang="zh-TW" altLang="en-US" dirty="0"/>
              <a:t>求此三整數之</a:t>
            </a:r>
            <a:r>
              <a:rPr lang="zh-TW" altLang="en-US" dirty="0" smtClean="0"/>
              <a:t>最大值並回傳結果</a:t>
            </a:r>
            <a:endParaRPr lang="zh-TW" altLang="en-US" dirty="0"/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19" name="Text Box 3"/>
          <p:cNvSpPr txBox="1">
            <a:spLocks noChangeArrowheads="1"/>
          </p:cNvSpPr>
          <p:nvPr/>
        </p:nvSpPr>
        <p:spPr bwMode="auto">
          <a:xfrm>
            <a:off x="683568" y="3068960"/>
            <a:ext cx="4902304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400" dirty="0">
                <a:ea typeface="微軟正黑體" pitchFamily="34" charset="-120"/>
              </a:rPr>
              <a:t>private static </a:t>
            </a:r>
            <a:r>
              <a:rPr lang="en-US" altLang="zh-TW" sz="2400" dirty="0" err="1">
                <a:ea typeface="微軟正黑體" pitchFamily="34" charset="-120"/>
              </a:rPr>
              <a:t>int</a:t>
            </a:r>
            <a:r>
              <a:rPr lang="en-US" altLang="zh-TW" sz="2400" dirty="0">
                <a:ea typeface="微軟正黑體" pitchFamily="34" charset="-120"/>
              </a:rPr>
              <a:t> max(</a:t>
            </a:r>
            <a:r>
              <a:rPr lang="en-US" altLang="zh-TW" sz="2400" dirty="0" err="1">
                <a:ea typeface="微軟正黑體" pitchFamily="34" charset="-120"/>
              </a:rPr>
              <a:t>int</a:t>
            </a:r>
            <a:r>
              <a:rPr lang="en-US" altLang="zh-TW" sz="2400" dirty="0">
                <a:ea typeface="微軟正黑體" pitchFamily="34" charset="-120"/>
              </a:rPr>
              <a:t> a, </a:t>
            </a:r>
            <a:r>
              <a:rPr lang="en-US" altLang="zh-TW" sz="2400" dirty="0" err="1">
                <a:ea typeface="微軟正黑體" pitchFamily="34" charset="-120"/>
              </a:rPr>
              <a:t>int</a:t>
            </a:r>
            <a:r>
              <a:rPr lang="en-US" altLang="zh-TW" sz="2400" dirty="0">
                <a:ea typeface="微軟正黑體" pitchFamily="34" charset="-120"/>
              </a:rPr>
              <a:t> b, </a:t>
            </a:r>
            <a:r>
              <a:rPr lang="en-US" altLang="zh-TW" sz="2400" dirty="0" err="1">
                <a:ea typeface="微軟正黑體" pitchFamily="34" charset="-120"/>
              </a:rPr>
              <a:t>int</a:t>
            </a:r>
            <a:r>
              <a:rPr lang="en-US" altLang="zh-TW" sz="2400" dirty="0">
                <a:ea typeface="微軟正黑體" pitchFamily="34" charset="-120"/>
              </a:rPr>
              <a:t> c)</a:t>
            </a:r>
          </a:p>
          <a:p>
            <a:r>
              <a:rPr lang="en-US" altLang="zh-TW" sz="2400" dirty="0">
                <a:ea typeface="微軟正黑體" pitchFamily="34" charset="-120"/>
              </a:rPr>
              <a:t>{</a:t>
            </a:r>
          </a:p>
          <a:p>
            <a:r>
              <a:rPr lang="zh-TW" altLang="en-US" sz="2400" dirty="0">
                <a:ea typeface="微軟正黑體" pitchFamily="34" charset="-120"/>
              </a:rPr>
              <a:t> </a:t>
            </a:r>
            <a:r>
              <a:rPr lang="zh-TW" altLang="en-US" sz="2400" dirty="0" smtClean="0">
                <a:ea typeface="微軟正黑體" pitchFamily="34" charset="-120"/>
              </a:rPr>
              <a:t>  </a:t>
            </a:r>
            <a:r>
              <a:rPr lang="en-US" altLang="zh-TW" sz="2400" dirty="0" smtClean="0">
                <a:ea typeface="微軟正黑體" pitchFamily="34" charset="-120"/>
              </a:rPr>
              <a:t>…….</a:t>
            </a:r>
            <a:endParaRPr lang="en-US" altLang="zh-TW" sz="2400" dirty="0">
              <a:ea typeface="微軟正黑體" pitchFamily="34" charset="-120"/>
            </a:endParaRPr>
          </a:p>
          <a:p>
            <a:r>
              <a:rPr lang="en-US" altLang="zh-TW" sz="2400" dirty="0">
                <a:ea typeface="微軟正黑體" pitchFamily="34" charset="-120"/>
              </a:rPr>
              <a:t>   …….</a:t>
            </a:r>
          </a:p>
          <a:p>
            <a:r>
              <a:rPr lang="en-US" altLang="zh-TW" sz="2400" dirty="0">
                <a:ea typeface="微軟正黑體" pitchFamily="34" charset="-120"/>
              </a:rPr>
              <a:t>}</a:t>
            </a:r>
          </a:p>
        </p:txBody>
      </p:sp>
      <p:sp>
        <p:nvSpPr>
          <p:cNvPr id="21" name="文字方塊 20"/>
          <p:cNvSpPr txBox="1"/>
          <p:nvPr/>
        </p:nvSpPr>
        <p:spPr>
          <a:xfrm>
            <a:off x="6573118" y="2984580"/>
            <a:ext cx="1170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輸出結果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25653139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80752"/>
            <a:ext cx="9144000" cy="122400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50">
            <a:noFill/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/>
          <p:cNvCxnSpPr/>
          <p:nvPr/>
        </p:nvCxnSpPr>
        <p:spPr>
          <a:xfrm>
            <a:off x="107504" y="1268760"/>
            <a:ext cx="9649072" cy="0"/>
          </a:xfrm>
          <a:prstGeom prst="line">
            <a:avLst/>
          </a:prstGeom>
          <a:ln w="25400" cap="sq">
            <a:solidFill>
              <a:schemeClr val="accent6">
                <a:lumMod val="60000"/>
                <a:lumOff val="40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395536" y="293747"/>
            <a:ext cx="8352928" cy="83099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TW" sz="4800" b="1" dirty="0" smtClean="0">
                <a:ea typeface="微軟正黑體" pitchFamily="34" charset="-120"/>
              </a:rPr>
              <a:t>Practice4</a:t>
            </a:r>
            <a:endParaRPr lang="zh-TW" altLang="en-US" sz="4800" b="1" dirty="0">
              <a:ea typeface="微軟正黑體" pitchFamily="34" charset="-120"/>
            </a:endParaRPr>
          </a:p>
        </p:txBody>
      </p:sp>
      <p:pic>
        <p:nvPicPr>
          <p:cNvPr id="15" name="Picture 3" descr="C:\Documents and Settings\Administrator\桌面\未命名-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-36512" y="-27383"/>
            <a:ext cx="1908000" cy="1346221"/>
          </a:xfrm>
          <a:prstGeom prst="rect">
            <a:avLst/>
          </a:prstGeom>
          <a:noFill/>
        </p:spPr>
      </p:pic>
      <p:sp>
        <p:nvSpPr>
          <p:cNvPr id="24" name="投影片編號版面配置區 2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2BE8CF-ED02-4C6B-A69A-794915F16E7F}" type="slidenum">
              <a:rPr lang="zh-TW" altLang="en-US" smtClean="0"/>
              <a:pPr/>
              <a:t>32</a:t>
            </a:fld>
            <a:endParaRPr lang="zh-TW" altLang="en-US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8144" y="4581128"/>
            <a:ext cx="3019425" cy="1057275"/>
          </a:xfrm>
          <a:prstGeom prst="rect">
            <a:avLst/>
          </a:prstGeom>
        </p:spPr>
      </p:pic>
      <p:sp>
        <p:nvSpPr>
          <p:cNvPr id="14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37112"/>
          </a:xfrm>
        </p:spPr>
        <p:txBody>
          <a:bodyPr/>
          <a:lstStyle/>
          <a:p>
            <a:r>
              <a:rPr lang="zh-TW" altLang="en-US" dirty="0"/>
              <a:t>輸入</a:t>
            </a:r>
            <a:r>
              <a:rPr lang="zh-TW" altLang="en-US" dirty="0" smtClean="0"/>
              <a:t>一範圍</a:t>
            </a:r>
            <a:r>
              <a:rPr lang="en-US" altLang="zh-TW" dirty="0" smtClean="0"/>
              <a:t>(</a:t>
            </a:r>
            <a:r>
              <a:rPr lang="zh-TW" altLang="en-US" dirty="0" smtClean="0"/>
              <a:t>整數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</a:t>
            </a:r>
            <a:r>
              <a:rPr lang="zh-TW" altLang="en-US" dirty="0" smtClean="0">
                <a:latin typeface="Calibri" pitchFamily="34" charset="0"/>
                <a:cs typeface="Calibri" pitchFamily="34" charset="0"/>
              </a:rPr>
              <a:t>求</a:t>
            </a:r>
            <a:r>
              <a:rPr lang="en-US" altLang="zh-TW" dirty="0" smtClean="0">
                <a:latin typeface="Calibri" pitchFamily="34" charset="0"/>
                <a:cs typeface="Calibri" pitchFamily="34" charset="0"/>
              </a:rPr>
              <a:t>1</a:t>
            </a:r>
            <a:r>
              <a:rPr lang="zh-TW" altLang="en-US" dirty="0" smtClean="0">
                <a:latin typeface="Calibri" pitchFamily="34" charset="0"/>
                <a:cs typeface="Calibri" pitchFamily="34" charset="0"/>
              </a:rPr>
              <a:t>到</a:t>
            </a:r>
            <a:r>
              <a:rPr lang="zh-TW" altLang="en-US" dirty="0" smtClean="0"/>
              <a:t>範圍間</a:t>
            </a:r>
            <a:r>
              <a:rPr lang="zh-TW" altLang="en-US" dirty="0" smtClean="0">
                <a:latin typeface="Calibri" pitchFamily="34" charset="0"/>
                <a:cs typeface="Calibri" pitchFamily="34" charset="0"/>
              </a:rPr>
              <a:t>所有的質數</a:t>
            </a:r>
            <a:endParaRPr lang="en-US" altLang="zh-TW" dirty="0" smtClean="0">
              <a:latin typeface="Calibri" pitchFamily="34" charset="0"/>
              <a:cs typeface="Calibri" pitchFamily="34" charset="0"/>
            </a:endParaRPr>
          </a:p>
          <a:p>
            <a:r>
              <a:rPr lang="zh-TW" altLang="en-US" dirty="0" smtClean="0"/>
              <a:t>呼叫</a:t>
            </a:r>
            <a:r>
              <a:rPr lang="en-US" altLang="zh-TW" dirty="0" smtClean="0">
                <a:latin typeface="Calibri" pitchFamily="34" charset="0"/>
                <a:cs typeface="Calibri" pitchFamily="34" charset="0"/>
              </a:rPr>
              <a:t>primer</a:t>
            </a:r>
            <a:r>
              <a:rPr lang="zh-TW" altLang="en-US" dirty="0" smtClean="0">
                <a:latin typeface="Calibri" pitchFamily="34" charset="0"/>
                <a:cs typeface="Calibri" pitchFamily="34" charset="0"/>
              </a:rPr>
              <a:t>判斷是否為質數並回傳結果</a:t>
            </a:r>
            <a:endParaRPr lang="en-US" altLang="zh-TW" dirty="0" smtClean="0">
              <a:latin typeface="Calibri" pitchFamily="34" charset="0"/>
              <a:cs typeface="Calibri" pitchFamily="34" charset="0"/>
            </a:endParaRPr>
          </a:p>
          <a:p>
            <a:pPr lvl="1"/>
            <a:r>
              <a:rPr lang="en-US" altLang="zh-TW" dirty="0">
                <a:latin typeface="Calibri" pitchFamily="34" charset="0"/>
                <a:cs typeface="Calibri" pitchFamily="34" charset="0"/>
              </a:rPr>
              <a:t>If n is a primer, return 1;otherwise return 0</a:t>
            </a:r>
          </a:p>
          <a:p>
            <a:endParaRPr lang="zh-TW" altLang="en-US" dirty="0" smtClean="0">
              <a:latin typeface="Calibri" pitchFamily="34" charset="0"/>
              <a:cs typeface="Calibri" pitchFamily="34" charset="0"/>
            </a:endParaRPr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6792599" y="3797553"/>
            <a:ext cx="1170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輸出結果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9" name="Text Box 3"/>
          <p:cNvSpPr txBox="1">
            <a:spLocks noChangeArrowheads="1"/>
          </p:cNvSpPr>
          <p:nvPr/>
        </p:nvSpPr>
        <p:spPr bwMode="auto">
          <a:xfrm>
            <a:off x="876786" y="3353912"/>
            <a:ext cx="3854581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400" dirty="0">
                <a:latin typeface="Calibri" pitchFamily="34" charset="0"/>
                <a:ea typeface="微軟正黑體" pitchFamily="34" charset="-120"/>
                <a:cs typeface="Calibri" pitchFamily="34" charset="0"/>
              </a:rPr>
              <a:t>private static </a:t>
            </a:r>
            <a:r>
              <a:rPr lang="en-US" altLang="zh-TW" sz="2400" dirty="0" err="1">
                <a:latin typeface="Calibri" pitchFamily="34" charset="0"/>
                <a:ea typeface="微軟正黑體" pitchFamily="34" charset="-120"/>
                <a:cs typeface="Calibri" pitchFamily="34" charset="0"/>
              </a:rPr>
              <a:t>int</a:t>
            </a:r>
            <a:r>
              <a:rPr lang="en-US" altLang="zh-TW" sz="2400" dirty="0">
                <a:latin typeface="Calibri" pitchFamily="34" charset="0"/>
                <a:ea typeface="微軟正黑體" pitchFamily="34" charset="-120"/>
                <a:cs typeface="Calibri" pitchFamily="34" charset="0"/>
              </a:rPr>
              <a:t> primer(</a:t>
            </a:r>
            <a:r>
              <a:rPr lang="en-US" altLang="zh-TW" sz="2400" dirty="0" err="1">
                <a:latin typeface="Calibri" pitchFamily="34" charset="0"/>
                <a:ea typeface="微軟正黑體" pitchFamily="34" charset="-120"/>
                <a:cs typeface="Calibri" pitchFamily="34" charset="0"/>
              </a:rPr>
              <a:t>int</a:t>
            </a:r>
            <a:r>
              <a:rPr lang="en-US" altLang="zh-TW" sz="2400" dirty="0">
                <a:latin typeface="Calibri" pitchFamily="34" charset="0"/>
                <a:ea typeface="微軟正黑體" pitchFamily="34" charset="-120"/>
                <a:cs typeface="Calibri" pitchFamily="34" charset="0"/>
              </a:rPr>
              <a:t> n)</a:t>
            </a:r>
          </a:p>
          <a:p>
            <a:r>
              <a:rPr lang="en-US" altLang="zh-TW" sz="2400" dirty="0">
                <a:latin typeface="Calibri" pitchFamily="34" charset="0"/>
                <a:ea typeface="微軟正黑體" pitchFamily="34" charset="-120"/>
                <a:cs typeface="Calibri" pitchFamily="34" charset="0"/>
              </a:rPr>
              <a:t>{</a:t>
            </a:r>
          </a:p>
          <a:p>
            <a:r>
              <a:rPr lang="en-US" altLang="zh-TW" sz="2400" dirty="0">
                <a:latin typeface="Calibri" pitchFamily="34" charset="0"/>
                <a:ea typeface="微軟正黑體" pitchFamily="34" charset="-120"/>
                <a:cs typeface="Calibri" pitchFamily="34" charset="0"/>
              </a:rPr>
              <a:t>   ………………</a:t>
            </a:r>
          </a:p>
          <a:p>
            <a:r>
              <a:rPr lang="en-US" altLang="zh-TW" sz="2400" dirty="0">
                <a:latin typeface="Calibri" pitchFamily="34" charset="0"/>
                <a:ea typeface="微軟正黑體" pitchFamily="34" charset="-120"/>
                <a:cs typeface="Calibri" pitchFamily="34" charset="0"/>
              </a:rPr>
              <a:t>   ………………</a:t>
            </a:r>
          </a:p>
          <a:p>
            <a:r>
              <a:rPr lang="en-US" altLang="zh-TW" sz="2400" dirty="0">
                <a:latin typeface="Calibri" pitchFamily="34" charset="0"/>
                <a:ea typeface="微軟正黑體" pitchFamily="34" charset="-120"/>
                <a:cs typeface="Calibri" pitchFamily="34" charset="0"/>
              </a:rPr>
              <a:t>   ………………</a:t>
            </a:r>
          </a:p>
          <a:p>
            <a:endParaRPr lang="en-US" altLang="zh-TW" sz="2400" dirty="0">
              <a:latin typeface="Calibri" pitchFamily="34" charset="0"/>
              <a:ea typeface="微軟正黑體" pitchFamily="34" charset="-120"/>
              <a:cs typeface="Calibri" pitchFamily="34" charset="0"/>
            </a:endParaRPr>
          </a:p>
          <a:p>
            <a:r>
              <a:rPr lang="en-US" altLang="zh-TW" sz="2400" dirty="0">
                <a:latin typeface="Calibri" pitchFamily="34" charset="0"/>
                <a:ea typeface="微軟正黑體" pitchFamily="34" charset="-120"/>
                <a:cs typeface="Calibri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31521301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Box 3"/>
          <p:cNvSpPr txBox="1">
            <a:spLocks noChangeArrowheads="1"/>
          </p:cNvSpPr>
          <p:nvPr/>
        </p:nvSpPr>
        <p:spPr bwMode="auto">
          <a:xfrm>
            <a:off x="971601" y="1486470"/>
            <a:ext cx="7704855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TW" altLang="en-US" sz="2400" dirty="0">
                <a:latin typeface="Calibri" pitchFamily="34" charset="0"/>
                <a:ea typeface="微軟正黑體" pitchFamily="34" charset="-120"/>
                <a:cs typeface="Calibri" pitchFamily="34" charset="0"/>
              </a:rPr>
              <a:t>玩家投擲兩顆骰子</a:t>
            </a:r>
            <a:r>
              <a:rPr lang="zh-TW" altLang="en-US" sz="2400" dirty="0" smtClean="0">
                <a:latin typeface="Calibri" pitchFamily="34" charset="0"/>
                <a:ea typeface="微軟正黑體" pitchFamily="34" charset="-120"/>
                <a:cs typeface="Calibri" pitchFamily="34" charset="0"/>
              </a:rPr>
              <a:t>。</a:t>
            </a:r>
            <a:endParaRPr lang="en-US" altLang="zh-TW" sz="2400" dirty="0" smtClean="0">
              <a:latin typeface="Calibri" pitchFamily="34" charset="0"/>
              <a:ea typeface="微軟正黑體" pitchFamily="34" charset="-120"/>
              <a:cs typeface="Calibri" pitchFamily="34" charset="0"/>
            </a:endParaRPr>
          </a:p>
          <a:p>
            <a:r>
              <a:rPr lang="zh-TW" altLang="en-US" sz="2400" dirty="0" smtClean="0">
                <a:latin typeface="Calibri" pitchFamily="34" charset="0"/>
                <a:ea typeface="微軟正黑體" pitchFamily="34" charset="-120"/>
                <a:cs typeface="Calibri" pitchFamily="34" charset="0"/>
              </a:rPr>
              <a:t>每一</a:t>
            </a:r>
            <a:r>
              <a:rPr lang="zh-TW" altLang="en-US" sz="2400" dirty="0">
                <a:latin typeface="Calibri" pitchFamily="34" charset="0"/>
                <a:ea typeface="微軟正黑體" pitchFamily="34" charset="-120"/>
                <a:cs typeface="Calibri" pitchFamily="34" charset="0"/>
              </a:rPr>
              <a:t>顆骰子有六面，分別有</a:t>
            </a:r>
            <a:r>
              <a:rPr lang="en-US" altLang="zh-TW" sz="2400" dirty="0">
                <a:latin typeface="Calibri" pitchFamily="34" charset="0"/>
                <a:ea typeface="微軟正黑體" pitchFamily="34" charset="-120"/>
                <a:cs typeface="Calibri" pitchFamily="34" charset="0"/>
              </a:rPr>
              <a:t>1,2,3,4,5,</a:t>
            </a:r>
            <a:r>
              <a:rPr lang="zh-TW" altLang="en-US" sz="2400" dirty="0">
                <a:latin typeface="Calibri" pitchFamily="34" charset="0"/>
                <a:ea typeface="微軟正黑體" pitchFamily="34" charset="-120"/>
                <a:cs typeface="Calibri" pitchFamily="34" charset="0"/>
              </a:rPr>
              <a:t>和</a:t>
            </a:r>
            <a:r>
              <a:rPr lang="en-US" altLang="zh-TW" sz="2400" dirty="0">
                <a:latin typeface="Calibri" pitchFamily="34" charset="0"/>
                <a:ea typeface="微軟正黑體" pitchFamily="34" charset="-120"/>
                <a:cs typeface="Calibri" pitchFamily="34" charset="0"/>
              </a:rPr>
              <a:t>6</a:t>
            </a:r>
            <a:r>
              <a:rPr lang="zh-TW" altLang="en-US" sz="2400" dirty="0">
                <a:latin typeface="Calibri" pitchFamily="34" charset="0"/>
                <a:ea typeface="微軟正黑體" pitchFamily="34" charset="-120"/>
                <a:cs typeface="Calibri" pitchFamily="34" charset="0"/>
              </a:rPr>
              <a:t>個點。</a:t>
            </a:r>
          </a:p>
          <a:p>
            <a:r>
              <a:rPr lang="zh-TW" altLang="en-US" sz="2400" dirty="0">
                <a:latin typeface="Calibri" pitchFamily="34" charset="0"/>
                <a:ea typeface="微軟正黑體" pitchFamily="34" charset="-120"/>
                <a:cs typeface="Calibri" pitchFamily="34" charset="0"/>
              </a:rPr>
              <a:t>當骰子靜止下來後，將兩個骰子朝天的那一面的點數相加起來</a:t>
            </a:r>
            <a:r>
              <a:rPr lang="zh-TW" altLang="en-US" sz="2400" dirty="0" smtClean="0">
                <a:latin typeface="Calibri" pitchFamily="34" charset="0"/>
                <a:ea typeface="微軟正黑體" pitchFamily="34" charset="-120"/>
                <a:cs typeface="Calibri" pitchFamily="34" charset="0"/>
              </a:rPr>
              <a:t>。</a:t>
            </a:r>
            <a:endParaRPr lang="en-US" altLang="zh-TW" sz="2400" dirty="0" smtClean="0">
              <a:latin typeface="Calibri" pitchFamily="34" charset="0"/>
              <a:ea typeface="微軟正黑體" pitchFamily="34" charset="-120"/>
              <a:cs typeface="Calibri" pitchFamily="34" charset="0"/>
            </a:endParaRPr>
          </a:p>
          <a:p>
            <a:r>
              <a:rPr lang="zh-TW" altLang="en-US" sz="2400" dirty="0" smtClean="0">
                <a:latin typeface="Calibri" pitchFamily="34" charset="0"/>
                <a:ea typeface="微軟正黑體" pitchFamily="34" charset="-120"/>
                <a:cs typeface="Calibri" pitchFamily="34" charset="0"/>
              </a:rPr>
              <a:t>如果第一次</a:t>
            </a:r>
            <a:r>
              <a:rPr lang="zh-TW" altLang="en-US" sz="2400" dirty="0">
                <a:latin typeface="Calibri" pitchFamily="34" charset="0"/>
                <a:ea typeface="微軟正黑體" pitchFamily="34" charset="-120"/>
                <a:cs typeface="Calibri" pitchFamily="34" charset="0"/>
              </a:rPr>
              <a:t>投擲便擲出</a:t>
            </a:r>
            <a:r>
              <a:rPr lang="en-US" altLang="zh-TW" sz="2400" dirty="0">
                <a:latin typeface="Calibri" pitchFamily="34" charset="0"/>
                <a:ea typeface="微軟正黑體" pitchFamily="34" charset="-120"/>
                <a:cs typeface="Calibri" pitchFamily="34" charset="0"/>
              </a:rPr>
              <a:t>7</a:t>
            </a:r>
            <a:r>
              <a:rPr lang="zh-TW" altLang="en-US" sz="2400" dirty="0">
                <a:latin typeface="Calibri" pitchFamily="34" charset="0"/>
                <a:ea typeface="微軟正黑體" pitchFamily="34" charset="-120"/>
                <a:cs typeface="Calibri" pitchFamily="34" charset="0"/>
              </a:rPr>
              <a:t>點或</a:t>
            </a:r>
            <a:r>
              <a:rPr lang="en-US" altLang="zh-TW" sz="2400" dirty="0">
                <a:latin typeface="Calibri" pitchFamily="34" charset="0"/>
                <a:ea typeface="微軟正黑體" pitchFamily="34" charset="-120"/>
                <a:cs typeface="Calibri" pitchFamily="34" charset="0"/>
              </a:rPr>
              <a:t>11</a:t>
            </a:r>
            <a:r>
              <a:rPr lang="zh-TW" altLang="en-US" sz="2400" dirty="0">
                <a:latin typeface="Calibri" pitchFamily="34" charset="0"/>
                <a:ea typeface="微軟正黑體" pitchFamily="34" charset="-120"/>
                <a:cs typeface="Calibri" pitchFamily="34" charset="0"/>
              </a:rPr>
              <a:t>點，那麼判定玩家贏</a:t>
            </a:r>
            <a:r>
              <a:rPr lang="zh-TW" altLang="en-US" sz="2400" dirty="0" smtClean="0">
                <a:latin typeface="Calibri" pitchFamily="34" charset="0"/>
                <a:ea typeface="微軟正黑體" pitchFamily="34" charset="-120"/>
                <a:cs typeface="Calibri" pitchFamily="34" charset="0"/>
              </a:rPr>
              <a:t>。</a:t>
            </a:r>
            <a:endParaRPr lang="en-US" altLang="zh-TW" sz="2400" dirty="0" smtClean="0">
              <a:latin typeface="Calibri" pitchFamily="34" charset="0"/>
              <a:ea typeface="微軟正黑體" pitchFamily="34" charset="-120"/>
              <a:cs typeface="Calibri" pitchFamily="34" charset="0"/>
            </a:endParaRPr>
          </a:p>
          <a:p>
            <a:r>
              <a:rPr lang="zh-TW" altLang="en-US" sz="2400" dirty="0" smtClean="0">
                <a:latin typeface="Calibri" pitchFamily="34" charset="0"/>
                <a:ea typeface="微軟正黑體" pitchFamily="34" charset="-120"/>
                <a:cs typeface="Calibri" pitchFamily="34" charset="0"/>
              </a:rPr>
              <a:t>若</a:t>
            </a:r>
            <a:r>
              <a:rPr lang="zh-TW" altLang="en-US" sz="2400" dirty="0">
                <a:latin typeface="Calibri" pitchFamily="34" charset="0"/>
                <a:ea typeface="微軟正黑體" pitchFamily="34" charset="-120"/>
                <a:cs typeface="Calibri" pitchFamily="34" charset="0"/>
              </a:rPr>
              <a:t>第一次擲出</a:t>
            </a:r>
            <a:r>
              <a:rPr lang="en-US" altLang="zh-TW" sz="2400" dirty="0">
                <a:latin typeface="Calibri" pitchFamily="34" charset="0"/>
                <a:ea typeface="微軟正黑體" pitchFamily="34" charset="-120"/>
                <a:cs typeface="Calibri" pitchFamily="34" charset="0"/>
              </a:rPr>
              <a:t>2</a:t>
            </a:r>
            <a:r>
              <a:rPr lang="zh-TW" altLang="en-US" sz="2400" dirty="0">
                <a:latin typeface="Calibri" pitchFamily="34" charset="0"/>
                <a:ea typeface="微軟正黑體" pitchFamily="34" charset="-120"/>
                <a:cs typeface="Calibri" pitchFamily="34" charset="0"/>
              </a:rPr>
              <a:t>點</a:t>
            </a:r>
            <a:r>
              <a:rPr lang="zh-TW" altLang="en-US" sz="2400" dirty="0" smtClean="0">
                <a:latin typeface="Calibri" pitchFamily="34" charset="0"/>
                <a:ea typeface="微軟正黑體" pitchFamily="34" charset="-120"/>
                <a:cs typeface="Calibri" pitchFamily="34" charset="0"/>
              </a:rPr>
              <a:t>、</a:t>
            </a:r>
            <a:r>
              <a:rPr lang="en-US" altLang="zh-TW" sz="2400" dirty="0" smtClean="0">
                <a:latin typeface="Calibri" pitchFamily="34" charset="0"/>
                <a:ea typeface="微軟正黑體" pitchFamily="34" charset="-120"/>
                <a:cs typeface="Calibri" pitchFamily="34" charset="0"/>
              </a:rPr>
              <a:t>3</a:t>
            </a:r>
            <a:r>
              <a:rPr lang="zh-TW" altLang="en-US" sz="2400" dirty="0">
                <a:latin typeface="Calibri" pitchFamily="34" charset="0"/>
                <a:ea typeface="微軟正黑體" pitchFamily="34" charset="-120"/>
                <a:cs typeface="Calibri" pitchFamily="34" charset="0"/>
              </a:rPr>
              <a:t>點或</a:t>
            </a:r>
            <a:r>
              <a:rPr lang="en-US" altLang="zh-TW" sz="2400" dirty="0">
                <a:latin typeface="Calibri" pitchFamily="34" charset="0"/>
                <a:ea typeface="微軟正黑體" pitchFamily="34" charset="-120"/>
                <a:cs typeface="Calibri" pitchFamily="34" charset="0"/>
              </a:rPr>
              <a:t>12</a:t>
            </a:r>
            <a:r>
              <a:rPr lang="zh-TW" altLang="en-US" sz="2400" dirty="0">
                <a:latin typeface="Calibri" pitchFamily="34" charset="0"/>
                <a:ea typeface="微軟正黑體" pitchFamily="34" charset="-120"/>
                <a:cs typeface="Calibri" pitchFamily="34" charset="0"/>
              </a:rPr>
              <a:t>點，那麼玩家輸</a:t>
            </a:r>
            <a:r>
              <a:rPr lang="zh-TW" altLang="en-US" sz="2400" dirty="0" smtClean="0">
                <a:latin typeface="Calibri" pitchFamily="34" charset="0"/>
                <a:ea typeface="微軟正黑體" pitchFamily="34" charset="-120"/>
                <a:cs typeface="Calibri" pitchFamily="34" charset="0"/>
              </a:rPr>
              <a:t>。</a:t>
            </a:r>
            <a:endParaRPr lang="en-US" altLang="zh-TW" sz="2400" dirty="0" smtClean="0">
              <a:latin typeface="Calibri" pitchFamily="34" charset="0"/>
              <a:ea typeface="微軟正黑體" pitchFamily="34" charset="-120"/>
              <a:cs typeface="Calibri" pitchFamily="34" charset="0"/>
            </a:endParaRPr>
          </a:p>
          <a:p>
            <a:r>
              <a:rPr lang="zh-TW" altLang="en-US" sz="2400" dirty="0" smtClean="0">
                <a:latin typeface="Calibri" pitchFamily="34" charset="0"/>
                <a:ea typeface="微軟正黑體" pitchFamily="34" charset="-120"/>
                <a:cs typeface="Calibri" pitchFamily="34" charset="0"/>
              </a:rPr>
              <a:t>如果</a:t>
            </a:r>
            <a:r>
              <a:rPr lang="zh-TW" altLang="en-US" sz="2400" dirty="0">
                <a:latin typeface="Calibri" pitchFamily="34" charset="0"/>
                <a:ea typeface="微軟正黑體" pitchFamily="34" charset="-120"/>
                <a:cs typeface="Calibri" pitchFamily="34" charset="0"/>
              </a:rPr>
              <a:t>第一次擲出</a:t>
            </a:r>
            <a:r>
              <a:rPr lang="en-US" altLang="zh-TW" sz="2400" dirty="0">
                <a:latin typeface="Calibri" pitchFamily="34" charset="0"/>
                <a:ea typeface="微軟正黑體" pitchFamily="34" charset="-120"/>
                <a:cs typeface="Calibri" pitchFamily="34" charset="0"/>
              </a:rPr>
              <a:t>4</a:t>
            </a:r>
            <a:r>
              <a:rPr lang="zh-TW" altLang="en-US" sz="2400" dirty="0">
                <a:latin typeface="Calibri" pitchFamily="34" charset="0"/>
                <a:ea typeface="微軟正黑體" pitchFamily="34" charset="-120"/>
                <a:cs typeface="Calibri" pitchFamily="34" charset="0"/>
              </a:rPr>
              <a:t>點、</a:t>
            </a:r>
            <a:r>
              <a:rPr lang="en-US" altLang="zh-TW" sz="2400" dirty="0">
                <a:latin typeface="Calibri" pitchFamily="34" charset="0"/>
                <a:ea typeface="微軟正黑體" pitchFamily="34" charset="-120"/>
                <a:cs typeface="Calibri" pitchFamily="34" charset="0"/>
              </a:rPr>
              <a:t>5</a:t>
            </a:r>
            <a:r>
              <a:rPr lang="zh-TW" altLang="en-US" sz="2400" dirty="0">
                <a:latin typeface="Calibri" pitchFamily="34" charset="0"/>
                <a:ea typeface="微軟正黑體" pitchFamily="34" charset="-120"/>
                <a:cs typeface="Calibri" pitchFamily="34" charset="0"/>
              </a:rPr>
              <a:t>點、</a:t>
            </a:r>
            <a:r>
              <a:rPr lang="en-US" altLang="zh-TW" sz="2400" dirty="0">
                <a:latin typeface="Calibri" pitchFamily="34" charset="0"/>
                <a:ea typeface="微軟正黑體" pitchFamily="34" charset="-120"/>
                <a:cs typeface="Calibri" pitchFamily="34" charset="0"/>
              </a:rPr>
              <a:t>6</a:t>
            </a:r>
            <a:r>
              <a:rPr lang="zh-TW" altLang="en-US" sz="2400" dirty="0">
                <a:latin typeface="Calibri" pitchFamily="34" charset="0"/>
                <a:ea typeface="微軟正黑體" pitchFamily="34" charset="-120"/>
                <a:cs typeface="Calibri" pitchFamily="34" charset="0"/>
              </a:rPr>
              <a:t>點、</a:t>
            </a:r>
            <a:r>
              <a:rPr lang="en-US" altLang="zh-TW" sz="2400" dirty="0">
                <a:latin typeface="Calibri" pitchFamily="34" charset="0"/>
                <a:ea typeface="微軟正黑體" pitchFamily="34" charset="-120"/>
                <a:cs typeface="Calibri" pitchFamily="34" charset="0"/>
              </a:rPr>
              <a:t>8</a:t>
            </a:r>
            <a:r>
              <a:rPr lang="zh-TW" altLang="en-US" sz="2400" dirty="0">
                <a:latin typeface="Calibri" pitchFamily="34" charset="0"/>
                <a:ea typeface="微軟正黑體" pitchFamily="34" charset="-120"/>
                <a:cs typeface="Calibri" pitchFamily="34" charset="0"/>
              </a:rPr>
              <a:t>點、</a:t>
            </a:r>
            <a:r>
              <a:rPr lang="en-US" altLang="zh-TW" sz="2400" dirty="0">
                <a:latin typeface="Calibri" pitchFamily="34" charset="0"/>
                <a:ea typeface="微軟正黑體" pitchFamily="34" charset="-120"/>
                <a:cs typeface="Calibri" pitchFamily="34" charset="0"/>
              </a:rPr>
              <a:t>9</a:t>
            </a:r>
            <a:r>
              <a:rPr lang="zh-TW" altLang="en-US" sz="2400" dirty="0" smtClean="0">
                <a:latin typeface="Calibri" pitchFamily="34" charset="0"/>
                <a:ea typeface="微軟正黑體" pitchFamily="34" charset="-120"/>
                <a:cs typeface="Calibri" pitchFamily="34" charset="0"/>
              </a:rPr>
              <a:t>點、</a:t>
            </a:r>
            <a:r>
              <a:rPr lang="en-US" altLang="zh-TW" sz="2400" dirty="0">
                <a:latin typeface="Calibri" pitchFamily="34" charset="0"/>
                <a:ea typeface="微軟正黑體" pitchFamily="34" charset="-120"/>
                <a:cs typeface="Calibri" pitchFamily="34" charset="0"/>
              </a:rPr>
              <a:t>10</a:t>
            </a:r>
            <a:r>
              <a:rPr lang="zh-TW" altLang="en-US" sz="2400" dirty="0">
                <a:latin typeface="Calibri" pitchFamily="34" charset="0"/>
                <a:ea typeface="微軟正黑體" pitchFamily="34" charset="-120"/>
                <a:cs typeface="Calibri" pitchFamily="34" charset="0"/>
              </a:rPr>
              <a:t>點，則這個點數成為玩家的目標點數</a:t>
            </a:r>
            <a:r>
              <a:rPr lang="zh-TW" altLang="en-US" sz="2400" dirty="0" smtClean="0">
                <a:latin typeface="Calibri" pitchFamily="34" charset="0"/>
                <a:ea typeface="微軟正黑體" pitchFamily="34" charset="-120"/>
                <a:cs typeface="Calibri" pitchFamily="34" charset="0"/>
              </a:rPr>
              <a:t>。</a:t>
            </a:r>
            <a:endParaRPr lang="en-US" altLang="zh-TW" sz="2400" dirty="0" smtClean="0">
              <a:latin typeface="Calibri" pitchFamily="34" charset="0"/>
              <a:ea typeface="微軟正黑體" pitchFamily="34" charset="-120"/>
              <a:cs typeface="Calibri" pitchFamily="34" charset="0"/>
            </a:endParaRPr>
          </a:p>
          <a:p>
            <a:r>
              <a:rPr lang="zh-TW" altLang="en-US" sz="2400" dirty="0" smtClean="0">
                <a:latin typeface="Calibri" pitchFamily="34" charset="0"/>
                <a:ea typeface="微軟正黑體" pitchFamily="34" charset="-120"/>
                <a:cs typeface="Calibri" pitchFamily="34" charset="0"/>
              </a:rPr>
              <a:t>玩家</a:t>
            </a:r>
            <a:r>
              <a:rPr lang="zh-TW" altLang="en-US" sz="2400" dirty="0">
                <a:latin typeface="Calibri" pitchFamily="34" charset="0"/>
                <a:ea typeface="微軟正黑體" pitchFamily="34" charset="-120"/>
                <a:cs typeface="Calibri" pitchFamily="34" charset="0"/>
              </a:rPr>
              <a:t>必須繼續投擲這兩</a:t>
            </a:r>
            <a:r>
              <a:rPr lang="zh-TW" altLang="en-US" sz="2400" dirty="0" smtClean="0">
                <a:latin typeface="Calibri" pitchFamily="34" charset="0"/>
                <a:ea typeface="微軟正黑體" pitchFamily="34" charset="-120"/>
                <a:cs typeface="Calibri" pitchFamily="34" charset="0"/>
              </a:rPr>
              <a:t>顆骰子</a:t>
            </a:r>
            <a:r>
              <a:rPr lang="zh-TW" altLang="en-US" sz="2400" dirty="0">
                <a:latin typeface="Calibri" pitchFamily="34" charset="0"/>
                <a:ea typeface="微軟正黑體" pitchFamily="34" charset="-120"/>
                <a:cs typeface="Calibri" pitchFamily="34" charset="0"/>
              </a:rPr>
              <a:t>，直到擲出目標點數才算贏</a:t>
            </a:r>
            <a:r>
              <a:rPr lang="zh-TW" altLang="en-US" sz="2400" dirty="0" smtClean="0">
                <a:latin typeface="Calibri" pitchFamily="34" charset="0"/>
                <a:ea typeface="微軟正黑體" pitchFamily="34" charset="-120"/>
                <a:cs typeface="Calibri" pitchFamily="34" charset="0"/>
              </a:rPr>
              <a:t>。</a:t>
            </a:r>
            <a:endParaRPr lang="en-US" altLang="zh-TW" sz="2400" dirty="0" smtClean="0">
              <a:latin typeface="Calibri" pitchFamily="34" charset="0"/>
              <a:ea typeface="微軟正黑體" pitchFamily="34" charset="-120"/>
              <a:cs typeface="Calibri" pitchFamily="34" charset="0"/>
            </a:endParaRPr>
          </a:p>
          <a:p>
            <a:r>
              <a:rPr lang="zh-TW" altLang="en-US" sz="2400" dirty="0" smtClean="0">
                <a:latin typeface="Calibri" pitchFamily="34" charset="0"/>
                <a:ea typeface="微軟正黑體" pitchFamily="34" charset="-120"/>
                <a:cs typeface="Calibri" pitchFamily="34" charset="0"/>
              </a:rPr>
              <a:t>但</a:t>
            </a:r>
            <a:r>
              <a:rPr lang="zh-TW" altLang="en-US" sz="2400" dirty="0">
                <a:latin typeface="Calibri" pitchFamily="34" charset="0"/>
                <a:ea typeface="微軟正黑體" pitchFamily="34" charset="-120"/>
                <a:cs typeface="Calibri" pitchFamily="34" charset="0"/>
              </a:rPr>
              <a:t>若玩家在達成目標點數之前擲</a:t>
            </a:r>
            <a:r>
              <a:rPr lang="zh-TW" altLang="en-US" sz="2400" dirty="0" smtClean="0">
                <a:latin typeface="Calibri" pitchFamily="34" charset="0"/>
                <a:ea typeface="微軟正黑體" pitchFamily="34" charset="-120"/>
                <a:cs typeface="Calibri" pitchFamily="34" charset="0"/>
              </a:rPr>
              <a:t>出</a:t>
            </a:r>
            <a:r>
              <a:rPr lang="en-US" altLang="zh-TW" sz="2400" dirty="0" smtClean="0">
                <a:latin typeface="Calibri" pitchFamily="34" charset="0"/>
                <a:ea typeface="微軟正黑體" pitchFamily="34" charset="-120"/>
                <a:cs typeface="Calibri" pitchFamily="34" charset="0"/>
              </a:rPr>
              <a:t>7</a:t>
            </a:r>
            <a:r>
              <a:rPr lang="zh-TW" altLang="en-US" sz="2400" dirty="0">
                <a:latin typeface="Calibri" pitchFamily="34" charset="0"/>
                <a:ea typeface="微軟正黑體" pitchFamily="34" charset="-120"/>
                <a:cs typeface="Calibri" pitchFamily="34" charset="0"/>
              </a:rPr>
              <a:t>點，則判定玩家輸</a:t>
            </a:r>
            <a:r>
              <a:rPr lang="zh-TW" altLang="en-US" sz="2400" dirty="0" smtClean="0">
                <a:latin typeface="Calibri" pitchFamily="34" charset="0"/>
                <a:ea typeface="微軟正黑體" pitchFamily="34" charset="-120"/>
                <a:cs typeface="Calibri" pitchFamily="34" charset="0"/>
              </a:rPr>
              <a:t>。</a:t>
            </a:r>
            <a:endParaRPr lang="en-US" altLang="zh-TW" sz="2400" dirty="0" smtClean="0">
              <a:latin typeface="Calibri" pitchFamily="34" charset="0"/>
              <a:ea typeface="微軟正黑體" pitchFamily="34" charset="-120"/>
              <a:cs typeface="Calibri" pitchFamily="34" charset="0"/>
            </a:endParaRPr>
          </a:p>
          <a:p>
            <a:endParaRPr lang="en-US" altLang="zh-TW" sz="2400" dirty="0" smtClean="0">
              <a:latin typeface="Calibri" pitchFamily="34" charset="0"/>
              <a:ea typeface="微軟正黑體" pitchFamily="34" charset="-120"/>
              <a:cs typeface="Calibri" pitchFamily="34" charset="0"/>
            </a:endParaRPr>
          </a:p>
          <a:p>
            <a:r>
              <a:rPr lang="zh-TW" altLang="en-US" sz="2400" dirty="0" smtClean="0">
                <a:solidFill>
                  <a:srgbClr val="FF0000"/>
                </a:solidFill>
                <a:latin typeface="Calibri" pitchFamily="34" charset="0"/>
                <a:ea typeface="微軟正黑體" pitchFamily="34" charset="-120"/>
                <a:cs typeface="Calibri" pitchFamily="34" charset="0"/>
              </a:rPr>
              <a:t>提示</a:t>
            </a:r>
            <a:r>
              <a:rPr lang="en-US" altLang="zh-TW" sz="2400" dirty="0" smtClean="0">
                <a:solidFill>
                  <a:srgbClr val="FF0000"/>
                </a:solidFill>
                <a:latin typeface="Calibri" pitchFamily="34" charset="0"/>
                <a:ea typeface="微軟正黑體" pitchFamily="34" charset="-120"/>
                <a:cs typeface="Calibri" pitchFamily="34" charset="0"/>
              </a:rPr>
              <a:t>:</a:t>
            </a:r>
            <a:r>
              <a:rPr lang="zh-TW" altLang="en-US" sz="2400" dirty="0" smtClean="0">
                <a:solidFill>
                  <a:srgbClr val="FF0000"/>
                </a:solidFill>
                <a:latin typeface="Calibri" pitchFamily="34" charset="0"/>
                <a:ea typeface="微軟正黑體" pitchFamily="34" charset="-120"/>
                <a:cs typeface="Calibri" pitchFamily="34" charset="0"/>
              </a:rPr>
              <a:t> 隨機產生</a:t>
            </a:r>
            <a:r>
              <a:rPr lang="en-US" altLang="zh-TW" sz="2400" dirty="0" smtClean="0">
                <a:solidFill>
                  <a:srgbClr val="FF0000"/>
                </a:solidFill>
                <a:latin typeface="Calibri" pitchFamily="34" charset="0"/>
                <a:ea typeface="微軟正黑體" pitchFamily="34" charset="-120"/>
                <a:cs typeface="Calibri" pitchFamily="34" charset="0"/>
              </a:rPr>
              <a:t>1~6</a:t>
            </a:r>
            <a:r>
              <a:rPr lang="zh-TW" altLang="en-US" sz="2400" dirty="0" smtClean="0">
                <a:solidFill>
                  <a:srgbClr val="FF0000"/>
                </a:solidFill>
                <a:latin typeface="Calibri" pitchFamily="34" charset="0"/>
                <a:ea typeface="微軟正黑體" pitchFamily="34" charset="-120"/>
                <a:cs typeface="Calibri" pitchFamily="34" charset="0"/>
              </a:rPr>
              <a:t>的數字</a:t>
            </a:r>
            <a:endParaRPr lang="en-US" altLang="zh-TW" sz="2400" dirty="0" smtClean="0">
              <a:solidFill>
                <a:srgbClr val="FF0000"/>
              </a:solidFill>
              <a:latin typeface="Calibri" pitchFamily="34" charset="0"/>
              <a:ea typeface="微軟正黑體" pitchFamily="34" charset="-120"/>
              <a:cs typeface="Calibri" pitchFamily="34" charset="0"/>
            </a:endParaRPr>
          </a:p>
          <a:p>
            <a:r>
              <a:rPr lang="en-US" altLang="zh-TW" sz="2400" dirty="0" smtClean="0">
                <a:solidFill>
                  <a:srgbClr val="FF0000"/>
                </a:solidFill>
              </a:rPr>
              <a:t>(</a:t>
            </a:r>
            <a:r>
              <a:rPr lang="en-US" altLang="zh-TW" sz="2400" dirty="0" err="1" smtClean="0">
                <a:solidFill>
                  <a:srgbClr val="FF0000"/>
                </a:solidFill>
              </a:rPr>
              <a:t>int</a:t>
            </a:r>
            <a:r>
              <a:rPr lang="en-US" altLang="zh-TW" sz="2400" dirty="0" smtClean="0">
                <a:solidFill>
                  <a:srgbClr val="FF0000"/>
                </a:solidFill>
              </a:rPr>
              <a:t>) </a:t>
            </a:r>
            <a:r>
              <a:rPr lang="en-US" altLang="zh-TW" sz="2400" dirty="0" err="1" smtClean="0">
                <a:solidFill>
                  <a:srgbClr val="FF0000"/>
                </a:solidFill>
              </a:rPr>
              <a:t>Math.ceil</a:t>
            </a:r>
            <a:r>
              <a:rPr lang="en-US" altLang="zh-TW" sz="2400" dirty="0" smtClean="0">
                <a:solidFill>
                  <a:srgbClr val="FF0000"/>
                </a:solidFill>
              </a:rPr>
              <a:t>(</a:t>
            </a:r>
            <a:r>
              <a:rPr lang="en-US" altLang="zh-TW" sz="2400" dirty="0" err="1" smtClean="0">
                <a:solidFill>
                  <a:srgbClr val="FF0000"/>
                </a:solidFill>
              </a:rPr>
              <a:t>Math.random</a:t>
            </a:r>
            <a:r>
              <a:rPr lang="en-US" altLang="zh-TW" sz="2400" dirty="0" smtClean="0">
                <a:solidFill>
                  <a:srgbClr val="FF0000"/>
                </a:solidFill>
              </a:rPr>
              <a:t>()*6);</a:t>
            </a:r>
          </a:p>
          <a:p>
            <a:endParaRPr lang="zh-TW" altLang="en-US" sz="2400" dirty="0">
              <a:latin typeface="Calibri" pitchFamily="34" charset="0"/>
              <a:ea typeface="微軟正黑體" pitchFamily="34" charset="-120"/>
              <a:cs typeface="Calibri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80752"/>
            <a:ext cx="9144000" cy="122400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50">
            <a:noFill/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/>
          <p:cNvCxnSpPr/>
          <p:nvPr/>
        </p:nvCxnSpPr>
        <p:spPr>
          <a:xfrm>
            <a:off x="107504" y="1268760"/>
            <a:ext cx="9649072" cy="0"/>
          </a:xfrm>
          <a:prstGeom prst="line">
            <a:avLst/>
          </a:prstGeom>
          <a:ln w="25400" cap="sq">
            <a:solidFill>
              <a:schemeClr val="accent6">
                <a:lumMod val="60000"/>
                <a:lumOff val="40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395536" y="293747"/>
            <a:ext cx="8352928" cy="83099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TW" sz="4800" b="1" dirty="0" smtClean="0">
                <a:latin typeface="Calibri" pitchFamily="34" charset="0"/>
                <a:ea typeface="微軟正黑體" pitchFamily="34" charset="-120"/>
                <a:cs typeface="Calibri" pitchFamily="34" charset="0"/>
              </a:rPr>
              <a:t>HOMEWORK</a:t>
            </a:r>
            <a:endParaRPr lang="zh-TW" altLang="en-US" sz="4800" b="1" dirty="0">
              <a:latin typeface="Calibri" pitchFamily="34" charset="0"/>
              <a:ea typeface="微軟正黑體" pitchFamily="34" charset="-120"/>
              <a:cs typeface="Calibri" pitchFamily="34" charset="0"/>
            </a:endParaRPr>
          </a:p>
        </p:txBody>
      </p:sp>
      <p:pic>
        <p:nvPicPr>
          <p:cNvPr id="15" name="Picture 3" descr="C:\Documents and Settings\Administrator\桌面\未命名-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-36512" y="-27383"/>
            <a:ext cx="1908000" cy="1346221"/>
          </a:xfrm>
          <a:prstGeom prst="rect">
            <a:avLst/>
          </a:prstGeom>
          <a:noFill/>
        </p:spPr>
      </p:pic>
      <p:pic>
        <p:nvPicPr>
          <p:cNvPr id="22" name="Picture 5" descr="C:\Documents and Settings\Administrator\桌面\未命名-3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1484784"/>
            <a:ext cx="448426" cy="428400"/>
          </a:xfrm>
          <a:prstGeom prst="rect">
            <a:avLst/>
          </a:prstGeom>
          <a:noFill/>
        </p:spPr>
      </p:pic>
      <p:sp>
        <p:nvSpPr>
          <p:cNvPr id="23" name="矩形 22"/>
          <p:cNvSpPr/>
          <p:nvPr/>
        </p:nvSpPr>
        <p:spPr>
          <a:xfrm>
            <a:off x="1043608" y="1508709"/>
            <a:ext cx="71287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TW" altLang="en-US" sz="2800" b="1" dirty="0">
              <a:solidFill>
                <a:schemeClr val="tx2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4" name="投影片編號版面配置區 2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2BE8CF-ED02-4C6B-A69A-794915F16E7F}" type="slidenum">
              <a:rPr lang="zh-TW" altLang="en-US" smtClean="0"/>
              <a:pPr/>
              <a:t>33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22351070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80752"/>
            <a:ext cx="9144000" cy="122400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50">
            <a:noFill/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/>
          <p:cNvCxnSpPr/>
          <p:nvPr/>
        </p:nvCxnSpPr>
        <p:spPr>
          <a:xfrm>
            <a:off x="107504" y="1268760"/>
            <a:ext cx="9649072" cy="0"/>
          </a:xfrm>
          <a:prstGeom prst="line">
            <a:avLst/>
          </a:prstGeom>
          <a:ln w="25400" cap="sq">
            <a:solidFill>
              <a:schemeClr val="accent6">
                <a:lumMod val="60000"/>
                <a:lumOff val="40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395536" y="293747"/>
            <a:ext cx="8352928" cy="83099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TW" sz="4800" b="1" dirty="0" smtClean="0">
                <a:latin typeface="Calibri" pitchFamily="34" charset="0"/>
                <a:ea typeface="微軟正黑體" pitchFamily="34" charset="-120"/>
                <a:cs typeface="Calibri" pitchFamily="34" charset="0"/>
              </a:rPr>
              <a:t>HOMEWORK</a:t>
            </a:r>
            <a:endParaRPr lang="zh-TW" altLang="en-US" sz="4800" b="1" dirty="0">
              <a:latin typeface="Calibri" pitchFamily="34" charset="0"/>
              <a:ea typeface="微軟正黑體" pitchFamily="34" charset="-120"/>
              <a:cs typeface="Calibri" pitchFamily="34" charset="0"/>
            </a:endParaRPr>
          </a:p>
        </p:txBody>
      </p:sp>
      <p:pic>
        <p:nvPicPr>
          <p:cNvPr id="15" name="Picture 3" descr="C:\Documents and Settings\Administrator\桌面\未命名-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-36512" y="-27383"/>
            <a:ext cx="1908000" cy="1346221"/>
          </a:xfrm>
          <a:prstGeom prst="rect">
            <a:avLst/>
          </a:prstGeom>
          <a:noFill/>
        </p:spPr>
      </p:pic>
      <p:pic>
        <p:nvPicPr>
          <p:cNvPr id="22" name="Picture 5" descr="C:\Documents and Settings\Administrator\桌面\未命名-3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1484784"/>
            <a:ext cx="448426" cy="428400"/>
          </a:xfrm>
          <a:prstGeom prst="rect">
            <a:avLst/>
          </a:prstGeom>
          <a:noFill/>
        </p:spPr>
      </p:pic>
      <p:sp>
        <p:nvSpPr>
          <p:cNvPr id="23" name="矩形 22"/>
          <p:cNvSpPr/>
          <p:nvPr/>
        </p:nvSpPr>
        <p:spPr>
          <a:xfrm>
            <a:off x="1043608" y="1508709"/>
            <a:ext cx="71287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TW" altLang="en-US" sz="2800" b="1" dirty="0">
              <a:solidFill>
                <a:schemeClr val="tx2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4" name="投影片編號版面配置區 2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2BE8CF-ED02-4C6B-A69A-794915F16E7F}" type="slidenum">
              <a:rPr lang="zh-TW" altLang="en-US" smtClean="0"/>
              <a:pPr/>
              <a:t>34</a:t>
            </a:fld>
            <a:endParaRPr lang="zh-TW" altLang="en-US" dirty="0"/>
          </a:p>
        </p:txBody>
      </p:sp>
      <p:sp>
        <p:nvSpPr>
          <p:cNvPr id="49" name="Text Box 36"/>
          <p:cNvSpPr txBox="1">
            <a:spLocks noChangeArrowheads="1"/>
          </p:cNvSpPr>
          <p:nvPr/>
        </p:nvSpPr>
        <p:spPr bwMode="auto">
          <a:xfrm>
            <a:off x="1115616" y="1628800"/>
            <a:ext cx="3366819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400" dirty="0"/>
              <a:t>private static </a:t>
            </a:r>
            <a:r>
              <a:rPr lang="en-US" altLang="zh-TW" sz="2400" dirty="0" err="1"/>
              <a:t>int</a:t>
            </a:r>
            <a:r>
              <a:rPr lang="en-US" altLang="zh-TW" sz="2400" dirty="0"/>
              <a:t> </a:t>
            </a:r>
            <a:r>
              <a:rPr lang="en-US" altLang="zh-TW" sz="2400" dirty="0" err="1"/>
              <a:t>rolldice</a:t>
            </a:r>
            <a:r>
              <a:rPr lang="en-US" altLang="zh-TW" sz="2400" dirty="0"/>
              <a:t>()</a:t>
            </a:r>
          </a:p>
          <a:p>
            <a:r>
              <a:rPr lang="en-US" altLang="zh-TW" sz="2400" dirty="0"/>
              <a:t>{</a:t>
            </a:r>
          </a:p>
          <a:p>
            <a:r>
              <a:rPr lang="en-US" altLang="zh-TW" sz="2400" dirty="0"/>
              <a:t>  ………………</a:t>
            </a:r>
          </a:p>
          <a:p>
            <a:endParaRPr lang="en-US" altLang="zh-TW" sz="2400" dirty="0"/>
          </a:p>
          <a:p>
            <a:r>
              <a:rPr lang="en-US" altLang="zh-TW" sz="2400" dirty="0"/>
              <a:t>}</a:t>
            </a:r>
          </a:p>
        </p:txBody>
      </p:sp>
      <p:grpSp>
        <p:nvGrpSpPr>
          <p:cNvPr id="2" name="群組 1"/>
          <p:cNvGrpSpPr/>
          <p:nvPr/>
        </p:nvGrpSpPr>
        <p:grpSpPr>
          <a:xfrm>
            <a:off x="635352" y="3393009"/>
            <a:ext cx="7543800" cy="2927350"/>
            <a:chOff x="919346" y="3343820"/>
            <a:chExt cx="7543800" cy="2927350"/>
          </a:xfrm>
        </p:grpSpPr>
        <p:sp>
          <p:nvSpPr>
            <p:cNvPr id="11" name="Oval 5"/>
            <p:cNvSpPr>
              <a:spLocks noChangeArrowheads="1"/>
            </p:cNvSpPr>
            <p:nvPr/>
          </p:nvSpPr>
          <p:spPr bwMode="auto">
            <a:xfrm>
              <a:off x="2824346" y="3343820"/>
              <a:ext cx="304800" cy="2286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2" name="AutoShape 6"/>
            <p:cNvSpPr>
              <a:spLocks noChangeArrowheads="1"/>
            </p:cNvSpPr>
            <p:nvPr/>
          </p:nvSpPr>
          <p:spPr bwMode="auto">
            <a:xfrm>
              <a:off x="2214746" y="3953420"/>
              <a:ext cx="1524000" cy="457200"/>
            </a:xfrm>
            <a:prstGeom prst="flowChartDecision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1600" b="1">
                  <a:latin typeface="Tahoma" pitchFamily="34" charset="0"/>
                  <a:ea typeface="新細明體" pitchFamily="18" charset="-120"/>
                </a:rPr>
                <a:t>case(point)</a:t>
              </a:r>
            </a:p>
          </p:txBody>
        </p:sp>
        <p:sp>
          <p:nvSpPr>
            <p:cNvPr id="14" name="Line 7"/>
            <p:cNvSpPr>
              <a:spLocks noChangeShapeType="1"/>
            </p:cNvSpPr>
            <p:nvPr/>
          </p:nvSpPr>
          <p:spPr bwMode="auto">
            <a:xfrm>
              <a:off x="2976746" y="3572420"/>
              <a:ext cx="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16" name="Line 8"/>
            <p:cNvSpPr>
              <a:spLocks noChangeShapeType="1"/>
            </p:cNvSpPr>
            <p:nvPr/>
          </p:nvSpPr>
          <p:spPr bwMode="auto">
            <a:xfrm>
              <a:off x="3738746" y="4182020"/>
              <a:ext cx="1219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17" name="Line 9"/>
            <p:cNvSpPr>
              <a:spLocks noChangeShapeType="1"/>
            </p:cNvSpPr>
            <p:nvPr/>
          </p:nvSpPr>
          <p:spPr bwMode="auto">
            <a:xfrm>
              <a:off x="2976746" y="4410620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18" name="Line 10"/>
            <p:cNvSpPr>
              <a:spLocks noChangeShapeType="1"/>
            </p:cNvSpPr>
            <p:nvPr/>
          </p:nvSpPr>
          <p:spPr bwMode="auto">
            <a:xfrm flipH="1">
              <a:off x="1605146" y="4182020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19" name="Oval 11"/>
            <p:cNvSpPr>
              <a:spLocks noChangeArrowheads="1"/>
            </p:cNvSpPr>
            <p:nvPr/>
          </p:nvSpPr>
          <p:spPr bwMode="auto">
            <a:xfrm>
              <a:off x="2824346" y="4867820"/>
              <a:ext cx="304800" cy="2286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2000">
                  <a:latin typeface="Tahoma" pitchFamily="34" charset="0"/>
                  <a:ea typeface="新細明體" pitchFamily="18" charset="-120"/>
                </a:rPr>
                <a:t>w</a:t>
              </a:r>
            </a:p>
          </p:txBody>
        </p:sp>
        <p:sp>
          <p:nvSpPr>
            <p:cNvPr id="25" name="Oval 12"/>
            <p:cNvSpPr>
              <a:spLocks noChangeArrowheads="1"/>
            </p:cNvSpPr>
            <p:nvPr/>
          </p:nvSpPr>
          <p:spPr bwMode="auto">
            <a:xfrm>
              <a:off x="1300346" y="4105820"/>
              <a:ext cx="304800" cy="2286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2000">
                  <a:latin typeface="Tahoma" pitchFamily="34" charset="0"/>
                  <a:ea typeface="新細明體" pitchFamily="18" charset="-120"/>
                </a:rPr>
                <a:t>L</a:t>
              </a:r>
            </a:p>
          </p:txBody>
        </p:sp>
        <p:sp>
          <p:nvSpPr>
            <p:cNvPr id="26" name="Text Box 13"/>
            <p:cNvSpPr txBox="1">
              <a:spLocks noChangeArrowheads="1"/>
            </p:cNvSpPr>
            <p:nvPr/>
          </p:nvSpPr>
          <p:spPr bwMode="auto">
            <a:xfrm>
              <a:off x="3037071" y="4542383"/>
              <a:ext cx="579438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1600">
                  <a:latin typeface="Tahoma" pitchFamily="34" charset="0"/>
                  <a:ea typeface="新細明體" pitchFamily="18" charset="-120"/>
                </a:rPr>
                <a:t>7,11</a:t>
              </a:r>
            </a:p>
          </p:txBody>
        </p:sp>
        <p:sp>
          <p:nvSpPr>
            <p:cNvPr id="27" name="Text Box 14"/>
            <p:cNvSpPr txBox="1">
              <a:spLocks noChangeArrowheads="1"/>
            </p:cNvSpPr>
            <p:nvPr/>
          </p:nvSpPr>
          <p:spPr bwMode="auto">
            <a:xfrm>
              <a:off x="1605146" y="3877220"/>
              <a:ext cx="752475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1600">
                  <a:latin typeface="Tahoma" pitchFamily="34" charset="0"/>
                  <a:ea typeface="新細明體" pitchFamily="18" charset="-120"/>
                </a:rPr>
                <a:t>2,3,12</a:t>
              </a:r>
            </a:p>
          </p:txBody>
        </p:sp>
        <p:sp>
          <p:nvSpPr>
            <p:cNvPr id="28" name="Text Box 15"/>
            <p:cNvSpPr txBox="1">
              <a:spLocks noChangeArrowheads="1"/>
            </p:cNvSpPr>
            <p:nvPr/>
          </p:nvSpPr>
          <p:spPr bwMode="auto">
            <a:xfrm>
              <a:off x="3722871" y="3780383"/>
              <a:ext cx="1271588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1600" dirty="0">
                  <a:latin typeface="Tahoma" pitchFamily="34" charset="0"/>
                  <a:ea typeface="新細明體" pitchFamily="18" charset="-120"/>
                </a:rPr>
                <a:t>4,5,6,8,9,10</a:t>
              </a:r>
            </a:p>
          </p:txBody>
        </p:sp>
        <p:sp>
          <p:nvSpPr>
            <p:cNvPr id="29" name="Rectangle 16"/>
            <p:cNvSpPr>
              <a:spLocks noChangeArrowheads="1"/>
            </p:cNvSpPr>
            <p:nvPr/>
          </p:nvSpPr>
          <p:spPr bwMode="auto">
            <a:xfrm>
              <a:off x="4957946" y="4029620"/>
              <a:ext cx="1143000" cy="381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1400">
                  <a:latin typeface="Tahoma" pitchFamily="34" charset="0"/>
                  <a:ea typeface="新細明體" pitchFamily="18" charset="-120"/>
                </a:rPr>
                <a:t>target=point</a:t>
              </a:r>
            </a:p>
          </p:txBody>
        </p:sp>
        <p:sp>
          <p:nvSpPr>
            <p:cNvPr id="30" name="Line 17"/>
            <p:cNvSpPr>
              <a:spLocks noChangeShapeType="1"/>
            </p:cNvSpPr>
            <p:nvPr/>
          </p:nvSpPr>
          <p:spPr bwMode="auto">
            <a:xfrm>
              <a:off x="5567546" y="4410620"/>
              <a:ext cx="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31" name="Text Box 18"/>
            <p:cNvSpPr txBox="1">
              <a:spLocks noChangeArrowheads="1"/>
            </p:cNvSpPr>
            <p:nvPr/>
          </p:nvSpPr>
          <p:spPr bwMode="auto">
            <a:xfrm>
              <a:off x="2062346" y="3572420"/>
              <a:ext cx="941388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1600" b="1">
                  <a:solidFill>
                    <a:schemeClr val="hlink"/>
                  </a:solidFill>
                  <a:latin typeface="Tahoma" pitchFamily="34" charset="0"/>
                  <a:ea typeface="新細明體" pitchFamily="18" charset="-120"/>
                </a:rPr>
                <a:t>rolldice</a:t>
              </a:r>
            </a:p>
          </p:txBody>
        </p:sp>
        <p:sp>
          <p:nvSpPr>
            <p:cNvPr id="32" name="Text Box 19"/>
            <p:cNvSpPr txBox="1">
              <a:spLocks noChangeArrowheads="1"/>
            </p:cNvSpPr>
            <p:nvPr/>
          </p:nvSpPr>
          <p:spPr bwMode="auto">
            <a:xfrm>
              <a:off x="4653146" y="4410620"/>
              <a:ext cx="941388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1600" b="1">
                  <a:solidFill>
                    <a:schemeClr val="hlink"/>
                  </a:solidFill>
                  <a:latin typeface="Tahoma" pitchFamily="34" charset="0"/>
                  <a:ea typeface="新細明體" pitchFamily="18" charset="-120"/>
                </a:rPr>
                <a:t>rolldice</a:t>
              </a:r>
            </a:p>
          </p:txBody>
        </p:sp>
        <p:sp>
          <p:nvSpPr>
            <p:cNvPr id="33" name="AutoShape 20"/>
            <p:cNvSpPr>
              <a:spLocks noChangeArrowheads="1"/>
            </p:cNvSpPr>
            <p:nvPr/>
          </p:nvSpPr>
          <p:spPr bwMode="auto">
            <a:xfrm>
              <a:off x="4957946" y="4791620"/>
              <a:ext cx="1219200" cy="457200"/>
            </a:xfrm>
            <a:prstGeom prst="flowChartDecision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1400" b="1">
                  <a:latin typeface="Tahoma" pitchFamily="34" charset="0"/>
                  <a:ea typeface="新細明體" pitchFamily="18" charset="-120"/>
                </a:rPr>
                <a:t>Point==7</a:t>
              </a:r>
            </a:p>
          </p:txBody>
        </p:sp>
        <p:sp>
          <p:nvSpPr>
            <p:cNvPr id="34" name="Line 21"/>
            <p:cNvSpPr>
              <a:spLocks noChangeShapeType="1"/>
            </p:cNvSpPr>
            <p:nvPr/>
          </p:nvSpPr>
          <p:spPr bwMode="auto">
            <a:xfrm>
              <a:off x="7336021" y="5269458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35" name="Oval 22"/>
            <p:cNvSpPr>
              <a:spLocks noChangeArrowheads="1"/>
            </p:cNvSpPr>
            <p:nvPr/>
          </p:nvSpPr>
          <p:spPr bwMode="auto">
            <a:xfrm>
              <a:off x="7183621" y="5726658"/>
              <a:ext cx="304800" cy="2286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2000">
                  <a:latin typeface="Tahoma" pitchFamily="34" charset="0"/>
                  <a:ea typeface="新細明體" pitchFamily="18" charset="-120"/>
                </a:rPr>
                <a:t>w</a:t>
              </a:r>
            </a:p>
          </p:txBody>
        </p:sp>
        <p:sp>
          <p:nvSpPr>
            <p:cNvPr id="36" name="Text Box 23"/>
            <p:cNvSpPr txBox="1">
              <a:spLocks noChangeArrowheads="1"/>
            </p:cNvSpPr>
            <p:nvPr/>
          </p:nvSpPr>
          <p:spPr bwMode="auto">
            <a:xfrm>
              <a:off x="6253346" y="5248820"/>
              <a:ext cx="719138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1600">
                  <a:latin typeface="Tahoma" pitchFamily="34" charset="0"/>
                  <a:ea typeface="新細明體" pitchFamily="18" charset="-120"/>
                </a:rPr>
                <a:t>target</a:t>
              </a:r>
            </a:p>
          </p:txBody>
        </p:sp>
        <p:sp>
          <p:nvSpPr>
            <p:cNvPr id="37" name="Line 24"/>
            <p:cNvSpPr>
              <a:spLocks noChangeShapeType="1"/>
            </p:cNvSpPr>
            <p:nvPr/>
          </p:nvSpPr>
          <p:spPr bwMode="auto">
            <a:xfrm flipH="1">
              <a:off x="4272146" y="5020220"/>
              <a:ext cx="685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38" name="Oval 25"/>
            <p:cNvSpPr>
              <a:spLocks noChangeArrowheads="1"/>
            </p:cNvSpPr>
            <p:nvPr/>
          </p:nvSpPr>
          <p:spPr bwMode="auto">
            <a:xfrm>
              <a:off x="3967346" y="4944020"/>
              <a:ext cx="304800" cy="2286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2000">
                  <a:latin typeface="Tahoma" pitchFamily="34" charset="0"/>
                  <a:ea typeface="新細明體" pitchFamily="18" charset="-120"/>
                </a:rPr>
                <a:t>L</a:t>
              </a:r>
            </a:p>
          </p:txBody>
        </p:sp>
        <p:sp>
          <p:nvSpPr>
            <p:cNvPr id="39" name="Text Box 26"/>
            <p:cNvSpPr txBox="1">
              <a:spLocks noChangeArrowheads="1"/>
            </p:cNvSpPr>
            <p:nvPr/>
          </p:nvSpPr>
          <p:spPr bwMode="auto">
            <a:xfrm>
              <a:off x="4272146" y="4715420"/>
              <a:ext cx="295275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1600">
                  <a:latin typeface="Tahoma" pitchFamily="34" charset="0"/>
                  <a:ea typeface="新細明體" pitchFamily="18" charset="-120"/>
                </a:rPr>
                <a:t>7</a:t>
              </a:r>
            </a:p>
          </p:txBody>
        </p:sp>
        <p:sp>
          <p:nvSpPr>
            <p:cNvPr id="40" name="Line 27"/>
            <p:cNvSpPr>
              <a:spLocks noChangeShapeType="1"/>
            </p:cNvSpPr>
            <p:nvPr/>
          </p:nvSpPr>
          <p:spPr bwMode="auto">
            <a:xfrm>
              <a:off x="6177146" y="5020220"/>
              <a:ext cx="381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41" name="Line 28"/>
            <p:cNvSpPr>
              <a:spLocks noChangeShapeType="1"/>
            </p:cNvSpPr>
            <p:nvPr/>
          </p:nvSpPr>
          <p:spPr bwMode="auto">
            <a:xfrm flipV="1">
              <a:off x="8463146" y="4182020"/>
              <a:ext cx="0" cy="838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42" name="Line 29"/>
            <p:cNvSpPr>
              <a:spLocks noChangeShapeType="1"/>
            </p:cNvSpPr>
            <p:nvPr/>
          </p:nvSpPr>
          <p:spPr bwMode="auto">
            <a:xfrm flipH="1">
              <a:off x="6100946" y="4182020"/>
              <a:ext cx="2362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43" name="Text Box 30"/>
            <p:cNvSpPr txBox="1">
              <a:spLocks noChangeArrowheads="1"/>
            </p:cNvSpPr>
            <p:nvPr/>
          </p:nvSpPr>
          <p:spPr bwMode="auto">
            <a:xfrm>
              <a:off x="1909946" y="5096420"/>
              <a:ext cx="157956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1600">
                  <a:solidFill>
                    <a:schemeClr val="folHlink"/>
                  </a:solidFill>
                  <a:latin typeface="Tahoma" pitchFamily="34" charset="0"/>
                  <a:ea typeface="新細明體" pitchFamily="18" charset="-120"/>
                </a:rPr>
                <a:t>print player win</a:t>
              </a:r>
            </a:p>
          </p:txBody>
        </p:sp>
        <p:sp>
          <p:nvSpPr>
            <p:cNvPr id="44" name="Text Box 31"/>
            <p:cNvSpPr txBox="1">
              <a:spLocks noChangeArrowheads="1"/>
            </p:cNvSpPr>
            <p:nvPr/>
          </p:nvSpPr>
          <p:spPr bwMode="auto">
            <a:xfrm>
              <a:off x="919346" y="4410620"/>
              <a:ext cx="17589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1800">
                  <a:solidFill>
                    <a:schemeClr val="folHlink"/>
                  </a:solidFill>
                  <a:ea typeface="新細明體" pitchFamily="18" charset="-120"/>
                </a:rPr>
                <a:t>print player loses</a:t>
              </a:r>
            </a:p>
          </p:txBody>
        </p:sp>
        <p:sp>
          <p:nvSpPr>
            <p:cNvPr id="45" name="Text Box 32"/>
            <p:cNvSpPr txBox="1">
              <a:spLocks noChangeArrowheads="1"/>
            </p:cNvSpPr>
            <p:nvPr/>
          </p:nvSpPr>
          <p:spPr bwMode="auto">
            <a:xfrm>
              <a:off x="3433946" y="5172620"/>
              <a:ext cx="17589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1800">
                  <a:solidFill>
                    <a:schemeClr val="folHlink"/>
                  </a:solidFill>
                  <a:ea typeface="新細明體" pitchFamily="18" charset="-120"/>
                </a:rPr>
                <a:t>print player loses</a:t>
              </a:r>
            </a:p>
          </p:txBody>
        </p:sp>
        <p:sp>
          <p:nvSpPr>
            <p:cNvPr id="46" name="Text Box 33"/>
            <p:cNvSpPr txBox="1">
              <a:spLocks noChangeArrowheads="1"/>
            </p:cNvSpPr>
            <p:nvPr/>
          </p:nvSpPr>
          <p:spPr bwMode="auto">
            <a:xfrm>
              <a:off x="6710546" y="5934620"/>
              <a:ext cx="157956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1600">
                  <a:solidFill>
                    <a:schemeClr val="folHlink"/>
                  </a:solidFill>
                  <a:latin typeface="Tahoma" pitchFamily="34" charset="0"/>
                  <a:ea typeface="新細明體" pitchFamily="18" charset="-120"/>
                </a:rPr>
                <a:t>print player win</a:t>
              </a:r>
            </a:p>
          </p:txBody>
        </p:sp>
        <p:sp>
          <p:nvSpPr>
            <p:cNvPr id="47" name="Text Box 34"/>
            <p:cNvSpPr txBox="1">
              <a:spLocks noChangeArrowheads="1"/>
            </p:cNvSpPr>
            <p:nvPr/>
          </p:nvSpPr>
          <p:spPr bwMode="auto">
            <a:xfrm>
              <a:off x="3586346" y="3520033"/>
              <a:ext cx="1803400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1600">
                  <a:solidFill>
                    <a:schemeClr val="folHlink"/>
                  </a:solidFill>
                  <a:latin typeface="Tahoma" pitchFamily="34" charset="0"/>
                  <a:ea typeface="新細明體" pitchFamily="18" charset="-120"/>
                </a:rPr>
                <a:t>player rolled point</a:t>
              </a:r>
            </a:p>
          </p:txBody>
        </p:sp>
        <p:sp>
          <p:nvSpPr>
            <p:cNvPr id="48" name="Text Box 35"/>
            <p:cNvSpPr txBox="1">
              <a:spLocks noChangeArrowheads="1"/>
            </p:cNvSpPr>
            <p:nvPr/>
          </p:nvSpPr>
          <p:spPr bwMode="auto">
            <a:xfrm>
              <a:off x="6329546" y="3648620"/>
              <a:ext cx="1803400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1600">
                  <a:solidFill>
                    <a:schemeClr val="folHlink"/>
                  </a:solidFill>
                  <a:latin typeface="Tahoma" pitchFamily="34" charset="0"/>
                  <a:ea typeface="新細明體" pitchFamily="18" charset="-120"/>
                </a:rPr>
                <a:t>player rolled point</a:t>
              </a:r>
            </a:p>
          </p:txBody>
        </p:sp>
        <p:sp>
          <p:nvSpPr>
            <p:cNvPr id="50" name="AutoShape 69"/>
            <p:cNvSpPr>
              <a:spLocks noChangeArrowheads="1"/>
            </p:cNvSpPr>
            <p:nvPr/>
          </p:nvSpPr>
          <p:spPr bwMode="auto">
            <a:xfrm>
              <a:off x="6558146" y="4715420"/>
              <a:ext cx="1524000" cy="630238"/>
            </a:xfrm>
            <a:prstGeom prst="flowChartDecision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1400" b="1" dirty="0">
                  <a:latin typeface="Tahoma" pitchFamily="34" charset="0"/>
                  <a:ea typeface="新細明體" pitchFamily="18" charset="-120"/>
                </a:rPr>
                <a:t>Point=target</a:t>
              </a:r>
            </a:p>
          </p:txBody>
        </p:sp>
        <p:sp>
          <p:nvSpPr>
            <p:cNvPr id="51" name="Line 70"/>
            <p:cNvSpPr>
              <a:spLocks noChangeShapeType="1"/>
            </p:cNvSpPr>
            <p:nvPr/>
          </p:nvSpPr>
          <p:spPr bwMode="auto">
            <a:xfrm>
              <a:off x="8082146" y="5020220"/>
              <a:ext cx="381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52" name="Text Box 71"/>
            <p:cNvSpPr txBox="1">
              <a:spLocks noChangeArrowheads="1"/>
            </p:cNvSpPr>
            <p:nvPr/>
          </p:nvSpPr>
          <p:spPr bwMode="auto">
            <a:xfrm>
              <a:off x="4561071" y="4677320"/>
              <a:ext cx="3238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1800"/>
                <a:t>T</a:t>
              </a:r>
            </a:p>
          </p:txBody>
        </p:sp>
        <p:sp>
          <p:nvSpPr>
            <p:cNvPr id="53" name="Text Box 72"/>
            <p:cNvSpPr txBox="1">
              <a:spLocks noChangeArrowheads="1"/>
            </p:cNvSpPr>
            <p:nvPr/>
          </p:nvSpPr>
          <p:spPr bwMode="auto">
            <a:xfrm>
              <a:off x="6177146" y="4712245"/>
              <a:ext cx="3111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1800"/>
                <a:t>F</a:t>
              </a:r>
            </a:p>
          </p:txBody>
        </p:sp>
        <p:sp>
          <p:nvSpPr>
            <p:cNvPr id="54" name="Text Box 73"/>
            <p:cNvSpPr txBox="1">
              <a:spLocks noChangeArrowheads="1"/>
            </p:cNvSpPr>
            <p:nvPr/>
          </p:nvSpPr>
          <p:spPr bwMode="auto">
            <a:xfrm>
              <a:off x="7456671" y="5363120"/>
              <a:ext cx="3238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1800"/>
                <a:t>T</a:t>
              </a:r>
            </a:p>
          </p:txBody>
        </p:sp>
        <p:sp>
          <p:nvSpPr>
            <p:cNvPr id="55" name="Text Box 74"/>
            <p:cNvSpPr txBox="1">
              <a:spLocks noChangeArrowheads="1"/>
            </p:cNvSpPr>
            <p:nvPr/>
          </p:nvSpPr>
          <p:spPr bwMode="auto">
            <a:xfrm>
              <a:off x="8082146" y="4410620"/>
              <a:ext cx="3111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1800"/>
                <a:t>F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69259284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80752"/>
            <a:ext cx="9144000" cy="122400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50">
            <a:noFill/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/>
          <p:cNvCxnSpPr/>
          <p:nvPr/>
        </p:nvCxnSpPr>
        <p:spPr>
          <a:xfrm>
            <a:off x="107504" y="1268760"/>
            <a:ext cx="9649072" cy="0"/>
          </a:xfrm>
          <a:prstGeom prst="line">
            <a:avLst/>
          </a:prstGeom>
          <a:ln w="25400" cap="sq">
            <a:solidFill>
              <a:schemeClr val="accent6">
                <a:lumMod val="60000"/>
                <a:lumOff val="40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395536" y="293747"/>
            <a:ext cx="8352928" cy="83099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TW" sz="4800" b="1" dirty="0" smtClean="0">
                <a:latin typeface="Calibri" pitchFamily="34" charset="0"/>
                <a:ea typeface="微軟正黑體" pitchFamily="34" charset="-120"/>
                <a:cs typeface="Calibri" pitchFamily="34" charset="0"/>
              </a:rPr>
              <a:t>HOMEWORK</a:t>
            </a:r>
            <a:endParaRPr lang="zh-TW" altLang="en-US" sz="4800" b="1" dirty="0">
              <a:latin typeface="Calibri" pitchFamily="34" charset="0"/>
              <a:ea typeface="微軟正黑體" pitchFamily="34" charset="-120"/>
              <a:cs typeface="Calibri" pitchFamily="34" charset="0"/>
            </a:endParaRPr>
          </a:p>
        </p:txBody>
      </p:sp>
      <p:pic>
        <p:nvPicPr>
          <p:cNvPr id="15" name="Picture 3" descr="C:\Documents and Settings\Administrator\桌面\未命名-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-36512" y="-27383"/>
            <a:ext cx="1908000" cy="1346221"/>
          </a:xfrm>
          <a:prstGeom prst="rect">
            <a:avLst/>
          </a:prstGeom>
          <a:noFill/>
        </p:spPr>
      </p:pic>
      <p:sp>
        <p:nvSpPr>
          <p:cNvPr id="23" name="矩形 22"/>
          <p:cNvSpPr/>
          <p:nvPr/>
        </p:nvSpPr>
        <p:spPr>
          <a:xfrm>
            <a:off x="1043608" y="1508709"/>
            <a:ext cx="71287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TW" altLang="en-US" sz="2800" b="1" dirty="0">
              <a:solidFill>
                <a:schemeClr val="tx2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4" name="投影片編號版面配置區 2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2BE8CF-ED02-4C6B-A69A-794915F16E7F}" type="slidenum">
              <a:rPr lang="zh-TW" altLang="en-US" smtClean="0"/>
              <a:pPr/>
              <a:t>35</a:t>
            </a:fld>
            <a:endParaRPr lang="zh-TW" altLang="en-US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1768" y="3598397"/>
            <a:ext cx="2023572" cy="1296144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1960" y="3070131"/>
            <a:ext cx="1476375" cy="2352675"/>
          </a:xfrm>
          <a:prstGeom prst="rect">
            <a:avLst/>
          </a:prstGeom>
        </p:spPr>
      </p:pic>
      <p:sp>
        <p:nvSpPr>
          <p:cNvPr id="56" name="文字方塊 55"/>
          <p:cNvSpPr txBox="1"/>
          <p:nvPr/>
        </p:nvSpPr>
        <p:spPr>
          <a:xfrm>
            <a:off x="1642482" y="2515974"/>
            <a:ext cx="1170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輸出結果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59289041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80752"/>
            <a:ext cx="9144000" cy="122400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50">
            <a:noFill/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/>
          <p:cNvCxnSpPr/>
          <p:nvPr/>
        </p:nvCxnSpPr>
        <p:spPr>
          <a:xfrm>
            <a:off x="107504" y="1268760"/>
            <a:ext cx="9649072" cy="0"/>
          </a:xfrm>
          <a:prstGeom prst="line">
            <a:avLst/>
          </a:prstGeom>
          <a:ln w="25400" cap="sq">
            <a:solidFill>
              <a:schemeClr val="accent6">
                <a:lumMod val="60000"/>
                <a:lumOff val="40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395536" y="293747"/>
            <a:ext cx="8352928" cy="83099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TW" altLang="en-US" sz="4800" b="1" dirty="0" smtClean="0">
                <a:ea typeface="微軟正黑體" pitchFamily="34" charset="-120"/>
              </a:rPr>
              <a:t>迴圈控制敘述</a:t>
            </a:r>
            <a:endParaRPr lang="zh-TW" altLang="en-US" sz="4800" b="1" dirty="0">
              <a:ea typeface="微軟正黑體" pitchFamily="34" charset="-120"/>
            </a:endParaRPr>
          </a:p>
        </p:txBody>
      </p:sp>
      <p:pic>
        <p:nvPicPr>
          <p:cNvPr id="15" name="Picture 3" descr="C:\Documents and Settings\Administrator\桌面\未命名-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-36512" y="-27383"/>
            <a:ext cx="1908000" cy="1346221"/>
          </a:xfrm>
          <a:prstGeom prst="rect">
            <a:avLst/>
          </a:prstGeom>
          <a:noFill/>
        </p:spPr>
      </p:pic>
      <p:pic>
        <p:nvPicPr>
          <p:cNvPr id="22" name="Picture 5" descr="C:\Documents and Settings\Administrator\桌面\未命名-3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1484784"/>
            <a:ext cx="448426" cy="428400"/>
          </a:xfrm>
          <a:prstGeom prst="rect">
            <a:avLst/>
          </a:prstGeom>
          <a:noFill/>
        </p:spPr>
      </p:pic>
      <p:sp>
        <p:nvSpPr>
          <p:cNvPr id="23" name="矩形 22"/>
          <p:cNvSpPr/>
          <p:nvPr/>
        </p:nvSpPr>
        <p:spPr>
          <a:xfrm>
            <a:off x="1043608" y="1508709"/>
            <a:ext cx="7128792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altLang="zh-TW" sz="2800" b="1" dirty="0" smtClean="0">
                <a:solidFill>
                  <a:schemeClr val="tx2"/>
                </a:solidFill>
                <a:ea typeface="微軟正黑體" pitchFamily="34" charset="-120"/>
              </a:rPr>
              <a:t>for</a:t>
            </a:r>
            <a:r>
              <a:rPr lang="zh-TW" altLang="en-US" sz="2800" b="1" dirty="0" smtClean="0">
                <a:solidFill>
                  <a:schemeClr val="tx2"/>
                </a:solidFill>
                <a:ea typeface="微軟正黑體" pitchFamily="34" charset="-120"/>
              </a:rPr>
              <a:t>迴圈敘述</a:t>
            </a:r>
          </a:p>
        </p:txBody>
      </p:sp>
      <p:sp>
        <p:nvSpPr>
          <p:cNvPr id="24" name="投影片編號版面配置區 2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2BE8CF-ED02-4C6B-A69A-794915F16E7F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729" y="2506846"/>
            <a:ext cx="4105275" cy="1828800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482618" y="4744642"/>
            <a:ext cx="1170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輸出結果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0854" y="5522970"/>
            <a:ext cx="3867150" cy="29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65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80752"/>
            <a:ext cx="9144000" cy="122400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50">
            <a:noFill/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/>
          <p:cNvCxnSpPr/>
          <p:nvPr/>
        </p:nvCxnSpPr>
        <p:spPr>
          <a:xfrm>
            <a:off x="107504" y="1268760"/>
            <a:ext cx="9649072" cy="0"/>
          </a:xfrm>
          <a:prstGeom prst="line">
            <a:avLst/>
          </a:prstGeom>
          <a:ln w="25400" cap="sq">
            <a:solidFill>
              <a:schemeClr val="accent6">
                <a:lumMod val="60000"/>
                <a:lumOff val="40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395536" y="293747"/>
            <a:ext cx="8352928" cy="83099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TW" altLang="en-US" sz="4800" b="1" dirty="0" smtClean="0">
                <a:ea typeface="微軟正黑體" pitchFamily="34" charset="-120"/>
              </a:rPr>
              <a:t>迴圈控制敘述</a:t>
            </a:r>
            <a:endParaRPr lang="zh-TW" altLang="en-US" sz="4800" b="1" dirty="0">
              <a:ea typeface="微軟正黑體" pitchFamily="34" charset="-120"/>
            </a:endParaRPr>
          </a:p>
        </p:txBody>
      </p:sp>
      <p:pic>
        <p:nvPicPr>
          <p:cNvPr id="15" name="Picture 3" descr="C:\Documents and Settings\Administrator\桌面\未命名-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-36512" y="-27383"/>
            <a:ext cx="1908000" cy="1346221"/>
          </a:xfrm>
          <a:prstGeom prst="rect">
            <a:avLst/>
          </a:prstGeom>
          <a:noFill/>
        </p:spPr>
      </p:pic>
      <p:pic>
        <p:nvPicPr>
          <p:cNvPr id="22" name="Picture 5" descr="C:\Documents and Settings\Administrator\桌面\未命名-3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1484784"/>
            <a:ext cx="448426" cy="428400"/>
          </a:xfrm>
          <a:prstGeom prst="rect">
            <a:avLst/>
          </a:prstGeom>
          <a:noFill/>
        </p:spPr>
      </p:pic>
      <p:sp>
        <p:nvSpPr>
          <p:cNvPr id="23" name="矩形 22"/>
          <p:cNvSpPr/>
          <p:nvPr/>
        </p:nvSpPr>
        <p:spPr>
          <a:xfrm>
            <a:off x="1043608" y="1508709"/>
            <a:ext cx="7128792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altLang="zh-TW" sz="2800" b="1" dirty="0" smtClean="0">
                <a:solidFill>
                  <a:schemeClr val="tx2"/>
                </a:solidFill>
                <a:ea typeface="微軟正黑體" pitchFamily="34" charset="-120"/>
              </a:rPr>
              <a:t>for</a:t>
            </a:r>
            <a:r>
              <a:rPr lang="zh-TW" altLang="en-US" sz="2800" b="1" dirty="0" smtClean="0">
                <a:solidFill>
                  <a:schemeClr val="tx2"/>
                </a:solidFill>
                <a:ea typeface="微軟正黑體" pitchFamily="34" charset="-120"/>
              </a:rPr>
              <a:t>迴圈敘述</a:t>
            </a:r>
          </a:p>
        </p:txBody>
      </p:sp>
      <p:sp>
        <p:nvSpPr>
          <p:cNvPr id="24" name="投影片編號版面配置區 2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2BE8CF-ED02-4C6B-A69A-794915F16E7F}" type="slidenum">
              <a:rPr lang="zh-TW" altLang="en-US" smtClean="0"/>
              <a:pPr/>
              <a:t>5</a:t>
            </a:fld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6422288" y="2456769"/>
            <a:ext cx="1170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輸出結果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520" y="2130903"/>
            <a:ext cx="5715000" cy="4219575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81787" y="3154840"/>
            <a:ext cx="1876425" cy="108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918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80752"/>
            <a:ext cx="9144000" cy="122400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50">
            <a:noFill/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/>
          <p:cNvCxnSpPr/>
          <p:nvPr/>
        </p:nvCxnSpPr>
        <p:spPr>
          <a:xfrm>
            <a:off x="107504" y="1268760"/>
            <a:ext cx="9649072" cy="0"/>
          </a:xfrm>
          <a:prstGeom prst="line">
            <a:avLst/>
          </a:prstGeom>
          <a:ln w="25400" cap="sq">
            <a:solidFill>
              <a:schemeClr val="accent6">
                <a:lumMod val="60000"/>
                <a:lumOff val="40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395536" y="293747"/>
            <a:ext cx="8352928" cy="83099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TW" altLang="en-US" sz="4800" b="1" dirty="0" smtClean="0">
                <a:ea typeface="微軟正黑體" pitchFamily="34" charset="-120"/>
              </a:rPr>
              <a:t>迴圈控制敘述</a:t>
            </a:r>
            <a:endParaRPr lang="zh-TW" altLang="en-US" sz="4800" b="1" dirty="0">
              <a:ea typeface="微軟正黑體" pitchFamily="34" charset="-120"/>
            </a:endParaRPr>
          </a:p>
        </p:txBody>
      </p:sp>
      <p:pic>
        <p:nvPicPr>
          <p:cNvPr id="15" name="Picture 3" descr="C:\Documents and Settings\Administrator\桌面\未命名-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-36512" y="-27383"/>
            <a:ext cx="1908000" cy="1346221"/>
          </a:xfrm>
          <a:prstGeom prst="rect">
            <a:avLst/>
          </a:prstGeom>
          <a:noFill/>
        </p:spPr>
      </p:pic>
      <p:pic>
        <p:nvPicPr>
          <p:cNvPr id="22" name="Picture 5" descr="C:\Documents and Settings\Administrator\桌面\未命名-3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1484784"/>
            <a:ext cx="448426" cy="428400"/>
          </a:xfrm>
          <a:prstGeom prst="rect">
            <a:avLst/>
          </a:prstGeom>
          <a:noFill/>
        </p:spPr>
      </p:pic>
      <p:sp>
        <p:nvSpPr>
          <p:cNvPr id="23" name="矩形 22"/>
          <p:cNvSpPr/>
          <p:nvPr/>
        </p:nvSpPr>
        <p:spPr>
          <a:xfrm>
            <a:off x="1043608" y="1508709"/>
            <a:ext cx="7128792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altLang="zh-TW" sz="2800" b="1" dirty="0" smtClean="0">
                <a:solidFill>
                  <a:schemeClr val="tx2"/>
                </a:solidFill>
                <a:ea typeface="微軟正黑體" pitchFamily="34" charset="-120"/>
              </a:rPr>
              <a:t>while</a:t>
            </a:r>
            <a:r>
              <a:rPr lang="zh-TW" altLang="en-US" sz="2800" b="1" dirty="0" smtClean="0">
                <a:solidFill>
                  <a:schemeClr val="tx2"/>
                </a:solidFill>
                <a:ea typeface="微軟正黑體" pitchFamily="34" charset="-120"/>
              </a:rPr>
              <a:t>迴圈敘述</a:t>
            </a:r>
          </a:p>
        </p:txBody>
      </p:sp>
      <p:sp>
        <p:nvSpPr>
          <p:cNvPr id="24" name="投影片編號版面配置區 2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2BE8CF-ED02-4C6B-A69A-794915F16E7F}" type="slidenum">
              <a:rPr lang="zh-TW" altLang="en-US" smtClean="0"/>
              <a:pPr/>
              <a:t>6</a:t>
            </a:fld>
            <a:endParaRPr lang="zh-TW" altLang="en-US"/>
          </a:p>
        </p:txBody>
      </p:sp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4741348" y="3676543"/>
            <a:ext cx="4426909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TW" altLang="en-US" sz="2000" b="1" dirty="0">
                <a:solidFill>
                  <a:srgbClr val="CC0000"/>
                </a:solidFill>
                <a:ea typeface="微軟正黑體" pitchFamily="34" charset="-120"/>
              </a:rPr>
              <a:t>★</a:t>
            </a:r>
            <a:r>
              <a:rPr lang="zh-TW" altLang="en-US" sz="2000" b="1" dirty="0">
                <a:ea typeface="微軟正黑體" pitchFamily="34" charset="-120"/>
              </a:rPr>
              <a:t>迴圈主體只有一行敘述就不需要用</a:t>
            </a:r>
            <a:r>
              <a:rPr lang="en-US" altLang="zh-TW" sz="2000" b="1" dirty="0">
                <a:ea typeface="微軟正黑體" pitchFamily="34" charset="-120"/>
              </a:rPr>
              <a:t>{ }</a:t>
            </a:r>
            <a:r>
              <a:rPr lang="zh-TW" altLang="en-US" sz="2000" b="1" dirty="0">
                <a:ea typeface="微軟正黑體" pitchFamily="34" charset="-120"/>
              </a:rPr>
              <a:t>。</a:t>
            </a:r>
          </a:p>
          <a:p>
            <a:pPr algn="l"/>
            <a:endParaRPr lang="en-US" altLang="zh-TW" sz="2000" b="1" dirty="0" smtClean="0">
              <a:solidFill>
                <a:srgbClr val="CC0000"/>
              </a:solidFill>
              <a:ea typeface="微軟正黑體" pitchFamily="34" charset="-120"/>
            </a:endParaRPr>
          </a:p>
          <a:p>
            <a:pPr algn="l"/>
            <a:r>
              <a:rPr lang="zh-TW" altLang="en-US" sz="2000" b="1" dirty="0" smtClean="0">
                <a:solidFill>
                  <a:srgbClr val="CC0000"/>
                </a:solidFill>
                <a:ea typeface="微軟正黑體" pitchFamily="34" charset="-120"/>
              </a:rPr>
              <a:t>★</a:t>
            </a:r>
            <a:r>
              <a:rPr lang="zh-TW" altLang="en-US" sz="2000" b="1" dirty="0" smtClean="0">
                <a:ea typeface="微軟正黑體" pitchFamily="34" charset="-120"/>
              </a:rPr>
              <a:t>當</a:t>
            </a:r>
            <a:r>
              <a:rPr lang="zh-TW" altLang="en-US" sz="2000" b="1" dirty="0">
                <a:ea typeface="微軟正黑體" pitchFamily="34" charset="-120"/>
              </a:rPr>
              <a:t>迴圈重複執行的次數很確定時，會</a:t>
            </a:r>
            <a:r>
              <a:rPr lang="zh-TW" altLang="en-US" sz="2000" b="1" dirty="0" smtClean="0">
                <a:ea typeface="微軟正黑體" pitchFamily="34" charset="-120"/>
              </a:rPr>
              <a:t>用</a:t>
            </a:r>
            <a:r>
              <a:rPr lang="en-US" altLang="zh-TW" sz="2000" b="1" dirty="0" smtClean="0">
                <a:solidFill>
                  <a:schemeClr val="accent2"/>
                </a:solidFill>
                <a:ea typeface="微軟正黑體" pitchFamily="34" charset="-120"/>
              </a:rPr>
              <a:t>for</a:t>
            </a:r>
            <a:r>
              <a:rPr lang="zh-TW" altLang="en-US" sz="2000" b="1" dirty="0">
                <a:ea typeface="微軟正黑體" pitchFamily="34" charset="-120"/>
              </a:rPr>
              <a:t>迴圈</a:t>
            </a:r>
            <a:r>
              <a:rPr lang="zh-TW" altLang="en-US" sz="2000" b="1" dirty="0" smtClean="0">
                <a:ea typeface="微軟正黑體" pitchFamily="34" charset="-120"/>
              </a:rPr>
              <a:t>。</a:t>
            </a:r>
            <a:endParaRPr lang="en-US" altLang="zh-TW" sz="2000" b="1" dirty="0" smtClean="0">
              <a:ea typeface="微軟正黑體" pitchFamily="34" charset="-120"/>
            </a:endParaRPr>
          </a:p>
          <a:p>
            <a:pPr algn="l"/>
            <a:endParaRPr lang="zh-TW" altLang="en-US" sz="2000" b="1" dirty="0">
              <a:ea typeface="微軟正黑體" pitchFamily="34" charset="-120"/>
            </a:endParaRPr>
          </a:p>
          <a:p>
            <a:pPr algn="l"/>
            <a:r>
              <a:rPr lang="zh-TW" altLang="en-US" sz="2000" b="1" dirty="0">
                <a:solidFill>
                  <a:srgbClr val="CC0000"/>
                </a:solidFill>
                <a:ea typeface="微軟正黑體" pitchFamily="34" charset="-120"/>
              </a:rPr>
              <a:t>★</a:t>
            </a:r>
            <a:r>
              <a:rPr lang="zh-TW" altLang="en-US" sz="2000" b="1" dirty="0">
                <a:ea typeface="微軟正黑體" pitchFamily="34" charset="-120"/>
              </a:rPr>
              <a:t>無法事先知道迴圈該執行多少次才夠</a:t>
            </a:r>
            <a:r>
              <a:rPr lang="zh-TW" altLang="en-US" sz="2000" b="1" dirty="0" smtClean="0">
                <a:ea typeface="微軟正黑體" pitchFamily="34" charset="-120"/>
              </a:rPr>
              <a:t>時，</a:t>
            </a:r>
            <a:r>
              <a:rPr lang="zh-TW" altLang="en-US" sz="2000" b="1" dirty="0">
                <a:ea typeface="微軟正黑體" pitchFamily="34" charset="-120"/>
              </a:rPr>
              <a:t>就可用</a:t>
            </a:r>
            <a:r>
              <a:rPr lang="en-US" altLang="zh-TW" sz="2000" b="1" dirty="0">
                <a:solidFill>
                  <a:schemeClr val="accent2"/>
                </a:solidFill>
                <a:ea typeface="微軟正黑體" pitchFamily="34" charset="-120"/>
              </a:rPr>
              <a:t>while</a:t>
            </a:r>
            <a:r>
              <a:rPr lang="zh-TW" altLang="en-US" sz="2000" b="1" dirty="0">
                <a:ea typeface="微軟正黑體" pitchFamily="34" charset="-120"/>
              </a:rPr>
              <a:t>迴圈或是</a:t>
            </a:r>
            <a:r>
              <a:rPr lang="en-US" altLang="zh-TW" sz="2000" b="1" dirty="0">
                <a:solidFill>
                  <a:schemeClr val="accent2"/>
                </a:solidFill>
                <a:ea typeface="微軟正黑體" pitchFamily="34" charset="-120"/>
              </a:rPr>
              <a:t>do while</a:t>
            </a:r>
            <a:r>
              <a:rPr lang="zh-TW" altLang="en-US" sz="2000" b="1" dirty="0">
                <a:ea typeface="微軟正黑體" pitchFamily="34" charset="-120"/>
              </a:rPr>
              <a:t>迴圈。</a:t>
            </a:r>
          </a:p>
        </p:txBody>
      </p:sp>
      <p:sp>
        <p:nvSpPr>
          <p:cNvPr id="18" name="Text Box 6"/>
          <p:cNvSpPr txBox="1">
            <a:spLocks noChangeArrowheads="1"/>
          </p:cNvSpPr>
          <p:nvPr/>
        </p:nvSpPr>
        <p:spPr bwMode="auto">
          <a:xfrm>
            <a:off x="3645" y="3646285"/>
            <a:ext cx="4978400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zh-TW" altLang="en-US" sz="1800" b="1" dirty="0" smtClean="0">
                <a:solidFill>
                  <a:srgbClr val="CC0000"/>
                </a:solidFill>
                <a:ea typeface="微軟正黑體" pitchFamily="34" charset="-120"/>
              </a:rPr>
              <a:t>★</a:t>
            </a:r>
            <a:r>
              <a:rPr lang="en-US" altLang="zh-TW" sz="1800" b="1" dirty="0">
                <a:ea typeface="微軟正黑體" pitchFamily="34" charset="-120"/>
              </a:rPr>
              <a:t>while</a:t>
            </a:r>
            <a:r>
              <a:rPr lang="zh-TW" altLang="en-US" sz="1800" b="1" dirty="0">
                <a:ea typeface="微軟正黑體" pitchFamily="34" charset="-120"/>
              </a:rPr>
              <a:t>迴圈流程</a:t>
            </a:r>
            <a:r>
              <a:rPr lang="en-US" altLang="zh-TW" sz="1800" b="1" dirty="0">
                <a:ea typeface="微軟正黑體" pitchFamily="34" charset="-120"/>
              </a:rPr>
              <a:t>:</a:t>
            </a:r>
          </a:p>
          <a:p>
            <a:pPr algn="l"/>
            <a:r>
              <a:rPr lang="zh-TW" altLang="en-US" sz="1800" b="1" dirty="0">
                <a:ea typeface="微軟正黑體" pitchFamily="34" charset="-120"/>
              </a:rPr>
              <a:t>    </a:t>
            </a:r>
            <a:r>
              <a:rPr lang="en-US" altLang="zh-TW" sz="1800" b="1" dirty="0">
                <a:ea typeface="微軟正黑體" pitchFamily="34" charset="-120"/>
              </a:rPr>
              <a:t>1. </a:t>
            </a:r>
            <a:r>
              <a:rPr lang="zh-TW" altLang="en-US" sz="1800" b="1" dirty="0">
                <a:ea typeface="微軟正黑體" pitchFamily="34" charset="-120"/>
              </a:rPr>
              <a:t>第一次進入迴圈前，須先設定變數初值</a:t>
            </a:r>
            <a:r>
              <a:rPr lang="zh-TW" altLang="en-US" sz="1800" b="1" dirty="0" smtClean="0">
                <a:ea typeface="微軟正黑體" pitchFamily="34" charset="-120"/>
              </a:rPr>
              <a:t>。</a:t>
            </a:r>
            <a:endParaRPr lang="en-US" altLang="zh-TW" sz="1800" b="1" dirty="0" smtClean="0">
              <a:ea typeface="微軟正黑體" pitchFamily="34" charset="-120"/>
            </a:endParaRPr>
          </a:p>
          <a:p>
            <a:pPr algn="l"/>
            <a:endParaRPr lang="zh-TW" altLang="en-US" sz="1800" b="1" dirty="0">
              <a:ea typeface="微軟正黑體" pitchFamily="34" charset="-120"/>
            </a:endParaRPr>
          </a:p>
          <a:p>
            <a:pPr algn="l"/>
            <a:r>
              <a:rPr lang="zh-TW" altLang="en-US" sz="1800" b="1" dirty="0">
                <a:ea typeface="微軟正黑體" pitchFamily="34" charset="-120"/>
              </a:rPr>
              <a:t>　</a:t>
            </a:r>
            <a:r>
              <a:rPr lang="en-US" altLang="zh-TW" sz="1800" b="1" dirty="0">
                <a:ea typeface="微軟正黑體" pitchFamily="34" charset="-120"/>
              </a:rPr>
              <a:t>2. </a:t>
            </a:r>
            <a:r>
              <a:rPr lang="zh-TW" altLang="en-US" sz="1800" b="1" dirty="0">
                <a:ea typeface="微軟正黑體" pitchFamily="34" charset="-120"/>
              </a:rPr>
              <a:t>依判斷的條件檢查是否要繼續執行迴圈</a:t>
            </a:r>
            <a:r>
              <a:rPr lang="zh-TW" altLang="en-US" sz="1800" b="1" dirty="0" smtClean="0">
                <a:ea typeface="微軟正黑體" pitchFamily="34" charset="-120"/>
              </a:rPr>
              <a:t>。</a:t>
            </a:r>
            <a:endParaRPr lang="en-US" altLang="zh-TW" sz="1800" b="1" dirty="0" smtClean="0">
              <a:ea typeface="微軟正黑體" pitchFamily="34" charset="-120"/>
            </a:endParaRPr>
          </a:p>
          <a:p>
            <a:pPr algn="l"/>
            <a:endParaRPr lang="zh-TW" altLang="en-US" sz="1800" b="1" dirty="0">
              <a:ea typeface="微軟正黑體" pitchFamily="34" charset="-120"/>
            </a:endParaRPr>
          </a:p>
          <a:p>
            <a:pPr algn="l"/>
            <a:r>
              <a:rPr lang="zh-TW" altLang="en-US" sz="1800" b="1" dirty="0">
                <a:ea typeface="微軟正黑體" pitchFamily="34" charset="-120"/>
              </a:rPr>
              <a:t>    </a:t>
            </a:r>
            <a:r>
              <a:rPr lang="en-US" altLang="zh-TW" sz="1800" b="1" dirty="0">
                <a:ea typeface="微軟正黑體" pitchFamily="34" charset="-120"/>
              </a:rPr>
              <a:t>3. </a:t>
            </a:r>
            <a:r>
              <a:rPr lang="zh-TW" altLang="en-US" sz="1800" b="1" dirty="0">
                <a:ea typeface="微軟正黑體" pitchFamily="34" charset="-120"/>
              </a:rPr>
              <a:t>執行完迴圈後重新設定變數值。</a:t>
            </a:r>
            <a:endParaRPr lang="en-US" altLang="zh-TW" sz="1800" b="1" dirty="0">
              <a:ea typeface="微軟正黑體" pitchFamily="34" charset="-120"/>
            </a:endParaRP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>
          <a:xfrm>
            <a:off x="915970" y="2012158"/>
            <a:ext cx="5122863" cy="16561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TW" sz="2400" dirty="0">
                <a:solidFill>
                  <a:srgbClr val="FF0000"/>
                </a:solidFill>
              </a:rPr>
              <a:t>while ( </a:t>
            </a:r>
            <a:r>
              <a:rPr lang="zh-TW" altLang="en-US" sz="2400" dirty="0">
                <a:solidFill>
                  <a:srgbClr val="FF0000"/>
                </a:solidFill>
              </a:rPr>
              <a:t>繼續</a:t>
            </a:r>
            <a:r>
              <a:rPr lang="zh-TW" altLang="en-US" sz="2400" dirty="0" smtClean="0">
                <a:solidFill>
                  <a:srgbClr val="FF0000"/>
                </a:solidFill>
              </a:rPr>
              <a:t>條件 </a:t>
            </a:r>
            <a:r>
              <a:rPr lang="en-US" altLang="zh-TW" sz="2400" dirty="0">
                <a:solidFill>
                  <a:srgbClr val="FF0000"/>
                </a:solidFill>
              </a:rPr>
              <a:t>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TW" sz="2400" dirty="0">
                <a:solidFill>
                  <a:srgbClr val="FF0000"/>
                </a:solidFill>
              </a:rPr>
              <a:t>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TW" sz="2400" dirty="0">
                <a:solidFill>
                  <a:srgbClr val="FF0000"/>
                </a:solidFill>
              </a:rPr>
              <a:t>    </a:t>
            </a:r>
            <a:r>
              <a:rPr lang="zh-TW" altLang="en-US" sz="2400" dirty="0">
                <a:solidFill>
                  <a:srgbClr val="FF0000"/>
                </a:solidFill>
              </a:rPr>
              <a:t>程式敘述</a:t>
            </a:r>
            <a:r>
              <a:rPr lang="en-US" altLang="zh-TW" sz="2400" dirty="0">
                <a:solidFill>
                  <a:srgbClr val="FF0000"/>
                </a:solidFill>
              </a:rPr>
              <a:t>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TW" sz="2400" dirty="0">
                <a:solidFill>
                  <a:srgbClr val="FF000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97845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80752"/>
            <a:ext cx="9144000" cy="122400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50">
            <a:noFill/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/>
          <p:cNvCxnSpPr/>
          <p:nvPr/>
        </p:nvCxnSpPr>
        <p:spPr>
          <a:xfrm>
            <a:off x="107504" y="1268760"/>
            <a:ext cx="9649072" cy="0"/>
          </a:xfrm>
          <a:prstGeom prst="line">
            <a:avLst/>
          </a:prstGeom>
          <a:ln w="25400" cap="sq">
            <a:solidFill>
              <a:schemeClr val="accent6">
                <a:lumMod val="60000"/>
                <a:lumOff val="40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395536" y="293747"/>
            <a:ext cx="8352928" cy="83099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TW" altLang="en-US" sz="4800" b="1" dirty="0" smtClean="0">
                <a:ea typeface="微軟正黑體" pitchFamily="34" charset="-120"/>
              </a:rPr>
              <a:t>迴圈控制敘述</a:t>
            </a:r>
            <a:endParaRPr lang="zh-TW" altLang="en-US" sz="4800" b="1" dirty="0">
              <a:ea typeface="微軟正黑體" pitchFamily="34" charset="-120"/>
            </a:endParaRPr>
          </a:p>
        </p:txBody>
      </p:sp>
      <p:pic>
        <p:nvPicPr>
          <p:cNvPr id="15" name="Picture 3" descr="C:\Documents and Settings\Administrator\桌面\未命名-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-36512" y="-27383"/>
            <a:ext cx="1908000" cy="1346221"/>
          </a:xfrm>
          <a:prstGeom prst="rect">
            <a:avLst/>
          </a:prstGeom>
          <a:noFill/>
        </p:spPr>
      </p:pic>
      <p:pic>
        <p:nvPicPr>
          <p:cNvPr id="22" name="Picture 5" descr="C:\Documents and Settings\Administrator\桌面\未命名-3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1484784"/>
            <a:ext cx="448426" cy="428400"/>
          </a:xfrm>
          <a:prstGeom prst="rect">
            <a:avLst/>
          </a:prstGeom>
          <a:noFill/>
        </p:spPr>
      </p:pic>
      <p:sp>
        <p:nvSpPr>
          <p:cNvPr id="23" name="矩形 22"/>
          <p:cNvSpPr/>
          <p:nvPr/>
        </p:nvSpPr>
        <p:spPr>
          <a:xfrm>
            <a:off x="1043608" y="1508709"/>
            <a:ext cx="7128792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altLang="zh-TW" sz="2800" b="1" dirty="0" smtClean="0">
                <a:solidFill>
                  <a:schemeClr val="tx2"/>
                </a:solidFill>
                <a:ea typeface="微軟正黑體" pitchFamily="34" charset="-120"/>
              </a:rPr>
              <a:t>while</a:t>
            </a:r>
            <a:r>
              <a:rPr lang="zh-TW" altLang="en-US" sz="2800" b="1" dirty="0" smtClean="0">
                <a:solidFill>
                  <a:schemeClr val="tx2"/>
                </a:solidFill>
                <a:ea typeface="微軟正黑體" pitchFamily="34" charset="-120"/>
              </a:rPr>
              <a:t>迴圈敘述</a:t>
            </a:r>
          </a:p>
        </p:txBody>
      </p:sp>
      <p:sp>
        <p:nvSpPr>
          <p:cNvPr id="24" name="投影片編號版面配置區 2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2BE8CF-ED02-4C6B-A69A-794915F16E7F}" type="slidenum">
              <a:rPr lang="zh-TW" altLang="en-US" smtClean="0"/>
              <a:pPr/>
              <a:t>7</a:t>
            </a:fld>
            <a:endParaRPr lang="zh-TW" altLang="en-US"/>
          </a:p>
        </p:txBody>
      </p:sp>
      <p:sp>
        <p:nvSpPr>
          <p:cNvPr id="2" name="矩形 1"/>
          <p:cNvSpPr/>
          <p:nvPr/>
        </p:nvSpPr>
        <p:spPr>
          <a:xfrm>
            <a:off x="691757" y="3302875"/>
            <a:ext cx="4572000" cy="158812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dirty="0">
                <a:solidFill>
                  <a:srgbClr val="FF0000"/>
                </a:solidFill>
              </a:rPr>
              <a:t>while ( level &lt;= 5 )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dirty="0">
                <a:solidFill>
                  <a:srgbClr val="FF0000"/>
                </a:solidFill>
              </a:rPr>
              <a:t>{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dirty="0">
                <a:solidFill>
                  <a:srgbClr val="FF0000"/>
                </a:solidFill>
              </a:rPr>
              <a:t>   n *= level;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dirty="0">
                <a:solidFill>
                  <a:srgbClr val="FF0000"/>
                </a:solidFill>
              </a:rPr>
              <a:t>   </a:t>
            </a:r>
            <a:r>
              <a:rPr lang="en-US" altLang="zh-TW" dirty="0" err="1">
                <a:solidFill>
                  <a:srgbClr val="FF0000"/>
                </a:solidFill>
              </a:rPr>
              <a:t>System.out.println</a:t>
            </a:r>
            <a:r>
              <a:rPr lang="en-US" altLang="zh-TW" dirty="0">
                <a:solidFill>
                  <a:srgbClr val="FF0000"/>
                </a:solidFill>
              </a:rPr>
              <a:t>(level + "!=" + n);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dirty="0">
                <a:solidFill>
                  <a:srgbClr val="FF0000"/>
                </a:solidFill>
              </a:rPr>
              <a:t>   level++;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dirty="0">
                <a:solidFill>
                  <a:srgbClr val="FF0000"/>
                </a:solidFill>
              </a:rPr>
              <a:t>}</a:t>
            </a:r>
          </a:p>
        </p:txBody>
      </p:sp>
      <p:pic>
        <p:nvPicPr>
          <p:cNvPr id="10" name="Picture 8" descr="Ch3-5-2-0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2201128"/>
            <a:ext cx="2472511" cy="3638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69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80752"/>
            <a:ext cx="9144000" cy="122400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50">
            <a:noFill/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/>
          <p:cNvCxnSpPr/>
          <p:nvPr/>
        </p:nvCxnSpPr>
        <p:spPr>
          <a:xfrm>
            <a:off x="107504" y="1268760"/>
            <a:ext cx="9649072" cy="0"/>
          </a:xfrm>
          <a:prstGeom prst="line">
            <a:avLst/>
          </a:prstGeom>
          <a:ln w="25400" cap="sq">
            <a:solidFill>
              <a:schemeClr val="accent6">
                <a:lumMod val="60000"/>
                <a:lumOff val="40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395536" y="293747"/>
            <a:ext cx="8352928" cy="83099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TW" altLang="en-US" sz="4800" b="1" dirty="0" smtClean="0">
                <a:ea typeface="微軟正黑體" pitchFamily="34" charset="-120"/>
              </a:rPr>
              <a:t>迴圈控制敘述</a:t>
            </a:r>
            <a:endParaRPr lang="zh-TW" altLang="en-US" sz="4800" b="1" dirty="0">
              <a:ea typeface="微軟正黑體" pitchFamily="34" charset="-120"/>
            </a:endParaRPr>
          </a:p>
        </p:txBody>
      </p:sp>
      <p:pic>
        <p:nvPicPr>
          <p:cNvPr id="15" name="Picture 3" descr="C:\Documents and Settings\Administrator\桌面\未命名-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-36512" y="-27383"/>
            <a:ext cx="1908000" cy="1346221"/>
          </a:xfrm>
          <a:prstGeom prst="rect">
            <a:avLst/>
          </a:prstGeom>
          <a:noFill/>
        </p:spPr>
      </p:pic>
      <p:pic>
        <p:nvPicPr>
          <p:cNvPr id="22" name="Picture 5" descr="C:\Documents and Settings\Administrator\桌面\未命名-3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1484784"/>
            <a:ext cx="448426" cy="428400"/>
          </a:xfrm>
          <a:prstGeom prst="rect">
            <a:avLst/>
          </a:prstGeom>
          <a:noFill/>
        </p:spPr>
      </p:pic>
      <p:sp>
        <p:nvSpPr>
          <p:cNvPr id="23" name="矩形 22"/>
          <p:cNvSpPr/>
          <p:nvPr/>
        </p:nvSpPr>
        <p:spPr>
          <a:xfrm>
            <a:off x="1043608" y="1508709"/>
            <a:ext cx="7128792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altLang="zh-TW" sz="2800" b="1" dirty="0" smtClean="0">
                <a:solidFill>
                  <a:schemeClr val="tx2"/>
                </a:solidFill>
                <a:ea typeface="微軟正黑體" pitchFamily="34" charset="-120"/>
              </a:rPr>
              <a:t>while</a:t>
            </a:r>
            <a:r>
              <a:rPr lang="zh-TW" altLang="en-US" sz="2800" b="1" dirty="0" smtClean="0">
                <a:solidFill>
                  <a:schemeClr val="tx2"/>
                </a:solidFill>
                <a:ea typeface="微軟正黑體" pitchFamily="34" charset="-120"/>
              </a:rPr>
              <a:t>迴圈敘述</a:t>
            </a:r>
          </a:p>
        </p:txBody>
      </p:sp>
      <p:sp>
        <p:nvSpPr>
          <p:cNvPr id="24" name="投影片編號版面配置區 2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2BE8CF-ED02-4C6B-A69A-794915F16E7F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2563" y="2749151"/>
            <a:ext cx="4419600" cy="2695575"/>
          </a:xfrm>
          <a:prstGeom prst="rect">
            <a:avLst/>
          </a:prstGeom>
        </p:spPr>
      </p:pic>
      <p:sp>
        <p:nvSpPr>
          <p:cNvPr id="10" name="文字方塊 9"/>
          <p:cNvSpPr txBox="1"/>
          <p:nvPr/>
        </p:nvSpPr>
        <p:spPr>
          <a:xfrm>
            <a:off x="6422288" y="2456769"/>
            <a:ext cx="1170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輸出結果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53200" y="3305081"/>
            <a:ext cx="811491" cy="1177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163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80752"/>
            <a:ext cx="9144000" cy="122400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50">
            <a:noFill/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/>
          <p:cNvCxnSpPr/>
          <p:nvPr/>
        </p:nvCxnSpPr>
        <p:spPr>
          <a:xfrm>
            <a:off x="107504" y="1268760"/>
            <a:ext cx="9649072" cy="0"/>
          </a:xfrm>
          <a:prstGeom prst="line">
            <a:avLst/>
          </a:prstGeom>
          <a:ln w="25400" cap="sq">
            <a:solidFill>
              <a:schemeClr val="accent6">
                <a:lumMod val="60000"/>
                <a:lumOff val="40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395536" y="293747"/>
            <a:ext cx="8352928" cy="83099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TW" altLang="en-US" sz="4800" b="1" dirty="0" smtClean="0">
                <a:ea typeface="微軟正黑體" pitchFamily="34" charset="-120"/>
              </a:rPr>
              <a:t>迴圈控制敘述</a:t>
            </a:r>
            <a:endParaRPr lang="zh-TW" altLang="en-US" sz="4800" b="1" dirty="0">
              <a:ea typeface="微軟正黑體" pitchFamily="34" charset="-120"/>
            </a:endParaRPr>
          </a:p>
        </p:txBody>
      </p:sp>
      <p:pic>
        <p:nvPicPr>
          <p:cNvPr id="15" name="Picture 3" descr="C:\Documents and Settings\Administrator\桌面\未命名-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-36512" y="-27383"/>
            <a:ext cx="1908000" cy="1346221"/>
          </a:xfrm>
          <a:prstGeom prst="rect">
            <a:avLst/>
          </a:prstGeom>
          <a:noFill/>
        </p:spPr>
      </p:pic>
      <p:pic>
        <p:nvPicPr>
          <p:cNvPr id="22" name="Picture 5" descr="C:\Documents and Settings\Administrator\桌面\未命名-3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1484784"/>
            <a:ext cx="448426" cy="428400"/>
          </a:xfrm>
          <a:prstGeom prst="rect">
            <a:avLst/>
          </a:prstGeom>
          <a:noFill/>
        </p:spPr>
      </p:pic>
      <p:sp>
        <p:nvSpPr>
          <p:cNvPr id="23" name="矩形 22"/>
          <p:cNvSpPr/>
          <p:nvPr/>
        </p:nvSpPr>
        <p:spPr>
          <a:xfrm>
            <a:off x="1043608" y="1508709"/>
            <a:ext cx="7128792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zh-TW" altLang="en-US" sz="2800" b="1" dirty="0" smtClean="0">
                <a:solidFill>
                  <a:schemeClr val="tx2"/>
                </a:solidFill>
                <a:ea typeface="微軟正黑體" pitchFamily="34" charset="-120"/>
              </a:rPr>
              <a:t>無窮迴圈</a:t>
            </a:r>
          </a:p>
        </p:txBody>
      </p:sp>
      <p:sp>
        <p:nvSpPr>
          <p:cNvPr id="24" name="投影片編號版面配置區 2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2BE8CF-ED02-4C6B-A69A-794915F16E7F}" type="slidenum">
              <a:rPr lang="zh-TW" altLang="en-US" smtClean="0"/>
              <a:pPr/>
              <a:t>9</a:t>
            </a:fld>
            <a:endParaRPr lang="zh-TW" altLang="en-US"/>
          </a:p>
        </p:txBody>
      </p:sp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1060999" y="4716852"/>
            <a:ext cx="6182271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zh-TW" altLang="en-US" sz="2000" b="1" dirty="0">
                <a:solidFill>
                  <a:srgbClr val="CC0000"/>
                </a:solidFill>
                <a:ea typeface="微軟正黑體" pitchFamily="34" charset="-120"/>
              </a:rPr>
              <a:t>★</a:t>
            </a:r>
            <a:r>
              <a:rPr lang="zh-TW" altLang="en-US" sz="2000" b="1" dirty="0">
                <a:ea typeface="微軟正黑體" pitchFamily="34" charset="-120"/>
              </a:rPr>
              <a:t>無窮迴圈就是在迴圈執行過程中，找不到可以離開迴圈的出口，所以只好不斷地重複執行迴圈中的敘述，而不會跳離程式。</a:t>
            </a:r>
          </a:p>
          <a:p>
            <a:pPr algn="l"/>
            <a:endParaRPr lang="zh-TW" altLang="en-US" sz="2000" b="1" dirty="0">
              <a:ea typeface="微軟正黑體" pitchFamily="34" charset="-120"/>
            </a:endParaRPr>
          </a:p>
          <a:p>
            <a:pPr algn="l"/>
            <a:r>
              <a:rPr lang="zh-TW" altLang="en-US" sz="2000" b="1" dirty="0">
                <a:solidFill>
                  <a:srgbClr val="CC0000"/>
                </a:solidFill>
                <a:ea typeface="微軟正黑體" pitchFamily="34" charset="-120"/>
              </a:rPr>
              <a:t>★</a:t>
            </a:r>
            <a:r>
              <a:rPr lang="zh-TW" altLang="en-US" sz="2000" b="1" dirty="0">
                <a:ea typeface="微軟正黑體" pitchFamily="34" charset="-120"/>
              </a:rPr>
              <a:t>在</a:t>
            </a:r>
            <a:r>
              <a:rPr lang="en-US" altLang="zh-TW" sz="2000" b="1" dirty="0">
                <a:ea typeface="微軟正黑體" pitchFamily="34" charset="-120"/>
              </a:rPr>
              <a:t>while</a:t>
            </a:r>
            <a:r>
              <a:rPr lang="zh-TW" altLang="en-US" sz="2000" b="1" dirty="0">
                <a:ea typeface="微軟正黑體" pitchFamily="34" charset="-120"/>
              </a:rPr>
              <a:t>迴圈中若是有無窮迴圈的產生，和</a:t>
            </a:r>
            <a:r>
              <a:rPr lang="en-US" altLang="zh-TW" sz="2000" b="1" dirty="0">
                <a:ea typeface="微軟正黑體" pitchFamily="34" charset="-120"/>
              </a:rPr>
              <a:t>”</a:t>
            </a:r>
            <a:r>
              <a:rPr lang="zh-TW" altLang="en-US" sz="2000" b="1" dirty="0">
                <a:ea typeface="微軟正黑體" pitchFamily="34" charset="-120"/>
              </a:rPr>
              <a:t>迴圈控制變數”與</a:t>
            </a:r>
            <a:r>
              <a:rPr lang="en-US" altLang="zh-TW" sz="2000" b="1" dirty="0">
                <a:ea typeface="微軟正黑體" pitchFamily="34" charset="-120"/>
              </a:rPr>
              <a:t>”</a:t>
            </a:r>
            <a:r>
              <a:rPr lang="zh-TW" altLang="en-US" sz="2000" b="1" dirty="0">
                <a:ea typeface="微軟正黑體" pitchFamily="34" charset="-120"/>
              </a:rPr>
              <a:t>判斷條件”脫不了關係</a:t>
            </a:r>
            <a:r>
              <a:rPr lang="zh-TW" altLang="en-US" sz="2000" b="1" dirty="0" smtClean="0">
                <a:ea typeface="微軟正黑體" pitchFamily="34" charset="-120"/>
              </a:rPr>
              <a:t>。</a:t>
            </a:r>
            <a:endParaRPr lang="zh-TW" altLang="en-US" sz="2000" b="1" dirty="0">
              <a:ea typeface="微軟正黑體" pitchFamily="34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757" y="2410051"/>
            <a:ext cx="4000500" cy="2000250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04048" y="2432890"/>
            <a:ext cx="3990975" cy="1981200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1907177" y="200304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條件永遠成立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6214705" y="2010616"/>
            <a:ext cx="1101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true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84007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2365</TotalTime>
  <Words>1636</Words>
  <Application>Microsoft Office PowerPoint</Application>
  <PresentationFormat>如螢幕大小 (4:3)</PresentationFormat>
  <Paragraphs>300</Paragraphs>
  <Slides>35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35</vt:i4>
      </vt:variant>
    </vt:vector>
  </HeadingPairs>
  <TitlesOfParts>
    <vt:vector size="44" baseType="lpstr">
      <vt:lpstr>微軟正黑體</vt:lpstr>
      <vt:lpstr>新細明體</vt:lpstr>
      <vt:lpstr>標楷體</vt:lpstr>
      <vt:lpstr>Arial</vt:lpstr>
      <vt:lpstr>Calibri</vt:lpstr>
      <vt:lpstr>Tahoma</vt:lpstr>
      <vt:lpstr>Times New Roman</vt:lpstr>
      <vt:lpstr>Wingdings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演講標題</dc:title>
  <dc:creator>wsp86145</dc:creator>
  <cp:lastModifiedBy>戴菱慧</cp:lastModifiedBy>
  <cp:revision>101</cp:revision>
  <dcterms:created xsi:type="dcterms:W3CDTF">2012-01-07T05:26:11Z</dcterms:created>
  <dcterms:modified xsi:type="dcterms:W3CDTF">2015-10-01T02:44:29Z</dcterms:modified>
</cp:coreProperties>
</file>