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6"/>
  </p:notesMasterIdLst>
  <p:sldIdLst>
    <p:sldId id="386" r:id="rId2"/>
    <p:sldId id="439" r:id="rId3"/>
    <p:sldId id="440" r:id="rId4"/>
    <p:sldId id="441" r:id="rId5"/>
    <p:sldId id="442" r:id="rId6"/>
    <p:sldId id="444" r:id="rId7"/>
    <p:sldId id="447" r:id="rId8"/>
    <p:sldId id="445" r:id="rId9"/>
    <p:sldId id="457" r:id="rId10"/>
    <p:sldId id="458" r:id="rId11"/>
    <p:sldId id="422" r:id="rId12"/>
    <p:sldId id="449" r:id="rId13"/>
    <p:sldId id="446" r:id="rId14"/>
    <p:sldId id="450" r:id="rId15"/>
    <p:sldId id="451" r:id="rId16"/>
    <p:sldId id="448" r:id="rId17"/>
    <p:sldId id="452" r:id="rId18"/>
    <p:sldId id="453" r:id="rId19"/>
    <p:sldId id="456" r:id="rId20"/>
    <p:sldId id="455" r:id="rId21"/>
    <p:sldId id="403" r:id="rId22"/>
    <p:sldId id="454" r:id="rId23"/>
    <p:sldId id="402" r:id="rId24"/>
    <p:sldId id="312" r:id="rId2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710F"/>
    <a:srgbClr val="165B0D"/>
    <a:srgbClr val="0C33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淺色樣式 1 - 輔色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60"/>
  </p:normalViewPr>
  <p:slideViewPr>
    <p:cSldViewPr>
      <p:cViewPr varScale="1">
        <p:scale>
          <a:sx n="87" d="100"/>
          <a:sy n="87" d="100"/>
        </p:scale>
        <p:origin x="1500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239907-F056-4CDA-9CB4-24483EA0231C}" type="datetimeFigureOut">
              <a:rPr lang="zh-TW" altLang="en-US" smtClean="0"/>
              <a:t>2016/1/6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A18424-F049-40C0-ABBD-1D6178602D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6582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395536" y="2132856"/>
            <a:ext cx="5832648" cy="2304256"/>
          </a:xfrm>
        </p:spPr>
        <p:txBody>
          <a:bodyPr anchor="t">
            <a:noAutofit/>
          </a:bodyPr>
          <a:lstStyle>
            <a:lvl1pPr>
              <a:defRPr sz="5400">
                <a:solidFill>
                  <a:srgbClr val="1B710F"/>
                </a:solidFill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87624" y="5733256"/>
            <a:ext cx="6840760" cy="553616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 smtClean="0"/>
              <a:t>按一下以編輯母片副標題樣式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727445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一般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371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13628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表格內容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graphicFrame>
        <p:nvGraphicFramePr>
          <p:cNvPr id="7" name="表格 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530142539"/>
              </p:ext>
            </p:extLst>
          </p:nvPr>
        </p:nvGraphicFramePr>
        <p:xfrm>
          <a:off x="755575" y="2420886"/>
          <a:ext cx="7632849" cy="3456385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544283"/>
                <a:gridCol w="2544283"/>
                <a:gridCol w="2544283"/>
              </a:tblGrid>
              <a:tr h="66186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 smtClean="0">
                          <a:solidFill>
                            <a:srgbClr val="165B0D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標題</a:t>
                      </a:r>
                      <a:r>
                        <a:rPr lang="en-US" altLang="zh-TW" sz="2000" dirty="0" smtClean="0">
                          <a:solidFill>
                            <a:srgbClr val="165B0D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1</a:t>
                      </a:r>
                      <a:endParaRPr lang="zh-TW" altLang="en-US" sz="2000" dirty="0">
                        <a:solidFill>
                          <a:srgbClr val="165B0D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 smtClean="0">
                          <a:solidFill>
                            <a:srgbClr val="165B0D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標題</a:t>
                      </a:r>
                      <a:r>
                        <a:rPr lang="en-US" altLang="zh-TW" sz="2000" dirty="0" smtClean="0">
                          <a:solidFill>
                            <a:srgbClr val="165B0D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2</a:t>
                      </a:r>
                      <a:endParaRPr lang="zh-TW" altLang="en-US" sz="2000" dirty="0">
                        <a:solidFill>
                          <a:srgbClr val="165B0D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 smtClean="0">
                          <a:solidFill>
                            <a:srgbClr val="165B0D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標題</a:t>
                      </a:r>
                      <a:r>
                        <a:rPr lang="en-US" altLang="zh-TW" sz="2000" dirty="0" smtClean="0">
                          <a:solidFill>
                            <a:srgbClr val="165B0D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3</a:t>
                      </a:r>
                      <a:endParaRPr lang="zh-TW" altLang="en-US" sz="2000" dirty="0">
                        <a:solidFill>
                          <a:srgbClr val="165B0D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698631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698631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698631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698631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8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604664"/>
          </a:xfrm>
        </p:spPr>
        <p:txBody>
          <a:bodyPr/>
          <a:lstStyle>
            <a:lvl1pPr marL="0" indent="0">
              <a:buNone/>
              <a:defRPr sz="2800"/>
            </a:lvl1pPr>
            <a:lvl2pPr>
              <a:defRPr sz="2400" i="1"/>
            </a:lvl2pPr>
            <a:lvl3pPr>
              <a:defRPr sz="2000" i="1"/>
            </a:lvl3pPr>
            <a:lvl4pPr>
              <a:defRPr i="1"/>
            </a:lvl4pPr>
            <a:lvl5pPr>
              <a:defRPr i="1"/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3954800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5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46856" y="116632"/>
            <a:ext cx="8229600" cy="11247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493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43444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b="1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微軟正黑體" pitchFamily="34" charset="-120"/>
          <a:ea typeface="微軟正黑體" pitchFamily="34" charset="-120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ct val="20000"/>
        </a:spcBef>
        <a:buFont typeface="Wingdings" pitchFamily="2" charset="2"/>
        <a:buChar char="u"/>
        <a:defRPr sz="3200" b="1" kern="1200">
          <a:solidFill>
            <a:srgbClr val="0C3307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微軟正黑體" pitchFamily="34" charset="-120"/>
          <a:ea typeface="微軟正黑體" pitchFamily="34" charset="-120"/>
          <a:cs typeface="+mn-cs"/>
        </a:defRPr>
      </a:lvl1pPr>
      <a:lvl2pPr marL="457200" indent="0" algn="l" defTabSz="914400" rtl="0" eaLnBrk="1" latinLnBrk="0" hangingPunct="1">
        <a:spcBef>
          <a:spcPct val="20000"/>
        </a:spcBef>
        <a:buFont typeface="Arial" pitchFamily="34" charset="0"/>
        <a:buNone/>
        <a:defRPr sz="2800" b="1" kern="1200">
          <a:solidFill>
            <a:srgbClr val="1B710F"/>
          </a:solidFill>
          <a:latin typeface="微軟正黑體" pitchFamily="34" charset="-120"/>
          <a:ea typeface="微軟正黑體" pitchFamily="34" charset="-120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u"/>
        <a:defRPr sz="2400" b="0" kern="1200">
          <a:solidFill>
            <a:schemeClr val="accent6">
              <a:lumMod val="50000"/>
            </a:schemeClr>
          </a:solidFill>
          <a:latin typeface="微軟正黑體" pitchFamily="34" charset="-120"/>
          <a:ea typeface="微軟正黑體" pitchFamily="34" charset="-120"/>
          <a:cs typeface="+mn-cs"/>
        </a:defRPr>
      </a:lvl3pPr>
      <a:lvl4pPr marL="1371600" indent="0" algn="l" defTabSz="914400" rtl="0" eaLnBrk="1" latinLnBrk="0" hangingPunct="1">
        <a:spcBef>
          <a:spcPct val="20000"/>
        </a:spcBef>
        <a:buFont typeface="Arial" pitchFamily="34" charset="0"/>
        <a:buNone/>
        <a:defRPr sz="2000" b="0" kern="1200">
          <a:solidFill>
            <a:srgbClr val="0C3307"/>
          </a:solidFill>
          <a:latin typeface="微軟正黑體" pitchFamily="34" charset="-120"/>
          <a:ea typeface="微軟正黑體" pitchFamily="34" charset="-120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b="0" kern="1200">
          <a:solidFill>
            <a:srgbClr val="0C3307"/>
          </a:solidFill>
          <a:latin typeface="微軟正黑體" pitchFamily="34" charset="-120"/>
          <a:ea typeface="微軟正黑體" pitchFamily="34" charset="-12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8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7.emf"/><Relationship Id="rId4" Type="http://schemas.openxmlformats.org/officeDocument/2006/relationships/oleObject" Target="../embeddings/oleObject3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755576" y="2276841"/>
            <a:ext cx="3877985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4800" b="1" dirty="0" smtClean="0">
                <a:latin typeface="標楷體" pitchFamily="65" charset="-120"/>
                <a:ea typeface="標楷體" pitchFamily="65" charset="-120"/>
              </a:rPr>
              <a:t>Java</a:t>
            </a:r>
          </a:p>
          <a:p>
            <a:pPr algn="ctr"/>
            <a:r>
              <a:rPr lang="zh-TW" altLang="en-US" sz="4800" b="1" dirty="0" smtClean="0">
                <a:latin typeface="標楷體" pitchFamily="65" charset="-120"/>
                <a:ea typeface="標楷體" pitchFamily="65" charset="-120"/>
              </a:rPr>
              <a:t>網路</a:t>
            </a:r>
            <a:r>
              <a:rPr lang="zh-TW" altLang="en-US" sz="4800" b="1" dirty="0">
                <a:latin typeface="標楷體" pitchFamily="65" charset="-120"/>
                <a:ea typeface="標楷體" pitchFamily="65" charset="-120"/>
              </a:rPr>
              <a:t>程式設計</a:t>
            </a:r>
            <a:endParaRPr lang="en-US" altLang="zh-TW" sz="4800" b="1" dirty="0" smtClean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208770" y="6381328"/>
            <a:ext cx="13663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smtClean="0">
                <a:solidFill>
                  <a:srgbClr val="1B710F"/>
                </a:solidFill>
                <a:latin typeface="Times New Roman" pitchFamily="18" charset="0"/>
                <a:cs typeface="Times New Roman" pitchFamily="18" charset="0"/>
              </a:rPr>
              <a:t>2015-11-05</a:t>
            </a:r>
            <a:endParaRPr lang="zh-TW" altLang="en-US" sz="2000" b="1" dirty="0">
              <a:solidFill>
                <a:srgbClr val="1B710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2" descr="Java logo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6257" y="2264068"/>
            <a:ext cx="1236940" cy="1236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7188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6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sp>
        <p:nvSpPr>
          <p:cNvPr id="24" name="投影片編號版面配置區 2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smtClean="0"/>
              <a:pPr/>
              <a:t>10</a:t>
            </a:fld>
            <a:endParaRPr lang="zh-TW" altLang="en-US" dirty="0"/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37112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1562203" y="130380"/>
            <a:ext cx="8229600" cy="1124744"/>
          </a:xfrm>
        </p:spPr>
        <p:txBody>
          <a:bodyPr/>
          <a:lstStyle/>
          <a:p>
            <a:r>
              <a:rPr lang="en-US" altLang="zh-TW" dirty="0">
                <a:solidFill>
                  <a:schemeClr val="tx1"/>
                </a:solidFill>
              </a:rPr>
              <a:t>practice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492821" y="2348880"/>
            <a:ext cx="11673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Server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端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輸出結果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4572000" y="2323567"/>
            <a:ext cx="11673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Client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端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輸出結果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7250" y="3222257"/>
            <a:ext cx="3771900" cy="762000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568" y="3462502"/>
            <a:ext cx="2619375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366722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6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395536" y="293747"/>
            <a:ext cx="8352928" cy="83099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TW" sz="4800" b="1" dirty="0" smtClean="0">
                <a:latin typeface="微軟正黑體" pitchFamily="34" charset="-120"/>
                <a:ea typeface="微軟正黑體" pitchFamily="34" charset="-120"/>
              </a:rPr>
              <a:t>practice</a:t>
            </a:r>
            <a:endParaRPr lang="zh-TW" altLang="en-US" sz="4800" b="1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5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sp>
        <p:nvSpPr>
          <p:cNvPr id="24" name="投影片編號版面配置區 2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smtClean="0"/>
              <a:pPr/>
              <a:t>11</a:t>
            </a:fld>
            <a:endParaRPr lang="zh-TW" altLang="en-US" dirty="0"/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37112"/>
          </a:xfrm>
        </p:spPr>
        <p:txBody>
          <a:bodyPr>
            <a:normAutofit lnSpcReduction="10000"/>
          </a:bodyPr>
          <a:lstStyle/>
          <a:p>
            <a:r>
              <a:rPr lang="zh-TW" altLang="en-US" dirty="0" smtClean="0"/>
              <a:t>先</a:t>
            </a:r>
            <a:r>
              <a:rPr lang="zh-TW" altLang="en-US" dirty="0"/>
              <a:t>啟動</a:t>
            </a:r>
            <a:r>
              <a:rPr lang="en-US" altLang="zh-TW" dirty="0" smtClean="0"/>
              <a:t>Server</a:t>
            </a:r>
            <a:r>
              <a:rPr lang="zh-TW" altLang="en-US" dirty="0" smtClean="0"/>
              <a:t>端並等待</a:t>
            </a:r>
            <a:r>
              <a:rPr lang="en-US" altLang="zh-TW" dirty="0" smtClean="0"/>
              <a:t>Client</a:t>
            </a:r>
            <a:r>
              <a:rPr lang="zh-TW" altLang="en-US" dirty="0" smtClean="0"/>
              <a:t>端連線</a:t>
            </a:r>
            <a:endParaRPr lang="en-US" altLang="zh-TW" dirty="0" smtClean="0"/>
          </a:p>
          <a:p>
            <a:r>
              <a:rPr lang="en-US" altLang="zh-TW" dirty="0" smtClean="0"/>
              <a:t>Client</a:t>
            </a:r>
            <a:r>
              <a:rPr lang="zh-TW" altLang="en-US" dirty="0" smtClean="0"/>
              <a:t>端連線後傳送一段字串給</a:t>
            </a:r>
            <a:r>
              <a:rPr lang="en-US" altLang="zh-TW" dirty="0" smtClean="0"/>
              <a:t>Server</a:t>
            </a:r>
            <a:r>
              <a:rPr lang="zh-TW" altLang="en-US" dirty="0" smtClean="0"/>
              <a:t>端</a:t>
            </a:r>
            <a:endParaRPr lang="en-US" altLang="zh-TW" dirty="0" smtClean="0"/>
          </a:p>
          <a:p>
            <a:r>
              <a:rPr lang="en-US" altLang="zh-TW" dirty="0" smtClean="0"/>
              <a:t>Server</a:t>
            </a:r>
            <a:r>
              <a:rPr lang="zh-TW" altLang="en-US" dirty="0" smtClean="0"/>
              <a:t>端接收到字串後將該字串顯示出來</a:t>
            </a:r>
            <a:endParaRPr lang="en-US" altLang="zh-TW" dirty="0" smtClean="0"/>
          </a:p>
          <a:p>
            <a:r>
              <a:rPr lang="zh-TW" altLang="en-US" dirty="0" smtClean="0"/>
              <a:t>顯示完成後傳送字串</a:t>
            </a:r>
            <a:r>
              <a:rPr lang="en-US" altLang="zh-TW" dirty="0" smtClean="0"/>
              <a:t>”OK, I got it”</a:t>
            </a:r>
            <a:r>
              <a:rPr lang="zh-TW" altLang="en-US" dirty="0" smtClean="0"/>
              <a:t>給</a:t>
            </a:r>
            <a:r>
              <a:rPr lang="en-US" altLang="zh-TW" dirty="0" smtClean="0"/>
              <a:t>Client</a:t>
            </a:r>
            <a:r>
              <a:rPr lang="zh-TW" altLang="en-US" dirty="0" smtClean="0"/>
              <a:t>端</a:t>
            </a:r>
            <a:endParaRPr lang="en-US" altLang="zh-TW" dirty="0" smtClean="0"/>
          </a:p>
          <a:p>
            <a:r>
              <a:rPr lang="en-US" altLang="zh-TW" dirty="0"/>
              <a:t>Client</a:t>
            </a:r>
            <a:r>
              <a:rPr lang="zh-TW" altLang="en-US" dirty="0" smtClean="0"/>
              <a:t>端</a:t>
            </a:r>
            <a:r>
              <a:rPr lang="zh-TW" altLang="en-US" dirty="0"/>
              <a:t>接收到字串後將該字串顯示</a:t>
            </a:r>
            <a:r>
              <a:rPr lang="zh-TW" altLang="en-US" dirty="0" smtClean="0"/>
              <a:t>出來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提示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傳送</a:t>
            </a:r>
            <a:r>
              <a:rPr lang="en-US" altLang="zh-TW" dirty="0" smtClean="0"/>
              <a:t>:</a:t>
            </a:r>
          </a:p>
          <a:p>
            <a:pPr lvl="1"/>
            <a:endParaRPr lang="en-US" altLang="zh-TW" dirty="0" smtClean="0"/>
          </a:p>
          <a:p>
            <a:pPr lvl="1"/>
            <a:r>
              <a:rPr lang="zh-TW" altLang="en-US" dirty="0" smtClean="0"/>
              <a:t>接收</a:t>
            </a:r>
            <a:r>
              <a:rPr lang="en-US" altLang="zh-TW" dirty="0" smtClean="0"/>
              <a:t>: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1488" y="5586172"/>
            <a:ext cx="5343525" cy="533400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6639" y="4862218"/>
            <a:ext cx="6981825" cy="40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800157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6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sp>
        <p:nvSpPr>
          <p:cNvPr id="24" name="投影片編號版面配置區 2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smtClean="0"/>
              <a:pPr/>
              <a:t>12</a:t>
            </a:fld>
            <a:endParaRPr lang="zh-TW" altLang="en-US" dirty="0"/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37112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1562203" y="130380"/>
            <a:ext cx="8229600" cy="1124744"/>
          </a:xfrm>
        </p:spPr>
        <p:txBody>
          <a:bodyPr/>
          <a:lstStyle/>
          <a:p>
            <a:r>
              <a:rPr lang="en-US" altLang="zh-TW" dirty="0">
                <a:solidFill>
                  <a:schemeClr val="tx1"/>
                </a:solidFill>
              </a:rPr>
              <a:t>practice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492821" y="2348880"/>
            <a:ext cx="11673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Server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端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輸出結果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4572000" y="2323567"/>
            <a:ext cx="11673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Client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端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輸出結果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7236" y="3248563"/>
            <a:ext cx="2145202" cy="378565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862" y="3248563"/>
            <a:ext cx="3506808" cy="735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131411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6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sp>
        <p:nvSpPr>
          <p:cNvPr id="24" name="投影片編號版面配置區 2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smtClean="0"/>
              <a:pPr/>
              <a:t>13</a:t>
            </a:fld>
            <a:endParaRPr lang="zh-TW" altLang="en-US" dirty="0"/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37112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1562203" y="130380"/>
            <a:ext cx="8229600" cy="1124744"/>
          </a:xfrm>
        </p:spPr>
        <p:txBody>
          <a:bodyPr/>
          <a:lstStyle/>
          <a:p>
            <a:r>
              <a:rPr lang="zh-TW" altLang="en-US" dirty="0" smtClean="0">
                <a:solidFill>
                  <a:schemeClr val="tx1"/>
                </a:solidFill>
              </a:rPr>
              <a:t>單人聊天 </a:t>
            </a:r>
            <a:r>
              <a:rPr lang="en-US" altLang="zh-TW" dirty="0" smtClean="0">
                <a:solidFill>
                  <a:schemeClr val="tx1"/>
                </a:solidFill>
              </a:rPr>
              <a:t>-</a:t>
            </a:r>
            <a:r>
              <a:rPr lang="zh-TW" altLang="en-US" dirty="0" smtClean="0">
                <a:solidFill>
                  <a:schemeClr val="tx1"/>
                </a:solidFill>
              </a:rPr>
              <a:t> </a:t>
            </a:r>
            <a:r>
              <a:rPr lang="en-US" altLang="zh-TW" dirty="0" smtClean="0">
                <a:solidFill>
                  <a:schemeClr val="tx1"/>
                </a:solidFill>
              </a:rPr>
              <a:t>Server</a:t>
            </a:r>
            <a:endParaRPr lang="zh-TW" altLang="en-US" dirty="0">
              <a:solidFill>
                <a:schemeClr val="tx1"/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1315750"/>
            <a:ext cx="6934200" cy="505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965089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6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sp>
        <p:nvSpPr>
          <p:cNvPr id="24" name="投影片編號版面配置區 2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smtClean="0"/>
              <a:pPr/>
              <a:t>14</a:t>
            </a:fld>
            <a:endParaRPr lang="zh-TW" altLang="en-US" dirty="0"/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37112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1562203" y="130380"/>
            <a:ext cx="8229600" cy="1124744"/>
          </a:xfrm>
        </p:spPr>
        <p:txBody>
          <a:bodyPr/>
          <a:lstStyle/>
          <a:p>
            <a:r>
              <a:rPr lang="zh-TW" altLang="en-US" dirty="0" smtClean="0">
                <a:solidFill>
                  <a:schemeClr val="tx1"/>
                </a:solidFill>
              </a:rPr>
              <a:t>單人聊天 </a:t>
            </a:r>
            <a:r>
              <a:rPr lang="en-US" altLang="zh-TW" dirty="0" smtClean="0">
                <a:solidFill>
                  <a:schemeClr val="tx1"/>
                </a:solidFill>
              </a:rPr>
              <a:t>-</a:t>
            </a:r>
            <a:r>
              <a:rPr lang="zh-TW" altLang="en-US" dirty="0" smtClean="0">
                <a:solidFill>
                  <a:schemeClr val="tx1"/>
                </a:solidFill>
              </a:rPr>
              <a:t> </a:t>
            </a:r>
            <a:r>
              <a:rPr lang="en-US" altLang="zh-TW" dirty="0" smtClean="0">
                <a:solidFill>
                  <a:schemeClr val="tx1"/>
                </a:solidFill>
              </a:rPr>
              <a:t>Server</a:t>
            </a:r>
            <a:endParaRPr lang="zh-TW" altLang="en-US" dirty="0">
              <a:solidFill>
                <a:schemeClr val="tx1"/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0737" y="1761343"/>
            <a:ext cx="4962525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217918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6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sp>
        <p:nvSpPr>
          <p:cNvPr id="24" name="投影片編號版面配置區 2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smtClean="0"/>
              <a:pPr/>
              <a:t>15</a:t>
            </a:fld>
            <a:endParaRPr lang="zh-TW" altLang="en-US" dirty="0"/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37112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1562203" y="130380"/>
            <a:ext cx="8229600" cy="1124744"/>
          </a:xfrm>
        </p:spPr>
        <p:txBody>
          <a:bodyPr/>
          <a:lstStyle/>
          <a:p>
            <a:r>
              <a:rPr lang="zh-TW" altLang="en-US" dirty="0" smtClean="0">
                <a:solidFill>
                  <a:schemeClr val="tx1"/>
                </a:solidFill>
              </a:rPr>
              <a:t>單人聊天 </a:t>
            </a:r>
            <a:r>
              <a:rPr lang="en-US" altLang="zh-TW" dirty="0" smtClean="0">
                <a:solidFill>
                  <a:schemeClr val="tx1"/>
                </a:solidFill>
              </a:rPr>
              <a:t>-</a:t>
            </a:r>
            <a:r>
              <a:rPr lang="zh-TW" altLang="en-US" dirty="0" smtClean="0">
                <a:solidFill>
                  <a:schemeClr val="tx1"/>
                </a:solidFill>
              </a:rPr>
              <a:t> </a:t>
            </a:r>
            <a:r>
              <a:rPr lang="en-US" altLang="zh-TW" dirty="0" smtClean="0">
                <a:solidFill>
                  <a:schemeClr val="tx1"/>
                </a:solidFill>
              </a:rPr>
              <a:t>Server</a:t>
            </a:r>
            <a:endParaRPr lang="zh-TW" altLang="en-US" dirty="0">
              <a:solidFill>
                <a:schemeClr val="tx1"/>
              </a:solidFill>
            </a:endParaRP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8" y="1665771"/>
            <a:ext cx="5848350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167770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6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sp>
        <p:nvSpPr>
          <p:cNvPr id="24" name="投影片編號版面配置區 2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smtClean="0"/>
              <a:pPr/>
              <a:t>16</a:t>
            </a:fld>
            <a:endParaRPr lang="zh-TW" altLang="en-US" dirty="0"/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37112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1562203" y="130380"/>
            <a:ext cx="8229600" cy="1124744"/>
          </a:xfrm>
        </p:spPr>
        <p:txBody>
          <a:bodyPr/>
          <a:lstStyle/>
          <a:p>
            <a:r>
              <a:rPr lang="zh-TW" altLang="en-US" dirty="0">
                <a:solidFill>
                  <a:schemeClr val="tx1"/>
                </a:solidFill>
              </a:rPr>
              <a:t>單人聊天 </a:t>
            </a:r>
            <a:r>
              <a:rPr lang="en-US" altLang="zh-TW" dirty="0">
                <a:solidFill>
                  <a:schemeClr val="tx1"/>
                </a:solidFill>
              </a:rPr>
              <a:t>-</a:t>
            </a:r>
            <a:r>
              <a:rPr lang="zh-TW" altLang="en-US" dirty="0">
                <a:solidFill>
                  <a:schemeClr val="tx1"/>
                </a:solidFill>
              </a:rPr>
              <a:t> </a:t>
            </a:r>
            <a:r>
              <a:rPr lang="en-US" altLang="zh-TW" dirty="0" smtClean="0">
                <a:solidFill>
                  <a:schemeClr val="tx1"/>
                </a:solidFill>
              </a:rPr>
              <a:t>Client</a:t>
            </a:r>
            <a:endParaRPr lang="zh-TW" altLang="en-US" dirty="0">
              <a:solidFill>
                <a:schemeClr val="tx1"/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762" y="1556556"/>
            <a:ext cx="6848475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005892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6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sp>
        <p:nvSpPr>
          <p:cNvPr id="24" name="投影片編號版面配置區 2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smtClean="0"/>
              <a:pPr/>
              <a:t>17</a:t>
            </a:fld>
            <a:endParaRPr lang="zh-TW" altLang="en-US" dirty="0"/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37112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1562203" y="130380"/>
            <a:ext cx="8229600" cy="1124744"/>
          </a:xfrm>
        </p:spPr>
        <p:txBody>
          <a:bodyPr/>
          <a:lstStyle/>
          <a:p>
            <a:r>
              <a:rPr lang="zh-TW" altLang="en-US" dirty="0">
                <a:solidFill>
                  <a:schemeClr val="tx1"/>
                </a:solidFill>
              </a:rPr>
              <a:t>單人聊天 </a:t>
            </a:r>
            <a:r>
              <a:rPr lang="en-US" altLang="zh-TW" dirty="0">
                <a:solidFill>
                  <a:schemeClr val="tx1"/>
                </a:solidFill>
              </a:rPr>
              <a:t>-</a:t>
            </a:r>
            <a:r>
              <a:rPr lang="zh-TW" altLang="en-US" dirty="0">
                <a:solidFill>
                  <a:schemeClr val="tx1"/>
                </a:solidFill>
              </a:rPr>
              <a:t> </a:t>
            </a:r>
            <a:r>
              <a:rPr lang="en-US" altLang="zh-TW" dirty="0" smtClean="0">
                <a:solidFill>
                  <a:schemeClr val="tx1"/>
                </a:solidFill>
              </a:rPr>
              <a:t>Client</a:t>
            </a:r>
            <a:endParaRPr lang="zh-TW" altLang="en-US" dirty="0">
              <a:solidFill>
                <a:schemeClr val="tx1"/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1687" y="1600200"/>
            <a:ext cx="5000625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11240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6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sp>
        <p:nvSpPr>
          <p:cNvPr id="24" name="投影片編號版面配置區 2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smtClean="0"/>
              <a:pPr/>
              <a:t>18</a:t>
            </a:fld>
            <a:endParaRPr lang="zh-TW" altLang="en-US" dirty="0"/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37112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1562203" y="130380"/>
            <a:ext cx="8229600" cy="1124744"/>
          </a:xfrm>
        </p:spPr>
        <p:txBody>
          <a:bodyPr/>
          <a:lstStyle/>
          <a:p>
            <a:r>
              <a:rPr lang="zh-TW" altLang="en-US" dirty="0">
                <a:solidFill>
                  <a:schemeClr val="tx1"/>
                </a:solidFill>
              </a:rPr>
              <a:t>單人聊天 </a:t>
            </a:r>
            <a:r>
              <a:rPr lang="en-US" altLang="zh-TW" dirty="0">
                <a:solidFill>
                  <a:schemeClr val="tx1"/>
                </a:solidFill>
              </a:rPr>
              <a:t>-</a:t>
            </a:r>
            <a:r>
              <a:rPr lang="zh-TW" altLang="en-US" dirty="0">
                <a:solidFill>
                  <a:schemeClr val="tx1"/>
                </a:solidFill>
              </a:rPr>
              <a:t> </a:t>
            </a:r>
            <a:r>
              <a:rPr lang="en-US" altLang="zh-TW" dirty="0" smtClean="0">
                <a:solidFill>
                  <a:schemeClr val="tx1"/>
                </a:solidFill>
              </a:rPr>
              <a:t>Client</a:t>
            </a:r>
            <a:endParaRPr lang="zh-TW" altLang="en-US" dirty="0">
              <a:solidFill>
                <a:schemeClr val="tx1"/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2203" y="1386574"/>
            <a:ext cx="5876925" cy="490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157392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6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sp>
        <p:nvSpPr>
          <p:cNvPr id="24" name="投影片編號版面配置區 2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smtClean="0"/>
              <a:pPr/>
              <a:t>19</a:t>
            </a:fld>
            <a:endParaRPr lang="zh-TW" altLang="en-US" dirty="0"/>
          </a:p>
        </p:txBody>
      </p:sp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1562203" y="130380"/>
            <a:ext cx="8229600" cy="1124744"/>
          </a:xfrm>
        </p:spPr>
        <p:txBody>
          <a:bodyPr/>
          <a:lstStyle/>
          <a:p>
            <a:r>
              <a:rPr lang="zh-TW" altLang="en-US" dirty="0">
                <a:solidFill>
                  <a:schemeClr val="tx1"/>
                </a:solidFill>
              </a:rPr>
              <a:t>單人</a:t>
            </a:r>
            <a:r>
              <a:rPr lang="zh-TW" altLang="en-US" dirty="0" smtClean="0">
                <a:solidFill>
                  <a:schemeClr val="tx1"/>
                </a:solidFill>
              </a:rPr>
              <a:t>聊天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1187624" y="1921483"/>
            <a:ext cx="1170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輸出結果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1327886" y="2538214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Client 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5364088" y="2538214"/>
            <a:ext cx="898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Server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6056" y="3573016"/>
            <a:ext cx="3267363" cy="792088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794" y="3696171"/>
            <a:ext cx="3232685" cy="545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571204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6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sp>
        <p:nvSpPr>
          <p:cNvPr id="24" name="投影片編號版面配置區 2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smtClean="0"/>
              <a:pPr/>
              <a:t>2</a:t>
            </a:fld>
            <a:endParaRPr lang="zh-TW" altLang="en-US" dirty="0"/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37112"/>
          </a:xfrm>
        </p:spPr>
        <p:txBody>
          <a:bodyPr/>
          <a:lstStyle/>
          <a:p>
            <a:r>
              <a:rPr lang="en-US" altLang="zh-TW" dirty="0"/>
              <a:t>Socket</a:t>
            </a:r>
            <a:r>
              <a:rPr lang="zh-TW" altLang="en-US" dirty="0"/>
              <a:t>類別可以透過</a:t>
            </a:r>
            <a:r>
              <a:rPr lang="en-US" altLang="zh-TW" dirty="0"/>
              <a:t>TCP/IP</a:t>
            </a:r>
            <a:r>
              <a:rPr lang="zh-TW" altLang="en-US" dirty="0"/>
              <a:t>連接一些常用的</a:t>
            </a:r>
            <a:r>
              <a:rPr lang="en-US" altLang="zh-TW" dirty="0"/>
              <a:t>Internet</a:t>
            </a:r>
            <a:r>
              <a:rPr lang="zh-TW" altLang="en-US" dirty="0"/>
              <a:t>服務，然後向這些服務送出指令字串，就可以取得所需的資訊。</a:t>
            </a:r>
            <a:r>
              <a:rPr lang="en-US" altLang="zh-TW" dirty="0"/>
              <a:t>Socket</a:t>
            </a:r>
            <a:r>
              <a:rPr lang="zh-TW" altLang="en-US" dirty="0"/>
              <a:t>類別的建構子，如下表所示：</a:t>
            </a:r>
          </a:p>
          <a:p>
            <a:endParaRPr lang="zh-TW" altLang="en-US" dirty="0"/>
          </a:p>
        </p:txBody>
      </p:sp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1520152" y="130380"/>
            <a:ext cx="8229600" cy="1124744"/>
          </a:xfrm>
        </p:spPr>
        <p:txBody>
          <a:bodyPr>
            <a:normAutofit fontScale="90000"/>
          </a:bodyPr>
          <a:lstStyle/>
          <a:p>
            <a:r>
              <a:rPr lang="en-US" altLang="zh-TW" dirty="0">
                <a:solidFill>
                  <a:schemeClr val="tx1"/>
                </a:solidFill>
              </a:rPr>
              <a:t>Socket</a:t>
            </a:r>
            <a:r>
              <a:rPr lang="zh-TW" altLang="en-US" dirty="0">
                <a:solidFill>
                  <a:schemeClr val="tx1"/>
                </a:solidFill>
              </a:rPr>
              <a:t>類別的</a:t>
            </a:r>
            <a:r>
              <a:rPr lang="en-US" altLang="zh-TW" dirty="0">
                <a:solidFill>
                  <a:schemeClr val="tx1"/>
                </a:solidFill>
              </a:rPr>
              <a:t>Internet</a:t>
            </a:r>
            <a:r>
              <a:rPr lang="zh-TW" altLang="en-US" dirty="0" smtClean="0">
                <a:solidFill>
                  <a:schemeClr val="tx1"/>
                </a:solidFill>
              </a:rPr>
              <a:t>服務</a:t>
            </a:r>
            <a:r>
              <a:rPr lang="en-US" altLang="zh-TW" dirty="0" smtClean="0">
                <a:solidFill>
                  <a:schemeClr val="tx1"/>
                </a:solidFill>
              </a:rPr>
              <a:t/>
            </a:r>
            <a:br>
              <a:rPr lang="en-US" altLang="zh-TW" dirty="0" smtClean="0">
                <a:solidFill>
                  <a:schemeClr val="tx1"/>
                </a:solidFill>
              </a:rPr>
            </a:br>
            <a:r>
              <a:rPr lang="zh-TW" altLang="en-US" dirty="0" smtClean="0">
                <a:solidFill>
                  <a:schemeClr val="tx1"/>
                </a:solidFill>
              </a:rPr>
              <a:t>說明</a:t>
            </a:r>
            <a:r>
              <a:rPr lang="zh-TW" altLang="en-US" dirty="0">
                <a:solidFill>
                  <a:schemeClr val="tx1"/>
                </a:solidFill>
              </a:rPr>
              <a:t>與建構子</a:t>
            </a:r>
          </a:p>
        </p:txBody>
      </p:sp>
      <p:graphicFrame>
        <p:nvGraphicFramePr>
          <p:cNvPr id="9" name="Object 9"/>
          <p:cNvGraphicFramePr>
            <a:graphicFrameLocks noChangeAspect="1"/>
          </p:cNvGraphicFramePr>
          <p:nvPr/>
        </p:nvGraphicFramePr>
        <p:xfrm>
          <a:off x="395288" y="3879850"/>
          <a:ext cx="8356600" cy="175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" name="文件" r:id="rId4" imgW="3724751" imgH="781764" progId="Word.Document.8">
                  <p:embed/>
                </p:oleObj>
              </mc:Choice>
              <mc:Fallback>
                <p:oleObj name="文件" r:id="rId4" imgW="3724751" imgH="78176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3879850"/>
                        <a:ext cx="8356600" cy="175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6893443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6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395536" y="293747"/>
            <a:ext cx="8352928" cy="83099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TW" sz="4800" b="1" dirty="0">
                <a:ea typeface="微軟正黑體" pitchFamily="34" charset="-120"/>
              </a:rPr>
              <a:t>HOMEWORK</a:t>
            </a:r>
            <a:endParaRPr lang="zh-TW" altLang="en-US" sz="4800" b="1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5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sp>
        <p:nvSpPr>
          <p:cNvPr id="24" name="投影片編號版面配置區 2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smtClean="0"/>
              <a:pPr/>
              <a:t>20</a:t>
            </a:fld>
            <a:endParaRPr lang="zh-TW" altLang="en-US" dirty="0"/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37112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根據提示的程式碼，完成</a:t>
            </a:r>
            <a:r>
              <a:rPr lang="zh-TW" altLang="en-US" dirty="0"/>
              <a:t>多人</a:t>
            </a:r>
            <a:r>
              <a:rPr lang="zh-TW" altLang="en-US" dirty="0" smtClean="0"/>
              <a:t>聊天室程式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(</a:t>
            </a:r>
            <a:r>
              <a:rPr lang="zh-TW" altLang="en-US" dirty="0" smtClean="0"/>
              <a:t>多個</a:t>
            </a:r>
            <a:r>
              <a:rPr lang="en-US" altLang="zh-TW" dirty="0" smtClean="0"/>
              <a:t>Client</a:t>
            </a:r>
            <a:r>
              <a:rPr lang="zh-TW" altLang="en-US" dirty="0" smtClean="0"/>
              <a:t> 一個</a:t>
            </a:r>
            <a:r>
              <a:rPr lang="en-US" altLang="zh-TW" dirty="0" smtClean="0"/>
              <a:t>Server)</a:t>
            </a:r>
          </a:p>
          <a:p>
            <a:pPr lvl="1"/>
            <a:endParaRPr lang="en-US" altLang="zh-TW" dirty="0"/>
          </a:p>
          <a:p>
            <a:r>
              <a:rPr lang="zh-TW" altLang="en-US" dirty="0" smtClean="0"/>
              <a:t>程式情境</a:t>
            </a:r>
            <a:r>
              <a:rPr lang="en-US" altLang="zh-TW" dirty="0" smtClean="0"/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Client</a:t>
            </a:r>
            <a:r>
              <a:rPr lang="zh-TW" altLang="en-US" dirty="0" smtClean="0"/>
              <a:t>端將訊息統一傳到</a:t>
            </a:r>
            <a:r>
              <a:rPr lang="en-US" altLang="zh-TW" dirty="0" smtClean="0"/>
              <a:t>Server</a:t>
            </a:r>
            <a:r>
              <a:rPr lang="zh-TW" altLang="en-US" dirty="0" smtClean="0"/>
              <a:t>端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(</a:t>
            </a:r>
            <a:r>
              <a:rPr lang="zh-TW" altLang="en-US" dirty="0" smtClean="0"/>
              <a:t>備註 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Server</a:t>
            </a:r>
            <a:r>
              <a:rPr lang="zh-TW" altLang="en-US" dirty="0" smtClean="0"/>
              <a:t>端無法輸入文字</a:t>
            </a:r>
            <a:r>
              <a:rPr lang="en-US" altLang="zh-TW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Server</a:t>
            </a:r>
            <a:r>
              <a:rPr lang="zh-TW" altLang="en-US" dirty="0" smtClean="0"/>
              <a:t>端接收到</a:t>
            </a:r>
            <a:r>
              <a:rPr lang="en-US" altLang="zh-TW" dirty="0" smtClean="0"/>
              <a:t>Client</a:t>
            </a:r>
            <a:r>
              <a:rPr lang="zh-TW" altLang="en-US" dirty="0" smtClean="0"/>
              <a:t>端的訊息後都將此訊息傳送給除了自己以外的</a:t>
            </a:r>
            <a:r>
              <a:rPr lang="en-US" altLang="zh-TW" dirty="0" smtClean="0"/>
              <a:t>Client</a:t>
            </a:r>
            <a:r>
              <a:rPr lang="zh-TW" altLang="en-US" dirty="0" smtClean="0"/>
              <a:t>端</a:t>
            </a:r>
            <a:r>
              <a:rPr lang="en-US" altLang="zh-TW" dirty="0" smtClean="0"/>
              <a:t>(Broadcast)</a:t>
            </a:r>
          </a:p>
        </p:txBody>
      </p:sp>
    </p:spTree>
    <p:extLst>
      <p:ext uri="{BB962C8B-B14F-4D97-AF65-F5344CB8AC3E}">
        <p14:creationId xmlns:p14="http://schemas.microsoft.com/office/powerpoint/2010/main" val="1114756848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6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395536" y="293747"/>
            <a:ext cx="8352928" cy="83099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TW" sz="4800" b="1" dirty="0">
                <a:ea typeface="微軟正黑體" pitchFamily="34" charset="-120"/>
              </a:rPr>
              <a:t>HOMEWORK</a:t>
            </a:r>
            <a:endParaRPr lang="zh-TW" altLang="en-US" sz="4800" b="1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5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sp>
        <p:nvSpPr>
          <p:cNvPr id="24" name="投影片編號版面配置區 2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smtClean="0"/>
              <a:pPr/>
              <a:t>21</a:t>
            </a:fld>
            <a:endParaRPr lang="zh-TW" altLang="en-US" dirty="0"/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107504" y="1675328"/>
            <a:ext cx="8229600" cy="46371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 smtClean="0"/>
              <a:t>Client</a:t>
            </a:r>
            <a:r>
              <a:rPr lang="zh-TW" altLang="en-US" dirty="0" smtClean="0"/>
              <a:t>行為</a:t>
            </a:r>
            <a:r>
              <a:rPr lang="en-US" altLang="zh-TW" dirty="0" smtClean="0"/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dirty="0" smtClean="0"/>
              <a:t>與</a:t>
            </a:r>
            <a:r>
              <a:rPr lang="en-US" altLang="zh-TW" dirty="0" smtClean="0"/>
              <a:t>Server</a:t>
            </a:r>
            <a:r>
              <a:rPr lang="zh-TW" altLang="en-US" dirty="0" smtClean="0"/>
              <a:t>連線</a:t>
            </a:r>
            <a:endParaRPr lang="en-US" altLang="zh-TW" dirty="0" smtClean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讀取使用者</a:t>
            </a:r>
            <a:r>
              <a:rPr lang="zh-TW" altLang="en-US" dirty="0" smtClean="0"/>
              <a:t>姓名</a:t>
            </a:r>
            <a:endParaRPr lang="en-US" altLang="zh-TW" dirty="0"/>
          </a:p>
          <a:p>
            <a:pPr marL="1200150" lvl="2" indent="-514350">
              <a:buFont typeface="Arial" panose="020B0604020202020204" pitchFamily="34" charset="0"/>
              <a:buChar char="•"/>
            </a:pPr>
            <a:r>
              <a:rPr lang="en-US" altLang="zh-TW" dirty="0"/>
              <a:t>String name</a:t>
            </a:r>
            <a:endParaRPr lang="en-US" altLang="zh-TW" dirty="0" smtClean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 smtClean="0"/>
              <a:t>建立輸入輸出串流 </a:t>
            </a:r>
            <a:endParaRPr lang="en-US" altLang="zh-TW" dirty="0" smtClean="0"/>
          </a:p>
          <a:p>
            <a:pPr marL="1028700" lvl="2" indent="-342900">
              <a:buFont typeface="Arial" panose="020B0604020202020204" pitchFamily="34" charset="0"/>
              <a:buChar char="•"/>
            </a:pPr>
            <a:r>
              <a:rPr lang="en-US" altLang="zh-TW" dirty="0" err="1" smtClean="0"/>
              <a:t>DataInputStream</a:t>
            </a:r>
            <a:r>
              <a:rPr lang="en-US" altLang="zh-TW" dirty="0" smtClean="0"/>
              <a:t> in</a:t>
            </a:r>
          </a:p>
          <a:p>
            <a:pPr marL="1028700" lvl="2" indent="-342900">
              <a:buFont typeface="Arial" panose="020B0604020202020204" pitchFamily="34" charset="0"/>
              <a:buChar char="•"/>
            </a:pPr>
            <a:r>
              <a:rPr lang="en-US" altLang="zh-TW" dirty="0" err="1" smtClean="0"/>
              <a:t>DataOutputStream</a:t>
            </a:r>
            <a:r>
              <a:rPr lang="en-US" altLang="zh-TW" dirty="0" smtClean="0"/>
              <a:t> </a:t>
            </a:r>
            <a:r>
              <a:rPr lang="en-US" altLang="zh-TW" dirty="0"/>
              <a:t>out</a:t>
            </a:r>
            <a:endParaRPr lang="en-US" altLang="zh-TW" dirty="0" smtClean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 smtClean="0"/>
              <a:t>建立讀取</a:t>
            </a:r>
            <a:r>
              <a:rPr lang="en-US" altLang="zh-TW" dirty="0" smtClean="0"/>
              <a:t>/</a:t>
            </a:r>
            <a:r>
              <a:rPr lang="zh-TW" altLang="en-US" dirty="0" smtClean="0"/>
              <a:t>寫入</a:t>
            </a:r>
            <a:r>
              <a:rPr lang="en-US" altLang="zh-TW" dirty="0" smtClean="0"/>
              <a:t>Thread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dirty="0" smtClean="0"/>
              <a:t>啟動讀取</a:t>
            </a:r>
            <a:r>
              <a:rPr lang="en-US" altLang="zh-TW" dirty="0" smtClean="0"/>
              <a:t>/</a:t>
            </a:r>
            <a:r>
              <a:rPr lang="zh-TW" altLang="en-US" dirty="0" smtClean="0"/>
              <a:t>寫入</a:t>
            </a:r>
            <a:r>
              <a:rPr lang="en-US" altLang="zh-TW" dirty="0" smtClean="0"/>
              <a:t>Thread</a:t>
            </a:r>
            <a:endParaRPr lang="zh-TW" altLang="en-US" dirty="0"/>
          </a:p>
        </p:txBody>
      </p:sp>
      <p:sp>
        <p:nvSpPr>
          <p:cNvPr id="9" name="內容版面配置區 2"/>
          <p:cNvSpPr txBox="1">
            <a:spLocks/>
          </p:cNvSpPr>
          <p:nvPr/>
        </p:nvSpPr>
        <p:spPr>
          <a:xfrm>
            <a:off x="4355976" y="2312752"/>
            <a:ext cx="4788024" cy="46371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u"/>
              <a:defRPr sz="2800" b="1" kern="1200">
                <a:solidFill>
                  <a:srgbClr val="0C330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rgbClr val="1B710F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u"/>
              <a:defRPr sz="2000" b="0" kern="1200">
                <a:solidFill>
                  <a:schemeClr val="accent6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0" kern="1200">
                <a:solidFill>
                  <a:srgbClr val="0C3307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b="0" kern="1200">
                <a:solidFill>
                  <a:srgbClr val="0C3307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err="1" smtClean="0"/>
              <a:t>HWClientWriterThread</a:t>
            </a:r>
            <a:endParaRPr lang="en-US" altLang="zh-TW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TW" altLang="en-US" dirty="0"/>
              <a:t>建立一個</a:t>
            </a:r>
            <a:r>
              <a:rPr lang="en-US" altLang="zh-TW" dirty="0"/>
              <a:t>Thread</a:t>
            </a:r>
            <a:r>
              <a:rPr lang="zh-TW" altLang="en-US" dirty="0"/>
              <a:t>來進行</a:t>
            </a:r>
            <a:r>
              <a:rPr lang="zh-TW" altLang="en-US" dirty="0" smtClean="0"/>
              <a:t>發送</a:t>
            </a:r>
            <a:endParaRPr lang="en-US" altLang="zh-TW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TW" dirty="0"/>
          </a:p>
          <a:p>
            <a:r>
              <a:rPr lang="en-US" altLang="zh-TW" dirty="0" err="1" smtClean="0"/>
              <a:t>HWClientReaderThread</a:t>
            </a:r>
            <a:endParaRPr lang="en-US" altLang="zh-TW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TW" altLang="en-US" dirty="0"/>
              <a:t>建立一個</a:t>
            </a:r>
            <a:r>
              <a:rPr lang="en-US" altLang="zh-TW" dirty="0"/>
              <a:t>Thread</a:t>
            </a:r>
            <a:r>
              <a:rPr lang="zh-TW" altLang="en-US" dirty="0"/>
              <a:t>來進行接收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40840333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6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395536" y="293747"/>
            <a:ext cx="8352928" cy="83099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TW" sz="4800" b="1" dirty="0">
                <a:ea typeface="微軟正黑體" pitchFamily="34" charset="-120"/>
              </a:rPr>
              <a:t>HOMEWORK</a:t>
            </a:r>
            <a:endParaRPr lang="zh-TW" altLang="en-US" sz="4800" b="1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5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sp>
        <p:nvSpPr>
          <p:cNvPr id="24" name="投影片編號版面配置區 2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smtClean="0"/>
              <a:pPr/>
              <a:t>22</a:t>
            </a:fld>
            <a:endParaRPr lang="zh-TW" altLang="en-US" dirty="0"/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3711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TW" dirty="0" smtClean="0"/>
              <a:t>Server</a:t>
            </a:r>
            <a:r>
              <a:rPr lang="zh-TW" altLang="en-US" dirty="0" smtClean="0"/>
              <a:t>行為</a:t>
            </a:r>
            <a:r>
              <a:rPr lang="en-US" altLang="zh-TW" dirty="0" smtClean="0"/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dirty="0" smtClean="0"/>
              <a:t>啟動</a:t>
            </a:r>
            <a:r>
              <a:rPr lang="en-US" altLang="zh-TW" dirty="0" smtClean="0"/>
              <a:t>Socket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dirty="0" smtClean="0"/>
              <a:t>建立</a:t>
            </a:r>
            <a:r>
              <a:rPr lang="zh-TW" altLang="en-US" dirty="0"/>
              <a:t>大小為</a:t>
            </a:r>
            <a:r>
              <a:rPr lang="en-US" altLang="zh-TW" dirty="0"/>
              <a:t>5</a:t>
            </a:r>
            <a:r>
              <a:rPr lang="zh-TW" altLang="en-US" dirty="0"/>
              <a:t>的 </a:t>
            </a:r>
            <a:r>
              <a:rPr lang="en-US" altLang="zh-TW" dirty="0" err="1"/>
              <a:t>ConnectionInfo</a:t>
            </a:r>
            <a:r>
              <a:rPr lang="zh-TW" altLang="en-US" dirty="0"/>
              <a:t>物件</a:t>
            </a:r>
            <a:r>
              <a:rPr lang="zh-TW" altLang="en-US" dirty="0" smtClean="0"/>
              <a:t>陣列</a:t>
            </a:r>
            <a:endParaRPr lang="en-US" altLang="zh-TW" dirty="0" smtClean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 smtClean="0"/>
              <a:t>等待</a:t>
            </a:r>
            <a:r>
              <a:rPr lang="en-US" altLang="zh-TW" dirty="0"/>
              <a:t>Client</a:t>
            </a:r>
            <a:r>
              <a:rPr lang="zh-TW" altLang="en-US" dirty="0" smtClean="0"/>
              <a:t>連線</a:t>
            </a:r>
            <a:endParaRPr lang="en-US" altLang="zh-TW" dirty="0" smtClean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 smtClean="0"/>
              <a:t>若有</a:t>
            </a:r>
            <a:r>
              <a:rPr lang="en-US" altLang="zh-TW" dirty="0" smtClean="0"/>
              <a:t>Client</a:t>
            </a:r>
            <a:r>
              <a:rPr lang="zh-TW" altLang="en-US" dirty="0" smtClean="0"/>
              <a:t>連線則總人數加一</a:t>
            </a:r>
            <a:endParaRPr lang="en-US" altLang="zh-TW" dirty="0" smtClean="0"/>
          </a:p>
          <a:p>
            <a:pPr marL="1200150" lvl="2" indent="-514350">
              <a:buFont typeface="Arial" panose="020B0604020202020204" pitchFamily="34" charset="0"/>
              <a:buChar char="•"/>
            </a:pPr>
            <a:r>
              <a:rPr lang="en-US" altLang="zh-TW" dirty="0" smtClean="0"/>
              <a:t>NUMBER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建立輸入輸出串流 </a:t>
            </a:r>
            <a:endParaRPr lang="en-US" altLang="zh-TW" dirty="0"/>
          </a:p>
          <a:p>
            <a:pPr marL="1028700" lvl="2" indent="-342900">
              <a:buFont typeface="Arial" panose="020B0604020202020204" pitchFamily="34" charset="0"/>
              <a:buChar char="•"/>
            </a:pPr>
            <a:r>
              <a:rPr lang="en-US" altLang="zh-TW" dirty="0" err="1"/>
              <a:t>DataInputStream</a:t>
            </a:r>
            <a:r>
              <a:rPr lang="en-US" altLang="zh-TW" dirty="0"/>
              <a:t> in</a:t>
            </a:r>
          </a:p>
          <a:p>
            <a:pPr marL="1028700" lvl="2" indent="-342900">
              <a:buFont typeface="Arial" panose="020B0604020202020204" pitchFamily="34" charset="0"/>
              <a:buChar char="•"/>
            </a:pPr>
            <a:r>
              <a:rPr lang="en-US" altLang="zh-TW" dirty="0" err="1"/>
              <a:t>DataOutputStream</a:t>
            </a:r>
            <a:r>
              <a:rPr lang="en-US" altLang="zh-TW" dirty="0"/>
              <a:t> out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dirty="0" smtClean="0"/>
              <a:t>將建立好的輸入輸出串流</a:t>
            </a:r>
            <a:r>
              <a:rPr lang="en-US" altLang="zh-TW" dirty="0" smtClean="0"/>
              <a:t>Handle</a:t>
            </a:r>
            <a:r>
              <a:rPr lang="zh-TW" altLang="en-US" dirty="0" smtClean="0"/>
              <a:t>放入物件陣列內</a:t>
            </a:r>
            <a:endParaRPr lang="en-US" altLang="zh-TW" dirty="0" smtClean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 smtClean="0"/>
              <a:t>建立</a:t>
            </a:r>
            <a:r>
              <a:rPr lang="en-US" altLang="zh-TW" dirty="0" err="1" smtClean="0"/>
              <a:t>HWServerReaderThread</a:t>
            </a:r>
            <a:endParaRPr lang="en-US" altLang="zh-TW" dirty="0" smtClean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 smtClean="0"/>
              <a:t>啟動</a:t>
            </a:r>
            <a:r>
              <a:rPr lang="en-US" altLang="zh-TW" dirty="0" err="1"/>
              <a:t>HWServerReaderThread</a:t>
            </a:r>
            <a:endParaRPr lang="en-US" altLang="zh-TW" dirty="0" smtClean="0"/>
          </a:p>
          <a:p>
            <a:pPr marL="514350" indent="-514350">
              <a:buFont typeface="+mj-lt"/>
              <a:buAutoNum type="arabicPeriod"/>
            </a:pPr>
            <a:endParaRPr lang="en-US" altLang="zh-TW" dirty="0" smtClean="0"/>
          </a:p>
          <a:p>
            <a:pPr marL="514350" indent="-514350">
              <a:buFont typeface="+mj-lt"/>
              <a:buAutoNum type="arabicPeriod"/>
            </a:pP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479865685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6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395536" y="293747"/>
            <a:ext cx="8352928" cy="83099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TW" sz="4800" b="1" dirty="0">
                <a:ea typeface="微軟正黑體" pitchFamily="34" charset="-120"/>
              </a:rPr>
              <a:t>HOMEWORK</a:t>
            </a:r>
            <a:endParaRPr lang="zh-TW" altLang="en-US" sz="4800" b="1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5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sp>
        <p:nvSpPr>
          <p:cNvPr id="24" name="投影片編號版面配置區 2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smtClean="0"/>
              <a:pPr/>
              <a:t>23</a:t>
            </a:fld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1187624" y="1921483"/>
            <a:ext cx="1170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輸出結果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039" y="3660955"/>
            <a:ext cx="2582898" cy="1086793"/>
          </a:xfrm>
          <a:prstGeom prst="rect">
            <a:avLst/>
          </a:prstGeom>
        </p:spPr>
      </p:pic>
      <p:sp>
        <p:nvSpPr>
          <p:cNvPr id="10" name="文字方塊 9"/>
          <p:cNvSpPr txBox="1"/>
          <p:nvPr/>
        </p:nvSpPr>
        <p:spPr>
          <a:xfrm>
            <a:off x="952591" y="2857751"/>
            <a:ext cx="1027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Client 1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7106077" y="2857751"/>
            <a:ext cx="898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Server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3917083" y="2857751"/>
            <a:ext cx="1027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Client 2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9872" y="3660956"/>
            <a:ext cx="2540555" cy="1086793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8519" y="3854311"/>
            <a:ext cx="2975481" cy="771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160720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-29720" y="0"/>
            <a:ext cx="9173720" cy="6858000"/>
          </a:xfrm>
        </p:spPr>
        <p:txBody>
          <a:bodyPr>
            <a:normAutofit/>
          </a:bodyPr>
          <a:lstStyle/>
          <a:p>
            <a:pPr algn="ctr"/>
            <a:r>
              <a:rPr lang="en-US" altLang="zh-TW" sz="5400" dirty="0">
                <a:solidFill>
                  <a:srgbClr val="FF0000"/>
                </a:solidFill>
                <a:latin typeface="Times New Roman" pitchFamily="18" charset="0"/>
              </a:rPr>
              <a:t>Thanks for your attention !</a:t>
            </a:r>
            <a:endParaRPr lang="zh-TW" altLang="en-US" sz="5400" dirty="0"/>
          </a:p>
        </p:txBody>
      </p:sp>
    </p:spTree>
    <p:extLst>
      <p:ext uri="{BB962C8B-B14F-4D97-AF65-F5344CB8AC3E}">
        <p14:creationId xmlns:p14="http://schemas.microsoft.com/office/powerpoint/2010/main" val="3564251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6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sp>
        <p:nvSpPr>
          <p:cNvPr id="24" name="投影片編號版面配置區 2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smtClean="0"/>
              <a:pPr/>
              <a:t>3</a:t>
            </a:fld>
            <a:endParaRPr lang="zh-TW" altLang="en-US" dirty="0"/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37112"/>
          </a:xfrm>
        </p:spPr>
        <p:txBody>
          <a:bodyPr/>
          <a:lstStyle/>
          <a:p>
            <a:r>
              <a:rPr lang="en-US" altLang="zh-TW" dirty="0"/>
              <a:t>Socket</a:t>
            </a:r>
            <a:r>
              <a:rPr lang="zh-TW" altLang="en-US" dirty="0"/>
              <a:t>類別關於建立連線和取得串流的方法，如下表所示：</a:t>
            </a:r>
          </a:p>
          <a:p>
            <a:endParaRPr lang="zh-TW" altLang="en-US" dirty="0"/>
          </a:p>
        </p:txBody>
      </p:sp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1562203" y="130380"/>
            <a:ext cx="8229600" cy="1124744"/>
          </a:xfrm>
        </p:spPr>
        <p:txBody>
          <a:bodyPr>
            <a:normAutofit fontScale="90000"/>
          </a:bodyPr>
          <a:lstStyle/>
          <a:p>
            <a:r>
              <a:rPr lang="en-US" altLang="zh-TW" dirty="0">
                <a:solidFill>
                  <a:schemeClr val="tx1"/>
                </a:solidFill>
              </a:rPr>
              <a:t>Socket</a:t>
            </a:r>
            <a:r>
              <a:rPr lang="zh-TW" altLang="en-US" dirty="0">
                <a:solidFill>
                  <a:schemeClr val="tx1"/>
                </a:solidFill>
              </a:rPr>
              <a:t>類別的</a:t>
            </a:r>
            <a:r>
              <a:rPr lang="en-US" altLang="zh-TW" dirty="0">
                <a:solidFill>
                  <a:schemeClr val="tx1"/>
                </a:solidFill>
              </a:rPr>
              <a:t>Internet</a:t>
            </a:r>
            <a:r>
              <a:rPr lang="zh-TW" altLang="en-US" dirty="0" smtClean="0">
                <a:solidFill>
                  <a:schemeClr val="tx1"/>
                </a:solidFill>
              </a:rPr>
              <a:t>服務</a:t>
            </a:r>
            <a:r>
              <a:rPr lang="en-US" altLang="zh-TW" dirty="0" smtClean="0">
                <a:solidFill>
                  <a:schemeClr val="tx1"/>
                </a:solidFill>
              </a:rPr>
              <a:t/>
            </a:r>
            <a:br>
              <a:rPr lang="en-US" altLang="zh-TW" dirty="0" smtClean="0">
                <a:solidFill>
                  <a:schemeClr val="tx1"/>
                </a:solidFill>
              </a:rPr>
            </a:br>
            <a:r>
              <a:rPr lang="zh-TW" altLang="en-US" dirty="0" smtClean="0">
                <a:solidFill>
                  <a:schemeClr val="tx1"/>
                </a:solidFill>
              </a:rPr>
              <a:t>連線</a:t>
            </a:r>
            <a:r>
              <a:rPr lang="zh-TW" altLang="en-US" dirty="0">
                <a:solidFill>
                  <a:schemeClr val="tx1"/>
                </a:solidFill>
              </a:rPr>
              <a:t>方法</a:t>
            </a:r>
          </a:p>
        </p:txBody>
      </p:sp>
      <p:graphicFrame>
        <p:nvGraphicFramePr>
          <p:cNvPr id="9" name="Object 6"/>
          <p:cNvGraphicFramePr>
            <a:graphicFrameLocks noChangeAspect="1"/>
          </p:cNvGraphicFramePr>
          <p:nvPr/>
        </p:nvGraphicFramePr>
        <p:xfrm>
          <a:off x="368300" y="2941638"/>
          <a:ext cx="8353425" cy="2487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8" name="文件" r:id="rId4" imgW="3779282" imgH="1125141" progId="Word.Document.8">
                  <p:embed/>
                </p:oleObj>
              </mc:Choice>
              <mc:Fallback>
                <p:oleObj name="文件" r:id="rId4" imgW="3779282" imgH="112514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300" y="2941638"/>
                        <a:ext cx="8353425" cy="2487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36909600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6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sp>
        <p:nvSpPr>
          <p:cNvPr id="24" name="投影片編號版面配置區 2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smtClean="0"/>
              <a:pPr/>
              <a:t>4</a:t>
            </a:fld>
            <a:endParaRPr lang="zh-TW" altLang="en-US" dirty="0"/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37112"/>
          </a:xfrm>
        </p:spPr>
        <p:txBody>
          <a:bodyPr/>
          <a:lstStyle/>
          <a:p>
            <a:r>
              <a:rPr lang="en-US" altLang="zh-TW" dirty="0"/>
              <a:t>Java</a:t>
            </a:r>
            <a:r>
              <a:rPr lang="zh-TW" altLang="en-US" dirty="0"/>
              <a:t>語言也可以使用</a:t>
            </a:r>
            <a:r>
              <a:rPr lang="en-US" altLang="zh-TW" dirty="0" err="1"/>
              <a:t>ServerSocket</a:t>
            </a:r>
            <a:r>
              <a:rPr lang="zh-TW" altLang="en-US" dirty="0"/>
              <a:t>類別自行撰寫伺服器程式，如下所示：</a:t>
            </a:r>
          </a:p>
          <a:p>
            <a:pPr>
              <a:buNone/>
            </a:pPr>
            <a:r>
              <a:rPr lang="en-US" altLang="zh-TW" dirty="0" err="1">
                <a:solidFill>
                  <a:srgbClr val="FF0000"/>
                </a:solidFill>
              </a:rPr>
              <a:t>ServerSocket</a:t>
            </a:r>
            <a:r>
              <a:rPr lang="en-US" altLang="zh-TW" dirty="0">
                <a:solidFill>
                  <a:srgbClr val="FF0000"/>
                </a:solidFill>
              </a:rPr>
              <a:t> server = new </a:t>
            </a:r>
            <a:r>
              <a:rPr lang="en-US" altLang="zh-TW" dirty="0" err="1">
                <a:solidFill>
                  <a:srgbClr val="FF0000"/>
                </a:solidFill>
              </a:rPr>
              <a:t>ServerSocket</a:t>
            </a:r>
            <a:r>
              <a:rPr lang="en-US" altLang="zh-TW" dirty="0">
                <a:solidFill>
                  <a:srgbClr val="FF0000"/>
                </a:solidFill>
              </a:rPr>
              <a:t>(PORT);</a:t>
            </a:r>
          </a:p>
          <a:p>
            <a:pPr>
              <a:buNone/>
            </a:pPr>
            <a:r>
              <a:rPr lang="en-US" altLang="zh-TW" dirty="0">
                <a:solidFill>
                  <a:srgbClr val="FF0000"/>
                </a:solidFill>
              </a:rPr>
              <a:t>while (true)</a:t>
            </a:r>
          </a:p>
          <a:p>
            <a:pPr>
              <a:buNone/>
            </a:pPr>
            <a:r>
              <a:rPr lang="en-US" altLang="zh-TW" dirty="0">
                <a:solidFill>
                  <a:srgbClr val="FF0000"/>
                </a:solidFill>
              </a:rPr>
              <a:t>{</a:t>
            </a:r>
          </a:p>
          <a:p>
            <a:pPr>
              <a:buNone/>
            </a:pPr>
            <a:r>
              <a:rPr lang="en-US" altLang="zh-TW" dirty="0">
                <a:solidFill>
                  <a:srgbClr val="FF0000"/>
                </a:solidFill>
              </a:rPr>
              <a:t>    Socket </a:t>
            </a:r>
            <a:r>
              <a:rPr lang="en-US" altLang="zh-TW" dirty="0" err="1">
                <a:solidFill>
                  <a:srgbClr val="FF0000"/>
                </a:solidFill>
              </a:rPr>
              <a:t>socket</a:t>
            </a:r>
            <a:r>
              <a:rPr lang="en-US" altLang="zh-TW" dirty="0">
                <a:solidFill>
                  <a:srgbClr val="FF0000"/>
                </a:solidFill>
              </a:rPr>
              <a:t> = </a:t>
            </a:r>
            <a:r>
              <a:rPr lang="en-US" altLang="zh-TW" dirty="0" err="1">
                <a:solidFill>
                  <a:srgbClr val="FF0000"/>
                </a:solidFill>
              </a:rPr>
              <a:t>server.accept</a:t>
            </a:r>
            <a:r>
              <a:rPr lang="en-US" altLang="zh-TW" dirty="0">
                <a:solidFill>
                  <a:srgbClr val="FF0000"/>
                </a:solidFill>
              </a:rPr>
              <a:t>();</a:t>
            </a:r>
          </a:p>
          <a:p>
            <a:pPr>
              <a:buNone/>
            </a:pPr>
            <a:r>
              <a:rPr lang="en-US" altLang="zh-TW" dirty="0">
                <a:solidFill>
                  <a:srgbClr val="FF0000"/>
                </a:solidFill>
              </a:rPr>
              <a:t>     ………</a:t>
            </a:r>
          </a:p>
          <a:p>
            <a:pPr>
              <a:buNone/>
            </a:pPr>
            <a:r>
              <a:rPr lang="en-US" altLang="zh-TW" dirty="0">
                <a:solidFill>
                  <a:srgbClr val="FF0000"/>
                </a:solidFill>
              </a:rPr>
              <a:t>}</a:t>
            </a:r>
            <a:endParaRPr lang="zh-TW" altLang="en-US" dirty="0">
              <a:solidFill>
                <a:srgbClr val="FF0000"/>
              </a:solidFill>
            </a:endParaRPr>
          </a:p>
          <a:p>
            <a:endParaRPr lang="zh-TW" altLang="en-US" dirty="0"/>
          </a:p>
        </p:txBody>
      </p:sp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1562203" y="130380"/>
            <a:ext cx="8229600" cy="1124744"/>
          </a:xfrm>
        </p:spPr>
        <p:txBody>
          <a:bodyPr>
            <a:normAutofit fontScale="90000"/>
          </a:bodyPr>
          <a:lstStyle/>
          <a:p>
            <a:r>
              <a:rPr lang="en-US" altLang="zh-TW" dirty="0" err="1">
                <a:solidFill>
                  <a:schemeClr val="tx1"/>
                </a:solidFill>
              </a:rPr>
              <a:t>ServerSocket</a:t>
            </a:r>
            <a:r>
              <a:rPr lang="zh-TW" altLang="en-US" dirty="0">
                <a:solidFill>
                  <a:schemeClr val="tx1"/>
                </a:solidFill>
              </a:rPr>
              <a:t>類別的伺服端</a:t>
            </a:r>
            <a:r>
              <a:rPr lang="zh-TW" altLang="en-US" dirty="0" smtClean="0">
                <a:solidFill>
                  <a:schemeClr val="tx1"/>
                </a:solidFill>
              </a:rPr>
              <a:t>程式</a:t>
            </a:r>
            <a:r>
              <a:rPr lang="en-US" altLang="zh-TW" dirty="0" smtClean="0">
                <a:solidFill>
                  <a:schemeClr val="tx1"/>
                </a:solidFill>
              </a:rPr>
              <a:t/>
            </a:r>
            <a:br>
              <a:rPr lang="en-US" altLang="zh-TW" dirty="0" smtClean="0">
                <a:solidFill>
                  <a:schemeClr val="tx1"/>
                </a:solidFill>
              </a:rPr>
            </a:br>
            <a:r>
              <a:rPr lang="zh-TW" altLang="en-US" dirty="0" smtClean="0">
                <a:solidFill>
                  <a:schemeClr val="tx1"/>
                </a:solidFill>
              </a:rPr>
              <a:t>程式</a:t>
            </a:r>
            <a:r>
              <a:rPr lang="zh-TW" altLang="en-US" dirty="0">
                <a:solidFill>
                  <a:schemeClr val="tx1"/>
                </a:solidFill>
              </a:rPr>
              <a:t>架構</a:t>
            </a:r>
          </a:p>
        </p:txBody>
      </p:sp>
    </p:spTree>
    <p:extLst>
      <p:ext uri="{BB962C8B-B14F-4D97-AF65-F5344CB8AC3E}">
        <p14:creationId xmlns:p14="http://schemas.microsoft.com/office/powerpoint/2010/main" val="2950853832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6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sp>
        <p:nvSpPr>
          <p:cNvPr id="24" name="投影片編號版面配置區 2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smtClean="0"/>
              <a:pPr/>
              <a:t>5</a:t>
            </a:fld>
            <a:endParaRPr lang="zh-TW" altLang="en-US" dirty="0"/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37112"/>
          </a:xfrm>
        </p:spPr>
        <p:txBody>
          <a:bodyPr/>
          <a:lstStyle/>
          <a:p>
            <a:r>
              <a:rPr lang="en-US" altLang="zh-TW" dirty="0" err="1"/>
              <a:t>ServerSocket</a:t>
            </a:r>
            <a:r>
              <a:rPr lang="zh-TW" altLang="en-US" dirty="0"/>
              <a:t>類別的建構子，如下表所示：</a:t>
            </a:r>
          </a:p>
          <a:p>
            <a:endParaRPr lang="en-US" altLang="zh-TW" dirty="0" smtClean="0"/>
          </a:p>
          <a:p>
            <a:endParaRPr lang="zh-TW" altLang="en-US" dirty="0"/>
          </a:p>
          <a:p>
            <a:endParaRPr lang="zh-TW" altLang="en-US" dirty="0"/>
          </a:p>
          <a:p>
            <a:r>
              <a:rPr lang="en-US" altLang="zh-TW" dirty="0" err="1"/>
              <a:t>ServerSocket</a:t>
            </a:r>
            <a:r>
              <a:rPr lang="zh-TW" altLang="en-US" dirty="0"/>
              <a:t>類別建立連線的相關方法，如下表所示：</a:t>
            </a:r>
          </a:p>
          <a:p>
            <a:endParaRPr lang="zh-TW" altLang="en-US" dirty="0"/>
          </a:p>
        </p:txBody>
      </p:sp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1562203" y="130380"/>
            <a:ext cx="8229600" cy="1124744"/>
          </a:xfrm>
        </p:spPr>
        <p:txBody>
          <a:bodyPr>
            <a:normAutofit fontScale="90000"/>
          </a:bodyPr>
          <a:lstStyle/>
          <a:p>
            <a:r>
              <a:rPr lang="en-US" altLang="zh-TW" dirty="0" err="1">
                <a:solidFill>
                  <a:schemeClr val="tx1"/>
                </a:solidFill>
              </a:rPr>
              <a:t>ServerSocket</a:t>
            </a:r>
            <a:r>
              <a:rPr lang="zh-TW" altLang="en-US" dirty="0">
                <a:solidFill>
                  <a:schemeClr val="tx1"/>
                </a:solidFill>
              </a:rPr>
              <a:t>類別的伺服端</a:t>
            </a:r>
            <a:r>
              <a:rPr lang="zh-TW" altLang="en-US" dirty="0" smtClean="0">
                <a:solidFill>
                  <a:schemeClr val="tx1"/>
                </a:solidFill>
              </a:rPr>
              <a:t>程式</a:t>
            </a:r>
            <a:r>
              <a:rPr lang="en-US" altLang="zh-TW" dirty="0">
                <a:solidFill>
                  <a:schemeClr val="tx1"/>
                </a:solidFill>
              </a:rPr>
              <a:t/>
            </a:r>
            <a:br>
              <a:rPr lang="en-US" altLang="zh-TW" dirty="0">
                <a:solidFill>
                  <a:schemeClr val="tx1"/>
                </a:solidFill>
              </a:rPr>
            </a:br>
            <a:r>
              <a:rPr lang="zh-TW" altLang="en-US" dirty="0" smtClean="0">
                <a:solidFill>
                  <a:schemeClr val="tx1"/>
                </a:solidFill>
              </a:rPr>
              <a:t>建構</a:t>
            </a:r>
            <a:r>
              <a:rPr lang="zh-TW" altLang="en-US" dirty="0">
                <a:solidFill>
                  <a:schemeClr val="tx1"/>
                </a:solidFill>
              </a:rPr>
              <a:t>子與相關方法</a:t>
            </a:r>
          </a:p>
        </p:txBody>
      </p:sp>
      <p:graphicFrame>
        <p:nvGraphicFramePr>
          <p:cNvPr id="9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595959"/>
              </p:ext>
            </p:extLst>
          </p:nvPr>
        </p:nvGraphicFramePr>
        <p:xfrm>
          <a:off x="446410" y="2204864"/>
          <a:ext cx="8634412" cy="1416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6" name="文件" r:id="rId4" imgW="3834051" imgH="628888" progId="Word.Document.8">
                  <p:embed/>
                </p:oleObj>
              </mc:Choice>
              <mc:Fallback>
                <p:oleObj name="文件" r:id="rId4" imgW="3834051" imgH="62888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6410" y="2204864"/>
                        <a:ext cx="8634412" cy="1416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6993905"/>
              </p:ext>
            </p:extLst>
          </p:nvPr>
        </p:nvGraphicFramePr>
        <p:xfrm>
          <a:off x="202442" y="4761110"/>
          <a:ext cx="8489950" cy="177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7" name="文件" r:id="rId6" imgW="3834051" imgH="800576" progId="Word.Document.8">
                  <p:embed/>
                </p:oleObj>
              </mc:Choice>
              <mc:Fallback>
                <p:oleObj name="文件" r:id="rId6" imgW="3834051" imgH="80057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442" y="4761110"/>
                        <a:ext cx="8489950" cy="177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11387317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6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sp>
        <p:nvSpPr>
          <p:cNvPr id="24" name="投影片編號版面配置區 2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smtClean="0"/>
              <a:pPr/>
              <a:t>6</a:t>
            </a:fld>
            <a:endParaRPr lang="zh-TW" altLang="en-US" dirty="0"/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37112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1562203" y="130380"/>
            <a:ext cx="8229600" cy="1124744"/>
          </a:xfrm>
        </p:spPr>
        <p:txBody>
          <a:bodyPr/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Socket - Server</a:t>
            </a:r>
            <a:endParaRPr lang="zh-TW" altLang="en-US" dirty="0">
              <a:solidFill>
                <a:schemeClr val="tx1"/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81162"/>
            <a:ext cx="4895850" cy="2533650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1950" y="4025900"/>
            <a:ext cx="4762500" cy="26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627137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6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sp>
        <p:nvSpPr>
          <p:cNvPr id="24" name="投影片編號版面配置區 2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smtClean="0"/>
              <a:pPr/>
              <a:t>7</a:t>
            </a:fld>
            <a:endParaRPr lang="zh-TW" altLang="en-US" dirty="0"/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37112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1562203" y="130380"/>
            <a:ext cx="8229600" cy="1124744"/>
          </a:xfrm>
        </p:spPr>
        <p:txBody>
          <a:bodyPr/>
          <a:lstStyle/>
          <a:p>
            <a:r>
              <a:rPr lang="en-US" altLang="zh-TW" dirty="0">
                <a:solidFill>
                  <a:schemeClr val="tx1"/>
                </a:solidFill>
              </a:rPr>
              <a:t>Socket - </a:t>
            </a:r>
            <a:r>
              <a:rPr lang="en-US" altLang="zh-TW" dirty="0" smtClean="0">
                <a:solidFill>
                  <a:schemeClr val="tx1"/>
                </a:solidFill>
              </a:rPr>
              <a:t>Client</a:t>
            </a:r>
            <a:endParaRPr lang="zh-TW" altLang="en-US" dirty="0">
              <a:solidFill>
                <a:schemeClr val="tx1"/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2" y="1332474"/>
            <a:ext cx="6048672" cy="5087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915276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6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sp>
        <p:nvSpPr>
          <p:cNvPr id="24" name="投影片編號版面配置區 2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smtClean="0"/>
              <a:pPr/>
              <a:t>8</a:t>
            </a:fld>
            <a:endParaRPr lang="zh-TW" altLang="en-US" dirty="0"/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37112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1562203" y="130380"/>
            <a:ext cx="8229600" cy="1124744"/>
          </a:xfrm>
        </p:spPr>
        <p:txBody>
          <a:bodyPr/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Socket Example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492821" y="2348880"/>
            <a:ext cx="11673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Server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端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輸出結果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821" y="3018180"/>
            <a:ext cx="3204293" cy="708487"/>
          </a:xfrm>
          <a:prstGeom prst="rect">
            <a:avLst/>
          </a:prstGeom>
        </p:spPr>
      </p:pic>
      <p:sp>
        <p:nvSpPr>
          <p:cNvPr id="10" name="文字方塊 9"/>
          <p:cNvSpPr txBox="1"/>
          <p:nvPr/>
        </p:nvSpPr>
        <p:spPr>
          <a:xfrm>
            <a:off x="4572000" y="2323567"/>
            <a:ext cx="11673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Client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端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輸出結果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2639" y="3235050"/>
            <a:ext cx="4101121" cy="378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156794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6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395536" y="293747"/>
            <a:ext cx="8352928" cy="83099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TW" sz="4800" b="1" dirty="0" smtClean="0">
                <a:latin typeface="微軟正黑體" pitchFamily="34" charset="-120"/>
                <a:ea typeface="微軟正黑體" pitchFamily="34" charset="-120"/>
              </a:rPr>
              <a:t>practice</a:t>
            </a:r>
            <a:endParaRPr lang="zh-TW" altLang="en-US" sz="4800" b="1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5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sp>
        <p:nvSpPr>
          <p:cNvPr id="24" name="投影片編號版面配置區 2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smtClean="0"/>
              <a:pPr/>
              <a:t>9</a:t>
            </a:fld>
            <a:endParaRPr lang="zh-TW" altLang="en-US" dirty="0"/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457200" y="1600199"/>
            <a:ext cx="8229600" cy="5121275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zh-TW" altLang="en-US" dirty="0" smtClean="0"/>
              <a:t>先</a:t>
            </a:r>
            <a:r>
              <a:rPr lang="zh-TW" altLang="en-US" dirty="0"/>
              <a:t>啟動</a:t>
            </a:r>
            <a:r>
              <a:rPr lang="en-US" altLang="zh-TW" dirty="0" smtClean="0"/>
              <a:t>Server</a:t>
            </a:r>
            <a:r>
              <a:rPr lang="zh-TW" altLang="en-US" dirty="0" smtClean="0"/>
              <a:t>端並等待</a:t>
            </a:r>
            <a:r>
              <a:rPr lang="en-US" altLang="zh-TW" dirty="0" smtClean="0"/>
              <a:t>Client</a:t>
            </a:r>
            <a:r>
              <a:rPr lang="zh-TW" altLang="en-US" dirty="0" smtClean="0"/>
              <a:t>端連線</a:t>
            </a:r>
            <a:endParaRPr lang="en-US" altLang="zh-TW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Client</a:t>
            </a:r>
            <a:r>
              <a:rPr lang="zh-TW" altLang="en-US" dirty="0" smtClean="0"/>
              <a:t>端連線後</a:t>
            </a:r>
            <a:r>
              <a:rPr lang="zh-TW" altLang="en-US" dirty="0" smtClean="0"/>
              <a:t>傳送</a:t>
            </a:r>
            <a:r>
              <a:rPr lang="zh-TW" altLang="en-US" dirty="0" smtClean="0"/>
              <a:t>一整數</a:t>
            </a:r>
            <a:r>
              <a:rPr lang="zh-TW" altLang="en-US" dirty="0" smtClean="0"/>
              <a:t>給</a:t>
            </a:r>
            <a:r>
              <a:rPr lang="en-US" altLang="zh-TW" dirty="0" smtClean="0"/>
              <a:t>Server</a:t>
            </a:r>
            <a:r>
              <a:rPr lang="zh-TW" altLang="en-US" dirty="0" smtClean="0"/>
              <a:t>端</a:t>
            </a:r>
            <a:endParaRPr lang="en-US" altLang="zh-TW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Server</a:t>
            </a:r>
            <a:r>
              <a:rPr lang="zh-TW" altLang="en-US" dirty="0" smtClean="0"/>
              <a:t>端顯示接收到的數字，並回傳該整數的所有因數給</a:t>
            </a:r>
            <a:r>
              <a:rPr lang="en-US" altLang="zh-TW" dirty="0" smtClean="0"/>
              <a:t>Client</a:t>
            </a:r>
            <a:r>
              <a:rPr lang="zh-TW" altLang="en-US" dirty="0" smtClean="0"/>
              <a:t>端</a:t>
            </a:r>
            <a:endParaRPr lang="en-US" altLang="zh-TW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Client</a:t>
            </a:r>
            <a:r>
              <a:rPr lang="zh-TW" altLang="en-US" dirty="0" smtClean="0"/>
              <a:t>端</a:t>
            </a:r>
            <a:r>
              <a:rPr lang="zh-TW" altLang="en-US" dirty="0"/>
              <a:t>接收</a:t>
            </a:r>
            <a:r>
              <a:rPr lang="zh-TW" altLang="en-US" dirty="0"/>
              <a:t>到因數後</a:t>
            </a:r>
            <a:r>
              <a:rPr lang="zh-TW" altLang="en-US" dirty="0"/>
              <a:t>將</a:t>
            </a:r>
            <a:r>
              <a:rPr lang="zh-TW" altLang="en-US" dirty="0" smtClean="0"/>
              <a:t>該數字顯示</a:t>
            </a:r>
            <a:r>
              <a:rPr lang="zh-TW" altLang="en-US" dirty="0" smtClean="0"/>
              <a:t>出來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提示</a:t>
            </a:r>
            <a:r>
              <a:rPr lang="en-US" altLang="zh-TW" dirty="0" smtClean="0"/>
              <a:t>1:</a:t>
            </a:r>
          </a:p>
          <a:p>
            <a:endParaRPr lang="en-US" altLang="zh-TW" dirty="0" smtClean="0"/>
          </a:p>
          <a:p>
            <a:pPr lvl="1"/>
            <a:r>
              <a:rPr lang="zh-TW" altLang="en-US" dirty="0" smtClean="0"/>
              <a:t>傳送</a:t>
            </a:r>
            <a:r>
              <a:rPr lang="en-US" altLang="zh-TW" dirty="0" smtClean="0"/>
              <a:t>:</a:t>
            </a:r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r>
              <a:rPr lang="zh-TW" altLang="en-US" dirty="0" smtClean="0"/>
              <a:t>接收</a:t>
            </a:r>
            <a:r>
              <a:rPr lang="en-US" altLang="zh-TW" dirty="0" smtClean="0"/>
              <a:t>:</a:t>
            </a:r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 smtClean="0"/>
              <a:t>提示</a:t>
            </a:r>
            <a:r>
              <a:rPr lang="en-US" altLang="zh-TW" dirty="0" smtClean="0"/>
              <a:t>2:</a:t>
            </a:r>
          </a:p>
          <a:p>
            <a:pPr lvl="1"/>
            <a:r>
              <a:rPr lang="en-US" altLang="zh-TW" dirty="0" smtClean="0"/>
              <a:t>Client</a:t>
            </a:r>
            <a:r>
              <a:rPr lang="zh-TW" altLang="en-US" dirty="0" smtClean="0"/>
              <a:t>端使用</a:t>
            </a:r>
            <a:r>
              <a:rPr lang="en-US" altLang="zh-TW" dirty="0" smtClean="0"/>
              <a:t>While</a:t>
            </a:r>
            <a:r>
              <a:rPr lang="zh-TW" altLang="en-US" dirty="0" smtClean="0"/>
              <a:t>來接收</a:t>
            </a:r>
            <a:r>
              <a:rPr lang="en-US" altLang="zh-TW" dirty="0" smtClean="0"/>
              <a:t>Server</a:t>
            </a:r>
            <a:r>
              <a:rPr lang="zh-TW" altLang="en-US" dirty="0" smtClean="0"/>
              <a:t>的值，若接收到的內容為</a:t>
            </a:r>
            <a:r>
              <a:rPr lang="en-US" altLang="zh-TW" dirty="0" smtClean="0"/>
              <a:t>null</a:t>
            </a:r>
            <a:r>
              <a:rPr lang="zh-TW" altLang="en-US" dirty="0" smtClean="0"/>
              <a:t>則</a:t>
            </a:r>
            <a:r>
              <a:rPr lang="en-US" altLang="zh-TW" dirty="0" smtClean="0"/>
              <a:t>break</a:t>
            </a:r>
            <a:endParaRPr lang="zh-TW" alt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1488" y="4853070"/>
            <a:ext cx="5343525" cy="533400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4882" y="4162134"/>
            <a:ext cx="6981825" cy="40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124017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1659</TotalTime>
  <Words>552</Words>
  <Application>Microsoft Office PowerPoint</Application>
  <PresentationFormat>如螢幕大小 (4:3)</PresentationFormat>
  <Paragraphs>138</Paragraphs>
  <Slides>24</Slides>
  <Notes>0</Notes>
  <HiddenSlides>0</HiddenSlides>
  <MMClips>0</MMClips>
  <ScaleCrop>false</ScaleCrop>
  <HeadingPairs>
    <vt:vector size="8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24</vt:i4>
      </vt:variant>
    </vt:vector>
  </HeadingPairs>
  <TitlesOfParts>
    <vt:vector size="33" baseType="lpstr">
      <vt:lpstr>微軟正黑體</vt:lpstr>
      <vt:lpstr>新細明體</vt:lpstr>
      <vt:lpstr>標楷體</vt:lpstr>
      <vt:lpstr>Arial</vt:lpstr>
      <vt:lpstr>Calibri</vt:lpstr>
      <vt:lpstr>Times New Roman</vt:lpstr>
      <vt:lpstr>Wingdings</vt:lpstr>
      <vt:lpstr>Office 佈景主題</vt:lpstr>
      <vt:lpstr>文件</vt:lpstr>
      <vt:lpstr>PowerPoint 簡報</vt:lpstr>
      <vt:lpstr>Socket類別的Internet服務 說明與建構子</vt:lpstr>
      <vt:lpstr>Socket類別的Internet服務 連線方法</vt:lpstr>
      <vt:lpstr>ServerSocket類別的伺服端程式 程式架構</vt:lpstr>
      <vt:lpstr>ServerSocket類別的伺服端程式 建構子與相關方法</vt:lpstr>
      <vt:lpstr>Socket - Server</vt:lpstr>
      <vt:lpstr>Socket - Client</vt:lpstr>
      <vt:lpstr>Socket Example</vt:lpstr>
      <vt:lpstr>PowerPoint 簡報</vt:lpstr>
      <vt:lpstr>practice</vt:lpstr>
      <vt:lpstr>PowerPoint 簡報</vt:lpstr>
      <vt:lpstr>practice</vt:lpstr>
      <vt:lpstr>單人聊天 - Server</vt:lpstr>
      <vt:lpstr>單人聊天 - Server</vt:lpstr>
      <vt:lpstr>單人聊天 - Server</vt:lpstr>
      <vt:lpstr>單人聊天 - Client</vt:lpstr>
      <vt:lpstr>單人聊天 - Client</vt:lpstr>
      <vt:lpstr>單人聊天 - Client</vt:lpstr>
      <vt:lpstr>單人聊天</vt:lpstr>
      <vt:lpstr>PowerPoint 簡報</vt:lpstr>
      <vt:lpstr>PowerPoint 簡報</vt:lpstr>
      <vt:lpstr>PowerPoint 簡報</vt:lpstr>
      <vt:lpstr>PowerPoint 簡報</vt:lpstr>
      <vt:lpstr>Thanks for your attention 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演講標題</dc:title>
  <dc:creator>wsp86145</dc:creator>
  <cp:lastModifiedBy>York</cp:lastModifiedBy>
  <cp:revision>202</cp:revision>
  <dcterms:created xsi:type="dcterms:W3CDTF">2012-01-07T05:26:11Z</dcterms:created>
  <dcterms:modified xsi:type="dcterms:W3CDTF">2016-01-06T14:15:15Z</dcterms:modified>
</cp:coreProperties>
</file>