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8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281" r:id="rId12"/>
    <p:sldId id="282" r:id="rId13"/>
    <p:sldId id="285" r:id="rId14"/>
    <p:sldId id="286" r:id="rId15"/>
    <p:sldId id="287" r:id="rId16"/>
    <p:sldId id="288" r:id="rId17"/>
    <p:sldId id="345" r:id="rId18"/>
    <p:sldId id="346" r:id="rId19"/>
    <p:sldId id="294" r:id="rId20"/>
    <p:sldId id="338" r:id="rId21"/>
    <p:sldId id="339" r:id="rId22"/>
    <p:sldId id="347" r:id="rId23"/>
    <p:sldId id="326" r:id="rId24"/>
    <p:sldId id="296" r:id="rId25"/>
    <p:sldId id="341" r:id="rId26"/>
    <p:sldId id="299" r:id="rId27"/>
    <p:sldId id="327" r:id="rId28"/>
    <p:sldId id="328" r:id="rId29"/>
    <p:sldId id="342" r:id="rId30"/>
    <p:sldId id="332" r:id="rId31"/>
    <p:sldId id="333" r:id="rId32"/>
    <p:sldId id="343" r:id="rId33"/>
    <p:sldId id="324" r:id="rId34"/>
    <p:sldId id="334" r:id="rId35"/>
    <p:sldId id="335" r:id="rId36"/>
    <p:sldId id="344" r:id="rId37"/>
    <p:sldId id="308" r:id="rId38"/>
    <p:sldId id="307" r:id="rId39"/>
    <p:sldId id="322" r:id="rId40"/>
    <p:sldId id="310" r:id="rId41"/>
    <p:sldId id="309" r:id="rId42"/>
    <p:sldId id="323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41" autoAdjust="0"/>
  </p:normalViewPr>
  <p:slideViewPr>
    <p:cSldViewPr>
      <p:cViewPr varScale="1">
        <p:scale>
          <a:sx n="68" d="100"/>
          <a:sy n="68" d="100"/>
        </p:scale>
        <p:origin x="20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6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22200</a:t>
            </a:r>
          </a:p>
          <a:p>
            <a:r>
              <a:rPr lang="en-US" altLang="zh-TW" dirty="0" smtClean="0"/>
              <a:t>80600</a:t>
            </a:r>
          </a:p>
          <a:p>
            <a:r>
              <a:rPr lang="en-US" altLang="zh-TW" dirty="0" smtClean="0"/>
              <a:t>207900</a:t>
            </a:r>
          </a:p>
          <a:p>
            <a:r>
              <a:rPr lang="en-US" altLang="zh-TW" dirty="0" smtClean="0"/>
              <a:t>522000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0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24125" y="2325756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基本介紹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2015-9-24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730158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資料型別的轉換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1115616" y="1490008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ea typeface="微軟正黑體" pitchFamily="34" charset="-120"/>
              </a:rPr>
              <a:t>Java</a:t>
            </a:r>
            <a:r>
              <a:rPr lang="zh-TW" altLang="en-US" sz="2000" dirty="0" smtClean="0">
                <a:ea typeface="微軟正黑體" pitchFamily="34" charset="-120"/>
              </a:rPr>
              <a:t>語言中很重視資料的型別，對於基本資料型別（</a:t>
            </a:r>
            <a:r>
              <a:rPr lang="en-US" altLang="zh-TW" sz="2000" dirty="0" smtClean="0">
                <a:ea typeface="微軟正黑體" pitchFamily="34" charset="-120"/>
              </a:rPr>
              <a:t>Primitive Data Types</a:t>
            </a:r>
            <a:r>
              <a:rPr lang="zh-TW" altLang="en-US" sz="2000" dirty="0" smtClean="0">
                <a:ea typeface="微軟正黑體" pitchFamily="34" charset="-120"/>
              </a:rPr>
              <a:t>）而言，一旦宣告後，變數的大小是固定的，不可以隨意的轉換。也因此，在寫作</a:t>
            </a:r>
            <a:r>
              <a:rPr lang="en-US" altLang="zh-TW" sz="2000" dirty="0" smtClean="0">
                <a:ea typeface="微軟正黑體" pitchFamily="34" charset="-120"/>
              </a:rPr>
              <a:t>Java</a:t>
            </a:r>
            <a:r>
              <a:rPr lang="zh-TW" altLang="en-US" sz="2000" dirty="0" smtClean="0">
                <a:ea typeface="微軟正黑體" pitchFamily="34" charset="-120"/>
              </a:rPr>
              <a:t>程式時，很容易因資料型別的不同而產生編譯的錯誤。但</a:t>
            </a:r>
            <a:r>
              <a:rPr lang="en-US" altLang="zh-TW" sz="2000" dirty="0" smtClean="0">
                <a:ea typeface="微軟正黑體" pitchFamily="34" charset="-120"/>
              </a:rPr>
              <a:t>Java</a:t>
            </a:r>
            <a:r>
              <a:rPr lang="zh-TW" altLang="en-US" sz="2000" dirty="0" smtClean="0">
                <a:ea typeface="微軟正黑體" pitchFamily="34" charset="-120"/>
              </a:rPr>
              <a:t>提供資料型別轉換的機制的，寫作</a:t>
            </a:r>
            <a:r>
              <a:rPr lang="en-US" altLang="zh-TW" sz="2000" dirty="0" smtClean="0">
                <a:ea typeface="微軟正黑體" pitchFamily="34" charset="-120"/>
              </a:rPr>
              <a:t>Java</a:t>
            </a:r>
            <a:r>
              <a:rPr lang="zh-TW" altLang="en-US" sz="2000" dirty="0" smtClean="0">
                <a:ea typeface="微軟正黑體" pitchFamily="34" charset="-120"/>
              </a:rPr>
              <a:t>程式時，我們可以利用</a:t>
            </a:r>
            <a:r>
              <a:rPr lang="en-US" altLang="zh-TW" sz="2000" dirty="0" smtClean="0">
                <a:ea typeface="微軟正黑體" pitchFamily="34" charset="-120"/>
              </a:rPr>
              <a:t>Java</a:t>
            </a:r>
            <a:r>
              <a:rPr lang="zh-TW" altLang="en-US" sz="2000" dirty="0" smtClean="0">
                <a:ea typeface="微軟正黑體" pitchFamily="34" charset="-120"/>
              </a:rPr>
              <a:t>的「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pitchFamily="34" charset="-120"/>
              </a:rPr>
              <a:t>自動型別轉換（</a:t>
            </a:r>
            <a:r>
              <a:rPr lang="en-US" altLang="zh-TW" sz="2000" b="1" dirty="0" smtClean="0">
                <a:solidFill>
                  <a:srgbClr val="C00000"/>
                </a:solidFill>
                <a:ea typeface="微軟正黑體" pitchFamily="34" charset="-120"/>
              </a:rPr>
              <a:t>automatic type conversion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pitchFamily="34" charset="-120"/>
              </a:rPr>
              <a:t>）</a:t>
            </a:r>
            <a:r>
              <a:rPr lang="zh-TW" altLang="en-US" sz="2000" dirty="0" smtClean="0">
                <a:ea typeface="微軟正黑體" pitchFamily="34" charset="-120"/>
              </a:rPr>
              <a:t>」，或是自行指定轉換的資料型別來進行資料的型別轉換工作</a:t>
            </a:r>
            <a:endParaRPr lang="zh-TW" altLang="en-US" sz="2000" b="1" dirty="0">
              <a:ea typeface="微軟正黑體" pitchFamily="34" charset="-120"/>
            </a:endParaRPr>
          </a:p>
        </p:txBody>
      </p:sp>
      <p:sp>
        <p:nvSpPr>
          <p:cNvPr id="21" name="流程圖: 磁碟 20"/>
          <p:cNvSpPr/>
          <p:nvPr/>
        </p:nvSpPr>
        <p:spPr>
          <a:xfrm>
            <a:off x="251520" y="4293096"/>
            <a:ext cx="1080024" cy="1008112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a typeface="微軟正黑體" pitchFamily="34" charset="-120"/>
              </a:rPr>
              <a:t>byte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24" name="流程圖: 磁碟 23"/>
          <p:cNvSpPr/>
          <p:nvPr/>
        </p:nvSpPr>
        <p:spPr>
          <a:xfrm>
            <a:off x="1547664" y="4109803"/>
            <a:ext cx="1080024" cy="1191405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a typeface="微軟正黑體" pitchFamily="34" charset="-120"/>
              </a:rPr>
              <a:t>short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27" name="流程圖: 磁碟 26"/>
          <p:cNvSpPr/>
          <p:nvPr/>
        </p:nvSpPr>
        <p:spPr>
          <a:xfrm>
            <a:off x="2843808" y="3972481"/>
            <a:ext cx="1080024" cy="132872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 smtClean="0">
                <a:ea typeface="微軟正黑體" pitchFamily="34" charset="-120"/>
              </a:rPr>
              <a:t>int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29" name="流程圖: 磁碟 28"/>
          <p:cNvSpPr/>
          <p:nvPr/>
        </p:nvSpPr>
        <p:spPr>
          <a:xfrm>
            <a:off x="4140048" y="3671209"/>
            <a:ext cx="1080024" cy="1557991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a typeface="微軟正黑體" pitchFamily="34" charset="-120"/>
              </a:rPr>
              <a:t>long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30" name="流程圖: 磁碟 29"/>
          <p:cNvSpPr/>
          <p:nvPr/>
        </p:nvSpPr>
        <p:spPr>
          <a:xfrm>
            <a:off x="5436096" y="3900473"/>
            <a:ext cx="1080024" cy="132872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a typeface="微軟正黑體" pitchFamily="34" charset="-120"/>
              </a:rPr>
              <a:t>float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31" name="流程圖: 磁碟 30"/>
          <p:cNvSpPr/>
          <p:nvPr/>
        </p:nvSpPr>
        <p:spPr>
          <a:xfrm>
            <a:off x="6732336" y="3645023"/>
            <a:ext cx="1080024" cy="1557819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a typeface="微軟正黑體" pitchFamily="34" charset="-120"/>
              </a:rPr>
              <a:t>double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33" name="流程圖: 磁碟 32"/>
          <p:cNvSpPr/>
          <p:nvPr/>
        </p:nvSpPr>
        <p:spPr>
          <a:xfrm>
            <a:off x="7956472" y="3965919"/>
            <a:ext cx="1080024" cy="1191273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ea typeface="微軟正黑體" pitchFamily="34" charset="-120"/>
              </a:rPr>
              <a:t>char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7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運算式與陳述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1115616" y="1568986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運算式 </a:t>
            </a:r>
            <a:r>
              <a:rPr lang="en-US" altLang="zh-TW" sz="2000" dirty="0" smtClean="0">
                <a:ea typeface="微軟正黑體" pitchFamily="34" charset="-120"/>
              </a:rPr>
              <a:t>(expression) </a:t>
            </a:r>
            <a:r>
              <a:rPr lang="zh-TW" altLang="en-US" sz="2000" dirty="0" smtClean="0">
                <a:ea typeface="微軟正黑體" pitchFamily="34" charset="-120"/>
              </a:rPr>
              <a:t>由運算元 </a:t>
            </a:r>
            <a:r>
              <a:rPr lang="en-US" altLang="zh-TW" sz="2000" dirty="0" smtClean="0">
                <a:ea typeface="微軟正黑體" pitchFamily="34" charset="-120"/>
              </a:rPr>
              <a:t>(operand) </a:t>
            </a:r>
            <a:r>
              <a:rPr lang="zh-TW" altLang="en-US" sz="2000" dirty="0" smtClean="0">
                <a:ea typeface="微軟正黑體" pitchFamily="34" charset="-120"/>
              </a:rPr>
              <a:t>與運算子 </a:t>
            </a:r>
            <a:r>
              <a:rPr lang="en-US" altLang="zh-TW" sz="2000" dirty="0" smtClean="0">
                <a:ea typeface="微軟正黑體" pitchFamily="34" charset="-120"/>
              </a:rPr>
              <a:t>(operator) </a:t>
            </a:r>
            <a:r>
              <a:rPr lang="zh-TW" altLang="en-US" sz="2000" dirty="0" smtClean="0">
                <a:ea typeface="微軟正黑體" pitchFamily="34" charset="-120"/>
              </a:rPr>
              <a:t>所組成，依運算元的數量，運算式可以簡單分為下列三種</a:t>
            </a:r>
            <a:endParaRPr lang="zh-TW" altLang="en-US" sz="2000" dirty="0">
              <a:ea typeface="微軟正黑體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1259632" y="2474312"/>
            <a:ext cx="7992346" cy="954688"/>
            <a:chOff x="1259632" y="2411596"/>
            <a:chExt cx="7992346" cy="954688"/>
          </a:xfrm>
        </p:grpSpPr>
        <p:sp>
          <p:nvSpPr>
            <p:cNvPr id="27" name="矩形 26"/>
            <p:cNvSpPr/>
            <p:nvPr/>
          </p:nvSpPr>
          <p:spPr>
            <a:xfrm>
              <a:off x="1331640" y="2420888"/>
              <a:ext cx="51845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TW" sz="4000" b="1" dirty="0" smtClean="0"/>
                <a:t>x = y + z;</a:t>
              </a:r>
              <a:endParaRPr lang="zh-TW" altLang="en-US" sz="4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59632" y="2492896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19872" y="2492896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80112" y="2492896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339752" y="2492896"/>
              <a:ext cx="648072" cy="6480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99992" y="2492896"/>
              <a:ext cx="648072" cy="6480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76256" y="2420888"/>
              <a:ext cx="36004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876256" y="2996952"/>
              <a:ext cx="360040" cy="3600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308304" y="2411596"/>
              <a:ext cx="1912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ea typeface="微軟正黑體" pitchFamily="34" charset="-120"/>
                </a:rPr>
                <a:t>運算元 </a:t>
              </a:r>
              <a:r>
                <a:rPr lang="en-US" altLang="zh-TW" dirty="0" smtClean="0">
                  <a:ea typeface="微軟正黑體" pitchFamily="34" charset="-120"/>
                </a:rPr>
                <a:t>(operand) 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996952"/>
              <a:ext cx="1943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ea typeface="微軟正黑體" pitchFamily="34" charset="-120"/>
                </a:rPr>
                <a:t>運算子 </a:t>
              </a:r>
              <a:r>
                <a:rPr lang="en-US" altLang="zh-TW" dirty="0" smtClean="0">
                  <a:ea typeface="微軟正黑體" pitchFamily="34" charset="-120"/>
                </a:rPr>
                <a:t>(operator) </a:t>
              </a:r>
              <a:endParaRPr lang="zh-TW" altLang="en-US" dirty="0"/>
            </a:p>
          </p:txBody>
        </p:sp>
      </p:grpSp>
      <p:pic>
        <p:nvPicPr>
          <p:cNvPr id="40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10704"/>
            <a:ext cx="448426" cy="428400"/>
          </a:xfrm>
          <a:prstGeom prst="rect">
            <a:avLst/>
          </a:prstGeom>
          <a:noFill/>
        </p:spPr>
      </p:pic>
      <p:sp>
        <p:nvSpPr>
          <p:cNvPr id="42" name="矩形 41"/>
          <p:cNvSpPr/>
          <p:nvPr/>
        </p:nvSpPr>
        <p:spPr>
          <a:xfrm>
            <a:off x="1115616" y="364264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單元運算子</a:t>
            </a:r>
            <a:endParaRPr lang="zh-TW" altLang="en-US" sz="2000" b="1" dirty="0">
              <a:solidFill>
                <a:schemeClr val="tx2"/>
              </a:solidFill>
              <a:latin typeface="+mj-lt"/>
              <a:ea typeface="微軟正黑體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251520" y="4258776"/>
          <a:ext cx="5486400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288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+a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-a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遞增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++a, a++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遞減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--a, a--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itchFamily="34" charset="-12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邏輯補數運算子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~a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93096"/>
            <a:ext cx="25686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7956376" y="4293096"/>
            <a:ext cx="1008112" cy="1015663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ea typeface="微軟正黑體" pitchFamily="34" charset="-120"/>
              </a:rPr>
              <a:t>a=-3</a:t>
            </a:r>
          </a:p>
          <a:p>
            <a:r>
              <a:rPr lang="en-US" altLang="zh-TW" sz="2000" dirty="0" smtClean="0">
                <a:ea typeface="微軟正黑體" pitchFamily="34" charset="-120"/>
              </a:rPr>
              <a:t>b=-3</a:t>
            </a:r>
          </a:p>
          <a:p>
            <a:r>
              <a:rPr lang="en-US" altLang="zh-TW" sz="2000" dirty="0" smtClean="0">
                <a:ea typeface="微軟正黑體" pitchFamily="34" charset="-120"/>
              </a:rPr>
              <a:t>c=3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96136" y="3933056"/>
            <a:ext cx="61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Ex1:</a:t>
            </a:r>
            <a:endParaRPr lang="zh-TW" altLang="en-US" sz="2000" dirty="0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運算式與陳述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單元運算子</a:t>
            </a:r>
            <a:endParaRPr lang="zh-TW" altLang="en-US" sz="2000" b="1" dirty="0">
              <a:solidFill>
                <a:schemeClr val="tx2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9" y="2002525"/>
            <a:ext cx="6755402" cy="40907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474" y="5054699"/>
            <a:ext cx="1937870" cy="10385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94317" y="4639706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運算式與陳述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單元運算子</a:t>
            </a:r>
            <a:endParaRPr lang="zh-TW" altLang="en-US" sz="2000" b="1" dirty="0">
              <a:solidFill>
                <a:schemeClr val="tx2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2921" y="1916832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微軟正黑體" pitchFamily="34" charset="-120"/>
              </a:rPr>
              <a:t>邏輯補數運算子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91680" y="227687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ea typeface="微軟正黑體" pitchFamily="34" charset="-120"/>
              </a:rPr>
              <a:t>邏輯補數運算子會把 </a:t>
            </a:r>
            <a:r>
              <a:rPr lang="en-US" altLang="zh-TW" i="1" dirty="0" smtClean="0">
                <a:ea typeface="微軟正黑體" pitchFamily="34" charset="-120"/>
              </a:rPr>
              <a:t>true</a:t>
            </a:r>
            <a:r>
              <a:rPr lang="en-US" altLang="zh-TW" dirty="0" smtClean="0">
                <a:ea typeface="微軟正黑體" pitchFamily="34" charset="-120"/>
              </a:rPr>
              <a:t> </a:t>
            </a:r>
            <a:r>
              <a:rPr lang="zh-TW" altLang="en-US" dirty="0" smtClean="0">
                <a:ea typeface="微軟正黑體" pitchFamily="34" charset="-120"/>
              </a:rPr>
              <a:t>變成 </a:t>
            </a:r>
            <a:r>
              <a:rPr lang="en-US" altLang="zh-TW" i="1" dirty="0" smtClean="0">
                <a:ea typeface="微軟正黑體" pitchFamily="34" charset="-120"/>
              </a:rPr>
              <a:t>false</a:t>
            </a:r>
            <a:r>
              <a:rPr lang="en-US" altLang="zh-TW" dirty="0" smtClean="0">
                <a:ea typeface="微軟正黑體" pitchFamily="34" charset="-120"/>
              </a:rPr>
              <a:t> </a:t>
            </a:r>
            <a:r>
              <a:rPr lang="zh-TW" altLang="en-US" dirty="0" smtClean="0">
                <a:ea typeface="微軟正黑體" pitchFamily="34" charset="-120"/>
              </a:rPr>
              <a:t>， </a:t>
            </a:r>
            <a:r>
              <a:rPr lang="en-US" altLang="zh-TW" i="1" dirty="0" smtClean="0">
                <a:ea typeface="微軟正黑體" pitchFamily="34" charset="-120"/>
              </a:rPr>
              <a:t>false</a:t>
            </a:r>
            <a:r>
              <a:rPr lang="en-US" altLang="zh-TW" dirty="0" smtClean="0">
                <a:ea typeface="微軟正黑體" pitchFamily="34" charset="-120"/>
              </a:rPr>
              <a:t> </a:t>
            </a:r>
            <a:r>
              <a:rPr lang="zh-TW" altLang="en-US" dirty="0" smtClean="0">
                <a:ea typeface="微軟正黑體" pitchFamily="34" charset="-120"/>
              </a:rPr>
              <a:t>變成 </a:t>
            </a:r>
            <a:r>
              <a:rPr lang="en-US" altLang="zh-TW" i="1" dirty="0" smtClean="0">
                <a:ea typeface="微軟正黑體" pitchFamily="34" charset="-120"/>
              </a:rPr>
              <a:t>true</a:t>
            </a:r>
            <a:endParaRPr lang="zh-TW" altLang="en-US" dirty="0">
              <a:ea typeface="微軟正黑體" pitchFamily="34" charset="-12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068960"/>
            <a:ext cx="367240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720672" y="2596842"/>
            <a:ext cx="489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Ex:</a:t>
            </a:r>
            <a:endParaRPr lang="zh-TW" altLang="en-US" sz="2000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3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運算式與陳述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算術運算子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16" y="1850048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一般運算子都須結合兩個運算元，例如算術運算子 </a:t>
            </a:r>
            <a:r>
              <a:rPr lang="en-US" altLang="zh-TW" sz="2000" dirty="0" smtClean="0">
                <a:ea typeface="微軟正黑體" pitchFamily="34" charset="-120"/>
              </a:rPr>
              <a:t>(arithmetic operator) </a:t>
            </a:r>
            <a:r>
              <a:rPr lang="zh-TW" altLang="en-US" sz="2000" dirty="0" smtClean="0">
                <a:ea typeface="微軟正黑體" pitchFamily="34" charset="-120"/>
              </a:rPr>
              <a:t>，可用在整數 </a:t>
            </a:r>
            <a:r>
              <a:rPr lang="en-US" altLang="zh-TW" sz="2000" dirty="0" smtClean="0">
                <a:ea typeface="微軟正黑體" pitchFamily="34" charset="-120"/>
              </a:rPr>
              <a:t>(integer) </a:t>
            </a:r>
            <a:r>
              <a:rPr lang="zh-TW" altLang="en-US" sz="2000" dirty="0" smtClean="0">
                <a:ea typeface="微軟正黑體" pitchFamily="34" charset="-120"/>
              </a:rPr>
              <a:t>及浮點數 </a:t>
            </a:r>
            <a:r>
              <a:rPr lang="en-US" altLang="zh-TW" sz="2000" dirty="0" smtClean="0">
                <a:ea typeface="微軟正黑體" pitchFamily="34" charset="-120"/>
              </a:rPr>
              <a:t>(floating-point number) </a:t>
            </a:r>
            <a:r>
              <a:rPr lang="zh-TW" altLang="en-US" sz="2000" dirty="0" smtClean="0">
                <a:ea typeface="微軟正黑體" pitchFamily="34" charset="-120"/>
              </a:rPr>
              <a:t>，計算結果也為整數或浮點數</a:t>
            </a:r>
            <a:endParaRPr lang="zh-TW" altLang="en-US" sz="2000" dirty="0">
              <a:ea typeface="微軟正黑體" pitchFamily="34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5536" y="3140968"/>
          <a:ext cx="3888432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68152"/>
                <a:gridCol w="1440160"/>
                <a:gridCol w="10801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+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-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*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/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取餘數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a % b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676" y="2633547"/>
            <a:ext cx="4575121" cy="36990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5527825"/>
            <a:ext cx="685800" cy="12001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71488" y="59249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運算式與陳述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相等性及關係運算子</a:t>
            </a:r>
            <a:r>
              <a:rPr lang="en-US" altLang="zh-TW" sz="2000" dirty="0" smtClean="0">
                <a:solidFill>
                  <a:schemeClr val="tx2"/>
                </a:solidFill>
              </a:rPr>
              <a:t> (equality and relational operator)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16" y="185004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可用於整數及浮點數或布林值 </a:t>
            </a:r>
            <a:r>
              <a:rPr lang="en-US" altLang="zh-TW" sz="2000" dirty="0" smtClean="0">
                <a:ea typeface="微軟正黑體" pitchFamily="34" charset="-120"/>
              </a:rPr>
              <a:t>(Boolean value) </a:t>
            </a:r>
            <a:r>
              <a:rPr lang="zh-TW" altLang="en-US" sz="2000" dirty="0" smtClean="0">
                <a:ea typeface="微軟正黑體" pitchFamily="34" charset="-120"/>
              </a:rPr>
              <a:t>，計算結果不是 </a:t>
            </a:r>
            <a:endParaRPr lang="en-US" altLang="zh-TW" sz="2000" dirty="0" smtClean="0">
              <a:ea typeface="微軟正黑體" pitchFamily="34" charset="-120"/>
            </a:endParaRPr>
          </a:p>
          <a:p>
            <a:r>
              <a:rPr lang="en-US" altLang="zh-TW" sz="2000" i="1" dirty="0" smtClean="0">
                <a:ea typeface="微軟正黑體" pitchFamily="34" charset="-120"/>
              </a:rPr>
              <a:t>true</a:t>
            </a:r>
            <a:r>
              <a:rPr lang="en-US" altLang="zh-TW" sz="2000" dirty="0" smtClean="0">
                <a:ea typeface="微軟正黑體" pitchFamily="34" charset="-120"/>
              </a:rPr>
              <a:t> </a:t>
            </a:r>
            <a:r>
              <a:rPr lang="zh-TW" altLang="en-US" sz="2000" dirty="0" smtClean="0">
                <a:ea typeface="微軟正黑體" pitchFamily="34" charset="-120"/>
              </a:rPr>
              <a:t>就是 </a:t>
            </a:r>
            <a:r>
              <a:rPr lang="en-US" altLang="zh-TW" sz="2000" i="1" dirty="0" smtClean="0">
                <a:ea typeface="微軟正黑體" pitchFamily="34" charset="-120"/>
              </a:rPr>
              <a:t>false</a:t>
            </a:r>
            <a:endParaRPr lang="zh-TW" altLang="en-US" sz="2000" dirty="0">
              <a:ea typeface="微軟正黑體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5536" y="2708920"/>
          <a:ext cx="3456383" cy="25603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08111"/>
                <a:gridCol w="1224136"/>
                <a:gridCol w="12241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==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不相等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!=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大於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&gt;=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大於等於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&gt;=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小於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&lt;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小於等於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a &lt;= b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36" y="2312752"/>
            <a:ext cx="4711749" cy="4435238"/>
          </a:xfrm>
          <a:prstGeom prst="rect">
            <a:avLst/>
          </a:prstGeom>
        </p:spPr>
      </p:pic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8820472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5366287"/>
            <a:ext cx="1036671" cy="139008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48145" y="587666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3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72246"/>
              </p:ext>
            </p:extLst>
          </p:nvPr>
        </p:nvGraphicFramePr>
        <p:xfrm>
          <a:off x="79122" y="2312752"/>
          <a:ext cx="4320480" cy="26323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24136"/>
                <a:gridCol w="2016224"/>
                <a:gridCol w="1080120"/>
              </a:tblGrid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相加同時指派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+=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相減同時指派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-=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*</a:t>
                      </a:r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相乘同時指派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*=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相除同時指派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/=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取餘數同時指派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a %= b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運算式與陳述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ea typeface="微軟正黑體" pitchFamily="34" charset="-120"/>
              </a:rPr>
              <a:t>指派運算子 </a:t>
            </a:r>
            <a:r>
              <a:rPr lang="en-US" altLang="zh-TW" sz="2000" b="1" dirty="0" smtClean="0">
                <a:solidFill>
                  <a:schemeClr val="tx2"/>
                </a:solidFill>
                <a:ea typeface="微軟正黑體" pitchFamily="34" charset="-120"/>
              </a:rPr>
              <a:t>(assignment operator) </a:t>
            </a:r>
            <a:endParaRPr lang="zh-TW" altLang="en-US" sz="20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16" y="1850048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所謂的指派是把等號右邊的值給左邊的變數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36096" y="2420888"/>
            <a:ext cx="489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Ex:</a:t>
            </a:r>
            <a:endParaRPr lang="zh-TW" altLang="en-US" sz="2000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602" y="2282816"/>
            <a:ext cx="4752503" cy="38873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290922"/>
            <a:ext cx="864096" cy="129614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018188" y="57543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2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 smtClean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98925"/>
            <a:ext cx="2717037" cy="163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205010" y="2842082"/>
            <a:ext cx="305083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BMI = </a:t>
            </a:r>
            <a:r>
              <a:rPr lang="zh-TW" altLang="en-US" sz="2000" dirty="0">
                <a:solidFill>
                  <a:srgbClr val="FF0000"/>
                </a:solidFill>
              </a:rPr>
              <a:t>體重 </a:t>
            </a:r>
            <a:r>
              <a:rPr lang="en-US" altLang="zh-TW" sz="2000" dirty="0">
                <a:solidFill>
                  <a:srgbClr val="FF0000"/>
                </a:solidFill>
              </a:rPr>
              <a:t>(kg) / </a:t>
            </a:r>
            <a:r>
              <a:rPr lang="zh-TW" altLang="en-US" sz="2000" dirty="0">
                <a:solidFill>
                  <a:srgbClr val="FF0000"/>
                </a:solidFill>
              </a:rPr>
              <a:t>身高 </a:t>
            </a:r>
            <a:r>
              <a:rPr lang="en-US" altLang="zh-TW" sz="2000" dirty="0">
                <a:solidFill>
                  <a:srgbClr val="FF0000"/>
                </a:solidFill>
              </a:rPr>
              <a:t>(m</a:t>
            </a:r>
            <a:r>
              <a:rPr lang="en-US" altLang="zh-TW" sz="2000" baseline="30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 dirty="0" smtClean="0"/>
              <a:t>自動計算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值並顯示相關訊息</a:t>
            </a:r>
            <a:endParaRPr lang="en-US" altLang="zh-TW" dirty="0" smtClean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 smtClean="0"/>
          </a:p>
          <a:p>
            <a:pPr>
              <a:lnSpc>
                <a:spcPct val="80000"/>
              </a:lnSpc>
            </a:pPr>
            <a:r>
              <a:rPr lang="zh-TW" altLang="en-US" dirty="0" smtClean="0"/>
              <a:t>公式 </a:t>
            </a:r>
            <a:r>
              <a:rPr lang="en-US" altLang="zh-TW" dirty="0" smtClean="0"/>
              <a:t>: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 smtClean="0"/>
          </a:p>
          <a:p>
            <a:pPr>
              <a:lnSpc>
                <a:spcPct val="80000"/>
              </a:lnSpc>
            </a:pPr>
            <a:endParaRPr lang="en-US" altLang="zh-TW" dirty="0" smtClean="0"/>
          </a:p>
          <a:p>
            <a:pPr>
              <a:lnSpc>
                <a:spcPct val="80000"/>
              </a:lnSpc>
            </a:pPr>
            <a:r>
              <a:rPr lang="zh-TW" altLang="en-US" dirty="0" smtClean="0"/>
              <a:t>顯示結果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0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1441821"/>
            <a:ext cx="6644746" cy="51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29309" y="2249197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基礎入門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2015-9-24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68152"/>
            <a:ext cx="648072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254067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程式基本架構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9752" y="252483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程式註解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3720514" y="381022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程式的類別</a:t>
            </a:r>
          </a:p>
        </p:txBody>
      </p:sp>
      <p:sp>
        <p:nvSpPr>
          <p:cNvPr id="23" name="矩形 22"/>
          <p:cNvSpPr/>
          <p:nvPr/>
        </p:nvSpPr>
        <p:spPr>
          <a:xfrm>
            <a:off x="6516216" y="475708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類別之中的方法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6588224" y="55172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方法的內容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右大括弧 32"/>
          <p:cNvSpPr/>
          <p:nvPr/>
        </p:nvSpPr>
        <p:spPr>
          <a:xfrm>
            <a:off x="1979712" y="1844824"/>
            <a:ext cx="304355" cy="1800200"/>
          </a:xfrm>
          <a:prstGeom prst="righ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3187525" y="4108953"/>
            <a:ext cx="504056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707904" y="409826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至少須包含一組類別的宣告</a:t>
            </a:r>
          </a:p>
        </p:txBody>
      </p:sp>
      <p:sp>
        <p:nvSpPr>
          <p:cNvPr id="38" name="矩形 37"/>
          <p:cNvSpPr/>
          <p:nvPr/>
        </p:nvSpPr>
        <p:spPr>
          <a:xfrm>
            <a:off x="3710231" y="438629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檔名的大小寫也必須和類別的名稱相同</a:t>
            </a:r>
          </a:p>
        </p:txBody>
      </p:sp>
      <p:sp>
        <p:nvSpPr>
          <p:cNvPr id="39" name="向右箭號 38"/>
          <p:cNvSpPr/>
          <p:nvPr/>
        </p:nvSpPr>
        <p:spPr>
          <a:xfrm>
            <a:off x="6084843" y="4791729"/>
            <a:ext cx="429721" cy="30694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>
            <a:off x="6300192" y="5193296"/>
            <a:ext cx="304355" cy="1080000"/>
          </a:xfrm>
          <a:prstGeom prst="righ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圖說文字 18"/>
          <p:cNvSpPr/>
          <p:nvPr/>
        </p:nvSpPr>
        <p:spPr>
          <a:xfrm>
            <a:off x="5593566" y="2538323"/>
            <a:ext cx="3456384" cy="504056"/>
          </a:xfrm>
          <a:prstGeom prst="wedgeRoundRectCallout">
            <a:avLst>
              <a:gd name="adj1" fmla="val -47972"/>
              <a:gd name="adj2" fmla="val 12850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程式要縮排處理，以便閱讀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20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基本輸入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smtClean="0"/>
              <a:t>Java</a:t>
            </a:r>
            <a:r>
              <a:rPr lang="zh-TW" altLang="en-US" dirty="0" smtClean="0"/>
              <a:t>主控台基本輸入是從</a:t>
            </a:r>
            <a:r>
              <a:rPr lang="en-US" altLang="zh-TW" dirty="0" smtClean="0"/>
              <a:t>System.in</a:t>
            </a:r>
            <a:r>
              <a:rPr lang="zh-TW" altLang="en-US" dirty="0" smtClean="0"/>
              <a:t>物件讀取資料。</a:t>
            </a:r>
            <a:endParaRPr lang="en-US" altLang="zh-TW" dirty="0" smtClean="0"/>
          </a:p>
          <a:p>
            <a:pPr>
              <a:lnSpc>
                <a:spcPct val="80000"/>
              </a:lnSpc>
            </a:pPr>
            <a:endParaRPr lang="zh-TW" alt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Scanner </a:t>
            </a:r>
            <a:r>
              <a:rPr lang="en-US" altLang="zh-TW" dirty="0" err="1" smtClean="0">
                <a:solidFill>
                  <a:srgbClr val="FF0000"/>
                </a:solidFill>
              </a:rPr>
              <a:t>sc</a:t>
            </a:r>
            <a:r>
              <a:rPr lang="en-US" altLang="zh-TW" dirty="0" smtClean="0">
                <a:solidFill>
                  <a:srgbClr val="FF0000"/>
                </a:solidFill>
              </a:rPr>
              <a:t> = new Scanner(System.in);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dirty="0" smtClean="0"/>
              <a:t>使用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時必須匯入套件</a:t>
            </a:r>
            <a:r>
              <a:rPr lang="en-US" altLang="zh-TW" dirty="0" smtClean="0"/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java.util.Scanner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/>
          </a:p>
          <a:p>
            <a:pPr>
              <a:lnSpc>
                <a:spcPct val="80000"/>
              </a:lnSpc>
            </a:pPr>
            <a:r>
              <a:rPr lang="zh-TW" altLang="en-US" dirty="0" smtClean="0"/>
              <a:t>也可以直接寫為</a:t>
            </a:r>
            <a:r>
              <a:rPr lang="en-US" altLang="zh-TW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java.util.Scanner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		new </a:t>
            </a:r>
            <a:r>
              <a:rPr lang="en-US" altLang="zh-TW" dirty="0" err="1">
                <a:solidFill>
                  <a:srgbClr val="FF0000"/>
                </a:solidFill>
              </a:rPr>
              <a:t>java.util.Scanner</a:t>
            </a:r>
            <a:r>
              <a:rPr lang="en-US" altLang="zh-TW" dirty="0">
                <a:solidFill>
                  <a:srgbClr val="FF0000"/>
                </a:solidFill>
              </a:rPr>
              <a:t>(System.in);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/>
          </a:p>
          <a:p>
            <a:pPr>
              <a:lnSpc>
                <a:spcPct val="8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7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基本輸入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在建立</a:t>
            </a:r>
            <a:r>
              <a:rPr lang="en-US" altLang="zh-TW" dirty="0"/>
              <a:t>Scanner</a:t>
            </a:r>
            <a:r>
              <a:rPr lang="zh-TW" altLang="en-US" dirty="0"/>
              <a:t>物件後，就可以使用相關方法來取得使用者輸入的資料，如下所示：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String name = </a:t>
            </a:r>
            <a:r>
              <a:rPr lang="en-US" altLang="zh-TW" dirty="0" err="1" smtClean="0">
                <a:solidFill>
                  <a:srgbClr val="FF0000"/>
                </a:solidFill>
              </a:rPr>
              <a:t>sc.next</a:t>
            </a:r>
            <a:r>
              <a:rPr lang="en-US" altLang="zh-TW" dirty="0" smtClean="0">
                <a:solidFill>
                  <a:srgbClr val="FF0000"/>
                </a:solidFill>
              </a:rPr>
              <a:t>();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score = </a:t>
            </a:r>
            <a:r>
              <a:rPr lang="en-US" altLang="zh-TW" dirty="0" err="1">
                <a:solidFill>
                  <a:srgbClr val="FF0000"/>
                </a:solidFill>
              </a:rPr>
              <a:t>sc.nextInt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double height = </a:t>
            </a:r>
            <a:r>
              <a:rPr lang="en-US" altLang="zh-TW" dirty="0" err="1">
                <a:solidFill>
                  <a:srgbClr val="FF0000"/>
                </a:solidFill>
              </a:rPr>
              <a:t>sc.nextDouble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r>
              <a:rPr lang="zh-TW" altLang="en-US" dirty="0"/>
              <a:t>上述程式碼的</a:t>
            </a:r>
            <a:r>
              <a:rPr lang="en-US" altLang="zh-TW" dirty="0" smtClean="0"/>
              <a:t>next()</a:t>
            </a:r>
            <a:r>
              <a:rPr lang="zh-TW" altLang="en-US" dirty="0"/>
              <a:t>方法可以取得使用者輸入字串的</a:t>
            </a:r>
            <a:r>
              <a:rPr lang="en-US" altLang="zh-TW" dirty="0"/>
              <a:t>String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en-US" altLang="zh-TW" dirty="0" err="1" smtClean="0"/>
              <a:t>nextInt</a:t>
            </a:r>
            <a:r>
              <a:rPr lang="en-US" altLang="zh-TW" dirty="0"/>
              <a:t>()</a:t>
            </a:r>
            <a:r>
              <a:rPr lang="zh-TW" altLang="en-US" dirty="0"/>
              <a:t>方法取得輸入的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en-US" altLang="zh-TW" dirty="0" err="1" smtClean="0"/>
              <a:t>nextDouble</a:t>
            </a:r>
            <a:r>
              <a:rPr lang="en-US" altLang="zh-TW" dirty="0"/>
              <a:t>()</a:t>
            </a:r>
            <a:r>
              <a:rPr lang="zh-TW" altLang="en-US" dirty="0"/>
              <a:t>方法取得浮點數。</a:t>
            </a:r>
          </a:p>
        </p:txBody>
      </p:sp>
    </p:spTree>
    <p:extLst>
      <p:ext uri="{BB962C8B-B14F-4D97-AF65-F5344CB8AC3E}">
        <p14:creationId xmlns:p14="http://schemas.microsoft.com/office/powerpoint/2010/main" val="26341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584" y="4833156"/>
            <a:ext cx="2319416" cy="19442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" y="1318838"/>
            <a:ext cx="6785308" cy="43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latin typeface="+mj-lt"/>
              </a:rPr>
              <a:t>if</a:t>
            </a:r>
            <a:r>
              <a:rPr lang="zh-TW" altLang="en-US" sz="4800" b="1" dirty="0">
                <a:latin typeface="+mj-lt"/>
              </a:rPr>
              <a:t>是否選條件</a:t>
            </a:r>
            <a:r>
              <a:rPr lang="zh-TW" altLang="en-US" sz="4800" b="1" dirty="0" smtClean="0">
                <a:latin typeface="+mj-lt"/>
              </a:rPr>
              <a:t>敘述 </a:t>
            </a:r>
            <a:r>
              <a:rPr lang="en-US" altLang="zh-TW" sz="4800" b="1" dirty="0" smtClean="0">
                <a:latin typeface="+mj-lt"/>
              </a:rPr>
              <a:t>- </a:t>
            </a:r>
            <a:r>
              <a:rPr lang="zh-TW" altLang="en-US" sz="4800" b="1" dirty="0" smtClean="0">
                <a:latin typeface="+mj-lt"/>
              </a:rPr>
              <a:t>語法</a:t>
            </a:r>
            <a:endParaRPr lang="zh-TW" altLang="en-US" sz="48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358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if</a:t>
            </a:r>
            <a:r>
              <a:rPr lang="zh-TW" altLang="en-US" sz="2800" dirty="0"/>
              <a:t>條件敘述是一種是否執行的單選題，只是決定是否執行區塊內的程式碼，如果關係</a:t>
            </a:r>
            <a:r>
              <a:rPr lang="en-US" altLang="zh-TW" sz="2800" dirty="0"/>
              <a:t>/</a:t>
            </a:r>
            <a:r>
              <a:rPr lang="zh-TW" altLang="en-US" sz="2800" dirty="0"/>
              <a:t>條件運算結果為</a:t>
            </a:r>
            <a:r>
              <a:rPr lang="en-US" altLang="zh-TW" sz="2800" dirty="0"/>
              <a:t>true</a:t>
            </a:r>
            <a:r>
              <a:rPr lang="zh-TW" altLang="en-US" sz="2800" dirty="0"/>
              <a:t>，就執行括號間的程式區塊，其語法格式如下所示：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</a:t>
            </a:r>
            <a:r>
              <a:rPr lang="zh-TW" altLang="en-US" dirty="0">
                <a:solidFill>
                  <a:srgbClr val="FF0000"/>
                </a:solidFill>
              </a:rPr>
              <a:t>關係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條件運算式 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solidFill>
                  <a:srgbClr val="FF0000"/>
                </a:solidFill>
              </a:rPr>
              <a:t>程式敘述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……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if</a:t>
            </a:r>
            <a:r>
              <a:rPr lang="zh-TW" altLang="en-US" sz="2800" dirty="0"/>
              <a:t>條件的關係</a:t>
            </a:r>
            <a:r>
              <a:rPr lang="en-US" altLang="zh-TW" sz="2800" dirty="0"/>
              <a:t>/</a:t>
            </a:r>
            <a:r>
              <a:rPr lang="zh-TW" altLang="en-US" sz="2800" dirty="0"/>
              <a:t>條件運算式如為</a:t>
            </a:r>
            <a:r>
              <a:rPr lang="en-US" altLang="zh-TW" sz="2800" dirty="0"/>
              <a:t>true</a:t>
            </a:r>
            <a:r>
              <a:rPr lang="zh-TW" altLang="en-US" sz="2800" dirty="0"/>
              <a:t>，就執行區塊的程式碼，如果為</a:t>
            </a:r>
            <a:r>
              <a:rPr lang="en-US" altLang="zh-TW" sz="2800" dirty="0"/>
              <a:t>false</a:t>
            </a:r>
            <a:r>
              <a:rPr lang="zh-TW" altLang="en-US" sz="2800" dirty="0"/>
              <a:t>就不執行程式區塊。</a:t>
            </a:r>
          </a:p>
          <a:p>
            <a:pPr>
              <a:lnSpc>
                <a:spcPct val="9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6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</a:t>
            </a:r>
            <a:r>
              <a:rPr lang="zh-TW" altLang="en-US" sz="4800" b="1" dirty="0"/>
              <a:t>是否選條件</a:t>
            </a:r>
            <a:r>
              <a:rPr lang="zh-TW" altLang="en-US" sz="4800" b="1" dirty="0" smtClean="0"/>
              <a:t>敘述 </a:t>
            </a:r>
            <a:r>
              <a:rPr lang="en-US" altLang="zh-TW" sz="4800" b="1" dirty="0" smtClean="0"/>
              <a:t>- </a:t>
            </a:r>
            <a:r>
              <a:rPr lang="zh-TW" altLang="en-US" sz="4800" b="1" dirty="0" smtClean="0"/>
              <a:t>範例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>
          <a:xfrm>
            <a:off x="147351" y="1822450"/>
            <a:ext cx="5051425" cy="4533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例如：以身高判斷是否需要購買全票的條件敘述，如下所示：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if ( length &gt;= 150 )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身高</a:t>
            </a:r>
            <a:r>
              <a:rPr lang="en-US" altLang="zh-TW" dirty="0" smtClean="0">
                <a:solidFill>
                  <a:srgbClr val="FF0000"/>
                </a:solidFill>
              </a:rPr>
              <a:t>: " + length);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購買全票</a:t>
            </a:r>
            <a:r>
              <a:rPr lang="en-US" altLang="zh-TW" dirty="0" smtClean="0">
                <a:solidFill>
                  <a:srgbClr val="FF0000"/>
                </a:solidFill>
              </a:rPr>
              <a:t>!");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1" name="Picture 13" descr="Ch3-4-1-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74900"/>
            <a:ext cx="3924300" cy="37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6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Example1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1241376"/>
            <a:ext cx="6630150" cy="56166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50" y="5287342"/>
            <a:ext cx="2592348" cy="15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if/else</a:t>
            </a:r>
            <a:r>
              <a:rPr lang="zh-TW" altLang="en-US" sz="4800" b="1" dirty="0"/>
              <a:t>二選一條件</a:t>
            </a:r>
            <a:r>
              <a:rPr lang="zh-TW" altLang="en-US" sz="4800" b="1" dirty="0" smtClean="0"/>
              <a:t>敘述 </a:t>
            </a:r>
            <a:r>
              <a:rPr lang="en-US" altLang="zh-TW" sz="4800" b="1" dirty="0" smtClean="0"/>
              <a:t>-</a:t>
            </a:r>
            <a:r>
              <a:rPr lang="zh-TW" altLang="en-US" sz="4800" b="1" dirty="0" smtClean="0"/>
              <a:t> 語法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457200" y="163125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smtClean="0"/>
              <a:t>if</a:t>
            </a:r>
            <a:r>
              <a:rPr lang="zh-TW" altLang="en-US" dirty="0" smtClean="0"/>
              <a:t>條件如果是排它條件的兩個程式區塊，只能二選一，就可以加上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指令，其語法格式，如下：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if ( </a:t>
            </a:r>
            <a:r>
              <a:rPr lang="zh-TW" altLang="en-US" dirty="0" smtClean="0">
                <a:solidFill>
                  <a:srgbClr val="FF0000"/>
                </a:solidFill>
              </a:rPr>
              <a:t>關係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條件運算式 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>
                <a:solidFill>
                  <a:srgbClr val="FF0000"/>
                </a:solidFill>
              </a:rPr>
              <a:t>程式敘述</a:t>
            </a:r>
            <a:r>
              <a:rPr lang="en-US" altLang="zh-TW" dirty="0" smtClean="0">
                <a:solidFill>
                  <a:srgbClr val="FF0000"/>
                </a:solidFill>
              </a:rPr>
              <a:t>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>
                <a:solidFill>
                  <a:srgbClr val="FF0000"/>
                </a:solidFill>
              </a:rPr>
              <a:t>程式敘述</a:t>
            </a:r>
            <a:r>
              <a:rPr lang="en-US" altLang="zh-TW" dirty="0" smtClean="0">
                <a:solidFill>
                  <a:srgbClr val="FF0000"/>
                </a:solidFill>
              </a:rPr>
              <a:t>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zh-TW" altLang="en-US" dirty="0" smtClean="0"/>
              <a:t>如果</a:t>
            </a:r>
            <a:r>
              <a:rPr lang="en-US" altLang="zh-TW" dirty="0" smtClean="0"/>
              <a:t>if</a:t>
            </a:r>
            <a:r>
              <a:rPr lang="zh-TW" altLang="en-US" dirty="0" smtClean="0"/>
              <a:t>的關係</a:t>
            </a:r>
            <a:r>
              <a:rPr lang="en-US" altLang="zh-TW" dirty="0" smtClean="0"/>
              <a:t>/</a:t>
            </a:r>
            <a:r>
              <a:rPr lang="zh-TW" altLang="en-US" dirty="0" smtClean="0"/>
              <a:t>條件運算式為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，執行程式敘述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就執行程式敘述</a:t>
            </a:r>
            <a:r>
              <a:rPr lang="en-US" altLang="zh-TW" dirty="0" smtClean="0"/>
              <a:t>2 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0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if/else</a:t>
            </a:r>
            <a:r>
              <a:rPr lang="zh-TW" altLang="en-US" sz="4800" b="1" dirty="0"/>
              <a:t>二選一條件</a:t>
            </a:r>
            <a:r>
              <a:rPr lang="zh-TW" altLang="en-US" sz="4800" b="1" dirty="0" smtClean="0"/>
              <a:t>敘述 </a:t>
            </a:r>
            <a:r>
              <a:rPr lang="en-US" altLang="zh-TW" sz="4800" b="1" dirty="0" smtClean="0"/>
              <a:t>-</a:t>
            </a:r>
            <a:r>
              <a:rPr lang="zh-TW" altLang="en-US" sz="4800" b="1" dirty="0" smtClean="0"/>
              <a:t> 語法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457200" y="163125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dirty="0"/>
              <a:t>例如：依據成績判斷及格或不及格的條件敘述，如下所示：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score &gt;= 60 )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成績及格</a:t>
            </a:r>
            <a:r>
              <a:rPr lang="en-US" altLang="zh-TW" dirty="0">
                <a:solidFill>
                  <a:srgbClr val="FF0000"/>
                </a:solidFill>
              </a:rPr>
              <a:t>: " + score);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成績不及格</a:t>
            </a:r>
            <a:r>
              <a:rPr lang="en-US" altLang="zh-TW" dirty="0">
                <a:solidFill>
                  <a:srgbClr val="FF0000"/>
                </a:solidFill>
              </a:rPr>
              <a:t>: " + score);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if/else</a:t>
            </a:r>
            <a:r>
              <a:rPr lang="zh-TW" altLang="en-US" sz="4800" b="1" dirty="0"/>
              <a:t>二選一條件</a:t>
            </a:r>
            <a:r>
              <a:rPr lang="zh-TW" altLang="en-US" sz="4800" b="1" dirty="0" smtClean="0"/>
              <a:t>敘述 </a:t>
            </a:r>
            <a:r>
              <a:rPr lang="en-US" altLang="zh-TW" sz="4800" b="1" dirty="0" smtClean="0"/>
              <a:t>-</a:t>
            </a:r>
            <a:r>
              <a:rPr lang="zh-TW" altLang="en-US" sz="4800" b="1" dirty="0" smtClean="0"/>
              <a:t> 語法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9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10" name="Picture 10" descr="Ch3-4-2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46" y="1600200"/>
            <a:ext cx="6018108" cy="46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Example2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38"/>
            <a:ext cx="7164288" cy="50990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77072"/>
            <a:ext cx="1763048" cy="6296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733" y="4939364"/>
            <a:ext cx="1835900" cy="6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71600" y="148478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程式中的文字的組成包含了特定的原則，而這個原則就是程式撰寫的「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pitchFamily="34" charset="-120"/>
              </a:rPr>
              <a:t>語法（</a:t>
            </a:r>
            <a:r>
              <a:rPr lang="en-US" altLang="zh-TW" sz="2000" b="1" dirty="0" smtClean="0">
                <a:solidFill>
                  <a:srgbClr val="C00000"/>
                </a:solidFill>
                <a:ea typeface="微軟正黑體" pitchFamily="34" charset="-120"/>
              </a:rPr>
              <a:t>Syntax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pitchFamily="34" charset="-120"/>
              </a:rPr>
              <a:t>）</a:t>
            </a:r>
            <a:r>
              <a:rPr lang="zh-TW" altLang="en-US" sz="2000" dirty="0" smtClean="0">
                <a:ea typeface="微軟正黑體" pitchFamily="34" charset="-120"/>
              </a:rPr>
              <a:t>」</a:t>
            </a:r>
            <a:endParaRPr lang="en-US" altLang="zh-TW" sz="2000" dirty="0" smtClean="0">
              <a:ea typeface="微軟正黑體" pitchFamily="34" charset="-120"/>
            </a:endParaRPr>
          </a:p>
          <a:p>
            <a:r>
              <a:rPr lang="zh-TW" altLang="en-US" sz="2000" dirty="0" smtClean="0">
                <a:ea typeface="微軟正黑體" pitchFamily="34" charset="-120"/>
              </a:rPr>
              <a:t>依照正確語法排列而成的文字才能被</a:t>
            </a:r>
            <a:r>
              <a:rPr lang="en-US" altLang="zh-TW" sz="2000" dirty="0" smtClean="0">
                <a:ea typeface="微軟正黑體" pitchFamily="34" charset="-120"/>
              </a:rPr>
              <a:t>Java</a:t>
            </a:r>
            <a:r>
              <a:rPr lang="zh-TW" altLang="en-US" sz="2000" dirty="0" smtClean="0">
                <a:ea typeface="微軟正黑體" pitchFamily="34" charset="-120"/>
              </a:rPr>
              <a:t>的編譯器所接受</a:t>
            </a:r>
            <a:endParaRPr lang="en-US" altLang="zh-TW" sz="2000" dirty="0" smtClean="0">
              <a:ea typeface="微軟正黑體" pitchFamily="34" charset="-120"/>
            </a:endParaRPr>
          </a:p>
          <a:p>
            <a:r>
              <a:rPr lang="zh-TW" altLang="en-US" sz="2000" dirty="0" smtClean="0">
                <a:ea typeface="微軟正黑體" pitchFamily="34" charset="-120"/>
              </a:rPr>
              <a:t>各種程式語言定義的語法並不會完全相同，但一般而言，程式語言都會包含以下的元件組成元件：「</a:t>
            </a:r>
            <a:r>
              <a:rPr lang="zh-TW" altLang="en-US" sz="2000" dirty="0" smtClean="0">
                <a:solidFill>
                  <a:srgbClr val="C00000"/>
                </a:solidFill>
                <a:ea typeface="微軟正黑體" pitchFamily="34" charset="-120"/>
              </a:rPr>
              <a:t>識別字</a:t>
            </a:r>
            <a:r>
              <a:rPr lang="zh-TW" altLang="en-US" sz="2000" dirty="0" smtClean="0">
                <a:ea typeface="微軟正黑體" pitchFamily="34" charset="-120"/>
              </a:rPr>
              <a:t>」、「</a:t>
            </a:r>
            <a:r>
              <a:rPr lang="zh-TW" altLang="en-US" sz="2000" dirty="0" smtClean="0">
                <a:solidFill>
                  <a:srgbClr val="C00000"/>
                </a:solidFill>
                <a:ea typeface="微軟正黑體" pitchFamily="34" charset="-120"/>
              </a:rPr>
              <a:t>關鍵字</a:t>
            </a:r>
            <a:r>
              <a:rPr lang="zh-TW" altLang="en-US" sz="2000" dirty="0" smtClean="0">
                <a:ea typeface="微軟正黑體" pitchFamily="34" charset="-120"/>
              </a:rPr>
              <a:t>」或是「</a:t>
            </a:r>
            <a:r>
              <a:rPr lang="zh-TW" altLang="en-US" sz="2000" dirty="0" smtClean="0">
                <a:solidFill>
                  <a:srgbClr val="C00000"/>
                </a:solidFill>
                <a:ea typeface="微軟正黑體" pitchFamily="34" charset="-120"/>
              </a:rPr>
              <a:t>保留字</a:t>
            </a:r>
            <a:r>
              <a:rPr lang="zh-TW" altLang="en-US" sz="2000" dirty="0" smtClean="0">
                <a:ea typeface="微軟正黑體" pitchFamily="34" charset="-120"/>
              </a:rPr>
              <a:t>」、「</a:t>
            </a:r>
            <a:r>
              <a:rPr lang="zh-TW" altLang="en-US" sz="2000" dirty="0" smtClean="0">
                <a:solidFill>
                  <a:srgbClr val="C00000"/>
                </a:solidFill>
                <a:ea typeface="微軟正黑體" pitchFamily="34" charset="-120"/>
              </a:rPr>
              <a:t>資料常數</a:t>
            </a:r>
            <a:r>
              <a:rPr lang="zh-TW" altLang="en-US" sz="2000" dirty="0" smtClean="0">
                <a:ea typeface="微軟正黑體" pitchFamily="34" charset="-120"/>
              </a:rPr>
              <a:t>」、「</a:t>
            </a:r>
            <a:r>
              <a:rPr lang="zh-TW" altLang="en-US" sz="2000" dirty="0" smtClean="0">
                <a:solidFill>
                  <a:srgbClr val="C00000"/>
                </a:solidFill>
                <a:ea typeface="微軟正黑體" pitchFamily="34" charset="-120"/>
              </a:rPr>
              <a:t>符號</a:t>
            </a:r>
            <a:r>
              <a:rPr lang="zh-TW" altLang="en-US" sz="2000" dirty="0" smtClean="0">
                <a:ea typeface="微軟正黑體" pitchFamily="34" charset="-120"/>
              </a:rPr>
              <a:t>」等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254067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 </a:t>
            </a:r>
            <a:r>
              <a:rPr lang="zh-TW" altLang="en-US" sz="4800" b="1" dirty="0" smtClean="0">
                <a:ea typeface="微軟正黑體" pitchFamily="34" charset="-120"/>
              </a:rPr>
              <a:t>變數命名規則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1039158" y="3702655"/>
            <a:ext cx="2554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ea typeface="微軟正黑體" pitchFamily="34" charset="-120"/>
              </a:rPr>
              <a:t>識別字（</a:t>
            </a:r>
            <a:r>
              <a:rPr lang="en-US" altLang="zh-TW" sz="2000" b="1" dirty="0" smtClean="0">
                <a:solidFill>
                  <a:schemeClr val="tx2"/>
                </a:solidFill>
                <a:ea typeface="微軟正黑體" pitchFamily="34" charset="-120"/>
              </a:rPr>
              <a:t>Identifiers</a:t>
            </a:r>
            <a:r>
              <a:rPr lang="zh-TW" altLang="en-US" sz="2000" b="1" dirty="0" smtClean="0">
                <a:solidFill>
                  <a:schemeClr val="tx2"/>
                </a:solidFill>
                <a:ea typeface="微軟正黑體" pitchFamily="34" charset="-120"/>
              </a:rPr>
              <a:t>）</a:t>
            </a:r>
            <a:endParaRPr lang="zh-TW" altLang="en-US" sz="20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pic>
        <p:nvPicPr>
          <p:cNvPr id="25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34295"/>
            <a:ext cx="448426" cy="428400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331640" y="4134703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ea typeface="微軟正黑體" pitchFamily="34" charset="-120"/>
              </a:rPr>
              <a:t>使用一組特定的字或詞來代表某種意義或是功能，而這組字或詞則稱之為「識別字」，例如：以「</a:t>
            </a:r>
            <a:r>
              <a:rPr lang="en-US" altLang="zh-TW" dirty="0" smtClean="0">
                <a:ea typeface="微軟正黑體" pitchFamily="34" charset="-120"/>
              </a:rPr>
              <a:t>salary</a:t>
            </a:r>
            <a:r>
              <a:rPr lang="zh-TW" altLang="en-US" dirty="0" smtClean="0">
                <a:ea typeface="微軟正黑體" pitchFamily="34" charset="-120"/>
              </a:rPr>
              <a:t>」代表薪資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294967295"/>
          </p:nvPr>
        </p:nvSpPr>
        <p:spPr>
          <a:xfrm>
            <a:off x="66087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79712" y="5286297"/>
            <a:ext cx="3525205" cy="411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命名變數要注意，盡量取其意義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1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if/else/if</a:t>
            </a:r>
            <a:r>
              <a:rPr lang="zh-TW" altLang="en-US" sz="4800" b="1" dirty="0" smtClean="0">
                <a:ea typeface="微軟正黑體" pitchFamily="34" charset="-120"/>
              </a:rPr>
              <a:t> 多</a:t>
            </a:r>
            <a:r>
              <a:rPr lang="zh-TW" altLang="en-US" sz="4800" b="1" dirty="0">
                <a:ea typeface="微軟正黑體" pitchFamily="34" charset="-120"/>
              </a:rPr>
              <a:t>選一條件</a:t>
            </a:r>
            <a:r>
              <a:rPr lang="zh-TW" altLang="en-US" sz="4800" b="1" dirty="0" smtClean="0">
                <a:ea typeface="微軟正黑體" pitchFamily="34" charset="-120"/>
              </a:rPr>
              <a:t>敘述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57200" y="1600200"/>
            <a:ext cx="82296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程式可以重複使用</a:t>
            </a:r>
            <a:r>
              <a:rPr lang="en-US" altLang="zh-TW" dirty="0" smtClean="0"/>
              <a:t>if/else</a:t>
            </a:r>
            <a:r>
              <a:rPr lang="zh-TW" altLang="en-US" dirty="0" smtClean="0"/>
              <a:t>條件建立多選一的條件敘述。例如：判斷學生成績的</a:t>
            </a:r>
            <a:r>
              <a:rPr lang="en-US" altLang="zh-TW" dirty="0" smtClean="0"/>
              <a:t>GPA</a:t>
            </a:r>
            <a:r>
              <a:rPr lang="zh-TW" altLang="en-US" dirty="0" smtClean="0"/>
              <a:t>，如下所示：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if ( score &gt;= 80 )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	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學生成績</a:t>
            </a:r>
            <a:r>
              <a:rPr lang="en-US" altLang="zh-TW" dirty="0" smtClean="0">
                <a:solidFill>
                  <a:srgbClr val="FF0000"/>
                </a:solidFill>
              </a:rPr>
              <a:t>:A");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 if ( score &gt;= 70 )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學生成績</a:t>
            </a:r>
            <a:r>
              <a:rPr lang="en-US" altLang="zh-TW" dirty="0" smtClean="0">
                <a:solidFill>
                  <a:srgbClr val="FF0000"/>
                </a:solidFill>
              </a:rPr>
              <a:t>:B");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("</a:t>
            </a:r>
            <a:r>
              <a:rPr lang="zh-TW" altLang="en-US" dirty="0" smtClean="0">
                <a:solidFill>
                  <a:srgbClr val="FF0000"/>
                </a:solidFill>
              </a:rPr>
              <a:t>學生成績</a:t>
            </a:r>
            <a:r>
              <a:rPr lang="en-US" altLang="zh-TW" dirty="0" smtClean="0">
                <a:solidFill>
                  <a:srgbClr val="FF0000"/>
                </a:solidFill>
              </a:rPr>
              <a:t>:C");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if/else/if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57200" y="1600200"/>
            <a:ext cx="82296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Ch3-4-3-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1" y="1508510"/>
            <a:ext cx="6770687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Example3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" y="1324073"/>
            <a:ext cx="7012841" cy="54013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514181"/>
            <a:ext cx="1949310" cy="7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switch</a:t>
            </a:r>
            <a:r>
              <a:rPr lang="zh-TW" altLang="en-US" sz="4800" b="1" dirty="0" smtClean="0">
                <a:ea typeface="微軟正黑體" pitchFamily="34" charset="-120"/>
              </a:rPr>
              <a:t> </a:t>
            </a:r>
            <a:r>
              <a:rPr lang="zh-TW" altLang="en-US" sz="4800" b="1" dirty="0">
                <a:ea typeface="微軟正黑體" pitchFamily="34" charset="-120"/>
              </a:rPr>
              <a:t>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95536" y="1473021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400" dirty="0" smtClean="0"/>
              <a:t>Java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switch</a:t>
            </a:r>
            <a:r>
              <a:rPr lang="zh-TW" altLang="en-US" sz="2400" dirty="0" smtClean="0"/>
              <a:t>多條件敘述是依照符合的條件執行不同程式區塊的程式碼，其語法如下所示：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switch ( </a:t>
            </a:r>
            <a:r>
              <a:rPr lang="zh-TW" altLang="en-US" sz="2400" dirty="0" smtClean="0">
                <a:solidFill>
                  <a:srgbClr val="FF0000"/>
                </a:solidFill>
              </a:rPr>
              <a:t>變數 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case </a:t>
            </a:r>
            <a:r>
              <a:rPr lang="zh-TW" altLang="en-US" sz="2400" dirty="0" smtClean="0">
                <a:solidFill>
                  <a:srgbClr val="FF0000"/>
                </a:solidFill>
              </a:rPr>
              <a:t>常數</a:t>
            </a:r>
            <a:r>
              <a:rPr lang="en-US" altLang="zh-TW" sz="2400" dirty="0" smtClean="0">
                <a:solidFill>
                  <a:srgbClr val="FF0000"/>
                </a:solidFill>
              </a:rPr>
              <a:t>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   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程式敘述</a:t>
            </a:r>
            <a:r>
              <a:rPr lang="en-US" altLang="zh-TW" sz="2400" dirty="0" smtClean="0">
                <a:solidFill>
                  <a:srgbClr val="FF0000"/>
                </a:solidFill>
              </a:rPr>
              <a:t>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case </a:t>
            </a:r>
            <a:r>
              <a:rPr lang="zh-TW" altLang="en-US" sz="2400" dirty="0" smtClean="0">
                <a:solidFill>
                  <a:srgbClr val="FF0000"/>
                </a:solidFill>
              </a:rPr>
              <a:t>常數</a:t>
            </a:r>
            <a:r>
              <a:rPr lang="en-US" altLang="zh-TW" sz="2400" dirty="0" smtClean="0">
                <a:solidFill>
                  <a:srgbClr val="FF0000"/>
                </a:solidFill>
              </a:rPr>
              <a:t>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   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程式敘述</a:t>
            </a:r>
            <a:r>
              <a:rPr lang="en-US" altLang="zh-TW" sz="2400" dirty="0" smtClean="0">
                <a:solidFill>
                  <a:srgbClr val="FF0000"/>
                </a:solidFill>
              </a:rPr>
              <a:t>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………..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       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程式敘述</a:t>
            </a:r>
            <a:r>
              <a:rPr lang="en-US" altLang="zh-TW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}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switch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95536" y="1473021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 sz="2400" dirty="0"/>
              <a:t>例如：學生成績是使用</a:t>
            </a:r>
            <a:r>
              <a:rPr lang="en-US" altLang="zh-TW" sz="2400" dirty="0"/>
              <a:t>GPA</a:t>
            </a:r>
            <a:r>
              <a:rPr lang="zh-TW" altLang="en-US" sz="2400" dirty="0"/>
              <a:t>的</a:t>
            </a:r>
            <a:r>
              <a:rPr lang="en-US" altLang="zh-TW" sz="2400" dirty="0"/>
              <a:t>A</a:t>
            </a:r>
            <a:r>
              <a:rPr lang="zh-TW" altLang="en-US" sz="2400" dirty="0"/>
              <a:t>、</a:t>
            </a:r>
            <a:r>
              <a:rPr lang="en-US" altLang="zh-TW" sz="2400" dirty="0"/>
              <a:t>B</a:t>
            </a:r>
            <a:r>
              <a:rPr lang="zh-TW" altLang="en-US" sz="2400" dirty="0"/>
              <a:t>、</a:t>
            </a:r>
            <a:r>
              <a:rPr lang="en-US" altLang="zh-TW" sz="2400" dirty="0"/>
              <a:t>C</a:t>
            </a:r>
            <a:r>
              <a:rPr lang="zh-TW" altLang="en-US" sz="2400" dirty="0"/>
              <a:t>和</a:t>
            </a:r>
            <a:r>
              <a:rPr lang="en-US" altLang="zh-TW" sz="2400" dirty="0"/>
              <a:t>D</a:t>
            </a:r>
            <a:r>
              <a:rPr lang="zh-TW" altLang="en-US" sz="2400" dirty="0"/>
              <a:t>來打成績，我們可以使用</a:t>
            </a:r>
            <a:r>
              <a:rPr lang="en-US" altLang="zh-TW" sz="2400" dirty="0"/>
              <a:t>switch</a:t>
            </a:r>
            <a:r>
              <a:rPr lang="zh-TW" altLang="en-US" sz="2400" dirty="0"/>
              <a:t>條件敘述來顯示轉換的成績範圍如下所示：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switch ( grade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case 'A':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zh-TW" altLang="en-US" sz="2400" dirty="0">
                <a:solidFill>
                  <a:srgbClr val="FF0000"/>
                </a:solidFill>
              </a:rPr>
              <a:t>成績範圍超過</a:t>
            </a:r>
            <a:r>
              <a:rPr lang="en-US" altLang="zh-TW" sz="2400" dirty="0">
                <a:solidFill>
                  <a:srgbClr val="FF0000"/>
                </a:solidFill>
              </a:rPr>
              <a:t>:80");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case 'B':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zh-TW" altLang="en-US" sz="2400" dirty="0">
                <a:solidFill>
                  <a:srgbClr val="FF0000"/>
                </a:solidFill>
              </a:rPr>
              <a:t>成績範圍</a:t>
            </a:r>
            <a:r>
              <a:rPr lang="en-US" altLang="zh-TW" sz="2400" dirty="0">
                <a:solidFill>
                  <a:srgbClr val="FF0000"/>
                </a:solidFill>
              </a:rPr>
              <a:t>:70~79");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default: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zh-TW" altLang="en-US" sz="2400" dirty="0">
                <a:solidFill>
                  <a:srgbClr val="FF0000"/>
                </a:solidFill>
              </a:rPr>
              <a:t>成績範圍</a:t>
            </a:r>
            <a:r>
              <a:rPr lang="en-US" altLang="zh-TW" sz="2400" dirty="0">
                <a:solidFill>
                  <a:srgbClr val="FF0000"/>
                </a:solidFill>
              </a:rPr>
              <a:t>:60~69</a:t>
            </a:r>
            <a:r>
              <a:rPr lang="zh-TW" altLang="en-US" sz="2400" dirty="0">
                <a:solidFill>
                  <a:srgbClr val="FF0000"/>
                </a:solidFill>
              </a:rPr>
              <a:t>或不及格</a:t>
            </a:r>
            <a:r>
              <a:rPr lang="en-US" altLang="zh-TW" sz="2400" dirty="0">
                <a:solidFill>
                  <a:srgbClr val="FF0000"/>
                </a:solidFill>
              </a:rPr>
              <a:t>!");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switch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 descr="Ch3-4-3-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74" y="1422213"/>
            <a:ext cx="6408738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Example4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5148064" cy="5926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64" y="4653136"/>
            <a:ext cx="2726408" cy="8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Practice1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 smtClean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輸入一個數字</a:t>
            </a:r>
            <a:endParaRPr lang="en-US" altLang="zh-TW" dirty="0"/>
          </a:p>
          <a:p>
            <a:r>
              <a:rPr lang="zh-TW" altLang="en-US" dirty="0" smtClean="0"/>
              <a:t>顯示這個數字所有的因數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Ex: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47" y="3528182"/>
            <a:ext cx="4429125" cy="4762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37" y="4581128"/>
            <a:ext cx="5800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Practice2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 smtClean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輸入西元年</a:t>
            </a:r>
            <a:endParaRPr lang="en-US" altLang="zh-TW" dirty="0" smtClean="0"/>
          </a:p>
          <a:p>
            <a:r>
              <a:rPr lang="zh-TW" altLang="en-US" dirty="0" smtClean="0"/>
              <a:t>自動判斷是否為</a:t>
            </a:r>
            <a:r>
              <a:rPr lang="zh-TW" altLang="zh-TW" dirty="0"/>
              <a:t>潤</a:t>
            </a:r>
            <a:r>
              <a:rPr lang="zh-TW" altLang="zh-TW" dirty="0" smtClean="0"/>
              <a:t>年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77072"/>
            <a:ext cx="1656184" cy="9824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567" y="4099937"/>
            <a:ext cx="1572916" cy="9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Practice3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 smtClean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 smtClean="0"/>
              <a:t>輸入購買金額與付款金額</a:t>
            </a:r>
            <a:endParaRPr lang="en-US" altLang="zh-TW" dirty="0" smtClean="0"/>
          </a:p>
          <a:p>
            <a:r>
              <a:rPr lang="zh-TW" altLang="en-US" dirty="0" smtClean="0"/>
              <a:t>自動計算找零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61" y="3585685"/>
            <a:ext cx="1620392" cy="26411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827" y="3585684"/>
            <a:ext cx="1551202" cy="26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ea typeface="微軟正黑體" pitchFamily="34" charset="-120"/>
              </a:rPr>
              <a:t>JAVA</a:t>
            </a:r>
            <a:r>
              <a:rPr lang="zh-TW" altLang="en-US" sz="4800" dirty="0" smtClean="0">
                <a:ea typeface="微軟正黑體" pitchFamily="34" charset="-120"/>
              </a:rPr>
              <a:t>變數命名規則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1039158" y="1484784"/>
            <a:ext cx="2406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ea typeface="微軟正黑體" pitchFamily="34" charset="-120"/>
              </a:rPr>
              <a:t>關鍵字（</a:t>
            </a:r>
            <a:r>
              <a:rPr lang="en-US" altLang="zh-TW" sz="2000" b="1" dirty="0" smtClean="0">
                <a:solidFill>
                  <a:schemeClr val="tx2"/>
                </a:solidFill>
                <a:ea typeface="微軟正黑體" pitchFamily="34" charset="-120"/>
              </a:rPr>
              <a:t>Keyword</a:t>
            </a:r>
            <a:r>
              <a:rPr lang="zh-TW" altLang="en-US" sz="2000" b="1" dirty="0" smtClean="0">
                <a:solidFill>
                  <a:schemeClr val="tx2"/>
                </a:solidFill>
                <a:ea typeface="微軟正黑體" pitchFamily="34" charset="-120"/>
              </a:rPr>
              <a:t>）</a:t>
            </a:r>
            <a:endParaRPr lang="zh-TW" altLang="en-US" sz="20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331640" y="184482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ea typeface="微軟正黑體" pitchFamily="34" charset="-120"/>
              </a:rPr>
              <a:t>「關鍵字」本身已包含了特定的意義或是功能，撰寫程式時，我們不能再重新定義關鍵字的意義，否則會產生編譯時的錯誤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31640" y="24928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ea typeface="微軟正黑體" pitchFamily="34" charset="-120"/>
              </a:rPr>
              <a:t>定義的關鍵字：</a:t>
            </a:r>
            <a:endParaRPr lang="zh-TW" altLang="en-US" dirty="0">
              <a:ea typeface="微軟正黑體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562" y="2932067"/>
          <a:ext cx="8208910" cy="352126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7497"/>
                <a:gridCol w="1367497"/>
                <a:gridCol w="1368479"/>
                <a:gridCol w="1368479"/>
                <a:gridCol w="1368479"/>
                <a:gridCol w="1368479"/>
              </a:tblGrid>
              <a:tr h="412813">
                <a:tc>
                  <a:txBody>
                    <a:bodyPr/>
                    <a:lstStyle/>
                    <a:p>
                      <a:r>
                        <a:rPr lang="en-US" sz="1800" dirty="0"/>
                        <a:t>abstract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assert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boolean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break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byte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case</a:t>
                      </a:r>
                    </a:p>
                  </a:txBody>
                  <a:tcPr marL="62204" marR="62204" marT="0" marB="0"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catch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const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continue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default</a:t>
                      </a:r>
                    </a:p>
                  </a:txBody>
                  <a:tcPr marL="62204" marR="62204" marT="0" marB="0"/>
                </a:tc>
              </a:tr>
              <a:tr h="206406">
                <a:tc>
                  <a:txBody>
                    <a:bodyPr/>
                    <a:lstStyle/>
                    <a:p>
                      <a:r>
                        <a:rPr lang="en-US" sz="1800"/>
                        <a:t>do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double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else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enum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extends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final</a:t>
                      </a:r>
                    </a:p>
                  </a:txBody>
                  <a:tcPr marL="62204" marR="62204" marT="0" marB="0"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finally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float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goto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if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implements</a:t>
                      </a:r>
                    </a:p>
                  </a:txBody>
                  <a:tcPr marL="62204" marR="62204" marT="0" marB="0"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import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instanceof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interface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native</a:t>
                      </a:r>
                    </a:p>
                  </a:txBody>
                  <a:tcPr marL="62204" marR="62204" marT="0" marB="0"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new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package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</a:t>
                      </a:r>
                    </a:p>
                  </a:txBody>
                  <a:tcPr marL="62204" marR="62204" marT="0" marB="0"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short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static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strictfp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super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switch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synchronized</a:t>
                      </a:r>
                    </a:p>
                  </a:txBody>
                  <a:tcPr marL="62204" marR="62204" marT="0" marB="0"/>
                </a:tc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this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transient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try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void</a:t>
                      </a:r>
                    </a:p>
                  </a:txBody>
                  <a:tcPr marL="62204" marR="62204" marT="0" marB="0"/>
                </a:tc>
              </a:tr>
              <a:tr h="275208">
                <a:tc>
                  <a:txBody>
                    <a:bodyPr/>
                    <a:lstStyle/>
                    <a:p>
                      <a:r>
                        <a:rPr lang="en-US" sz="1800" dirty="0"/>
                        <a:t>volatile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while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2939" marR="82939" marT="41469" marB="41469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2939" marR="82939" marT="41469" marB="41469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2939" marR="82939" marT="41469" marB="4146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82939" marR="82939" marT="41469" marB="41469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153619" y="6093296"/>
            <a:ext cx="547260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ea typeface="微軟正黑體" pitchFamily="34" charset="-120"/>
              </a:rPr>
              <a:t>特定的識別字像是「</a:t>
            </a:r>
            <a:r>
              <a:rPr lang="en-US" altLang="zh-TW" dirty="0" smtClean="0">
                <a:ea typeface="微軟正黑體" pitchFamily="34" charset="-120"/>
              </a:rPr>
              <a:t>true</a:t>
            </a:r>
            <a:r>
              <a:rPr lang="zh-TW" altLang="en-US" dirty="0" smtClean="0">
                <a:ea typeface="微軟正黑體" pitchFamily="34" charset="-120"/>
              </a:rPr>
              <a:t>」、「</a:t>
            </a:r>
            <a:r>
              <a:rPr lang="en-US" altLang="zh-TW" dirty="0" smtClean="0">
                <a:ea typeface="微軟正黑體" pitchFamily="34" charset="-120"/>
              </a:rPr>
              <a:t>false</a:t>
            </a:r>
            <a:r>
              <a:rPr lang="zh-TW" altLang="en-US" dirty="0" smtClean="0">
                <a:ea typeface="微軟正黑體" pitchFamily="34" charset="-120"/>
              </a:rPr>
              <a:t>」、「</a:t>
            </a:r>
            <a:r>
              <a:rPr lang="en-US" altLang="zh-TW" dirty="0" smtClean="0">
                <a:ea typeface="微軟正黑體" pitchFamily="34" charset="-120"/>
              </a:rPr>
              <a:t>null</a:t>
            </a:r>
            <a:r>
              <a:rPr lang="zh-TW" altLang="en-US" dirty="0" smtClean="0">
                <a:ea typeface="微軟正黑體" pitchFamily="34" charset="-120"/>
              </a:rPr>
              <a:t>」並不是關鍵字，但我們也不能重新定義這些字的意義</a:t>
            </a: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294967295"/>
          </p:nvPr>
        </p:nvSpPr>
        <p:spPr>
          <a:xfrm>
            <a:off x="8820472" y="6374502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1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smtClean="0">
                <a:ea typeface="微軟正黑體" pitchFamily="34" charset="-120"/>
              </a:rPr>
              <a:t>Practice4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09600" y="1752600"/>
            <a:ext cx="8229600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20000"/>
              </a:spcAft>
              <a:defRPr/>
            </a:pPr>
            <a:r>
              <a:rPr lang="zh-TW" altLang="en-US" dirty="0"/>
              <a:t>基本費</a:t>
            </a:r>
            <a:r>
              <a:rPr lang="en-US" altLang="zh-TW" dirty="0"/>
              <a:t>:80</a:t>
            </a:r>
            <a:r>
              <a:rPr lang="zh-TW" altLang="en-US" dirty="0"/>
              <a:t>元</a:t>
            </a:r>
            <a:endParaRPr lang="en-US" altLang="zh-TW" dirty="0"/>
          </a:p>
          <a:p>
            <a:pPr lvl="0">
              <a:spcAft>
                <a:spcPct val="20000"/>
              </a:spcAft>
              <a:defRPr/>
            </a:pPr>
            <a:r>
              <a:rPr lang="en-US" altLang="zh-TW" dirty="0"/>
              <a:t>1500</a:t>
            </a:r>
            <a:r>
              <a:rPr lang="zh-TW" altLang="en-US" dirty="0"/>
              <a:t>公尺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以內免額外收費</a:t>
            </a:r>
            <a:endParaRPr lang="en-US" altLang="zh-TW" dirty="0"/>
          </a:p>
          <a:p>
            <a:pPr lvl="0">
              <a:spcAft>
                <a:spcPct val="20000"/>
              </a:spcAft>
              <a:defRPr/>
            </a:pPr>
            <a:r>
              <a:rPr lang="zh-TW" altLang="en-US" dirty="0"/>
              <a:t>超過</a:t>
            </a:r>
            <a:r>
              <a:rPr lang="en-US" altLang="zh-TW" dirty="0"/>
              <a:t>1500</a:t>
            </a:r>
            <a:r>
              <a:rPr lang="zh-TW" altLang="en-US" dirty="0" smtClean="0"/>
              <a:t>公尺</a:t>
            </a:r>
            <a:r>
              <a:rPr lang="zh-TW" altLang="en-US" dirty="0"/>
              <a:t>後</a:t>
            </a:r>
            <a:r>
              <a:rPr lang="zh-TW" altLang="en-US" dirty="0" smtClean="0"/>
              <a:t>每</a:t>
            </a:r>
            <a:r>
              <a:rPr lang="en-US" altLang="zh-TW" dirty="0"/>
              <a:t>500</a:t>
            </a:r>
            <a:r>
              <a:rPr lang="zh-TW" altLang="en-US" dirty="0"/>
              <a:t>公尺</a:t>
            </a:r>
            <a:r>
              <a:rPr lang="en-US" altLang="zh-TW" dirty="0"/>
              <a:t>+5</a:t>
            </a:r>
            <a:r>
              <a:rPr lang="zh-TW" altLang="en-US" dirty="0"/>
              <a:t>元</a:t>
            </a:r>
            <a:endParaRPr lang="en-US" altLang="zh-TW" dirty="0"/>
          </a:p>
          <a:p>
            <a:pPr marL="0" lvl="1">
              <a:spcAft>
                <a:spcPct val="20000"/>
              </a:spcAft>
              <a:defRPr/>
            </a:pPr>
            <a:r>
              <a:rPr lang="zh-TW" altLang="en-US" dirty="0"/>
              <a:t>     </a:t>
            </a:r>
            <a:r>
              <a:rPr lang="en-US" altLang="zh-TW" dirty="0"/>
              <a:t>(</a:t>
            </a:r>
            <a:r>
              <a:rPr lang="zh-TW" altLang="en-US" dirty="0"/>
              <a:t>不足</a:t>
            </a:r>
            <a:r>
              <a:rPr lang="en-US" altLang="zh-TW" dirty="0"/>
              <a:t>500</a:t>
            </a:r>
            <a:r>
              <a:rPr lang="zh-TW" altLang="en-US" dirty="0"/>
              <a:t>公尺以</a:t>
            </a:r>
            <a:r>
              <a:rPr lang="en-US" altLang="zh-TW" dirty="0"/>
              <a:t>500</a:t>
            </a:r>
            <a:r>
              <a:rPr lang="zh-TW" altLang="en-US" dirty="0"/>
              <a:t>公尺計算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Ex: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60" y="4941168"/>
            <a:ext cx="1584176" cy="9673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4941168"/>
            <a:ext cx="1444181" cy="9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我國</a:t>
            </a:r>
            <a:r>
              <a:rPr lang="zh-TW" altLang="en-US" dirty="0"/>
              <a:t>綜合所得稅的課徵</a:t>
            </a:r>
            <a:r>
              <a:rPr lang="zh-TW" altLang="en-US" dirty="0" smtClean="0"/>
              <a:t>方式採</a:t>
            </a:r>
            <a:r>
              <a:rPr lang="zh-TW" altLang="en-US" dirty="0"/>
              <a:t>累進稅率制，稅率表</a:t>
            </a:r>
            <a:r>
              <a:rPr lang="zh-TW" altLang="en-US" dirty="0" smtClean="0"/>
              <a:t>如下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所得</a:t>
            </a:r>
            <a:r>
              <a:rPr lang="zh-TW" altLang="en-US" dirty="0"/>
              <a:t>淨額為</a:t>
            </a:r>
            <a:r>
              <a:rPr lang="en-US" altLang="zh-TW" dirty="0"/>
              <a:t>1,000,000</a:t>
            </a:r>
            <a:r>
              <a:rPr lang="zh-TW" altLang="en-US" dirty="0"/>
              <a:t>元時，扣稅金額為</a:t>
            </a:r>
            <a:r>
              <a:rPr lang="en-US" altLang="zh-TW" dirty="0"/>
              <a:t>370,000*0.06 + (990,000-370,000)*0.13 + (1,000,000-990,000)*0.21 = 104,900 </a:t>
            </a:r>
            <a:r>
              <a:rPr lang="zh-TW" altLang="en-US" dirty="0"/>
              <a:t>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請</a:t>
            </a:r>
            <a:r>
              <a:rPr lang="zh-TW" altLang="en-US" dirty="0"/>
              <a:t>寫一個程式計算扣稅</a:t>
            </a:r>
            <a:r>
              <a:rPr lang="zh-TW" altLang="en-US" dirty="0" smtClean="0"/>
              <a:t>金額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輸入</a:t>
            </a:r>
            <a:r>
              <a:rPr lang="zh-TW" altLang="en-US" dirty="0"/>
              <a:t>值：所得淨額 </a:t>
            </a:r>
            <a:r>
              <a:rPr lang="en-US" altLang="zh-TW" dirty="0"/>
              <a:t>(0 - 5,000,000</a:t>
            </a:r>
            <a:r>
              <a:rPr lang="zh-TW" altLang="en-US" dirty="0"/>
              <a:t>之間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輸出</a:t>
            </a:r>
            <a:r>
              <a:rPr lang="zh-TW" altLang="en-US" dirty="0"/>
              <a:t>值：扣稅</a:t>
            </a:r>
            <a:r>
              <a:rPr lang="zh-TW" altLang="en-US" dirty="0" smtClean="0"/>
              <a:t>金額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29536"/>
              </p:ext>
            </p:extLst>
          </p:nvPr>
        </p:nvGraphicFramePr>
        <p:xfrm>
          <a:off x="1127955" y="1844824"/>
          <a:ext cx="66451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70"/>
                <a:gridCol w="2105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所得淨額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稅率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0~370,000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371,001~990,000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990,001~</a:t>
                      </a:r>
                      <a:r>
                        <a:rPr lang="en-US" altLang="zh-TW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1,980,000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1,980,001~3,720,000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3,720,001~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5600" y="293747"/>
            <a:ext cx="300742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ea typeface="微軟正黑體" pitchFamily="34" charset="-120"/>
              </a:rPr>
              <a:t>Homework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7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17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0968"/>
            <a:ext cx="3059750" cy="1152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766" y="3161892"/>
            <a:ext cx="2959984" cy="11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484784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+mj-lt"/>
                <a:ea typeface="微軟正黑體" pitchFamily="34" charset="-120"/>
              </a:rPr>
              <a:t>Java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程式非常重視資料型別，</a:t>
            </a:r>
            <a:r>
              <a:rPr lang="en-US" altLang="zh-TW" sz="2000" dirty="0" smtClean="0">
                <a:latin typeface="+mj-lt"/>
                <a:ea typeface="微軟正黑體" pitchFamily="34" charset="-120"/>
              </a:rPr>
              <a:t>Java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程式是屬於「</a:t>
            </a:r>
            <a:r>
              <a:rPr lang="zh-TW" altLang="en-US" sz="2000" b="1" dirty="0" smtClean="0">
                <a:latin typeface="+mj-lt"/>
                <a:ea typeface="微軟正黑體" pitchFamily="34" charset="-120"/>
              </a:rPr>
              <a:t>強型別（</a:t>
            </a:r>
            <a:r>
              <a:rPr lang="en-US" altLang="zh-TW" sz="2000" b="1" dirty="0" smtClean="0">
                <a:latin typeface="+mj-lt"/>
                <a:ea typeface="微軟正黑體" pitchFamily="34" charset="-120"/>
              </a:rPr>
              <a:t>strongly typed language</a:t>
            </a:r>
            <a:r>
              <a:rPr lang="zh-TW" altLang="en-US" sz="2000" b="1" dirty="0" smtClean="0">
                <a:latin typeface="+mj-lt"/>
                <a:ea typeface="微軟正黑體" pitchFamily="34" charset="-120"/>
              </a:rPr>
              <a:t>）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」的程式語言，意思是：變數的使用必需符合它所定義的型別，否則，程式編譯時會產生錯誤。</a:t>
            </a:r>
            <a:endParaRPr lang="zh-TW" altLang="en-US" sz="2000" dirty="0">
              <a:latin typeface="+mj-lt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5616" y="249289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基本資料型態共有八種，如下表：</a:t>
            </a:r>
            <a:endParaRPr lang="zh-TW" altLang="en-US" sz="2000" dirty="0">
              <a:ea typeface="微軟正黑體" pitchFamily="34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8303"/>
              </p:ext>
            </p:extLst>
          </p:nvPr>
        </p:nvGraphicFramePr>
        <p:xfrm>
          <a:off x="539552" y="2852936"/>
          <a:ext cx="8136904" cy="394667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5144"/>
                <a:gridCol w="964505"/>
                <a:gridCol w="964505"/>
                <a:gridCol w="5002750"/>
              </a:tblGrid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型態類型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關鍵字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位元數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byte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8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-128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127</a:t>
                      </a:r>
                    </a:p>
                  </a:txBody>
                  <a:tcPr marL="79686" marR="79686" marT="39843" marB="39843" anchor="ctr"/>
                </a:tc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short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lt"/>
                          <a:ea typeface="微軟正黑體" pitchFamily="34" charset="-120"/>
                        </a:rPr>
                        <a:t>16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-32768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32767</a:t>
                      </a:r>
                    </a:p>
                  </a:txBody>
                  <a:tcPr marL="79686" marR="79686" marT="39843" marB="39843" anchor="ctr"/>
                </a:tc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  <a:ea typeface="微軟正黑體" pitchFamily="34" charset="-120"/>
                        </a:rPr>
                        <a:t>int</a:t>
                      </a:r>
                      <a:endParaRPr lang="en-US" sz="1800" dirty="0">
                        <a:latin typeface="+mn-lt"/>
                        <a:ea typeface="微軟正黑體" pitchFamily="34" charset="-120"/>
                      </a:endParaRP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32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-2147483648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2147483647</a:t>
                      </a:r>
                    </a:p>
                  </a:txBody>
                  <a:tcPr marL="79686" marR="79686" marT="39843" marB="39843" anchor="ctr"/>
                </a:tc>
              </a:tr>
              <a:tr h="4590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long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64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-9223372036854775808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9223372036854775807</a:t>
                      </a:r>
                    </a:p>
                  </a:txBody>
                  <a:tcPr marL="79686" marR="79686" marT="39843" marB="39843" anchor="ctr"/>
                </a:tc>
              </a:tr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浮點數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float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32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負值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-3.402823E38~-1.401298E-45</a:t>
                      </a:r>
                    </a:p>
                    <a:p>
                      <a:pPr algn="l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正值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1.401298E-45~3.402823E38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79686" marR="79686" marT="39843" marB="39843" anchor="ctr"/>
                </a:tc>
              </a:tr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浮點數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double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64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負值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-1.797693134E3.8~4.9406564584124E-324</a:t>
                      </a:r>
                    </a:p>
                    <a:p>
                      <a:pPr algn="l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正值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4.94.6564584E-324~1.797693134862E308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79686" marR="79686" marT="39843" marB="39843" anchor="ctr"/>
                </a:tc>
              </a:tr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布林值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boolean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1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true, </a:t>
                      </a:r>
                      <a:r>
                        <a:rPr lang="en-US" sz="1800" dirty="0" err="1">
                          <a:latin typeface="+mn-lt"/>
                          <a:ea typeface="微軟正黑體" pitchFamily="34" charset="-120"/>
                        </a:rPr>
                        <a:t>flase</a:t>
                      </a:r>
                      <a:endParaRPr lang="en-US" sz="1800" dirty="0">
                        <a:latin typeface="+mn-lt"/>
                        <a:ea typeface="微軟正黑體" pitchFamily="34" charset="-120"/>
                      </a:endParaRPr>
                    </a:p>
                  </a:txBody>
                  <a:tcPr marL="79686" marR="79686" marT="39843" marB="39843" anchor="ctr"/>
                </a:tc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字元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char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16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'\u0000' - '\</a:t>
                      </a:r>
                      <a:r>
                        <a:rPr lang="en-US" sz="1800" dirty="0" err="1">
                          <a:latin typeface="+mn-lt"/>
                          <a:ea typeface="微軟正黑體" pitchFamily="34" charset="-120"/>
                        </a:rPr>
                        <a:t>uffff</a:t>
                      </a:r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'</a:t>
                      </a:r>
                    </a:p>
                  </a:txBody>
                  <a:tcPr marL="79686" marR="79686" marT="39843" marB="39843" anchor="ctr"/>
                </a:tc>
              </a:tr>
            </a:tbl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4294967295"/>
          </p:nvPr>
        </p:nvSpPr>
        <p:spPr>
          <a:xfrm>
            <a:off x="882047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2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7" y="2932930"/>
            <a:ext cx="7753431" cy="29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802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整數型別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b="1" dirty="0" err="1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long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short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byte)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185701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整數型別的變數是最常用到的一種變數，但此類型的變數內容不可以包含小數，否則會產生編譯時的錯誤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616" y="2524834"/>
            <a:ext cx="4822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以下的範例會示範如何使用「</a:t>
            </a:r>
            <a:r>
              <a:rPr lang="en-US" altLang="zh-TW" sz="2000" dirty="0" err="1" smtClean="0">
                <a:ea typeface="微軟正黑體" pitchFamily="34" charset="-120"/>
              </a:rPr>
              <a:t>int</a:t>
            </a:r>
            <a:r>
              <a:rPr lang="zh-TW" altLang="en-US" sz="2000" dirty="0" smtClean="0">
                <a:ea typeface="微軟正黑體" pitchFamily="34" charset="-120"/>
              </a:rPr>
              <a:t>」型別：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5616" y="610616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8795501" y="6292934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21" name="圖片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7" y="5930972"/>
            <a:ext cx="1584938" cy="83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浮點數型別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(double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 、 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float)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1857018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+mj-lt"/>
                <a:ea typeface="微軟正黑體" pitchFamily="34" charset="-120"/>
              </a:rPr>
              <a:t>浮點數型態有兩種，最常使用的是 </a:t>
            </a:r>
            <a:r>
              <a:rPr lang="en-US" altLang="zh-TW" sz="2000" b="1" dirty="0" smtClean="0">
                <a:latin typeface="+mj-lt"/>
                <a:ea typeface="微軟正黑體" pitchFamily="34" charset="-120"/>
              </a:rPr>
              <a:t>double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 型態，沒有特別指定的浮點數字面常數也會是 </a:t>
            </a:r>
            <a:r>
              <a:rPr lang="en-US" altLang="zh-TW" sz="2000" b="1" dirty="0" smtClean="0">
                <a:latin typeface="+mj-lt"/>
                <a:ea typeface="微軟正黑體" pitchFamily="34" charset="-120"/>
              </a:rPr>
              <a:t>double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型態，若是需要使用 </a:t>
            </a:r>
            <a:r>
              <a:rPr lang="en-US" altLang="zh-TW" sz="2000" b="1" dirty="0" smtClean="0">
                <a:latin typeface="+mj-lt"/>
                <a:ea typeface="微軟正黑體" pitchFamily="34" charset="-120"/>
              </a:rPr>
              <a:t>float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 型態的浮點數，需要在字面常數加上 </a:t>
            </a:r>
            <a:r>
              <a:rPr lang="en-US" altLang="zh-TW" sz="2000" dirty="0" smtClean="0">
                <a:latin typeface="+mj-lt"/>
                <a:ea typeface="微軟正黑體" pitchFamily="34" charset="-120"/>
              </a:rPr>
              <a:t>F 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或 </a:t>
            </a:r>
            <a:r>
              <a:rPr lang="en-US" altLang="zh-TW" sz="2000" dirty="0" smtClean="0">
                <a:latin typeface="+mj-lt"/>
                <a:ea typeface="微軟正黑體" pitchFamily="34" charset="-120"/>
              </a:rPr>
              <a:t>f </a:t>
            </a:r>
            <a:r>
              <a:rPr lang="zh-TW" altLang="en-US" sz="2000" dirty="0" smtClean="0">
                <a:latin typeface="+mj-lt"/>
                <a:ea typeface="微軟正黑體" pitchFamily="34" charset="-120"/>
              </a:rPr>
              <a:t>的字尾</a:t>
            </a:r>
            <a:endParaRPr lang="zh-TW" altLang="en-US" sz="2000" dirty="0">
              <a:latin typeface="+mj-lt"/>
              <a:ea typeface="微軟正黑體" pitchFamily="34" charset="-120"/>
            </a:endParaRPr>
          </a:p>
        </p:txBody>
      </p:sp>
      <p:pic>
        <p:nvPicPr>
          <p:cNvPr id="27" name="圖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2681"/>
            <a:ext cx="6646193" cy="353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圖片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5" y="6038315"/>
            <a:ext cx="1851605" cy="73556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矩形 28"/>
          <p:cNvSpPr/>
          <p:nvPr/>
        </p:nvSpPr>
        <p:spPr>
          <a:xfrm>
            <a:off x="7702561" y="55172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字元型別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(char)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1857018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字元型態則使用關鍵字 </a:t>
            </a:r>
            <a:r>
              <a:rPr lang="en-US" altLang="zh-TW" sz="2000" b="1" dirty="0" smtClean="0">
                <a:ea typeface="微軟正黑體" pitchFamily="34" charset="-120"/>
              </a:rPr>
              <a:t>char</a:t>
            </a:r>
            <a:r>
              <a:rPr lang="zh-TW" altLang="en-US" sz="2000" dirty="0" smtClean="0">
                <a:ea typeface="微軟正黑體" pitchFamily="34" charset="-120"/>
              </a:rPr>
              <a:t> ，由於 </a:t>
            </a:r>
            <a:r>
              <a:rPr lang="en-US" altLang="zh-TW" sz="2000" dirty="0" smtClean="0">
                <a:ea typeface="微軟正黑體" pitchFamily="34" charset="-120"/>
              </a:rPr>
              <a:t>Java </a:t>
            </a:r>
            <a:r>
              <a:rPr lang="zh-TW" altLang="en-US" sz="2000" dirty="0" smtClean="0">
                <a:ea typeface="微軟正黑體" pitchFamily="34" charset="-120"/>
              </a:rPr>
              <a:t>直接支援 </a:t>
            </a:r>
            <a:r>
              <a:rPr lang="en-US" altLang="zh-TW" sz="2000" dirty="0" smtClean="0">
                <a:ea typeface="微軟正黑體" pitchFamily="34" charset="-120"/>
              </a:rPr>
              <a:t>Unicode </a:t>
            </a:r>
            <a:r>
              <a:rPr lang="zh-TW" altLang="en-US" sz="2000" dirty="0" smtClean="0">
                <a:ea typeface="微軟正黑體" pitchFamily="34" charset="-120"/>
              </a:rPr>
              <a:t>編碼，因此任何 </a:t>
            </a:r>
            <a:r>
              <a:rPr lang="en-US" altLang="zh-TW" sz="2000" dirty="0" smtClean="0">
                <a:ea typeface="微軟正黑體" pitchFamily="34" charset="-120"/>
              </a:rPr>
              <a:t>Unicode </a:t>
            </a:r>
            <a:r>
              <a:rPr lang="zh-TW" altLang="en-US" sz="2000" dirty="0" smtClean="0">
                <a:ea typeface="微軟正黑體" pitchFamily="34" charset="-120"/>
              </a:rPr>
              <a:t>字元都可以當作字元型態的的字面常數。字元型態的字面常數為單引號圍起來的單一字元，或是單引號圍起來，反斜線加上四位的十六位元數字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7" name="圖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11" y="3163653"/>
            <a:ext cx="5256584" cy="369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17" y="4653136"/>
            <a:ext cx="1691208" cy="136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矩形 37"/>
          <p:cNvSpPr/>
          <p:nvPr/>
        </p:nvSpPr>
        <p:spPr>
          <a:xfrm>
            <a:off x="6732240" y="429985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33" y="3624280"/>
            <a:ext cx="5299730" cy="27835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ea typeface="微軟正黑體" pitchFamily="34" charset="-120"/>
              </a:rPr>
              <a:t>JAVA</a:t>
            </a:r>
            <a:r>
              <a:rPr lang="zh-TW" altLang="en-US" sz="4800" b="1" dirty="0" smtClean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布林型別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b="1" dirty="0" err="1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boolean</a:t>
            </a:r>
            <a:r>
              <a:rPr lang="en-US" altLang="zh-TW" sz="2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5616" y="1857018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宣告 </a:t>
            </a:r>
            <a:r>
              <a:rPr lang="en-US" altLang="zh-TW" sz="2000" dirty="0" smtClean="0">
                <a:ea typeface="微軟正黑體" pitchFamily="34" charset="-120"/>
              </a:rPr>
              <a:t>(declare) </a:t>
            </a:r>
            <a:r>
              <a:rPr lang="zh-TW" altLang="en-US" sz="2000" dirty="0" smtClean="0">
                <a:ea typeface="微軟正黑體" pitchFamily="34" charset="-120"/>
              </a:rPr>
              <a:t>布林型態的變數 </a:t>
            </a:r>
            <a:r>
              <a:rPr lang="en-US" altLang="zh-TW" sz="2000" dirty="0" smtClean="0">
                <a:ea typeface="微軟正黑體" pitchFamily="34" charset="-120"/>
              </a:rPr>
              <a:t>(variable) </a:t>
            </a:r>
            <a:r>
              <a:rPr lang="zh-TW" altLang="en-US" sz="2000" dirty="0" smtClean="0">
                <a:ea typeface="微軟正黑體" pitchFamily="34" charset="-120"/>
              </a:rPr>
              <a:t>使用關鍵字 </a:t>
            </a:r>
            <a:r>
              <a:rPr lang="en-US" altLang="zh-TW" sz="2000" dirty="0" smtClean="0">
                <a:ea typeface="微軟正黑體" pitchFamily="34" charset="-120"/>
              </a:rPr>
              <a:t>(keyword) </a:t>
            </a:r>
            <a:r>
              <a:rPr lang="en-US" altLang="zh-TW" sz="2000" b="1" dirty="0" smtClean="0">
                <a:ea typeface="微軟正黑體" pitchFamily="34" charset="-120"/>
              </a:rPr>
              <a:t>boolean</a:t>
            </a:r>
            <a:r>
              <a:rPr lang="en-US" altLang="zh-TW" sz="2000" dirty="0" smtClean="0">
                <a:ea typeface="微軟正黑體" pitchFamily="34" charset="-120"/>
              </a:rPr>
              <a:t> </a:t>
            </a:r>
            <a:r>
              <a:rPr lang="zh-TW" altLang="en-US" sz="2000" dirty="0" smtClean="0">
                <a:ea typeface="微軟正黑體" pitchFamily="34" charset="-120"/>
              </a:rPr>
              <a:t>， </a:t>
            </a:r>
            <a:r>
              <a:rPr lang="en-US" altLang="zh-TW" sz="2000" b="1" dirty="0" smtClean="0">
                <a:ea typeface="微軟正黑體" pitchFamily="34" charset="-120"/>
              </a:rPr>
              <a:t>true</a:t>
            </a:r>
            <a:r>
              <a:rPr lang="en-US" altLang="zh-TW" sz="2000" dirty="0" smtClean="0">
                <a:ea typeface="微軟正黑體" pitchFamily="34" charset="-120"/>
              </a:rPr>
              <a:t> </a:t>
            </a:r>
            <a:r>
              <a:rPr lang="zh-TW" altLang="en-US" sz="2000" dirty="0" smtClean="0">
                <a:ea typeface="微軟正黑體" pitchFamily="34" charset="-120"/>
              </a:rPr>
              <a:t>為布林值的字面常數，表示邏輯上的</a:t>
            </a:r>
            <a:r>
              <a:rPr lang="zh-TW" altLang="en-US" sz="2000" b="1" dirty="0" smtClean="0">
                <a:ea typeface="微軟正黑體" pitchFamily="34" charset="-120"/>
              </a:rPr>
              <a:t>真</a:t>
            </a:r>
            <a:r>
              <a:rPr lang="zh-TW" altLang="en-US" sz="2000" dirty="0" smtClean="0">
                <a:ea typeface="微軟正黑體" pitchFamily="34" charset="-120"/>
              </a:rPr>
              <a:t>，布林型態的另一個字面常數為 </a:t>
            </a:r>
            <a:r>
              <a:rPr lang="en-US" altLang="zh-TW" sz="2000" b="1" dirty="0" smtClean="0">
                <a:ea typeface="微軟正黑體" pitchFamily="34" charset="-120"/>
              </a:rPr>
              <a:t>false</a:t>
            </a:r>
            <a:r>
              <a:rPr lang="en-US" altLang="zh-TW" sz="2000" dirty="0" smtClean="0">
                <a:ea typeface="微軟正黑體" pitchFamily="34" charset="-120"/>
              </a:rPr>
              <a:t> </a:t>
            </a:r>
            <a:r>
              <a:rPr lang="zh-TW" altLang="en-US" sz="2000" dirty="0" smtClean="0">
                <a:ea typeface="微軟正黑體" pitchFamily="34" charset="-120"/>
              </a:rPr>
              <a:t>，表示邏輯上的</a:t>
            </a:r>
            <a:r>
              <a:rPr lang="zh-TW" altLang="en-US" sz="2000" b="1" dirty="0" smtClean="0">
                <a:ea typeface="微軟正黑體" pitchFamily="34" charset="-120"/>
              </a:rPr>
              <a:t>假，</a:t>
            </a:r>
            <a:r>
              <a:rPr lang="zh-TW" altLang="en-US" sz="2000" dirty="0" smtClean="0">
                <a:ea typeface="微軟正黑體" pitchFamily="34" charset="-120"/>
              </a:rPr>
              <a:t>布林變數的預設值是「</a:t>
            </a:r>
            <a:r>
              <a:rPr lang="en-US" altLang="zh-TW" sz="2000" dirty="0" smtClean="0">
                <a:ea typeface="微軟正黑體" pitchFamily="34" charset="-120"/>
              </a:rPr>
              <a:t>false</a:t>
            </a:r>
            <a:r>
              <a:rPr lang="zh-TW" altLang="en-US" sz="2000" dirty="0" smtClean="0">
                <a:ea typeface="微軟正黑體" pitchFamily="34" charset="-120"/>
              </a:rPr>
              <a:t>」</a:t>
            </a:r>
          </a:p>
          <a:p>
            <a:endParaRPr lang="zh-TW" altLang="en-US" sz="2000" b="1" dirty="0"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5616" y="314096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ea typeface="微軟正黑體" pitchFamily="34" charset="-120"/>
              </a:rPr>
              <a:t>宣告的範例如下：</a:t>
            </a:r>
            <a:endParaRPr lang="zh-TW" altLang="en-US" sz="2000" dirty="0">
              <a:ea typeface="微軟正黑體" pitchFamily="34" charset="-12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9457" y="2919810"/>
            <a:ext cx="2423444" cy="22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9457" y="3262366"/>
            <a:ext cx="2593743" cy="28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投影片編號版面配置區 1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4785" y="6404972"/>
            <a:ext cx="6264696" cy="411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C00000"/>
                </a:solidFill>
                <a:ea typeface="微軟正黑體" pitchFamily="34" charset="-120"/>
              </a:rPr>
              <a:t>在</a:t>
            </a:r>
            <a:r>
              <a:rPr lang="en-US" altLang="zh-TW" dirty="0" smtClean="0">
                <a:solidFill>
                  <a:srgbClr val="C00000"/>
                </a:solidFill>
                <a:ea typeface="微軟正黑體" pitchFamily="34" charset="-120"/>
              </a:rPr>
              <a:t>Java</a:t>
            </a:r>
            <a:r>
              <a:rPr lang="zh-TW" altLang="en-US" dirty="0" smtClean="0">
                <a:solidFill>
                  <a:srgbClr val="C00000"/>
                </a:solidFill>
                <a:ea typeface="微軟正黑體" pitchFamily="34" charset="-120"/>
              </a:rPr>
              <a:t>中，不能在布林變數中儲存</a:t>
            </a:r>
            <a:r>
              <a:rPr lang="en-US" altLang="zh-TW" dirty="0" smtClean="0">
                <a:solidFill>
                  <a:srgbClr val="C00000"/>
                </a:solidFill>
                <a:ea typeface="微軟正黑體" pitchFamily="34" charset="-120"/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  <a:ea typeface="微軟正黑體" pitchFamily="34" charset="-120"/>
              </a:rPr>
              <a:t>、</a:t>
            </a:r>
            <a:r>
              <a:rPr lang="en-US" altLang="zh-TW" dirty="0" smtClean="0">
                <a:solidFill>
                  <a:srgbClr val="C00000"/>
                </a:solidFill>
                <a:ea typeface="微軟正黑體" pitchFamily="34" charset="-120"/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  <a:ea typeface="微軟正黑體" pitchFamily="34" charset="-120"/>
              </a:rPr>
              <a:t>或是其他的數值</a:t>
            </a:r>
            <a:endParaRPr lang="en-US" altLang="zh-TW" dirty="0">
              <a:solidFill>
                <a:srgbClr val="C00000"/>
              </a:solidFill>
              <a:ea typeface="微軟正黑體" pitchFamily="34" charset="-120"/>
            </a:endParaRPr>
          </a:p>
        </p:txBody>
      </p:sp>
      <p:pic>
        <p:nvPicPr>
          <p:cNvPr id="16" name="圖片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16" y="5445224"/>
            <a:ext cx="1889976" cy="69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/>
          <p:cNvSpPr/>
          <p:nvPr/>
        </p:nvSpPr>
        <p:spPr>
          <a:xfrm>
            <a:off x="6732240" y="5044943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8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1884</Words>
  <Application>Microsoft Office PowerPoint</Application>
  <PresentationFormat>如螢幕大小 (4:3)</PresentationFormat>
  <Paragraphs>455</Paragraphs>
  <Slides>42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範例 Example</vt:lpstr>
      <vt:lpstr>PowerPoint 簡報</vt:lpstr>
      <vt:lpstr>PowerPoint 簡報</vt:lpstr>
      <vt:lpstr>範例 Example1</vt:lpstr>
      <vt:lpstr>PowerPoint 簡報</vt:lpstr>
      <vt:lpstr>PowerPoint 簡報</vt:lpstr>
      <vt:lpstr>PowerPoint 簡報</vt:lpstr>
      <vt:lpstr>範例 Example2</vt:lpstr>
      <vt:lpstr>PowerPoint 簡報</vt:lpstr>
      <vt:lpstr>PowerPoint 簡報</vt:lpstr>
      <vt:lpstr>範例 Example3</vt:lpstr>
      <vt:lpstr>PowerPoint 簡報</vt:lpstr>
      <vt:lpstr>PowerPoint 簡報</vt:lpstr>
      <vt:lpstr>PowerPoint 簡報</vt:lpstr>
      <vt:lpstr>範例 Example4</vt:lpstr>
      <vt:lpstr>PowerPoint 簡報</vt:lpstr>
      <vt:lpstr>PowerPoint 簡報</vt:lpstr>
      <vt:lpstr>PowerPoint 簡報</vt:lpstr>
      <vt:lpstr>PowerPoint 簡報</vt:lpstr>
      <vt:lpstr>PowerPoint 簡報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York</cp:lastModifiedBy>
  <cp:revision>105</cp:revision>
  <dcterms:created xsi:type="dcterms:W3CDTF">2012-01-07T05:26:11Z</dcterms:created>
  <dcterms:modified xsi:type="dcterms:W3CDTF">2015-09-23T10:01:32Z</dcterms:modified>
</cp:coreProperties>
</file>