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86" r:id="rId2"/>
    <p:sldId id="361" r:id="rId3"/>
    <p:sldId id="389" r:id="rId4"/>
    <p:sldId id="388" r:id="rId5"/>
    <p:sldId id="376" r:id="rId6"/>
    <p:sldId id="396" r:id="rId7"/>
    <p:sldId id="391" r:id="rId8"/>
    <p:sldId id="378" r:id="rId9"/>
    <p:sldId id="397" r:id="rId10"/>
    <p:sldId id="362" r:id="rId11"/>
    <p:sldId id="363" r:id="rId12"/>
    <p:sldId id="364" r:id="rId13"/>
    <p:sldId id="365" r:id="rId14"/>
    <p:sldId id="398" r:id="rId15"/>
    <p:sldId id="366" r:id="rId16"/>
    <p:sldId id="367" r:id="rId17"/>
    <p:sldId id="406" r:id="rId18"/>
    <p:sldId id="405" r:id="rId19"/>
    <p:sldId id="380" r:id="rId20"/>
    <p:sldId id="383" r:id="rId21"/>
    <p:sldId id="400" r:id="rId22"/>
    <p:sldId id="393" r:id="rId23"/>
    <p:sldId id="394" r:id="rId24"/>
    <p:sldId id="384" r:id="rId25"/>
    <p:sldId id="401" r:id="rId26"/>
    <p:sldId id="374" r:id="rId27"/>
    <p:sldId id="403" r:id="rId28"/>
    <p:sldId id="402" r:id="rId29"/>
    <p:sldId id="312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 varScale="1">
        <p:scale>
          <a:sx n="87" d="100"/>
          <a:sy n="87" d="100"/>
        </p:scale>
        <p:origin x="15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2015/10/12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/>
                <a:gridCol w="2544283"/>
                <a:gridCol w="2544283"/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348880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 smtClean="0">
                <a:latin typeface="標楷體" pitchFamily="65" charset="-120"/>
                <a:ea typeface="標楷體" pitchFamily="65" charset="-120"/>
              </a:rPr>
              <a:t>Java</a:t>
            </a:r>
          </a:p>
          <a:p>
            <a:pPr algn="ctr"/>
            <a:r>
              <a:rPr lang="zh-TW" altLang="en-US" sz="4800" b="1" dirty="0" smtClean="0">
                <a:latin typeface="標楷體" pitchFamily="65" charset="-120"/>
                <a:ea typeface="標楷體" pitchFamily="65" charset="-120"/>
              </a:rPr>
              <a:t>繼承、抽象、多形</a:t>
            </a:r>
            <a:endParaRPr lang="zh-TW" altLang="en-US" sz="4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2015-10-22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1" y="2060848"/>
            <a:ext cx="1236940" cy="12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1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Employee</a:t>
            </a:r>
            <a:r>
              <a:rPr lang="zh-TW" altLang="en-US" dirty="0"/>
              <a:t>員工類別的</a:t>
            </a:r>
            <a:r>
              <a:rPr lang="en-US" altLang="zh-TW" dirty="0"/>
              <a:t>tom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setSalary</a:t>
            </a:r>
            <a:r>
              <a:rPr lang="en-US" altLang="zh-TW" dirty="0" smtClean="0"/>
              <a:t> 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tom</a:t>
            </a:r>
            <a:r>
              <a:rPr lang="zh-TW" altLang="en-US" dirty="0" smtClean="0"/>
              <a:t>薪水</a:t>
            </a:r>
            <a:endParaRPr lang="en-US" altLang="zh-TW" dirty="0" smtClean="0"/>
          </a:p>
          <a:p>
            <a:r>
              <a:rPr lang="zh-TW" altLang="en-US" dirty="0"/>
              <a:t>建立</a:t>
            </a:r>
            <a:r>
              <a:rPr lang="en-US" altLang="zh-TW" dirty="0"/>
              <a:t>Manager</a:t>
            </a:r>
            <a:r>
              <a:rPr lang="zh-TW" altLang="en-US" dirty="0"/>
              <a:t>經理類別的</a:t>
            </a:r>
            <a:r>
              <a:rPr lang="en-US" altLang="zh-TW" dirty="0"/>
              <a:t>peter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en-US" altLang="zh-TW" dirty="0" err="1"/>
              <a:t>setSalary</a:t>
            </a:r>
            <a:r>
              <a:rPr lang="en-US" altLang="zh-TW" dirty="0"/>
              <a:t> </a:t>
            </a:r>
            <a:r>
              <a:rPr lang="zh-TW" altLang="en-US" dirty="0" smtClean="0"/>
              <a:t>設定</a:t>
            </a:r>
            <a:r>
              <a:rPr lang="en-US" altLang="zh-TW" dirty="0"/>
              <a:t>peter</a:t>
            </a:r>
            <a:r>
              <a:rPr lang="zh-TW" altLang="en-US" dirty="0" smtClean="0"/>
              <a:t>薪水</a:t>
            </a:r>
            <a:endParaRPr lang="en-US" altLang="zh-TW" dirty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Bouns</a:t>
            </a:r>
            <a:r>
              <a:rPr lang="zh-TW" altLang="en-US" dirty="0" smtClean="0"/>
              <a:t> 屬性設定獎金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ShowTotal</a:t>
            </a:r>
            <a:r>
              <a:rPr lang="zh-TW" altLang="en-US" dirty="0" smtClean="0"/>
              <a:t>顯示實領薪水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Manager</a:t>
            </a:r>
            <a:r>
              <a:rPr lang="zh-TW" altLang="en-US" dirty="0" smtClean="0"/>
              <a:t>類別需繼承</a:t>
            </a:r>
            <a:r>
              <a:rPr lang="en-US" altLang="zh-TW" dirty="0" err="1" smtClean="0"/>
              <a:t>Empolyee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66" y="5711453"/>
            <a:ext cx="2285839" cy="10100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84930" y="1738621"/>
            <a:ext cx="1979791" cy="17753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en-US" altLang="zh-TW" dirty="0" err="1" smtClean="0">
                <a:solidFill>
                  <a:schemeClr val="tx1"/>
                </a:solidFill>
              </a:rPr>
              <a:t>m_salary:int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6980633" y="2170670"/>
            <a:ext cx="19840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980633" y="3034765"/>
            <a:ext cx="19840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452320" y="1769980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Empolyee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980633" y="3053942"/>
            <a:ext cx="166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r>
              <a:rPr lang="en-US" altLang="zh-TW" dirty="0" err="1"/>
              <a:t>getSalary</a:t>
            </a:r>
            <a:r>
              <a:rPr lang="en-US" altLang="zh-TW" dirty="0" smtClean="0"/>
              <a:t> ():</a:t>
            </a:r>
            <a:r>
              <a:rPr lang="en-US" altLang="zh-TW" dirty="0" err="1" smtClean="0"/>
              <a:t>int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430098" y="534212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93629" y="4215877"/>
            <a:ext cx="1971092" cy="168465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en-US" altLang="zh-TW" dirty="0" err="1" smtClean="0">
                <a:solidFill>
                  <a:schemeClr val="tx1"/>
                </a:solidFill>
              </a:rPr>
              <a:t>Bouns:int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6989332" y="4647926"/>
            <a:ext cx="19753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989332" y="5449940"/>
            <a:ext cx="19753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452320" y="4247236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Manager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989332" y="5531198"/>
            <a:ext cx="145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r>
              <a:rPr lang="en-US" altLang="zh-TW" dirty="0" err="1"/>
              <a:t>ShowTotal</a:t>
            </a:r>
            <a:r>
              <a:rPr lang="en-US" altLang="zh-TW" dirty="0" smtClean="0"/>
              <a:t> ()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8028384" y="3513968"/>
            <a:ext cx="0" cy="701909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6813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類別成員的存取限制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27584" y="1412875"/>
            <a:ext cx="8229600" cy="5257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類別成員存取修飾詞除可使用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private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和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外，</a:t>
            </a:r>
            <a:b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還可使用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protected </a:t>
            </a: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下面對這三個常用的修飾詞來加以說明：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</a:t>
            </a:r>
            <a:b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成員的存取沒有限制，可在類別中、子類別中或宣告的物件中使用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成員，是屬於共用層級。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private</a:t>
            </a:r>
            <a:b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private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成員只能在自身類別內做存取的動作，是屬於私有層級，無法給外界使用。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protected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/>
            </a:r>
            <a:b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protected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成員除了可以讓自身類別存取之外，也可讓子類別做存取，是屬於保護層級。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1215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類別成員的存取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限制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4800" b="1" dirty="0" smtClean="0">
                <a:ea typeface="微軟正黑體" pitchFamily="34" charset="-120"/>
              </a:rPr>
              <a:t>static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576" y="1556792"/>
            <a:ext cx="8229600" cy="441166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靜態成員的使用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在類別中除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private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protected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三種不同等級</a:t>
            </a:r>
            <a:b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的成員宣告方式外，在某些特殊狀況還可使用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static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敘述</a:t>
            </a:r>
            <a:b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來宣告「靜態成員」。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使用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static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宣告的成員是不需要經過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new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敘述來建立物件就可以直接透過類別來使用的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static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成員在類別中只會儲存一份，且類別所產生的物件</a:t>
            </a:r>
            <a:b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都可一起共用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static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成員。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8838" y="5157192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C00000"/>
                </a:solidFill>
                <a:ea typeface="微軟正黑體" pitchFamily="34" charset="-120"/>
              </a:rPr>
              <a:t>特性：永遠會是一個唯一值！！</a:t>
            </a:r>
            <a:endParaRPr lang="zh-TW" altLang="en-US" sz="2400" dirty="0">
              <a:solidFill>
                <a:srgbClr val="C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17380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static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44824"/>
            <a:ext cx="6972243" cy="40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4369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static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259" y="2772346"/>
            <a:ext cx="1578544" cy="187304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290259" y="238023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56" y="1916832"/>
            <a:ext cx="57435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208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static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8152" y="3284984"/>
            <a:ext cx="6084168" cy="328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23528" y="1485355"/>
            <a:ext cx="8640960" cy="2087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可直接使用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Car.Total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來存取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Total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這個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Shared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成員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變數，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也可直接使用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Car.ShowTotalCars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執行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ShowTotalCars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這個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static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靜態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方法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由於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Total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是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static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成員，因此不管是在這個類別的那個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物件實體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中，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看到的都是同一個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Total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變數，所以可用來累加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而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No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則是物件中的變數，是每個物件實體中各有一份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36303" y="3721679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736303" y="4153727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088231" y="5449871"/>
            <a:ext cx="2448272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083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final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576" y="1556792"/>
            <a:ext cx="8229600" cy="441166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在類別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中可以用來宣告一個類別、函數、或者變數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類別：當宣告在類別上時，該類別就無法被繼承！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函數：當一個函數被宣告為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final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時，則繼承他的子類別無法覆寫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變數：當一個變數被宣告為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final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時，意思是他是一個常數，是無法被修改的。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237351" y="4409038"/>
            <a:ext cx="6286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final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double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PI = 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3.141592653589793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; </a:t>
            </a:r>
            <a:endParaRPr kumimoji="1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97092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5330958" y="1251504"/>
            <a:ext cx="3779368" cy="5243810"/>
            <a:chOff x="5292080" y="548680"/>
            <a:chExt cx="3779368" cy="5243810"/>
          </a:xfrm>
        </p:grpSpPr>
        <p:sp>
          <p:nvSpPr>
            <p:cNvPr id="7" name="矩形 6"/>
            <p:cNvSpPr/>
            <p:nvPr/>
          </p:nvSpPr>
          <p:spPr>
            <a:xfrm>
              <a:off x="6192609" y="548680"/>
              <a:ext cx="1979791" cy="28646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188312" y="980730"/>
              <a:ext cx="1984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6188312" y="2138583"/>
              <a:ext cx="1984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659999" y="580040"/>
              <a:ext cx="823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Person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188312" y="2090028"/>
              <a:ext cx="177170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</a:t>
              </a:r>
              <a:r>
                <a:rPr lang="en-US" altLang="zh-TW" dirty="0" err="1" smtClean="0"/>
                <a:t>setName</a:t>
              </a:r>
              <a:r>
                <a:rPr lang="en-US" altLang="zh-TW" dirty="0" smtClean="0"/>
                <a:t> (char)</a:t>
              </a:r>
            </a:p>
            <a:p>
              <a:r>
                <a:rPr lang="en-US" altLang="zh-TW" dirty="0" smtClean="0"/>
                <a:t>+</a:t>
              </a:r>
              <a:r>
                <a:rPr lang="en-US" altLang="zh-TW" dirty="0" err="1" smtClean="0"/>
                <a:t>setAge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)</a:t>
              </a:r>
            </a:p>
            <a:p>
              <a:r>
                <a:rPr lang="en-US" altLang="zh-TW" dirty="0" smtClean="0"/>
                <a:t>+</a:t>
              </a:r>
              <a:r>
                <a:rPr lang="en-US" altLang="zh-TW" dirty="0" err="1" smtClean="0"/>
                <a:t>getName</a:t>
              </a:r>
              <a:r>
                <a:rPr lang="en-US" altLang="zh-TW" dirty="0" smtClean="0"/>
                <a:t>():char</a:t>
              </a:r>
            </a:p>
            <a:p>
              <a:r>
                <a:rPr lang="en-US" altLang="zh-TW" dirty="0" smtClean="0"/>
                <a:t>+</a:t>
              </a:r>
              <a:r>
                <a:rPr lang="en-US" altLang="zh-TW" dirty="0" err="1" smtClean="0"/>
                <a:t>getAge</a:t>
              </a:r>
              <a:r>
                <a:rPr lang="en-US" altLang="zh-TW" dirty="0" smtClean="0"/>
                <a:t>():</a:t>
              </a:r>
              <a:r>
                <a:rPr lang="en-US" altLang="zh-TW" dirty="0" err="1" smtClean="0"/>
                <a:t>int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96376" y="3832580"/>
              <a:ext cx="3775071" cy="16846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5292080" y="4264629"/>
              <a:ext cx="37793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5292080" y="4869160"/>
              <a:ext cx="37793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660232" y="3863939"/>
              <a:ext cx="923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Student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292080" y="4869160"/>
              <a:ext cx="37793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+&lt;&lt;constructor&gt;&gt; </a:t>
              </a:r>
              <a:r>
                <a:rPr lang="en-US" altLang="zh-TW" dirty="0" smtClean="0"/>
                <a:t>Student(</a:t>
              </a:r>
              <a:r>
                <a:rPr lang="en-US" altLang="zh-TW" dirty="0" err="1" smtClean="0"/>
                <a:t>int,char,int</a:t>
              </a:r>
              <a:r>
                <a:rPr lang="en-US" altLang="zh-TW" dirty="0" smtClean="0"/>
                <a:t>)</a:t>
              </a:r>
            </a:p>
            <a:p>
              <a:r>
                <a:rPr lang="en-US" altLang="zh-TW" dirty="0" smtClean="0"/>
                <a:t>+</a:t>
              </a:r>
              <a:r>
                <a:rPr lang="en-US" altLang="zh-TW" dirty="0" err="1" smtClean="0"/>
                <a:t>printStudent</a:t>
              </a:r>
              <a:r>
                <a:rPr lang="en-US" altLang="zh-TW" dirty="0" smtClean="0"/>
                <a:t>()</a:t>
              </a:r>
            </a:p>
            <a:p>
              <a:endParaRPr lang="en-US" altLang="zh-TW" dirty="0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V="1">
              <a:off x="7131919" y="3413350"/>
              <a:ext cx="0" cy="419231"/>
            </a:xfrm>
            <a:prstGeom prst="straightConnector1">
              <a:avLst/>
            </a:prstGeom>
            <a:ln>
              <a:solidFill>
                <a:schemeClr val="dk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6236966" y="1005401"/>
              <a:ext cx="13575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 smtClean="0"/>
                <a:t>+</a:t>
              </a:r>
              <a:r>
                <a:rPr lang="en-US" altLang="zh-TW" u="sng" dirty="0" err="1" smtClean="0"/>
                <a:t>number:int</a:t>
              </a:r>
              <a:endParaRPr lang="en-US" altLang="zh-TW" u="sng" dirty="0" smtClean="0"/>
            </a:p>
            <a:p>
              <a:r>
                <a:rPr lang="en-US" altLang="zh-TW" dirty="0" smtClean="0"/>
                <a:t>-</a:t>
              </a:r>
              <a:r>
                <a:rPr lang="en-US" altLang="zh-TW" dirty="0" err="1" smtClean="0"/>
                <a:t>name:char</a:t>
              </a:r>
              <a:endParaRPr lang="en-US" altLang="zh-TW" dirty="0" smtClean="0"/>
            </a:p>
            <a:p>
              <a:r>
                <a:rPr lang="en-US" altLang="zh-TW" dirty="0" smtClean="0"/>
                <a:t>-</a:t>
              </a:r>
              <a:r>
                <a:rPr lang="en-US" altLang="zh-TW" dirty="0" err="1" smtClean="0"/>
                <a:t>age:int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84069" y="4345887"/>
              <a:ext cx="741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-</a:t>
              </a:r>
              <a:r>
                <a:rPr lang="en-US" altLang="zh-TW" dirty="0" err="1" smtClean="0"/>
                <a:t>id:int</a:t>
              </a:r>
              <a:endParaRPr lang="zh-TW" altLang="en-US" dirty="0"/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247258" y="1019175"/>
            <a:ext cx="5472607" cy="533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建立一個</a:t>
            </a:r>
            <a:r>
              <a:rPr lang="en-US" altLang="zh-TW" sz="2000" dirty="0"/>
              <a:t>Person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類別：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umber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為靜態成員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用來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計算共建立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多少人</a:t>
            </a:r>
            <a:endParaRPr lang="en-US" altLang="zh-TW" sz="2000" dirty="0" smtClean="0"/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ame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姓名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ge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年齡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TW" sz="20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 smtClean="0"/>
              <a:t>setName</a:t>
            </a:r>
            <a:r>
              <a:rPr lang="zh-TW" altLang="en-US" sz="2000" dirty="0" smtClean="0"/>
              <a:t> 設定姓名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 smtClean="0"/>
              <a:t>setAge</a:t>
            </a:r>
            <a:r>
              <a:rPr lang="zh-TW" altLang="en-US" sz="2000" dirty="0" smtClean="0"/>
              <a:t>     設定年齡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 smtClean="0"/>
              <a:t>getName</a:t>
            </a:r>
            <a:r>
              <a:rPr lang="zh-TW" altLang="en-US" sz="2000" dirty="0" smtClean="0"/>
              <a:t> 取得姓名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 smtClean="0"/>
              <a:t>getAge</a:t>
            </a:r>
            <a:r>
              <a:rPr lang="zh-TW" altLang="en-US" sz="2000" dirty="0" smtClean="0"/>
              <a:t>     取得年齡</a:t>
            </a:r>
            <a:endParaRPr lang="zh-TW" altLang="en-US" sz="2000" dirty="0"/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07504" y="4535404"/>
            <a:ext cx="5472607" cy="2472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建立一個</a:t>
            </a:r>
            <a:r>
              <a:rPr lang="en-US" altLang="zh-TW" sz="2000" dirty="0"/>
              <a:t>Student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類別：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dirty="0" smtClean="0"/>
              <a:t>Student</a:t>
            </a:r>
            <a:r>
              <a:rPr lang="zh-TW" altLang="en-US" sz="2000" dirty="0" smtClean="0"/>
              <a:t>類別需繼承</a:t>
            </a:r>
            <a:r>
              <a:rPr lang="en-US" altLang="zh-TW" sz="2000" dirty="0" smtClean="0"/>
              <a:t>Person</a:t>
            </a:r>
            <a:r>
              <a:rPr lang="zh-TW" altLang="en-US" sz="2000" dirty="0" smtClean="0"/>
              <a:t>類別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d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學號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/>
              <a:t>Student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 建構子 </a:t>
            </a:r>
            <a:endParaRPr lang="en-US" altLang="zh-TW" sz="2000" dirty="0" smtClean="0"/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number ++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TW" altLang="en-US" sz="2000" dirty="0" smtClean="0"/>
              <a:t>設定姓名</a:t>
            </a:r>
            <a:endParaRPr lang="en-US" altLang="zh-TW" sz="2000" dirty="0" smtClean="0"/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TW" altLang="en-US" sz="2000" dirty="0" smtClean="0"/>
              <a:t>設定年</a:t>
            </a:r>
            <a:r>
              <a:rPr lang="zh-TW" altLang="en-US" sz="2000" dirty="0"/>
              <a:t>齡</a:t>
            </a:r>
            <a:endParaRPr lang="en-US" altLang="zh-TW" sz="2000" dirty="0" smtClean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err="1" smtClean="0"/>
              <a:t>printStudent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 列印學生資訊</a:t>
            </a:r>
            <a:endParaRPr lang="en-US" altLang="zh-TW" sz="2000" dirty="0"/>
          </a:p>
          <a:p>
            <a:pPr marL="801688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197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3052318"/>
            <a:ext cx="2155717" cy="215571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68857" y="252593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525932"/>
            <a:ext cx="6192688" cy="28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2521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+mj-lt"/>
                <a:ea typeface="微軟正黑體" pitchFamily="34" charset="-120"/>
              </a:rPr>
              <a:t>抽象類別（</a:t>
            </a:r>
            <a:r>
              <a:rPr lang="en-US" altLang="zh-TW" sz="4800" b="1" dirty="0" smtClean="0">
                <a:latin typeface="+mj-lt"/>
                <a:ea typeface="微軟正黑體" pitchFamily="34" charset="-120"/>
              </a:rPr>
              <a:t>Abstract class</a:t>
            </a:r>
            <a:r>
              <a:rPr lang="zh-TW" altLang="en-US" sz="4800" b="1" dirty="0" smtClean="0">
                <a:latin typeface="+mj-lt"/>
                <a:ea typeface="微軟正黑體" pitchFamily="34" charset="-120"/>
              </a:rPr>
              <a:t>）</a:t>
            </a:r>
            <a:endParaRPr lang="zh-TW" altLang="en-US" sz="48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11981" y="1748459"/>
            <a:ext cx="7920037" cy="44116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覆寫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您定義類別時，可以僅宣告方法名稱而不實作當中的邏輯，這樣的方法稱之為「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抽象方法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」（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Abstract method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如果一個類別中包括了抽象方法，則該類別稱之為「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抽象類別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」（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Abstract class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抽象類別是個未定義完全的類別，所以它不能被用來生成物件，它只能被擴充，並於擴充後完成未完成的抽象方法定義。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8866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繼承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40842" y="1426973"/>
            <a:ext cx="7931150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物件導向程式設計中的繼承就類似真實世界的繼承，例如兒子會繼承爸爸或媽媽的特色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屬性或方法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，且兒子會再擁有自己新的特色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透過繼承機制可讓新的類別可延伸更強的功能，通常將被繼承的類別稱為基底類別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(base class)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、父類別或超類別，而繼承的類別稱為衍生類別、子類別或次類別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當子類別繼承自父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s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類別後，子類別會擁有父類別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所有的成員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屬性、方法、欄位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。</a:t>
            </a: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8464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+mj-lt"/>
                <a:ea typeface="微軟正黑體" pitchFamily="34" charset="-120"/>
              </a:rPr>
              <a:t>抽象類別（</a:t>
            </a:r>
            <a:r>
              <a:rPr lang="en-US" altLang="zh-TW" sz="4800" b="1" dirty="0" smtClean="0">
                <a:latin typeface="+mj-lt"/>
                <a:ea typeface="微軟正黑體" pitchFamily="34" charset="-120"/>
              </a:rPr>
              <a:t>Abstract class</a:t>
            </a:r>
            <a:r>
              <a:rPr lang="zh-TW" altLang="en-US" sz="4800" b="1" dirty="0" smtClean="0">
                <a:latin typeface="+mj-lt"/>
                <a:ea typeface="微軟正黑體" pitchFamily="34" charset="-120"/>
              </a:rPr>
              <a:t>）</a:t>
            </a:r>
            <a:endParaRPr lang="zh-TW" altLang="en-US" sz="48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4364357" cy="384198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357" y="2287439"/>
            <a:ext cx="47910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2257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+mj-lt"/>
                <a:ea typeface="微軟正黑體" pitchFamily="34" charset="-120"/>
              </a:rPr>
              <a:t>抽象類別（</a:t>
            </a:r>
            <a:r>
              <a:rPr lang="en-US" altLang="zh-TW" sz="4800" b="1" dirty="0" smtClean="0">
                <a:latin typeface="+mj-lt"/>
                <a:ea typeface="微軟正黑體" pitchFamily="34" charset="-120"/>
              </a:rPr>
              <a:t>Abstract class</a:t>
            </a:r>
            <a:r>
              <a:rPr lang="zh-TW" altLang="en-US" sz="4800" b="1" dirty="0" smtClean="0">
                <a:latin typeface="+mj-lt"/>
                <a:ea typeface="微軟正黑體" pitchFamily="34" charset="-120"/>
              </a:rPr>
              <a:t>）</a:t>
            </a:r>
            <a:endParaRPr lang="zh-TW" altLang="en-US" sz="48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2" name="Picture 6" descr="Ch7-2-2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81249"/>
            <a:ext cx="2355850" cy="40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49112" y="270892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343393"/>
            <a:ext cx="2153433" cy="26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067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形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多形是物件導向程式設計的重要觀念，可以讓應用程式更容易擴充，因為不需要針對不同資料型態分別建立類別，而是繼承一個基礎類別來建立同名方法，如此就可以處理不同資料型態，如果有新的資料型態，也只需新增繼承的子類別即可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0046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形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物件導向程式的物件呼叫一個實例方法就是送一個訊息給物件，告訴物件需要執行什麼方法，現在</a:t>
            </a:r>
            <a:r>
              <a:rPr lang="en-US" altLang="zh-TW" dirty="0" err="1"/>
              <a:t>s.area</a:t>
            </a:r>
            <a:r>
              <a:rPr lang="en-US" altLang="zh-TW" dirty="0"/>
              <a:t>()</a:t>
            </a:r>
            <a:r>
              <a:rPr lang="zh-TW" altLang="en-US" dirty="0"/>
              <a:t>是將這個訊息送到</a:t>
            </a:r>
            <a:r>
              <a:rPr lang="en-US" altLang="zh-TW" dirty="0"/>
              <a:t>s</a:t>
            </a:r>
            <a:r>
              <a:rPr lang="zh-TW" altLang="en-US" dirty="0"/>
              <a:t>物件變數所參考的物件，執行該物件的實例方法，如下圖所示：</a:t>
            </a:r>
          </a:p>
          <a:p>
            <a:endParaRPr lang="zh-TW" altLang="en-US" dirty="0"/>
          </a:p>
        </p:txBody>
      </p:sp>
      <p:pic>
        <p:nvPicPr>
          <p:cNvPr id="8" name="Picture 6" descr="Ch7-3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15617"/>
            <a:ext cx="4263101" cy="30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8656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多形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7739"/>
            <a:ext cx="4524375" cy="30765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839" y="4324350"/>
            <a:ext cx="48577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2956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多形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675" y="1089553"/>
            <a:ext cx="4848225" cy="2743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5" y="3624540"/>
            <a:ext cx="4886325" cy="325755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617664" y="182619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2347746"/>
            <a:ext cx="2186279" cy="9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4210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5496" y="1384299"/>
            <a:ext cx="5472607" cy="53371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建立一個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Student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類別：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靜態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成員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用來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計算共建立多少位學生</a:t>
            </a:r>
            <a:endParaRPr lang="en-US" altLang="zh-TW" sz="2000" dirty="0"/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Id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學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號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Sname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姓名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hi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國文成績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ng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英文成績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bcc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計概成績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avg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-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用來存放成績平均值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/>
              <a:t>Student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 建構子 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++</a:t>
            </a:r>
            <a:endParaRPr lang="en-US" altLang="zh-TW" sz="2000" dirty="0" smtClean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err="1"/>
              <a:t>GetStudentNum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 取得目前有幾位學生</a:t>
            </a:r>
            <a:endParaRPr lang="en-US" altLang="zh-TW" sz="2000" dirty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err="1"/>
              <a:t>SetStudent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, String,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int</a:t>
            </a:r>
            <a:r>
              <a:rPr lang="en-US" altLang="zh-TW" sz="2000" dirty="0" smtClean="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TW" altLang="en-US" sz="2000" dirty="0" smtClean="0"/>
              <a:t>        設定學生資料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Id,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Sname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chi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eng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bcc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err="1" smtClean="0"/>
              <a:t>CheckData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 確認成績是否在</a:t>
            </a:r>
            <a:r>
              <a:rPr lang="en-US" altLang="zh-TW" sz="2000" dirty="0" smtClean="0"/>
              <a:t>0~100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TW" altLang="en-US" sz="2000" dirty="0" smtClean="0"/>
              <a:t>若不正確則將成績設為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並呼叫</a:t>
            </a:r>
            <a:r>
              <a:rPr lang="en-US" altLang="zh-TW" sz="2000" dirty="0" smtClean="0"/>
              <a:t>Error</a:t>
            </a:r>
            <a:br>
              <a:rPr lang="en-US" altLang="zh-TW" sz="2000" dirty="0" smtClean="0"/>
            </a:br>
            <a:r>
              <a:rPr lang="zh-TW" altLang="en-US" sz="2000" dirty="0" smtClean="0"/>
              <a:t>確定完成後計算平均值</a:t>
            </a:r>
            <a:endParaRPr lang="en-US" altLang="zh-TW" sz="2000" dirty="0" smtClean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smtClean="0"/>
              <a:t>Error(</a:t>
            </a:r>
            <a:r>
              <a:rPr lang="en-US" altLang="zh-TW" sz="2000" dirty="0"/>
              <a:t>String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顯</a:t>
            </a:r>
            <a:r>
              <a:rPr lang="zh-TW" altLang="en-US" sz="2000" dirty="0"/>
              <a:t>示</a:t>
            </a:r>
            <a:r>
              <a:rPr lang="zh-TW" altLang="en-US" sz="2000" dirty="0" smtClean="0"/>
              <a:t>成績不正確</a:t>
            </a:r>
            <a:endParaRPr lang="en-US" altLang="zh-TW" sz="2000" dirty="0" smtClean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err="1"/>
              <a:t>GetStudent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 列印學生資訊</a:t>
            </a:r>
            <a:endParaRPr lang="en-US" altLang="zh-TW" sz="2000" dirty="0"/>
          </a:p>
          <a:p>
            <a:pPr marL="801688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508104" y="1448768"/>
            <a:ext cx="3532689" cy="4757067"/>
            <a:chOff x="7952079" y="1628800"/>
            <a:chExt cx="3532689" cy="4757067"/>
          </a:xfrm>
        </p:grpSpPr>
        <p:sp>
          <p:nvSpPr>
            <p:cNvPr id="9" name="矩形 8"/>
            <p:cNvSpPr/>
            <p:nvPr/>
          </p:nvSpPr>
          <p:spPr>
            <a:xfrm>
              <a:off x="7956376" y="1628800"/>
              <a:ext cx="3528392" cy="47275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7952079" y="2060849"/>
              <a:ext cx="35326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7952079" y="4612364"/>
              <a:ext cx="35326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9256854" y="1646297"/>
              <a:ext cx="923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Student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952079" y="4631541"/>
              <a:ext cx="346639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+&lt;&lt;constructor&gt;&gt; Student()</a:t>
              </a:r>
            </a:p>
            <a:p>
              <a:r>
                <a:rPr lang="en-US" altLang="zh-TW" dirty="0" smtClean="0"/>
                <a:t>+</a:t>
              </a:r>
              <a:r>
                <a:rPr lang="en-US" altLang="zh-TW" dirty="0" err="1" smtClean="0"/>
                <a:t>GetStudentNum</a:t>
              </a:r>
              <a:r>
                <a:rPr lang="en-US" altLang="zh-TW" dirty="0" smtClean="0"/>
                <a:t>()</a:t>
              </a:r>
            </a:p>
            <a:p>
              <a:r>
                <a:rPr lang="en-US" altLang="zh-TW" dirty="0" smtClean="0"/>
                <a:t>+</a:t>
              </a:r>
              <a:r>
                <a:rPr lang="en-US" altLang="zh-TW" dirty="0" err="1" smtClean="0"/>
                <a:t>SetStudent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, String, 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, 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, 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)</a:t>
              </a:r>
            </a:p>
            <a:p>
              <a:r>
                <a:rPr lang="en-US" altLang="zh-TW" dirty="0"/>
                <a:t>+</a:t>
              </a:r>
              <a:r>
                <a:rPr lang="en-US" altLang="zh-TW" dirty="0" err="1" smtClean="0"/>
                <a:t>CheckData</a:t>
              </a:r>
              <a:r>
                <a:rPr lang="en-US" altLang="zh-TW" dirty="0" smtClean="0"/>
                <a:t>(</a:t>
              </a:r>
              <a:r>
                <a:rPr lang="en-US" altLang="zh-TW" dirty="0"/>
                <a:t>String</a:t>
              </a:r>
              <a:r>
                <a:rPr lang="en-US" altLang="zh-TW" dirty="0" smtClean="0"/>
                <a:t>)</a:t>
              </a:r>
            </a:p>
            <a:p>
              <a:r>
                <a:rPr lang="en-US" altLang="zh-TW" dirty="0" smtClean="0"/>
                <a:t>+</a:t>
              </a:r>
              <a:r>
                <a:rPr lang="en-US" altLang="zh-TW" dirty="0" err="1"/>
                <a:t>GetStudent</a:t>
              </a:r>
              <a:r>
                <a:rPr lang="en-US" altLang="zh-TW" dirty="0"/>
                <a:t>()</a:t>
              </a:r>
              <a:endParaRPr lang="en-US" altLang="zh-TW" dirty="0" smtClean="0"/>
            </a:p>
            <a:p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000163" y="2361518"/>
              <a:ext cx="1502334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/>
                <a:t>+</a:t>
              </a:r>
              <a:r>
                <a:rPr lang="en-US" altLang="zh-TW" u="sng" dirty="0" err="1"/>
                <a:t>Num:int</a:t>
              </a:r>
              <a:endParaRPr lang="en-US" altLang="zh-TW" u="sng" dirty="0"/>
            </a:p>
            <a:p>
              <a:r>
                <a:rPr lang="en-US" altLang="zh-TW" dirty="0" smtClean="0"/>
                <a:t>-</a:t>
              </a:r>
              <a:r>
                <a:rPr lang="en-US" altLang="zh-TW" dirty="0" err="1" smtClean="0"/>
                <a:t>Id:int</a:t>
              </a:r>
              <a:endParaRPr lang="en-US" altLang="zh-TW" dirty="0"/>
            </a:p>
            <a:p>
              <a:r>
                <a:rPr lang="en-US" altLang="zh-TW" dirty="0"/>
                <a:t>-</a:t>
              </a:r>
              <a:r>
                <a:rPr lang="en-US" altLang="zh-TW" dirty="0" err="1"/>
                <a:t>Sname:String</a:t>
              </a:r>
              <a:endParaRPr lang="en-US" altLang="zh-TW" dirty="0"/>
            </a:p>
            <a:p>
              <a:r>
                <a:rPr lang="en-US" altLang="zh-TW" dirty="0"/>
                <a:t>-</a:t>
              </a:r>
              <a:r>
                <a:rPr lang="en-US" altLang="zh-TW" dirty="0" err="1"/>
                <a:t>chi:int</a:t>
              </a:r>
              <a:endParaRPr lang="en-US" altLang="zh-TW" dirty="0"/>
            </a:p>
            <a:p>
              <a:r>
                <a:rPr lang="en-US" altLang="zh-TW" dirty="0"/>
                <a:t>-</a:t>
              </a:r>
              <a:r>
                <a:rPr lang="en-US" altLang="zh-TW" dirty="0" err="1"/>
                <a:t>eng:int</a:t>
              </a:r>
              <a:endParaRPr lang="en-US" altLang="zh-TW" dirty="0"/>
            </a:p>
            <a:p>
              <a:r>
                <a:rPr lang="en-US" altLang="zh-TW" dirty="0"/>
                <a:t>-</a:t>
              </a:r>
              <a:r>
                <a:rPr lang="en-US" altLang="zh-TW" dirty="0" err="1"/>
                <a:t>bcc:int</a:t>
              </a:r>
              <a:endParaRPr lang="en-US" altLang="zh-TW" dirty="0"/>
            </a:p>
            <a:p>
              <a:r>
                <a:rPr lang="en-US" altLang="zh-TW" dirty="0"/>
                <a:t>-</a:t>
              </a:r>
              <a:r>
                <a:rPr lang="en-US" altLang="zh-TW" dirty="0" err="1"/>
                <a:t>avg:double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308865586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35" y="1337345"/>
            <a:ext cx="7841530" cy="494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03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87624" y="192148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723323"/>
            <a:ext cx="3828256" cy="480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607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9720" y="0"/>
            <a:ext cx="917372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solidFill>
                  <a:srgbClr val="FF0000"/>
                </a:solidFill>
                <a:latin typeface="Times New Roman" pitchFamily="18" charset="0"/>
              </a:rPr>
              <a:t>Thanks for your attention 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642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繼承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902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 marL="342900" indent="-342900"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dirty="0"/>
              <a:t>繼承不只可以多個子類別繼承同一個父類別，還可以擁有很多層的繼承。</a:t>
            </a:r>
            <a:endParaRPr lang="zh-TW" altLang="en-US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8" descr="Ch7-1-1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38" y="2708920"/>
            <a:ext cx="4818063" cy="336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0315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繼承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902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類別如果是繼承自存在的其他類別，其宣告語法如下所示：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class </a:t>
            </a:r>
            <a:r>
              <a:rPr lang="zh-TW" altLang="en-US" dirty="0">
                <a:solidFill>
                  <a:srgbClr val="FF0000"/>
                </a:solidFill>
              </a:rPr>
              <a:t>子類別名稱 </a:t>
            </a:r>
            <a:r>
              <a:rPr lang="en-US" altLang="zh-TW" dirty="0">
                <a:solidFill>
                  <a:srgbClr val="FF0000"/>
                </a:solidFill>
              </a:rPr>
              <a:t>extends </a:t>
            </a:r>
            <a:r>
              <a:rPr lang="zh-TW" altLang="en-US" dirty="0">
                <a:solidFill>
                  <a:srgbClr val="FF0000"/>
                </a:solidFill>
              </a:rPr>
              <a:t>父類別名稱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 …… // </a:t>
            </a:r>
            <a:r>
              <a:rPr lang="zh-TW" altLang="en-US" dirty="0">
                <a:solidFill>
                  <a:srgbClr val="FF0000"/>
                </a:solidFill>
              </a:rPr>
              <a:t>額外的成員資料和方法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上述語法使用</a:t>
            </a:r>
            <a:r>
              <a:rPr lang="en-US" altLang="zh-TW" dirty="0"/>
              <a:t>extends</a:t>
            </a:r>
            <a:r>
              <a:rPr lang="zh-TW" altLang="en-US" dirty="0"/>
              <a:t>關鍵子來擴充父類別的原型宣告。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24960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繼承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5580"/>
            <a:ext cx="5153025" cy="27051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590925"/>
            <a:ext cx="4495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6546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繼承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424223"/>
            <a:ext cx="5351861" cy="266429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819095" y="231275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2801122"/>
            <a:ext cx="1665921" cy="19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2466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繼承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使用父類別的建構子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語言的子類別並不能繼承父類別的建構子，子類別只能使用</a:t>
            </a:r>
            <a:r>
              <a:rPr lang="en-US" altLang="zh-TW" dirty="0"/>
              <a:t>super</a:t>
            </a:r>
            <a:r>
              <a:rPr lang="zh-TW" altLang="en-US" dirty="0"/>
              <a:t>關鍵字呼叫父類別的建構子，同理，在子類別覆寫的方法和隱藏的成員變數，也都可以使用</a:t>
            </a:r>
            <a:r>
              <a:rPr lang="en-US" altLang="zh-TW" dirty="0"/>
              <a:t>super</a:t>
            </a:r>
            <a:r>
              <a:rPr lang="zh-TW" altLang="en-US" dirty="0"/>
              <a:t>來呼叫和</a:t>
            </a:r>
            <a:r>
              <a:rPr lang="zh-TW" altLang="en-US" dirty="0" smtClean="0"/>
              <a:t>存取。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6344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282" y="118794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使用父類別的建構子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349" y="2492760"/>
            <a:ext cx="4462102" cy="27378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502" y="1412777"/>
            <a:ext cx="49053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32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282" y="118794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使用父類別的建構子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72367"/>
            <a:ext cx="6157664" cy="244893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290259" y="238023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4" y="2772367"/>
            <a:ext cx="2048116" cy="27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83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1071</Words>
  <Application>Microsoft Office PowerPoint</Application>
  <PresentationFormat>如螢幕大小 (4:3)</PresentationFormat>
  <Paragraphs>177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微軟正黑體</vt:lpstr>
      <vt:lpstr>新細明體</vt:lpstr>
      <vt:lpstr>標楷體</vt:lpstr>
      <vt:lpstr>Arial</vt:lpstr>
      <vt:lpstr>Calibri</vt:lpstr>
      <vt:lpstr>Consolas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your attention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York</cp:lastModifiedBy>
  <cp:revision>119</cp:revision>
  <dcterms:created xsi:type="dcterms:W3CDTF">2012-01-07T05:26:11Z</dcterms:created>
  <dcterms:modified xsi:type="dcterms:W3CDTF">2015-10-12T08:11:12Z</dcterms:modified>
</cp:coreProperties>
</file>