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386" r:id="rId2"/>
    <p:sldId id="406" r:id="rId3"/>
    <p:sldId id="409" r:id="rId4"/>
    <p:sldId id="408" r:id="rId5"/>
    <p:sldId id="410" r:id="rId6"/>
    <p:sldId id="412" r:id="rId7"/>
    <p:sldId id="414" r:id="rId8"/>
    <p:sldId id="413" r:id="rId9"/>
    <p:sldId id="426" r:id="rId10"/>
    <p:sldId id="411" r:id="rId11"/>
    <p:sldId id="415" r:id="rId12"/>
    <p:sldId id="427" r:id="rId13"/>
    <p:sldId id="442" r:id="rId14"/>
    <p:sldId id="437" r:id="rId15"/>
    <p:sldId id="439" r:id="rId16"/>
    <p:sldId id="436" r:id="rId17"/>
    <p:sldId id="438" r:id="rId18"/>
    <p:sldId id="407" r:id="rId19"/>
    <p:sldId id="416" r:id="rId20"/>
    <p:sldId id="417" r:id="rId21"/>
    <p:sldId id="419" r:id="rId22"/>
    <p:sldId id="418" r:id="rId23"/>
    <p:sldId id="420" r:id="rId24"/>
    <p:sldId id="421" r:id="rId25"/>
    <p:sldId id="423" r:id="rId26"/>
    <p:sldId id="428" r:id="rId27"/>
    <p:sldId id="429" r:id="rId28"/>
    <p:sldId id="430" r:id="rId29"/>
    <p:sldId id="431" r:id="rId30"/>
    <p:sldId id="441" r:id="rId31"/>
    <p:sldId id="443" r:id="rId32"/>
    <p:sldId id="440" r:id="rId33"/>
    <p:sldId id="403" r:id="rId34"/>
    <p:sldId id="402" r:id="rId35"/>
    <p:sldId id="312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2015/11/19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1B710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0142539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4283"/>
                <a:gridCol w="2544283"/>
                <a:gridCol w="2544283"/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3200" b="1" kern="1200">
          <a:solidFill>
            <a:srgbClr val="0C330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b="1" kern="1200">
          <a:solidFill>
            <a:srgbClr val="1B710F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b="0" kern="1200">
          <a:solidFill>
            <a:schemeClr val="accent6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66023" y="2552100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 smtClean="0">
                <a:latin typeface="標楷體" pitchFamily="65" charset="-120"/>
                <a:ea typeface="標楷體" pitchFamily="65" charset="-120"/>
              </a:rPr>
              <a:t>Java</a:t>
            </a:r>
            <a:r>
              <a:rPr lang="zh-TW" altLang="en-US" sz="4800" b="1" dirty="0" smtClean="0">
                <a:latin typeface="標楷體" pitchFamily="65" charset="-120"/>
                <a:ea typeface="標楷體" pitchFamily="65" charset="-120"/>
              </a:rPr>
              <a:t>的執行緒</a:t>
            </a:r>
            <a:endParaRPr lang="en-US" altLang="zh-TW" sz="4800" b="1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08770" y="6381328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1B710F"/>
                </a:solidFill>
                <a:latin typeface="Times New Roman" pitchFamily="18" charset="0"/>
                <a:cs typeface="Times New Roman" pitchFamily="18" charset="0"/>
              </a:rPr>
              <a:t>2015-10-29</a:t>
            </a:r>
            <a:endParaRPr lang="zh-TW" altLang="en-US" sz="2000" b="1" dirty="0">
              <a:solidFill>
                <a:srgbClr val="1B710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257" y="2264068"/>
            <a:ext cx="1236940" cy="123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1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繼承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Thread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類別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zh-TW" altLang="en-US" dirty="0" smtClean="0"/>
              <a:t>方法二</a:t>
            </a:r>
            <a:r>
              <a:rPr lang="en-US" altLang="zh-TW" dirty="0" smtClean="0"/>
              <a:t>:</a:t>
            </a:r>
            <a:r>
              <a:rPr lang="zh-TW" altLang="en-US" dirty="0"/>
              <a:t>繼承</a:t>
            </a:r>
            <a:r>
              <a:rPr lang="en-US" altLang="zh-TW" dirty="0"/>
              <a:t>Thread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zh-TW" altLang="en-US" dirty="0" smtClean="0"/>
              <a:t>若</a:t>
            </a:r>
            <a:r>
              <a:rPr lang="zh-TW" altLang="en-US" dirty="0"/>
              <a:t>類別沒有繼承其他類別，就可以直接繼承</a:t>
            </a:r>
            <a:r>
              <a:rPr lang="en-US" altLang="zh-TW" dirty="0"/>
              <a:t>Thread</a:t>
            </a:r>
            <a:r>
              <a:rPr lang="zh-TW" altLang="en-US" dirty="0"/>
              <a:t>類別，然後覆寫</a:t>
            </a:r>
            <a:r>
              <a:rPr lang="en-US" altLang="zh-TW" dirty="0"/>
              <a:t>run()</a:t>
            </a:r>
            <a:r>
              <a:rPr lang="zh-TW" altLang="en-US" dirty="0"/>
              <a:t>方法建立執行緒物件，如下所示：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class </a:t>
            </a:r>
            <a:r>
              <a:rPr lang="en-US" altLang="zh-TW" dirty="0" err="1">
                <a:solidFill>
                  <a:srgbClr val="FF0000"/>
                </a:solidFill>
              </a:rPr>
              <a:t>UserThread</a:t>
            </a:r>
            <a:r>
              <a:rPr lang="en-US" altLang="zh-TW" dirty="0">
                <a:solidFill>
                  <a:srgbClr val="FF0000"/>
                </a:solidFill>
              </a:rPr>
              <a:t> extends Thread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{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public </a:t>
            </a:r>
            <a:r>
              <a:rPr lang="en-US" altLang="zh-TW" dirty="0" err="1">
                <a:solidFill>
                  <a:srgbClr val="FF0000"/>
                </a:solidFill>
              </a:rPr>
              <a:t>UserThread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length, String name) 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public void run()  { ………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zh-TW" altLang="en-US" dirty="0">
              <a:solidFill>
                <a:srgbClr val="FF0000"/>
              </a:solidFill>
            </a:endParaRPr>
          </a:p>
          <a:p>
            <a:r>
              <a:rPr lang="zh-TW" altLang="en-US" dirty="0"/>
              <a:t>接著就可以建立</a:t>
            </a:r>
            <a:r>
              <a:rPr lang="en-US" altLang="zh-TW" dirty="0"/>
              <a:t>Thread</a:t>
            </a:r>
            <a:r>
              <a:rPr lang="zh-TW" altLang="en-US" dirty="0"/>
              <a:t>物件，啟動執行緒，如下所示：</a:t>
            </a:r>
          </a:p>
          <a:p>
            <a:pPr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UserThread</a:t>
            </a:r>
            <a:r>
              <a:rPr lang="en-US" altLang="zh-TW" dirty="0">
                <a:solidFill>
                  <a:srgbClr val="FF0000"/>
                </a:solidFill>
              </a:rPr>
              <a:t> ut1 = </a:t>
            </a:r>
            <a:r>
              <a:rPr lang="en-US" altLang="zh-TW" dirty="0" smtClean="0">
                <a:solidFill>
                  <a:srgbClr val="FF0000"/>
                </a:solidFill>
              </a:rPr>
              <a:t>new </a:t>
            </a:r>
            <a:r>
              <a:rPr lang="en-US" altLang="zh-TW" dirty="0" err="1">
                <a:solidFill>
                  <a:srgbClr val="FF0000"/>
                </a:solidFill>
              </a:rPr>
              <a:t>UserThread</a:t>
            </a:r>
            <a:r>
              <a:rPr lang="en-US" altLang="zh-TW" dirty="0">
                <a:solidFill>
                  <a:srgbClr val="FF0000"/>
                </a:solidFill>
              </a:rPr>
              <a:t>(5, "</a:t>
            </a:r>
            <a:r>
              <a:rPr lang="zh-TW" altLang="en-US" dirty="0">
                <a:solidFill>
                  <a:srgbClr val="FF0000"/>
                </a:solidFill>
              </a:rPr>
              <a:t>執行緒</a:t>
            </a:r>
            <a:r>
              <a:rPr lang="en-US" altLang="zh-TW" dirty="0">
                <a:solidFill>
                  <a:srgbClr val="FF0000"/>
                </a:solidFill>
              </a:rPr>
              <a:t>A");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ut1.start();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33950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繼承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Thread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類別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2" y="1844824"/>
            <a:ext cx="615760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8071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繼承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Thread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類別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670" y="2301087"/>
            <a:ext cx="6120680" cy="318275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308304" y="250176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190" y="3410881"/>
            <a:ext cx="27527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9534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b="1" smtClean="0"/>
              <a:pPr/>
              <a:t>13</a:t>
            </a:fld>
            <a:endParaRPr lang="zh-TW" altLang="en-US" b="1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產生出</a:t>
            </a:r>
            <a:r>
              <a:rPr lang="zh-TW" altLang="en-US" dirty="0"/>
              <a:t>十個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並列印出</a:t>
            </a:r>
            <a:r>
              <a:rPr lang="en-US" altLang="zh-TW" dirty="0" smtClean="0"/>
              <a:t>“Hello Word </a:t>
            </a:r>
            <a:r>
              <a:rPr lang="en-US" altLang="zh-TW" dirty="0"/>
              <a:t>! I am </a:t>
            </a:r>
            <a:r>
              <a:rPr lang="en-US" altLang="zh-TW" dirty="0" smtClean="0"/>
              <a:t>xx</a:t>
            </a:r>
            <a:r>
              <a:rPr lang="zh-TW" altLang="en-US" dirty="0" smtClean="0"/>
              <a:t> </a:t>
            </a:r>
            <a:r>
              <a:rPr lang="en-US" altLang="zh-TW" dirty="0"/>
              <a:t>thread"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Thread ID </a:t>
            </a:r>
            <a:r>
              <a:rPr lang="zh-TW" altLang="en-US" dirty="0"/>
              <a:t>取得方式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threadId</a:t>
            </a:r>
            <a:r>
              <a:rPr lang="en-US" altLang="zh-TW" dirty="0"/>
              <a:t> = (</a:t>
            </a:r>
            <a:r>
              <a:rPr lang="en-US" altLang="zh-TW" dirty="0" err="1"/>
              <a:t>int</a:t>
            </a:r>
            <a:r>
              <a:rPr lang="en-US" altLang="zh-TW" dirty="0"/>
              <a:t>) </a:t>
            </a:r>
            <a:r>
              <a:rPr lang="en-US" altLang="zh-TW" dirty="0" err="1"/>
              <a:t>Thread.</a:t>
            </a:r>
            <a:r>
              <a:rPr lang="en-US" altLang="zh-TW" i="1" dirty="0" err="1"/>
              <a:t>currentThread</a:t>
            </a:r>
            <a:r>
              <a:rPr lang="en-US" altLang="zh-TW" i="1" dirty="0"/>
              <a:t>().</a:t>
            </a:r>
            <a:r>
              <a:rPr lang="en-US" altLang="zh-TW" i="1" dirty="0" err="1"/>
              <a:t>getId</a:t>
            </a:r>
            <a:r>
              <a:rPr lang="en-US" altLang="zh-TW" i="1" dirty="0"/>
              <a:t>() % </a:t>
            </a:r>
            <a:r>
              <a:rPr lang="en-US" altLang="zh-TW" i="1" dirty="0" err="1"/>
              <a:t>numThreads</a:t>
            </a:r>
            <a:r>
              <a:rPr lang="en-US" altLang="zh-TW" i="1" dirty="0"/>
              <a:t> + 1;</a:t>
            </a:r>
          </a:p>
          <a:p>
            <a:pPr marL="0" indent="0">
              <a:buNone/>
            </a:pPr>
            <a:endParaRPr lang="en-US" altLang="zh-TW" i="1" dirty="0"/>
          </a:p>
          <a:p>
            <a:pPr marL="0" indent="0">
              <a:buNone/>
            </a:pPr>
            <a:r>
              <a:rPr lang="zh-TW" altLang="en-US" dirty="0"/>
              <a:t>其中 </a:t>
            </a:r>
            <a:r>
              <a:rPr lang="en-US" altLang="zh-TW" i="1" dirty="0" err="1"/>
              <a:t>numThreads</a:t>
            </a:r>
            <a:r>
              <a:rPr lang="en-US" altLang="zh-TW" i="1" dirty="0"/>
              <a:t> </a:t>
            </a:r>
            <a:r>
              <a:rPr lang="zh-TW" altLang="en-US" i="1" dirty="0"/>
              <a:t> </a:t>
            </a:r>
            <a:r>
              <a:rPr lang="en-US" altLang="zh-TW" i="1" dirty="0"/>
              <a:t>=</a:t>
            </a:r>
            <a:r>
              <a:rPr lang="zh-TW" altLang="en-US" i="1" dirty="0"/>
              <a:t> 總</a:t>
            </a:r>
            <a:r>
              <a:rPr lang="en-US" altLang="zh-TW" i="1" dirty="0"/>
              <a:t>Thread</a:t>
            </a:r>
            <a:r>
              <a:rPr lang="zh-TW" altLang="en-US" i="1" dirty="0"/>
              <a:t>個數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268838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b="1" smtClean="0"/>
              <a:pPr/>
              <a:t>14</a:t>
            </a:fld>
            <a:endParaRPr lang="zh-TW" altLang="en-US" b="1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 smtClean="0"/>
              <a:t>撰寫一個平行版本的矩陣相加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宣告兩個</a:t>
            </a:r>
            <a:r>
              <a:rPr lang="en-US" altLang="zh-TW" dirty="0" smtClean="0"/>
              <a:t>10*10</a:t>
            </a:r>
            <a:r>
              <a:rPr lang="zh-TW" altLang="en-US" dirty="0" smtClean="0"/>
              <a:t>矩陣，並填入</a:t>
            </a:r>
            <a:r>
              <a:rPr lang="en-US" altLang="zh-TW" dirty="0" smtClean="0"/>
              <a:t>1~10</a:t>
            </a:r>
            <a:r>
              <a:rPr lang="zh-TW" altLang="en-US" dirty="0" smtClean="0"/>
              <a:t>的亂數</a:t>
            </a:r>
            <a:endParaRPr lang="en-US" altLang="zh-TW" dirty="0" smtClean="0"/>
          </a:p>
          <a:p>
            <a:r>
              <a:rPr lang="zh-TW" altLang="en-US" dirty="0" smtClean="0"/>
              <a:t>每隻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必須利用自身</a:t>
            </a:r>
            <a:r>
              <a:rPr lang="en-US" altLang="zh-TW" dirty="0" smtClean="0"/>
              <a:t>Thread ID</a:t>
            </a:r>
            <a:r>
              <a:rPr lang="zh-TW" altLang="en-US" dirty="0" smtClean="0"/>
              <a:t>計算起始位置及結束位置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126" name="Picture 6" descr="http://203.71.212.14/assets/documents/167/original/d41d8cd98f00b204e9800998ecf8427e_html_6afd5877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420" y="2636912"/>
            <a:ext cx="7416824" cy="168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745448" y="2636912"/>
            <a:ext cx="4176464" cy="747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7" name="直線單箭頭接點 6"/>
          <p:cNvCxnSpPr>
            <a:stCxn id="3" idx="1"/>
            <a:endCxn id="9" idx="3"/>
          </p:cNvCxnSpPr>
          <p:nvPr/>
        </p:nvCxnSpPr>
        <p:spPr>
          <a:xfrm flipH="1" flipV="1">
            <a:off x="1081783" y="3010627"/>
            <a:ext cx="663665" cy="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45448" y="3466863"/>
            <a:ext cx="4176464" cy="7474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17" name="直線單箭頭接點 16"/>
          <p:cNvCxnSpPr>
            <a:stCxn id="16" idx="1"/>
          </p:cNvCxnSpPr>
          <p:nvPr/>
        </p:nvCxnSpPr>
        <p:spPr>
          <a:xfrm flipH="1">
            <a:off x="1097376" y="3840579"/>
            <a:ext cx="648072" cy="1367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11004" y="2825961"/>
            <a:ext cx="97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Thread1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11004" y="3692452"/>
            <a:ext cx="97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</a:rPr>
              <a:t>Thread2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60232" y="2636912"/>
            <a:ext cx="2026568" cy="747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22" name="直線單箭頭接點 21"/>
          <p:cNvCxnSpPr>
            <a:stCxn id="21" idx="1"/>
          </p:cNvCxnSpPr>
          <p:nvPr/>
        </p:nvCxnSpPr>
        <p:spPr>
          <a:xfrm flipH="1">
            <a:off x="5996568" y="3010628"/>
            <a:ext cx="66366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660232" y="3440749"/>
            <a:ext cx="2026568" cy="7474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25" name="直線單箭頭接點 24"/>
          <p:cNvCxnSpPr>
            <a:stCxn id="23" idx="1"/>
          </p:cNvCxnSpPr>
          <p:nvPr/>
        </p:nvCxnSpPr>
        <p:spPr>
          <a:xfrm flipH="1">
            <a:off x="6012160" y="3814465"/>
            <a:ext cx="648072" cy="13675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2604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b="1" smtClean="0"/>
              <a:pPr/>
              <a:t>15</a:t>
            </a:fld>
            <a:endParaRPr lang="zh-TW" altLang="en-US" b="1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3252231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504" y="144876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853317"/>
            <a:ext cx="7038975" cy="22574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" y="4233862"/>
            <a:ext cx="71056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8130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504" y="144876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2281237"/>
            <a:ext cx="71913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2873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執行緒的同步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 smtClean="0"/>
              <a:t>在先前程式</a:t>
            </a:r>
            <a:r>
              <a:rPr lang="zh-TW" altLang="en-US" dirty="0"/>
              <a:t>範例的執行緒間並沒有任何關係，簡單的說，執行緒的目的只是為了加速程式執行。另一種情況</a:t>
            </a:r>
            <a:r>
              <a:rPr lang="zh-TW" altLang="en-US" dirty="0" smtClean="0"/>
              <a:t>是執行緒間擁有生產和消費者的關係或是同時</a:t>
            </a:r>
            <a:r>
              <a:rPr lang="zh-TW" altLang="en-US" dirty="0"/>
              <a:t>存取相同資源，當有此情況，就需要考量「同步」（</a:t>
            </a:r>
            <a:r>
              <a:rPr lang="en-US" altLang="zh-TW" dirty="0"/>
              <a:t>Synchronization</a:t>
            </a:r>
            <a:r>
              <a:rPr lang="zh-TW" altLang="en-US" dirty="0"/>
              <a:t>）問題。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92515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執行緒的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同步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生產者和消費者模型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816224"/>
            <a:ext cx="8686800" cy="4637112"/>
          </a:xfrm>
        </p:spPr>
        <p:txBody>
          <a:bodyPr/>
          <a:lstStyle/>
          <a:p>
            <a:pPr>
              <a:buNone/>
            </a:pPr>
            <a:r>
              <a:rPr lang="zh-TW" altLang="en-US" u="sng" dirty="0"/>
              <a:t>生產者和消費者模型（</a:t>
            </a:r>
            <a:r>
              <a:rPr lang="en-US" altLang="zh-TW" u="sng" dirty="0"/>
              <a:t>Producer/Consumer </a:t>
            </a:r>
            <a:r>
              <a:rPr lang="en-US" altLang="zh-TW" u="sng" dirty="0" smtClean="0"/>
              <a:t>Model</a:t>
            </a:r>
            <a:r>
              <a:rPr lang="zh-TW" altLang="en-US" u="sng" dirty="0"/>
              <a:t>）</a:t>
            </a:r>
          </a:p>
          <a:p>
            <a:r>
              <a:rPr lang="zh-TW" altLang="en-US" dirty="0"/>
              <a:t>生產者和消費者模型是指一個執行緒產生資料，稱為生產者，另一個執行緒讀取生產者產生的資料，稱為消費者，產生的資料是儲存在共用的資料儲存緩衝區稱為「佇列」（</a:t>
            </a:r>
            <a:r>
              <a:rPr lang="en-US" altLang="zh-TW" dirty="0"/>
              <a:t>Queue</a:t>
            </a:r>
            <a:r>
              <a:rPr lang="zh-TW" altLang="en-US" dirty="0"/>
              <a:t>），這是一種先進先出的資料結構，如下圖所示：</a:t>
            </a:r>
          </a:p>
          <a:p>
            <a:endParaRPr lang="zh-TW" altLang="en-US" dirty="0"/>
          </a:p>
        </p:txBody>
      </p:sp>
      <p:pic>
        <p:nvPicPr>
          <p:cNvPr id="8" name="Picture 9" descr="Ch16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1" y="5117421"/>
            <a:ext cx="7856537" cy="133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115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執行緒的基礎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637112"/>
          </a:xfrm>
        </p:spPr>
        <p:txBody>
          <a:bodyPr/>
          <a:lstStyle/>
          <a:p>
            <a:r>
              <a:rPr lang="zh-TW" altLang="en-US" dirty="0"/>
              <a:t>「執行緒」（</a:t>
            </a:r>
            <a:r>
              <a:rPr lang="en-US" altLang="zh-TW" dirty="0"/>
              <a:t>Thread</a:t>
            </a:r>
            <a:r>
              <a:rPr lang="zh-TW" altLang="en-US" dirty="0"/>
              <a:t>）也稱為「輕量行程」（</a:t>
            </a:r>
            <a:r>
              <a:rPr lang="en-US" altLang="zh-TW" dirty="0"/>
              <a:t>Lightweight Process</a:t>
            </a:r>
            <a:r>
              <a:rPr lang="zh-TW" altLang="en-US" dirty="0"/>
              <a:t>），其執行過程類似上述程式執行，只是執行緒不能單獨存在或執行，一定需要隸屬於一個程式，由程式啟動執行緒，如右圖所示：</a:t>
            </a:r>
          </a:p>
          <a:p>
            <a:endParaRPr lang="zh-TW" altLang="en-US" dirty="0"/>
          </a:p>
        </p:txBody>
      </p:sp>
      <p:pic>
        <p:nvPicPr>
          <p:cNvPr id="10" name="Picture 6" descr="Ch16-1-1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61356"/>
            <a:ext cx="37909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1543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執行緒的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同步 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- synchronized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關鍵字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2104256"/>
            <a:ext cx="8686800" cy="4637112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TW" u="sng" dirty="0"/>
              <a:t>synchronized</a:t>
            </a:r>
            <a:r>
              <a:rPr lang="zh-TW" altLang="en-US" u="sng" dirty="0"/>
              <a:t>關鍵字</a:t>
            </a:r>
          </a:p>
          <a:p>
            <a:pPr>
              <a:lnSpc>
                <a:spcPct val="90000"/>
              </a:lnSpc>
            </a:pPr>
            <a:r>
              <a:rPr lang="zh-TW" altLang="en-US" dirty="0"/>
              <a:t>生產者和消費者是同步存取同一個資源物件，所以存取的</a:t>
            </a:r>
            <a:r>
              <a:rPr lang="en-US" altLang="zh-TW" dirty="0" err="1"/>
              <a:t>enqueue</a:t>
            </a:r>
            <a:r>
              <a:rPr lang="en-US" altLang="zh-TW" dirty="0"/>
              <a:t>()</a:t>
            </a:r>
            <a:r>
              <a:rPr lang="zh-TW" altLang="en-US" dirty="0"/>
              <a:t>和</a:t>
            </a:r>
            <a:r>
              <a:rPr lang="en-US" altLang="zh-TW" dirty="0" err="1"/>
              <a:t>dequeue</a:t>
            </a:r>
            <a:r>
              <a:rPr lang="en-US" altLang="zh-TW" dirty="0"/>
              <a:t>()</a:t>
            </a:r>
            <a:r>
              <a:rPr lang="zh-TW" altLang="en-US" dirty="0"/>
              <a:t>方法需要使用</a:t>
            </a:r>
            <a:r>
              <a:rPr lang="en-US" altLang="zh-TW" dirty="0"/>
              <a:t>synchronized</a:t>
            </a:r>
            <a:r>
              <a:rPr lang="zh-TW" altLang="en-US" dirty="0"/>
              <a:t>關鍵字鎖定資源，稱為同步方法（</a:t>
            </a:r>
            <a:r>
              <a:rPr lang="en-US" altLang="zh-TW" dirty="0"/>
              <a:t>Synchronized Method</a:t>
            </a:r>
            <a:r>
              <a:rPr lang="zh-TW" altLang="en-US" dirty="0"/>
              <a:t>），如下所示：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public synchronized void </a:t>
            </a:r>
            <a:r>
              <a:rPr lang="en-US" altLang="zh-TW" dirty="0" err="1">
                <a:solidFill>
                  <a:srgbClr val="FF0000"/>
                </a:solidFill>
              </a:rPr>
              <a:t>enqueue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value)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{ …… }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public synchronized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dequeue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{ …… }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4938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637112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TW" u="sng" dirty="0"/>
              <a:t>wait()</a:t>
            </a:r>
            <a:r>
              <a:rPr lang="zh-TW" altLang="en-US" u="sng" dirty="0"/>
              <a:t>和</a:t>
            </a:r>
            <a:r>
              <a:rPr lang="en-US" altLang="zh-TW" u="sng" dirty="0"/>
              <a:t>notify()</a:t>
            </a:r>
            <a:r>
              <a:rPr lang="zh-TW" altLang="en-US" u="sng" dirty="0"/>
              <a:t>方法</a:t>
            </a:r>
          </a:p>
          <a:p>
            <a:pPr>
              <a:lnSpc>
                <a:spcPct val="90000"/>
              </a:lnSpc>
            </a:pPr>
            <a:r>
              <a:rPr lang="zh-TW" altLang="en-US" dirty="0"/>
              <a:t>同步執行緒雖然使用</a:t>
            </a:r>
            <a:r>
              <a:rPr lang="en-US" altLang="zh-TW" dirty="0"/>
              <a:t>synchronized</a:t>
            </a:r>
            <a:r>
              <a:rPr lang="zh-TW" altLang="en-US" dirty="0"/>
              <a:t>關鍵子避免同時存取相同物件，但是為了讓生產者產生的資料有地方儲存，且消費者能夠取得資料，有兩種情況需要特別處理，如下所示：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佇列空了：如果佇列空了，消費者需要等待生產者產生資料。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佇列滿了：如果佇列滿了，表示已經沒有地方儲存，生產者需要等待消費者讀取資料。</a:t>
            </a:r>
          </a:p>
          <a:p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執行緒的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同步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840043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6371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public synchronized void </a:t>
            </a:r>
            <a:r>
              <a:rPr lang="en-US" altLang="zh-TW" dirty="0" err="1">
                <a:solidFill>
                  <a:srgbClr val="FF0000"/>
                </a:solidFill>
              </a:rPr>
              <a:t>enqueue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value)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{  try   // </a:t>
            </a:r>
            <a:r>
              <a:rPr lang="zh-TW" altLang="en-US" dirty="0">
                <a:solidFill>
                  <a:srgbClr val="FF0000"/>
                </a:solidFill>
              </a:rPr>
              <a:t>如果佇列已滿</a:t>
            </a:r>
          </a:p>
          <a:p>
            <a:pPr>
              <a:lnSpc>
                <a:spcPct val="90000"/>
              </a:lnSpc>
              <a:buNone/>
            </a:pPr>
            <a:r>
              <a:rPr lang="zh-TW" altLang="en-US" dirty="0">
                <a:solidFill>
                  <a:srgbClr val="FF0000"/>
                </a:solidFill>
              </a:rPr>
              <a:t>   </a:t>
            </a:r>
            <a:r>
              <a:rPr lang="en-US" altLang="zh-TW" dirty="0">
                <a:solidFill>
                  <a:srgbClr val="FF0000"/>
                </a:solidFill>
              </a:rPr>
              <a:t>{  while ( </a:t>
            </a:r>
            <a:r>
              <a:rPr lang="en-US" altLang="zh-TW" dirty="0" err="1">
                <a:solidFill>
                  <a:srgbClr val="FF0000"/>
                </a:solidFill>
              </a:rPr>
              <a:t>queue.isFull</a:t>
            </a:r>
            <a:r>
              <a:rPr lang="en-US" altLang="zh-TW" dirty="0">
                <a:solidFill>
                  <a:srgbClr val="FF0000"/>
                </a:solidFill>
              </a:rPr>
              <a:t>() 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   wait();  // </a:t>
            </a:r>
            <a:r>
              <a:rPr lang="zh-TW" altLang="en-US" dirty="0">
                <a:solidFill>
                  <a:srgbClr val="FF0000"/>
                </a:solidFill>
              </a:rPr>
              <a:t>等待</a:t>
            </a:r>
          </a:p>
          <a:p>
            <a:pPr>
              <a:lnSpc>
                <a:spcPct val="90000"/>
              </a:lnSpc>
              <a:buNone/>
            </a:pPr>
            <a:r>
              <a:rPr lang="zh-TW" altLang="en-US" dirty="0">
                <a:solidFill>
                  <a:srgbClr val="FF0000"/>
                </a:solidFill>
              </a:rPr>
              <a:t>      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catch ( </a:t>
            </a:r>
            <a:r>
              <a:rPr lang="en-US" altLang="zh-TW" dirty="0" err="1">
                <a:solidFill>
                  <a:srgbClr val="FF0000"/>
                </a:solidFill>
              </a:rPr>
              <a:t>InterruptedException</a:t>
            </a:r>
            <a:r>
              <a:rPr lang="en-US" altLang="zh-TW" dirty="0">
                <a:solidFill>
                  <a:srgbClr val="FF0000"/>
                </a:solidFill>
              </a:rPr>
              <a:t> e ) 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queue.enqueue</a:t>
            </a:r>
            <a:r>
              <a:rPr lang="en-US" altLang="zh-TW" dirty="0">
                <a:solidFill>
                  <a:srgbClr val="FF0000"/>
                </a:solidFill>
              </a:rPr>
              <a:t>(value);  // </a:t>
            </a:r>
            <a:r>
              <a:rPr lang="zh-TW" altLang="en-US" dirty="0">
                <a:solidFill>
                  <a:srgbClr val="FF0000"/>
                </a:solidFill>
              </a:rPr>
              <a:t>存入</a:t>
            </a:r>
          </a:p>
          <a:p>
            <a:pPr>
              <a:lnSpc>
                <a:spcPct val="90000"/>
              </a:lnSpc>
              <a:buNone/>
            </a:pPr>
            <a:r>
              <a:rPr lang="zh-TW" altLang="en-US" dirty="0">
                <a:solidFill>
                  <a:srgbClr val="FF0000"/>
                </a:solidFill>
              </a:rPr>
              <a:t>   </a:t>
            </a:r>
            <a:r>
              <a:rPr lang="en-US" altLang="zh-TW" dirty="0">
                <a:solidFill>
                  <a:srgbClr val="FF0000"/>
                </a:solidFill>
              </a:rPr>
              <a:t>notify();  // </a:t>
            </a:r>
            <a:r>
              <a:rPr lang="zh-TW" altLang="en-US" dirty="0">
                <a:solidFill>
                  <a:srgbClr val="FF0000"/>
                </a:solidFill>
              </a:rPr>
              <a:t>通知</a:t>
            </a:r>
            <a:r>
              <a:rPr lang="en-US" altLang="zh-TW" dirty="0" err="1">
                <a:solidFill>
                  <a:srgbClr val="FF0000"/>
                </a:solidFill>
              </a:rPr>
              <a:t>dequeue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執行緒的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同步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2128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6371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public synchronized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dequeue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{  try  // </a:t>
            </a:r>
            <a:r>
              <a:rPr lang="zh-TW" altLang="en-US" dirty="0">
                <a:solidFill>
                  <a:srgbClr val="FF0000"/>
                </a:solidFill>
              </a:rPr>
              <a:t>如果佇列已空</a:t>
            </a:r>
          </a:p>
          <a:p>
            <a:pPr>
              <a:buNone/>
            </a:pPr>
            <a:r>
              <a:rPr lang="zh-TW" altLang="en-US" dirty="0">
                <a:solidFill>
                  <a:srgbClr val="FF0000"/>
                </a:solidFill>
              </a:rPr>
              <a:t>   </a:t>
            </a:r>
            <a:r>
              <a:rPr lang="en-US" altLang="zh-TW" dirty="0">
                <a:solidFill>
                  <a:srgbClr val="FF0000"/>
                </a:solidFill>
              </a:rPr>
              <a:t>{  while(</a:t>
            </a:r>
            <a:r>
              <a:rPr lang="en-US" altLang="zh-TW" dirty="0" err="1">
                <a:solidFill>
                  <a:srgbClr val="FF0000"/>
                </a:solidFill>
              </a:rPr>
              <a:t>queue.isEmpty</a:t>
            </a:r>
            <a:r>
              <a:rPr lang="en-US" altLang="zh-TW" dirty="0">
                <a:solidFill>
                  <a:srgbClr val="FF0000"/>
                </a:solidFill>
              </a:rPr>
              <a:t>())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{    wait(); // </a:t>
            </a:r>
            <a:r>
              <a:rPr lang="zh-TW" altLang="en-US" dirty="0">
                <a:solidFill>
                  <a:srgbClr val="FF0000"/>
                </a:solidFill>
              </a:rPr>
              <a:t>等待   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   }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   catch ( </a:t>
            </a:r>
            <a:r>
              <a:rPr lang="en-US" altLang="zh-TW" dirty="0" err="1">
                <a:solidFill>
                  <a:srgbClr val="FF0000"/>
                </a:solidFill>
              </a:rPr>
              <a:t>InterruptedException</a:t>
            </a:r>
            <a:r>
              <a:rPr lang="en-US" altLang="zh-TW" dirty="0">
                <a:solidFill>
                  <a:srgbClr val="FF0000"/>
                </a:solidFill>
              </a:rPr>
              <a:t> e ) { }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data = </a:t>
            </a:r>
            <a:r>
              <a:rPr lang="en-US" altLang="zh-TW" dirty="0" err="1">
                <a:solidFill>
                  <a:srgbClr val="FF0000"/>
                </a:solidFill>
              </a:rPr>
              <a:t>queue.dequeue</a:t>
            </a:r>
            <a:r>
              <a:rPr lang="en-US" altLang="zh-TW" dirty="0">
                <a:solidFill>
                  <a:srgbClr val="FF0000"/>
                </a:solidFill>
              </a:rPr>
              <a:t>();  // </a:t>
            </a:r>
            <a:r>
              <a:rPr lang="zh-TW" altLang="en-US" dirty="0">
                <a:solidFill>
                  <a:srgbClr val="FF0000"/>
                </a:solidFill>
              </a:rPr>
              <a:t>取出</a:t>
            </a:r>
          </a:p>
          <a:p>
            <a:pPr>
              <a:buNone/>
            </a:pPr>
            <a:r>
              <a:rPr lang="zh-TW" altLang="en-US" dirty="0">
                <a:solidFill>
                  <a:srgbClr val="FF0000"/>
                </a:solidFill>
              </a:rPr>
              <a:t>   </a:t>
            </a:r>
            <a:r>
              <a:rPr lang="en-US" altLang="zh-TW" dirty="0">
                <a:solidFill>
                  <a:srgbClr val="FF0000"/>
                </a:solidFill>
              </a:rPr>
              <a:t>notify();  // </a:t>
            </a:r>
            <a:r>
              <a:rPr lang="zh-TW" altLang="en-US" dirty="0">
                <a:solidFill>
                  <a:srgbClr val="FF0000"/>
                </a:solidFill>
              </a:rPr>
              <a:t>通知</a:t>
            </a:r>
            <a:r>
              <a:rPr lang="en-US" altLang="zh-TW" dirty="0" err="1">
                <a:solidFill>
                  <a:srgbClr val="FF0000"/>
                </a:solidFill>
              </a:rPr>
              <a:t>enqueue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   return data;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執行緒的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同步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25451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888232"/>
            <a:ext cx="8686800" cy="4637112"/>
          </a:xfrm>
        </p:spPr>
        <p:txBody>
          <a:bodyPr/>
          <a:lstStyle/>
          <a:p>
            <a:r>
              <a:rPr lang="en-US" altLang="zh-TW" dirty="0"/>
              <a:t>Object</a:t>
            </a:r>
            <a:r>
              <a:rPr lang="zh-TW" altLang="en-US" dirty="0"/>
              <a:t>類別的相關方法，如下表所示：</a:t>
            </a:r>
          </a:p>
          <a:p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95536" y="293747"/>
            <a:ext cx="8352928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執行緒的同步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-wait()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notify()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方法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相關方法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346075" y="2438400"/>
          <a:ext cx="8442325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文件" r:id="rId4" imgW="3708082" imgH="1125141" progId="Word.Document.8">
                  <p:embed/>
                </p:oleObj>
              </mc:Choice>
              <mc:Fallback>
                <p:oleObj name="文件" r:id="rId4" imgW="3708082" imgH="11251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2438400"/>
                        <a:ext cx="8442325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84118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9632" y="1834862"/>
            <a:ext cx="5543550" cy="40195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執行緒的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同步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52213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888232"/>
            <a:ext cx="86868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執行緒的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同步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241104"/>
            <a:ext cx="54864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2241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888232"/>
            <a:ext cx="86868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執行緒的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同步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08" y="1987482"/>
            <a:ext cx="52197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5883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888232"/>
            <a:ext cx="86868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執行緒的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同步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59286"/>
            <a:ext cx="6705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473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9760" y="1124744"/>
            <a:ext cx="5600700" cy="355282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執行緒的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同步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3937226"/>
            <a:ext cx="4716016" cy="290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675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執行緒的基礎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637112"/>
          </a:xfrm>
        </p:spPr>
        <p:txBody>
          <a:bodyPr/>
          <a:lstStyle/>
          <a:p>
            <a:r>
              <a:rPr lang="zh-TW" altLang="en-US" dirty="0"/>
              <a:t>如果程式碼本身沒有先後依存關係，程式能夠分割成多個同步執行緒來一起執行，這種程式設計方法稱為「平行程式設計」（</a:t>
            </a:r>
            <a:r>
              <a:rPr lang="en-US" altLang="zh-TW" dirty="0"/>
              <a:t>Parallel Programming</a:t>
            </a:r>
            <a:r>
              <a:rPr lang="zh-TW" altLang="en-US" dirty="0"/>
              <a:t>），如右圖所示：</a:t>
            </a:r>
          </a:p>
        </p:txBody>
      </p:sp>
      <p:pic>
        <p:nvPicPr>
          <p:cNvPr id="11" name="Picture 7" descr="Ch16-1-1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460" y="1700808"/>
            <a:ext cx="3582987" cy="38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2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執行緒的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同步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38912" y="221861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25" y="2780928"/>
            <a:ext cx="35718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1604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b="1" smtClean="0"/>
              <a:pPr/>
              <a:t>31</a:t>
            </a:fld>
            <a:endParaRPr lang="zh-TW" altLang="en-US" b="1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Threads</a:t>
            </a:r>
            <a:r>
              <a:rPr lang="zh-TW" altLang="en-US" dirty="0" smtClean="0"/>
              <a:t>做</a:t>
            </a:r>
            <a:r>
              <a:rPr lang="en-US" altLang="zh-TW" dirty="0" smtClean="0"/>
              <a:t>1~100000</a:t>
            </a:r>
            <a:r>
              <a:rPr lang="zh-TW" altLang="en-US" dirty="0"/>
              <a:t>的總和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897595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b="1" smtClean="0"/>
              <a:pPr/>
              <a:t>32</a:t>
            </a:fld>
            <a:endParaRPr lang="zh-TW" altLang="en-US" b="1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 smtClean="0"/>
              <a:t>撰寫一個平行版本的矩陣相乘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1029" y="2209973"/>
            <a:ext cx="5561942" cy="463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720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 smtClean="0"/>
              <a:t>宣告兩個</a:t>
            </a:r>
            <a:r>
              <a:rPr lang="en-US" altLang="zh-TW" dirty="0" smtClean="0"/>
              <a:t>5*5</a:t>
            </a:r>
            <a:r>
              <a:rPr lang="zh-TW" altLang="en-US" dirty="0" smtClean="0"/>
              <a:t>矩陣，並填入</a:t>
            </a:r>
            <a:r>
              <a:rPr lang="en-US" altLang="zh-TW" dirty="0" smtClean="0"/>
              <a:t>1~10</a:t>
            </a:r>
            <a:r>
              <a:rPr lang="zh-TW" altLang="en-US" dirty="0" smtClean="0"/>
              <a:t>的亂數</a:t>
            </a:r>
            <a:endParaRPr lang="en-US" altLang="zh-TW" dirty="0" smtClean="0"/>
          </a:p>
          <a:p>
            <a:r>
              <a:rPr lang="zh-TW" altLang="en-US" dirty="0" smtClean="0"/>
              <a:t>每隻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必須利用自身</a:t>
            </a:r>
            <a:r>
              <a:rPr lang="en-US" altLang="zh-TW" dirty="0" smtClean="0"/>
              <a:t>Thread ID</a:t>
            </a:r>
            <a:r>
              <a:rPr lang="zh-TW" altLang="en-US" dirty="0" smtClean="0"/>
              <a:t>計算起始位置及結束位置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提示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矩陣</a:t>
            </a:r>
            <a:r>
              <a:rPr lang="en-US" altLang="zh-TW" dirty="0" smtClean="0"/>
              <a:t>1</a:t>
            </a:r>
            <a:r>
              <a:rPr lang="zh-TW" altLang="en-US" dirty="0" smtClean="0"/>
              <a:t>及矩陣</a:t>
            </a:r>
            <a:r>
              <a:rPr lang="en-US" altLang="zh-TW" dirty="0" smtClean="0"/>
              <a:t>2</a:t>
            </a:r>
            <a:r>
              <a:rPr lang="zh-TW" altLang="en-US" dirty="0" smtClean="0"/>
              <a:t> 僅需要切割其中一個即可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4033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87624" y="192148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88" y="2996952"/>
            <a:ext cx="3381375" cy="27146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573016"/>
            <a:ext cx="34290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607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9720" y="0"/>
            <a:ext cx="9173720" cy="6858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solidFill>
                  <a:srgbClr val="FF0000"/>
                </a:solidFill>
                <a:latin typeface="Times New Roman" pitchFamily="18" charset="0"/>
              </a:rPr>
              <a:t>Thanks for your attention 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642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執行緒的使用方法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執行緒是建立</a:t>
            </a:r>
            <a:r>
              <a:rPr lang="en-US" altLang="zh-TW" dirty="0"/>
              <a:t>Thread</a:t>
            </a:r>
            <a:r>
              <a:rPr lang="zh-TW" altLang="en-US" dirty="0"/>
              <a:t>類別的物件，一共有</a:t>
            </a:r>
            <a:r>
              <a:rPr lang="en-US" altLang="zh-TW" dirty="0"/>
              <a:t>2</a:t>
            </a:r>
            <a:r>
              <a:rPr lang="zh-TW" altLang="en-US" dirty="0"/>
              <a:t>種方式建立多執行緒應用程式，如下所示：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實作</a:t>
            </a:r>
            <a:r>
              <a:rPr lang="en-US" altLang="zh-TW" dirty="0"/>
              <a:t>Runnable</a:t>
            </a:r>
            <a:r>
              <a:rPr lang="zh-TW" altLang="en-US" dirty="0"/>
              <a:t>介面。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繼承</a:t>
            </a:r>
            <a:r>
              <a:rPr lang="en-US" altLang="zh-TW" dirty="0"/>
              <a:t>Thread</a:t>
            </a:r>
            <a:r>
              <a:rPr lang="zh-TW" altLang="en-US" dirty="0"/>
              <a:t>類別。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653237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實作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Runnable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介面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方法一</a:t>
            </a:r>
            <a:r>
              <a:rPr lang="en-US" altLang="zh-TW" dirty="0" smtClean="0"/>
              <a:t>:</a:t>
            </a:r>
            <a:r>
              <a:rPr lang="zh-TW" altLang="en-US" dirty="0"/>
              <a:t>實作</a:t>
            </a:r>
            <a:r>
              <a:rPr lang="en-US" altLang="zh-TW" dirty="0"/>
              <a:t>Runnable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class </a:t>
            </a:r>
            <a:r>
              <a:rPr lang="en-US" altLang="zh-TW" dirty="0" err="1">
                <a:solidFill>
                  <a:srgbClr val="FF0000"/>
                </a:solidFill>
              </a:rPr>
              <a:t>UserThread</a:t>
            </a:r>
            <a:r>
              <a:rPr lang="en-US" altLang="zh-TW" dirty="0">
                <a:solidFill>
                  <a:srgbClr val="FF0000"/>
                </a:solidFill>
              </a:rPr>
              <a:t> extends </a:t>
            </a:r>
            <a:r>
              <a:rPr lang="en-US" altLang="zh-TW" dirty="0" err="1">
                <a:solidFill>
                  <a:srgbClr val="FF0000"/>
                </a:solidFill>
              </a:rPr>
              <a:t>UserClass</a:t>
            </a:r>
            <a:r>
              <a:rPr lang="en-US" altLang="zh-TW" dirty="0">
                <a:solidFill>
                  <a:srgbClr val="FF0000"/>
                </a:solidFill>
              </a:rPr>
              <a:t> implements Runnable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{  </a:t>
            </a:r>
            <a:endParaRPr lang="zh-TW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TW" altLang="en-US" dirty="0">
                <a:solidFill>
                  <a:srgbClr val="FF0000"/>
                </a:solidFill>
              </a:rPr>
              <a:t>   </a:t>
            </a:r>
            <a:r>
              <a:rPr lang="en-US" altLang="zh-TW" dirty="0">
                <a:solidFill>
                  <a:srgbClr val="FF0000"/>
                </a:solidFill>
              </a:rPr>
              <a:t>public </a:t>
            </a:r>
            <a:r>
              <a:rPr lang="en-US" altLang="zh-TW" dirty="0" err="1">
                <a:solidFill>
                  <a:srgbClr val="FF0000"/>
                </a:solidFill>
              </a:rPr>
              <a:t>UserThread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length) 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public void run() { ………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zh-TW" altLang="en-US" dirty="0"/>
              <a:t>接著可以建立</a:t>
            </a:r>
            <a:r>
              <a:rPr lang="en-US" altLang="zh-TW" dirty="0"/>
              <a:t>Thread</a:t>
            </a:r>
            <a:r>
              <a:rPr lang="zh-TW" altLang="en-US" dirty="0"/>
              <a:t>物件和啟動執行緒，如下所示：</a:t>
            </a:r>
          </a:p>
          <a:p>
            <a:pPr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UserThread</a:t>
            </a:r>
            <a:r>
              <a:rPr lang="en-US" altLang="zh-TW" dirty="0">
                <a:solidFill>
                  <a:srgbClr val="FF0000"/>
                </a:solidFill>
              </a:rPr>
              <a:t> ut1 = new </a:t>
            </a:r>
            <a:r>
              <a:rPr lang="en-US" altLang="zh-TW" dirty="0" err="1">
                <a:solidFill>
                  <a:srgbClr val="FF0000"/>
                </a:solidFill>
              </a:rPr>
              <a:t>UserThread</a:t>
            </a:r>
            <a:r>
              <a:rPr lang="en-US" altLang="zh-TW" dirty="0">
                <a:solidFill>
                  <a:srgbClr val="FF0000"/>
                </a:solidFill>
              </a:rPr>
              <a:t>(5);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Thread t1 = new Thread(ut1, "</a:t>
            </a:r>
            <a:r>
              <a:rPr lang="zh-TW" altLang="en-US" dirty="0">
                <a:solidFill>
                  <a:srgbClr val="FF0000"/>
                </a:solidFill>
              </a:rPr>
              <a:t>執行緒</a:t>
            </a:r>
            <a:r>
              <a:rPr lang="en-US" altLang="zh-TW" dirty="0">
                <a:solidFill>
                  <a:srgbClr val="FF0000"/>
                </a:solidFill>
              </a:rPr>
              <a:t>A");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t1.start();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590382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實作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Runnable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介面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建構子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US" altLang="zh-TW" dirty="0"/>
              <a:t>Thread</a:t>
            </a:r>
            <a:r>
              <a:rPr lang="zh-TW" altLang="en-US" dirty="0"/>
              <a:t>類別的建構子，如下表所示：</a:t>
            </a:r>
          </a:p>
          <a:p>
            <a:endParaRPr lang="zh-TW" altLang="en-US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357188" y="2455863"/>
          <a:ext cx="8323262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文件" r:id="rId4" imgW="3766899" imgH="863441" progId="Word.Document.8">
                  <p:embed/>
                </p:oleObj>
              </mc:Choice>
              <mc:Fallback>
                <p:oleObj name="文件" r:id="rId4" imgW="3766899" imgH="8634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455863"/>
                        <a:ext cx="8323262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44137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US" altLang="zh-TW" dirty="0"/>
              <a:t>Thread</a:t>
            </a:r>
            <a:r>
              <a:rPr lang="zh-TW" altLang="en-US" dirty="0"/>
              <a:t>類別的相關方法，如下表所示：</a:t>
            </a:r>
          </a:p>
          <a:p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實作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Runnable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介面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相關方法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193128"/>
              </p:ext>
            </p:extLst>
          </p:nvPr>
        </p:nvGraphicFramePr>
        <p:xfrm>
          <a:off x="809625" y="2184524"/>
          <a:ext cx="7524750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文件" r:id="rId4" imgW="3699510" imgH="2290048" progId="Word.Document.8">
                  <p:embed/>
                </p:oleObj>
              </mc:Choice>
              <mc:Fallback>
                <p:oleObj name="文件" r:id="rId4" imgW="3699510" imgH="22900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2184524"/>
                        <a:ext cx="7524750" cy="466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00923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實作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Runnable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介面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520" y="1492041"/>
            <a:ext cx="6301680" cy="50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47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實作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Runnable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介面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584" y="2325131"/>
            <a:ext cx="5076825" cy="318135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034743" y="245676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50" y="3273268"/>
            <a:ext cx="29146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6450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1008</Words>
  <Application>Microsoft Office PowerPoint</Application>
  <PresentationFormat>如螢幕大小 (4:3)</PresentationFormat>
  <Paragraphs>165</Paragraphs>
  <Slides>35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4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文件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your attention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李宥頡</cp:lastModifiedBy>
  <cp:revision>165</cp:revision>
  <dcterms:created xsi:type="dcterms:W3CDTF">2012-01-07T05:26:11Z</dcterms:created>
  <dcterms:modified xsi:type="dcterms:W3CDTF">2015-11-18T16:44:20Z</dcterms:modified>
</cp:coreProperties>
</file>