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5"/>
  </p:notesMasterIdLst>
  <p:sldIdLst>
    <p:sldId id="386" r:id="rId2"/>
    <p:sldId id="456" r:id="rId3"/>
    <p:sldId id="457" r:id="rId4"/>
    <p:sldId id="458" r:id="rId5"/>
    <p:sldId id="459" r:id="rId6"/>
    <p:sldId id="460" r:id="rId7"/>
    <p:sldId id="461" r:id="rId8"/>
    <p:sldId id="462" r:id="rId9"/>
    <p:sldId id="500" r:id="rId10"/>
    <p:sldId id="464" r:id="rId11"/>
    <p:sldId id="465" r:id="rId12"/>
    <p:sldId id="467" r:id="rId13"/>
    <p:sldId id="468" r:id="rId14"/>
    <p:sldId id="469" r:id="rId15"/>
    <p:sldId id="470" r:id="rId16"/>
    <p:sldId id="471" r:id="rId17"/>
    <p:sldId id="472" r:id="rId18"/>
    <p:sldId id="473" r:id="rId19"/>
    <p:sldId id="474" r:id="rId20"/>
    <p:sldId id="475" r:id="rId21"/>
    <p:sldId id="476" r:id="rId22"/>
    <p:sldId id="477" r:id="rId23"/>
    <p:sldId id="478" r:id="rId24"/>
    <p:sldId id="479" r:id="rId25"/>
    <p:sldId id="480" r:id="rId26"/>
    <p:sldId id="481" r:id="rId27"/>
    <p:sldId id="482" r:id="rId28"/>
    <p:sldId id="483" r:id="rId29"/>
    <p:sldId id="484" r:id="rId30"/>
    <p:sldId id="485" r:id="rId31"/>
    <p:sldId id="486" r:id="rId32"/>
    <p:sldId id="487" r:id="rId33"/>
    <p:sldId id="488" r:id="rId34"/>
    <p:sldId id="489" r:id="rId35"/>
    <p:sldId id="490" r:id="rId36"/>
    <p:sldId id="491" r:id="rId37"/>
    <p:sldId id="492" r:id="rId38"/>
    <p:sldId id="494" r:id="rId39"/>
    <p:sldId id="495" r:id="rId40"/>
    <p:sldId id="455" r:id="rId41"/>
    <p:sldId id="402" r:id="rId42"/>
    <p:sldId id="501" r:id="rId43"/>
    <p:sldId id="312" r:id="rId4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710F"/>
    <a:srgbClr val="165B0D"/>
    <a:srgbClr val="0C33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39907-F056-4CDA-9CB4-24483EA0231C}" type="datetimeFigureOut">
              <a:rPr lang="zh-TW" altLang="en-US" smtClean="0"/>
              <a:t>2015/11/20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18424-F049-40C0-ABBD-1D6178602D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658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95536" y="2132856"/>
            <a:ext cx="5832648" cy="2304256"/>
          </a:xfrm>
        </p:spPr>
        <p:txBody>
          <a:bodyPr anchor="t">
            <a:noAutofit/>
          </a:bodyPr>
          <a:lstStyle>
            <a:lvl1pPr>
              <a:defRPr sz="5400">
                <a:solidFill>
                  <a:srgbClr val="1B710F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87624" y="5733256"/>
            <a:ext cx="6840760" cy="553616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2744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一般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362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格內容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30142539"/>
              </p:ext>
            </p:extLst>
          </p:nvPr>
        </p:nvGraphicFramePr>
        <p:xfrm>
          <a:off x="755575" y="2420886"/>
          <a:ext cx="7632849" cy="345638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544283"/>
                <a:gridCol w="2544283"/>
                <a:gridCol w="2544283"/>
              </a:tblGrid>
              <a:tr h="66186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solidFill>
                            <a:srgbClr val="165B0D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標題</a:t>
                      </a:r>
                      <a:r>
                        <a:rPr lang="en-US" altLang="zh-TW" sz="2000" dirty="0" smtClean="0">
                          <a:solidFill>
                            <a:srgbClr val="165B0D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  <a:endParaRPr lang="zh-TW" altLang="en-US" sz="2000" dirty="0">
                        <a:solidFill>
                          <a:srgbClr val="165B0D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solidFill>
                            <a:srgbClr val="165B0D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標題</a:t>
                      </a:r>
                      <a:r>
                        <a:rPr lang="en-US" altLang="zh-TW" sz="2000" dirty="0" smtClean="0">
                          <a:solidFill>
                            <a:srgbClr val="165B0D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2</a:t>
                      </a:r>
                      <a:endParaRPr lang="zh-TW" altLang="en-US" sz="2000" dirty="0">
                        <a:solidFill>
                          <a:srgbClr val="165B0D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solidFill>
                            <a:srgbClr val="165B0D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標題</a:t>
                      </a:r>
                      <a:r>
                        <a:rPr lang="en-US" altLang="zh-TW" sz="2000" dirty="0" smtClean="0">
                          <a:solidFill>
                            <a:srgbClr val="165B0D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3</a:t>
                      </a:r>
                      <a:endParaRPr lang="zh-TW" altLang="en-US" sz="2000" dirty="0">
                        <a:solidFill>
                          <a:srgbClr val="165B0D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98631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98631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98631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98631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4664"/>
          </a:xfrm>
        </p:spPr>
        <p:txBody>
          <a:bodyPr/>
          <a:lstStyle>
            <a:lvl1pPr marL="0" indent="0">
              <a:buNone/>
              <a:defRPr sz="2800"/>
            </a:lvl1pPr>
            <a:lvl2pPr>
              <a:defRPr sz="2400" i="1"/>
            </a:lvl2pPr>
            <a:lvl3pPr>
              <a:defRPr sz="2000" i="1"/>
            </a:lvl3pPr>
            <a:lvl4pPr>
              <a:defRPr i="1"/>
            </a:lvl4pPr>
            <a:lvl5pPr>
              <a:defRPr i="1"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95480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46856" y="116632"/>
            <a:ext cx="822960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493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3444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軟正黑體" pitchFamily="34" charset="-120"/>
          <a:ea typeface="微軟正黑體" pitchFamily="34" charset="-120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Font typeface="Wingdings" pitchFamily="2" charset="2"/>
        <a:buChar char="u"/>
        <a:defRPr sz="3200" b="1" kern="1200">
          <a:solidFill>
            <a:srgbClr val="0C3307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軟正黑體" pitchFamily="34" charset="-120"/>
          <a:ea typeface="微軟正黑體" pitchFamily="34" charset="-120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itchFamily="34" charset="0"/>
        <a:buNone/>
        <a:defRPr sz="2800" b="1" kern="1200">
          <a:solidFill>
            <a:srgbClr val="1B710F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u"/>
        <a:defRPr sz="2400" b="0" kern="1200">
          <a:solidFill>
            <a:schemeClr val="accent6">
              <a:lumMod val="50000"/>
            </a:schemeClr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b="0" kern="1200">
          <a:solidFill>
            <a:srgbClr val="0C3307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0" kern="1200">
          <a:solidFill>
            <a:srgbClr val="0C3307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3.emf"/><Relationship Id="rId4" Type="http://schemas.openxmlformats.org/officeDocument/2006/relationships/oleObject" Target="../embeddings/Microsoft_Word_97_-_2003_Document1.doc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4.emf"/><Relationship Id="rId4" Type="http://schemas.openxmlformats.org/officeDocument/2006/relationships/oleObject" Target="../embeddings/Microsoft_Word_97_-_2003_Document2.doc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9.emf"/><Relationship Id="rId4" Type="http://schemas.openxmlformats.org/officeDocument/2006/relationships/oleObject" Target="../embeddings/Microsoft_Word_97_-_2003_Document3.doc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0.emf"/><Relationship Id="rId4" Type="http://schemas.openxmlformats.org/officeDocument/2006/relationships/oleObject" Target="../embeddings/Microsoft_Word_97_-_2003_Document4.doc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5.emf"/><Relationship Id="rId4" Type="http://schemas.openxmlformats.org/officeDocument/2006/relationships/oleObject" Target="../embeddings/Microsoft_Word_97_-_2003_Document5.doc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6.emf"/><Relationship Id="rId4" Type="http://schemas.openxmlformats.org/officeDocument/2006/relationships/oleObject" Target="../embeddings/Microsoft_Word_97_-_2003_Document6.doc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2.emf"/><Relationship Id="rId4" Type="http://schemas.openxmlformats.org/officeDocument/2006/relationships/oleObject" Target="../embeddings/Microsoft_Word_97_-_2003_Document7.doc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36.emf"/><Relationship Id="rId4" Type="http://schemas.openxmlformats.org/officeDocument/2006/relationships/oleObject" Target="../embeddings/Microsoft_Word_97_-_2003_Document8.doc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Microsoft_Word_97_-_2003_Document10.doc"/><Relationship Id="rId5" Type="http://schemas.openxmlformats.org/officeDocument/2006/relationships/image" Target="../media/image37.emf"/><Relationship Id="rId4" Type="http://schemas.openxmlformats.org/officeDocument/2006/relationships/oleObject" Target="../embeddings/Microsoft_Word_97_-_2003_Document9.doc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755576" y="2276841"/>
            <a:ext cx="387798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4800" b="1" dirty="0" smtClean="0">
                <a:latin typeface="標楷體" pitchFamily="65" charset="-120"/>
                <a:ea typeface="標楷體" pitchFamily="65" charset="-120"/>
              </a:rPr>
              <a:t>Java</a:t>
            </a:r>
          </a:p>
          <a:p>
            <a:pPr algn="ctr"/>
            <a:r>
              <a:rPr lang="zh-TW" altLang="en-US" sz="4800" b="1" dirty="0">
                <a:latin typeface="標楷體" pitchFamily="65" charset="-120"/>
                <a:ea typeface="標楷體" pitchFamily="65" charset="-120"/>
              </a:rPr>
              <a:t>繪圖與多媒體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208770" y="6381328"/>
            <a:ext cx="1366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1B710F"/>
                </a:solidFill>
                <a:latin typeface="Times New Roman" pitchFamily="18" charset="0"/>
                <a:cs typeface="Times New Roman" pitchFamily="18" charset="0"/>
              </a:rPr>
              <a:t>2015-11-26</a:t>
            </a:r>
            <a:endParaRPr lang="zh-TW" altLang="en-US" sz="2000" b="1" dirty="0">
              <a:solidFill>
                <a:srgbClr val="1B710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 descr="Java logo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257" y="2264068"/>
            <a:ext cx="1236940" cy="1236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18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83568" y="272842"/>
            <a:ext cx="8064896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000" dirty="0" err="1" smtClean="0">
                <a:latin typeface="+mj-lt"/>
                <a:ea typeface="微軟正黑體" pitchFamily="34" charset="-120"/>
              </a:rPr>
              <a:t>JPanel</a:t>
            </a:r>
            <a:r>
              <a:rPr lang="zh-TW" altLang="en-US" sz="4000" dirty="0" smtClean="0">
                <a:latin typeface="+mj-lt"/>
                <a:ea typeface="微軟正黑體" pitchFamily="34" charset="-120"/>
              </a:rPr>
              <a:t>類別的畫布</a:t>
            </a:r>
            <a:r>
              <a:rPr lang="en-US" altLang="zh-TW" sz="4000" dirty="0" smtClean="0">
                <a:latin typeface="+mj-lt"/>
                <a:ea typeface="微軟正黑體" pitchFamily="34" charset="-120"/>
              </a:rPr>
              <a:t>-</a:t>
            </a:r>
            <a:r>
              <a:rPr lang="zh-TW" altLang="en-US" sz="4000" dirty="0" smtClean="0">
                <a:latin typeface="+mj-lt"/>
                <a:ea typeface="微軟正黑體" pitchFamily="34" charset="-120"/>
              </a:rPr>
              <a:t>範例</a:t>
            </a:r>
            <a:endParaRPr lang="zh-TW" altLang="en-US" sz="4000" b="1" dirty="0">
              <a:latin typeface="+mj-lt"/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1" name="日期版面配置區 20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25FDD-81D2-4CEF-A75B-2B2A5E7A2D48}" type="datetime1">
              <a:rPr lang="zh-TW" altLang="en-US" smtClean="0"/>
              <a:pPr/>
              <a:t>2015/11/20</a:t>
            </a:fld>
            <a:endParaRPr lang="zh-TW" altLang="en-US"/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1287591"/>
            <a:ext cx="501015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91040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83568" y="272842"/>
            <a:ext cx="8064896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000" dirty="0" err="1" smtClean="0">
                <a:latin typeface="+mj-lt"/>
                <a:ea typeface="微軟正黑體" pitchFamily="34" charset="-120"/>
              </a:rPr>
              <a:t>JPanel</a:t>
            </a:r>
            <a:r>
              <a:rPr lang="zh-TW" altLang="en-US" sz="4000" dirty="0" smtClean="0">
                <a:latin typeface="+mj-lt"/>
                <a:ea typeface="微軟正黑體" pitchFamily="34" charset="-120"/>
              </a:rPr>
              <a:t>類別的畫布</a:t>
            </a:r>
            <a:r>
              <a:rPr lang="en-US" altLang="zh-TW" sz="4000" dirty="0" smtClean="0">
                <a:latin typeface="+mj-lt"/>
                <a:ea typeface="微軟正黑體" pitchFamily="34" charset="-120"/>
              </a:rPr>
              <a:t>-</a:t>
            </a:r>
            <a:r>
              <a:rPr lang="zh-TW" altLang="en-US" sz="4000" dirty="0" smtClean="0">
                <a:latin typeface="+mj-lt"/>
                <a:ea typeface="微軟正黑體" pitchFamily="34" charset="-120"/>
              </a:rPr>
              <a:t>範例</a:t>
            </a:r>
            <a:endParaRPr lang="zh-TW" altLang="en-US" sz="4000" b="1" dirty="0">
              <a:latin typeface="+mj-lt"/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1" name="日期版面配置區 20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25FDD-81D2-4CEF-A75B-2B2A5E7A2D48}" type="datetime1">
              <a:rPr lang="zh-TW" altLang="en-US" smtClean="0"/>
              <a:pPr/>
              <a:t>2015/11/20</a:t>
            </a:fld>
            <a:endParaRPr lang="zh-TW" altLang="en-US"/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171" y="1992191"/>
            <a:ext cx="5000625" cy="380047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0325" y="2492760"/>
            <a:ext cx="2419350" cy="24003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300192" y="2074686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輸出畫面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9388981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83568" y="272842"/>
            <a:ext cx="8064896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000" dirty="0" smtClean="0">
                <a:latin typeface="+mj-lt"/>
                <a:ea typeface="微軟正黑體" pitchFamily="34" charset="-120"/>
              </a:rPr>
              <a:t>Practice</a:t>
            </a:r>
            <a:endParaRPr lang="zh-TW" altLang="en-US" sz="4000" b="1" dirty="0">
              <a:latin typeface="+mj-lt"/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1" name="日期版面配置區 20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25FDD-81D2-4CEF-A75B-2B2A5E7A2D48}" type="datetime1">
              <a:rPr lang="zh-TW" altLang="en-US" smtClean="0"/>
              <a:pPr/>
              <a:t>2015/11/20</a:t>
            </a:fld>
            <a:endParaRPr lang="zh-TW" altLang="en-US"/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952500" y="1340768"/>
            <a:ext cx="7931150" cy="3311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/>
            </a:pPr>
            <a:endParaRPr lang="zh-TW" altLang="en-US" sz="2400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4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zh-TW" altLang="en-US" dirty="0" smtClean="0"/>
              <a:t>點下按鈕後，除了顯示座標外，需要在該座標繪製一個圓型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0" y="3577059"/>
            <a:ext cx="2362200" cy="2381250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2411760" y="3092634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輸出畫面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5879587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83568" y="272842"/>
            <a:ext cx="8064896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000" dirty="0" smtClean="0">
                <a:latin typeface="+mj-lt"/>
                <a:ea typeface="微軟正黑體" pitchFamily="34" charset="-120"/>
              </a:rPr>
              <a:t>指定色彩</a:t>
            </a:r>
            <a:r>
              <a:rPr lang="en-US" altLang="zh-TW" sz="4000" dirty="0" smtClean="0">
                <a:latin typeface="+mj-lt"/>
                <a:ea typeface="微軟正黑體" pitchFamily="34" charset="-120"/>
              </a:rPr>
              <a:t>-</a:t>
            </a:r>
            <a:r>
              <a:rPr lang="zh-TW" altLang="en-US" sz="4000" dirty="0" smtClean="0">
                <a:latin typeface="+mj-lt"/>
                <a:ea typeface="微軟正黑體" pitchFamily="34" charset="-120"/>
              </a:rPr>
              <a:t>建立</a:t>
            </a:r>
            <a:r>
              <a:rPr lang="en-US" altLang="zh-TW" sz="4000" dirty="0" smtClean="0">
                <a:latin typeface="+mj-lt"/>
                <a:ea typeface="微軟正黑體" pitchFamily="34" charset="-120"/>
              </a:rPr>
              <a:t>Color</a:t>
            </a:r>
            <a:r>
              <a:rPr lang="zh-TW" altLang="en-US" sz="4000" dirty="0" smtClean="0">
                <a:latin typeface="+mj-lt"/>
                <a:ea typeface="微軟正黑體" pitchFamily="34" charset="-120"/>
              </a:rPr>
              <a:t>物件</a:t>
            </a:r>
            <a:endParaRPr lang="zh-TW" altLang="en-US" sz="4000" b="1" dirty="0">
              <a:latin typeface="+mj-lt"/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1" name="日期版面配置區 20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25FDD-81D2-4CEF-A75B-2B2A5E7A2D48}" type="datetime1">
              <a:rPr lang="zh-TW" altLang="en-US" smtClean="0"/>
              <a:pPr/>
              <a:t>2015/11/20</a:t>
            </a:fld>
            <a:endParaRPr lang="zh-TW" altLang="en-US"/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952500" y="1340768"/>
            <a:ext cx="7931150" cy="3311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/>
            </a:pP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Java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色彩是</a:t>
            </a:r>
            <a:r>
              <a:rPr lang="en-US" altLang="zh-TW" sz="2400" dirty="0" err="1" smtClean="0">
                <a:latin typeface="微軟正黑體" pitchFamily="34" charset="-120"/>
                <a:ea typeface="微軟正黑體" pitchFamily="34" charset="-120"/>
              </a:rPr>
              <a:t>java.awt.Color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Color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物件，這是使用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RGB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色彩以不同程度的紅、綠和藍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原色混合出的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Color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色彩物件，如下所示：</a:t>
            </a:r>
          </a:p>
          <a:p>
            <a:pPr marL="342900" lvl="0" indent="-342900">
              <a:spcBef>
                <a:spcPct val="20000"/>
              </a:spcBef>
              <a:spcAft>
                <a:spcPct val="20000"/>
              </a:spcAft>
              <a:defRPr/>
            </a:pP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24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2400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Color </a:t>
            </a:r>
            <a:r>
              <a:rPr lang="en-US" altLang="zh-TW" sz="2400" b="1" dirty="0" err="1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myColor</a:t>
            </a:r>
            <a:r>
              <a:rPr lang="en-US" altLang="zh-TW" sz="2400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 = new Color(r, g, b);</a:t>
            </a:r>
          </a:p>
          <a:p>
            <a:pPr marL="342900" lvl="0" indent="-342900"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/>
            </a:pP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上述參數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r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g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b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如為</a:t>
            </a:r>
            <a:r>
              <a:rPr lang="en-US" altLang="zh-TW" sz="2400" dirty="0" err="1" smtClean="0">
                <a:latin typeface="微軟正黑體" pitchFamily="34" charset="-120"/>
                <a:ea typeface="微軟正黑體" pitchFamily="34" charset="-120"/>
              </a:rPr>
              <a:t>int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整數，其範圍是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0~255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，如為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float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0.0~1.0</a:t>
            </a:r>
          </a:p>
          <a:p>
            <a:pPr marL="342900" indent="-342900"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/>
            </a:pP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在建立好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Color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物件後，可以使用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Graphics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類別的方法指定色彩，相關方法如下表所示：</a:t>
            </a:r>
          </a:p>
          <a:p>
            <a:pPr marL="342900" lvl="0" indent="-342900"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/>
            </a:pPr>
            <a:endParaRPr lang="zh-TW" altLang="en-US" sz="2400" dirty="0" smtClean="0">
              <a:latin typeface="微軟正黑體" pitchFamily="34" charset="-120"/>
              <a:ea typeface="微軟正黑體" pitchFamily="34" charset="-120"/>
            </a:endParaRPr>
          </a:p>
        </p:txBody>
      </p:sp>
      <p:graphicFrame>
        <p:nvGraphicFramePr>
          <p:cNvPr id="28674" name="Object 4"/>
          <p:cNvGraphicFramePr>
            <a:graphicFrameLocks noChangeAspect="1"/>
          </p:cNvGraphicFramePr>
          <p:nvPr/>
        </p:nvGraphicFramePr>
        <p:xfrm>
          <a:off x="179388" y="4941168"/>
          <a:ext cx="8709025" cy="1471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文件" r:id="rId4" imgW="5796360" imgH="979200" progId="Word.Document.8">
                  <p:embed/>
                </p:oleObj>
              </mc:Choice>
              <mc:Fallback>
                <p:oleObj name="文件" r:id="rId4" imgW="5796360" imgH="9792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4941168"/>
                        <a:ext cx="8709025" cy="1471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313922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83568" y="272842"/>
            <a:ext cx="8064896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000" dirty="0" smtClean="0">
                <a:latin typeface="+mj-lt"/>
                <a:ea typeface="微軟正黑體" pitchFamily="34" charset="-120"/>
              </a:rPr>
              <a:t>指定字型</a:t>
            </a:r>
            <a:r>
              <a:rPr lang="en-US" altLang="zh-TW" sz="4000" dirty="0" smtClean="0">
                <a:latin typeface="+mj-lt"/>
                <a:ea typeface="微軟正黑體" pitchFamily="34" charset="-120"/>
              </a:rPr>
              <a:t>-</a:t>
            </a:r>
            <a:r>
              <a:rPr lang="zh-TW" altLang="en-US" sz="4000" dirty="0" smtClean="0">
                <a:latin typeface="+mj-lt"/>
                <a:ea typeface="微軟正黑體" pitchFamily="34" charset="-120"/>
              </a:rPr>
              <a:t>建立</a:t>
            </a:r>
            <a:r>
              <a:rPr lang="en-US" altLang="zh-TW" sz="4000" dirty="0" smtClean="0">
                <a:latin typeface="+mj-lt"/>
                <a:ea typeface="微軟正黑體" pitchFamily="34" charset="-120"/>
              </a:rPr>
              <a:t>Font</a:t>
            </a:r>
            <a:r>
              <a:rPr lang="zh-TW" altLang="en-US" sz="4000" dirty="0" smtClean="0">
                <a:latin typeface="+mj-lt"/>
                <a:ea typeface="微軟正黑體" pitchFamily="34" charset="-120"/>
              </a:rPr>
              <a:t>物件</a:t>
            </a:r>
            <a:endParaRPr lang="zh-TW" altLang="en-US" sz="4000" b="1" dirty="0">
              <a:latin typeface="+mj-lt"/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1" name="日期版面配置區 20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25FDD-81D2-4CEF-A75B-2B2A5E7A2D48}" type="datetime1">
              <a:rPr lang="zh-TW" altLang="en-US" smtClean="0"/>
              <a:pPr/>
              <a:t>2015/11/20</a:t>
            </a:fld>
            <a:endParaRPr lang="zh-TW" altLang="en-US"/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611560" y="1340768"/>
            <a:ext cx="8272090" cy="3311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/>
            </a:pP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Java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的字型是</a:t>
            </a:r>
            <a:r>
              <a:rPr lang="en-US" altLang="zh-TW" sz="2400" dirty="0" err="1" smtClean="0">
                <a:latin typeface="微軟正黑體" pitchFamily="34" charset="-120"/>
                <a:ea typeface="微軟正黑體" pitchFamily="34" charset="-120"/>
              </a:rPr>
              <a:t>java.awt.Font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Font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物件，這是代表指定尺寸和樣式的字型，如下所示：</a:t>
            </a:r>
          </a:p>
          <a:p>
            <a:pPr marL="342900" lvl="0" indent="-342900">
              <a:spcBef>
                <a:spcPct val="20000"/>
              </a:spcBef>
              <a:spcAft>
                <a:spcPct val="20000"/>
              </a:spcAft>
              <a:defRPr/>
            </a:pPr>
            <a:r>
              <a:rPr lang="en-US" altLang="zh-TW" sz="2400" b="1" dirty="0" err="1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Folot</a:t>
            </a:r>
            <a:r>
              <a:rPr lang="en-US" altLang="zh-TW" sz="2400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400" b="1" dirty="0" err="1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myFont</a:t>
            </a:r>
            <a:r>
              <a:rPr lang="en-US" altLang="zh-TW" sz="2400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 = new Font("</a:t>
            </a:r>
            <a:r>
              <a:rPr lang="zh-TW" altLang="en-US" sz="2400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新細明體</a:t>
            </a:r>
            <a:r>
              <a:rPr lang="en-US" altLang="zh-TW" sz="2400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", </a:t>
            </a:r>
            <a:r>
              <a:rPr lang="en-US" altLang="zh-TW" sz="2400" b="1" dirty="0" err="1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Font.PLAIN</a:t>
            </a:r>
            <a:r>
              <a:rPr lang="en-US" altLang="zh-TW" sz="2400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, 30);</a:t>
            </a:r>
          </a:p>
          <a:p>
            <a:pPr marL="342900" lvl="0" indent="-342900"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/>
            </a:pP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上述參數分別是字型名稱、樣式和尺寸。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42900" lvl="0" indent="-342900"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/>
            </a:pP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在建立好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Font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物件後，可以使用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Graphics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類別的方法指定字型，相關方法如下表所示：</a:t>
            </a:r>
          </a:p>
          <a:p>
            <a:pPr marL="342900" lvl="0" indent="-342900"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/>
            </a:pPr>
            <a:endParaRPr lang="zh-TW" altLang="en-US" sz="2400" dirty="0" smtClean="0">
              <a:latin typeface="微軟正黑體" pitchFamily="34" charset="-120"/>
              <a:ea typeface="微軟正黑體" pitchFamily="34" charset="-120"/>
            </a:endParaRPr>
          </a:p>
        </p:txBody>
      </p:sp>
      <p:graphicFrame>
        <p:nvGraphicFramePr>
          <p:cNvPr id="26627" name="Object 4"/>
          <p:cNvGraphicFramePr>
            <a:graphicFrameLocks noChangeAspect="1"/>
          </p:cNvGraphicFramePr>
          <p:nvPr/>
        </p:nvGraphicFramePr>
        <p:xfrm>
          <a:off x="341313" y="4320381"/>
          <a:ext cx="8362950" cy="141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文件" r:id="rId4" imgW="5796360" imgH="979200" progId="Word.Document.8">
                  <p:embed/>
                </p:oleObj>
              </mc:Choice>
              <mc:Fallback>
                <p:oleObj name="文件" r:id="rId4" imgW="5796360" imgH="9792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313" y="4320381"/>
                        <a:ext cx="8362950" cy="141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253385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83568" y="272842"/>
            <a:ext cx="8064896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000" dirty="0" err="1" smtClean="0">
                <a:ea typeface="微軟正黑體" pitchFamily="34" charset="-120"/>
              </a:rPr>
              <a:t>Color&amp;Font</a:t>
            </a:r>
            <a:r>
              <a:rPr lang="zh-TW" altLang="en-US" sz="4000" b="1" dirty="0" smtClean="0">
                <a:latin typeface="+mj-lt"/>
                <a:ea typeface="微軟正黑體" pitchFamily="34" charset="-120"/>
              </a:rPr>
              <a:t>範例</a:t>
            </a:r>
            <a:endParaRPr lang="zh-TW" altLang="en-US" sz="4000" b="1" dirty="0">
              <a:latin typeface="+mj-lt"/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1" name="日期版面配置區 20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25FDD-81D2-4CEF-A75B-2B2A5E7A2D48}" type="datetime1">
              <a:rPr lang="zh-TW" altLang="en-US" smtClean="0"/>
              <a:pPr/>
              <a:t>2015/11/20</a:t>
            </a:fld>
            <a:endParaRPr lang="zh-TW" altLang="en-US"/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611560" y="1340768"/>
            <a:ext cx="8272090" cy="3311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/>
            </a:pPr>
            <a:endParaRPr lang="zh-TW" altLang="en-US" sz="2400" dirty="0" smtClean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787" y="1831023"/>
            <a:ext cx="492442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16663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83568" y="272842"/>
            <a:ext cx="8064896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000" dirty="0" err="1" smtClean="0">
                <a:ea typeface="微軟正黑體" pitchFamily="34" charset="-120"/>
              </a:rPr>
              <a:t>Color&amp;Font</a:t>
            </a:r>
            <a:r>
              <a:rPr lang="zh-TW" altLang="en-US" sz="4000" b="1" dirty="0" smtClean="0">
                <a:latin typeface="+mj-lt"/>
                <a:ea typeface="微軟正黑體" pitchFamily="34" charset="-120"/>
              </a:rPr>
              <a:t>範例</a:t>
            </a:r>
            <a:endParaRPr lang="zh-TW" altLang="en-US" sz="4000" b="1" dirty="0">
              <a:latin typeface="+mj-lt"/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1" name="日期版面配置區 20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25FDD-81D2-4CEF-A75B-2B2A5E7A2D48}" type="datetime1">
              <a:rPr lang="zh-TW" altLang="en-US" smtClean="0"/>
              <a:pPr/>
              <a:t>2015/11/20</a:t>
            </a:fld>
            <a:endParaRPr lang="zh-TW" altLang="en-US"/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611560" y="1340768"/>
            <a:ext cx="8272090" cy="3311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/>
            </a:pPr>
            <a:endParaRPr lang="zh-TW" altLang="en-US" sz="2400" dirty="0" smtClean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73080" y="1532788"/>
            <a:ext cx="4320480" cy="1516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08" y="3851160"/>
            <a:ext cx="2613930" cy="2161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21838" y="3871108"/>
            <a:ext cx="4062723" cy="214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文字方塊 11"/>
          <p:cNvSpPr txBox="1"/>
          <p:nvPr/>
        </p:nvSpPr>
        <p:spPr>
          <a:xfrm>
            <a:off x="298005" y="3223654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輸出畫面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9436842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83568" y="272842"/>
            <a:ext cx="8064896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000" dirty="0" smtClean="0">
                <a:latin typeface="+mj-lt"/>
                <a:ea typeface="微軟正黑體" pitchFamily="34" charset="-120"/>
              </a:rPr>
              <a:t>圖形和字串的繪圖方法</a:t>
            </a:r>
            <a:r>
              <a:rPr lang="en-US" altLang="zh-TW" sz="4000" dirty="0" smtClean="0">
                <a:latin typeface="+mj-lt"/>
                <a:ea typeface="微軟正黑體" pitchFamily="34" charset="-120"/>
              </a:rPr>
              <a:t>-1</a:t>
            </a:r>
            <a:endParaRPr lang="zh-TW" altLang="en-US" sz="4000" b="1" dirty="0">
              <a:latin typeface="+mj-lt"/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1" name="日期版面配置區 20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25FDD-81D2-4CEF-A75B-2B2A5E7A2D48}" type="datetime1">
              <a:rPr lang="zh-TW" altLang="en-US" smtClean="0"/>
              <a:pPr/>
              <a:t>2015/11/20</a:t>
            </a:fld>
            <a:endParaRPr lang="zh-TW" altLang="en-US"/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611560" y="1340768"/>
            <a:ext cx="8272090" cy="3311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/>
            </a:pP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Graphics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類別提供多種方法可以繪出線條、長方形、圓邊長方形、圓形或橢圓形，如下表所示：</a:t>
            </a:r>
          </a:p>
          <a:p>
            <a:pPr marL="342900" lvl="0" indent="-342900"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/>
            </a:pPr>
            <a:endParaRPr lang="zh-TW" altLang="en-US" sz="2400" dirty="0" err="1" smtClean="0">
              <a:latin typeface="微軟正黑體" pitchFamily="34" charset="-120"/>
              <a:ea typeface="微軟正黑體" pitchFamily="34" charset="-120"/>
            </a:endParaRPr>
          </a:p>
        </p:txBody>
      </p:sp>
      <p:graphicFrame>
        <p:nvGraphicFramePr>
          <p:cNvPr id="35843" name="Object 4"/>
          <p:cNvGraphicFramePr>
            <a:graphicFrameLocks noChangeAspect="1"/>
          </p:cNvGraphicFramePr>
          <p:nvPr/>
        </p:nvGraphicFramePr>
        <p:xfrm>
          <a:off x="611560" y="2256110"/>
          <a:ext cx="8321675" cy="441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文件" r:id="rId4" imgW="5878800" imgH="3116520" progId="Word.Document.8">
                  <p:embed/>
                </p:oleObj>
              </mc:Choice>
              <mc:Fallback>
                <p:oleObj name="文件" r:id="rId4" imgW="5878800" imgH="31165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2256110"/>
                        <a:ext cx="8321675" cy="441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887287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83568" y="272842"/>
            <a:ext cx="8064896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000" dirty="0" smtClean="0">
                <a:latin typeface="+mj-lt"/>
                <a:ea typeface="微軟正黑體" pitchFamily="34" charset="-120"/>
              </a:rPr>
              <a:t>圖形和字串的繪圖方法</a:t>
            </a:r>
            <a:r>
              <a:rPr lang="en-US" altLang="zh-TW" sz="4000" dirty="0" smtClean="0">
                <a:latin typeface="+mj-lt"/>
                <a:ea typeface="微軟正黑體" pitchFamily="34" charset="-120"/>
              </a:rPr>
              <a:t>-2</a:t>
            </a:r>
            <a:endParaRPr lang="zh-TW" altLang="en-US" sz="4000" b="1" dirty="0">
              <a:latin typeface="+mj-lt"/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1" name="日期版面配置區 20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25FDD-81D2-4CEF-A75B-2B2A5E7A2D48}" type="datetime1">
              <a:rPr lang="zh-TW" altLang="en-US" smtClean="0"/>
              <a:pPr/>
              <a:t>2015/11/20</a:t>
            </a:fld>
            <a:endParaRPr lang="zh-TW" altLang="en-US"/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18</a:t>
            </a:fld>
            <a:endParaRPr lang="zh-TW" altLang="en-US"/>
          </a:p>
        </p:txBody>
      </p:sp>
      <p:graphicFrame>
        <p:nvGraphicFramePr>
          <p:cNvPr id="36867" name="Object 4"/>
          <p:cNvGraphicFramePr>
            <a:graphicFrameLocks noChangeAspect="1"/>
          </p:cNvGraphicFramePr>
          <p:nvPr/>
        </p:nvGraphicFramePr>
        <p:xfrm>
          <a:off x="446088" y="1562100"/>
          <a:ext cx="8253412" cy="531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name="文件" r:id="rId4" imgW="5878800" imgH="3781440" progId="Word.Document.8">
                  <p:embed/>
                </p:oleObj>
              </mc:Choice>
              <mc:Fallback>
                <p:oleObj name="文件" r:id="rId4" imgW="5878800" imgH="37814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088" y="1562100"/>
                        <a:ext cx="8253412" cy="531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121379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83568" y="272842"/>
            <a:ext cx="8064896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000" dirty="0" smtClean="0">
                <a:latin typeface="+mj-lt"/>
                <a:ea typeface="微軟正黑體" pitchFamily="34" charset="-120"/>
              </a:rPr>
              <a:t>圖形和字串的繪圖方法</a:t>
            </a:r>
            <a:r>
              <a:rPr lang="en-US" altLang="zh-TW" sz="4000" dirty="0" smtClean="0">
                <a:latin typeface="+mj-lt"/>
                <a:ea typeface="微軟正黑體" pitchFamily="34" charset="-120"/>
              </a:rPr>
              <a:t>-</a:t>
            </a:r>
            <a:r>
              <a:rPr lang="zh-TW" altLang="en-US" sz="4000" dirty="0" smtClean="0">
                <a:latin typeface="+mj-lt"/>
                <a:ea typeface="微軟正黑體" pitchFamily="34" charset="-120"/>
              </a:rPr>
              <a:t>範例</a:t>
            </a:r>
            <a:endParaRPr lang="zh-TW" altLang="en-US" sz="4000" b="1" dirty="0">
              <a:latin typeface="+mj-lt"/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1" name="日期版面配置區 20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25FDD-81D2-4CEF-A75B-2B2A5E7A2D48}" type="datetime1">
              <a:rPr lang="zh-TW" altLang="en-US" smtClean="0"/>
              <a:pPr/>
              <a:t>2015/11/20</a:t>
            </a:fld>
            <a:endParaRPr lang="zh-TW" altLang="en-US"/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6885" y="1340767"/>
            <a:ext cx="4381619" cy="4467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61" y="1916832"/>
            <a:ext cx="4400321" cy="359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45897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83568" y="44624"/>
            <a:ext cx="8064896" cy="132343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000" dirty="0" smtClean="0">
                <a:latin typeface="微軟正黑體" pitchFamily="34" charset="-120"/>
                <a:ea typeface="微軟正黑體" pitchFamily="34" charset="-120"/>
              </a:rPr>
              <a:t>Graphics</a:t>
            </a:r>
            <a:r>
              <a:rPr lang="zh-TW" altLang="en-US" sz="4000" dirty="0" smtClean="0">
                <a:latin typeface="微軟正黑體" pitchFamily="34" charset="-120"/>
                <a:ea typeface="微軟正黑體" pitchFamily="34" charset="-120"/>
              </a:rPr>
              <a:t>繪圖類別</a:t>
            </a:r>
            <a:r>
              <a:rPr lang="en-US" altLang="zh-TW" sz="4000" dirty="0" smtClean="0">
                <a:latin typeface="微軟正黑體" pitchFamily="34" charset="-120"/>
                <a:ea typeface="微軟正黑體" pitchFamily="34" charset="-120"/>
              </a:rPr>
              <a:t>-</a:t>
            </a:r>
          </a:p>
          <a:p>
            <a:pPr algn="ctr"/>
            <a:r>
              <a:rPr lang="zh-TW" altLang="en-US" sz="4000" dirty="0" smtClean="0">
                <a:latin typeface="微軟正黑體" pitchFamily="34" charset="-120"/>
                <a:ea typeface="微軟正黑體" pitchFamily="34" charset="-120"/>
              </a:rPr>
              <a:t>取得</a:t>
            </a:r>
            <a:r>
              <a:rPr lang="en-US" altLang="zh-TW" sz="4000" dirty="0" smtClean="0">
                <a:latin typeface="微軟正黑體" pitchFamily="34" charset="-120"/>
                <a:ea typeface="微軟正黑體" pitchFamily="34" charset="-120"/>
              </a:rPr>
              <a:t>Graphics</a:t>
            </a:r>
            <a:r>
              <a:rPr lang="zh-TW" altLang="en-US" sz="4000" dirty="0" smtClean="0">
                <a:latin typeface="微軟正黑體" pitchFamily="34" charset="-120"/>
                <a:ea typeface="微軟正黑體" pitchFamily="34" charset="-120"/>
              </a:rPr>
              <a:t>繪圖類別</a:t>
            </a:r>
            <a:endParaRPr lang="zh-TW" altLang="en-US" sz="40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1" name="日期版面配置區 20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25FDD-81D2-4CEF-A75B-2B2A5E7A2D48}" type="datetime1">
              <a:rPr lang="zh-TW" altLang="en-US" smtClean="0"/>
              <a:pPr/>
              <a:t>2015/11/20</a:t>
            </a:fld>
            <a:endParaRPr lang="zh-TW" altLang="en-US"/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9" name="Rectangle 11"/>
          <p:cNvSpPr txBox="1">
            <a:spLocks noChangeArrowheads="1"/>
          </p:cNvSpPr>
          <p:nvPr/>
        </p:nvSpPr>
        <p:spPr>
          <a:xfrm>
            <a:off x="457200" y="1600200"/>
            <a:ext cx="8229600" cy="4991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800" b="1" kern="1200">
                <a:solidFill>
                  <a:srgbClr val="0C330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rgbClr val="1B710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000" b="0" kern="1200">
                <a:solidFill>
                  <a:schemeClr val="accent6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rgbClr val="0C3307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kern="1200">
                <a:solidFill>
                  <a:srgbClr val="0C3307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在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執行繪圖功能需要使用「圖形內容」（</a:t>
            </a:r>
            <a:r>
              <a:rPr lang="en-US" altLang="zh-TW" dirty="0" smtClean="0"/>
              <a:t>Graphics Contexts</a:t>
            </a:r>
            <a:r>
              <a:rPr lang="zh-TW" altLang="en-US" dirty="0" smtClean="0"/>
              <a:t>）的</a:t>
            </a:r>
            <a:r>
              <a:rPr lang="en-US" altLang="zh-TW" dirty="0" smtClean="0"/>
              <a:t>Graphics</a:t>
            </a:r>
            <a:r>
              <a:rPr lang="zh-TW" altLang="en-US" dirty="0" smtClean="0"/>
              <a:t>物件，繪製的文字、影像和圖形都是繪製在此畫布物件上，如同將</a:t>
            </a:r>
            <a:r>
              <a:rPr lang="en-US" altLang="zh-TW" dirty="0" smtClean="0"/>
              <a:t>GUI</a:t>
            </a:r>
            <a:r>
              <a:rPr lang="zh-TW" altLang="en-US" dirty="0" smtClean="0"/>
              <a:t>元件新增到</a:t>
            </a:r>
            <a:r>
              <a:rPr lang="en-US" altLang="zh-TW" dirty="0" err="1" smtClean="0"/>
              <a:t>JFrame</a:t>
            </a:r>
            <a:r>
              <a:rPr lang="zh-TW" altLang="en-US" dirty="0" smtClean="0"/>
              <a:t>物件的</a:t>
            </a:r>
            <a:r>
              <a:rPr lang="en-US" altLang="zh-TW" dirty="0" err="1" smtClean="0"/>
              <a:t>ContentPane</a:t>
            </a:r>
            <a:r>
              <a:rPr lang="zh-TW" altLang="en-US" dirty="0" smtClean="0"/>
              <a:t>物件一般。</a:t>
            </a:r>
          </a:p>
          <a:p>
            <a:r>
              <a:rPr lang="en-US" altLang="zh-TW" dirty="0" smtClean="0"/>
              <a:t>Graphics</a:t>
            </a:r>
            <a:r>
              <a:rPr lang="zh-TW" altLang="en-US" dirty="0" smtClean="0"/>
              <a:t>類別是一個抽象類別，換句話說，我們並沒有辦法直接使用建構子來建立</a:t>
            </a:r>
            <a:r>
              <a:rPr lang="en-US" altLang="zh-TW" dirty="0" smtClean="0"/>
              <a:t>Graphics</a:t>
            </a:r>
            <a:r>
              <a:rPr lang="zh-TW" altLang="en-US" dirty="0" smtClean="0"/>
              <a:t>物件，只能取得繼承子類別的</a:t>
            </a:r>
            <a:r>
              <a:rPr lang="en-US" altLang="zh-TW" dirty="0" smtClean="0"/>
              <a:t>Graphics</a:t>
            </a:r>
            <a:r>
              <a:rPr lang="zh-TW" altLang="en-US" dirty="0" smtClean="0"/>
              <a:t>物件，然後在其上繪圖，其取得的方式有三種：使用</a:t>
            </a:r>
            <a:r>
              <a:rPr lang="en-US" altLang="zh-TW" dirty="0" smtClean="0"/>
              <a:t>paint()</a:t>
            </a:r>
            <a:r>
              <a:rPr lang="zh-TW" altLang="en-US" dirty="0" smtClean="0"/>
              <a:t>方法、</a:t>
            </a:r>
            <a:r>
              <a:rPr lang="en-US" altLang="zh-TW" dirty="0" err="1" smtClean="0"/>
              <a:t>getGraphics</a:t>
            </a:r>
            <a:r>
              <a:rPr lang="en-US" altLang="zh-TW" dirty="0" smtClean="0"/>
              <a:t>()</a:t>
            </a:r>
            <a:r>
              <a:rPr lang="zh-TW" altLang="en-US" dirty="0" smtClean="0"/>
              <a:t>方法和</a:t>
            </a:r>
            <a:r>
              <a:rPr lang="en-US" altLang="zh-TW" dirty="0" smtClean="0"/>
              <a:t>Swing</a:t>
            </a:r>
            <a:r>
              <a:rPr lang="zh-TW" altLang="en-US" dirty="0" smtClean="0"/>
              <a:t>的</a:t>
            </a:r>
            <a:r>
              <a:rPr lang="en-US" altLang="zh-TW" dirty="0" err="1" smtClean="0"/>
              <a:t>paintComponent</a:t>
            </a:r>
            <a:r>
              <a:rPr lang="en-US" altLang="zh-TW" dirty="0" smtClean="0"/>
              <a:t>()</a:t>
            </a:r>
            <a:r>
              <a:rPr lang="zh-TW" altLang="en-US" dirty="0" smtClean="0"/>
              <a:t>方法。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888249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83568" y="272842"/>
            <a:ext cx="8064896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000" dirty="0" smtClean="0">
                <a:latin typeface="+mj-lt"/>
                <a:ea typeface="微軟正黑體" pitchFamily="34" charset="-120"/>
              </a:rPr>
              <a:t>圖形和字串的繪圖方法</a:t>
            </a:r>
            <a:r>
              <a:rPr lang="en-US" altLang="zh-TW" sz="4000" dirty="0" smtClean="0">
                <a:latin typeface="+mj-lt"/>
                <a:ea typeface="微軟正黑體" pitchFamily="34" charset="-120"/>
              </a:rPr>
              <a:t>-</a:t>
            </a:r>
            <a:r>
              <a:rPr lang="zh-TW" altLang="en-US" sz="4000" dirty="0" smtClean="0">
                <a:latin typeface="+mj-lt"/>
                <a:ea typeface="微軟正黑體" pitchFamily="34" charset="-120"/>
              </a:rPr>
              <a:t>範例</a:t>
            </a:r>
            <a:endParaRPr lang="zh-TW" altLang="en-US" sz="4000" b="1" dirty="0">
              <a:latin typeface="+mj-lt"/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1" name="日期版面配置區 20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25FDD-81D2-4CEF-A75B-2B2A5E7A2D48}" type="datetime1">
              <a:rPr lang="zh-TW" altLang="en-US" smtClean="0"/>
              <a:pPr/>
              <a:t>2015/11/20</a:t>
            </a:fld>
            <a:endParaRPr lang="zh-TW" altLang="en-US"/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3352" y="1500183"/>
            <a:ext cx="487680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1543" y="3626696"/>
            <a:ext cx="4648609" cy="2762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文字方塊 9"/>
          <p:cNvSpPr txBox="1"/>
          <p:nvPr/>
        </p:nvSpPr>
        <p:spPr>
          <a:xfrm>
            <a:off x="829940" y="3525716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輸出畫面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8950460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83568" y="272842"/>
            <a:ext cx="8064896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000" dirty="0" smtClean="0">
                <a:latin typeface="+mj-lt"/>
                <a:ea typeface="微軟正黑體" pitchFamily="34" charset="-120"/>
              </a:rPr>
              <a:t>填滿圖形的繪圖方法</a:t>
            </a:r>
            <a:r>
              <a:rPr lang="en-US" altLang="zh-TW" sz="4000" dirty="0" smtClean="0">
                <a:latin typeface="+mj-lt"/>
                <a:ea typeface="微軟正黑體" pitchFamily="34" charset="-120"/>
              </a:rPr>
              <a:t>-1</a:t>
            </a:r>
            <a:endParaRPr lang="zh-TW" altLang="en-US" sz="4000" b="1" dirty="0">
              <a:latin typeface="+mj-lt"/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1" name="日期版面配置區 20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25FDD-81D2-4CEF-A75B-2B2A5E7A2D48}" type="datetime1">
              <a:rPr lang="zh-TW" altLang="en-US" smtClean="0"/>
              <a:pPr/>
              <a:t>2015/11/20</a:t>
            </a:fld>
            <a:endParaRPr lang="zh-TW" altLang="en-US"/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21</a:t>
            </a:fld>
            <a:endParaRPr lang="zh-TW" alt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611560" y="1340768"/>
            <a:ext cx="8272090" cy="3311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/>
            </a:pP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Graphics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類別還提供繪出填滿圖形的相關方法，如下表所示：</a:t>
            </a:r>
          </a:p>
        </p:txBody>
      </p:sp>
      <p:graphicFrame>
        <p:nvGraphicFramePr>
          <p:cNvPr id="39939" name="Object 4"/>
          <p:cNvGraphicFramePr>
            <a:graphicFrameLocks noChangeAspect="1"/>
          </p:cNvGraphicFramePr>
          <p:nvPr/>
        </p:nvGraphicFramePr>
        <p:xfrm>
          <a:off x="584200" y="2362200"/>
          <a:ext cx="8031163" cy="473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" name="文件" r:id="rId4" imgW="5631120" imgH="3319200" progId="Word.Document.8">
                  <p:embed/>
                </p:oleObj>
              </mc:Choice>
              <mc:Fallback>
                <p:oleObj name="文件" r:id="rId4" imgW="5631120" imgH="33192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" y="2362200"/>
                        <a:ext cx="8031163" cy="473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67138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83568" y="272842"/>
            <a:ext cx="8064896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000" dirty="0" smtClean="0">
                <a:latin typeface="+mj-lt"/>
                <a:ea typeface="微軟正黑體" pitchFamily="34" charset="-120"/>
              </a:rPr>
              <a:t>填滿圖形的繪圖方法</a:t>
            </a:r>
            <a:r>
              <a:rPr lang="en-US" altLang="zh-TW" sz="4000" dirty="0" smtClean="0">
                <a:latin typeface="+mj-lt"/>
                <a:ea typeface="微軟正黑體" pitchFamily="34" charset="-120"/>
              </a:rPr>
              <a:t>-2</a:t>
            </a:r>
            <a:endParaRPr lang="zh-TW" altLang="en-US" sz="4000" b="1" dirty="0">
              <a:latin typeface="+mj-lt"/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1" name="日期版面配置區 20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25FDD-81D2-4CEF-A75B-2B2A5E7A2D48}" type="datetime1">
              <a:rPr lang="zh-TW" altLang="en-US" smtClean="0"/>
              <a:pPr/>
              <a:t>2015/11/20</a:t>
            </a:fld>
            <a:endParaRPr lang="zh-TW" altLang="en-US"/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22</a:t>
            </a:fld>
            <a:endParaRPr lang="zh-TW" alt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611560" y="1340768"/>
            <a:ext cx="8272090" cy="3311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/>
            </a:pPr>
            <a:endParaRPr lang="zh-TW" altLang="en-US" sz="2400" dirty="0" smtClean="0">
              <a:latin typeface="微軟正黑體" pitchFamily="34" charset="-120"/>
              <a:ea typeface="微軟正黑體" pitchFamily="34" charset="-120"/>
            </a:endParaRPr>
          </a:p>
        </p:txBody>
      </p:sp>
      <p:graphicFrame>
        <p:nvGraphicFramePr>
          <p:cNvPr id="40963" name="Object 4"/>
          <p:cNvGraphicFramePr>
            <a:graphicFrameLocks noChangeAspect="1"/>
          </p:cNvGraphicFramePr>
          <p:nvPr/>
        </p:nvGraphicFramePr>
        <p:xfrm>
          <a:off x="414338" y="1595438"/>
          <a:ext cx="8278812" cy="483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" name="文件" r:id="rId4" imgW="5631120" imgH="3290400" progId="Word.Document.8">
                  <p:embed/>
                </p:oleObj>
              </mc:Choice>
              <mc:Fallback>
                <p:oleObj name="文件" r:id="rId4" imgW="5631120" imgH="32904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8" y="1595438"/>
                        <a:ext cx="8278812" cy="483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082994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83568" y="272842"/>
            <a:ext cx="8064896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000" dirty="0" smtClean="0">
                <a:latin typeface="+mj-lt"/>
                <a:ea typeface="微軟正黑體" pitchFamily="34" charset="-120"/>
              </a:rPr>
              <a:t>填滿圖形的繪圖方法</a:t>
            </a:r>
            <a:r>
              <a:rPr lang="en-US" altLang="zh-TW" sz="4000" dirty="0" smtClean="0">
                <a:latin typeface="+mj-lt"/>
                <a:ea typeface="微軟正黑體" pitchFamily="34" charset="-120"/>
              </a:rPr>
              <a:t>-</a:t>
            </a:r>
            <a:r>
              <a:rPr lang="zh-TW" altLang="en-US" sz="4000" dirty="0" smtClean="0">
                <a:latin typeface="+mj-lt"/>
                <a:ea typeface="微軟正黑體" pitchFamily="34" charset="-120"/>
              </a:rPr>
              <a:t>範例</a:t>
            </a:r>
            <a:endParaRPr lang="zh-TW" altLang="en-US" sz="4000" b="1" dirty="0">
              <a:latin typeface="+mj-lt"/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1" name="日期版面配置區 20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25FDD-81D2-4CEF-A75B-2B2A5E7A2D48}" type="datetime1">
              <a:rPr lang="zh-TW" altLang="en-US" smtClean="0"/>
              <a:pPr/>
              <a:t>2015/11/20</a:t>
            </a:fld>
            <a:endParaRPr lang="zh-TW" altLang="en-US"/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23</a:t>
            </a:fld>
            <a:endParaRPr lang="zh-TW" alt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611560" y="1340768"/>
            <a:ext cx="8272090" cy="3311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/>
            </a:pPr>
            <a:endParaRPr lang="zh-TW" altLang="en-US" sz="2400" dirty="0" smtClean="0"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19" name="群組 18"/>
          <p:cNvGrpSpPr/>
          <p:nvPr/>
        </p:nvGrpSpPr>
        <p:grpSpPr>
          <a:xfrm>
            <a:off x="0" y="1152128"/>
            <a:ext cx="5544616" cy="5445224"/>
            <a:chOff x="1835696" y="1196752"/>
            <a:chExt cx="5544616" cy="5445224"/>
          </a:xfrm>
        </p:grpSpPr>
        <p:pic>
          <p:nvPicPr>
            <p:cNvPr id="4198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35696" y="1196752"/>
              <a:ext cx="5542848" cy="5445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矩形 11"/>
            <p:cNvSpPr/>
            <p:nvPr/>
          </p:nvSpPr>
          <p:spPr>
            <a:xfrm>
              <a:off x="2627784" y="1412776"/>
              <a:ext cx="4608512" cy="216024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627784" y="3573016"/>
              <a:ext cx="4752528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2627784" y="2708920"/>
              <a:ext cx="3312368" cy="216024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2627784" y="4437112"/>
              <a:ext cx="3672408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627784" y="4869160"/>
              <a:ext cx="4392488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92080" y="1700808"/>
            <a:ext cx="3563888" cy="890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766486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83568" y="272842"/>
            <a:ext cx="8064896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000" dirty="0" smtClean="0">
                <a:latin typeface="+mj-lt"/>
                <a:ea typeface="微軟正黑體" pitchFamily="34" charset="-120"/>
              </a:rPr>
              <a:t>Practice</a:t>
            </a:r>
            <a:endParaRPr lang="zh-TW" altLang="en-US" sz="4000" b="1" dirty="0">
              <a:latin typeface="+mj-lt"/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1" name="日期版面配置區 20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25FDD-81D2-4CEF-A75B-2B2A5E7A2D48}" type="datetime1">
              <a:rPr lang="zh-TW" altLang="en-US" smtClean="0"/>
              <a:pPr/>
              <a:t>2015/11/20</a:t>
            </a:fld>
            <a:endParaRPr lang="zh-TW" altLang="en-US"/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24</a:t>
            </a:fld>
            <a:endParaRPr lang="zh-TW" alt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952500" y="1340768"/>
            <a:ext cx="7931150" cy="3311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/>
            </a:pPr>
            <a:endParaRPr lang="zh-TW" altLang="en-US" sz="2400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4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zh-TW" altLang="en-US" dirty="0" smtClean="0"/>
              <a:t>利用</a:t>
            </a:r>
            <a:r>
              <a:rPr lang="en-US" altLang="zh-TW" dirty="0" err="1" smtClean="0"/>
              <a:t>drawString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drawLine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fillRect</a:t>
            </a:r>
            <a:r>
              <a:rPr lang="zh-TW" altLang="en-US" dirty="0" smtClean="0"/>
              <a:t>製做以下圖型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50" y="3236811"/>
            <a:ext cx="8042300" cy="1470885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340794" y="2752386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輸出畫面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3213070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763960" y="1493168"/>
            <a:ext cx="8272090" cy="3311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/>
            </a:pP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Java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程式是使用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Image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物件來載入圖片，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Image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是抽象類別，其繼承的子類別可以儲存多種格式的圖片檔案。</a:t>
            </a:r>
          </a:p>
          <a:p>
            <a:pPr marL="342900" lvl="0" indent="-342900"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/>
            </a:pP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在使用上是以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Toolkit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抽象類別（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Abstract Window Toolkit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實作的抽象類別）的方法將圖檔載入成為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Image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物件。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42900" lvl="0" indent="-342900"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/>
            </a:pPr>
            <a:endParaRPr lang="zh-TW" altLang="en-US" sz="2400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83568" y="272842"/>
            <a:ext cx="8064896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000" dirty="0" smtClean="0">
                <a:latin typeface="+mj-lt"/>
                <a:ea typeface="微軟正黑體" pitchFamily="34" charset="-120"/>
              </a:rPr>
              <a:t>圖片的載入與顯示</a:t>
            </a:r>
            <a:r>
              <a:rPr lang="en-US" altLang="zh-TW" sz="4000" dirty="0" smtClean="0">
                <a:latin typeface="+mj-lt"/>
                <a:ea typeface="微軟正黑體" pitchFamily="34" charset="-120"/>
              </a:rPr>
              <a:t>-</a:t>
            </a:r>
            <a:r>
              <a:rPr lang="zh-TW" altLang="en-US" sz="4000" dirty="0" smtClean="0">
                <a:latin typeface="+mj-lt"/>
                <a:ea typeface="微軟正黑體" pitchFamily="34" charset="-120"/>
              </a:rPr>
              <a:t>說明</a:t>
            </a:r>
            <a:endParaRPr lang="zh-TW" altLang="en-US" sz="4000" b="1" dirty="0">
              <a:latin typeface="+mj-lt"/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1" name="日期版面配置區 20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25FDD-81D2-4CEF-A75B-2B2A5E7A2D48}" type="datetime1">
              <a:rPr lang="zh-TW" altLang="en-US" smtClean="0"/>
              <a:pPr/>
              <a:t>2015/11/20</a:t>
            </a:fld>
            <a:endParaRPr lang="zh-TW" altLang="en-US"/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25</a:t>
            </a:fld>
            <a:endParaRPr lang="zh-TW" alt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611560" y="1340768"/>
            <a:ext cx="8272090" cy="3311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/>
            </a:pPr>
            <a:endParaRPr lang="zh-TW" altLang="en-US" sz="24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7873139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763960" y="1493168"/>
            <a:ext cx="8272090" cy="3311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/>
            </a:pP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首先使用</a:t>
            </a:r>
            <a:r>
              <a:rPr lang="en-US" altLang="zh-TW" sz="2400" dirty="0" err="1" smtClean="0">
                <a:latin typeface="微軟正黑體" pitchFamily="34" charset="-120"/>
                <a:ea typeface="微軟正黑體" pitchFamily="34" charset="-120"/>
              </a:rPr>
              <a:t>getDefaultToolkit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取得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Toolkit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物件，如下所示：</a:t>
            </a:r>
          </a:p>
          <a:p>
            <a:pPr marL="342900" lvl="0" indent="-342900">
              <a:spcBef>
                <a:spcPct val="20000"/>
              </a:spcBef>
              <a:spcAft>
                <a:spcPct val="20000"/>
              </a:spcAft>
              <a:defRPr/>
            </a:pP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2400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Toolkit </a:t>
            </a:r>
            <a:r>
              <a:rPr lang="en-US" altLang="zh-TW" sz="2400" b="1" dirty="0" err="1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toolkit</a:t>
            </a:r>
            <a:r>
              <a:rPr lang="en-US" altLang="zh-TW" sz="2400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 = </a:t>
            </a:r>
            <a:r>
              <a:rPr lang="en-US" altLang="zh-TW" sz="2400" b="1" dirty="0" err="1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Toolkit.getDefaultToolkit</a:t>
            </a:r>
            <a:r>
              <a:rPr lang="en-US" altLang="zh-TW" sz="2400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();</a:t>
            </a:r>
          </a:p>
          <a:p>
            <a:pPr marL="342900" lvl="0" indent="-342900"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/>
            </a:pP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程式碼在取得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Toolkit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物件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toolkit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後，使用</a:t>
            </a:r>
            <a:r>
              <a:rPr lang="en-US" altLang="zh-TW" sz="2400" dirty="0" err="1" smtClean="0">
                <a:latin typeface="微軟正黑體" pitchFamily="34" charset="-120"/>
                <a:ea typeface="微軟正黑體" pitchFamily="34" charset="-120"/>
              </a:rPr>
              <a:t>getImage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方法載入圖檔，例如：取得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JPG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圖檔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sample.jpg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Image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物件，其程式碼如下所示：</a:t>
            </a:r>
          </a:p>
          <a:p>
            <a:pPr marL="342900" lvl="0" indent="-342900">
              <a:spcBef>
                <a:spcPct val="20000"/>
              </a:spcBef>
              <a:spcAft>
                <a:spcPct val="20000"/>
              </a:spcAft>
              <a:defRPr/>
            </a:pP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2400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Image </a:t>
            </a:r>
            <a:r>
              <a:rPr lang="en-US" altLang="zh-TW" sz="2400" b="1" dirty="0" err="1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image</a:t>
            </a:r>
            <a:r>
              <a:rPr lang="en-US" altLang="zh-TW" sz="2400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 = </a:t>
            </a:r>
            <a:r>
              <a:rPr lang="en-US" altLang="zh-TW" sz="2400" b="1" dirty="0" err="1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toolkit.getImage</a:t>
            </a:r>
            <a:r>
              <a:rPr lang="en-US" altLang="zh-TW" sz="2400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("sample.jpg");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83568" y="272842"/>
            <a:ext cx="8064896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000" dirty="0" smtClean="0">
                <a:latin typeface="+mj-lt"/>
                <a:ea typeface="微軟正黑體" pitchFamily="34" charset="-120"/>
              </a:rPr>
              <a:t>圖片的載入與顯示</a:t>
            </a:r>
            <a:r>
              <a:rPr lang="en-US" altLang="zh-TW" sz="4000" dirty="0" smtClean="0">
                <a:latin typeface="+mj-lt"/>
                <a:ea typeface="微軟正黑體" pitchFamily="34" charset="-120"/>
              </a:rPr>
              <a:t>-</a:t>
            </a:r>
            <a:r>
              <a:rPr lang="zh-TW" altLang="en-US" sz="4000" dirty="0" smtClean="0">
                <a:latin typeface="+mj-lt"/>
                <a:ea typeface="微軟正黑體" pitchFamily="34" charset="-120"/>
              </a:rPr>
              <a:t>載入</a:t>
            </a:r>
            <a:endParaRPr lang="zh-TW" altLang="en-US" sz="4000" b="1" dirty="0">
              <a:latin typeface="+mj-lt"/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1" name="日期版面配置區 20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25FDD-81D2-4CEF-A75B-2B2A5E7A2D48}" type="datetime1">
              <a:rPr lang="zh-TW" altLang="en-US" smtClean="0"/>
              <a:pPr/>
              <a:t>2015/11/20</a:t>
            </a:fld>
            <a:endParaRPr lang="zh-TW" altLang="en-US"/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26</a:t>
            </a:fld>
            <a:endParaRPr lang="zh-TW" alt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611560" y="1340768"/>
            <a:ext cx="8272090" cy="3311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/>
            </a:pPr>
            <a:endParaRPr lang="zh-TW" altLang="en-US" sz="24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1265576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763960" y="1493168"/>
            <a:ext cx="8272090" cy="3311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/>
            </a:pP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paint()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或</a:t>
            </a:r>
            <a:r>
              <a:rPr lang="en-US" altLang="zh-TW" sz="2400" dirty="0" err="1" smtClean="0">
                <a:latin typeface="微軟正黑體" pitchFamily="34" charset="-120"/>
                <a:ea typeface="微軟正黑體" pitchFamily="34" charset="-120"/>
              </a:rPr>
              <a:t>paintComponent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方法使用</a:t>
            </a:r>
            <a:r>
              <a:rPr lang="en-US" altLang="zh-TW" sz="2400" dirty="0" err="1" smtClean="0">
                <a:latin typeface="微軟正黑體" pitchFamily="34" charset="-120"/>
                <a:ea typeface="微軟正黑體" pitchFamily="34" charset="-120"/>
              </a:rPr>
              <a:t>drawImage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顯示圖檔的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Image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物件，如下所示：</a:t>
            </a:r>
          </a:p>
          <a:p>
            <a:pPr marL="342900" lvl="0" indent="-342900">
              <a:spcBef>
                <a:spcPct val="20000"/>
              </a:spcBef>
              <a:spcAft>
                <a:spcPct val="20000"/>
              </a:spcAft>
              <a:defRPr/>
            </a:pP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2400" b="1" dirty="0" err="1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g.drawImage</a:t>
            </a:r>
            <a:r>
              <a:rPr lang="en-US" altLang="zh-TW" sz="2400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(image, 5, 5, this);</a:t>
            </a:r>
          </a:p>
          <a:p>
            <a:pPr marL="342900" lvl="0" indent="-342900"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/>
            </a:pP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程式碼是在座標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(5, 5)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顯示名為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image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Image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物件，實作</a:t>
            </a:r>
            <a:r>
              <a:rPr lang="en-US" altLang="zh-TW" sz="2400" dirty="0" err="1" smtClean="0">
                <a:latin typeface="微軟正黑體" pitchFamily="34" charset="-120"/>
                <a:ea typeface="微軟正黑體" pitchFamily="34" charset="-120"/>
              </a:rPr>
              <a:t>ImageObserver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介面的物件是元件本身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this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，因為繼承自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Component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類別的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Swing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元件都已經實作</a:t>
            </a:r>
            <a:r>
              <a:rPr lang="en-US" altLang="zh-TW" sz="2400" dirty="0" err="1" smtClean="0">
                <a:latin typeface="微軟正黑體" pitchFamily="34" charset="-120"/>
                <a:ea typeface="微軟正黑體" pitchFamily="34" charset="-120"/>
              </a:rPr>
              <a:t>ImageObserver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介面，所以使用元件本身即可。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83568" y="272842"/>
            <a:ext cx="8064896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000" dirty="0" smtClean="0">
                <a:latin typeface="+mj-lt"/>
                <a:ea typeface="微軟正黑體" pitchFamily="34" charset="-120"/>
              </a:rPr>
              <a:t>圖片的載入與顯示</a:t>
            </a:r>
            <a:r>
              <a:rPr lang="en-US" altLang="zh-TW" sz="4000" dirty="0" smtClean="0">
                <a:latin typeface="+mj-lt"/>
                <a:ea typeface="微軟正黑體" pitchFamily="34" charset="-120"/>
              </a:rPr>
              <a:t>-</a:t>
            </a:r>
            <a:r>
              <a:rPr lang="zh-TW" altLang="en-US" sz="4000" dirty="0" smtClean="0">
                <a:latin typeface="+mj-lt"/>
                <a:ea typeface="微軟正黑體" pitchFamily="34" charset="-120"/>
              </a:rPr>
              <a:t>顯示</a:t>
            </a:r>
            <a:endParaRPr lang="zh-TW" altLang="en-US" sz="4000" b="1" dirty="0">
              <a:latin typeface="+mj-lt"/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1" name="日期版面配置區 20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25FDD-81D2-4CEF-A75B-2B2A5E7A2D48}" type="datetime1">
              <a:rPr lang="zh-TW" altLang="en-US" smtClean="0"/>
              <a:pPr/>
              <a:t>2015/11/20</a:t>
            </a:fld>
            <a:endParaRPr lang="zh-TW" altLang="en-US"/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27</a:t>
            </a:fld>
            <a:endParaRPr lang="zh-TW" alt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611560" y="1340768"/>
            <a:ext cx="8272090" cy="3311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/>
            </a:pPr>
            <a:endParaRPr lang="zh-TW" altLang="en-US" sz="24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3290639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83568" y="272842"/>
            <a:ext cx="8064896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000" dirty="0" smtClean="0">
                <a:latin typeface="+mj-lt"/>
                <a:ea typeface="微軟正黑體" pitchFamily="34" charset="-120"/>
              </a:rPr>
              <a:t>讀取圖片</a:t>
            </a:r>
            <a:endParaRPr lang="zh-TW" altLang="en-US" sz="4000" dirty="0">
              <a:latin typeface="+mj-lt"/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1" name="日期版面配置區 20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25FDD-81D2-4CEF-A75B-2B2A5E7A2D48}" type="datetime1">
              <a:rPr lang="zh-TW" altLang="en-US" smtClean="0"/>
              <a:pPr/>
              <a:t>2015/11/20</a:t>
            </a:fld>
            <a:endParaRPr lang="zh-TW" altLang="en-US"/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28</a:t>
            </a:fld>
            <a:endParaRPr lang="zh-TW" alt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611560" y="1340768"/>
            <a:ext cx="8272090" cy="3311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/>
            </a:pPr>
            <a:endParaRPr lang="zh-TW" altLang="en-US" sz="2400" dirty="0" smtClean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40" y="1144530"/>
            <a:ext cx="4762500" cy="522922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9850" y="2554229"/>
            <a:ext cx="2400300" cy="2409825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6300192" y="2074686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輸出畫面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7770491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763960" y="1493168"/>
            <a:ext cx="8272090" cy="3311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/>
            </a:pPr>
            <a:r>
              <a:rPr lang="en-US" altLang="zh-TW" sz="2400" dirty="0" err="1" smtClean="0">
                <a:latin typeface="微軟正黑體" pitchFamily="34" charset="-120"/>
                <a:ea typeface="微軟正黑體" pitchFamily="34" charset="-120"/>
              </a:rPr>
              <a:t>drawImage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方法新增參數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width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height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，分別是圖片的寬和高，如果設定的尺寸比原圖形小是縮小圖片，反之就是放大圖片。</a:t>
            </a:r>
          </a:p>
          <a:p>
            <a:pPr marL="342900" lvl="0" indent="-342900">
              <a:spcBef>
                <a:spcPct val="20000"/>
              </a:spcBef>
              <a:spcAft>
                <a:spcPct val="20000"/>
              </a:spcAft>
              <a:defRPr/>
            </a:pPr>
            <a:r>
              <a:rPr lang="en-US" altLang="zh-TW" sz="2400" b="1" dirty="0" err="1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boolean</a:t>
            </a:r>
            <a:r>
              <a:rPr lang="en-US" altLang="zh-TW" sz="2400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400" b="1" dirty="0" err="1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drawImage</a:t>
            </a:r>
            <a:r>
              <a:rPr lang="en-US" altLang="zh-TW" sz="2400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(Image </a:t>
            </a:r>
            <a:r>
              <a:rPr lang="en-US" altLang="zh-TW" sz="2400" b="1" dirty="0" err="1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image</a:t>
            </a:r>
            <a:r>
              <a:rPr lang="en-US" altLang="zh-TW" sz="2400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2400" b="1" dirty="0" err="1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int</a:t>
            </a:r>
            <a:r>
              <a:rPr lang="en-US" altLang="zh-TW" sz="2400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 x, </a:t>
            </a:r>
            <a:r>
              <a:rPr lang="en-US" altLang="zh-TW" sz="2400" b="1" dirty="0" err="1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int</a:t>
            </a:r>
            <a:r>
              <a:rPr lang="en-US" altLang="zh-TW" sz="2400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 y, </a:t>
            </a:r>
            <a:r>
              <a:rPr lang="en-US" altLang="zh-TW" sz="2400" b="1" dirty="0" err="1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int</a:t>
            </a:r>
            <a:r>
              <a:rPr lang="en-US" altLang="zh-TW" sz="2400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 width, </a:t>
            </a:r>
            <a:r>
              <a:rPr lang="en-US" altLang="zh-TW" sz="2400" b="1" dirty="0" err="1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int</a:t>
            </a:r>
            <a:r>
              <a:rPr lang="en-US" altLang="zh-TW" sz="2400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 height, </a:t>
            </a:r>
            <a:r>
              <a:rPr lang="en-US" altLang="zh-TW" sz="2400" b="1" dirty="0" err="1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ImageObserver</a:t>
            </a:r>
            <a:r>
              <a:rPr lang="en-US" altLang="zh-TW" sz="2400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 observer)</a:t>
            </a:r>
          </a:p>
          <a:p>
            <a:pPr marL="342900" lvl="0" indent="-342900"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/>
            </a:pP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83568" y="272842"/>
            <a:ext cx="8064896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000" dirty="0" smtClean="0">
                <a:latin typeface="+mj-lt"/>
                <a:ea typeface="微軟正黑體" pitchFamily="34" charset="-120"/>
              </a:rPr>
              <a:t>調整圖片尺寸</a:t>
            </a:r>
            <a:r>
              <a:rPr lang="en-US" altLang="zh-TW" sz="4000" dirty="0" smtClean="0">
                <a:latin typeface="+mj-lt"/>
                <a:ea typeface="微軟正黑體" pitchFamily="34" charset="-120"/>
              </a:rPr>
              <a:t>-</a:t>
            </a:r>
            <a:r>
              <a:rPr lang="zh-TW" altLang="en-US" sz="4000" dirty="0" smtClean="0">
                <a:latin typeface="+mj-lt"/>
                <a:ea typeface="微軟正黑體" pitchFamily="34" charset="-120"/>
              </a:rPr>
              <a:t>圖片的放大與縮小</a:t>
            </a:r>
            <a:endParaRPr lang="zh-TW" altLang="en-US" sz="4000" b="1" dirty="0">
              <a:latin typeface="+mj-lt"/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1" name="日期版面配置區 20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25FDD-81D2-4CEF-A75B-2B2A5E7A2D48}" type="datetime1">
              <a:rPr lang="zh-TW" altLang="en-US" smtClean="0"/>
              <a:pPr/>
              <a:t>2015/11/20</a:t>
            </a:fld>
            <a:endParaRPr lang="zh-TW" altLang="en-US"/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29</a:t>
            </a:fld>
            <a:endParaRPr lang="zh-TW" alt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611560" y="1340768"/>
            <a:ext cx="8272090" cy="3311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/>
            </a:pPr>
            <a:endParaRPr lang="zh-TW" altLang="en-US" sz="24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2377944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83568" y="272842"/>
            <a:ext cx="8064896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000" dirty="0" smtClean="0">
                <a:latin typeface="微軟正黑體" pitchFamily="34" charset="-120"/>
                <a:ea typeface="微軟正黑體" pitchFamily="34" charset="-120"/>
              </a:rPr>
              <a:t>Graphics</a:t>
            </a:r>
            <a:r>
              <a:rPr lang="zh-TW" altLang="en-US" sz="4000" dirty="0" smtClean="0">
                <a:latin typeface="微軟正黑體" pitchFamily="34" charset="-120"/>
                <a:ea typeface="微軟正黑體" pitchFamily="34" charset="-120"/>
              </a:rPr>
              <a:t>繪圖類別</a:t>
            </a:r>
            <a:r>
              <a:rPr lang="en-US" altLang="zh-TW" sz="4000" dirty="0" smtClean="0">
                <a:latin typeface="微軟正黑體" pitchFamily="34" charset="-120"/>
                <a:ea typeface="微軟正黑體" pitchFamily="34" charset="-120"/>
              </a:rPr>
              <a:t>-paint()</a:t>
            </a:r>
            <a:r>
              <a:rPr lang="zh-TW" altLang="en-US" sz="4000" dirty="0" smtClean="0">
                <a:latin typeface="微軟正黑體" pitchFamily="34" charset="-120"/>
                <a:ea typeface="微軟正黑體" pitchFamily="34" charset="-120"/>
              </a:rPr>
              <a:t>方法</a:t>
            </a:r>
            <a:endParaRPr lang="zh-TW" altLang="en-US" sz="40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1" name="日期版面配置區 20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25FDD-81D2-4CEF-A75B-2B2A5E7A2D48}" type="datetime1">
              <a:rPr lang="zh-TW" altLang="en-US" smtClean="0"/>
              <a:pPr/>
              <a:t>2015/11/20</a:t>
            </a:fld>
            <a:endParaRPr lang="zh-TW" altLang="en-US"/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952500" y="1340768"/>
            <a:ext cx="7931150" cy="3311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/>
            </a:pP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繼承自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Component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元件的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paint()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方法在呼叫時，其傳入參數就是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Graphics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物件，如下所示：</a:t>
            </a:r>
          </a:p>
          <a:p>
            <a:pPr marL="800100" lvl="1" indent="-342900">
              <a:spcBef>
                <a:spcPct val="20000"/>
              </a:spcBef>
              <a:spcAft>
                <a:spcPct val="20000"/>
              </a:spcAft>
              <a:defRPr/>
            </a:pPr>
            <a:r>
              <a:rPr lang="en-US" altLang="zh-TW" sz="2800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public void paint(Graphics g) {</a:t>
            </a:r>
          </a:p>
          <a:p>
            <a:pPr marL="800100" lvl="1" indent="-342900">
              <a:spcBef>
                <a:spcPct val="20000"/>
              </a:spcBef>
              <a:spcAft>
                <a:spcPct val="20000"/>
              </a:spcAft>
              <a:defRPr/>
            </a:pPr>
            <a:r>
              <a:rPr lang="en-US" altLang="zh-TW" sz="2800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			……… </a:t>
            </a:r>
          </a:p>
          <a:p>
            <a:pPr marL="800100" lvl="1" indent="-342900">
              <a:spcBef>
                <a:spcPct val="20000"/>
              </a:spcBef>
              <a:spcAft>
                <a:spcPct val="20000"/>
              </a:spcAft>
              <a:defRPr/>
            </a:pPr>
            <a:r>
              <a:rPr lang="en-US" altLang="zh-TW" sz="2800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}</a:t>
            </a:r>
          </a:p>
          <a:p>
            <a:pPr marL="342900" lvl="0" indent="-342900"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/>
            </a:pP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在上述的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paint()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方法呼叫繪圖方法，就可以在元件上繪出圖形</a:t>
            </a:r>
          </a:p>
          <a:p>
            <a:pPr marL="342900" lvl="0" indent="-342900"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/>
            </a:pPr>
            <a:endParaRPr lang="zh-TW" altLang="en-US" sz="24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6367732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763960" y="1493168"/>
            <a:ext cx="8272090" cy="3311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spcAft>
                <a:spcPct val="20000"/>
              </a:spcAft>
              <a:defRPr/>
            </a:pPr>
            <a:r>
              <a:rPr lang="en-US" altLang="zh-TW" sz="2400" b="1" dirty="0" err="1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boolean</a:t>
            </a:r>
            <a:r>
              <a:rPr lang="en-US" altLang="zh-TW" sz="2400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400" b="1" dirty="0" err="1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drawImage</a:t>
            </a:r>
            <a:r>
              <a:rPr lang="en-US" altLang="zh-TW" sz="2400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(Image </a:t>
            </a:r>
            <a:r>
              <a:rPr lang="en-US" altLang="zh-TW" sz="2400" b="1" dirty="0" err="1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image</a:t>
            </a:r>
            <a:r>
              <a:rPr lang="en-US" altLang="zh-TW" sz="2400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2400" b="1" dirty="0" err="1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int</a:t>
            </a:r>
            <a:r>
              <a:rPr lang="en-US" altLang="zh-TW" sz="2400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 x1, </a:t>
            </a:r>
            <a:r>
              <a:rPr lang="en-US" altLang="zh-TW" sz="2400" b="1" dirty="0" err="1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int</a:t>
            </a:r>
            <a:r>
              <a:rPr lang="en-US" altLang="zh-TW" sz="2400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 y1, </a:t>
            </a:r>
            <a:r>
              <a:rPr lang="en-US" altLang="zh-TW" sz="2400" b="1" dirty="0" err="1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int</a:t>
            </a:r>
            <a:r>
              <a:rPr lang="en-US" altLang="zh-TW" sz="2400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 x2, </a:t>
            </a:r>
            <a:r>
              <a:rPr lang="en-US" altLang="zh-TW" sz="2400" b="1" dirty="0" err="1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int</a:t>
            </a:r>
            <a:r>
              <a:rPr lang="en-US" altLang="zh-TW" sz="2400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 y2, </a:t>
            </a:r>
          </a:p>
          <a:p>
            <a:pPr marL="342900" lvl="0" indent="-342900">
              <a:spcBef>
                <a:spcPct val="20000"/>
              </a:spcBef>
              <a:spcAft>
                <a:spcPct val="20000"/>
              </a:spcAft>
              <a:defRPr/>
            </a:pPr>
            <a:r>
              <a:rPr lang="en-US" altLang="zh-TW" sz="2400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   </a:t>
            </a:r>
            <a:r>
              <a:rPr lang="en-US" altLang="zh-TW" sz="2400" b="1" dirty="0" err="1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int</a:t>
            </a:r>
            <a:r>
              <a:rPr lang="en-US" altLang="zh-TW" sz="2400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 sx1, </a:t>
            </a:r>
            <a:r>
              <a:rPr lang="en-US" altLang="zh-TW" sz="2400" b="1" dirty="0" err="1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int</a:t>
            </a:r>
            <a:r>
              <a:rPr lang="en-US" altLang="zh-TW" sz="2400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 sy1, </a:t>
            </a:r>
            <a:r>
              <a:rPr lang="en-US" altLang="zh-TW" sz="2400" b="1" dirty="0" err="1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int</a:t>
            </a:r>
            <a:r>
              <a:rPr lang="en-US" altLang="zh-TW" sz="2400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 sx2, </a:t>
            </a:r>
            <a:r>
              <a:rPr lang="en-US" altLang="zh-TW" sz="2400" b="1" dirty="0" err="1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int</a:t>
            </a:r>
            <a:r>
              <a:rPr lang="en-US" altLang="zh-TW" sz="2400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 sy2, </a:t>
            </a:r>
            <a:r>
              <a:rPr lang="en-US" altLang="zh-TW" sz="2400" b="1" dirty="0" err="1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ImageObserver</a:t>
            </a:r>
            <a:r>
              <a:rPr lang="en-US" altLang="zh-TW" sz="2400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 observer)</a:t>
            </a:r>
          </a:p>
          <a:p>
            <a:pPr marL="342900" lvl="0" indent="-342900"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/>
            </a:pPr>
            <a:r>
              <a:rPr lang="en-US" altLang="zh-TW" sz="2400" dirty="0" err="1" smtClean="0">
                <a:latin typeface="微軟正黑體" pitchFamily="34" charset="-120"/>
                <a:ea typeface="微軟正黑體" pitchFamily="34" charset="-120"/>
              </a:rPr>
              <a:t>drawImage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方法參數的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4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個座標分成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組，其說明如下表所示：</a:t>
            </a:r>
          </a:p>
          <a:p>
            <a:pPr marL="342900" lvl="0" indent="-342900"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/>
            </a:pPr>
            <a:endParaRPr lang="zh-TW" altLang="en-US" sz="2400" dirty="0" err="1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83568" y="272842"/>
            <a:ext cx="8064896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000" dirty="0" smtClean="0">
                <a:latin typeface="+mj-lt"/>
                <a:ea typeface="微軟正黑體" pitchFamily="34" charset="-120"/>
              </a:rPr>
              <a:t>調整圖片尺寸</a:t>
            </a:r>
            <a:r>
              <a:rPr lang="en-US" altLang="zh-TW" sz="4000" dirty="0" smtClean="0">
                <a:latin typeface="+mj-lt"/>
                <a:ea typeface="微軟正黑體" pitchFamily="34" charset="-120"/>
              </a:rPr>
              <a:t>-</a:t>
            </a:r>
            <a:r>
              <a:rPr lang="zh-TW" altLang="en-US" sz="4000" dirty="0" smtClean="0">
                <a:latin typeface="+mj-lt"/>
                <a:ea typeface="微軟正黑體" pitchFamily="34" charset="-120"/>
              </a:rPr>
              <a:t>圖片的翻轉與剪裁</a:t>
            </a:r>
            <a:endParaRPr lang="zh-TW" altLang="en-US" sz="4000" b="1" dirty="0">
              <a:latin typeface="+mj-lt"/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1" name="日期版面配置區 20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25FDD-81D2-4CEF-A75B-2B2A5E7A2D48}" type="datetime1">
              <a:rPr lang="zh-TW" altLang="en-US" smtClean="0"/>
              <a:pPr/>
              <a:t>2015/11/20</a:t>
            </a:fld>
            <a:endParaRPr lang="zh-TW" altLang="en-US"/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30</a:t>
            </a:fld>
            <a:endParaRPr lang="zh-TW" alt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611560" y="1340768"/>
            <a:ext cx="8272090" cy="3311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/>
            </a:pPr>
            <a:endParaRPr lang="zh-TW" altLang="en-US" sz="2400" dirty="0" smtClean="0">
              <a:latin typeface="微軟正黑體" pitchFamily="34" charset="-120"/>
              <a:ea typeface="微軟正黑體" pitchFamily="34" charset="-120"/>
            </a:endParaRPr>
          </a:p>
        </p:txBody>
      </p:sp>
      <p:graphicFrame>
        <p:nvGraphicFramePr>
          <p:cNvPr id="44034" name="Object 4"/>
          <p:cNvGraphicFramePr>
            <a:graphicFrameLocks noChangeAspect="1"/>
          </p:cNvGraphicFramePr>
          <p:nvPr/>
        </p:nvGraphicFramePr>
        <p:xfrm>
          <a:off x="354334" y="4365104"/>
          <a:ext cx="8466138" cy="228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5" name="文件" r:id="rId4" imgW="5548680" imgH="1498680" progId="Word.Document.8">
                  <p:embed/>
                </p:oleObj>
              </mc:Choice>
              <mc:Fallback>
                <p:oleObj name="文件" r:id="rId4" imgW="5548680" imgH="14986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334" y="4365104"/>
                        <a:ext cx="8466138" cy="228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388512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763960" y="1493168"/>
            <a:ext cx="8272090" cy="3311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/>
            </a:pP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首先來看翻轉圖片情況：如果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sample.gif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原始圖片尺寸的寬是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width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，高是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height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，原始圖片的左上角座標是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(0, 0)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，右下角座標為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(width, height)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，翻轉操作如下：</a:t>
            </a:r>
          </a:p>
          <a:p>
            <a:pPr marL="800100" lvl="1" indent="-342900"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/>
            </a:pPr>
            <a:r>
              <a:rPr lang="zh-TW" altLang="en-US" sz="2400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原尺寸上下翻轉：原始圖片座標分別為</a:t>
            </a:r>
            <a:r>
              <a:rPr lang="en-US" altLang="zh-TW" sz="2400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(0, height)</a:t>
            </a:r>
            <a:r>
              <a:rPr lang="zh-TW" altLang="en-US" sz="2400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en-US" altLang="zh-TW" sz="2400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(width, 0)</a:t>
            </a:r>
            <a:r>
              <a:rPr lang="zh-TW" altLang="en-US" sz="2400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，換句話說，原始圖片的左下角成為顯示圖片的左上角，而右上角成為右下角。</a:t>
            </a:r>
          </a:p>
          <a:p>
            <a:pPr marL="800100" lvl="1" indent="-342900"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/>
            </a:pPr>
            <a:r>
              <a:rPr lang="zh-TW" altLang="en-US" sz="2400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原尺寸左右翻轉：原始圖片座標分別為</a:t>
            </a:r>
            <a:r>
              <a:rPr lang="en-US" altLang="zh-TW" sz="2400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(width, 0)</a:t>
            </a:r>
            <a:r>
              <a:rPr lang="zh-TW" altLang="en-US" sz="2400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en-US" altLang="zh-TW" sz="2400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(0, height)</a:t>
            </a:r>
            <a:r>
              <a:rPr lang="zh-TW" altLang="en-US" sz="2400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，換句話說，原始圖片的右上角成為顯示圖片的左上角，而左下角成為右下角。</a:t>
            </a:r>
          </a:p>
          <a:p>
            <a:pPr marL="342900" lvl="0" indent="-342900"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/>
            </a:pPr>
            <a:endParaRPr lang="zh-TW" altLang="en-US" sz="2400" dirty="0" err="1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83568" y="272842"/>
            <a:ext cx="8064896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000" dirty="0" smtClean="0">
                <a:latin typeface="+mj-lt"/>
                <a:ea typeface="微軟正黑體" pitchFamily="34" charset="-120"/>
              </a:rPr>
              <a:t>調整圖片尺寸</a:t>
            </a:r>
            <a:r>
              <a:rPr lang="en-US" altLang="zh-TW" sz="4000" dirty="0" smtClean="0">
                <a:latin typeface="+mj-lt"/>
                <a:ea typeface="微軟正黑體" pitchFamily="34" charset="-120"/>
              </a:rPr>
              <a:t>-</a:t>
            </a:r>
            <a:r>
              <a:rPr lang="zh-TW" altLang="en-US" sz="4000" dirty="0" smtClean="0">
                <a:latin typeface="+mj-lt"/>
                <a:ea typeface="微軟正黑體" pitchFamily="34" charset="-120"/>
              </a:rPr>
              <a:t>圖片翻轉</a:t>
            </a:r>
            <a:endParaRPr lang="zh-TW" altLang="en-US" sz="4000" b="1" dirty="0">
              <a:latin typeface="+mj-lt"/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1" name="日期版面配置區 20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25FDD-81D2-4CEF-A75B-2B2A5E7A2D48}" type="datetime1">
              <a:rPr lang="zh-TW" altLang="en-US" smtClean="0"/>
              <a:pPr/>
              <a:t>2015/11/20</a:t>
            </a:fld>
            <a:endParaRPr lang="zh-TW" altLang="en-US"/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31</a:t>
            </a:fld>
            <a:endParaRPr lang="zh-TW" alt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611560" y="1340768"/>
            <a:ext cx="8272090" cy="3311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/>
            </a:pPr>
            <a:endParaRPr lang="zh-TW" altLang="en-US" sz="24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0944027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6512" y="94838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83568" y="272842"/>
            <a:ext cx="8064896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000" dirty="0" smtClean="0">
                <a:latin typeface="+mj-lt"/>
                <a:ea typeface="微軟正黑體" pitchFamily="34" charset="-120"/>
              </a:rPr>
              <a:t>調整圖片尺寸</a:t>
            </a:r>
            <a:r>
              <a:rPr lang="en-US" altLang="zh-TW" sz="4000" dirty="0" smtClean="0">
                <a:latin typeface="+mj-lt"/>
                <a:ea typeface="微軟正黑體" pitchFamily="34" charset="-120"/>
              </a:rPr>
              <a:t>-</a:t>
            </a:r>
            <a:r>
              <a:rPr lang="zh-TW" altLang="en-US" sz="4000" dirty="0" smtClean="0">
                <a:latin typeface="+mj-lt"/>
                <a:ea typeface="微軟正黑體" pitchFamily="34" charset="-120"/>
              </a:rPr>
              <a:t>範例</a:t>
            </a:r>
            <a:endParaRPr lang="zh-TW" altLang="en-US" sz="4000" b="1" dirty="0">
              <a:latin typeface="+mj-lt"/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1" name="日期版面配置區 20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25FDD-81D2-4CEF-A75B-2B2A5E7A2D48}" type="datetime1">
              <a:rPr lang="zh-TW" altLang="en-US" smtClean="0"/>
              <a:pPr/>
              <a:t>2015/11/20</a:t>
            </a:fld>
            <a:endParaRPr lang="zh-TW" altLang="en-US"/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32</a:t>
            </a:fld>
            <a:endParaRPr lang="zh-TW" alt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611560" y="1340768"/>
            <a:ext cx="8272090" cy="3311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/>
            </a:pPr>
            <a:endParaRPr lang="zh-TW" altLang="en-US" sz="2400" dirty="0" smtClean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4098" y="1343820"/>
            <a:ext cx="4389102" cy="541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10265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83568" y="272842"/>
            <a:ext cx="8064896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000" dirty="0" smtClean="0">
                <a:latin typeface="+mj-lt"/>
                <a:ea typeface="微軟正黑體" pitchFamily="34" charset="-120"/>
              </a:rPr>
              <a:t>調整圖片尺寸</a:t>
            </a:r>
            <a:r>
              <a:rPr lang="en-US" altLang="zh-TW" sz="4000" dirty="0" smtClean="0">
                <a:latin typeface="+mj-lt"/>
                <a:ea typeface="微軟正黑體" pitchFamily="34" charset="-120"/>
              </a:rPr>
              <a:t>-</a:t>
            </a:r>
            <a:r>
              <a:rPr lang="zh-TW" altLang="en-US" sz="4000" dirty="0" smtClean="0">
                <a:latin typeface="+mj-lt"/>
                <a:ea typeface="微軟正黑體" pitchFamily="34" charset="-120"/>
              </a:rPr>
              <a:t>範例</a:t>
            </a:r>
            <a:endParaRPr lang="zh-TW" altLang="en-US" sz="4000" b="1" dirty="0">
              <a:latin typeface="+mj-lt"/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1" name="日期版面配置區 20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25FDD-81D2-4CEF-A75B-2B2A5E7A2D48}" type="datetime1">
              <a:rPr lang="zh-TW" altLang="en-US" smtClean="0"/>
              <a:pPr/>
              <a:t>2015/11/20</a:t>
            </a:fld>
            <a:endParaRPr lang="zh-TW" altLang="en-US"/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33</a:t>
            </a:fld>
            <a:endParaRPr lang="zh-TW" alt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611560" y="1340768"/>
            <a:ext cx="8272090" cy="3311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/>
            </a:pPr>
            <a:endParaRPr lang="zh-TW" altLang="en-US" sz="2400" dirty="0" smtClean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4052242"/>
            <a:ext cx="5943600" cy="195262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6937" y="1871290"/>
            <a:ext cx="4810125" cy="1657350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692799" y="3610903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輸出畫面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0512497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763960" y="1493168"/>
            <a:ext cx="8272090" cy="3311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/>
            </a:pP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動畫效果是使用卡通片的製作原理，快速顯示一張張靜態圖片，因為每張圖片擁有少許改變。例如：位移或尺寸，或定時在不同位置繪出圖形，在人類視覺殘留的情況下，就會產生動畫效果。</a:t>
            </a:r>
          </a:p>
          <a:p>
            <a:pPr marL="342900" lvl="0" indent="-342900"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/>
            </a:pPr>
            <a:endParaRPr lang="zh-TW" altLang="en-US" sz="2400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83568" y="272842"/>
            <a:ext cx="8064896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000" dirty="0" smtClean="0">
                <a:latin typeface="+mj-lt"/>
                <a:ea typeface="微軟正黑體" pitchFamily="34" charset="-120"/>
              </a:rPr>
              <a:t>動畫效果</a:t>
            </a:r>
            <a:endParaRPr lang="zh-TW" altLang="en-US" sz="4000" b="1" dirty="0">
              <a:latin typeface="+mj-lt"/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1" name="日期版面配置區 20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25FDD-81D2-4CEF-A75B-2B2A5E7A2D48}" type="datetime1">
              <a:rPr lang="zh-TW" altLang="en-US" smtClean="0"/>
              <a:pPr/>
              <a:t>2015/11/20</a:t>
            </a:fld>
            <a:endParaRPr lang="zh-TW" altLang="en-US"/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34</a:t>
            </a:fld>
            <a:endParaRPr lang="zh-TW" alt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611560" y="1340768"/>
            <a:ext cx="8272090" cy="3311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/>
            </a:pPr>
            <a:endParaRPr lang="zh-TW" altLang="en-US" sz="24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2800459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763960" y="1493168"/>
            <a:ext cx="8272090" cy="3311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/>
            </a:pP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Java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程式建立動畫效果是使用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Timer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計時器類別控制繪圖或圖片顯示，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Timer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類別可以在間隔時間自動產生事件，以便指定傾聽者物件進行處理。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Timer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類別的建構子，如下表所示：</a:t>
            </a:r>
          </a:p>
          <a:p>
            <a:pPr marL="342900" lvl="0" indent="-342900"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/>
            </a:pPr>
            <a:endParaRPr lang="zh-TW" altLang="en-US" sz="2400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83568" y="272842"/>
            <a:ext cx="8064896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000" dirty="0" smtClean="0">
                <a:latin typeface="+mj-lt"/>
                <a:ea typeface="微軟正黑體" pitchFamily="34" charset="-120"/>
              </a:rPr>
              <a:t>Timer</a:t>
            </a:r>
            <a:r>
              <a:rPr lang="zh-TW" altLang="en-US" sz="4000" dirty="0" smtClean="0">
                <a:latin typeface="+mj-lt"/>
                <a:ea typeface="微軟正黑體" pitchFamily="34" charset="-120"/>
              </a:rPr>
              <a:t>類別的時間控制</a:t>
            </a:r>
            <a:r>
              <a:rPr lang="en-US" altLang="zh-TW" sz="4000" dirty="0" smtClean="0">
                <a:latin typeface="+mj-lt"/>
                <a:ea typeface="微軟正黑體" pitchFamily="34" charset="-120"/>
              </a:rPr>
              <a:t>-</a:t>
            </a:r>
            <a:r>
              <a:rPr lang="zh-TW" altLang="en-US" sz="4000" dirty="0" smtClean="0">
                <a:latin typeface="+mj-lt"/>
                <a:ea typeface="微軟正黑體" pitchFamily="34" charset="-120"/>
              </a:rPr>
              <a:t>說明</a:t>
            </a:r>
            <a:endParaRPr lang="zh-TW" altLang="en-US" sz="4000" b="1" dirty="0">
              <a:latin typeface="+mj-lt"/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1" name="日期版面配置區 20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25FDD-81D2-4CEF-A75B-2B2A5E7A2D48}" type="datetime1">
              <a:rPr lang="zh-TW" altLang="en-US" smtClean="0"/>
              <a:pPr/>
              <a:t>2015/11/20</a:t>
            </a:fld>
            <a:endParaRPr lang="zh-TW" altLang="en-US"/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35</a:t>
            </a:fld>
            <a:endParaRPr lang="zh-TW" alt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611560" y="1340768"/>
            <a:ext cx="8272090" cy="3311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/>
            </a:pPr>
            <a:endParaRPr lang="zh-TW" altLang="en-US" sz="2400" dirty="0" smtClean="0">
              <a:latin typeface="微軟正黑體" pitchFamily="34" charset="-120"/>
              <a:ea typeface="微軟正黑體" pitchFamily="34" charset="-120"/>
            </a:endParaRPr>
          </a:p>
        </p:txBody>
      </p:sp>
      <p:graphicFrame>
        <p:nvGraphicFramePr>
          <p:cNvPr id="48130" name="Object 4"/>
          <p:cNvGraphicFramePr>
            <a:graphicFrameLocks noChangeAspect="1"/>
          </p:cNvGraphicFramePr>
          <p:nvPr/>
        </p:nvGraphicFramePr>
        <p:xfrm>
          <a:off x="251520" y="3501008"/>
          <a:ext cx="8662987" cy="179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9" name="文件" r:id="rId4" imgW="5713560" imgH="1181880" progId="Word.Document.8">
                  <p:embed/>
                </p:oleObj>
              </mc:Choice>
              <mc:Fallback>
                <p:oleObj name="文件" r:id="rId4" imgW="5713560" imgH="11818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3501008"/>
                        <a:ext cx="8662987" cy="179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545905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763960" y="1493168"/>
            <a:ext cx="8272090" cy="3311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/>
            </a:pP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Timer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類別的使用十分的簡單，只需先建立好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Timer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物件，如下所示：</a:t>
            </a:r>
          </a:p>
          <a:p>
            <a:pPr marL="342900" lvl="0" indent="-342900">
              <a:spcBef>
                <a:spcPct val="20000"/>
              </a:spcBef>
              <a:spcAft>
                <a:spcPct val="20000"/>
              </a:spcAft>
              <a:defRPr/>
            </a:pPr>
            <a:r>
              <a:rPr lang="en-US" altLang="zh-TW" sz="2400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	Timer </a:t>
            </a:r>
            <a:r>
              <a:rPr lang="en-US" altLang="zh-TW" sz="2400" b="1" dirty="0" err="1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timer</a:t>
            </a:r>
            <a:r>
              <a:rPr lang="en-US" altLang="zh-TW" sz="2400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 = new Timer(300, this);</a:t>
            </a:r>
          </a:p>
          <a:p>
            <a:pPr marL="342900" lvl="0" indent="-342900"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/>
            </a:pP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上述程式碼建立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Timer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物件且設定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300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毫秒間隔時間產生事件，傾聽者物件是本身，接著就可以呼叫下表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Timer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類別的方法啟動、重新啟動和停止計時器。</a:t>
            </a:r>
          </a:p>
          <a:p>
            <a:pPr marL="342900" lvl="0" indent="-342900"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/>
            </a:pPr>
            <a:endParaRPr lang="zh-TW" altLang="en-US" sz="2400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83568" y="272842"/>
            <a:ext cx="8064896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000" dirty="0" smtClean="0">
                <a:latin typeface="+mj-lt"/>
                <a:ea typeface="微軟正黑體" pitchFamily="34" charset="-120"/>
              </a:rPr>
              <a:t>Timer</a:t>
            </a:r>
            <a:r>
              <a:rPr lang="zh-TW" altLang="en-US" sz="4000" dirty="0" smtClean="0">
                <a:latin typeface="+mj-lt"/>
                <a:ea typeface="微軟正黑體" pitchFamily="34" charset="-120"/>
              </a:rPr>
              <a:t>類別的時間控制</a:t>
            </a:r>
            <a:r>
              <a:rPr lang="en-US" altLang="zh-TW" sz="4000" dirty="0" smtClean="0">
                <a:latin typeface="+mj-lt"/>
                <a:ea typeface="微軟正黑體" pitchFamily="34" charset="-120"/>
              </a:rPr>
              <a:t>-</a:t>
            </a:r>
            <a:r>
              <a:rPr lang="zh-TW" altLang="en-US" sz="4000" dirty="0" smtClean="0">
                <a:latin typeface="+mj-lt"/>
                <a:ea typeface="微軟正黑體" pitchFamily="34" charset="-120"/>
              </a:rPr>
              <a:t>使用</a:t>
            </a:r>
            <a:endParaRPr lang="zh-TW" altLang="en-US" sz="4000" b="1" dirty="0">
              <a:latin typeface="+mj-lt"/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1" name="日期版面配置區 20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25FDD-81D2-4CEF-A75B-2B2A5E7A2D48}" type="datetime1">
              <a:rPr lang="zh-TW" altLang="en-US" smtClean="0"/>
              <a:pPr/>
              <a:t>2015/11/20</a:t>
            </a:fld>
            <a:endParaRPr lang="zh-TW" altLang="en-US"/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36</a:t>
            </a:fld>
            <a:endParaRPr lang="zh-TW" alt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611560" y="1340768"/>
            <a:ext cx="8272090" cy="3311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/>
            </a:pPr>
            <a:endParaRPr lang="zh-TW" altLang="en-US" sz="24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3090762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763960" y="1340768"/>
            <a:ext cx="8272090" cy="3311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/>
            </a:pP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呼叫下表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Timer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類別的方法啟動、重新啟動和停止計時器，如下表所示：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83568" y="272842"/>
            <a:ext cx="8064896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000" dirty="0" smtClean="0">
                <a:latin typeface="+mj-lt"/>
                <a:ea typeface="微軟正黑體" pitchFamily="34" charset="-120"/>
              </a:rPr>
              <a:t>Timer</a:t>
            </a:r>
            <a:r>
              <a:rPr lang="zh-TW" altLang="en-US" sz="4000" dirty="0" smtClean="0">
                <a:latin typeface="+mj-lt"/>
                <a:ea typeface="微軟正黑體" pitchFamily="34" charset="-120"/>
              </a:rPr>
              <a:t>類別的時間控制</a:t>
            </a:r>
            <a:r>
              <a:rPr lang="en-US" altLang="zh-TW" sz="4000" dirty="0" smtClean="0">
                <a:latin typeface="+mj-lt"/>
                <a:ea typeface="微軟正黑體" pitchFamily="34" charset="-120"/>
              </a:rPr>
              <a:t>-</a:t>
            </a:r>
            <a:r>
              <a:rPr lang="zh-TW" altLang="en-US" sz="4000" dirty="0" smtClean="0">
                <a:latin typeface="+mj-lt"/>
                <a:ea typeface="微軟正黑體" pitchFamily="34" charset="-120"/>
              </a:rPr>
              <a:t>方法</a:t>
            </a:r>
            <a:r>
              <a:rPr lang="en-US" altLang="zh-TW" sz="4000" dirty="0" smtClean="0">
                <a:latin typeface="+mj-lt"/>
                <a:ea typeface="微軟正黑體" pitchFamily="34" charset="-120"/>
              </a:rPr>
              <a:t>1</a:t>
            </a:r>
            <a:endParaRPr lang="zh-TW" altLang="en-US" sz="4000" b="1" dirty="0">
              <a:latin typeface="+mj-lt"/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1" name="日期版面配置區 20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25FDD-81D2-4CEF-A75B-2B2A5E7A2D48}" type="datetime1">
              <a:rPr lang="zh-TW" altLang="en-US" smtClean="0"/>
              <a:pPr/>
              <a:t>2015/11/20</a:t>
            </a:fld>
            <a:endParaRPr lang="zh-TW" altLang="en-US"/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37</a:t>
            </a:fld>
            <a:endParaRPr lang="zh-TW" alt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611560" y="1340768"/>
            <a:ext cx="8272090" cy="3311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/>
            </a:pPr>
            <a:endParaRPr lang="zh-TW" altLang="en-US" sz="2400" dirty="0" smtClean="0">
              <a:latin typeface="微軟正黑體" pitchFamily="34" charset="-120"/>
              <a:ea typeface="微軟正黑體" pitchFamily="34" charset="-120"/>
            </a:endParaRPr>
          </a:p>
        </p:txBody>
      </p:sp>
      <p:graphicFrame>
        <p:nvGraphicFramePr>
          <p:cNvPr id="50178" name="Object 4"/>
          <p:cNvGraphicFramePr>
            <a:graphicFrameLocks noChangeAspect="1"/>
          </p:cNvGraphicFramePr>
          <p:nvPr/>
        </p:nvGraphicFramePr>
        <p:xfrm>
          <a:off x="850579" y="2132856"/>
          <a:ext cx="7825877" cy="1944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8" name="文件" r:id="rId4" imgW="5631120" imgH="1729800" progId="Word.Document.8">
                  <p:embed/>
                </p:oleObj>
              </mc:Choice>
              <mc:Fallback>
                <p:oleObj name="文件" r:id="rId4" imgW="5631120" imgH="17298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579" y="2132856"/>
                        <a:ext cx="7825877" cy="19442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79" name="Object 4"/>
          <p:cNvGraphicFramePr>
            <a:graphicFrameLocks noChangeAspect="1"/>
          </p:cNvGraphicFramePr>
          <p:nvPr/>
        </p:nvGraphicFramePr>
        <p:xfrm>
          <a:off x="827584" y="4005064"/>
          <a:ext cx="7920880" cy="2952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9" name="文件" r:id="rId6" imgW="5466240" imgH="2711520" progId="Word.Document.8">
                  <p:embed/>
                </p:oleObj>
              </mc:Choice>
              <mc:Fallback>
                <p:oleObj name="文件" r:id="rId6" imgW="5466240" imgH="27115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4005064"/>
                        <a:ext cx="7920880" cy="29523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418784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763960" y="1493168"/>
            <a:ext cx="8272090" cy="3311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/>
            </a:pPr>
            <a:endParaRPr lang="zh-TW" altLang="en-US" sz="2400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83568" y="272842"/>
            <a:ext cx="8064896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000" dirty="0" smtClean="0">
                <a:latin typeface="+mj-lt"/>
                <a:ea typeface="微軟正黑體" pitchFamily="34" charset="-120"/>
              </a:rPr>
              <a:t>Timer</a:t>
            </a:r>
            <a:r>
              <a:rPr lang="zh-TW" altLang="en-US" sz="4000" dirty="0" smtClean="0">
                <a:latin typeface="+mj-lt"/>
                <a:ea typeface="微軟正黑體" pitchFamily="34" charset="-120"/>
              </a:rPr>
              <a:t>類別的時間控制</a:t>
            </a:r>
            <a:r>
              <a:rPr lang="en-US" altLang="zh-TW" sz="4000" dirty="0" smtClean="0">
                <a:latin typeface="+mj-lt"/>
                <a:ea typeface="微軟正黑體" pitchFamily="34" charset="-120"/>
              </a:rPr>
              <a:t>-</a:t>
            </a:r>
            <a:r>
              <a:rPr lang="zh-TW" altLang="en-US" sz="4000" dirty="0" smtClean="0">
                <a:latin typeface="+mj-lt"/>
                <a:ea typeface="微軟正黑體" pitchFamily="34" charset="-120"/>
              </a:rPr>
              <a:t>範例</a:t>
            </a:r>
            <a:endParaRPr lang="zh-TW" altLang="en-US" sz="4000" b="1" dirty="0">
              <a:latin typeface="+mj-lt"/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1" name="日期版面配置區 20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25FDD-81D2-4CEF-A75B-2B2A5E7A2D48}" type="datetime1">
              <a:rPr lang="zh-TW" altLang="en-US" smtClean="0"/>
              <a:pPr/>
              <a:t>2015/11/20</a:t>
            </a:fld>
            <a:endParaRPr lang="zh-TW" altLang="en-US"/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38</a:t>
            </a:fld>
            <a:endParaRPr lang="zh-TW" alt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611560" y="1340768"/>
            <a:ext cx="8272090" cy="3311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/>
            </a:pPr>
            <a:endParaRPr lang="zh-TW" altLang="en-US" sz="2400" dirty="0" smtClean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625" y="1961170"/>
            <a:ext cx="501015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03618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763960" y="1493168"/>
            <a:ext cx="8272090" cy="3311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/>
            </a:pPr>
            <a:endParaRPr lang="zh-TW" altLang="en-US" sz="2400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83568" y="272842"/>
            <a:ext cx="8064896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000" dirty="0" smtClean="0">
                <a:latin typeface="+mj-lt"/>
                <a:ea typeface="微軟正黑體" pitchFamily="34" charset="-120"/>
              </a:rPr>
              <a:t>Timer</a:t>
            </a:r>
            <a:r>
              <a:rPr lang="zh-TW" altLang="en-US" sz="4000" dirty="0" smtClean="0">
                <a:latin typeface="+mj-lt"/>
                <a:ea typeface="微軟正黑體" pitchFamily="34" charset="-120"/>
              </a:rPr>
              <a:t>類別的時間控制</a:t>
            </a:r>
            <a:r>
              <a:rPr lang="en-US" altLang="zh-TW" sz="4000" dirty="0" smtClean="0">
                <a:latin typeface="+mj-lt"/>
                <a:ea typeface="微軟正黑體" pitchFamily="34" charset="-120"/>
              </a:rPr>
              <a:t>-</a:t>
            </a:r>
            <a:r>
              <a:rPr lang="zh-TW" altLang="en-US" sz="4000" dirty="0" smtClean="0">
                <a:latin typeface="+mj-lt"/>
                <a:ea typeface="微軟正黑體" pitchFamily="34" charset="-120"/>
              </a:rPr>
              <a:t>範例</a:t>
            </a:r>
            <a:endParaRPr lang="zh-TW" altLang="en-US" sz="4000" b="1" dirty="0">
              <a:latin typeface="+mj-lt"/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1" name="日期版面配置區 20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25FDD-81D2-4CEF-A75B-2B2A5E7A2D48}" type="datetime1">
              <a:rPr lang="zh-TW" altLang="en-US" smtClean="0"/>
              <a:pPr/>
              <a:t>2015/11/20</a:t>
            </a:fld>
            <a:endParaRPr lang="zh-TW" altLang="en-US"/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39</a:t>
            </a:fld>
            <a:endParaRPr lang="zh-TW" alt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611560" y="1340768"/>
            <a:ext cx="8272090" cy="3311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/>
            </a:pPr>
            <a:endParaRPr lang="zh-TW" altLang="en-US" sz="2400" dirty="0" smtClean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9950" y="1268768"/>
            <a:ext cx="4428704" cy="5434046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1752" y="2492760"/>
            <a:ext cx="2398335" cy="121494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1752" y="4110882"/>
            <a:ext cx="2398335" cy="1183493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6465340" y="2027931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輸出畫面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1424932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827584" y="344850"/>
            <a:ext cx="8064896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000" dirty="0" smtClean="0">
                <a:latin typeface="微軟正黑體" pitchFamily="34" charset="-120"/>
                <a:ea typeface="微軟正黑體" pitchFamily="34" charset="-120"/>
              </a:rPr>
              <a:t>座標系統與</a:t>
            </a:r>
            <a:r>
              <a:rPr lang="en-US" altLang="zh-TW" sz="4000" dirty="0" err="1" smtClean="0">
                <a:latin typeface="微軟正黑體" pitchFamily="34" charset="-120"/>
                <a:ea typeface="微軟正黑體" pitchFamily="34" charset="-120"/>
              </a:rPr>
              <a:t>JComponent</a:t>
            </a:r>
            <a:r>
              <a:rPr lang="zh-TW" altLang="en-US" sz="4000" dirty="0" smtClean="0">
                <a:latin typeface="微軟正黑體" pitchFamily="34" charset="-120"/>
                <a:ea typeface="微軟正黑體" pitchFamily="34" charset="-120"/>
              </a:rPr>
              <a:t>元件</a:t>
            </a:r>
            <a:r>
              <a:rPr lang="en-US" altLang="zh-TW" sz="4000" dirty="0" smtClean="0"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sz="4000" dirty="0" smtClean="0">
                <a:latin typeface="微軟正黑體" pitchFamily="34" charset="-120"/>
                <a:ea typeface="微軟正黑體" pitchFamily="34" charset="-120"/>
              </a:rPr>
              <a:t>說明</a:t>
            </a:r>
            <a:endParaRPr lang="zh-TW" altLang="en-US" sz="40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1" name="日期版面配置區 20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25FDD-81D2-4CEF-A75B-2B2A5E7A2D48}" type="datetime1">
              <a:rPr lang="zh-TW" altLang="en-US" smtClean="0"/>
              <a:pPr/>
              <a:t>2015/11/20</a:t>
            </a:fld>
            <a:endParaRPr lang="zh-TW" altLang="en-US"/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952500" y="1340768"/>
            <a:ext cx="7931150" cy="3311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/>
            </a:pP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電腦螢幕的座標系統是使用「像素」（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Pixels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）為單位，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Graphics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物件的畫布是一張長方形區域，左上角為原點，其座標是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(0, 0)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X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軸從左到右，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Y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軸由上到下，如下圖所示：</a:t>
            </a:r>
          </a:p>
          <a:p>
            <a:pPr marL="342900" lvl="0" indent="-342900"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/>
            </a:pPr>
            <a:endParaRPr lang="zh-TW" altLang="en-US" sz="2400" dirty="0" smtClean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9" name="Picture 5" descr="Ch12-1-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2924944"/>
            <a:ext cx="5464175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1927033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800" b="1" dirty="0">
                <a:ea typeface="微軟正黑體" pitchFamily="34" charset="-120"/>
              </a:rPr>
              <a:t>HOMEWORK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40</a:t>
            </a:fld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根據提示程式碼完成賽馬小遊戲</a:t>
            </a:r>
            <a:endParaRPr lang="en-US" altLang="zh-TW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194660"/>
            <a:ext cx="8237934" cy="413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75684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800" b="1" dirty="0">
                <a:ea typeface="微軟正黑體" pitchFamily="34" charset="-120"/>
              </a:rPr>
              <a:t>HOMEWORK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41</a:t>
            </a:fld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187624" y="1921483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輸出結果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53" y="2364852"/>
            <a:ext cx="7877894" cy="393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16072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800" b="1" dirty="0">
                <a:ea typeface="微軟正黑體" pitchFamily="34" charset="-120"/>
              </a:rPr>
              <a:t>HOMEWORK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42</a:t>
            </a:fld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187624" y="1921483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輸出結果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845" y="2312752"/>
            <a:ext cx="7575575" cy="378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69460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29720" y="0"/>
            <a:ext cx="9173720" cy="6858000"/>
          </a:xfrm>
        </p:spPr>
        <p:txBody>
          <a:bodyPr>
            <a:normAutofit/>
          </a:bodyPr>
          <a:lstStyle/>
          <a:p>
            <a:pPr algn="ctr"/>
            <a:r>
              <a:rPr lang="en-US" altLang="zh-TW" sz="5400" dirty="0">
                <a:solidFill>
                  <a:srgbClr val="FF0000"/>
                </a:solidFill>
                <a:latin typeface="Times New Roman" pitchFamily="18" charset="0"/>
              </a:rPr>
              <a:t>Thanks for your attention !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56425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83568" y="-3577"/>
            <a:ext cx="8064896" cy="12003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座標系統與</a:t>
            </a:r>
            <a:r>
              <a:rPr lang="en-US" altLang="zh-TW" sz="3600" dirty="0" err="1" smtClean="0">
                <a:latin typeface="微軟正黑體" pitchFamily="34" charset="-120"/>
                <a:ea typeface="微軟正黑體" pitchFamily="34" charset="-120"/>
              </a:rPr>
              <a:t>JComponent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元件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-</a:t>
            </a:r>
          </a:p>
          <a:p>
            <a:pPr algn="ctr"/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取得尺寸</a:t>
            </a:r>
            <a:endParaRPr lang="zh-TW" altLang="en-US" sz="36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1" name="日期版面配置區 20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25FDD-81D2-4CEF-A75B-2B2A5E7A2D48}" type="datetime1">
              <a:rPr lang="zh-TW" altLang="en-US" smtClean="0"/>
              <a:pPr/>
              <a:t>2015/11/20</a:t>
            </a:fld>
            <a:endParaRPr lang="zh-TW" altLang="en-US"/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952500" y="1340768"/>
            <a:ext cx="7931150" cy="3311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/>
            </a:pP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座標系統可以使用</a:t>
            </a:r>
            <a:r>
              <a:rPr lang="en-US" altLang="zh-TW" sz="2400" dirty="0" err="1" smtClean="0">
                <a:latin typeface="微軟正黑體" pitchFamily="34" charset="-120"/>
                <a:ea typeface="微軟正黑體" pitchFamily="34" charset="-120"/>
              </a:rPr>
              <a:t>JComponent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元件的</a:t>
            </a:r>
            <a:r>
              <a:rPr lang="en-US" altLang="zh-TW" sz="2400" dirty="0" err="1" smtClean="0">
                <a:latin typeface="微軟正黑體" pitchFamily="34" charset="-120"/>
                <a:ea typeface="微軟正黑體" pitchFamily="34" charset="-120"/>
              </a:rPr>
              <a:t>getWidth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sz="2400" dirty="0" err="1" smtClean="0">
                <a:latin typeface="微軟正黑體" pitchFamily="34" charset="-120"/>
                <a:ea typeface="微軟正黑體" pitchFamily="34" charset="-120"/>
              </a:rPr>
              <a:t>getHeight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方法取得元件的寬和高，因為元件的四周預設有邊線，所以需要使用</a:t>
            </a:r>
            <a:r>
              <a:rPr lang="en-US" altLang="zh-TW" sz="2400" dirty="0" err="1" smtClean="0">
                <a:latin typeface="微軟正黑體" pitchFamily="34" charset="-120"/>
                <a:ea typeface="微軟正黑體" pitchFamily="34" charset="-120"/>
              </a:rPr>
              <a:t>getInsets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取得邊線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left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right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top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bottom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的尺寸，如下所示：</a:t>
            </a:r>
          </a:p>
          <a:p>
            <a:pPr marL="800100" lvl="1" indent="-342900">
              <a:spcBef>
                <a:spcPct val="20000"/>
              </a:spcBef>
              <a:spcAft>
                <a:spcPct val="20000"/>
              </a:spcAft>
              <a:defRPr/>
            </a:pPr>
            <a:r>
              <a:rPr lang="en-US" altLang="zh-TW" sz="2400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Insets ins = </a:t>
            </a:r>
            <a:r>
              <a:rPr lang="en-US" altLang="zh-TW" sz="2400" b="1" dirty="0" err="1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getInsets</a:t>
            </a:r>
            <a:r>
              <a:rPr lang="en-US" altLang="zh-TW" sz="2400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();</a:t>
            </a:r>
          </a:p>
          <a:p>
            <a:pPr marL="800100" lvl="1" indent="-342900">
              <a:spcBef>
                <a:spcPct val="20000"/>
              </a:spcBef>
              <a:spcAft>
                <a:spcPct val="20000"/>
              </a:spcAft>
              <a:defRPr/>
            </a:pPr>
            <a:r>
              <a:rPr lang="en-US" altLang="zh-TW" sz="2400" b="1" dirty="0" err="1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int</a:t>
            </a:r>
            <a:r>
              <a:rPr lang="en-US" altLang="zh-TW" sz="2400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 width = </a:t>
            </a:r>
            <a:r>
              <a:rPr lang="en-US" altLang="zh-TW" sz="2400" b="1" dirty="0" err="1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getWidth</a:t>
            </a:r>
            <a:r>
              <a:rPr lang="en-US" altLang="zh-TW" sz="2400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() - (</a:t>
            </a:r>
            <a:r>
              <a:rPr lang="en-US" altLang="zh-TW" sz="2400" b="1" dirty="0" err="1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ins.left</a:t>
            </a:r>
            <a:r>
              <a:rPr lang="en-US" altLang="zh-TW" sz="2400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 + </a:t>
            </a:r>
            <a:r>
              <a:rPr lang="en-US" altLang="zh-TW" sz="2400" b="1" dirty="0" err="1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ins.right</a:t>
            </a:r>
            <a:r>
              <a:rPr lang="en-US" altLang="zh-TW" sz="2400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);</a:t>
            </a:r>
          </a:p>
          <a:p>
            <a:pPr marL="800100" lvl="1" indent="-342900">
              <a:spcBef>
                <a:spcPct val="20000"/>
              </a:spcBef>
              <a:spcAft>
                <a:spcPct val="20000"/>
              </a:spcAft>
              <a:defRPr/>
            </a:pPr>
            <a:r>
              <a:rPr lang="en-US" altLang="zh-TW" sz="2400" b="1" dirty="0" err="1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int</a:t>
            </a:r>
            <a:r>
              <a:rPr lang="en-US" altLang="zh-TW" sz="2400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 height = </a:t>
            </a:r>
            <a:r>
              <a:rPr lang="en-US" altLang="zh-TW" sz="2400" b="1" dirty="0" err="1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getHeight</a:t>
            </a:r>
            <a:r>
              <a:rPr lang="en-US" altLang="zh-TW" sz="2400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() - (</a:t>
            </a:r>
            <a:r>
              <a:rPr lang="en-US" altLang="zh-TW" sz="2400" b="1" dirty="0" err="1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ins.top</a:t>
            </a:r>
            <a:r>
              <a:rPr lang="en-US" altLang="zh-TW" sz="2400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 + </a:t>
            </a:r>
            <a:r>
              <a:rPr lang="en-US" altLang="zh-TW" sz="2400" b="1" dirty="0" err="1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ins.bottom</a:t>
            </a:r>
            <a:r>
              <a:rPr lang="en-US" altLang="zh-TW" sz="2400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8445633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83568" y="272842"/>
            <a:ext cx="8064896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000" dirty="0" err="1" smtClean="0">
                <a:latin typeface="+mj-lt"/>
                <a:ea typeface="微軟正黑體" pitchFamily="34" charset="-120"/>
              </a:rPr>
              <a:t>JFrame</a:t>
            </a:r>
            <a:r>
              <a:rPr lang="zh-TW" altLang="en-US" sz="4000" dirty="0" smtClean="0">
                <a:latin typeface="+mj-lt"/>
                <a:ea typeface="微軟正黑體" pitchFamily="34" charset="-120"/>
              </a:rPr>
              <a:t>類別的畫布</a:t>
            </a:r>
            <a:r>
              <a:rPr lang="en-US" altLang="zh-TW" sz="4000" dirty="0" smtClean="0">
                <a:latin typeface="+mj-lt"/>
                <a:ea typeface="微軟正黑體" pitchFamily="34" charset="-120"/>
              </a:rPr>
              <a:t>-</a:t>
            </a:r>
            <a:r>
              <a:rPr lang="zh-TW" altLang="en-US" sz="4000" dirty="0" smtClean="0">
                <a:latin typeface="+mj-lt"/>
                <a:ea typeface="微軟正黑體" pitchFamily="34" charset="-120"/>
              </a:rPr>
              <a:t>說明</a:t>
            </a:r>
            <a:endParaRPr lang="zh-TW" altLang="en-US" sz="4000" b="1" dirty="0">
              <a:latin typeface="+mj-lt"/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1" name="日期版面配置區 20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25FDD-81D2-4CEF-A75B-2B2A5E7A2D48}" type="datetime1">
              <a:rPr lang="zh-TW" altLang="en-US" smtClean="0"/>
              <a:pPr/>
              <a:t>2015/11/20</a:t>
            </a:fld>
            <a:endParaRPr lang="zh-TW" altLang="en-US"/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952500" y="1340768"/>
            <a:ext cx="7931150" cy="3311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/>
            </a:pP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Java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應用程式可以將整個</a:t>
            </a:r>
            <a:r>
              <a:rPr lang="en-US" altLang="zh-TW" sz="2400" dirty="0" err="1" smtClean="0">
                <a:latin typeface="微軟正黑體" pitchFamily="34" charset="-120"/>
                <a:ea typeface="微軟正黑體" pitchFamily="34" charset="-120"/>
              </a:rPr>
              <a:t>JFrame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視窗或某個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Swing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元件作為畫布，如果是</a:t>
            </a:r>
            <a:r>
              <a:rPr lang="en-US" altLang="zh-TW" sz="2400" dirty="0" err="1" smtClean="0">
                <a:latin typeface="微軟正黑體" pitchFamily="34" charset="-120"/>
                <a:ea typeface="微軟正黑體" pitchFamily="34" charset="-120"/>
              </a:rPr>
              <a:t>JFrame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畫布，只需在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paint()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方法撰寫繪圖方法的程式碼，就可以在視窗繪出所需圖形。</a:t>
            </a:r>
          </a:p>
          <a:p>
            <a:pPr marL="342900" lvl="0" indent="-342900"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/>
            </a:pPr>
            <a:endParaRPr lang="zh-TW" altLang="en-US" sz="2400" dirty="0" smtClean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962" y="3140968"/>
            <a:ext cx="288607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23618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83568" y="272842"/>
            <a:ext cx="8064896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000" dirty="0" err="1" smtClean="0">
                <a:latin typeface="+mj-lt"/>
                <a:ea typeface="微軟正黑體" pitchFamily="34" charset="-120"/>
              </a:rPr>
              <a:t>JFrame</a:t>
            </a:r>
            <a:r>
              <a:rPr lang="zh-TW" altLang="en-US" sz="4000" dirty="0" smtClean="0">
                <a:latin typeface="+mj-lt"/>
                <a:ea typeface="微軟正黑體" pitchFamily="34" charset="-120"/>
              </a:rPr>
              <a:t>類別的畫布</a:t>
            </a:r>
            <a:r>
              <a:rPr lang="en-US" altLang="zh-TW" sz="4000" dirty="0" smtClean="0">
                <a:latin typeface="+mj-lt"/>
                <a:ea typeface="微軟正黑體" pitchFamily="34" charset="-120"/>
              </a:rPr>
              <a:t>-</a:t>
            </a:r>
            <a:r>
              <a:rPr lang="zh-TW" altLang="en-US" sz="4000" dirty="0" smtClean="0">
                <a:latin typeface="+mj-lt"/>
                <a:ea typeface="微軟正黑體" pitchFamily="34" charset="-120"/>
              </a:rPr>
              <a:t>說明</a:t>
            </a:r>
            <a:endParaRPr lang="zh-TW" altLang="en-US" sz="4000" b="1" dirty="0">
              <a:latin typeface="+mj-lt"/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1" name="日期版面配置區 20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25FDD-81D2-4CEF-A75B-2B2A5E7A2D48}" type="datetime1">
              <a:rPr lang="zh-TW" altLang="en-US" smtClean="0"/>
              <a:pPr/>
              <a:t>2015/11/20</a:t>
            </a:fld>
            <a:endParaRPr lang="zh-TW" altLang="en-US"/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952500" y="1340768"/>
            <a:ext cx="7931150" cy="3311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/>
            </a:pPr>
            <a:endParaRPr lang="zh-TW" altLang="en-US" sz="2400" dirty="0" smtClean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750" y="1661131"/>
            <a:ext cx="5019675" cy="435292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7575" y="2589820"/>
            <a:ext cx="2886075" cy="1943100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5796136" y="2072069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輸出畫面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7918152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83568" y="272842"/>
            <a:ext cx="8064896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000" dirty="0" smtClean="0">
                <a:latin typeface="+mj-lt"/>
                <a:ea typeface="微軟正黑體" pitchFamily="34" charset="-120"/>
              </a:rPr>
              <a:t>Practice</a:t>
            </a:r>
            <a:endParaRPr lang="zh-TW" altLang="en-US" sz="4000" b="1" dirty="0">
              <a:latin typeface="+mj-lt"/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1" name="日期版面配置區 20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25FDD-81D2-4CEF-A75B-2B2A5E7A2D48}" type="datetime1">
              <a:rPr lang="zh-TW" altLang="en-US" smtClean="0"/>
              <a:pPr/>
              <a:t>2015/11/20</a:t>
            </a:fld>
            <a:endParaRPr lang="zh-TW" altLang="en-US"/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952500" y="1340768"/>
            <a:ext cx="7931150" cy="3311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  <a:defRPr/>
            </a:pPr>
            <a:endParaRPr lang="zh-TW" altLang="en-US" sz="2400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4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zh-TW" altLang="en-US" dirty="0" smtClean="0"/>
              <a:t>請畫出以下圖型</a:t>
            </a:r>
            <a:endParaRPr lang="en-US" altLang="zh-TW" dirty="0" smtClean="0"/>
          </a:p>
          <a:p>
            <a:r>
              <a:rPr lang="zh-TW" altLang="en-US" dirty="0" smtClean="0"/>
              <a:t>圓形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err="1"/>
              <a:t>g.fillOval</a:t>
            </a:r>
            <a:r>
              <a:rPr lang="en-US" altLang="zh-TW" dirty="0"/>
              <a:t>(x, y, width, height</a:t>
            </a:r>
            <a:r>
              <a:rPr lang="en-US" altLang="zh-TW" dirty="0" smtClean="0"/>
              <a:t>);</a:t>
            </a:r>
          </a:p>
          <a:p>
            <a:r>
              <a:rPr lang="zh-TW" altLang="en-US" dirty="0" smtClean="0"/>
              <a:t>長方形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/>
              <a:t> </a:t>
            </a:r>
            <a:r>
              <a:rPr lang="en-US" altLang="zh-TW" dirty="0" err="1"/>
              <a:t>g.fillRect</a:t>
            </a:r>
            <a:r>
              <a:rPr lang="en-US" altLang="zh-TW" dirty="0"/>
              <a:t>(x, y, width, height);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3990977"/>
            <a:ext cx="2857500" cy="1885950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2267744" y="3576124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輸出畫面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8422431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83568" y="116632"/>
            <a:ext cx="8064896" cy="107721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3200" dirty="0">
                <a:latin typeface="微軟正黑體" pitchFamily="34" charset="-120"/>
                <a:ea typeface="微軟正黑體" pitchFamily="34" charset="-120"/>
              </a:rPr>
              <a:t>Graphics</a:t>
            </a:r>
            <a:r>
              <a:rPr lang="zh-TW" altLang="en-US" sz="3200" dirty="0">
                <a:latin typeface="微軟正黑體" pitchFamily="34" charset="-120"/>
                <a:ea typeface="微軟正黑體" pitchFamily="34" charset="-120"/>
              </a:rPr>
              <a:t>繪圖類別</a:t>
            </a:r>
            <a:r>
              <a:rPr lang="en-US" altLang="zh-TW" sz="3200" dirty="0">
                <a:latin typeface="微軟正黑體" pitchFamily="34" charset="-120"/>
                <a:ea typeface="微軟正黑體" pitchFamily="34" charset="-120"/>
              </a:rPr>
              <a:t>-Swing</a:t>
            </a:r>
            <a:r>
              <a:rPr lang="zh-TW" altLang="en-US" sz="3200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sz="3200" dirty="0" err="1">
                <a:latin typeface="微軟正黑體" pitchFamily="34" charset="-120"/>
                <a:ea typeface="微軟正黑體" pitchFamily="34" charset="-120"/>
              </a:rPr>
              <a:t>paintComponent</a:t>
            </a:r>
            <a:r>
              <a:rPr lang="en-US" altLang="zh-TW" sz="3200" dirty="0"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zh-TW" altLang="en-US" sz="3200" dirty="0">
                <a:latin typeface="微軟正黑體" pitchFamily="34" charset="-120"/>
                <a:ea typeface="微軟正黑體" pitchFamily="34" charset="-120"/>
              </a:rPr>
              <a:t>方法</a:t>
            </a:r>
            <a:endParaRPr lang="zh-TW" altLang="en-US" sz="32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1" name="日期版面配置區 20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25FDD-81D2-4CEF-A75B-2B2A5E7A2D48}" type="datetime1">
              <a:rPr lang="zh-TW" altLang="en-US" smtClean="0"/>
              <a:pPr/>
              <a:t>2015/11/20</a:t>
            </a:fld>
            <a:endParaRPr lang="zh-TW" altLang="en-US"/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800" b="1" kern="1200">
                <a:solidFill>
                  <a:srgbClr val="0C330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rgbClr val="1B710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000" b="0" kern="1200">
                <a:solidFill>
                  <a:schemeClr val="accent6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rgbClr val="0C3307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kern="1200">
                <a:solidFill>
                  <a:srgbClr val="0C3307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對於繼承自</a:t>
            </a:r>
            <a:r>
              <a:rPr lang="en-US" altLang="zh-TW" dirty="0" smtClean="0"/>
              <a:t>Swing</a:t>
            </a:r>
            <a:r>
              <a:rPr lang="zh-TW" altLang="en-US" dirty="0" smtClean="0"/>
              <a:t>元件的類別。例如：</a:t>
            </a:r>
            <a:r>
              <a:rPr lang="en-US" altLang="zh-TW" dirty="0" err="1" smtClean="0"/>
              <a:t>JPanel</a:t>
            </a:r>
            <a:r>
              <a:rPr lang="zh-TW" altLang="en-US" dirty="0" smtClean="0"/>
              <a:t>建立的畫布時，繪圖方法的程式碼是位於覆寫的</a:t>
            </a:r>
            <a:r>
              <a:rPr lang="en-US" altLang="zh-TW" dirty="0" err="1" smtClean="0"/>
              <a:t>paintComponent</a:t>
            </a:r>
            <a:r>
              <a:rPr lang="en-US" altLang="zh-TW" dirty="0" smtClean="0"/>
              <a:t>()</a:t>
            </a:r>
            <a:r>
              <a:rPr lang="zh-TW" altLang="en-US" dirty="0" smtClean="0"/>
              <a:t>方法，如下所示：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class </a:t>
            </a:r>
            <a:r>
              <a:rPr lang="en-US" altLang="zh-TW" dirty="0" err="1" smtClean="0">
                <a:solidFill>
                  <a:srgbClr val="FF0000"/>
                </a:solidFill>
              </a:rPr>
              <a:t>UserPanel</a:t>
            </a:r>
            <a:r>
              <a:rPr lang="en-US" altLang="zh-TW" dirty="0" smtClean="0">
                <a:solidFill>
                  <a:srgbClr val="FF0000"/>
                </a:solidFill>
              </a:rPr>
              <a:t> extends </a:t>
            </a:r>
            <a:r>
              <a:rPr lang="en-US" altLang="zh-TW" dirty="0" err="1" smtClean="0">
                <a:solidFill>
                  <a:srgbClr val="FF0000"/>
                </a:solidFill>
              </a:rPr>
              <a:t>JPanel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{  // </a:t>
            </a:r>
            <a:r>
              <a:rPr lang="zh-TW" altLang="en-US" dirty="0" smtClean="0">
                <a:solidFill>
                  <a:srgbClr val="FF0000"/>
                </a:solidFill>
              </a:rPr>
              <a:t>建構子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TW" altLang="en-US" dirty="0" smtClean="0">
                <a:solidFill>
                  <a:srgbClr val="FF0000"/>
                </a:solidFill>
              </a:rPr>
              <a:t>   </a:t>
            </a:r>
            <a:r>
              <a:rPr lang="en-US" altLang="zh-TW" dirty="0" smtClean="0">
                <a:solidFill>
                  <a:srgbClr val="FF0000"/>
                </a:solidFill>
              </a:rPr>
              <a:t>public </a:t>
            </a:r>
            <a:r>
              <a:rPr lang="en-US" altLang="zh-TW" dirty="0" err="1" smtClean="0">
                <a:solidFill>
                  <a:srgbClr val="FF0000"/>
                </a:solidFill>
              </a:rPr>
              <a:t>UserPanel</a:t>
            </a:r>
            <a:r>
              <a:rPr lang="en-US" altLang="zh-TW" dirty="0" smtClean="0">
                <a:solidFill>
                  <a:srgbClr val="FF0000"/>
                </a:solidFill>
              </a:rPr>
              <a:t>()  { … }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   public void </a:t>
            </a:r>
            <a:r>
              <a:rPr lang="en-US" altLang="zh-TW" dirty="0" err="1" smtClean="0">
                <a:solidFill>
                  <a:srgbClr val="FF0000"/>
                </a:solidFill>
              </a:rPr>
              <a:t>paintComponent</a:t>
            </a:r>
            <a:r>
              <a:rPr lang="en-US" altLang="zh-TW" dirty="0" smtClean="0">
                <a:solidFill>
                  <a:srgbClr val="FF0000"/>
                </a:solidFill>
              </a:rPr>
              <a:t>(Graphics g)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   { ……… }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}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01406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1696</TotalTime>
  <Words>1383</Words>
  <Application>Microsoft Office PowerPoint</Application>
  <PresentationFormat>如螢幕大小 (4:3)</PresentationFormat>
  <Paragraphs>197</Paragraphs>
  <Slides>43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43</vt:i4>
      </vt:variant>
    </vt:vector>
  </HeadingPairs>
  <TitlesOfParts>
    <vt:vector size="52" baseType="lpstr">
      <vt:lpstr>微軟正黑體</vt:lpstr>
      <vt:lpstr>新細明體</vt:lpstr>
      <vt:lpstr>標楷體</vt:lpstr>
      <vt:lpstr>Arial</vt:lpstr>
      <vt:lpstr>Calibri</vt:lpstr>
      <vt:lpstr>Times New Roman</vt:lpstr>
      <vt:lpstr>Wingdings</vt:lpstr>
      <vt:lpstr>Office 佈景主題</vt:lpstr>
      <vt:lpstr>文件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Thanks for your attention 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演講標題</dc:title>
  <dc:creator>wsp86145</dc:creator>
  <cp:lastModifiedBy>李宥頡</cp:lastModifiedBy>
  <cp:revision>224</cp:revision>
  <dcterms:created xsi:type="dcterms:W3CDTF">2012-01-07T05:26:11Z</dcterms:created>
  <dcterms:modified xsi:type="dcterms:W3CDTF">2015-11-20T13:15:13Z</dcterms:modified>
</cp:coreProperties>
</file>