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0287000" cx="18288000"/>
  <p:notesSz cx="6858000" cy="9144000"/>
  <p:embeddedFontLst>
    <p:embeddedFont>
      <p:font typeface="Poppi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5" roundtripDataSignature="AMtx7mgckavxnQ33C2jh/LVrouLiSbLQ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oppins-italic.fntdata"/><Relationship Id="rId10" Type="http://schemas.openxmlformats.org/officeDocument/2006/relationships/slide" Target="slides/slide5.xml"/><Relationship Id="rId32" Type="http://schemas.openxmlformats.org/officeDocument/2006/relationships/font" Target="fonts/Poppi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Poppi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958add7aa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958add7a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958add7aa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958add7a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958add7aa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958add7a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ec758b8a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ec758b8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ec758b8a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ec758b8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ec758b8a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ec758b8a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ec758b8a6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ec758b8a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ec758b8a6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ec758b8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ec758b8a6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ec758b8a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ec758b8a6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ec758b8a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ec758b8a6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ec758b8a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ec758b8a6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ec758b8a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ec758b8a6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ec758b8a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ec758b8a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ec758b8a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958add7aa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958add7aa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958add7aa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958add7a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606b432b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606b432b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606b432b3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606b432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958add7aa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958add7aa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606b432b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606b432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524758" y="2553144"/>
            <a:ext cx="3615771" cy="2870018"/>
          </a:xfrm>
          <a:custGeom>
            <a:rect b="b" l="l" r="r" t="t"/>
            <a:pathLst>
              <a:path extrusionOk="0" h="2870018" w="3615771">
                <a:moveTo>
                  <a:pt x="0" y="0"/>
                </a:moveTo>
                <a:lnTo>
                  <a:pt x="3615771" y="0"/>
                </a:lnTo>
                <a:lnTo>
                  <a:pt x="3615771" y="2870018"/>
                </a:lnTo>
                <a:lnTo>
                  <a:pt x="0" y="2870018"/>
                </a:lnTo>
                <a:lnTo>
                  <a:pt x="0" y="0"/>
                </a:lnTo>
                <a:close/>
              </a:path>
            </a:pathLst>
          </a:custGeom>
          <a:blipFill rotWithShape="1">
            <a:blip r:embed="rId3">
              <a:alphaModFix/>
            </a:blip>
            <a:stretch>
              <a:fillRect b="0" l="0" r="0" t="0"/>
            </a:stretch>
          </a:blipFill>
          <a:ln>
            <a:noFill/>
          </a:ln>
        </p:spPr>
      </p:sp>
      <p:sp>
        <p:nvSpPr>
          <p:cNvPr id="85" name="Google Shape;85;p1"/>
          <p:cNvSpPr txBox="1"/>
          <p:nvPr/>
        </p:nvSpPr>
        <p:spPr>
          <a:xfrm>
            <a:off x="1406392" y="5824647"/>
            <a:ext cx="5852400" cy="9231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2499" u="none" cap="none" strike="noStrike">
                <a:solidFill>
                  <a:schemeClr val="dk1"/>
                </a:solidFill>
                <a:latin typeface="Poppins"/>
                <a:ea typeface="Poppins"/>
                <a:cs typeface="Poppins"/>
                <a:sym typeface="Poppins"/>
              </a:rPr>
              <a:t>CISC3015 - Data and Information Visualization (2024-1 001)</a:t>
            </a:r>
            <a:endParaRPr>
              <a:solidFill>
                <a:schemeClr val="dk1"/>
              </a:solidFill>
            </a:endParaRPr>
          </a:p>
        </p:txBody>
      </p:sp>
      <p:sp>
        <p:nvSpPr>
          <p:cNvPr id="86" name="Google Shape;86;p1"/>
          <p:cNvSpPr txBox="1"/>
          <p:nvPr/>
        </p:nvSpPr>
        <p:spPr>
          <a:xfrm>
            <a:off x="9544882" y="3859581"/>
            <a:ext cx="7336800" cy="153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000">
                <a:solidFill>
                  <a:schemeClr val="dk1"/>
                </a:solidFill>
                <a:latin typeface="Poppins"/>
                <a:ea typeface="Poppins"/>
                <a:cs typeface="Poppins"/>
                <a:sym typeface="Poppins"/>
              </a:rPr>
              <a:t>PAIR 05</a:t>
            </a:r>
            <a:r>
              <a:rPr b="1" lang="en-US" sz="5000">
                <a:solidFill>
                  <a:schemeClr val="dk1"/>
                </a:solidFill>
                <a:latin typeface="Poppins"/>
                <a:ea typeface="Poppins"/>
                <a:cs typeface="Poppins"/>
                <a:sym typeface="Poppins"/>
              </a:rPr>
              <a:t>: </a:t>
            </a:r>
            <a:r>
              <a:rPr b="1" lang="en-US" sz="5000">
                <a:solidFill>
                  <a:schemeClr val="dk1"/>
                </a:solidFill>
                <a:latin typeface="Poppins"/>
                <a:ea typeface="Poppins"/>
                <a:cs typeface="Poppins"/>
                <a:sym typeface="Poppins"/>
              </a:rPr>
              <a:t>PROJECT PRESENTATION</a:t>
            </a:r>
            <a:endParaRPr b="1">
              <a:solidFill>
                <a:schemeClr val="dk1"/>
              </a:solidFill>
            </a:endParaRPr>
          </a:p>
        </p:txBody>
      </p:sp>
      <p:sp>
        <p:nvSpPr>
          <p:cNvPr id="87" name="Google Shape;87;p1"/>
          <p:cNvSpPr txBox="1"/>
          <p:nvPr/>
        </p:nvSpPr>
        <p:spPr>
          <a:xfrm>
            <a:off x="10671853" y="5919897"/>
            <a:ext cx="5082900" cy="861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1" lang="en-US" sz="2799" u="none" cap="none" strike="noStrike">
                <a:solidFill>
                  <a:schemeClr val="dk1"/>
                </a:solidFill>
                <a:latin typeface="Poppins"/>
                <a:ea typeface="Poppins"/>
                <a:cs typeface="Poppins"/>
                <a:sym typeface="Poppins"/>
              </a:rPr>
              <a:t>Tailine J. S. Nonato</a:t>
            </a:r>
            <a:endParaRPr b="0" i="1" sz="2799" u="none" cap="none" strike="noStrike">
              <a:solidFill>
                <a:schemeClr val="dk1"/>
              </a:solidFill>
              <a:latin typeface="Poppins"/>
              <a:ea typeface="Poppins"/>
              <a:cs typeface="Poppins"/>
              <a:sym typeface="Poppins"/>
            </a:endParaRPr>
          </a:p>
          <a:p>
            <a:pPr indent="0" lvl="0" marL="0" marR="0" rtl="0" algn="ctr">
              <a:lnSpc>
                <a:spcPct val="100000"/>
              </a:lnSpc>
              <a:spcBef>
                <a:spcPts val="0"/>
              </a:spcBef>
              <a:spcAft>
                <a:spcPts val="0"/>
              </a:spcAft>
              <a:buNone/>
            </a:pPr>
            <a:r>
              <a:rPr i="1" lang="en-US" sz="2799">
                <a:solidFill>
                  <a:schemeClr val="dk1"/>
                </a:solidFill>
                <a:latin typeface="Poppins"/>
                <a:ea typeface="Poppins"/>
                <a:cs typeface="Poppins"/>
                <a:sym typeface="Poppins"/>
              </a:rPr>
              <a:t>Zhong Wanyi</a:t>
            </a:r>
            <a:endParaRPr i="1" sz="2799">
              <a:solidFill>
                <a:schemeClr val="dk1"/>
              </a:solidFill>
              <a:latin typeface="Poppins"/>
              <a:ea typeface="Poppins"/>
              <a:cs typeface="Poppins"/>
              <a:sym typeface="Poppins"/>
            </a:endParaRPr>
          </a:p>
        </p:txBody>
      </p:sp>
      <p:cxnSp>
        <p:nvCxnSpPr>
          <p:cNvPr id="88" name="Google Shape;88;p1"/>
          <p:cNvCxnSpPr/>
          <p:nvPr/>
        </p:nvCxnSpPr>
        <p:spPr>
          <a:xfrm rot="10800000">
            <a:off x="8426925" y="2553146"/>
            <a:ext cx="0" cy="5076300"/>
          </a:xfrm>
          <a:prstGeom prst="straightConnector1">
            <a:avLst/>
          </a:prstGeom>
          <a:noFill/>
          <a:ln cap="flat" cmpd="sng" w="9525">
            <a:solidFill>
              <a:srgbClr val="23314B"/>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1958add7aa_1_13"/>
          <p:cNvSpPr txBox="1"/>
          <p:nvPr/>
        </p:nvSpPr>
        <p:spPr>
          <a:xfrm>
            <a:off x="1780450" y="2200825"/>
            <a:ext cx="11943900" cy="59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68" name="Google Shape;168;g31958add7aa_1_13"/>
          <p:cNvPicPr preferRelativeResize="0"/>
          <p:nvPr/>
        </p:nvPicPr>
        <p:blipFill>
          <a:blip r:embed="rId3">
            <a:alphaModFix/>
          </a:blip>
          <a:stretch>
            <a:fillRect/>
          </a:stretch>
        </p:blipFill>
        <p:spPr>
          <a:xfrm>
            <a:off x="939675" y="2990700"/>
            <a:ext cx="15868575" cy="6578326"/>
          </a:xfrm>
          <a:prstGeom prst="rect">
            <a:avLst/>
          </a:prstGeom>
          <a:noFill/>
          <a:ln>
            <a:noFill/>
          </a:ln>
        </p:spPr>
      </p:pic>
      <p:sp>
        <p:nvSpPr>
          <p:cNvPr id="169" name="Google Shape;169;g31958add7aa_1_13"/>
          <p:cNvSpPr txBox="1"/>
          <p:nvPr/>
        </p:nvSpPr>
        <p:spPr>
          <a:xfrm>
            <a:off x="788277" y="1018625"/>
            <a:ext cx="62046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MEAN AND MEDIAN AGE OF THE VICTIM</a:t>
            </a:r>
            <a:endParaRPr>
              <a:solidFill>
                <a:schemeClr val="dk1"/>
              </a:solidFill>
            </a:endParaRPr>
          </a:p>
        </p:txBody>
      </p:sp>
      <p:sp>
        <p:nvSpPr>
          <p:cNvPr id="170" name="Google Shape;170;g31958add7aa_1_13"/>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1958add7aa_1_3"/>
          <p:cNvSpPr txBox="1"/>
          <p:nvPr/>
        </p:nvSpPr>
        <p:spPr>
          <a:xfrm>
            <a:off x="788275" y="2930563"/>
            <a:ext cx="9033000" cy="15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100">
                <a:solidFill>
                  <a:schemeClr val="dk1"/>
                </a:solidFill>
                <a:latin typeface="Poppins"/>
                <a:ea typeface="Poppins"/>
                <a:cs typeface="Poppins"/>
                <a:sym typeface="Poppins"/>
              </a:rPr>
              <a:t>Countplot and line plots as our main types of data visualization.</a:t>
            </a:r>
            <a:endParaRPr sz="3100">
              <a:solidFill>
                <a:schemeClr val="dk1"/>
              </a:solidFill>
              <a:latin typeface="Poppins"/>
              <a:ea typeface="Poppins"/>
              <a:cs typeface="Poppins"/>
              <a:sym typeface="Poppins"/>
            </a:endParaRPr>
          </a:p>
        </p:txBody>
      </p:sp>
      <p:sp>
        <p:nvSpPr>
          <p:cNvPr id="176" name="Google Shape;176;g31958add7aa_1_3"/>
          <p:cNvSpPr txBox="1"/>
          <p:nvPr/>
        </p:nvSpPr>
        <p:spPr>
          <a:xfrm>
            <a:off x="2264138" y="4947521"/>
            <a:ext cx="4578900" cy="22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77" name="Google Shape;177;g31958add7aa_1_3"/>
          <p:cNvPicPr preferRelativeResize="0"/>
          <p:nvPr/>
        </p:nvPicPr>
        <p:blipFill>
          <a:blip r:embed="rId3">
            <a:alphaModFix/>
          </a:blip>
          <a:stretch>
            <a:fillRect/>
          </a:stretch>
        </p:blipFill>
        <p:spPr>
          <a:xfrm>
            <a:off x="2417499" y="4451175"/>
            <a:ext cx="7464604" cy="5405551"/>
          </a:xfrm>
          <a:prstGeom prst="rect">
            <a:avLst/>
          </a:prstGeom>
          <a:noFill/>
          <a:ln>
            <a:noFill/>
          </a:ln>
        </p:spPr>
      </p:pic>
      <p:sp>
        <p:nvSpPr>
          <p:cNvPr id="178" name="Google Shape;178;g31958add7aa_1_3"/>
          <p:cNvSpPr txBox="1"/>
          <p:nvPr/>
        </p:nvSpPr>
        <p:spPr>
          <a:xfrm>
            <a:off x="9945206" y="4661950"/>
            <a:ext cx="6867900" cy="46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79" name="Google Shape;179;g31958add7aa_1_3"/>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180" name="Google Shape;180;g31958add7aa_1_3"/>
          <p:cNvSpPr txBox="1"/>
          <p:nvPr/>
        </p:nvSpPr>
        <p:spPr>
          <a:xfrm>
            <a:off x="788277" y="1018625"/>
            <a:ext cx="6204600" cy="153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EXPLORATORY DATA ANALYSIS</a:t>
            </a:r>
            <a:endParaRPr>
              <a:solidFill>
                <a:schemeClr val="dk1"/>
              </a:solidFill>
            </a:endParaRPr>
          </a:p>
        </p:txBody>
      </p:sp>
      <p:pic>
        <p:nvPicPr>
          <p:cNvPr id="181" name="Google Shape;181;g31958add7aa_1_3"/>
          <p:cNvPicPr preferRelativeResize="0"/>
          <p:nvPr/>
        </p:nvPicPr>
        <p:blipFill>
          <a:blip r:embed="rId4">
            <a:alphaModFix/>
          </a:blip>
          <a:stretch>
            <a:fillRect/>
          </a:stretch>
        </p:blipFill>
        <p:spPr>
          <a:xfrm>
            <a:off x="10534775" y="3799625"/>
            <a:ext cx="4942474" cy="4942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1958add7aa_1_21"/>
          <p:cNvSpPr txBox="1"/>
          <p:nvPr/>
        </p:nvSpPr>
        <p:spPr>
          <a:xfrm>
            <a:off x="741850" y="2324475"/>
            <a:ext cx="16518600" cy="71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87" name="Google Shape;187;g31958add7aa_1_21"/>
          <p:cNvPicPr preferRelativeResize="0"/>
          <p:nvPr/>
        </p:nvPicPr>
        <p:blipFill>
          <a:blip r:embed="rId3">
            <a:alphaModFix/>
          </a:blip>
          <a:stretch>
            <a:fillRect/>
          </a:stretch>
        </p:blipFill>
        <p:spPr>
          <a:xfrm>
            <a:off x="179289" y="2815401"/>
            <a:ext cx="17929424" cy="4034375"/>
          </a:xfrm>
          <a:prstGeom prst="rect">
            <a:avLst/>
          </a:prstGeom>
          <a:noFill/>
          <a:ln>
            <a:noFill/>
          </a:ln>
        </p:spPr>
      </p:pic>
      <p:sp>
        <p:nvSpPr>
          <p:cNvPr id="188" name="Google Shape;188;g31958add7aa_1_21"/>
          <p:cNvSpPr txBox="1"/>
          <p:nvPr/>
        </p:nvSpPr>
        <p:spPr>
          <a:xfrm>
            <a:off x="5155900" y="7538525"/>
            <a:ext cx="7690500" cy="7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Poppins"/>
                <a:ea typeface="Poppins"/>
                <a:cs typeface="Poppins"/>
                <a:sym typeface="Poppins"/>
              </a:rPr>
              <a:t>Value is too small and close to zero!</a:t>
            </a:r>
            <a:endParaRPr sz="3200">
              <a:solidFill>
                <a:schemeClr val="dk1"/>
              </a:solidFill>
              <a:latin typeface="Poppins"/>
              <a:ea typeface="Poppins"/>
              <a:cs typeface="Poppins"/>
              <a:sym typeface="Poppins"/>
            </a:endParaRPr>
          </a:p>
        </p:txBody>
      </p:sp>
      <p:sp>
        <p:nvSpPr>
          <p:cNvPr id="189" name="Google Shape;189;g31958add7aa_1_21"/>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190" name="Google Shape;190;g31958add7aa_1_21"/>
          <p:cNvSpPr txBox="1"/>
          <p:nvPr/>
        </p:nvSpPr>
        <p:spPr>
          <a:xfrm>
            <a:off x="788274" y="1018625"/>
            <a:ext cx="9849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CORRELATION </a:t>
            </a:r>
            <a:r>
              <a:rPr b="1" lang="en-US" sz="5000">
                <a:solidFill>
                  <a:schemeClr val="dk1"/>
                </a:solidFill>
                <a:latin typeface="Poppins"/>
                <a:ea typeface="Poppins"/>
                <a:cs typeface="Poppins"/>
                <a:sym typeface="Poppins"/>
              </a:rPr>
              <a:t>COEFFICIENT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g31ec758b8a6_0_10"/>
          <p:cNvPicPr preferRelativeResize="0"/>
          <p:nvPr/>
        </p:nvPicPr>
        <p:blipFill>
          <a:blip r:embed="rId3">
            <a:alphaModFix/>
          </a:blip>
          <a:stretch>
            <a:fillRect/>
          </a:stretch>
        </p:blipFill>
        <p:spPr>
          <a:xfrm>
            <a:off x="11374600" y="2546100"/>
            <a:ext cx="5411925" cy="2289650"/>
          </a:xfrm>
          <a:prstGeom prst="rect">
            <a:avLst/>
          </a:prstGeom>
          <a:noFill/>
          <a:ln>
            <a:noFill/>
          </a:ln>
        </p:spPr>
      </p:pic>
      <p:sp>
        <p:nvSpPr>
          <p:cNvPr id="196" name="Google Shape;196;g31ec758b8a6_0_10"/>
          <p:cNvSpPr txBox="1"/>
          <p:nvPr/>
        </p:nvSpPr>
        <p:spPr>
          <a:xfrm>
            <a:off x="788277" y="1018625"/>
            <a:ext cx="62046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FIRST APPROACH</a:t>
            </a:r>
            <a:endParaRPr>
              <a:solidFill>
                <a:schemeClr val="dk1"/>
              </a:solidFill>
            </a:endParaRPr>
          </a:p>
        </p:txBody>
      </p:sp>
      <p:sp>
        <p:nvSpPr>
          <p:cNvPr id="197" name="Google Shape;197;g31ec758b8a6_0_10"/>
          <p:cNvSpPr txBox="1"/>
          <p:nvPr/>
        </p:nvSpPr>
        <p:spPr>
          <a:xfrm>
            <a:off x="788275" y="2930563"/>
            <a:ext cx="9033000" cy="15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100">
                <a:solidFill>
                  <a:schemeClr val="dk1"/>
                </a:solidFill>
                <a:latin typeface="Poppins"/>
                <a:ea typeface="Poppins"/>
                <a:cs typeface="Poppins"/>
                <a:sym typeface="Poppins"/>
              </a:rPr>
              <a:t>There is a total of 138 different crimes in the dataset. In order to smoothly work with the data, we categorized based on the wording used to describe the crime.</a:t>
            </a:r>
            <a:endParaRPr sz="3100">
              <a:solidFill>
                <a:schemeClr val="dk1"/>
              </a:solidFill>
              <a:latin typeface="Poppins"/>
              <a:ea typeface="Poppins"/>
              <a:cs typeface="Poppins"/>
              <a:sym typeface="Poppins"/>
            </a:endParaRPr>
          </a:p>
        </p:txBody>
      </p:sp>
      <p:pic>
        <p:nvPicPr>
          <p:cNvPr id="198" name="Google Shape;198;g31ec758b8a6_0_10"/>
          <p:cNvPicPr preferRelativeResize="0"/>
          <p:nvPr/>
        </p:nvPicPr>
        <p:blipFill>
          <a:blip r:embed="rId4">
            <a:alphaModFix/>
          </a:blip>
          <a:stretch>
            <a:fillRect/>
          </a:stretch>
        </p:blipFill>
        <p:spPr>
          <a:xfrm>
            <a:off x="970675" y="6040225"/>
            <a:ext cx="14717001" cy="2127200"/>
          </a:xfrm>
          <a:prstGeom prst="rect">
            <a:avLst/>
          </a:prstGeom>
          <a:noFill/>
          <a:ln>
            <a:noFill/>
          </a:ln>
        </p:spPr>
      </p:pic>
      <p:sp>
        <p:nvSpPr>
          <p:cNvPr id="199" name="Google Shape;199;g31ec758b8a6_0_10"/>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31ec758b8a6_0_6"/>
          <p:cNvPicPr preferRelativeResize="0"/>
          <p:nvPr/>
        </p:nvPicPr>
        <p:blipFill>
          <a:blip r:embed="rId3">
            <a:alphaModFix/>
          </a:blip>
          <a:stretch>
            <a:fillRect/>
          </a:stretch>
        </p:blipFill>
        <p:spPr>
          <a:xfrm>
            <a:off x="3363613" y="2389123"/>
            <a:ext cx="11560775" cy="7192750"/>
          </a:xfrm>
          <a:prstGeom prst="rect">
            <a:avLst/>
          </a:prstGeom>
          <a:noFill/>
          <a:ln>
            <a:noFill/>
          </a:ln>
        </p:spPr>
      </p:pic>
      <p:sp>
        <p:nvSpPr>
          <p:cNvPr id="205" name="Google Shape;205;g31ec758b8a6_0_6"/>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06" name="Google Shape;206;g31ec758b8a6_0_6"/>
          <p:cNvSpPr txBox="1"/>
          <p:nvPr/>
        </p:nvSpPr>
        <p:spPr>
          <a:xfrm>
            <a:off x="788274" y="1018625"/>
            <a:ext cx="93117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CRIMES BY VICTIM’S SEX</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ec758b8a6_0_22"/>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12" name="Google Shape;212;g31ec758b8a6_0_22"/>
          <p:cNvSpPr txBox="1"/>
          <p:nvPr/>
        </p:nvSpPr>
        <p:spPr>
          <a:xfrm>
            <a:off x="788274" y="1018625"/>
            <a:ext cx="93117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CRIMES BY VICTIM’S AGE</a:t>
            </a:r>
            <a:endParaRPr>
              <a:solidFill>
                <a:schemeClr val="dk1"/>
              </a:solidFill>
            </a:endParaRPr>
          </a:p>
        </p:txBody>
      </p:sp>
      <p:pic>
        <p:nvPicPr>
          <p:cNvPr id="213" name="Google Shape;213;g31ec758b8a6_0_22"/>
          <p:cNvPicPr preferRelativeResize="0"/>
          <p:nvPr/>
        </p:nvPicPr>
        <p:blipFill>
          <a:blip r:embed="rId3">
            <a:alphaModFix/>
          </a:blip>
          <a:stretch>
            <a:fillRect/>
          </a:stretch>
        </p:blipFill>
        <p:spPr>
          <a:xfrm>
            <a:off x="2992575" y="2388075"/>
            <a:ext cx="12207300" cy="726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1ec758b8a6_0_29"/>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19" name="Google Shape;219;g31ec758b8a6_0_29"/>
          <p:cNvSpPr txBox="1"/>
          <p:nvPr/>
        </p:nvSpPr>
        <p:spPr>
          <a:xfrm>
            <a:off x="788274" y="1018625"/>
            <a:ext cx="93117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CRIMES BY PERIOD</a:t>
            </a:r>
            <a:endParaRPr>
              <a:solidFill>
                <a:schemeClr val="dk1"/>
              </a:solidFill>
            </a:endParaRPr>
          </a:p>
        </p:txBody>
      </p:sp>
      <p:pic>
        <p:nvPicPr>
          <p:cNvPr id="220" name="Google Shape;220;g31ec758b8a6_0_29"/>
          <p:cNvPicPr preferRelativeResize="0"/>
          <p:nvPr/>
        </p:nvPicPr>
        <p:blipFill>
          <a:blip r:embed="rId3">
            <a:alphaModFix/>
          </a:blip>
          <a:stretch>
            <a:fillRect/>
          </a:stretch>
        </p:blipFill>
        <p:spPr>
          <a:xfrm>
            <a:off x="3015950" y="2223400"/>
            <a:ext cx="11884432" cy="7267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1ec758b8a6_0_54"/>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26" name="Google Shape;226;g31ec758b8a6_0_54"/>
          <p:cNvSpPr txBox="1"/>
          <p:nvPr/>
        </p:nvSpPr>
        <p:spPr>
          <a:xfrm>
            <a:off x="788274" y="1018625"/>
            <a:ext cx="93117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HOMICIDES BY VICTIM’S SEX</a:t>
            </a:r>
            <a:endParaRPr>
              <a:solidFill>
                <a:schemeClr val="dk1"/>
              </a:solidFill>
            </a:endParaRPr>
          </a:p>
        </p:txBody>
      </p:sp>
      <p:pic>
        <p:nvPicPr>
          <p:cNvPr id="227" name="Google Shape;227;g31ec758b8a6_0_54"/>
          <p:cNvPicPr preferRelativeResize="0"/>
          <p:nvPr/>
        </p:nvPicPr>
        <p:blipFill>
          <a:blip r:embed="rId3">
            <a:alphaModFix/>
          </a:blip>
          <a:stretch>
            <a:fillRect/>
          </a:stretch>
        </p:blipFill>
        <p:spPr>
          <a:xfrm>
            <a:off x="3024625" y="2150925"/>
            <a:ext cx="12238750" cy="747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1ec758b8a6_0_39"/>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33" name="Google Shape;233;g31ec758b8a6_0_39"/>
          <p:cNvSpPr txBox="1"/>
          <p:nvPr/>
        </p:nvSpPr>
        <p:spPr>
          <a:xfrm>
            <a:off x="788274" y="1018625"/>
            <a:ext cx="93117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HOMICIDES BY VICTIM’S AGE</a:t>
            </a:r>
            <a:endParaRPr>
              <a:solidFill>
                <a:schemeClr val="dk1"/>
              </a:solidFill>
            </a:endParaRPr>
          </a:p>
        </p:txBody>
      </p:sp>
      <p:pic>
        <p:nvPicPr>
          <p:cNvPr id="234" name="Google Shape;234;g31ec758b8a6_0_39"/>
          <p:cNvPicPr preferRelativeResize="0"/>
          <p:nvPr/>
        </p:nvPicPr>
        <p:blipFill>
          <a:blip r:embed="rId3">
            <a:alphaModFix/>
          </a:blip>
          <a:stretch>
            <a:fillRect/>
          </a:stretch>
        </p:blipFill>
        <p:spPr>
          <a:xfrm>
            <a:off x="788275" y="2335225"/>
            <a:ext cx="12134000" cy="7203625"/>
          </a:xfrm>
          <a:prstGeom prst="rect">
            <a:avLst/>
          </a:prstGeom>
          <a:noFill/>
          <a:ln>
            <a:noFill/>
          </a:ln>
        </p:spPr>
      </p:pic>
      <p:sp>
        <p:nvSpPr>
          <p:cNvPr id="235" name="Google Shape;235;g31ec758b8a6_0_39"/>
          <p:cNvSpPr txBox="1"/>
          <p:nvPr/>
        </p:nvSpPr>
        <p:spPr>
          <a:xfrm>
            <a:off x="12438300" y="5959525"/>
            <a:ext cx="5849700" cy="296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3200">
                <a:solidFill>
                  <a:srgbClr val="212529"/>
                </a:solidFill>
                <a:highlight>
                  <a:srgbClr val="FFFFFF"/>
                </a:highlight>
                <a:latin typeface="Calibri"/>
                <a:ea typeface="Calibri"/>
                <a:cs typeface="Calibri"/>
                <a:sym typeface="Calibri"/>
              </a:rPr>
              <a:t> </a:t>
            </a:r>
            <a:r>
              <a:rPr b="1" lang="en-US" sz="3200">
                <a:solidFill>
                  <a:srgbClr val="212529"/>
                </a:solidFill>
                <a:highlight>
                  <a:srgbClr val="FFFFFF"/>
                </a:highlight>
                <a:latin typeface="Calibri"/>
                <a:ea typeface="Calibri"/>
                <a:cs typeface="Calibri"/>
                <a:sym typeface="Calibri"/>
              </a:rPr>
              <a:t>the age group of 26-34</a:t>
            </a:r>
            <a:r>
              <a:rPr lang="en-US" sz="3200">
                <a:solidFill>
                  <a:srgbClr val="212529"/>
                </a:solidFill>
                <a:highlight>
                  <a:srgbClr val="FFFFFF"/>
                </a:highlight>
                <a:latin typeface="Calibri"/>
                <a:ea typeface="Calibri"/>
                <a:cs typeface="Calibri"/>
                <a:sym typeface="Calibri"/>
              </a:rPr>
              <a:t> has the highest number of victims ! The chart is shown as a bad normal distribution with lower normality.</a:t>
            </a:r>
            <a:endParaRPr sz="3200">
              <a:solidFill>
                <a:srgbClr val="212529"/>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1ec758b8a6_0_62"/>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41" name="Google Shape;241;g31ec758b8a6_0_62"/>
          <p:cNvSpPr txBox="1"/>
          <p:nvPr/>
        </p:nvSpPr>
        <p:spPr>
          <a:xfrm>
            <a:off x="788275" y="1018625"/>
            <a:ext cx="11205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HOMICIDES OVER THE PERIODS</a:t>
            </a:r>
            <a:endParaRPr>
              <a:solidFill>
                <a:schemeClr val="dk1"/>
              </a:solidFill>
            </a:endParaRPr>
          </a:p>
        </p:txBody>
      </p:sp>
      <p:pic>
        <p:nvPicPr>
          <p:cNvPr id="242" name="Google Shape;242;g31ec758b8a6_0_62"/>
          <p:cNvPicPr preferRelativeResize="0"/>
          <p:nvPr/>
        </p:nvPicPr>
        <p:blipFill>
          <a:blip r:embed="rId3">
            <a:alphaModFix/>
          </a:blip>
          <a:stretch>
            <a:fillRect/>
          </a:stretch>
        </p:blipFill>
        <p:spPr>
          <a:xfrm>
            <a:off x="2557025" y="2127550"/>
            <a:ext cx="13173950" cy="733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p:nvPr/>
        </p:nvSpPr>
        <p:spPr>
          <a:xfrm>
            <a:off x="764912" y="875976"/>
            <a:ext cx="1972216" cy="1565447"/>
          </a:xfrm>
          <a:custGeom>
            <a:rect b="b" l="l" r="r" t="t"/>
            <a:pathLst>
              <a:path extrusionOk="0" h="1565447" w="1972216">
                <a:moveTo>
                  <a:pt x="0" y="0"/>
                </a:moveTo>
                <a:lnTo>
                  <a:pt x="1972216" y="0"/>
                </a:lnTo>
                <a:lnTo>
                  <a:pt x="1972216" y="1565447"/>
                </a:lnTo>
                <a:lnTo>
                  <a:pt x="0" y="1565447"/>
                </a:lnTo>
                <a:lnTo>
                  <a:pt x="0" y="0"/>
                </a:lnTo>
                <a:close/>
              </a:path>
            </a:pathLst>
          </a:custGeom>
          <a:blipFill rotWithShape="1">
            <a:blip r:embed="rId3">
              <a:alphaModFix/>
            </a:blip>
            <a:stretch>
              <a:fillRect b="0" l="0" r="0" t="0"/>
            </a:stretch>
          </a:blipFill>
          <a:ln>
            <a:noFill/>
          </a:ln>
        </p:spPr>
      </p:sp>
      <p:sp>
        <p:nvSpPr>
          <p:cNvPr id="94" name="Google Shape;94;p3"/>
          <p:cNvSpPr txBox="1"/>
          <p:nvPr/>
        </p:nvSpPr>
        <p:spPr>
          <a:xfrm>
            <a:off x="1751020" y="4078621"/>
            <a:ext cx="73368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000" u="none" cap="none" strike="noStrike">
                <a:solidFill>
                  <a:schemeClr val="dk1"/>
                </a:solidFill>
                <a:latin typeface="Poppins"/>
                <a:ea typeface="Poppins"/>
                <a:cs typeface="Poppins"/>
                <a:sym typeface="Poppins"/>
              </a:rPr>
              <a:t>DOMAIN CATEGORY</a:t>
            </a:r>
            <a:endParaRPr>
              <a:solidFill>
                <a:schemeClr val="dk1"/>
              </a:solidFill>
            </a:endParaRPr>
          </a:p>
        </p:txBody>
      </p:sp>
      <p:sp>
        <p:nvSpPr>
          <p:cNvPr id="95" name="Google Shape;95;p3"/>
          <p:cNvSpPr txBox="1"/>
          <p:nvPr/>
        </p:nvSpPr>
        <p:spPr>
          <a:xfrm>
            <a:off x="1751020" y="5181600"/>
            <a:ext cx="8365500" cy="138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1" lang="en-US" sz="4500">
                <a:solidFill>
                  <a:schemeClr val="dk1"/>
                </a:solidFill>
                <a:latin typeface="Poppins"/>
                <a:ea typeface="Poppins"/>
                <a:cs typeface="Poppins"/>
                <a:sym typeface="Poppins"/>
              </a:rPr>
              <a:t>Crimes;</a:t>
            </a:r>
            <a:endParaRPr i="1" sz="4500">
              <a:solidFill>
                <a:schemeClr val="dk1"/>
              </a:solidFill>
              <a:latin typeface="Poppins"/>
              <a:ea typeface="Poppins"/>
              <a:cs typeface="Poppins"/>
              <a:sym typeface="Poppins"/>
            </a:endParaRPr>
          </a:p>
          <a:p>
            <a:pPr indent="0" lvl="0" marL="0" marR="0" rtl="0" algn="l">
              <a:lnSpc>
                <a:spcPct val="100000"/>
              </a:lnSpc>
              <a:spcBef>
                <a:spcPts val="0"/>
              </a:spcBef>
              <a:spcAft>
                <a:spcPts val="0"/>
              </a:spcAft>
              <a:buNone/>
            </a:pPr>
            <a:r>
              <a:rPr i="1" lang="en-US" sz="4500">
                <a:solidFill>
                  <a:schemeClr val="dk1"/>
                </a:solidFill>
                <a:latin typeface="Poppins"/>
                <a:ea typeface="Poppins"/>
                <a:cs typeface="Poppins"/>
                <a:sym typeface="Poppins"/>
              </a:rPr>
              <a:t>Population safety.</a:t>
            </a:r>
            <a:endParaRPr i="1" sz="4500">
              <a:solidFill>
                <a:schemeClr val="dk1"/>
              </a:solidFill>
              <a:latin typeface="Poppins"/>
              <a:ea typeface="Poppins"/>
              <a:cs typeface="Poppins"/>
              <a:sym typeface="Poppins"/>
            </a:endParaRPr>
          </a:p>
        </p:txBody>
      </p:sp>
      <p:pic>
        <p:nvPicPr>
          <p:cNvPr id="96" name="Google Shape;96;p3"/>
          <p:cNvPicPr preferRelativeResize="0"/>
          <p:nvPr/>
        </p:nvPicPr>
        <p:blipFill>
          <a:blip r:embed="rId4">
            <a:alphaModFix/>
          </a:blip>
          <a:stretch>
            <a:fillRect/>
          </a:stretch>
        </p:blipFill>
        <p:spPr>
          <a:xfrm>
            <a:off x="10116530" y="3120351"/>
            <a:ext cx="5465500" cy="3822025"/>
          </a:xfrm>
          <a:prstGeom prst="rect">
            <a:avLst/>
          </a:prstGeom>
          <a:noFill/>
          <a:ln>
            <a:noFill/>
          </a:ln>
        </p:spPr>
      </p:pic>
      <p:sp>
        <p:nvSpPr>
          <p:cNvPr id="97" name="Google Shape;97;p3"/>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1ec758b8a6_0_69"/>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48" name="Google Shape;248;g31ec758b8a6_0_69"/>
          <p:cNvSpPr txBox="1"/>
          <p:nvPr/>
        </p:nvSpPr>
        <p:spPr>
          <a:xfrm>
            <a:off x="788275" y="1018625"/>
            <a:ext cx="11205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HOMICIDES OVER THE PERIODS</a:t>
            </a:r>
            <a:endParaRPr>
              <a:solidFill>
                <a:schemeClr val="dk1"/>
              </a:solidFill>
            </a:endParaRPr>
          </a:p>
        </p:txBody>
      </p:sp>
      <p:pic>
        <p:nvPicPr>
          <p:cNvPr id="249" name="Google Shape;249;g31ec758b8a6_0_69"/>
          <p:cNvPicPr preferRelativeResize="0"/>
          <p:nvPr/>
        </p:nvPicPr>
        <p:blipFill>
          <a:blip r:embed="rId3">
            <a:alphaModFix/>
          </a:blip>
          <a:stretch>
            <a:fillRect/>
          </a:stretch>
        </p:blipFill>
        <p:spPr>
          <a:xfrm>
            <a:off x="2333375" y="2010625"/>
            <a:ext cx="13621250" cy="7411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1ec758b8a6_0_76"/>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55" name="Google Shape;255;g31ec758b8a6_0_76"/>
          <p:cNvSpPr txBox="1"/>
          <p:nvPr/>
        </p:nvSpPr>
        <p:spPr>
          <a:xfrm>
            <a:off x="788275" y="1018625"/>
            <a:ext cx="11205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HOMICIDES OVER THE PERIODS</a:t>
            </a:r>
            <a:endParaRPr>
              <a:solidFill>
                <a:schemeClr val="dk1"/>
              </a:solidFill>
            </a:endParaRPr>
          </a:p>
        </p:txBody>
      </p:sp>
      <p:pic>
        <p:nvPicPr>
          <p:cNvPr id="256" name="Google Shape;256;g31ec758b8a6_0_76"/>
          <p:cNvPicPr preferRelativeResize="0"/>
          <p:nvPr/>
        </p:nvPicPr>
        <p:blipFill>
          <a:blip r:embed="rId3">
            <a:alphaModFix/>
          </a:blip>
          <a:stretch>
            <a:fillRect/>
          </a:stretch>
        </p:blipFill>
        <p:spPr>
          <a:xfrm>
            <a:off x="2333375" y="2010625"/>
            <a:ext cx="13621250" cy="7411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1ec758b8a6_0_82"/>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62" name="Google Shape;262;g31ec758b8a6_0_82"/>
          <p:cNvSpPr txBox="1"/>
          <p:nvPr/>
        </p:nvSpPr>
        <p:spPr>
          <a:xfrm>
            <a:off x="788275" y="1018625"/>
            <a:ext cx="11205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HOMICIDES OVER THE PERIODS</a:t>
            </a:r>
            <a:endParaRPr>
              <a:solidFill>
                <a:schemeClr val="dk1"/>
              </a:solidFill>
            </a:endParaRPr>
          </a:p>
        </p:txBody>
      </p:sp>
      <p:pic>
        <p:nvPicPr>
          <p:cNvPr id="263" name="Google Shape;263;g31ec758b8a6_0_82"/>
          <p:cNvPicPr preferRelativeResize="0"/>
          <p:nvPr/>
        </p:nvPicPr>
        <p:blipFill>
          <a:blip r:embed="rId3">
            <a:alphaModFix/>
          </a:blip>
          <a:stretch>
            <a:fillRect/>
          </a:stretch>
        </p:blipFill>
        <p:spPr>
          <a:xfrm>
            <a:off x="2022775" y="2127550"/>
            <a:ext cx="14483176" cy="7780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1ec758b8a6_0_89"/>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69" name="Google Shape;269;g31ec758b8a6_0_89"/>
          <p:cNvSpPr txBox="1"/>
          <p:nvPr/>
        </p:nvSpPr>
        <p:spPr>
          <a:xfrm>
            <a:off x="788275" y="1018625"/>
            <a:ext cx="11205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HOMICIDES (AGE OVERVIEW)</a:t>
            </a:r>
            <a:endParaRPr>
              <a:solidFill>
                <a:schemeClr val="dk1"/>
              </a:solidFill>
            </a:endParaRPr>
          </a:p>
        </p:txBody>
      </p:sp>
      <p:pic>
        <p:nvPicPr>
          <p:cNvPr id="270" name="Google Shape;270;g31ec758b8a6_0_89"/>
          <p:cNvPicPr preferRelativeResize="0"/>
          <p:nvPr/>
        </p:nvPicPr>
        <p:blipFill rotWithShape="1">
          <a:blip r:embed="rId3">
            <a:alphaModFix/>
          </a:blip>
          <a:srcRect b="0" l="0" r="0" t="0"/>
          <a:stretch/>
        </p:blipFill>
        <p:spPr>
          <a:xfrm>
            <a:off x="497975" y="2250450"/>
            <a:ext cx="8148050" cy="4763400"/>
          </a:xfrm>
          <a:prstGeom prst="rect">
            <a:avLst/>
          </a:prstGeom>
          <a:noFill/>
          <a:ln>
            <a:noFill/>
          </a:ln>
        </p:spPr>
      </p:pic>
      <p:pic>
        <p:nvPicPr>
          <p:cNvPr id="271" name="Google Shape;271;g31ec758b8a6_0_89"/>
          <p:cNvPicPr preferRelativeResize="0"/>
          <p:nvPr/>
        </p:nvPicPr>
        <p:blipFill>
          <a:blip r:embed="rId4">
            <a:alphaModFix/>
          </a:blip>
          <a:stretch>
            <a:fillRect/>
          </a:stretch>
        </p:blipFill>
        <p:spPr>
          <a:xfrm>
            <a:off x="8104850" y="4184950"/>
            <a:ext cx="10183149" cy="5470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1958add7aa_1_57"/>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277" name="Google Shape;277;g31958add7aa_1_57"/>
          <p:cNvSpPr txBox="1"/>
          <p:nvPr/>
        </p:nvSpPr>
        <p:spPr>
          <a:xfrm>
            <a:off x="1456493" y="966425"/>
            <a:ext cx="79557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CONCLUSION</a:t>
            </a:r>
            <a:endParaRPr>
              <a:solidFill>
                <a:schemeClr val="dk1"/>
              </a:solidFill>
            </a:endParaRPr>
          </a:p>
        </p:txBody>
      </p:sp>
      <p:sp>
        <p:nvSpPr>
          <p:cNvPr id="278" name="Google Shape;278;g31958add7aa_1_57"/>
          <p:cNvSpPr txBox="1"/>
          <p:nvPr/>
        </p:nvSpPr>
        <p:spPr>
          <a:xfrm>
            <a:off x="1356025" y="2291200"/>
            <a:ext cx="15710700" cy="68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700">
                <a:solidFill>
                  <a:schemeClr val="dk1"/>
                </a:solidFill>
                <a:latin typeface="Poppins"/>
                <a:ea typeface="Poppins"/>
                <a:cs typeface="Poppins"/>
                <a:sym typeface="Poppins"/>
              </a:rPr>
              <a:t>As much as we did find visual indication that there is some sort of relation between crime category and victim’s age, and between homicide and victim’s sex, it would be hard to </a:t>
            </a:r>
            <a:r>
              <a:rPr lang="en-US" sz="3700">
                <a:solidFill>
                  <a:schemeClr val="dk1"/>
                </a:solidFill>
                <a:latin typeface="Poppins"/>
                <a:ea typeface="Poppins"/>
                <a:cs typeface="Poppins"/>
                <a:sym typeface="Poppins"/>
              </a:rPr>
              <a:t>affirm</a:t>
            </a:r>
            <a:r>
              <a:rPr lang="en-US" sz="3700">
                <a:solidFill>
                  <a:schemeClr val="dk1"/>
                </a:solidFill>
                <a:latin typeface="Poppins"/>
                <a:ea typeface="Poppins"/>
                <a:cs typeface="Poppins"/>
                <a:sym typeface="Poppins"/>
              </a:rPr>
              <a:t> these relationships base only on that.</a:t>
            </a:r>
            <a:endParaRPr sz="3700">
              <a:solidFill>
                <a:schemeClr val="dk1"/>
              </a:solidFill>
              <a:latin typeface="Poppins"/>
              <a:ea typeface="Poppins"/>
              <a:cs typeface="Poppins"/>
              <a:sym typeface="Poppins"/>
            </a:endParaRPr>
          </a:p>
          <a:p>
            <a:pPr indent="0" lvl="0" marL="0" rtl="0" algn="l">
              <a:spcBef>
                <a:spcPts val="0"/>
              </a:spcBef>
              <a:spcAft>
                <a:spcPts val="0"/>
              </a:spcAft>
              <a:buNone/>
            </a:pPr>
            <a:r>
              <a:t/>
            </a:r>
            <a:endParaRPr sz="3700">
              <a:solidFill>
                <a:schemeClr val="dk1"/>
              </a:solidFill>
              <a:latin typeface="Poppins"/>
              <a:ea typeface="Poppins"/>
              <a:cs typeface="Poppins"/>
              <a:sym typeface="Poppins"/>
            </a:endParaRPr>
          </a:p>
          <a:p>
            <a:pPr indent="0" lvl="0" marL="0" rtl="0" algn="l">
              <a:spcBef>
                <a:spcPts val="0"/>
              </a:spcBef>
              <a:spcAft>
                <a:spcPts val="0"/>
              </a:spcAft>
              <a:buNone/>
            </a:pPr>
            <a:r>
              <a:rPr lang="en-US" sz="3700">
                <a:solidFill>
                  <a:schemeClr val="dk1"/>
                </a:solidFill>
                <a:latin typeface="Poppins"/>
                <a:ea typeface="Poppins"/>
                <a:cs typeface="Poppins"/>
                <a:sym typeface="Poppins"/>
              </a:rPr>
              <a:t>But </a:t>
            </a:r>
            <a:r>
              <a:rPr lang="en-US" sz="3700">
                <a:solidFill>
                  <a:schemeClr val="dk1"/>
                </a:solidFill>
                <a:highlight>
                  <a:srgbClr val="FFFFFF"/>
                </a:highlight>
                <a:latin typeface="Poppins"/>
                <a:ea typeface="Poppins"/>
                <a:cs typeface="Poppins"/>
                <a:sym typeface="Poppins"/>
              </a:rPr>
              <a:t>we can know that </a:t>
            </a:r>
            <a:r>
              <a:rPr b="1" lang="en-US" sz="3700">
                <a:solidFill>
                  <a:schemeClr val="dk1"/>
                </a:solidFill>
                <a:highlight>
                  <a:srgbClr val="FFFFFF"/>
                </a:highlight>
                <a:latin typeface="Poppins"/>
                <a:ea typeface="Poppins"/>
                <a:cs typeface="Poppins"/>
                <a:sym typeface="Poppins"/>
              </a:rPr>
              <a:t>the age group of 26-34</a:t>
            </a:r>
            <a:r>
              <a:rPr lang="en-US" sz="3700">
                <a:solidFill>
                  <a:schemeClr val="dk1"/>
                </a:solidFill>
                <a:highlight>
                  <a:srgbClr val="FFFFFF"/>
                </a:highlight>
                <a:latin typeface="Poppins"/>
                <a:ea typeface="Poppins"/>
                <a:cs typeface="Poppins"/>
                <a:sym typeface="Poppins"/>
              </a:rPr>
              <a:t> has the highest number of victims, with a significantly higher number of </a:t>
            </a:r>
            <a:r>
              <a:rPr b="1" lang="en-US" sz="3700">
                <a:solidFill>
                  <a:schemeClr val="dk1"/>
                </a:solidFill>
                <a:highlight>
                  <a:srgbClr val="FFFFFF"/>
                </a:highlight>
                <a:latin typeface="Poppins"/>
                <a:ea typeface="Poppins"/>
                <a:cs typeface="Poppins"/>
                <a:sym typeface="Poppins"/>
              </a:rPr>
              <a:t>male</a:t>
            </a:r>
            <a:r>
              <a:rPr lang="en-US" sz="3700">
                <a:solidFill>
                  <a:schemeClr val="dk1"/>
                </a:solidFill>
                <a:highlight>
                  <a:srgbClr val="FFFFFF"/>
                </a:highlight>
                <a:latin typeface="Poppins"/>
                <a:ea typeface="Poppins"/>
                <a:cs typeface="Poppins"/>
                <a:sym typeface="Poppins"/>
              </a:rPr>
              <a:t> </a:t>
            </a:r>
            <a:r>
              <a:rPr b="1" lang="en-US" sz="3700">
                <a:solidFill>
                  <a:schemeClr val="dk1"/>
                </a:solidFill>
                <a:highlight>
                  <a:srgbClr val="FFFFFF"/>
                </a:highlight>
                <a:latin typeface="Poppins"/>
                <a:ea typeface="Poppins"/>
                <a:cs typeface="Poppins"/>
                <a:sym typeface="Poppins"/>
              </a:rPr>
              <a:t>victims</a:t>
            </a:r>
            <a:r>
              <a:rPr lang="en-US" sz="3700">
                <a:solidFill>
                  <a:schemeClr val="dk1"/>
                </a:solidFill>
                <a:highlight>
                  <a:srgbClr val="FFFFFF"/>
                </a:highlight>
                <a:latin typeface="Poppins"/>
                <a:ea typeface="Poppins"/>
                <a:cs typeface="Poppins"/>
                <a:sym typeface="Poppins"/>
              </a:rPr>
              <a:t> compared to female victims. </a:t>
            </a:r>
            <a:endParaRPr sz="3700">
              <a:solidFill>
                <a:schemeClr val="dk1"/>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3700">
              <a:solidFill>
                <a:schemeClr val="dk1"/>
              </a:solidFill>
              <a:highlight>
                <a:srgbClr val="FFFFFF"/>
              </a:highlight>
              <a:latin typeface="Poppins"/>
              <a:ea typeface="Poppins"/>
              <a:cs typeface="Poppins"/>
              <a:sym typeface="Poppins"/>
            </a:endParaRPr>
          </a:p>
          <a:p>
            <a:pPr indent="0" lvl="0" marL="0" rtl="0" algn="l">
              <a:spcBef>
                <a:spcPts val="0"/>
              </a:spcBef>
              <a:spcAft>
                <a:spcPts val="0"/>
              </a:spcAft>
              <a:buNone/>
            </a:pPr>
            <a:r>
              <a:rPr lang="en-US" sz="3700">
                <a:solidFill>
                  <a:schemeClr val="dk1"/>
                </a:solidFill>
                <a:highlight>
                  <a:srgbClr val="FFFFFF"/>
                </a:highlight>
                <a:latin typeface="Poppins"/>
                <a:ea typeface="Poppins"/>
                <a:cs typeface="Poppins"/>
                <a:sym typeface="Poppins"/>
              </a:rPr>
              <a:t>Hence, the high-risk gender is </a:t>
            </a:r>
            <a:r>
              <a:rPr b="1" lang="en-US" sz="3700">
                <a:solidFill>
                  <a:schemeClr val="dk1"/>
                </a:solidFill>
                <a:highlight>
                  <a:srgbClr val="FFFFFF"/>
                </a:highlight>
                <a:latin typeface="Poppins"/>
                <a:ea typeface="Poppins"/>
                <a:cs typeface="Poppins"/>
                <a:sym typeface="Poppins"/>
              </a:rPr>
              <a:t>males group</a:t>
            </a:r>
            <a:r>
              <a:rPr lang="en-US" sz="3700">
                <a:solidFill>
                  <a:schemeClr val="dk1"/>
                </a:solidFill>
                <a:highlight>
                  <a:srgbClr val="FFFFFF"/>
                </a:highlight>
                <a:latin typeface="Poppins"/>
                <a:ea typeface="Poppins"/>
                <a:cs typeface="Poppins"/>
                <a:sym typeface="Poppins"/>
              </a:rPr>
              <a:t> and age groups is people </a:t>
            </a:r>
            <a:r>
              <a:rPr b="1" lang="en-US" sz="3700">
                <a:solidFill>
                  <a:schemeClr val="dk1"/>
                </a:solidFill>
                <a:highlight>
                  <a:srgbClr val="FFFFFF"/>
                </a:highlight>
                <a:latin typeface="Poppins"/>
                <a:ea typeface="Poppins"/>
                <a:cs typeface="Poppins"/>
                <a:sym typeface="Poppins"/>
              </a:rPr>
              <a:t>aged 26-34</a:t>
            </a:r>
            <a:r>
              <a:rPr lang="en-US" sz="3700">
                <a:solidFill>
                  <a:schemeClr val="dk1"/>
                </a:solidFill>
                <a:highlight>
                  <a:srgbClr val="FFFFFF"/>
                </a:highlight>
                <a:latin typeface="Poppins"/>
                <a:ea typeface="Poppins"/>
                <a:cs typeface="Poppins"/>
                <a:sym typeface="Poppins"/>
              </a:rPr>
              <a:t> that may require more resource allocation for victim support services, and policies to enhance public safety.</a:t>
            </a:r>
            <a:endParaRPr sz="3700">
              <a:solidFill>
                <a:schemeClr val="dk1"/>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3700">
              <a:solidFill>
                <a:schemeClr val="dk1"/>
              </a:solidFill>
              <a:highlight>
                <a:srgbClr val="FFFFFF"/>
              </a:highlight>
              <a:latin typeface="Poppins"/>
              <a:ea typeface="Poppins"/>
              <a:cs typeface="Poppins"/>
              <a:sym typeface="Poppins"/>
            </a:endParaRPr>
          </a:p>
          <a:p>
            <a:pPr indent="0" lvl="0" marL="0" rtl="0" algn="l">
              <a:spcBef>
                <a:spcPts val="0"/>
              </a:spcBef>
              <a:spcAft>
                <a:spcPts val="0"/>
              </a:spcAft>
              <a:buNone/>
            </a:pPr>
            <a:r>
              <a:t/>
            </a:r>
            <a:endParaRPr sz="2900">
              <a:solidFill>
                <a:schemeClr val="dk1"/>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1958add7aa_1_53"/>
          <p:cNvSpPr txBox="1"/>
          <p:nvPr/>
        </p:nvSpPr>
        <p:spPr>
          <a:xfrm>
            <a:off x="3159750" y="3301200"/>
            <a:ext cx="11968500" cy="12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000">
                <a:solidFill>
                  <a:schemeClr val="dk1"/>
                </a:solidFill>
                <a:latin typeface="Poppins"/>
                <a:ea typeface="Poppins"/>
                <a:cs typeface="Poppins"/>
                <a:sym typeface="Poppins"/>
              </a:rPr>
              <a:t>Thank You for Your Listening !</a:t>
            </a:r>
            <a:endParaRPr b="1" sz="6000">
              <a:solidFill>
                <a:schemeClr val="dk1"/>
              </a:solidFill>
              <a:latin typeface="Poppins"/>
              <a:ea typeface="Poppins"/>
              <a:cs typeface="Poppins"/>
              <a:sym typeface="Poppins"/>
            </a:endParaRPr>
          </a:p>
        </p:txBody>
      </p:sp>
      <p:sp>
        <p:nvSpPr>
          <p:cNvPr id="284" name="Google Shape;284;g31958add7aa_1_53"/>
          <p:cNvSpPr txBox="1"/>
          <p:nvPr/>
        </p:nvSpPr>
        <p:spPr>
          <a:xfrm>
            <a:off x="2992125" y="6033725"/>
            <a:ext cx="12141600" cy="3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85" name="Google Shape;285;g31958add7aa_1_53"/>
          <p:cNvPicPr preferRelativeResize="0"/>
          <p:nvPr/>
        </p:nvPicPr>
        <p:blipFill rotWithShape="1">
          <a:blip r:embed="rId3">
            <a:alphaModFix/>
          </a:blip>
          <a:srcRect b="43537" l="0" r="0" t="0"/>
          <a:stretch/>
        </p:blipFill>
        <p:spPr>
          <a:xfrm>
            <a:off x="4432900" y="4562400"/>
            <a:ext cx="9422200" cy="3799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p:nvPr/>
        </p:nvSpPr>
        <p:spPr>
          <a:xfrm>
            <a:off x="764912" y="875976"/>
            <a:ext cx="1972216" cy="1565447"/>
          </a:xfrm>
          <a:custGeom>
            <a:rect b="b" l="l" r="r" t="t"/>
            <a:pathLst>
              <a:path extrusionOk="0" h="1565447" w="1972216">
                <a:moveTo>
                  <a:pt x="0" y="0"/>
                </a:moveTo>
                <a:lnTo>
                  <a:pt x="1972216" y="0"/>
                </a:lnTo>
                <a:lnTo>
                  <a:pt x="1972216" y="1565447"/>
                </a:lnTo>
                <a:lnTo>
                  <a:pt x="0" y="1565447"/>
                </a:lnTo>
                <a:lnTo>
                  <a:pt x="0" y="0"/>
                </a:lnTo>
                <a:close/>
              </a:path>
            </a:pathLst>
          </a:custGeom>
          <a:blipFill rotWithShape="1">
            <a:blip r:embed="rId3">
              <a:alphaModFix/>
            </a:blip>
            <a:stretch>
              <a:fillRect b="0" l="0" r="0" t="0"/>
            </a:stretch>
          </a:blipFill>
          <a:ln>
            <a:noFill/>
          </a:ln>
        </p:spPr>
      </p:sp>
      <p:sp>
        <p:nvSpPr>
          <p:cNvPr id="103" name="Google Shape;103;p2"/>
          <p:cNvSpPr txBox="1"/>
          <p:nvPr/>
        </p:nvSpPr>
        <p:spPr>
          <a:xfrm>
            <a:off x="13082805" y="1018619"/>
            <a:ext cx="4176495" cy="64008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104" name="Google Shape;104;p2"/>
          <p:cNvSpPr txBox="1"/>
          <p:nvPr/>
        </p:nvSpPr>
        <p:spPr>
          <a:xfrm>
            <a:off x="1224203" y="4229906"/>
            <a:ext cx="7336800" cy="769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5000" cap="none" strike="noStrike">
                <a:solidFill>
                  <a:schemeClr val="dk1"/>
                </a:solidFill>
                <a:latin typeface="Poppins"/>
                <a:ea typeface="Poppins"/>
                <a:cs typeface="Poppins"/>
                <a:sym typeface="Poppins"/>
              </a:rPr>
              <a:t>REGION</a:t>
            </a:r>
            <a:endParaRPr>
              <a:solidFill>
                <a:schemeClr val="dk1"/>
              </a:solidFill>
            </a:endParaRPr>
          </a:p>
        </p:txBody>
      </p:sp>
      <p:sp>
        <p:nvSpPr>
          <p:cNvPr id="105" name="Google Shape;105;p2"/>
          <p:cNvSpPr txBox="1"/>
          <p:nvPr/>
        </p:nvSpPr>
        <p:spPr>
          <a:xfrm>
            <a:off x="1224203" y="5045626"/>
            <a:ext cx="7336800" cy="769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i="1" lang="en-US" sz="5000">
                <a:solidFill>
                  <a:schemeClr val="dk1"/>
                </a:solidFill>
                <a:latin typeface="Poppins"/>
                <a:ea typeface="Poppins"/>
                <a:cs typeface="Poppins"/>
                <a:sym typeface="Poppins"/>
              </a:rPr>
              <a:t>LOS ANGELES</a:t>
            </a:r>
            <a:endParaRPr>
              <a:solidFill>
                <a:schemeClr val="dk1"/>
              </a:solidFill>
            </a:endParaRPr>
          </a:p>
        </p:txBody>
      </p:sp>
      <p:pic>
        <p:nvPicPr>
          <p:cNvPr id="106" name="Google Shape;106;p2"/>
          <p:cNvPicPr preferRelativeResize="0"/>
          <p:nvPr/>
        </p:nvPicPr>
        <p:blipFill rotWithShape="1">
          <a:blip r:embed="rId4">
            <a:alphaModFix/>
          </a:blip>
          <a:srcRect b="43537" l="0" r="0" t="0"/>
          <a:stretch/>
        </p:blipFill>
        <p:spPr>
          <a:xfrm>
            <a:off x="7240500" y="1811100"/>
            <a:ext cx="9422200" cy="3799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nvSpPr>
        <p:spPr>
          <a:xfrm>
            <a:off x="13082805" y="1018619"/>
            <a:ext cx="4176495" cy="64008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112" name="Google Shape;112;p4"/>
          <p:cNvSpPr txBox="1"/>
          <p:nvPr/>
        </p:nvSpPr>
        <p:spPr>
          <a:xfrm>
            <a:off x="788268" y="1018625"/>
            <a:ext cx="79557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5000" u="none" cap="none" strike="noStrike">
                <a:solidFill>
                  <a:schemeClr val="dk1"/>
                </a:solidFill>
                <a:latin typeface="Poppins"/>
                <a:ea typeface="Poppins"/>
                <a:cs typeface="Poppins"/>
                <a:sym typeface="Poppins"/>
              </a:rPr>
              <a:t>ABOUT THE DATA</a:t>
            </a:r>
            <a:endParaRPr>
              <a:solidFill>
                <a:schemeClr val="dk1"/>
              </a:solidFill>
            </a:endParaRPr>
          </a:p>
        </p:txBody>
      </p:sp>
      <p:sp>
        <p:nvSpPr>
          <p:cNvPr id="113" name="Google Shape;113;p4"/>
          <p:cNvSpPr txBox="1"/>
          <p:nvPr/>
        </p:nvSpPr>
        <p:spPr>
          <a:xfrm>
            <a:off x="1977450" y="2707425"/>
            <a:ext cx="14333100" cy="123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sz="800">
              <a:solidFill>
                <a:schemeClr val="dk1"/>
              </a:solidFill>
            </a:endParaRPr>
          </a:p>
        </p:txBody>
      </p:sp>
      <p:pic>
        <p:nvPicPr>
          <p:cNvPr id="114" name="Google Shape;114;p4"/>
          <p:cNvPicPr preferRelativeResize="0"/>
          <p:nvPr/>
        </p:nvPicPr>
        <p:blipFill>
          <a:blip r:embed="rId3">
            <a:alphaModFix/>
          </a:blip>
          <a:stretch>
            <a:fillRect/>
          </a:stretch>
        </p:blipFill>
        <p:spPr>
          <a:xfrm>
            <a:off x="2905575" y="2251600"/>
            <a:ext cx="12476826" cy="7018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31606b432b3_0_13"/>
          <p:cNvPicPr preferRelativeResize="0"/>
          <p:nvPr/>
        </p:nvPicPr>
        <p:blipFill>
          <a:blip r:embed="rId3">
            <a:alphaModFix/>
          </a:blip>
          <a:stretch>
            <a:fillRect/>
          </a:stretch>
        </p:blipFill>
        <p:spPr>
          <a:xfrm>
            <a:off x="642950" y="2200976"/>
            <a:ext cx="14016026" cy="5447625"/>
          </a:xfrm>
          <a:prstGeom prst="rect">
            <a:avLst/>
          </a:prstGeom>
          <a:noFill/>
          <a:ln>
            <a:noFill/>
          </a:ln>
        </p:spPr>
      </p:pic>
      <p:pic>
        <p:nvPicPr>
          <p:cNvPr id="120" name="Google Shape;120;g31606b432b3_0_13"/>
          <p:cNvPicPr preferRelativeResize="0"/>
          <p:nvPr/>
        </p:nvPicPr>
        <p:blipFill>
          <a:blip r:embed="rId4">
            <a:alphaModFix/>
          </a:blip>
          <a:stretch>
            <a:fillRect/>
          </a:stretch>
        </p:blipFill>
        <p:spPr>
          <a:xfrm>
            <a:off x="14658973" y="6366977"/>
            <a:ext cx="2549841" cy="1359900"/>
          </a:xfrm>
          <a:prstGeom prst="rect">
            <a:avLst/>
          </a:prstGeom>
          <a:noFill/>
          <a:ln>
            <a:noFill/>
          </a:ln>
        </p:spPr>
      </p:pic>
      <p:sp>
        <p:nvSpPr>
          <p:cNvPr id="121" name="Google Shape;121;g31606b432b3_0_13"/>
          <p:cNvSpPr txBox="1"/>
          <p:nvPr/>
        </p:nvSpPr>
        <p:spPr>
          <a:xfrm>
            <a:off x="10721800" y="8296500"/>
            <a:ext cx="72909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Poppins"/>
                <a:ea typeface="Poppins"/>
                <a:cs typeface="Poppins"/>
                <a:sym typeface="Poppins"/>
              </a:rPr>
              <a:t>Huge dataset. So it was required to clean and filter the data.</a:t>
            </a:r>
            <a:endParaRPr sz="3200">
              <a:solidFill>
                <a:schemeClr val="dk1"/>
              </a:solidFill>
              <a:latin typeface="Poppins"/>
              <a:ea typeface="Poppins"/>
              <a:cs typeface="Poppins"/>
              <a:sym typeface="Poppins"/>
            </a:endParaRPr>
          </a:p>
        </p:txBody>
      </p:sp>
      <p:sp>
        <p:nvSpPr>
          <p:cNvPr id="122" name="Google Shape;122;g31606b432b3_0_13"/>
          <p:cNvSpPr txBox="1"/>
          <p:nvPr/>
        </p:nvSpPr>
        <p:spPr>
          <a:xfrm>
            <a:off x="788277" y="1018625"/>
            <a:ext cx="10644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OVERVIEW OF THE DATASET</a:t>
            </a:r>
            <a:endParaRPr>
              <a:solidFill>
                <a:schemeClr val="dk1"/>
              </a:solidFill>
            </a:endParaRPr>
          </a:p>
        </p:txBody>
      </p:sp>
      <p:sp>
        <p:nvSpPr>
          <p:cNvPr id="123" name="Google Shape;123;g31606b432b3_0_13"/>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124" name="Google Shape;124;g31606b432b3_0_13"/>
          <p:cNvSpPr txBox="1"/>
          <p:nvPr/>
        </p:nvSpPr>
        <p:spPr>
          <a:xfrm>
            <a:off x="12042725" y="8061450"/>
            <a:ext cx="5166000" cy="16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25" name="Google Shape;125;g31606b432b3_0_13"/>
          <p:cNvPicPr preferRelativeResize="0"/>
          <p:nvPr/>
        </p:nvPicPr>
        <p:blipFill>
          <a:blip r:embed="rId5">
            <a:alphaModFix/>
          </a:blip>
          <a:stretch>
            <a:fillRect/>
          </a:stretch>
        </p:blipFill>
        <p:spPr>
          <a:xfrm>
            <a:off x="928896" y="7726875"/>
            <a:ext cx="9382850" cy="235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788277" y="1018625"/>
            <a:ext cx="10644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MAIN QUESTION</a:t>
            </a:r>
            <a:endParaRPr>
              <a:solidFill>
                <a:schemeClr val="dk1"/>
              </a:solidFill>
            </a:endParaRPr>
          </a:p>
        </p:txBody>
      </p:sp>
      <p:sp>
        <p:nvSpPr>
          <p:cNvPr id="131" name="Google Shape;131;p5"/>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132" name="Google Shape;132;p5"/>
          <p:cNvSpPr txBox="1"/>
          <p:nvPr/>
        </p:nvSpPr>
        <p:spPr>
          <a:xfrm>
            <a:off x="1196250" y="3971950"/>
            <a:ext cx="15895500" cy="138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i="1" lang="en-US" sz="4500">
                <a:solidFill>
                  <a:schemeClr val="dk1"/>
                </a:solidFill>
                <a:latin typeface="Poppins"/>
                <a:ea typeface="Poppins"/>
                <a:cs typeface="Poppins"/>
                <a:sym typeface="Poppins"/>
              </a:rPr>
              <a:t>What are the factors that explain the number of crimes by category in Los Angeles from 2020 to 2024?</a:t>
            </a:r>
            <a:endParaRPr>
              <a:solidFill>
                <a:schemeClr val="dk1"/>
              </a:solidFill>
            </a:endParaRPr>
          </a:p>
        </p:txBody>
      </p:sp>
      <p:sp>
        <p:nvSpPr>
          <p:cNvPr id="133" name="Google Shape;133;p5"/>
          <p:cNvSpPr txBox="1"/>
          <p:nvPr/>
        </p:nvSpPr>
        <p:spPr>
          <a:xfrm>
            <a:off x="1592400" y="5503750"/>
            <a:ext cx="15103200" cy="492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i="1" lang="en-US" sz="3200">
                <a:solidFill>
                  <a:schemeClr val="dk1"/>
                </a:solidFill>
                <a:latin typeface="Poppins"/>
                <a:ea typeface="Poppins"/>
                <a:cs typeface="Poppins"/>
                <a:sym typeface="Poppins"/>
              </a:rPr>
              <a:t>Does anything change when looking in detail into criminal homicides?</a:t>
            </a:r>
            <a:endParaRPr sz="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31606b432b3_0_27"/>
          <p:cNvPicPr preferRelativeResize="0"/>
          <p:nvPr/>
        </p:nvPicPr>
        <p:blipFill>
          <a:blip r:embed="rId3">
            <a:alphaModFix/>
          </a:blip>
          <a:stretch>
            <a:fillRect/>
          </a:stretch>
        </p:blipFill>
        <p:spPr>
          <a:xfrm>
            <a:off x="0" y="1992200"/>
            <a:ext cx="11741949" cy="8121701"/>
          </a:xfrm>
          <a:prstGeom prst="rect">
            <a:avLst/>
          </a:prstGeom>
          <a:noFill/>
          <a:ln>
            <a:noFill/>
          </a:ln>
        </p:spPr>
      </p:pic>
      <p:sp>
        <p:nvSpPr>
          <p:cNvPr id="139" name="Google Shape;139;g31606b432b3_0_27"/>
          <p:cNvSpPr txBox="1"/>
          <p:nvPr/>
        </p:nvSpPr>
        <p:spPr>
          <a:xfrm>
            <a:off x="8753850" y="5192950"/>
            <a:ext cx="8828100" cy="47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40" name="Google Shape;140;g31606b432b3_0_27"/>
          <p:cNvPicPr preferRelativeResize="0"/>
          <p:nvPr/>
        </p:nvPicPr>
        <p:blipFill>
          <a:blip r:embed="rId4">
            <a:alphaModFix/>
          </a:blip>
          <a:stretch>
            <a:fillRect/>
          </a:stretch>
        </p:blipFill>
        <p:spPr>
          <a:xfrm>
            <a:off x="9157775" y="3538725"/>
            <a:ext cx="10146949" cy="5932251"/>
          </a:xfrm>
          <a:prstGeom prst="rect">
            <a:avLst/>
          </a:prstGeom>
          <a:noFill/>
          <a:ln>
            <a:noFill/>
          </a:ln>
        </p:spPr>
      </p:pic>
      <p:sp>
        <p:nvSpPr>
          <p:cNvPr id="141" name="Google Shape;141;g31606b432b3_0_27"/>
          <p:cNvSpPr txBox="1"/>
          <p:nvPr/>
        </p:nvSpPr>
        <p:spPr>
          <a:xfrm>
            <a:off x="788277" y="1018625"/>
            <a:ext cx="10644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RELATED REFERENCES</a:t>
            </a:r>
            <a:endParaRPr>
              <a:solidFill>
                <a:schemeClr val="dk1"/>
              </a:solidFill>
            </a:endParaRPr>
          </a:p>
        </p:txBody>
      </p:sp>
      <p:sp>
        <p:nvSpPr>
          <p:cNvPr id="142" name="Google Shape;142;g31606b432b3_0_27"/>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1958add7aa_1_46"/>
          <p:cNvSpPr txBox="1"/>
          <p:nvPr/>
        </p:nvSpPr>
        <p:spPr>
          <a:xfrm>
            <a:off x="1088050" y="964400"/>
            <a:ext cx="12166500" cy="12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000">
                <a:solidFill>
                  <a:schemeClr val="dk1"/>
                </a:solidFill>
                <a:latin typeface="Poppins"/>
                <a:ea typeface="Poppins"/>
                <a:cs typeface="Poppins"/>
                <a:sym typeface="Poppins"/>
              </a:rPr>
              <a:t>PURPOSE OF OUR PROJECT</a:t>
            </a:r>
            <a:endParaRPr b="1" sz="5000">
              <a:solidFill>
                <a:schemeClr val="dk1"/>
              </a:solidFill>
              <a:latin typeface="Poppins"/>
              <a:ea typeface="Poppins"/>
              <a:cs typeface="Poppins"/>
              <a:sym typeface="Poppins"/>
            </a:endParaRPr>
          </a:p>
        </p:txBody>
      </p:sp>
      <p:sp>
        <p:nvSpPr>
          <p:cNvPr id="148" name="Google Shape;148;g31958add7aa_1_46"/>
          <p:cNvSpPr txBox="1"/>
          <p:nvPr/>
        </p:nvSpPr>
        <p:spPr>
          <a:xfrm>
            <a:off x="1211700" y="2349200"/>
            <a:ext cx="13427400" cy="6503700"/>
          </a:xfrm>
          <a:prstGeom prst="rect">
            <a:avLst/>
          </a:prstGeom>
          <a:noFill/>
          <a:ln>
            <a:noFill/>
          </a:ln>
        </p:spPr>
        <p:txBody>
          <a:bodyPr anchorCtr="0" anchor="t" bIns="91425" lIns="91425" spcFirstLastPara="1" rIns="91425" wrap="square" tIns="91425">
            <a:noAutofit/>
          </a:bodyPr>
          <a:lstStyle/>
          <a:p>
            <a:pPr indent="-482600" lvl="0" marL="457200" rtl="0" algn="l">
              <a:spcBef>
                <a:spcPts val="0"/>
              </a:spcBef>
              <a:spcAft>
                <a:spcPts val="0"/>
              </a:spcAft>
              <a:buClr>
                <a:schemeClr val="dk1"/>
              </a:buClr>
              <a:buSzPts val="4000"/>
              <a:buFont typeface="Calibri"/>
              <a:buAutoNum type="arabicPeriod"/>
            </a:pPr>
            <a:r>
              <a:rPr b="1" lang="en-US" sz="4000">
                <a:solidFill>
                  <a:schemeClr val="dk1"/>
                </a:solidFill>
                <a:latin typeface="Calibri"/>
                <a:ea typeface="Calibri"/>
                <a:cs typeface="Calibri"/>
                <a:sym typeface="Calibri"/>
              </a:rPr>
              <a:t>For Individual</a:t>
            </a:r>
            <a:endParaRPr b="1" sz="4000">
              <a:solidFill>
                <a:schemeClr val="dk1"/>
              </a:solidFill>
              <a:latin typeface="Calibri"/>
              <a:ea typeface="Calibri"/>
              <a:cs typeface="Calibri"/>
              <a:sym typeface="Calibri"/>
            </a:endParaRPr>
          </a:p>
          <a:p>
            <a:pPr indent="-482600" lvl="0" marL="914400" rtl="0" algn="l">
              <a:lnSpc>
                <a:spcPct val="115000"/>
              </a:lnSpc>
              <a:spcBef>
                <a:spcPts val="0"/>
              </a:spcBef>
              <a:spcAft>
                <a:spcPts val="0"/>
              </a:spcAft>
              <a:buClr>
                <a:schemeClr val="dk1"/>
              </a:buClr>
              <a:buSzPts val="4000"/>
              <a:buFont typeface="Calibri"/>
              <a:buAutoNum type="arabicParenBoth"/>
            </a:pPr>
            <a:r>
              <a:rPr lang="en-US" sz="4000">
                <a:solidFill>
                  <a:srgbClr val="31333F"/>
                </a:solidFill>
                <a:highlight>
                  <a:srgbClr val="FFFFFF"/>
                </a:highlight>
                <a:latin typeface="Calibri"/>
                <a:ea typeface="Calibri"/>
                <a:cs typeface="Calibri"/>
                <a:sym typeface="Calibri"/>
              </a:rPr>
              <a:t>Advance knowledge in fields like data analysis, sociology, psychology related to deviant behaviour.</a:t>
            </a:r>
            <a:endParaRPr sz="4000">
              <a:solidFill>
                <a:schemeClr val="dk1"/>
              </a:solidFill>
              <a:latin typeface="Calibri"/>
              <a:ea typeface="Calibri"/>
              <a:cs typeface="Calibri"/>
              <a:sym typeface="Calibri"/>
            </a:endParaRPr>
          </a:p>
          <a:p>
            <a:pPr indent="-482600" lvl="0" marL="457200" rtl="0" algn="l">
              <a:spcBef>
                <a:spcPts val="0"/>
              </a:spcBef>
              <a:spcAft>
                <a:spcPts val="0"/>
              </a:spcAft>
              <a:buClr>
                <a:schemeClr val="dk1"/>
              </a:buClr>
              <a:buSzPts val="4000"/>
              <a:buFont typeface="Calibri"/>
              <a:buAutoNum type="arabicPeriod"/>
            </a:pPr>
            <a:r>
              <a:rPr b="1" lang="en-US" sz="4000">
                <a:solidFill>
                  <a:schemeClr val="dk1"/>
                </a:solidFill>
                <a:latin typeface="Calibri"/>
                <a:ea typeface="Calibri"/>
                <a:cs typeface="Calibri"/>
                <a:sym typeface="Calibri"/>
              </a:rPr>
              <a:t>For whole society</a:t>
            </a:r>
            <a:endParaRPr b="1" sz="4000">
              <a:solidFill>
                <a:schemeClr val="dk1"/>
              </a:solidFill>
              <a:latin typeface="Calibri"/>
              <a:ea typeface="Calibri"/>
              <a:cs typeface="Calibri"/>
              <a:sym typeface="Calibri"/>
            </a:endParaRPr>
          </a:p>
          <a:p>
            <a:pPr indent="-482600" lvl="0" marL="914400" rtl="0" algn="l">
              <a:lnSpc>
                <a:spcPct val="115000"/>
              </a:lnSpc>
              <a:spcBef>
                <a:spcPts val="0"/>
              </a:spcBef>
              <a:spcAft>
                <a:spcPts val="0"/>
              </a:spcAft>
              <a:buClr>
                <a:schemeClr val="dk1"/>
              </a:buClr>
              <a:buSzPts val="4000"/>
              <a:buFont typeface="Calibri"/>
              <a:buAutoNum type="arabicParenBoth"/>
            </a:pPr>
            <a:r>
              <a:rPr lang="en-US" sz="4000">
                <a:solidFill>
                  <a:srgbClr val="31333F"/>
                </a:solidFill>
                <a:highlight>
                  <a:srgbClr val="FFFFFF"/>
                </a:highlight>
                <a:latin typeface="Calibri"/>
                <a:ea typeface="Calibri"/>
                <a:cs typeface="Calibri"/>
                <a:sym typeface="Calibri"/>
              </a:rPr>
              <a:t>Identify high-risk gender and age groups that may need more support services or protection programs to protect their safety in the future.</a:t>
            </a:r>
            <a:endParaRPr sz="4000">
              <a:solidFill>
                <a:srgbClr val="31333F"/>
              </a:solidFill>
              <a:highlight>
                <a:srgbClr val="FFFFFF"/>
              </a:highlight>
              <a:latin typeface="Calibri"/>
              <a:ea typeface="Calibri"/>
              <a:cs typeface="Calibri"/>
              <a:sym typeface="Calibri"/>
            </a:endParaRPr>
          </a:p>
          <a:p>
            <a:pPr indent="0" lvl="0" marL="914400" rtl="0" algn="l">
              <a:spcBef>
                <a:spcPts val="1200"/>
              </a:spcBef>
              <a:spcAft>
                <a:spcPts val="0"/>
              </a:spcAft>
              <a:buNone/>
            </a:pPr>
            <a:r>
              <a:t/>
            </a:r>
            <a:endParaRPr sz="4000">
              <a:solidFill>
                <a:schemeClr val="dk1"/>
              </a:solidFill>
              <a:latin typeface="Calibri"/>
              <a:ea typeface="Calibri"/>
              <a:cs typeface="Calibri"/>
              <a:sym typeface="Calibri"/>
            </a:endParaRPr>
          </a:p>
        </p:txBody>
      </p:sp>
      <p:sp>
        <p:nvSpPr>
          <p:cNvPr id="149" name="Google Shape;149;g31958add7aa_1_46"/>
          <p:cNvSpPr txBox="1"/>
          <p:nvPr/>
        </p:nvSpPr>
        <p:spPr>
          <a:xfrm>
            <a:off x="12364175" y="7888350"/>
            <a:ext cx="5242500" cy="22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50" name="Google Shape;150;g31958add7aa_1_46"/>
          <p:cNvPicPr preferRelativeResize="0"/>
          <p:nvPr/>
        </p:nvPicPr>
        <p:blipFill>
          <a:blip r:embed="rId3">
            <a:alphaModFix/>
          </a:blip>
          <a:stretch>
            <a:fillRect/>
          </a:stretch>
        </p:blipFill>
        <p:spPr>
          <a:xfrm>
            <a:off x="12252680" y="5970401"/>
            <a:ext cx="5465500" cy="3822025"/>
          </a:xfrm>
          <a:prstGeom prst="rect">
            <a:avLst/>
          </a:prstGeom>
          <a:noFill/>
          <a:ln>
            <a:noFill/>
          </a:ln>
        </p:spPr>
      </p:pic>
      <p:sp>
        <p:nvSpPr>
          <p:cNvPr id="151" name="Google Shape;151;g31958add7aa_1_46"/>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31606b432b3_0_1"/>
          <p:cNvPicPr preferRelativeResize="0"/>
          <p:nvPr/>
        </p:nvPicPr>
        <p:blipFill>
          <a:blip r:embed="rId3">
            <a:alphaModFix/>
          </a:blip>
          <a:stretch>
            <a:fillRect/>
          </a:stretch>
        </p:blipFill>
        <p:spPr>
          <a:xfrm>
            <a:off x="1413750" y="4037337"/>
            <a:ext cx="8316351" cy="5910475"/>
          </a:xfrm>
          <a:prstGeom prst="rect">
            <a:avLst/>
          </a:prstGeom>
          <a:noFill/>
          <a:ln>
            <a:noFill/>
          </a:ln>
        </p:spPr>
      </p:pic>
      <p:pic>
        <p:nvPicPr>
          <p:cNvPr id="157" name="Google Shape;157;g31606b432b3_0_1"/>
          <p:cNvPicPr preferRelativeResize="0"/>
          <p:nvPr/>
        </p:nvPicPr>
        <p:blipFill rotWithShape="1">
          <a:blip r:embed="rId4">
            <a:alphaModFix/>
          </a:blip>
          <a:srcRect b="0" l="0" r="6629" t="0"/>
          <a:stretch/>
        </p:blipFill>
        <p:spPr>
          <a:xfrm>
            <a:off x="9583850" y="1963300"/>
            <a:ext cx="7587352" cy="5787551"/>
          </a:xfrm>
          <a:prstGeom prst="rect">
            <a:avLst/>
          </a:prstGeom>
          <a:noFill/>
          <a:ln>
            <a:noFill/>
          </a:ln>
        </p:spPr>
      </p:pic>
      <p:sp>
        <p:nvSpPr>
          <p:cNvPr id="158" name="Google Shape;158;g31606b432b3_0_1"/>
          <p:cNvSpPr txBox="1"/>
          <p:nvPr/>
        </p:nvSpPr>
        <p:spPr>
          <a:xfrm>
            <a:off x="3693725" y="8432300"/>
            <a:ext cx="10039800" cy="18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59" name="Google Shape;159;g31606b432b3_0_1"/>
          <p:cNvPicPr preferRelativeResize="0"/>
          <p:nvPr/>
        </p:nvPicPr>
        <p:blipFill>
          <a:blip r:embed="rId5">
            <a:alphaModFix/>
          </a:blip>
          <a:stretch>
            <a:fillRect/>
          </a:stretch>
        </p:blipFill>
        <p:spPr>
          <a:xfrm>
            <a:off x="9672050" y="7750850"/>
            <a:ext cx="7499149" cy="2318062"/>
          </a:xfrm>
          <a:prstGeom prst="rect">
            <a:avLst/>
          </a:prstGeom>
          <a:noFill/>
          <a:ln>
            <a:noFill/>
          </a:ln>
        </p:spPr>
      </p:pic>
      <p:sp>
        <p:nvSpPr>
          <p:cNvPr id="160" name="Google Shape;160;g31606b432b3_0_1"/>
          <p:cNvSpPr txBox="1"/>
          <p:nvPr/>
        </p:nvSpPr>
        <p:spPr>
          <a:xfrm>
            <a:off x="788275" y="1963300"/>
            <a:ext cx="8604000" cy="15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Poppins"/>
                <a:ea typeface="Poppins"/>
                <a:cs typeface="Poppins"/>
                <a:sym typeface="Poppins"/>
              </a:rPr>
              <a:t>After cleaning the data, we find that the number of criminal homicide is 1,538 extracting from the whole 722,906 crimes. </a:t>
            </a:r>
            <a:endParaRPr sz="3100">
              <a:solidFill>
                <a:schemeClr val="dk1"/>
              </a:solidFill>
              <a:latin typeface="Poppins"/>
              <a:ea typeface="Poppins"/>
              <a:cs typeface="Poppins"/>
              <a:sym typeface="Poppins"/>
            </a:endParaRPr>
          </a:p>
        </p:txBody>
      </p:sp>
      <p:sp>
        <p:nvSpPr>
          <p:cNvPr id="161" name="Google Shape;161;g31606b432b3_0_1"/>
          <p:cNvSpPr txBox="1"/>
          <p:nvPr/>
        </p:nvSpPr>
        <p:spPr>
          <a:xfrm>
            <a:off x="13082805" y="1018619"/>
            <a:ext cx="4176600" cy="6651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800" u="none" cap="none" strike="noStrike">
                <a:solidFill>
                  <a:srgbClr val="23314B"/>
                </a:solidFill>
                <a:latin typeface="Poppins"/>
                <a:ea typeface="Poppins"/>
                <a:cs typeface="Poppins"/>
                <a:sym typeface="Poppins"/>
              </a:rPr>
              <a:t>CISC3015 - Data and Information Visualization (2024-1 001)</a:t>
            </a:r>
            <a:endParaRPr/>
          </a:p>
        </p:txBody>
      </p:sp>
      <p:sp>
        <p:nvSpPr>
          <p:cNvPr id="162" name="Google Shape;162;g31606b432b3_0_1"/>
          <p:cNvSpPr txBox="1"/>
          <p:nvPr/>
        </p:nvSpPr>
        <p:spPr>
          <a:xfrm>
            <a:off x="788276" y="1018625"/>
            <a:ext cx="9567300" cy="769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5000">
                <a:solidFill>
                  <a:schemeClr val="dk1"/>
                </a:solidFill>
                <a:latin typeface="Poppins"/>
                <a:ea typeface="Poppins"/>
                <a:cs typeface="Poppins"/>
                <a:sym typeface="Poppins"/>
              </a:rPr>
              <a:t>WHY CRIMINAL HOMICIDE?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