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1:12:37.521"/>
    </inkml:context>
    <inkml:brush xml:id="br0">
      <inkml:brushProperty name="width" value="0.035" units="cm"/>
      <inkml:brushProperty name="height" value="0.035" units="cm"/>
      <inkml:brushProperty name="color" value="#FF0000"/>
    </inkml:brush>
  </inkml:definitions>
  <inkml:trace contextRef="#ctx0" brushRef="#br0">1 0 24575,'5'9'0,"0"-1"0,0 0 0,1 0 0,0 0 0,1-1 0,-1 0 0,2 0 0,-1 0 0,1-1 0,-1 0 0,2-1 0,-1 0 0,1 0 0,-1-1 0,1 0 0,19 6 0,-25-9 0,50 27 0,-2 2 0,-2 1 0,0 4 0,-2 1 0,63 63 0,-95-85 0,-7-6 0,-1 1 0,1 0 0,-1 1 0,-1-1 0,0 1 0,0 1 0,-1-1 0,-1 1 0,1 0 0,-2 0 0,4 14 0,2 19 0,6 67 0,-14-104 0,6 93 0,-3-1 0,-12 115 0,5-190 0,-2 0 0,0-1 0,-2 1 0,-1-1 0,0-1 0,-2 1 0,-19 33 0,10-24 0,-2-1 0,-1 0 0,-1-2 0,-34 33 0,16-26 31,-3-1-1,-70 42 1,3-2-1488,85-56-5369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1:12:40.859"/>
    </inkml:context>
    <inkml:brush xml:id="br0">
      <inkml:brushProperty name="width" value="0.035" units="cm"/>
      <inkml:brushProperty name="height" value="0.035" units="cm"/>
      <inkml:brushProperty name="color" value="#FF0000"/>
    </inkml:brush>
  </inkml:definitions>
  <inkml:trace contextRef="#ctx0" brushRef="#br0">68 1 24575,'0'0'0,"1"0"0,0 0 0,0 0 0,-1 1 0,1-1 0,0 0 0,0 1 0,-1-1 0,1 1 0,-1-1 0,1 0 0,0 1 0,-1-1 0,1 1 0,-1 0 0,1-1 0,-1 1 0,1-1 0,-1 1 0,1 0 0,-1-1 0,0 1 0,1 0 0,-1 0 0,0-1 0,0 1 0,0 0 0,1 0 0,-1-1 0,0 1 0,0 0 0,0 0 0,0-1 0,0 1 0,0 0 0,-1 0 0,1-1 0,0 1 0,0 0 0,0 0 0,-1 0 0,-10 39 0,9-33 0,-4 7 0,0 0 0,0 0 0,-14 21 0,-3 6 0,22-40 0,0 0 0,0 1 0,1-1 0,-1 0 0,0 1 0,1-1 0,-1 0 0,1 1 0,0-1 0,0 1 0,-1-1 0,1 1 0,0-1 0,0 1 0,0-1 0,0 0 0,1 1 0,-1-1 0,0 1 0,0-1 0,1 1 0,-1-1 0,1 0 0,0 1 0,-1-1 0,1 0 0,0 0 0,0 1 0,0-1 0,-1 0 0,1 0 0,0 0 0,1 0 0,-1 0 0,0 0 0,0 0 0,0 0 0,1-1 0,-1 1 0,0 0 0,1-1 0,-1 1 0,0-1 0,1 0 0,-1 1 0,1-1 0,-1 0 0,3 0 0,10 3 0,1-2 0,-1 0 0,29-2 0,-30 1 0,34-4-78,32 0 267,-73 4-337,0 0 1,0 1-1,0 0 1,0 0-1,-1 0 0,1 0 1,0 1-1,-1 0 1,11 5-1,-3 3-6678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1:40:13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1286 1 24575,'54'96'0,"-34"-57"0,34 49 0,-18-39 0,-2 2 0,-1 3 0,-1 3 0,-2 1 0,-2 2 0,28 78 0,59 228 0,-101-310 0,-1 2 0,-2 1 0,-1 0 0,8 102 0,3 83 0,-9-126 0,4 211 0,-17 1771 0,0-2050 0,-11 86 0,5-60 0,-6 14 0,-2-1 0,-2-1 0,-47 160 0,59-227 0,-131 470 0,-1-49 0,36-103 0,-90 349 0,36-94 0,47-198 0,-106 438 0,55-251 0,-100 346 0,135-506 0,103-363-120,-2 9-191,-2-3 0,-1 0-1,-39 72 1,51-115-6515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1:40:16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25 752 24575,'-1'-1'0,"0"1"0,0-1 0,0 0 0,0 0 0,0 0 0,0 1 0,0-2 0,0 1 0,0 0 0,1 0 0,-1 0 0,0 0 0,0-1 0,1 1 0,-1-1 0,1 1 0,-1 0 0,1-1 0,-1 0 0,1 1 0,-1-1 0,1 1 0,0-1 0,0 0 0,-1 1 0,1-1 0,0-2 0,-4-56 0,4 54 0,-2-410 64,3 216-1493,-1 169-5397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1:40:18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1 346 24575,'3'-2'0,"0"-1"0,0 0 0,0 0 0,0 0 0,0-1 0,-1 0 0,1 0 0,0 0 0,-1 0 0,0-1 0,0 1 0,4-11 0,9-15 0,10 0-4,1 2 0,1 2 0,0 1-1,1 3 1,1 1 0,31-14 0,26-21-1332,-67 42-5490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1:40:19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 24575,'-4'0'0,"-5"0"0,-1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5DFDC-D383-477A-A3F4-5EC5443337A2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21776-10F7-4950-9A91-CBEAE3168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78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46988-7191-ED7B-FE9C-0E0772F19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9FFA1E-ABEC-108D-771B-EC85E71C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B1B89-65CD-8EFF-794B-E1E686D0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221-D039-46F3-A118-908CAEDB2A53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F9D5D-0FE5-0C3F-8DF5-98B6DC62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CB27E-3BF1-D71C-FC1A-D4ADBD8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51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AC1B6-23D2-CED0-72F3-7462F567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EC444C-EA4B-4CF4-4F01-AD3E33A8A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B61858-E192-B837-9366-A72CC686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4DB9-6082-4A91-8B72-232E30FB879B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F03AE-0B82-B249-B202-2A8816EA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2CB037-E46E-AA0F-9656-8B3A637E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88DB81-56DE-FC93-5579-87BE9BFE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E30DDF-E886-6007-CAAE-38A392F8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EB471-0F51-7C7A-34D7-CEE7A9D2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BB68-1B52-45AD-9EA0-591C0B71EF8C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EAE295-F03A-D489-2801-EDD4DF30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C98B68-B3C2-7322-7EAE-E33B7BAA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7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0E414-763D-D8B5-C0F7-644F2D4A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2" y="-12274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5BDE5-50BE-3402-640B-4E5F847F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1FBC6-DC34-41D7-46FD-B25E1180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A66E08-9402-A723-5581-CDBBE94F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021B7-3AD2-5DD8-C87F-2AB56044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68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25E65-2C21-176A-4F1C-B1D0F943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5657C9-F110-CDE2-7A7F-FB215050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BFE676-C25D-AFF5-4962-9E119948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DBBD-4273-4696-AEFD-847B57A973C0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460980-6732-BCCB-D79A-0F512BB6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85A64-E932-32CF-EBF8-6115D1EA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1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6A9A9-15B9-C1B7-330C-DE4CCDE8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6D946-EBAF-D503-BBDC-206A0868B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BECCA4-E9C5-DF14-3773-3A95F31C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899E33-22E4-65F8-9FEA-213F22B6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B88E-97A2-415A-AEFC-6E59C4521713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40503A-F287-0AD5-1BC5-B87D0059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ED8EA8-C07E-57F5-67E9-558480C6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5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04E2E-BE93-F86C-5B04-090B30AC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4E6BBC-269A-68E2-37B0-DDEC7BD1D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E90836-4276-0969-DEB3-3B840EE5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A2B48F-E56D-0E5A-38B1-4E08E6088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9A14C0-3E23-2440-9EA2-1C14D10A5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BD806D-6CD7-0984-43E1-40D2C3E0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BE53-2557-4928-9C75-D32E8CB152B2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3B7189-78C3-B376-DE02-CE69EE00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AC1A5E-C43B-BE20-0034-70DDAB51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DE421-D5E9-0380-D703-32736C89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0726A0-6FB5-DA5D-D797-B7F349CC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717B-6543-4440-9FFA-F5B564E6440D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06F0F-5258-BC01-EE41-200D8AC1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DFC715-8E57-CEFE-8D00-1AB05E74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4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2D3CDF-D754-9B52-4BF1-3192F6F7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8665-4FF8-4774-B341-032A076E3B51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B32D2B-EFE7-A061-05AF-4B011DBC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1B2DF1-F23B-A7C1-6D66-008D3FE9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47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3E3F1-FCEE-1651-83EF-77B4844C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92AB86-35F1-20B3-C62B-7AE66F65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F5FCB-9A71-62B6-00D8-EFF028B2B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741D29-1AE5-FB1F-30E9-1C42C300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34DC-4F6F-4201-B830-C63D1F0C42BE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0DFCF0-61E6-8D61-BBCB-77CB6076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C86FC3-B1EF-31A4-7BEF-CBB15270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71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0D8F5-2ACE-BB3B-F4DC-365C4412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C9CF09-7741-ACEF-26D0-222A1313D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7FE94-2A94-0868-6670-860101C0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546E2B-BAD5-1CBB-0117-E30CA040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5B98-0692-48E1-9545-557E26D34579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09CE1E-49F8-DCC9-8A26-CFC292FA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49743F-071D-85B3-1B75-DCCA708F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35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B7EAC4-044D-D744-65F4-9FC4322D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2" y="-722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149256-25DB-4CC1-29EF-2E497B31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253330"/>
            <a:ext cx="11905673" cy="5103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122EFF-A8A1-D709-1F27-2A3595466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2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3FF5FD0-B0CD-405C-A09F-FA342F314525}" type="datetime1">
              <a:rPr lang="ja-JP" altLang="en-US" smtClean="0"/>
              <a:pPr/>
              <a:t>2025/1/20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0CE72-09D1-02E5-6ED0-56F33D054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606C2-92E4-5B16-EC23-251AC1CDB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7218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DA0DB6D9-C3CC-43C7-9258-8F5E239AE2E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48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0.png"/><Relationship Id="rId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iita.com/shun_sakamoto/items/7944d0ac4d30edf91f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C43D0-9F59-2A89-1974-50418466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395"/>
            <a:ext cx="10515600" cy="1325563"/>
          </a:xfrm>
        </p:spPr>
        <p:txBody>
          <a:bodyPr/>
          <a:lstStyle/>
          <a:p>
            <a:r>
              <a:rPr kumimoji="1" lang="en-US" altLang="ja-JP" b="1" dirty="0"/>
              <a:t>VascularModelDeformation </a:t>
            </a:r>
            <a:r>
              <a:rPr kumimoji="1" lang="ja-JP" altLang="en-US" b="1" dirty="0"/>
              <a:t>の使い方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30400-70AE-42CE-1491-0E30A09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4FA7C0-364F-F3CE-6829-ADD784C1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7DA8012-D3D1-67A7-7572-81F444FD6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0" y="2978895"/>
            <a:ext cx="5639289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673686F-535C-6378-826B-B6A36C31363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92768" y="2780721"/>
            <a:ext cx="4106618" cy="23029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7123F5-DDE1-74FE-885E-0B209DAD3478}"/>
              </a:ext>
            </a:extLst>
          </p:cNvPr>
          <p:cNvSpPr txBox="1"/>
          <p:nvPr/>
        </p:nvSpPr>
        <p:spPr>
          <a:xfrm>
            <a:off x="607513" y="934388"/>
            <a:ext cx="3511409" cy="2800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入力</a:t>
            </a:r>
            <a:r>
              <a:rPr kumimoji="1" lang="ja-JP" altLang="en-US" b="1" dirty="0"/>
              <a:t>データ</a:t>
            </a:r>
            <a:endParaRPr kumimoji="1"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基準表面形状</a:t>
            </a:r>
            <a:r>
              <a:rPr lang="en-US" altLang="ja-JP" b="1" dirty="0"/>
              <a:t> (*.stl)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u="sng" dirty="0"/>
              <a:t>基準中心線点群</a:t>
            </a:r>
            <a:r>
              <a:rPr lang="en-US" altLang="ja-JP" b="1" u="sng" dirty="0"/>
              <a:t> (*.txt)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目標中心線点群</a:t>
            </a:r>
            <a:r>
              <a:rPr lang="en-US" altLang="ja-JP" b="1" u="sng" dirty="0"/>
              <a:t> (*.txt) </a:t>
            </a:r>
            <a:endParaRPr lang="en-US" altLang="ja-JP" b="1" u="sng" dirty="0">
              <a:solidFill>
                <a:schemeClr val="accent4"/>
              </a:solidFill>
            </a:endParaRPr>
          </a:p>
          <a:p>
            <a:endParaRPr lang="en-US" altLang="ja-JP" sz="1400" b="1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333BC99-9477-DF36-535D-691A92CF0BFE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180103" y="1653543"/>
            <a:ext cx="4100744" cy="79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E803A08-D20E-6C34-72A3-83C897F154CE}"/>
              </a:ext>
            </a:extLst>
          </p:cNvPr>
          <p:cNvSpPr txBox="1"/>
          <p:nvPr/>
        </p:nvSpPr>
        <p:spPr>
          <a:xfrm>
            <a:off x="4824995" y="1455647"/>
            <a:ext cx="80342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Gmsh</a:t>
            </a:r>
            <a:endParaRPr kumimoji="1" lang="ja-JP" altLang="en-US" sz="2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B81F562-FC32-1A41-C94B-DDC8D7511C06}"/>
              </a:ext>
            </a:extLst>
          </p:cNvPr>
          <p:cNvSpPr txBox="1"/>
          <p:nvPr/>
        </p:nvSpPr>
        <p:spPr>
          <a:xfrm>
            <a:off x="147886" y="119254"/>
            <a:ext cx="6584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VascularModelDeformation</a:t>
            </a:r>
            <a:r>
              <a:rPr lang="ja-JP" altLang="en-US" sz="2800" b="1" dirty="0"/>
              <a:t>のワークフロー</a:t>
            </a:r>
            <a:endParaRPr lang="en-US" altLang="ja-JP" sz="28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C70E314-CBB6-CC99-E112-A582034F94EB}"/>
              </a:ext>
            </a:extLst>
          </p:cNvPr>
          <p:cNvSpPr txBox="1"/>
          <p:nvPr/>
        </p:nvSpPr>
        <p:spPr>
          <a:xfrm>
            <a:off x="7280847" y="1461443"/>
            <a:ext cx="2816797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基準解析モデル </a:t>
            </a:r>
            <a:r>
              <a:rPr kumimoji="1" lang="en-US" altLang="ja-JP" sz="2000" b="1" dirty="0"/>
              <a:t>(*.msh)</a:t>
            </a:r>
            <a:endParaRPr kumimoji="1" lang="ja-JP" altLang="en-US" sz="28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B32F84-0A58-A6D3-20EB-17FA4F1E9900}"/>
              </a:ext>
            </a:extLst>
          </p:cNvPr>
          <p:cNvSpPr txBox="1"/>
          <p:nvPr/>
        </p:nvSpPr>
        <p:spPr>
          <a:xfrm>
            <a:off x="7499386" y="2495973"/>
            <a:ext cx="2159562" cy="6155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基準表面形状</a:t>
            </a:r>
            <a:r>
              <a:rPr lang="en-US" altLang="ja-JP" dirty="0"/>
              <a:t>(*.stl)</a:t>
            </a:r>
          </a:p>
          <a:p>
            <a:r>
              <a:rPr lang="en-US" altLang="ja-JP" sz="1600" dirty="0"/>
              <a:t>(</a:t>
            </a:r>
            <a:r>
              <a:rPr lang="ja-JP" altLang="en-US" sz="1600" dirty="0"/>
              <a:t>流入出部はなし</a:t>
            </a:r>
            <a:r>
              <a:rPr lang="en-US" altLang="ja-JP" sz="1600" dirty="0"/>
              <a:t>) </a:t>
            </a:r>
            <a:endParaRPr kumimoji="1" lang="ja-JP" alt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5DA04D7C-EAED-1192-CA46-FCF5E964EAD6}"/>
                  </a:ext>
                </a:extLst>
              </p14:cNvPr>
              <p14:cNvContentPartPr/>
              <p14:nvPr/>
            </p14:nvContentPartPr>
            <p14:xfrm>
              <a:off x="3056888" y="2652953"/>
              <a:ext cx="225545" cy="628063"/>
            </p14:xfrm>
          </p:contentPart>
        </mc:Choice>
        <mc:Fallback xmlns=""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5DA04D7C-EAED-1192-CA46-FCF5E964EA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0773" y="2646831"/>
                <a:ext cx="237776" cy="640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AFF06D89-55F9-4EDD-2939-CB0BADA0B8E0}"/>
                  </a:ext>
                </a:extLst>
              </p14:cNvPr>
              <p14:cNvContentPartPr/>
              <p14:nvPr/>
            </p14:nvContentPartPr>
            <p14:xfrm>
              <a:off x="3056888" y="3208641"/>
              <a:ext cx="122760" cy="957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AFF06D89-55F9-4EDD-2939-CB0BADA0B8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0768" y="3202521"/>
                <a:ext cx="135000" cy="10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F45717C-E947-89CF-7E21-6C182FB47547}"/>
              </a:ext>
            </a:extLst>
          </p:cNvPr>
          <p:cNvCxnSpPr>
            <a:cxnSpLocks/>
          </p:cNvCxnSpPr>
          <p:nvPr/>
        </p:nvCxnSpPr>
        <p:spPr>
          <a:xfrm>
            <a:off x="4283028" y="3853346"/>
            <a:ext cx="2678578" cy="20916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B422E5B-B4F0-951F-B248-C8B1994EC6CF}"/>
              </a:ext>
            </a:extLst>
          </p:cNvPr>
          <p:cNvCxnSpPr>
            <a:cxnSpLocks/>
          </p:cNvCxnSpPr>
          <p:nvPr/>
        </p:nvCxnSpPr>
        <p:spPr>
          <a:xfrm>
            <a:off x="6096000" y="3240266"/>
            <a:ext cx="1555111" cy="27047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6FE0868-FA21-04CB-6902-3B918F752F16}"/>
              </a:ext>
            </a:extLst>
          </p:cNvPr>
          <p:cNvCxnSpPr>
            <a:cxnSpLocks/>
          </p:cNvCxnSpPr>
          <p:nvPr/>
        </p:nvCxnSpPr>
        <p:spPr>
          <a:xfrm>
            <a:off x="7651112" y="290886"/>
            <a:ext cx="28024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A710853-8AB8-0C6F-75CD-760FED7AB388}"/>
              </a:ext>
            </a:extLst>
          </p:cNvPr>
          <p:cNvSpPr/>
          <p:nvPr/>
        </p:nvSpPr>
        <p:spPr>
          <a:xfrm>
            <a:off x="7641127" y="808781"/>
            <a:ext cx="290232" cy="1714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9089329-0340-973B-235C-32D2238C31BF}"/>
              </a:ext>
            </a:extLst>
          </p:cNvPr>
          <p:cNvSpPr txBox="1"/>
          <p:nvPr/>
        </p:nvSpPr>
        <p:spPr>
          <a:xfrm>
            <a:off x="7941344" y="136997"/>
            <a:ext cx="3879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VascularModelDeformation</a:t>
            </a:r>
            <a:r>
              <a:rPr kumimoji="1" lang="ja-JP" altLang="en-US" sz="1600" dirty="0"/>
              <a:t>のワークフロー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DF2EB56-9A86-881A-1B34-1C787739B7C5}"/>
              </a:ext>
            </a:extLst>
          </p:cNvPr>
          <p:cNvSpPr txBox="1"/>
          <p:nvPr/>
        </p:nvSpPr>
        <p:spPr>
          <a:xfrm>
            <a:off x="7941344" y="765111"/>
            <a:ext cx="3480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ワークフローの中で出力</a:t>
            </a:r>
            <a:r>
              <a:rPr lang="ja-JP" altLang="en-US" sz="1600" dirty="0"/>
              <a:t>されるデータ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46BE30-FF92-E807-4F51-41565E4DD220}"/>
              </a:ext>
            </a:extLst>
          </p:cNvPr>
          <p:cNvSpPr txBox="1"/>
          <p:nvPr/>
        </p:nvSpPr>
        <p:spPr>
          <a:xfrm>
            <a:off x="4549243" y="2301862"/>
            <a:ext cx="2159560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中心線</a:t>
            </a:r>
            <a:r>
              <a:rPr kumimoji="1" lang="en-US" altLang="ja-JP" dirty="0"/>
              <a:t>Node – </a:t>
            </a:r>
          </a:p>
          <a:p>
            <a:r>
              <a:rPr kumimoji="1" lang="ja-JP" altLang="en-US" dirty="0"/>
              <a:t>表面三角形パッチ</a:t>
            </a:r>
            <a:endParaRPr kumimoji="1" lang="en-US" altLang="ja-JP" dirty="0"/>
          </a:p>
          <a:p>
            <a:r>
              <a:rPr kumimoji="1" lang="ja-JP" altLang="en-US" u="sng" dirty="0"/>
              <a:t>接続</a:t>
            </a:r>
            <a:r>
              <a:rPr kumimoji="1" lang="ja-JP" altLang="en-US" dirty="0"/>
              <a:t>を求める</a:t>
            </a:r>
            <a:r>
              <a:rPr kumimoji="1" lang="en-US" altLang="ja-JP" dirty="0"/>
              <a:t>(*.ply)</a:t>
            </a:r>
            <a:endParaRPr kumimoji="1" lang="ja-JP" altLang="en-US" sz="2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4082A52-020D-DB3C-4BD7-19393B173FEC}"/>
              </a:ext>
            </a:extLst>
          </p:cNvPr>
          <p:cNvSpPr txBox="1"/>
          <p:nvPr/>
        </p:nvSpPr>
        <p:spPr>
          <a:xfrm>
            <a:off x="6394473" y="5970546"/>
            <a:ext cx="386676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変形解析モデル </a:t>
            </a:r>
            <a:r>
              <a:rPr kumimoji="1" lang="en-US" altLang="ja-JP" sz="2800" b="1" dirty="0"/>
              <a:t>(*.msh)</a:t>
            </a:r>
            <a:endParaRPr kumimoji="1" lang="ja-JP" altLang="en-US" sz="3600" b="1" dirty="0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6A446355-EF3A-DC29-4667-DE3B3662A7D9}"/>
              </a:ext>
            </a:extLst>
          </p:cNvPr>
          <p:cNvGrpSpPr/>
          <p:nvPr/>
        </p:nvGrpSpPr>
        <p:grpSpPr>
          <a:xfrm>
            <a:off x="9771607" y="1893245"/>
            <a:ext cx="681840" cy="4032089"/>
            <a:chOff x="9838415" y="1051859"/>
            <a:chExt cx="681840" cy="25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CF434F2E-C17B-8326-13E2-BD184F9C0978}"/>
                    </a:ext>
                  </a:extLst>
                </p14:cNvPr>
                <p14:cNvContentPartPr/>
                <p14:nvPr/>
              </p14:nvContentPartPr>
              <p14:xfrm>
                <a:off x="9838415" y="1051859"/>
                <a:ext cx="681840" cy="2520720"/>
              </p14:xfrm>
            </p:contentPart>
          </mc:Choice>
          <mc:Fallback xmlns=""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CF434F2E-C17B-8326-13E2-BD184F9C09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32295" y="1048026"/>
                  <a:ext cx="694080" cy="2528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2EBFAD68-1BF2-BB52-01A0-DB2ABACBC678}"/>
                    </a:ext>
                  </a:extLst>
                </p14:cNvPr>
                <p14:cNvContentPartPr/>
                <p14:nvPr/>
              </p14:nvContentPartPr>
              <p14:xfrm>
                <a:off x="9839135" y="3407339"/>
                <a:ext cx="9000" cy="169560"/>
              </p14:xfrm>
            </p:contentPart>
          </mc:Choice>
          <mc:Fallback xmlns=""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2EBFAD68-1BF2-BB52-01A0-DB2ABACBC6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33015" y="3403506"/>
                  <a:ext cx="21240" cy="177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3C218396-4D94-1744-9D34-158C81AA5158}"/>
                    </a:ext>
                  </a:extLst>
                </p14:cNvPr>
                <p14:cNvContentPartPr/>
                <p14:nvPr/>
              </p14:nvContentPartPr>
              <p14:xfrm>
                <a:off x="9871895" y="3490499"/>
                <a:ext cx="137160" cy="78120"/>
              </p14:xfrm>
            </p:contentPart>
          </mc:Choice>
          <mc:Fallback xmlns=""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3C218396-4D94-1744-9D34-158C81AA51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5775" y="3486661"/>
                  <a:ext cx="149400" cy="85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70DDC2CD-F5CE-765D-45A6-047612585F3D}"/>
                    </a:ext>
                  </a:extLst>
                </p14:cNvPr>
                <p14:cNvContentPartPr/>
                <p14:nvPr/>
              </p14:nvContentPartPr>
              <p14:xfrm>
                <a:off x="9871895" y="3560339"/>
                <a:ext cx="8640" cy="360"/>
              </p14:xfrm>
            </p:contentPart>
          </mc:Choice>
          <mc:Fallback xmlns=""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70DDC2CD-F5CE-765D-45A6-047612585F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65775" y="3554219"/>
                  <a:ext cx="2088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41D9B4D-6DC7-4ADB-13A2-A88B7AEDF6FE}"/>
              </a:ext>
            </a:extLst>
          </p:cNvPr>
          <p:cNvSpPr txBox="1"/>
          <p:nvPr/>
        </p:nvSpPr>
        <p:spPr>
          <a:xfrm>
            <a:off x="4415645" y="4262187"/>
            <a:ext cx="6470933" cy="120032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内部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テトラ</a:t>
            </a:r>
            <a:r>
              <a:rPr kumimoji="1" lang="en-US" altLang="ja-JP" dirty="0"/>
              <a:t>)</a:t>
            </a:r>
            <a:r>
              <a:rPr kumimoji="1" lang="ja-JP" altLang="en-US" dirty="0"/>
              <a:t>メッシュの除去</a:t>
            </a:r>
            <a:endParaRPr kumimoji="1" lang="en-US" altLang="ja-JP" dirty="0"/>
          </a:p>
          <a:p>
            <a:r>
              <a:rPr kumimoji="1" lang="ja-JP" altLang="en-US" dirty="0"/>
              <a:t>→</a:t>
            </a:r>
            <a:r>
              <a:rPr kumimoji="1" lang="ja-JP" altLang="en-US" u="sng" dirty="0"/>
              <a:t>接続情報</a:t>
            </a:r>
            <a:r>
              <a:rPr kumimoji="1" lang="ja-JP" altLang="en-US" dirty="0"/>
              <a:t>と</a:t>
            </a:r>
            <a:r>
              <a:rPr kumimoji="1" lang="ja-JP" altLang="en-US" u="sng" dirty="0"/>
              <a:t>変形量</a:t>
            </a:r>
            <a:r>
              <a:rPr kumimoji="1" lang="ja-JP" altLang="en-US" dirty="0"/>
              <a:t>に従って外側</a:t>
            </a:r>
            <a:r>
              <a:rPr kumimoji="1" lang="en-US" altLang="ja-JP" dirty="0"/>
              <a:t>(</a:t>
            </a:r>
            <a:r>
              <a:rPr kumimoji="1" lang="ja-JP" altLang="en-US" dirty="0"/>
              <a:t>プリズム</a:t>
            </a:r>
            <a:r>
              <a:rPr kumimoji="1" lang="en-US" altLang="ja-JP" dirty="0"/>
              <a:t>)</a:t>
            </a:r>
            <a:r>
              <a:rPr kumimoji="1" lang="ja-JP" altLang="en-US" dirty="0"/>
              <a:t>メッシュを移動</a:t>
            </a:r>
            <a:endParaRPr kumimoji="1" lang="en-US" altLang="ja-JP" dirty="0"/>
          </a:p>
          <a:p>
            <a:r>
              <a:rPr kumimoji="1" lang="ja-JP" altLang="en-US" dirty="0"/>
              <a:t>→プリズムメッシュの歪み改善</a:t>
            </a:r>
            <a:r>
              <a:rPr kumimoji="1" lang="en-US" altLang="ja-JP" dirty="0"/>
              <a:t>(edge swap)</a:t>
            </a:r>
          </a:p>
          <a:p>
            <a:r>
              <a:rPr kumimoji="1" lang="ja-JP" altLang="en-US" dirty="0"/>
              <a:t>→内部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テトラ</a:t>
            </a:r>
            <a:r>
              <a:rPr kumimoji="1" lang="en-US" altLang="ja-JP" dirty="0"/>
              <a:t>)</a:t>
            </a:r>
            <a:r>
              <a:rPr kumimoji="1" lang="ja-JP" altLang="en-US" dirty="0"/>
              <a:t>メッシュの生成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54ECBC-25FC-52C4-13C2-C97077B1204B}"/>
              </a:ext>
            </a:extLst>
          </p:cNvPr>
          <p:cNvSpPr txBox="1"/>
          <p:nvPr/>
        </p:nvSpPr>
        <p:spPr>
          <a:xfrm>
            <a:off x="3354414" y="3174541"/>
            <a:ext cx="877163" cy="646331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変形量</a:t>
            </a:r>
            <a:endParaRPr kumimoji="1" lang="en-US" altLang="ja-JP" u="sng" dirty="0"/>
          </a:p>
          <a:p>
            <a:r>
              <a:rPr kumimoji="1" lang="ja-JP" altLang="en-US" dirty="0"/>
              <a:t>を計算</a:t>
            </a:r>
            <a:endParaRPr kumimoji="1" lang="ja-JP" altLang="en-US" sz="2400" dirty="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A59D93E9-9C2D-7083-9166-2EB661979C82}"/>
              </a:ext>
            </a:extLst>
          </p:cNvPr>
          <p:cNvSpPr/>
          <p:nvPr/>
        </p:nvSpPr>
        <p:spPr>
          <a:xfrm>
            <a:off x="7630637" y="521237"/>
            <a:ext cx="290232" cy="171415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16401FE1-D8CF-000A-8EF5-09374819DECE}"/>
              </a:ext>
            </a:extLst>
          </p:cNvPr>
          <p:cNvSpPr txBox="1"/>
          <p:nvPr/>
        </p:nvSpPr>
        <p:spPr>
          <a:xfrm>
            <a:off x="7941344" y="449788"/>
            <a:ext cx="3603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: VascularModelDeformation</a:t>
            </a:r>
            <a:r>
              <a:rPr kumimoji="1" lang="ja-JP" altLang="en-US" sz="1600" dirty="0"/>
              <a:t>の内部処理</a:t>
            </a:r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43C1DE01-CD00-50F4-72AA-A1E1C504F579}"/>
              </a:ext>
            </a:extLst>
          </p:cNvPr>
          <p:cNvCxnSpPr>
            <a:cxnSpLocks/>
          </p:cNvCxnSpPr>
          <p:nvPr/>
        </p:nvCxnSpPr>
        <p:spPr>
          <a:xfrm>
            <a:off x="8834366" y="1893387"/>
            <a:ext cx="0" cy="602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5D57C1-148E-D983-D9D6-F9CE0EA2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05B7-C1F6-4AA9-9F69-50D06E3DB05F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AA32BC-0C38-AF85-31BA-94F52D40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99E7-D0F6-4616-A47B-299F108F56A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278479-514C-522C-459E-B2936AF6CC52}"/>
              </a:ext>
            </a:extLst>
          </p:cNvPr>
          <p:cNvSpPr txBox="1"/>
          <p:nvPr/>
        </p:nvSpPr>
        <p:spPr>
          <a:xfrm>
            <a:off x="425477" y="5787367"/>
            <a:ext cx="3073277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(*.stl) </a:t>
            </a:r>
            <a:r>
              <a:rPr lang="ja-JP" altLang="en-US" dirty="0"/>
              <a:t>はすべて</a:t>
            </a:r>
            <a:r>
              <a:rPr lang="en-US" altLang="ja-JP" dirty="0"/>
              <a:t>ASCII</a:t>
            </a:r>
            <a:r>
              <a:rPr lang="ja-JP" altLang="en-US" dirty="0"/>
              <a:t>形式</a:t>
            </a:r>
            <a:endParaRPr lang="en-US" altLang="ja-JP" dirty="0"/>
          </a:p>
          <a:p>
            <a:r>
              <a:rPr kumimoji="1" lang="en-US" altLang="ja-JP" dirty="0"/>
              <a:t>(*.msh) </a:t>
            </a:r>
            <a:r>
              <a:rPr kumimoji="1" lang="ja-JP" altLang="en-US" dirty="0"/>
              <a:t>はすべて</a:t>
            </a:r>
            <a:r>
              <a:rPr kumimoji="1" lang="en-US" altLang="ja-JP" dirty="0"/>
              <a:t>Gmsh</a:t>
            </a:r>
            <a:r>
              <a:rPr kumimoji="1" lang="ja-JP" altLang="en-US" dirty="0"/>
              <a:t>の形式</a:t>
            </a:r>
          </a:p>
        </p:txBody>
      </p:sp>
    </p:spTree>
    <p:extLst>
      <p:ext uri="{BB962C8B-B14F-4D97-AF65-F5344CB8AC3E}">
        <p14:creationId xmlns:p14="http://schemas.microsoft.com/office/powerpoint/2010/main" val="382062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C8480-4A99-7AB5-6CD3-FA1C6E53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33DAF-B7DC-108C-A83B-1C128411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VascularModelDeformation</a:t>
            </a:r>
            <a:r>
              <a:rPr kumimoji="1" lang="ja-JP" altLang="en-US" dirty="0"/>
              <a:t>は、チューブ形状の流体解析モデル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テトラ・プリズム複合メッシュ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を変形するために開発したソフトウェアです。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・もともとの解析形状</a:t>
            </a:r>
            <a:r>
              <a:rPr kumimoji="1" lang="en-US" altLang="ja-JP" dirty="0"/>
              <a:t>(*.stl)</a:t>
            </a:r>
            <a:r>
              <a:rPr kumimoji="1" lang="ja-JP" altLang="en-US" dirty="0"/>
              <a:t>と、その中心線点群 </a:t>
            </a:r>
            <a:r>
              <a:rPr kumimoji="1" lang="en-US" altLang="ja-JP" dirty="0"/>
              <a:t>(*.txt)</a:t>
            </a:r>
            <a:r>
              <a:rPr kumimoji="1" lang="ja-JP" altLang="en-US" dirty="0"/>
              <a:t> </a:t>
            </a:r>
            <a:r>
              <a:rPr kumimoji="1" lang="en-US" altLang="ja-JP" dirty="0"/>
              <a:t>, </a:t>
            </a:r>
          </a:p>
          <a:p>
            <a:pPr marL="0" indent="0">
              <a:buNone/>
            </a:pPr>
            <a:r>
              <a:rPr lang="ja-JP" altLang="en-US" dirty="0"/>
              <a:t>　変形のための目標中心線点群</a:t>
            </a:r>
            <a:r>
              <a:rPr lang="en-US" altLang="ja-JP" dirty="0"/>
              <a:t>(*.txt)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つを入力として使います。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・変形前後の中心線から移動量・変形量を計算し、それに従って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メッシュ全体を移動・変形させ、新たな解析モデルを得ることができます。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2B7583-6384-D72A-76CF-174EEC81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D6BDD2-A884-9642-BEE5-883E8EE1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0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7C644-DC1A-AE81-88E6-1B693F7B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39203A-E0D6-3219-659D-285E163A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2" y="877490"/>
            <a:ext cx="11905673" cy="510301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Windows 10 or 11 (</a:t>
            </a:r>
            <a:r>
              <a:rPr kumimoji="1" lang="ja-JP" altLang="en-US" dirty="0"/>
              <a:t>開発者は</a:t>
            </a:r>
            <a:r>
              <a:rPr kumimoji="1" lang="en-US" altLang="ja-JP" dirty="0"/>
              <a:t>11</a:t>
            </a:r>
            <a:r>
              <a:rPr kumimoji="1" lang="ja-JP" altLang="en-US" dirty="0"/>
              <a:t>を使用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Python3.11    </a:t>
            </a:r>
            <a:r>
              <a:rPr lang="ja-JP" altLang="en-US" dirty="0"/>
              <a:t>インストールしてパスを通してください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Visual Studio2022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requirements.txt </a:t>
            </a:r>
            <a:r>
              <a:rPr lang="ja-JP" altLang="en-US" dirty="0"/>
              <a:t>のある階層で、 </a:t>
            </a:r>
            <a:r>
              <a:rPr lang="en-US" altLang="ja-JP" dirty="0"/>
              <a:t>venv </a:t>
            </a:r>
            <a:r>
              <a:rPr lang="ja-JP" altLang="en-US" dirty="0"/>
              <a:t>を用いて仮想環境を作成してください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https://qiita.com/shun_sakamoto/items/7944d0ac4d30edf91fde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pip install –r requirements.txt  </a:t>
            </a:r>
          </a:p>
          <a:p>
            <a:pPr marL="0" indent="0">
              <a:buNone/>
            </a:pPr>
            <a:r>
              <a:rPr lang="ja-JP" altLang="en-US" dirty="0"/>
              <a:t>で</a:t>
            </a:r>
            <a:r>
              <a:rPr lang="en-US" altLang="ja-JP" dirty="0"/>
              <a:t>Gmsh </a:t>
            </a:r>
            <a:r>
              <a:rPr lang="ja-JP" altLang="en-US" dirty="0"/>
              <a:t>をはじめ必要なライブラリが使用できるようになります。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LocalPath.txt</a:t>
            </a:r>
            <a:r>
              <a:rPr lang="ja-JP" altLang="en-US" dirty="0"/>
              <a:t> のパスを適切に書き直して下さい。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1</a:t>
            </a:r>
            <a:r>
              <a:rPr lang="ja-JP" altLang="en-US" dirty="0"/>
              <a:t>行目 </a:t>
            </a:r>
            <a:r>
              <a:rPr lang="en-US" altLang="ja-JP" dirty="0"/>
              <a:t>: python3.11</a:t>
            </a:r>
            <a:r>
              <a:rPr lang="ja-JP" altLang="en-US" dirty="0"/>
              <a:t>のパス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行目 </a:t>
            </a:r>
            <a:r>
              <a:rPr kumimoji="1" lang="en-US" altLang="ja-JP" dirty="0"/>
              <a:t>:</a:t>
            </a:r>
            <a:r>
              <a:rPr lang="ja-JP" altLang="en-US" sz="2800" dirty="0">
                <a:latin typeface="+mn-ea"/>
              </a:rPr>
              <a:t>テトラメッシュを切りなおすスクリプト のパス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B7557-DC67-48A4-9FFC-CEA0A1F6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0EA6CB-E770-591F-7499-2B861232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AED66DE8-9F41-D59D-4904-3897E8D2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4" y="4784489"/>
            <a:ext cx="4970914" cy="8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4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7CDD7-6A4E-97EE-E6F5-368E6FE7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069743-914B-9845-D825-4964FD41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3" y="1034806"/>
            <a:ext cx="11905673" cy="5103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sz="2800" dirty="0">
                <a:latin typeface="+mn-ea"/>
              </a:rPr>
              <a:t>・まず適当にフォルダを作成し、「</a:t>
            </a:r>
            <a:r>
              <a:rPr lang="en-US" altLang="ja-JP" sz="2800" dirty="0">
                <a:latin typeface="+mn-ea"/>
              </a:rPr>
              <a:t>makemesh.py</a:t>
            </a:r>
            <a:r>
              <a:rPr lang="ja-JP" altLang="en-US" sz="2800" dirty="0">
                <a:latin typeface="+mn-ea"/>
              </a:rPr>
              <a:t>」と、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sz="2800" dirty="0">
                <a:latin typeface="+mn-ea"/>
              </a:rPr>
              <a:t>入力データとなる「</a:t>
            </a:r>
            <a:r>
              <a:rPr lang="en-US" altLang="ja-JP" sz="2800" dirty="0">
                <a:latin typeface="+mn-ea"/>
              </a:rPr>
              <a:t>WALL.stl</a:t>
            </a:r>
            <a:r>
              <a:rPr lang="ja-JP" altLang="en-US" sz="2800" dirty="0">
                <a:latin typeface="+mn-ea"/>
              </a:rPr>
              <a:t>」</a:t>
            </a:r>
            <a:r>
              <a:rPr lang="en-US" altLang="ja-JP" sz="2800" dirty="0">
                <a:latin typeface="+mn-ea"/>
              </a:rPr>
              <a:t>, </a:t>
            </a:r>
            <a:r>
              <a:rPr lang="ja-JP" altLang="en-US" sz="2800" dirty="0">
                <a:latin typeface="+mn-ea"/>
              </a:rPr>
              <a:t>「</a:t>
            </a:r>
            <a:r>
              <a:rPr lang="en-US" altLang="ja-JP" sz="2800" dirty="0">
                <a:latin typeface="+mn-ea"/>
              </a:rPr>
              <a:t>centerline.txt</a:t>
            </a:r>
            <a:r>
              <a:rPr lang="ja-JP" altLang="en-US" sz="2800" dirty="0">
                <a:latin typeface="+mn-ea"/>
              </a:rPr>
              <a:t>」</a:t>
            </a:r>
            <a:r>
              <a:rPr lang="en-US" altLang="ja-JP" sz="2800" dirty="0">
                <a:latin typeface="+mn-ea"/>
              </a:rPr>
              <a:t>,</a:t>
            </a:r>
            <a:r>
              <a:rPr lang="ja-JP" altLang="en-US" dirty="0">
                <a:latin typeface="+mn-ea"/>
              </a:rPr>
              <a:t>「</a:t>
            </a:r>
            <a:r>
              <a:rPr lang="en-US" altLang="ja-JP" dirty="0">
                <a:latin typeface="+mn-ea"/>
              </a:rPr>
              <a:t>centerlineFinal.txt</a:t>
            </a:r>
            <a:r>
              <a:rPr lang="ja-JP" altLang="en-US" dirty="0">
                <a:latin typeface="+mn-ea"/>
              </a:rPr>
              <a:t>」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の</a:t>
            </a:r>
            <a:r>
              <a:rPr lang="en-US" altLang="ja-JP" dirty="0">
                <a:latin typeface="+mn-ea"/>
              </a:rPr>
              <a:t>4</a:t>
            </a:r>
            <a:r>
              <a:rPr lang="ja-JP" altLang="en-US" dirty="0">
                <a:latin typeface="+mn-ea"/>
              </a:rPr>
              <a:t>つのファイルを入れてください</a:t>
            </a:r>
            <a:r>
              <a:rPr lang="en-US" altLang="ja-JP" dirty="0">
                <a:latin typeface="+mn-ea"/>
              </a:rPr>
              <a:t>(WALL.stl</a:t>
            </a:r>
            <a:r>
              <a:rPr lang="ja-JP" altLang="en-US" dirty="0">
                <a:latin typeface="+mn-ea"/>
              </a:rPr>
              <a:t>はこの名前である必要があります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>
                <a:latin typeface="+mn-ea"/>
              </a:rPr>
              <a:t>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・</a:t>
            </a:r>
            <a:r>
              <a:rPr lang="en-US" altLang="ja-JP" dirty="0">
                <a:latin typeface="+mn-ea"/>
              </a:rPr>
              <a:t>makemesh.py</a:t>
            </a:r>
            <a:r>
              <a:rPr lang="ja-JP" altLang="en-US" dirty="0">
                <a:latin typeface="+mn-ea"/>
              </a:rPr>
              <a:t>内のパラメータ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メッシュサイズや、プリズム層の層数など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>
                <a:latin typeface="+mn-ea"/>
              </a:rPr>
              <a:t>を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必要に応じて変更してください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D082A7-09BC-792F-407F-2C3DDE46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C467FA-BE6F-5120-0B08-46FE773B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55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2E2C6-40C9-AE96-1ACA-28646CA4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3" y="-201404"/>
            <a:ext cx="12946328" cy="1325563"/>
          </a:xfrm>
        </p:spPr>
        <p:txBody>
          <a:bodyPr/>
          <a:lstStyle/>
          <a:p>
            <a:r>
              <a:rPr lang="en-US" altLang="ja-JP" dirty="0"/>
              <a:t>STEP1. m</a:t>
            </a:r>
            <a:r>
              <a:rPr kumimoji="1" lang="en-US" altLang="ja-JP" dirty="0"/>
              <a:t>akemesh.py </a:t>
            </a:r>
            <a:r>
              <a:rPr kumimoji="1" lang="ja-JP" altLang="en-US" dirty="0"/>
              <a:t>を実行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1B11E-1404-D0E3-D1F7-EC6B9D4F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" y="1124159"/>
            <a:ext cx="11905673" cy="5103019"/>
          </a:xfrm>
        </p:spPr>
        <p:txBody>
          <a:bodyPr/>
          <a:lstStyle/>
          <a:p>
            <a:r>
              <a:rPr kumimoji="1" lang="ja-JP" altLang="en-US" u="sng" dirty="0"/>
              <a:t>基準となる表面形状</a:t>
            </a:r>
            <a:r>
              <a:rPr kumimoji="1" lang="en-US" altLang="ja-JP" u="sng" dirty="0"/>
              <a:t>(WALL.stl)</a:t>
            </a:r>
            <a:r>
              <a:rPr kumimoji="1" lang="ja-JP" altLang="en-US" u="sng" dirty="0"/>
              <a:t>データを入力とし、</a:t>
            </a:r>
            <a:r>
              <a:rPr lang="en-US" altLang="ja-JP" u="sng" dirty="0"/>
              <a:t>Gmsh</a:t>
            </a:r>
            <a:r>
              <a:rPr lang="ja-JP" altLang="en-US" u="sng" dirty="0"/>
              <a:t>により基準解析モデル</a:t>
            </a:r>
            <a:endParaRPr lang="en-US" altLang="ja-JP" u="sng" dirty="0"/>
          </a:p>
          <a:p>
            <a:pPr marL="0" indent="0">
              <a:buNone/>
            </a:pPr>
            <a:r>
              <a:rPr lang="ja-JP" altLang="en-US" u="sng" dirty="0"/>
              <a:t>　</a:t>
            </a:r>
            <a:r>
              <a:rPr lang="en-US" altLang="ja-JP" u="sng" dirty="0"/>
              <a:t> MeshOriginal.msh</a:t>
            </a:r>
            <a:r>
              <a:rPr lang="ja-JP" altLang="en-US" u="sng" dirty="0"/>
              <a:t>を出力する。</a:t>
            </a:r>
            <a:endParaRPr lang="en-US" altLang="ja-JP" u="sng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(WALL.stl</a:t>
            </a:r>
            <a:r>
              <a:rPr lang="ja-JP" altLang="en-US" dirty="0"/>
              <a:t>は</a:t>
            </a:r>
            <a:r>
              <a:rPr lang="en-US" altLang="ja-JP" dirty="0"/>
              <a:t>ASCII</a:t>
            </a:r>
            <a:r>
              <a:rPr lang="ja-JP" altLang="en-US" dirty="0"/>
              <a:t>形式とバイナリ形式のどちらでも可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 	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A99966-44E5-08FA-4378-FB8C7910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5CB141-30FC-A64B-BF95-C2E81BB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41409B2E-241D-9BB4-CC81-1ED00D01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9" y="2984408"/>
            <a:ext cx="4414080" cy="3355231"/>
          </a:xfrm>
          <a:prstGeom prst="rect">
            <a:avLst/>
          </a:prstGeom>
        </p:spPr>
      </p:pic>
      <p:pic>
        <p:nvPicPr>
          <p:cNvPr id="9" name="図 8" descr="図形, 矢印&#10;&#10;自動的に生成された説明">
            <a:extLst>
              <a:ext uri="{FF2B5EF4-FFF2-40B4-BE49-F238E27FC236}">
                <a16:creationId xmlns:a16="http://schemas.microsoft.com/office/drawing/2014/main" id="{42CED646-03B9-5F73-6EF3-99D8FEAB8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4" y="3124217"/>
            <a:ext cx="4663268" cy="3075615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E9D500C3-ADC3-1586-B8A6-6587AF70FE97}"/>
              </a:ext>
            </a:extLst>
          </p:cNvPr>
          <p:cNvSpPr/>
          <p:nvPr/>
        </p:nvSpPr>
        <p:spPr>
          <a:xfrm>
            <a:off x="5784648" y="4347063"/>
            <a:ext cx="568960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49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82895-60FB-C1D1-B809-EAAE7BA9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STEP2.  Button2 (</a:t>
            </a:r>
            <a:r>
              <a:rPr kumimoji="1" lang="ja-JP" altLang="en-US" dirty="0"/>
              <a:t>以降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c#</a:t>
            </a:r>
            <a:r>
              <a:rPr kumimoji="1" lang="en-US" altLang="ja-JP" dirty="0"/>
              <a:t> </a:t>
            </a:r>
            <a:r>
              <a:rPr kumimoji="1" lang="ja-JP" altLang="en-US" dirty="0"/>
              <a:t>コードの方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6B3F3D-7724-1985-E94B-E1DA13FA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" y="877489"/>
            <a:ext cx="11905673" cy="5103019"/>
          </a:xfrm>
        </p:spPr>
        <p:txBody>
          <a:bodyPr/>
          <a:lstStyle/>
          <a:p>
            <a:r>
              <a:rPr lang="en-US" altLang="ja-JP" dirty="0"/>
              <a:t>Gmsh</a:t>
            </a:r>
            <a:r>
              <a:rPr lang="ja-JP" altLang="en-US" dirty="0"/>
              <a:t>で作成した</a:t>
            </a:r>
            <a:r>
              <a:rPr lang="en-US" altLang="ja-JP" dirty="0"/>
              <a:t>MeshOriginal.msh</a:t>
            </a:r>
            <a:r>
              <a:rPr lang="ja-JP" altLang="en-US" dirty="0"/>
              <a:t>を入力とし、表面形状</a:t>
            </a:r>
            <a:r>
              <a:rPr lang="en-US" altLang="ja-JP" dirty="0"/>
              <a:t>(gmsh22.stl)</a:t>
            </a:r>
            <a:r>
              <a:rPr lang="ja-JP" altLang="en-US" dirty="0"/>
              <a:t>を出力</a:t>
            </a:r>
            <a:endParaRPr kumimoji="1" lang="en-US" altLang="ja-JP" u="sng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C3A9D-AD45-70B6-B1DA-9B4D2254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AA8D9C-A0E3-9FA7-C16E-7307EEC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 descr="図形, 矢印&#10;&#10;自動的に生成された説明">
            <a:extLst>
              <a:ext uri="{FF2B5EF4-FFF2-40B4-BE49-F238E27FC236}">
                <a16:creationId xmlns:a16="http://schemas.microsoft.com/office/drawing/2014/main" id="{4F18EDCE-3AD4-98B0-77DB-47F100E4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6" y="1727579"/>
            <a:ext cx="4663268" cy="3075615"/>
          </a:xfrm>
          <a:prstGeom prst="rect">
            <a:avLst/>
          </a:prstGeom>
        </p:spPr>
      </p:pic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DE261DB-1A20-7BD6-37D7-28A7837F5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09" y="1715181"/>
            <a:ext cx="4414080" cy="3355231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F12DB502-AB12-34FE-8E0F-9C1AB4E482B2}"/>
              </a:ext>
            </a:extLst>
          </p:cNvPr>
          <p:cNvSpPr/>
          <p:nvPr/>
        </p:nvSpPr>
        <p:spPr>
          <a:xfrm>
            <a:off x="5839162" y="3107906"/>
            <a:ext cx="568960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C465F3-2BDC-7699-7554-0FCA7B96407C}"/>
              </a:ext>
            </a:extLst>
          </p:cNvPr>
          <p:cNvSpPr txBox="1"/>
          <p:nvPr/>
        </p:nvSpPr>
        <p:spPr>
          <a:xfrm>
            <a:off x="580103" y="5754641"/>
            <a:ext cx="11611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(※</a:t>
            </a:r>
            <a:r>
              <a:rPr kumimoji="1" lang="ja-JP" altLang="en-US" dirty="0"/>
              <a:t>ここで得られる</a:t>
            </a:r>
            <a:r>
              <a:rPr kumimoji="1" lang="en-US" altLang="ja-JP" dirty="0"/>
              <a:t>STL</a:t>
            </a:r>
            <a:r>
              <a:rPr kumimoji="1" lang="ja-JP" altLang="en-US" dirty="0"/>
              <a:t>データは、もともとの</a:t>
            </a:r>
            <a:r>
              <a:rPr kumimoji="1" lang="en-US" altLang="ja-JP" dirty="0"/>
              <a:t>WALL.stl</a:t>
            </a:r>
            <a:r>
              <a:rPr kumimoji="1" lang="ja-JP" altLang="en-US" dirty="0"/>
              <a:t>とは三角形パッチの粗さが異なります。もともとの</a:t>
            </a:r>
            <a:r>
              <a:rPr kumimoji="1" lang="en-US" altLang="ja-JP" dirty="0"/>
              <a:t>WALL.stl</a:t>
            </a:r>
            <a:r>
              <a:rPr kumimoji="1" lang="ja-JP" altLang="en-US" dirty="0"/>
              <a:t>は、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kumimoji="1" lang="ja-JP" altLang="en-US" dirty="0"/>
              <a:t>形状情報のみが重要で、そこからどのようにメッシュを作成するかは</a:t>
            </a:r>
            <a:r>
              <a:rPr kumimoji="1" lang="en-US" altLang="ja-JP" dirty="0"/>
              <a:t>makemesh.py</a:t>
            </a:r>
            <a:r>
              <a:rPr kumimoji="1" lang="ja-JP" altLang="en-US" dirty="0"/>
              <a:t>内のパラメータによって決まります。</a:t>
            </a:r>
            <a:endParaRPr kumimoji="1" lang="en-US" altLang="ja-JP" dirty="0"/>
          </a:p>
          <a:p>
            <a:r>
              <a:rPr lang="ja-JP" altLang="en-US" dirty="0"/>
              <a:t>　そして </a:t>
            </a:r>
            <a:r>
              <a:rPr lang="en-US" altLang="ja-JP" dirty="0"/>
              <a:t>makemesh.py</a:t>
            </a:r>
            <a:r>
              <a:rPr lang="ja-JP" altLang="en-US" dirty="0"/>
              <a:t>で作成されたメッシュモデルの、表面メッシュのみをそのまま抽出したのが</a:t>
            </a:r>
            <a:r>
              <a:rPr lang="en-US" altLang="ja-JP" dirty="0"/>
              <a:t>gmsh22.stl</a:t>
            </a:r>
            <a:r>
              <a:rPr lang="ja-JP" altLang="en-US" dirty="0"/>
              <a:t>です。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07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16A9-5C99-97CB-E94B-92C0849D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    Button3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42214-F486-1267-FF0E-59C2DCBA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回入力を求められるので、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基準中心線</a:t>
            </a:r>
            <a:r>
              <a:rPr lang="en-US" altLang="ja-JP" dirty="0"/>
              <a:t>.txt</a:t>
            </a:r>
            <a:r>
              <a:rPr lang="ja-JP" altLang="en-US" dirty="0"/>
              <a:t>　→　</a:t>
            </a:r>
            <a:r>
              <a:rPr lang="en-US" altLang="ja-JP" dirty="0"/>
              <a:t>gmsh22.stl</a:t>
            </a:r>
            <a:r>
              <a:rPr kumimoji="1" lang="ja-JP" altLang="en-US" dirty="0"/>
              <a:t>　の順に入力。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・中心線</a:t>
            </a:r>
            <a:r>
              <a:rPr kumimoji="1" lang="en-US" altLang="ja-JP" dirty="0"/>
              <a:t>Node </a:t>
            </a:r>
            <a:r>
              <a:rPr kumimoji="1" lang="ja-JP" altLang="en-US" dirty="0"/>
              <a:t>と、表面上の三角形パッチの対応関係を、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test.ply</a:t>
            </a:r>
            <a:r>
              <a:rPr lang="ja-JP" altLang="en-US" dirty="0"/>
              <a:t>」 として出力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5166C-78B8-EFBC-7D2E-0393CFC0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1D40FD-B386-76F9-0BF5-B78216DD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6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4E8B5-5F9C-280C-398D-D29BD9CA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STEP4     Button4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3C170B-D894-0232-3CD4-83077605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7490"/>
            <a:ext cx="11905673" cy="5103019"/>
          </a:xfrm>
        </p:spPr>
        <p:txBody>
          <a:bodyPr/>
          <a:lstStyle/>
          <a:p>
            <a:r>
              <a:rPr kumimoji="1" lang="ja-JP" altLang="en-US" dirty="0"/>
              <a:t>入力を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回求められるので、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基準中心線 → 目標中心線 → </a:t>
            </a:r>
            <a:r>
              <a:rPr kumimoji="1" lang="en-US" altLang="ja-JP" dirty="0"/>
              <a:t>test.ply </a:t>
            </a:r>
            <a:r>
              <a:rPr kumimoji="1" lang="ja-JP" altLang="en-US" dirty="0"/>
              <a:t>→ </a:t>
            </a:r>
            <a:r>
              <a:rPr kumimoji="1" lang="en-US" altLang="ja-JP" dirty="0" err="1"/>
              <a:t>meshOriginal.msh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もし「例外がスローされました」とでたら、実行を継続します</a:t>
            </a:r>
            <a:r>
              <a:rPr lang="en-US" altLang="ja-JP" dirty="0"/>
              <a:t> </a:t>
            </a:r>
            <a:r>
              <a:rPr lang="ja-JP" altLang="en-US" dirty="0"/>
              <a:t>という欄の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「続 行」をクリックしてください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・再び入力を求められるので、</a:t>
            </a:r>
            <a:r>
              <a:rPr kumimoji="1" lang="en-US" altLang="ja-JP" dirty="0" err="1"/>
              <a:t>MeshInner.msh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を選択。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MeshMerge.msh (</a:t>
            </a:r>
            <a:r>
              <a:rPr lang="ja-JP" altLang="en-US" dirty="0"/>
              <a:t>変形による解析モデル</a:t>
            </a:r>
            <a:r>
              <a:rPr lang="en-US" altLang="ja-JP" dirty="0"/>
              <a:t>)</a:t>
            </a:r>
            <a:r>
              <a:rPr lang="ja-JP" altLang="en-US" dirty="0"/>
              <a:t>　が出力される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461981-B8F3-0197-D65C-1C28171A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2AF0BC-B6F7-DD32-5540-F7250D50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6" name="図 5" descr="図形, 矢印&#10;&#10;自動的に生成された説明">
            <a:extLst>
              <a:ext uri="{FF2B5EF4-FFF2-40B4-BE49-F238E27FC236}">
                <a16:creationId xmlns:a16="http://schemas.microsoft.com/office/drawing/2014/main" id="{360D2E46-06DB-C371-4FD2-990A36FD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06" y="3938872"/>
            <a:ext cx="4239062" cy="2795834"/>
          </a:xfrm>
          <a:prstGeom prst="rect">
            <a:avLst/>
          </a:prstGeom>
        </p:spPr>
      </p:pic>
      <p:pic>
        <p:nvPicPr>
          <p:cNvPr id="8" name="図 7" descr="鉛筆, 切る, 雪 が含まれている画像&#10;&#10;自動的に生成された説明">
            <a:extLst>
              <a:ext uri="{FF2B5EF4-FFF2-40B4-BE49-F238E27FC236}">
                <a16:creationId xmlns:a16="http://schemas.microsoft.com/office/drawing/2014/main" id="{77DDFBEC-332F-85A5-40F9-324E88E21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74" y="3960759"/>
            <a:ext cx="5414199" cy="2818788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BC02D26-E6EE-C93C-E028-D9104D489151}"/>
              </a:ext>
            </a:extLst>
          </p:cNvPr>
          <p:cNvSpPr/>
          <p:nvPr/>
        </p:nvSpPr>
        <p:spPr>
          <a:xfrm>
            <a:off x="5677482" y="5206161"/>
            <a:ext cx="602901" cy="2612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97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83F19-56BA-9A6B-DA1C-8690DEE8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STEP5.   </a:t>
            </a:r>
            <a:r>
              <a:rPr lang="ja-JP" altLang="en-US" dirty="0"/>
              <a:t>結果</a:t>
            </a:r>
            <a:r>
              <a:rPr kumimoji="1" lang="ja-JP" altLang="en-US" dirty="0"/>
              <a:t>を確認する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72365-E9E0-297C-24A5-495F25CB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Gmsh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をインストールし、パスを通していれば、ターミナルから </a:t>
            </a:r>
            <a:r>
              <a:rPr lang="ja-JP" altLang="en-US" dirty="0"/>
              <a:t>「</a:t>
            </a:r>
            <a:r>
              <a:rPr lang="en-US" altLang="ja-JP" dirty="0" err="1"/>
              <a:t>gmsh</a:t>
            </a:r>
            <a:r>
              <a:rPr lang="ja-JP" altLang="en-US" dirty="0"/>
              <a:t>」 と打つことで</a:t>
            </a:r>
            <a:r>
              <a:rPr lang="en-US" altLang="ja-JP" dirty="0" err="1"/>
              <a:t>Gmsh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en-US" altLang="ja-JP" dirty="0"/>
              <a:t>GUI</a:t>
            </a:r>
            <a:r>
              <a:rPr lang="ja-JP" altLang="en-US" dirty="0"/>
              <a:t>画面が立ち上がるので、「</a:t>
            </a:r>
            <a:r>
              <a:rPr lang="en-US" altLang="ja-JP" dirty="0"/>
              <a:t>file</a:t>
            </a:r>
            <a:r>
              <a:rPr lang="ja-JP" altLang="en-US" dirty="0"/>
              <a:t>」→「</a:t>
            </a:r>
            <a:r>
              <a:rPr lang="en-US" altLang="ja-JP" dirty="0"/>
              <a:t>open</a:t>
            </a:r>
            <a:r>
              <a:rPr lang="ja-JP" altLang="en-US" dirty="0"/>
              <a:t>」から生成したファイル</a:t>
            </a:r>
            <a:r>
              <a:rPr lang="en-US" altLang="ja-JP" dirty="0"/>
              <a:t>(</a:t>
            </a:r>
            <a:r>
              <a:rPr lang="en-US" altLang="ja-JP" dirty="0" err="1"/>
              <a:t>MeshMerged.msh</a:t>
            </a:r>
            <a:r>
              <a:rPr lang="en-US" altLang="ja-JP" dirty="0"/>
              <a:t>)</a:t>
            </a:r>
            <a:r>
              <a:rPr lang="ja-JP" altLang="en-US" dirty="0"/>
              <a:t>を選択し、変形後の形状やメッシュ精度を確認してください。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あるいは、</a:t>
            </a:r>
            <a:r>
              <a:rPr lang="en-US" altLang="ja-JP" dirty="0" err="1"/>
              <a:t>vtk</a:t>
            </a:r>
            <a:r>
              <a:rPr lang="en-US" altLang="ja-JP" dirty="0"/>
              <a:t> </a:t>
            </a:r>
            <a:r>
              <a:rPr lang="ja-JP" altLang="en-US" dirty="0"/>
              <a:t>ファイル</a:t>
            </a:r>
            <a:r>
              <a:rPr lang="en-US" altLang="ja-JP" dirty="0"/>
              <a:t>(</a:t>
            </a:r>
            <a:r>
              <a:rPr lang="en-US" altLang="ja-JP" dirty="0" err="1"/>
              <a:t>MeshMerged.vtk</a:t>
            </a:r>
            <a:r>
              <a:rPr lang="en-US" altLang="ja-JP" dirty="0"/>
              <a:t>) </a:t>
            </a:r>
            <a:r>
              <a:rPr lang="ja-JP" altLang="en-US" dirty="0"/>
              <a:t>も出力されているので、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paraview</a:t>
            </a:r>
            <a:r>
              <a:rPr lang="ja-JP" altLang="en-US" dirty="0"/>
              <a:t>で可視化して下さい。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E41989-7BB8-6FCB-2950-0068D9DE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83B4-51C5-429F-97AA-BD916A4E8DDA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94893C-61A8-1564-55C1-D1DC3858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B6D9-C3CC-43C7-9258-8F5E239AE2E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19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832</Words>
  <Application>Microsoft Office PowerPoint</Application>
  <PresentationFormat>ワイド画面</PresentationFormat>
  <Paragraphs>107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Arial</vt:lpstr>
      <vt:lpstr>Calibri</vt:lpstr>
      <vt:lpstr>Office テーマ</vt:lpstr>
      <vt:lpstr>VascularModelDeformation の使い方</vt:lpstr>
      <vt:lpstr>概要</vt:lpstr>
      <vt:lpstr>環境構築</vt:lpstr>
      <vt:lpstr>操作手順</vt:lpstr>
      <vt:lpstr>STEP1. makemesh.py を実行</vt:lpstr>
      <vt:lpstr>STEP2.  Button2 (以降, c# コードの方)</vt:lpstr>
      <vt:lpstr>STEP3    Button3</vt:lpstr>
      <vt:lpstr>STEP4     Button4 </vt:lpstr>
      <vt:lpstr>STEP5.   結果を確認する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耕太郎 尾上</dc:creator>
  <cp:lastModifiedBy>尾上　耕太郎</cp:lastModifiedBy>
  <cp:revision>22</cp:revision>
  <cp:lastPrinted>2025-01-19T16:35:49Z</cp:lastPrinted>
  <dcterms:created xsi:type="dcterms:W3CDTF">2024-12-11T06:43:42Z</dcterms:created>
  <dcterms:modified xsi:type="dcterms:W3CDTF">2025-01-19T16:52:17Z</dcterms:modified>
</cp:coreProperties>
</file>