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E6C47-D0F0-6735-7673-E248496E2AC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5FF3F1-5ED3-8B54-FDFF-22A1BBC9C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31AB43F-DFBA-438F-EC30-EBBFA3773D1A}"/>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EE07756F-CE51-D2B3-3F08-D2C7F2100A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718A60-1B4D-F04D-EFF8-3B37516A7DA0}"/>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11386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ECD309-59C8-1432-F76D-15CA92E0A19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2F8661-BA6D-C763-6F3A-5F971C07853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3460A1-D962-8960-A4CB-2CBECF0E2A57}"/>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FB1BF37A-2500-F238-80DC-E96E80F7EC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DA7B94-97FE-B32D-E795-B8ACBF732AF1}"/>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263329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164DAD3-EE85-8B02-1EE5-A357C6AF56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F6C5E1-FDC4-6A28-4CD7-07B376A204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BEE42BC-FC34-1FC3-BEDD-AE3E9E8F26A0}"/>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84581155-2E16-0B10-F862-B3B0F0A42C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5A0C5F-2A29-642E-8DE6-E02DF2DF0971}"/>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93975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A534E5-C91B-388A-D505-F7D9FFC710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4AE677-4BD1-1835-46A2-072BC202036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33994C-86CE-4580-DF41-07C2EC2FA3C4}"/>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6ACCA7F1-727F-A1C5-284E-826DDF1CBB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56C98F-76AC-C6FA-2CD7-9D7DD5746C1B}"/>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312183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3AD94-56C0-BE42-42C1-5CDFFE2EB91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3BF624-AB72-AD15-1A57-10B27CD343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B8570A6-6511-E9A6-8DE2-DBC6039C07D5}"/>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7C6FAAA5-3814-4F78-7A8C-2198FD1BB4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3EB9D0-01E7-B6C1-85E0-CDE4C63433C9}"/>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175504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989F9-C5D1-7EED-50E8-F5D7B57E47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232D21-4F25-DC78-5A16-AE94DAD2B8A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199B81-77CD-B0CD-5BAF-AD2539CB792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A5F3B09-AB58-A888-D030-6BB3848F92E7}"/>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6" name="フッター プレースホルダー 5">
            <a:extLst>
              <a:ext uri="{FF2B5EF4-FFF2-40B4-BE49-F238E27FC236}">
                <a16:creationId xmlns:a16="http://schemas.microsoft.com/office/drawing/2014/main" id="{4F96B5DD-5EE8-9237-4A2A-E647F82FB72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2C543B-861E-92F5-2ED8-827FB22699A8}"/>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251316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33B11-413F-2092-C8CB-2C758415D7F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EED98F-A8A1-FF0B-81B0-9A4079BE8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14001BC-6A0B-05EE-50BF-6CE60FC5ADC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912F50-15CB-B705-B195-F71BA8068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98B22CC-F6BC-B580-EC52-0B6A5284AD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BAF236-14CE-72FF-C39C-02435A119E89}"/>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8" name="フッター プレースホルダー 7">
            <a:extLst>
              <a:ext uri="{FF2B5EF4-FFF2-40B4-BE49-F238E27FC236}">
                <a16:creationId xmlns:a16="http://schemas.microsoft.com/office/drawing/2014/main" id="{9E5EEA06-4D15-201A-5560-E075708FC7D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33B6CF4-E770-98E2-4741-9D4040FAB6C7}"/>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4150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9B48B-C130-639B-7D53-E165485EE78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6C3E34A-E8BD-3F4E-6868-55D72B01CB9F}"/>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4" name="フッター プレースホルダー 3">
            <a:extLst>
              <a:ext uri="{FF2B5EF4-FFF2-40B4-BE49-F238E27FC236}">
                <a16:creationId xmlns:a16="http://schemas.microsoft.com/office/drawing/2014/main" id="{DF56C693-357B-EFED-801E-5DA2C112FB2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F08212E-497D-F749-05C9-B78307CF9DA4}"/>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121379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9F5C5ED-26E2-29A2-0AC5-C74BA841BCF3}"/>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3" name="フッター プレースホルダー 2">
            <a:extLst>
              <a:ext uri="{FF2B5EF4-FFF2-40B4-BE49-F238E27FC236}">
                <a16:creationId xmlns:a16="http://schemas.microsoft.com/office/drawing/2014/main" id="{97B7016C-A083-894A-3F6B-BFDBB9F406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0DF364A-DB99-DED5-AB66-A8CF635EA711}"/>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3634563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1B2D5B-47F4-B8D6-31A6-4F04207527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F5C0B3-5DC2-9BF2-DB81-0D50CB2552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0CFA98C-C796-6842-3717-5C9BDBD9B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3B3414-24B2-3230-68B3-DEBA75B934DE}"/>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6" name="フッター プレースホルダー 5">
            <a:extLst>
              <a:ext uri="{FF2B5EF4-FFF2-40B4-BE49-F238E27FC236}">
                <a16:creationId xmlns:a16="http://schemas.microsoft.com/office/drawing/2014/main" id="{95A4D058-74F3-33A1-2639-5E7B296904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8C0D18-9D76-3AA8-9190-41645BFB0555}"/>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4273133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7D64F2-D6DF-DFF4-BC8C-075B8798B6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502B2BD-31AB-D56B-9FA1-C60D16930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146055E-BB74-C032-A7BB-10B4DBCD1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FF0B2F-6DA8-B1C0-03C5-51896636FFA7}"/>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6" name="フッター プレースホルダー 5">
            <a:extLst>
              <a:ext uri="{FF2B5EF4-FFF2-40B4-BE49-F238E27FC236}">
                <a16:creationId xmlns:a16="http://schemas.microsoft.com/office/drawing/2014/main" id="{73297852-98CB-1BA1-D364-E7BFDEF3BAB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D6DFC4-FB98-3E13-7253-B905246B9FC2}"/>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57272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6B176DF-CD99-7F09-12E7-062B926542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B99C3D-FA50-364A-39FA-838BA75455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13AD29-87FF-738E-4716-9C6784004A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6ECB4B-B719-4F2B-9D42-605D1D7C46D9}"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B132CE2C-8F28-A4EF-2917-B5C6400761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717376E-EF82-B8EA-188C-956907542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68003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53EACD6-3A6F-1C84-C1A2-7626B7C176B3}"/>
              </a:ext>
            </a:extLst>
          </p:cNvPr>
          <p:cNvSpPr txBox="1"/>
          <p:nvPr/>
        </p:nvSpPr>
        <p:spPr>
          <a:xfrm>
            <a:off x="2763585" y="1497382"/>
            <a:ext cx="5793574" cy="1938992"/>
          </a:xfrm>
          <a:prstGeom prst="rect">
            <a:avLst/>
          </a:prstGeom>
          <a:noFill/>
        </p:spPr>
        <p:txBody>
          <a:bodyPr wrap="none" rtlCol="0">
            <a:spAutoFit/>
          </a:bodyPr>
          <a:lstStyle/>
          <a:p>
            <a:r>
              <a:rPr kumimoji="1" lang="ja-JP" altLang="en-US" sz="4000" b="1" dirty="0"/>
              <a:t>モデル作成に関連する</a:t>
            </a:r>
            <a:endParaRPr kumimoji="1" lang="en-US" altLang="ja-JP" sz="4000" b="1" dirty="0"/>
          </a:p>
          <a:p>
            <a:r>
              <a:rPr lang="en-US" altLang="ja-JP" sz="4000" b="1" dirty="0"/>
              <a:t>(*.</a:t>
            </a:r>
            <a:r>
              <a:rPr lang="en-US" altLang="ja-JP" sz="4000" b="1" dirty="0" err="1"/>
              <a:t>vtk</a:t>
            </a:r>
            <a:r>
              <a:rPr lang="en-US" altLang="ja-JP" sz="4000" b="1" dirty="0"/>
              <a:t>),</a:t>
            </a:r>
            <a:r>
              <a:rPr lang="en-US" altLang="ja-JP" sz="4000" dirty="0"/>
              <a:t> </a:t>
            </a:r>
            <a:r>
              <a:rPr lang="en-US" altLang="ja-JP" sz="4000" b="1" dirty="0"/>
              <a:t>(*.</a:t>
            </a:r>
            <a:r>
              <a:rPr lang="en-US" altLang="ja-JP" sz="4000" b="1" dirty="0" err="1"/>
              <a:t>stl</a:t>
            </a:r>
            <a:r>
              <a:rPr lang="en-US" altLang="ja-JP" sz="4000" b="1" dirty="0"/>
              <a:t>), (*.</a:t>
            </a:r>
            <a:r>
              <a:rPr lang="en-US" altLang="ja-JP" sz="4000" b="1" dirty="0" err="1"/>
              <a:t>msh</a:t>
            </a:r>
            <a:r>
              <a:rPr lang="en-US" altLang="ja-JP" sz="4000" b="1" dirty="0"/>
              <a:t>) </a:t>
            </a:r>
          </a:p>
          <a:p>
            <a:r>
              <a:rPr kumimoji="1" lang="ja-JP" altLang="en-US" sz="4000" b="1" dirty="0"/>
              <a:t>データ</a:t>
            </a:r>
            <a:r>
              <a:rPr lang="ja-JP" altLang="en-US" sz="4000" b="1" dirty="0"/>
              <a:t>形式について</a:t>
            </a:r>
            <a:endParaRPr kumimoji="1" lang="ja-JP" altLang="en-US" sz="4000" b="1" dirty="0"/>
          </a:p>
        </p:txBody>
      </p:sp>
      <p:sp>
        <p:nvSpPr>
          <p:cNvPr id="5" name="テキスト ボックス 4">
            <a:extLst>
              <a:ext uri="{FF2B5EF4-FFF2-40B4-BE49-F238E27FC236}">
                <a16:creationId xmlns:a16="http://schemas.microsoft.com/office/drawing/2014/main" id="{6616A303-6851-0F80-25E5-EB9D6FE5C006}"/>
              </a:ext>
            </a:extLst>
          </p:cNvPr>
          <p:cNvSpPr txBox="1"/>
          <p:nvPr/>
        </p:nvSpPr>
        <p:spPr>
          <a:xfrm>
            <a:off x="4785525" y="4613645"/>
            <a:ext cx="1178528" cy="369332"/>
          </a:xfrm>
          <a:prstGeom prst="rect">
            <a:avLst/>
          </a:prstGeom>
          <a:noFill/>
        </p:spPr>
        <p:txBody>
          <a:bodyPr wrap="none" rtlCol="0">
            <a:spAutoFit/>
          </a:bodyPr>
          <a:lstStyle/>
          <a:p>
            <a:r>
              <a:rPr kumimoji="1" lang="en-US" altLang="ja-JP" dirty="0"/>
              <a:t>24/11/30</a:t>
            </a:r>
            <a:endParaRPr kumimoji="1" lang="ja-JP" altLang="en-US" dirty="0"/>
          </a:p>
        </p:txBody>
      </p:sp>
    </p:spTree>
    <p:extLst>
      <p:ext uri="{BB962C8B-B14F-4D97-AF65-F5344CB8AC3E}">
        <p14:creationId xmlns:p14="http://schemas.microsoft.com/office/powerpoint/2010/main" val="215089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FBA47A-D732-C49F-85F1-4C48335E7A73}"/>
              </a:ext>
            </a:extLst>
          </p:cNvPr>
          <p:cNvSpPr txBox="1"/>
          <p:nvPr/>
        </p:nvSpPr>
        <p:spPr>
          <a:xfrm>
            <a:off x="265471" y="137652"/>
            <a:ext cx="3467616" cy="584775"/>
          </a:xfrm>
          <a:prstGeom prst="rect">
            <a:avLst/>
          </a:prstGeom>
          <a:noFill/>
        </p:spPr>
        <p:txBody>
          <a:bodyPr wrap="none" rtlCol="0">
            <a:spAutoFit/>
          </a:bodyPr>
          <a:lstStyle/>
          <a:p>
            <a:r>
              <a:rPr kumimoji="1" lang="ja-JP" altLang="en-US" sz="3200" b="1" dirty="0"/>
              <a:t>この資料について</a:t>
            </a:r>
          </a:p>
        </p:txBody>
      </p:sp>
      <p:sp>
        <p:nvSpPr>
          <p:cNvPr id="5" name="テキスト ボックス 4">
            <a:extLst>
              <a:ext uri="{FF2B5EF4-FFF2-40B4-BE49-F238E27FC236}">
                <a16:creationId xmlns:a16="http://schemas.microsoft.com/office/drawing/2014/main" id="{27220007-F6B0-AB3B-19D8-B80217381E0F}"/>
              </a:ext>
            </a:extLst>
          </p:cNvPr>
          <p:cNvSpPr txBox="1"/>
          <p:nvPr/>
        </p:nvSpPr>
        <p:spPr>
          <a:xfrm>
            <a:off x="246101" y="1199334"/>
            <a:ext cx="10649069" cy="3785652"/>
          </a:xfrm>
          <a:prstGeom prst="rect">
            <a:avLst/>
          </a:prstGeom>
          <a:noFill/>
        </p:spPr>
        <p:txBody>
          <a:bodyPr wrap="none" rtlCol="0">
            <a:spAutoFit/>
          </a:bodyPr>
          <a:lstStyle/>
          <a:p>
            <a:r>
              <a:rPr kumimoji="1" lang="ja-JP" altLang="en-US" sz="2400" b="1" u="sng" dirty="0"/>
              <a:t>流体解析のため</a:t>
            </a:r>
            <a:r>
              <a:rPr lang="ja-JP" altLang="en-US" sz="2400" b="1" u="sng" dirty="0"/>
              <a:t>の</a:t>
            </a:r>
            <a:r>
              <a:rPr kumimoji="1" lang="en-US" altLang="ja-JP" sz="2400" b="1" dirty="0"/>
              <a:t>3</a:t>
            </a:r>
            <a:r>
              <a:rPr kumimoji="1" lang="ja-JP" altLang="en-US" sz="2400" b="1" dirty="0"/>
              <a:t>次元モデルに関連する</a:t>
            </a:r>
            <a:r>
              <a:rPr lang="ja-JP" altLang="en-US" sz="2400" b="1" dirty="0"/>
              <a:t>ファイル形式</a:t>
            </a:r>
            <a:endParaRPr lang="en-US" altLang="ja-JP" sz="2400" b="1" dirty="0"/>
          </a:p>
          <a:p>
            <a:r>
              <a:rPr lang="en-US" altLang="ja-JP" sz="2400" b="1" dirty="0"/>
              <a:t>(</a:t>
            </a:r>
            <a:r>
              <a:rPr lang="ja-JP" altLang="en-US" sz="2400" b="1" dirty="0"/>
              <a:t> </a:t>
            </a:r>
            <a:r>
              <a:rPr lang="en-US" altLang="ja-JP" sz="2400" b="1" dirty="0"/>
              <a:t>(.</a:t>
            </a:r>
            <a:r>
              <a:rPr lang="en-US" altLang="ja-JP" sz="2400" b="1" dirty="0" err="1"/>
              <a:t>vtk</a:t>
            </a:r>
            <a:r>
              <a:rPr lang="en-US" altLang="ja-JP" sz="2400" b="1" dirty="0"/>
              <a:t>), (*.</a:t>
            </a:r>
            <a:r>
              <a:rPr lang="en-US" altLang="ja-JP" sz="2400" b="1" dirty="0" err="1"/>
              <a:t>stl</a:t>
            </a:r>
            <a:r>
              <a:rPr lang="en-US" altLang="ja-JP" sz="2400" b="1" dirty="0"/>
              <a:t>), (*.</a:t>
            </a:r>
            <a:r>
              <a:rPr lang="en-US" altLang="ja-JP" sz="2400" b="1" dirty="0" err="1"/>
              <a:t>msh</a:t>
            </a:r>
            <a:r>
              <a:rPr lang="en-US" altLang="ja-JP" sz="2400" b="1" dirty="0"/>
              <a:t>) </a:t>
            </a:r>
            <a:r>
              <a:rPr lang="ja-JP" altLang="en-US" sz="2400" b="1" dirty="0"/>
              <a:t>など</a:t>
            </a:r>
            <a:r>
              <a:rPr lang="en-US" altLang="ja-JP" sz="2400" b="1" dirty="0"/>
              <a:t>)</a:t>
            </a:r>
            <a:r>
              <a:rPr lang="ja-JP" altLang="en-US" sz="2400" b="1" dirty="0"/>
              <a:t>について覚書としてまとめた。</a:t>
            </a:r>
            <a:endParaRPr lang="en-US" altLang="ja-JP" sz="2400" b="1" dirty="0"/>
          </a:p>
          <a:p>
            <a:r>
              <a:rPr lang="ja-JP" altLang="en-US" sz="2400" b="1" dirty="0"/>
              <a:t>読込及び出力に際してこれらのデータ形式に関する理解が必要となる。</a:t>
            </a:r>
            <a:endParaRPr lang="en-US" altLang="ja-JP" sz="2400" b="1" dirty="0"/>
          </a:p>
          <a:p>
            <a:endParaRPr lang="en-US" altLang="ja-JP" sz="2400" b="1" dirty="0"/>
          </a:p>
          <a:p>
            <a:r>
              <a:rPr lang="en-US" altLang="ja-JP" sz="2400" b="1" u="sng" dirty="0" err="1"/>
              <a:t>OpenFOAM</a:t>
            </a:r>
            <a:r>
              <a:rPr lang="ja-JP" altLang="en-US" sz="2400" b="1" u="sng" dirty="0"/>
              <a:t>で使用する</a:t>
            </a:r>
            <a:r>
              <a:rPr lang="ja-JP" altLang="en-US" sz="2400" b="1" dirty="0"/>
              <a:t>ことや、</a:t>
            </a:r>
            <a:r>
              <a:rPr lang="en-US" altLang="ja-JP" sz="2400" b="1" dirty="0" err="1"/>
              <a:t>Paraview</a:t>
            </a:r>
            <a:r>
              <a:rPr lang="ja-JP" altLang="en-US" sz="2400" b="1" dirty="0"/>
              <a:t>で正しく表示できることを</a:t>
            </a:r>
            <a:endParaRPr lang="en-US" altLang="ja-JP" sz="2400" b="1" dirty="0"/>
          </a:p>
          <a:p>
            <a:r>
              <a:rPr lang="ja-JP" altLang="en-US" sz="2400" b="1" dirty="0"/>
              <a:t>念頭に置いている。</a:t>
            </a:r>
            <a:endParaRPr lang="en-US" altLang="ja-JP" sz="2400" b="1" dirty="0"/>
          </a:p>
          <a:p>
            <a:endParaRPr lang="en-US" altLang="ja-JP" sz="2400" b="1" dirty="0"/>
          </a:p>
          <a:p>
            <a:r>
              <a:rPr lang="ja-JP" altLang="en-US" sz="2400" b="1" dirty="0"/>
              <a:t>現時点で完全には理解しきれていない事などもコメントの形で書き残した。</a:t>
            </a:r>
            <a:endParaRPr lang="en-US" altLang="ja-JP" sz="2400" b="1" dirty="0"/>
          </a:p>
          <a:p>
            <a:r>
              <a:rPr lang="ja-JP" altLang="en-US" sz="2400" b="1" dirty="0"/>
              <a:t>今後補足したい。</a:t>
            </a:r>
            <a:endParaRPr lang="en-US" altLang="ja-JP" sz="2400" b="1" dirty="0"/>
          </a:p>
          <a:p>
            <a:endParaRPr lang="en-US" altLang="ja-JP" sz="2400" dirty="0"/>
          </a:p>
        </p:txBody>
      </p:sp>
      <p:sp>
        <p:nvSpPr>
          <p:cNvPr id="6" name="テキスト ボックス 5">
            <a:extLst>
              <a:ext uri="{FF2B5EF4-FFF2-40B4-BE49-F238E27FC236}">
                <a16:creationId xmlns:a16="http://schemas.microsoft.com/office/drawing/2014/main" id="{CF81BE10-D85C-468A-5205-444CB255D9AC}"/>
              </a:ext>
            </a:extLst>
          </p:cNvPr>
          <p:cNvSpPr txBox="1"/>
          <p:nvPr/>
        </p:nvSpPr>
        <p:spPr>
          <a:xfrm>
            <a:off x="265471" y="4965291"/>
            <a:ext cx="2646878" cy="461665"/>
          </a:xfrm>
          <a:prstGeom prst="rect">
            <a:avLst/>
          </a:prstGeom>
          <a:noFill/>
        </p:spPr>
        <p:txBody>
          <a:bodyPr wrap="none" rtlCol="0">
            <a:spAutoFit/>
          </a:bodyPr>
          <a:lstStyle/>
          <a:p>
            <a:r>
              <a:rPr kumimoji="1" lang="ja-JP" altLang="en-US" sz="2400" b="1" dirty="0"/>
              <a:t>使用しているもの</a:t>
            </a:r>
            <a:endParaRPr kumimoji="1" lang="ja-JP" altLang="en-US" b="1" dirty="0"/>
          </a:p>
        </p:txBody>
      </p:sp>
      <p:sp>
        <p:nvSpPr>
          <p:cNvPr id="8" name="テキスト ボックス 7">
            <a:extLst>
              <a:ext uri="{FF2B5EF4-FFF2-40B4-BE49-F238E27FC236}">
                <a16:creationId xmlns:a16="http://schemas.microsoft.com/office/drawing/2014/main" id="{786755A2-007F-D4B5-D08B-E669E1F59676}"/>
              </a:ext>
            </a:extLst>
          </p:cNvPr>
          <p:cNvSpPr txBox="1"/>
          <p:nvPr/>
        </p:nvSpPr>
        <p:spPr>
          <a:xfrm>
            <a:off x="609600" y="5621484"/>
            <a:ext cx="3297698" cy="646331"/>
          </a:xfrm>
          <a:prstGeom prst="rect">
            <a:avLst/>
          </a:prstGeom>
          <a:noFill/>
        </p:spPr>
        <p:txBody>
          <a:bodyPr wrap="none" rtlCol="0">
            <a:spAutoFit/>
          </a:bodyPr>
          <a:lstStyle/>
          <a:p>
            <a:r>
              <a:rPr kumimoji="1" lang="en-US" altLang="ja-JP" dirty="0" err="1"/>
              <a:t>Gmsh</a:t>
            </a:r>
            <a:r>
              <a:rPr kumimoji="1" lang="en-US" altLang="ja-JP" dirty="0"/>
              <a:t> </a:t>
            </a:r>
          </a:p>
          <a:p>
            <a:r>
              <a:rPr kumimoji="1" lang="en-US" altLang="ja-JP" dirty="0" err="1"/>
              <a:t>Paraview</a:t>
            </a:r>
            <a:r>
              <a:rPr kumimoji="1" lang="en-US" altLang="ja-JP" dirty="0"/>
              <a:t> 5.13 (</a:t>
            </a:r>
            <a:r>
              <a:rPr kumimoji="1" lang="ja-JP" altLang="en-US" dirty="0"/>
              <a:t>現時点で最新</a:t>
            </a:r>
            <a:r>
              <a:rPr kumimoji="1" lang="en-US" altLang="ja-JP" dirty="0"/>
              <a:t>)</a:t>
            </a:r>
            <a:endParaRPr kumimoji="1" lang="ja-JP" altLang="en-US" dirty="0"/>
          </a:p>
        </p:txBody>
      </p:sp>
    </p:spTree>
    <p:extLst>
      <p:ext uri="{BB962C8B-B14F-4D97-AF65-F5344CB8AC3E}">
        <p14:creationId xmlns:p14="http://schemas.microsoft.com/office/powerpoint/2010/main" val="86168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2F9067F-A695-7DE0-F325-7DD9B07CF1B7}"/>
              </a:ext>
            </a:extLst>
          </p:cNvPr>
          <p:cNvSpPr txBox="1"/>
          <p:nvPr/>
        </p:nvSpPr>
        <p:spPr>
          <a:xfrm>
            <a:off x="0" y="117988"/>
            <a:ext cx="1871025" cy="646331"/>
          </a:xfrm>
          <a:prstGeom prst="rect">
            <a:avLst/>
          </a:prstGeom>
          <a:noFill/>
        </p:spPr>
        <p:txBody>
          <a:bodyPr wrap="none" rtlCol="0">
            <a:spAutoFit/>
          </a:bodyPr>
          <a:lstStyle/>
          <a:p>
            <a:r>
              <a:rPr kumimoji="1" lang="en-US" altLang="ja-JP" sz="3600" b="1" dirty="0"/>
              <a:t>(*.</a:t>
            </a:r>
            <a:r>
              <a:rPr kumimoji="1" lang="en-US" altLang="ja-JP" sz="3600" b="1" dirty="0" err="1"/>
              <a:t>msh</a:t>
            </a:r>
            <a:r>
              <a:rPr kumimoji="1" lang="en-US" altLang="ja-JP" sz="3600" b="1" dirty="0"/>
              <a:t>)</a:t>
            </a:r>
            <a:endParaRPr kumimoji="1" lang="ja-JP" altLang="en-US" sz="3600" b="1" dirty="0"/>
          </a:p>
        </p:txBody>
      </p:sp>
      <p:sp>
        <p:nvSpPr>
          <p:cNvPr id="5" name="テキスト ボックス 4">
            <a:extLst>
              <a:ext uri="{FF2B5EF4-FFF2-40B4-BE49-F238E27FC236}">
                <a16:creationId xmlns:a16="http://schemas.microsoft.com/office/drawing/2014/main" id="{D2A39B2F-3E92-DA00-1FFD-1AFFCAB9B033}"/>
              </a:ext>
            </a:extLst>
          </p:cNvPr>
          <p:cNvSpPr txBox="1"/>
          <p:nvPr/>
        </p:nvSpPr>
        <p:spPr>
          <a:xfrm>
            <a:off x="157715" y="685660"/>
            <a:ext cx="11726287" cy="5909310"/>
          </a:xfrm>
          <a:prstGeom prst="rect">
            <a:avLst/>
          </a:prstGeom>
          <a:noFill/>
        </p:spPr>
        <p:txBody>
          <a:bodyPr wrap="none" rtlCol="0">
            <a:spAutoFit/>
          </a:bodyPr>
          <a:lstStyle/>
          <a:p>
            <a:r>
              <a:rPr kumimoji="1" lang="en-US" altLang="ja-JP" b="1" dirty="0"/>
              <a:t>3</a:t>
            </a:r>
            <a:r>
              <a:rPr kumimoji="1" lang="ja-JP" altLang="en-US" b="1" dirty="0"/>
              <a:t>次元形状に対して、メッシュが切られたもの。</a:t>
            </a:r>
            <a:endParaRPr kumimoji="1" lang="en-US" altLang="ja-JP" b="1" dirty="0"/>
          </a:p>
          <a:p>
            <a:r>
              <a:rPr lang="ja-JP" altLang="en-US" b="1" dirty="0"/>
              <a:t>自作した任意形状に対して</a:t>
            </a:r>
            <a:r>
              <a:rPr lang="en-US" altLang="ja-JP" b="1" dirty="0" err="1"/>
              <a:t>OpenFOAM</a:t>
            </a:r>
            <a:r>
              <a:rPr lang="ja-JP" altLang="en-US" b="1" dirty="0"/>
              <a:t>で流体解析を行う際も、基本的にこの拡張子で行う。</a:t>
            </a:r>
            <a:endParaRPr kumimoji="1" lang="en-US" altLang="ja-JP" b="1" dirty="0"/>
          </a:p>
          <a:p>
            <a:r>
              <a:rPr lang="en-US" altLang="ja-JP" b="1" dirty="0"/>
              <a:t>(</a:t>
            </a:r>
            <a:r>
              <a:rPr lang="ja-JP" altLang="en-US" b="1" dirty="0"/>
              <a:t>コメント</a:t>
            </a:r>
            <a:r>
              <a:rPr lang="en-US" altLang="ja-JP" b="1" dirty="0"/>
              <a:t>. </a:t>
            </a:r>
            <a:r>
              <a:rPr lang="en-US" altLang="ja-JP" b="1" dirty="0" err="1"/>
              <a:t>OpenFOAM</a:t>
            </a:r>
            <a:r>
              <a:rPr lang="ja-JP" altLang="en-US" b="1" dirty="0"/>
              <a:t>でもメッシュ生成ができる。</a:t>
            </a:r>
            <a:endParaRPr lang="en-US" altLang="ja-JP" b="1" dirty="0"/>
          </a:p>
          <a:p>
            <a:r>
              <a:rPr lang="en-US" altLang="ja-JP" b="1" dirty="0"/>
              <a:t>	</a:t>
            </a:r>
            <a:r>
              <a:rPr lang="en-US" altLang="ja-JP" b="1" dirty="0" err="1"/>
              <a:t>stl</a:t>
            </a:r>
            <a:r>
              <a:rPr lang="ja-JP" altLang="en-US" b="1" dirty="0"/>
              <a:t>データで</a:t>
            </a:r>
            <a:r>
              <a:rPr lang="en-US" altLang="ja-JP" b="1" dirty="0" err="1"/>
              <a:t>OpenFOAM</a:t>
            </a:r>
            <a:r>
              <a:rPr lang="ja-JP" altLang="en-US" b="1" dirty="0"/>
              <a:t>に読み込ませ、</a:t>
            </a:r>
            <a:r>
              <a:rPr lang="en-US" altLang="ja-JP" b="1" dirty="0" err="1"/>
              <a:t>OpenFOAM</a:t>
            </a:r>
            <a:r>
              <a:rPr lang="ja-JP" altLang="en-US" b="1" dirty="0"/>
              <a:t>のメッシュ生成機能</a:t>
            </a:r>
            <a:endParaRPr lang="en-US" altLang="ja-JP" b="1" dirty="0"/>
          </a:p>
          <a:p>
            <a:r>
              <a:rPr lang="en-US" altLang="ja-JP" b="1" dirty="0"/>
              <a:t>	(</a:t>
            </a:r>
            <a:r>
              <a:rPr lang="en-US" altLang="ja-JP" b="1" dirty="0" err="1"/>
              <a:t>snappyHexMesh</a:t>
            </a:r>
            <a:r>
              <a:rPr lang="ja-JP" altLang="en-US" b="1" dirty="0"/>
              <a:t>や</a:t>
            </a:r>
            <a:r>
              <a:rPr lang="en-US" altLang="ja-JP" b="1" dirty="0" err="1"/>
              <a:t>blockMesh</a:t>
            </a:r>
            <a:r>
              <a:rPr lang="ja-JP" altLang="en-US" b="1" dirty="0"/>
              <a:t>など</a:t>
            </a:r>
            <a:r>
              <a:rPr lang="en-US" altLang="ja-JP" b="1" dirty="0"/>
              <a:t>)</a:t>
            </a:r>
            <a:r>
              <a:rPr lang="ja-JP" altLang="en-US" b="1" dirty="0"/>
              <a:t>でメッシュを生成し、解析</a:t>
            </a:r>
            <a:endParaRPr lang="en-US" altLang="ja-JP" b="1" dirty="0"/>
          </a:p>
          <a:p>
            <a:r>
              <a:rPr lang="en-US" altLang="ja-JP" b="1" dirty="0"/>
              <a:t>	</a:t>
            </a:r>
            <a:r>
              <a:rPr lang="ja-JP" altLang="en-US" b="1" dirty="0"/>
              <a:t>という手順がむしろ一般的らしい？</a:t>
            </a:r>
            <a:endParaRPr lang="en-US" altLang="ja-JP" b="1" dirty="0"/>
          </a:p>
          <a:p>
            <a:r>
              <a:rPr lang="en-US" altLang="ja-JP" b="1" dirty="0"/>
              <a:t>	</a:t>
            </a:r>
            <a:r>
              <a:rPr lang="ja-JP" altLang="en-US" b="1" dirty="0"/>
              <a:t>血流解析では、境界層にあたる円筒形状の外側はプリズムメッシュ</a:t>
            </a:r>
            <a:r>
              <a:rPr lang="en-US" altLang="ja-JP" b="1" dirty="0"/>
              <a:t>(</a:t>
            </a:r>
            <a:r>
              <a:rPr lang="ja-JP" altLang="en-US" b="1" dirty="0"/>
              <a:t>三角柱</a:t>
            </a:r>
            <a:r>
              <a:rPr lang="en-US" altLang="ja-JP" b="1" dirty="0"/>
              <a:t>)</a:t>
            </a:r>
            <a:r>
              <a:rPr lang="ja-JP" altLang="en-US" b="1" dirty="0"/>
              <a:t>を数層、</a:t>
            </a:r>
            <a:endParaRPr lang="en-US" altLang="ja-JP" b="1" dirty="0"/>
          </a:p>
          <a:p>
            <a:r>
              <a:rPr lang="en-US" altLang="ja-JP" b="1" dirty="0"/>
              <a:t>	</a:t>
            </a:r>
            <a:r>
              <a:rPr lang="ja-JP" altLang="en-US" b="1" dirty="0"/>
              <a:t>その内部はテトラメッシュ</a:t>
            </a:r>
            <a:r>
              <a:rPr lang="en-US" altLang="ja-JP" b="1" dirty="0"/>
              <a:t>(</a:t>
            </a:r>
            <a:r>
              <a:rPr lang="ja-JP" altLang="en-US" b="1" dirty="0"/>
              <a:t>四面体</a:t>
            </a:r>
            <a:r>
              <a:rPr lang="en-US" altLang="ja-JP" b="1" dirty="0"/>
              <a:t>)</a:t>
            </a:r>
            <a:r>
              <a:rPr lang="ja-JP" altLang="en-US" b="1" dirty="0"/>
              <a:t>でメッシュを切る。</a:t>
            </a:r>
            <a:endParaRPr lang="en-US" altLang="ja-JP" b="1" dirty="0"/>
          </a:p>
          <a:p>
            <a:r>
              <a:rPr lang="en-US" altLang="ja-JP" b="1" dirty="0"/>
              <a:t>	</a:t>
            </a:r>
            <a:r>
              <a:rPr lang="ja-JP" altLang="en-US" b="1" dirty="0"/>
              <a:t>そのようなやや高度な</a:t>
            </a:r>
            <a:r>
              <a:rPr lang="en-US" altLang="ja-JP" b="1" dirty="0"/>
              <a:t>(?)</a:t>
            </a:r>
            <a:r>
              <a:rPr lang="ja-JP" altLang="en-US" b="1" dirty="0"/>
              <a:t>メッシュの切り方をする場合は、事前にメッシュ生成ソフトウェア</a:t>
            </a:r>
            <a:endParaRPr lang="en-US" altLang="ja-JP" b="1" dirty="0"/>
          </a:p>
          <a:p>
            <a:r>
              <a:rPr lang="en-US" altLang="ja-JP" b="1" dirty="0"/>
              <a:t>	(ICEM</a:t>
            </a:r>
            <a:r>
              <a:rPr lang="ja-JP" altLang="en-US" b="1" dirty="0"/>
              <a:t>や</a:t>
            </a:r>
            <a:r>
              <a:rPr lang="en-US" altLang="ja-JP" b="1" dirty="0" err="1"/>
              <a:t>Gmsh</a:t>
            </a:r>
            <a:r>
              <a:rPr lang="ja-JP" altLang="en-US" b="1" dirty="0"/>
              <a:t>など</a:t>
            </a:r>
            <a:r>
              <a:rPr lang="en-US" altLang="ja-JP" b="1" dirty="0"/>
              <a:t>)</a:t>
            </a:r>
            <a:r>
              <a:rPr lang="ja-JP" altLang="en-US" b="1" dirty="0"/>
              <a:t>で</a:t>
            </a:r>
            <a:r>
              <a:rPr lang="en-US" altLang="ja-JP" b="1" dirty="0" err="1"/>
              <a:t>stl</a:t>
            </a:r>
            <a:r>
              <a:rPr lang="ja-JP" altLang="en-US" b="1" dirty="0"/>
              <a:t>データからメッシュを切り、</a:t>
            </a:r>
            <a:r>
              <a:rPr lang="en-US" altLang="ja-JP" b="1" dirty="0" err="1"/>
              <a:t>msh</a:t>
            </a:r>
            <a:r>
              <a:rPr lang="ja-JP" altLang="en-US" b="1" dirty="0"/>
              <a:t>ファイルにしてから</a:t>
            </a:r>
            <a:endParaRPr lang="en-US" altLang="ja-JP" b="1" dirty="0"/>
          </a:p>
          <a:p>
            <a:r>
              <a:rPr lang="en-US" altLang="ja-JP" b="1" dirty="0"/>
              <a:t>	</a:t>
            </a:r>
            <a:r>
              <a:rPr lang="en-US" altLang="ja-JP" b="1" dirty="0" err="1"/>
              <a:t>OpenFOAM</a:t>
            </a:r>
            <a:r>
              <a:rPr lang="ja-JP" altLang="en-US" b="1" dirty="0"/>
              <a:t>で数値計算だけ行う</a:t>
            </a:r>
            <a:r>
              <a:rPr lang="en-US" altLang="ja-JP" b="1" dirty="0"/>
              <a:t>(</a:t>
            </a:r>
            <a:r>
              <a:rPr lang="en-US" altLang="ja-JP" b="1" dirty="0" err="1"/>
              <a:t>OpenFOAM</a:t>
            </a:r>
            <a:r>
              <a:rPr lang="ja-JP" altLang="en-US" b="1" dirty="0"/>
              <a:t>でどれだけ柔軟にメッシュが切れるのか分かってない</a:t>
            </a:r>
            <a:r>
              <a:rPr lang="en-US" altLang="ja-JP" b="1" dirty="0"/>
              <a:t>..))</a:t>
            </a:r>
          </a:p>
          <a:p>
            <a:endParaRPr kumimoji="1" lang="en-US" altLang="ja-JP" b="1" dirty="0"/>
          </a:p>
          <a:p>
            <a:r>
              <a:rPr lang="ja-JP" altLang="en-US" b="1" dirty="0"/>
              <a:t>いくつかデータ形式があって、例えば </a:t>
            </a:r>
            <a:r>
              <a:rPr lang="en-US" altLang="ja-JP" b="1" dirty="0"/>
              <a:t>ICEM CFD </a:t>
            </a:r>
            <a:r>
              <a:rPr lang="ja-JP" altLang="en-US" b="1" dirty="0"/>
              <a:t>でメッシュを切って作成される</a:t>
            </a:r>
            <a:r>
              <a:rPr lang="en-US" altLang="ja-JP" b="1" dirty="0"/>
              <a:t>(.</a:t>
            </a:r>
            <a:r>
              <a:rPr lang="en-US" altLang="ja-JP" b="1" dirty="0" err="1"/>
              <a:t>msh</a:t>
            </a:r>
            <a:r>
              <a:rPr lang="en-US" altLang="ja-JP" b="1" dirty="0"/>
              <a:t>)</a:t>
            </a:r>
            <a:r>
              <a:rPr lang="ja-JP" altLang="en-US" b="1" dirty="0"/>
              <a:t>ファイルは、</a:t>
            </a:r>
            <a:endParaRPr lang="en-US" altLang="ja-JP" b="1" dirty="0"/>
          </a:p>
          <a:p>
            <a:r>
              <a:rPr kumimoji="1" lang="en-US" altLang="ja-JP" b="1" dirty="0"/>
              <a:t>CFD</a:t>
            </a:r>
            <a:r>
              <a:rPr kumimoji="1" lang="ja-JP" altLang="en-US" b="1" dirty="0"/>
              <a:t>で主流の</a:t>
            </a:r>
            <a:r>
              <a:rPr kumimoji="1" lang="en-US" altLang="ja-JP" b="1" dirty="0"/>
              <a:t>Fluent</a:t>
            </a:r>
            <a:r>
              <a:rPr kumimoji="1" lang="ja-JP" altLang="en-US" b="1" dirty="0"/>
              <a:t>形式 </a:t>
            </a:r>
            <a:r>
              <a:rPr kumimoji="1" lang="en-US" altLang="ja-JP" b="1" dirty="0"/>
              <a:t>(</a:t>
            </a:r>
            <a:r>
              <a:rPr kumimoji="1" lang="ja-JP" altLang="en-US" b="1" dirty="0"/>
              <a:t>たぶん他の形式でも出力できる</a:t>
            </a:r>
            <a:r>
              <a:rPr kumimoji="1" lang="en-US" altLang="ja-JP" b="1" dirty="0"/>
              <a:t>)</a:t>
            </a:r>
            <a:r>
              <a:rPr kumimoji="1" lang="ja-JP" altLang="en-US" b="1" dirty="0"/>
              <a:t>。 </a:t>
            </a:r>
            <a:endParaRPr kumimoji="1" lang="en-US" altLang="ja-JP" b="1" dirty="0"/>
          </a:p>
          <a:p>
            <a:r>
              <a:rPr kumimoji="1" lang="ja-JP" altLang="en-US" b="1" dirty="0"/>
              <a:t>フリーソフトウェアである</a:t>
            </a:r>
            <a:r>
              <a:rPr kumimoji="1" lang="en-US" altLang="ja-JP" b="1" dirty="0" err="1"/>
              <a:t>Gmsh</a:t>
            </a:r>
            <a:r>
              <a:rPr kumimoji="1" lang="en-US" altLang="ja-JP" b="1" dirty="0"/>
              <a:t> </a:t>
            </a:r>
            <a:r>
              <a:rPr kumimoji="1" lang="ja-JP" altLang="en-US" b="1" dirty="0"/>
              <a:t>で出力される</a:t>
            </a:r>
            <a:r>
              <a:rPr kumimoji="1" lang="en-US" altLang="ja-JP" b="1" dirty="0"/>
              <a:t>(.</a:t>
            </a:r>
            <a:r>
              <a:rPr kumimoji="1" lang="en-US" altLang="ja-JP" b="1" dirty="0" err="1"/>
              <a:t>msh</a:t>
            </a:r>
            <a:r>
              <a:rPr kumimoji="1" lang="en-US" altLang="ja-JP" b="1" dirty="0"/>
              <a:t>)</a:t>
            </a:r>
            <a:r>
              <a:rPr kumimoji="1" lang="ja-JP" altLang="en-US" b="1" dirty="0"/>
              <a:t>ファイルは、 </a:t>
            </a:r>
            <a:r>
              <a:rPr kumimoji="1" lang="en-US" altLang="ja-JP" b="1" dirty="0" err="1"/>
              <a:t>Gmsh</a:t>
            </a:r>
            <a:r>
              <a:rPr kumimoji="1" lang="ja-JP" altLang="en-US" b="1" dirty="0"/>
              <a:t>独自の形式。</a:t>
            </a:r>
            <a:endParaRPr kumimoji="1" lang="en-US" altLang="ja-JP" b="1" dirty="0"/>
          </a:p>
          <a:p>
            <a:r>
              <a:rPr kumimoji="1" lang="ja-JP" altLang="en-US" b="1" dirty="0"/>
              <a:t>どちらの場合でも、</a:t>
            </a:r>
            <a:r>
              <a:rPr kumimoji="1" lang="en-US" altLang="ja-JP" b="1" dirty="0" err="1">
                <a:solidFill>
                  <a:srgbClr val="FF0000"/>
                </a:solidFill>
              </a:rPr>
              <a:t>OpenFOAM</a:t>
            </a:r>
            <a:r>
              <a:rPr kumimoji="1" lang="ja-JP" altLang="en-US" b="1" dirty="0">
                <a:solidFill>
                  <a:srgbClr val="FF0000"/>
                </a:solidFill>
              </a:rPr>
              <a:t>で使用するための形式に変換する必要があり、</a:t>
            </a:r>
            <a:endParaRPr kumimoji="1" lang="en-US" altLang="ja-JP" b="1" dirty="0">
              <a:solidFill>
                <a:srgbClr val="FF0000"/>
              </a:solidFill>
            </a:endParaRPr>
          </a:p>
          <a:p>
            <a:r>
              <a:rPr lang="en-US" altLang="ja-JP" b="1" dirty="0">
                <a:solidFill>
                  <a:srgbClr val="FF0000"/>
                </a:solidFill>
              </a:rPr>
              <a:t>( </a:t>
            </a:r>
            <a:r>
              <a:rPr lang="en-US" altLang="ja-JP" b="1" dirty="0" err="1">
                <a:solidFill>
                  <a:srgbClr val="FF0000"/>
                </a:solidFill>
              </a:rPr>
              <a:t>OpenFOAM</a:t>
            </a:r>
            <a:r>
              <a:rPr lang="ja-JP" altLang="en-US" b="1" dirty="0">
                <a:solidFill>
                  <a:srgbClr val="FF0000"/>
                </a:solidFill>
              </a:rPr>
              <a:t>がインストールされている環境下で、</a:t>
            </a:r>
            <a:r>
              <a:rPr lang="en-US" altLang="ja-JP" b="1" dirty="0">
                <a:solidFill>
                  <a:srgbClr val="FF0000"/>
                </a:solidFill>
              </a:rPr>
              <a:t>)</a:t>
            </a:r>
            <a:endParaRPr kumimoji="1" lang="en-US" altLang="ja-JP" b="1" dirty="0">
              <a:solidFill>
                <a:srgbClr val="FF0000"/>
              </a:solidFill>
            </a:endParaRPr>
          </a:p>
          <a:p>
            <a:r>
              <a:rPr lang="en-US" altLang="ja-JP" b="1" dirty="0" err="1">
                <a:solidFill>
                  <a:srgbClr val="FF0000"/>
                </a:solidFill>
              </a:rPr>
              <a:t>OpenFOAM</a:t>
            </a:r>
            <a:r>
              <a:rPr lang="ja-JP" altLang="en-US" b="1" dirty="0">
                <a:solidFill>
                  <a:srgbClr val="FF0000"/>
                </a:solidFill>
              </a:rPr>
              <a:t>のソルバ内に</a:t>
            </a:r>
            <a:r>
              <a:rPr lang="en-US" altLang="ja-JP" b="1" dirty="0">
                <a:solidFill>
                  <a:srgbClr val="FF0000"/>
                </a:solidFill>
              </a:rPr>
              <a:t>(.</a:t>
            </a:r>
            <a:r>
              <a:rPr lang="en-US" altLang="ja-JP" b="1" dirty="0" err="1">
                <a:solidFill>
                  <a:srgbClr val="FF0000"/>
                </a:solidFill>
              </a:rPr>
              <a:t>msh</a:t>
            </a:r>
            <a:r>
              <a:rPr lang="en-US" altLang="ja-JP" b="1" dirty="0">
                <a:solidFill>
                  <a:srgbClr val="FF0000"/>
                </a:solidFill>
              </a:rPr>
              <a:t>)</a:t>
            </a:r>
            <a:r>
              <a:rPr lang="ja-JP" altLang="en-US" b="1" dirty="0">
                <a:solidFill>
                  <a:srgbClr val="FF0000"/>
                </a:solidFill>
              </a:rPr>
              <a:t>ファイルをコピーした後、</a:t>
            </a:r>
            <a:endParaRPr lang="en-US" altLang="ja-JP" b="1" dirty="0">
              <a:solidFill>
                <a:srgbClr val="FF0000"/>
              </a:solidFill>
            </a:endParaRPr>
          </a:p>
          <a:p>
            <a:r>
              <a:rPr lang="ja-JP" altLang="en-US" b="1" dirty="0">
                <a:solidFill>
                  <a:srgbClr val="FF0000"/>
                </a:solidFill>
              </a:rPr>
              <a:t>「</a:t>
            </a:r>
            <a:r>
              <a:rPr lang="en-US" altLang="ja-JP" b="1" dirty="0" err="1">
                <a:solidFill>
                  <a:srgbClr val="FF0000"/>
                </a:solidFill>
              </a:rPr>
              <a:t>fluentMeshToFoam</a:t>
            </a:r>
            <a:r>
              <a:rPr lang="en-US" altLang="ja-JP" b="1" dirty="0">
                <a:solidFill>
                  <a:srgbClr val="FF0000"/>
                </a:solidFill>
              </a:rPr>
              <a:t> </a:t>
            </a:r>
            <a:r>
              <a:rPr lang="ja-JP" altLang="en-US" b="1" dirty="0">
                <a:solidFill>
                  <a:srgbClr val="FF0000"/>
                </a:solidFill>
              </a:rPr>
              <a:t>ファイル名</a:t>
            </a:r>
            <a:r>
              <a:rPr lang="en-US" altLang="ja-JP" b="1" dirty="0">
                <a:solidFill>
                  <a:srgbClr val="FF0000"/>
                </a:solidFill>
              </a:rPr>
              <a:t>.</a:t>
            </a:r>
            <a:r>
              <a:rPr lang="en-US" altLang="ja-JP" b="1" dirty="0" err="1">
                <a:solidFill>
                  <a:srgbClr val="FF0000"/>
                </a:solidFill>
              </a:rPr>
              <a:t>msh</a:t>
            </a:r>
            <a:r>
              <a:rPr lang="ja-JP" altLang="en-US" b="1" dirty="0">
                <a:solidFill>
                  <a:srgbClr val="FF0000"/>
                </a:solidFill>
              </a:rPr>
              <a:t>」</a:t>
            </a:r>
            <a:r>
              <a:rPr lang="en-US" altLang="ja-JP" b="1" dirty="0">
                <a:solidFill>
                  <a:srgbClr val="FF0000"/>
                </a:solidFill>
              </a:rPr>
              <a:t> </a:t>
            </a:r>
          </a:p>
          <a:p>
            <a:r>
              <a:rPr lang="en-US" altLang="ja-JP" b="1" dirty="0">
                <a:solidFill>
                  <a:srgbClr val="FF0000"/>
                </a:solidFill>
              </a:rPr>
              <a:t>(</a:t>
            </a:r>
            <a:r>
              <a:rPr lang="en-US" altLang="ja-JP" b="1" dirty="0" err="1">
                <a:solidFill>
                  <a:srgbClr val="FF0000"/>
                </a:solidFill>
              </a:rPr>
              <a:t>Gmsh</a:t>
            </a:r>
            <a:r>
              <a:rPr lang="ja-JP" altLang="en-US" b="1" dirty="0">
                <a:solidFill>
                  <a:srgbClr val="FF0000"/>
                </a:solidFill>
              </a:rPr>
              <a:t>で作成した</a:t>
            </a:r>
            <a:r>
              <a:rPr lang="en-US" altLang="ja-JP" b="1" dirty="0" err="1">
                <a:solidFill>
                  <a:srgbClr val="FF0000"/>
                </a:solidFill>
              </a:rPr>
              <a:t>msh</a:t>
            </a:r>
            <a:r>
              <a:rPr lang="ja-JP" altLang="en-US" b="1" dirty="0">
                <a:solidFill>
                  <a:srgbClr val="FF0000"/>
                </a:solidFill>
              </a:rPr>
              <a:t>ファイルの場合は 「</a:t>
            </a:r>
            <a:r>
              <a:rPr lang="en-US" altLang="ja-JP" b="1" dirty="0" err="1">
                <a:solidFill>
                  <a:srgbClr val="FF0000"/>
                </a:solidFill>
              </a:rPr>
              <a:t>gmshToFoam</a:t>
            </a:r>
            <a:r>
              <a:rPr lang="en-US" altLang="ja-JP" b="1" dirty="0">
                <a:solidFill>
                  <a:srgbClr val="FF0000"/>
                </a:solidFill>
              </a:rPr>
              <a:t> </a:t>
            </a:r>
            <a:r>
              <a:rPr lang="ja-JP" altLang="en-US" b="1" dirty="0">
                <a:solidFill>
                  <a:srgbClr val="FF0000"/>
                </a:solidFill>
              </a:rPr>
              <a:t>ファイル名</a:t>
            </a:r>
            <a:r>
              <a:rPr lang="en-US" altLang="ja-JP" b="1" dirty="0">
                <a:solidFill>
                  <a:srgbClr val="FF0000"/>
                </a:solidFill>
              </a:rPr>
              <a:t>.</a:t>
            </a:r>
            <a:r>
              <a:rPr lang="en-US" altLang="ja-JP" b="1" dirty="0" err="1">
                <a:solidFill>
                  <a:srgbClr val="FF0000"/>
                </a:solidFill>
              </a:rPr>
              <a:t>msh</a:t>
            </a:r>
            <a:r>
              <a:rPr lang="ja-JP" altLang="en-US" b="1" dirty="0">
                <a:solidFill>
                  <a:srgbClr val="FF0000"/>
                </a:solidFill>
              </a:rPr>
              <a:t>」　</a:t>
            </a:r>
            <a:r>
              <a:rPr lang="en-US" altLang="ja-JP" b="1" dirty="0">
                <a:solidFill>
                  <a:srgbClr val="FF0000"/>
                </a:solidFill>
              </a:rPr>
              <a:t>)</a:t>
            </a:r>
          </a:p>
          <a:p>
            <a:r>
              <a:rPr lang="ja-JP" altLang="en-US" b="1" dirty="0">
                <a:solidFill>
                  <a:srgbClr val="FF0000"/>
                </a:solidFill>
              </a:rPr>
              <a:t>コマンドを実行してから、計算を行う。</a:t>
            </a:r>
            <a:r>
              <a:rPr lang="en-US" altLang="ja-JP" b="1" dirty="0">
                <a:solidFill>
                  <a:srgbClr val="FF0000"/>
                </a:solidFill>
              </a:rPr>
              <a:t> </a:t>
            </a:r>
            <a:endParaRPr kumimoji="1" lang="ja-JP" altLang="en-US" b="1" dirty="0">
              <a:solidFill>
                <a:srgbClr val="FF0000"/>
              </a:solidFill>
            </a:endParaRPr>
          </a:p>
        </p:txBody>
      </p:sp>
    </p:spTree>
    <p:extLst>
      <p:ext uri="{BB962C8B-B14F-4D97-AF65-F5344CB8AC3E}">
        <p14:creationId xmlns:p14="http://schemas.microsoft.com/office/powerpoint/2010/main" val="323504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11271ED-3C71-1F66-EB38-BFF7AECC0F35}"/>
              </a:ext>
            </a:extLst>
          </p:cNvPr>
          <p:cNvSpPr txBox="1"/>
          <p:nvPr/>
        </p:nvSpPr>
        <p:spPr>
          <a:xfrm>
            <a:off x="108463" y="764319"/>
            <a:ext cx="5987537" cy="3477875"/>
          </a:xfrm>
          <a:prstGeom prst="rect">
            <a:avLst/>
          </a:prstGeom>
          <a:noFill/>
        </p:spPr>
        <p:txBody>
          <a:bodyPr wrap="none" rtlCol="0">
            <a:spAutoFit/>
          </a:bodyPr>
          <a:lstStyle/>
          <a:p>
            <a:r>
              <a:rPr kumimoji="1" lang="ja-JP" altLang="en-US" sz="2000" b="1" dirty="0"/>
              <a:t>テキストエディタで開くとこんな感じ</a:t>
            </a:r>
            <a:r>
              <a:rPr kumimoji="1" lang="en-US" altLang="ja-JP" sz="2000" b="1" dirty="0"/>
              <a:t>(</a:t>
            </a:r>
            <a:r>
              <a:rPr kumimoji="1" lang="en-US" altLang="ja-JP" sz="2000" b="1" dirty="0" err="1"/>
              <a:t>Gmsh</a:t>
            </a:r>
            <a:r>
              <a:rPr kumimoji="1" lang="ja-JP" altLang="en-US" sz="2000" b="1" dirty="0"/>
              <a:t>形式</a:t>
            </a:r>
            <a:r>
              <a:rPr kumimoji="1" lang="en-US" altLang="ja-JP" sz="2000" b="1" dirty="0"/>
              <a:t>)</a:t>
            </a:r>
          </a:p>
          <a:p>
            <a:endParaRPr lang="en-US" altLang="ja-JP" sz="2000" b="1" dirty="0"/>
          </a:p>
          <a:p>
            <a:endParaRPr kumimoji="1" lang="en-US" altLang="ja-JP" sz="2000" b="1" dirty="0"/>
          </a:p>
          <a:p>
            <a:endParaRPr lang="en-US" altLang="ja-JP" sz="2000" b="1" dirty="0"/>
          </a:p>
          <a:p>
            <a:endParaRPr kumimoji="1" lang="en-US" altLang="ja-JP" sz="2000" b="1" dirty="0"/>
          </a:p>
          <a:p>
            <a:endParaRPr lang="en-US" altLang="ja-JP" sz="2000" b="1" dirty="0"/>
          </a:p>
          <a:p>
            <a:endParaRPr kumimoji="1" lang="en-US" altLang="ja-JP" sz="2000" b="1" dirty="0"/>
          </a:p>
          <a:p>
            <a:endParaRPr lang="en-US" altLang="ja-JP" sz="2000" b="1" dirty="0"/>
          </a:p>
          <a:p>
            <a:endParaRPr kumimoji="1" lang="en-US" altLang="ja-JP" sz="2000" b="1" dirty="0"/>
          </a:p>
          <a:p>
            <a:endParaRPr lang="en-US" altLang="ja-JP" sz="2000" b="1" dirty="0"/>
          </a:p>
          <a:p>
            <a:r>
              <a:rPr kumimoji="1" lang="ja-JP" altLang="en-US" sz="2000" b="1" dirty="0"/>
              <a:t>中身の説明</a:t>
            </a:r>
          </a:p>
        </p:txBody>
      </p:sp>
      <p:sp>
        <p:nvSpPr>
          <p:cNvPr id="5" name="テキスト ボックス 4">
            <a:extLst>
              <a:ext uri="{FF2B5EF4-FFF2-40B4-BE49-F238E27FC236}">
                <a16:creationId xmlns:a16="http://schemas.microsoft.com/office/drawing/2014/main" id="{D17CB3A0-36BE-F0F1-0ED8-E18DC3EC95C4}"/>
              </a:ext>
            </a:extLst>
          </p:cNvPr>
          <p:cNvSpPr txBox="1"/>
          <p:nvPr/>
        </p:nvSpPr>
        <p:spPr>
          <a:xfrm>
            <a:off x="0" y="117988"/>
            <a:ext cx="1871025" cy="646331"/>
          </a:xfrm>
          <a:prstGeom prst="rect">
            <a:avLst/>
          </a:prstGeom>
          <a:noFill/>
        </p:spPr>
        <p:txBody>
          <a:bodyPr wrap="none" rtlCol="0">
            <a:spAutoFit/>
          </a:bodyPr>
          <a:lstStyle/>
          <a:p>
            <a:r>
              <a:rPr kumimoji="1" lang="en-US" altLang="ja-JP" sz="3600" b="1" dirty="0"/>
              <a:t>(*.</a:t>
            </a:r>
            <a:r>
              <a:rPr kumimoji="1" lang="en-US" altLang="ja-JP" sz="3600" b="1" dirty="0" err="1"/>
              <a:t>msh</a:t>
            </a:r>
            <a:r>
              <a:rPr kumimoji="1" lang="en-US" altLang="ja-JP" sz="3600" b="1" dirty="0"/>
              <a:t>)</a:t>
            </a:r>
            <a:endParaRPr kumimoji="1" lang="ja-JP" altLang="en-US" sz="3600" b="1" dirty="0"/>
          </a:p>
        </p:txBody>
      </p:sp>
    </p:spTree>
    <p:extLst>
      <p:ext uri="{BB962C8B-B14F-4D97-AF65-F5344CB8AC3E}">
        <p14:creationId xmlns:p14="http://schemas.microsoft.com/office/powerpoint/2010/main" val="173982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B1B9D9F-F4B4-955D-6ABA-E425C4AE6D75}"/>
              </a:ext>
            </a:extLst>
          </p:cNvPr>
          <p:cNvSpPr txBox="1"/>
          <p:nvPr/>
        </p:nvSpPr>
        <p:spPr>
          <a:xfrm>
            <a:off x="3240352" y="236225"/>
            <a:ext cx="3005951" cy="400110"/>
          </a:xfrm>
          <a:prstGeom prst="rect">
            <a:avLst/>
          </a:prstGeom>
          <a:noFill/>
        </p:spPr>
        <p:txBody>
          <a:bodyPr wrap="none" rtlCol="0">
            <a:spAutoFit/>
          </a:bodyPr>
          <a:lstStyle/>
          <a:p>
            <a:r>
              <a:rPr lang="ja-JP" altLang="en-US" sz="2000" b="1" dirty="0"/>
              <a:t>可視化するとこんな感じ</a:t>
            </a:r>
            <a:endParaRPr kumimoji="1" lang="ja-JP" altLang="en-US" sz="2000" b="1" dirty="0"/>
          </a:p>
        </p:txBody>
      </p:sp>
      <p:sp>
        <p:nvSpPr>
          <p:cNvPr id="5" name="テキスト ボックス 4">
            <a:extLst>
              <a:ext uri="{FF2B5EF4-FFF2-40B4-BE49-F238E27FC236}">
                <a16:creationId xmlns:a16="http://schemas.microsoft.com/office/drawing/2014/main" id="{D20836B4-A39E-4B78-6901-F3D8F357CF49}"/>
              </a:ext>
            </a:extLst>
          </p:cNvPr>
          <p:cNvSpPr txBox="1"/>
          <p:nvPr/>
        </p:nvSpPr>
        <p:spPr>
          <a:xfrm>
            <a:off x="114272" y="754572"/>
            <a:ext cx="10984097" cy="5909310"/>
          </a:xfrm>
          <a:prstGeom prst="rect">
            <a:avLst/>
          </a:prstGeom>
          <a:noFill/>
        </p:spPr>
        <p:txBody>
          <a:bodyPr wrap="none" rtlCol="0">
            <a:spAutoFit/>
          </a:bodyPr>
          <a:lstStyle/>
          <a:p>
            <a:r>
              <a:rPr kumimoji="1" lang="en-US" altLang="ja-JP" dirty="0"/>
              <a:t>(</a:t>
            </a:r>
            <a:r>
              <a:rPr kumimoji="1" lang="en-US" altLang="ja-JP" dirty="0" err="1"/>
              <a:t>Gmsh</a:t>
            </a:r>
            <a:r>
              <a:rPr lang="ja-JP" altLang="en-US" dirty="0"/>
              <a:t>がインストールされていて、</a:t>
            </a:r>
            <a:r>
              <a:rPr lang="en-US" altLang="ja-JP" dirty="0"/>
              <a:t>Path</a:t>
            </a:r>
            <a:r>
              <a:rPr lang="ja-JP" altLang="en-US" dirty="0"/>
              <a:t>が通っているとして</a:t>
            </a:r>
            <a:r>
              <a:rPr lang="en-US" altLang="ja-JP" dirty="0"/>
              <a:t>)</a:t>
            </a:r>
          </a:p>
          <a:p>
            <a:r>
              <a:rPr kumimoji="1" lang="ja-JP" altLang="en-US" dirty="0"/>
              <a:t>ターミナル上で </a:t>
            </a:r>
            <a:r>
              <a:rPr kumimoji="1" lang="en-US" altLang="ja-JP" dirty="0" err="1"/>
              <a:t>Gmsh</a:t>
            </a:r>
            <a:r>
              <a:rPr kumimoji="1" lang="en-US" altLang="ja-JP" dirty="0"/>
              <a:t> </a:t>
            </a:r>
            <a:r>
              <a:rPr kumimoji="1" lang="ja-JP" altLang="en-US" dirty="0"/>
              <a:t>とコマンド入力すると、</a:t>
            </a:r>
            <a:r>
              <a:rPr kumimoji="1" lang="en-US" altLang="ja-JP" dirty="0" err="1"/>
              <a:t>Gmsh</a:t>
            </a:r>
            <a:r>
              <a:rPr kumimoji="1" lang="en-US" altLang="ja-JP" dirty="0"/>
              <a:t> </a:t>
            </a:r>
            <a:r>
              <a:rPr kumimoji="1" lang="ja-JP" altLang="en-US" dirty="0"/>
              <a:t>が開くので、</a:t>
            </a:r>
            <a:endParaRPr kumimoji="1" lang="en-US" altLang="ja-JP" dirty="0"/>
          </a:p>
          <a:p>
            <a:r>
              <a:rPr lang="ja-JP" altLang="en-US" dirty="0"/>
              <a:t>「</a:t>
            </a:r>
            <a:r>
              <a:rPr kumimoji="1" lang="en-US" altLang="ja-JP" dirty="0"/>
              <a:t>Open</a:t>
            </a:r>
            <a:r>
              <a:rPr kumimoji="1" lang="ja-JP" altLang="en-US" dirty="0"/>
              <a:t>」</a:t>
            </a:r>
            <a:r>
              <a:rPr kumimoji="1" lang="en-US" altLang="ja-JP" dirty="0"/>
              <a:t> </a:t>
            </a:r>
            <a:r>
              <a:rPr lang="ja-JP" altLang="en-US" dirty="0"/>
              <a:t>から </a:t>
            </a:r>
            <a:r>
              <a:rPr lang="en-US" altLang="ja-JP" dirty="0" err="1"/>
              <a:t>Gmsh</a:t>
            </a:r>
            <a:r>
              <a:rPr lang="en-US" altLang="ja-JP" dirty="0"/>
              <a:t> </a:t>
            </a:r>
            <a:r>
              <a:rPr lang="ja-JP" altLang="en-US" dirty="0"/>
              <a:t>で作成したファイルを開く </a:t>
            </a:r>
            <a:r>
              <a:rPr lang="en-US" altLang="ja-JP" dirty="0"/>
              <a:t>(</a:t>
            </a:r>
            <a:r>
              <a:rPr lang="en-US" altLang="ja-JP" dirty="0" err="1"/>
              <a:t>Gmsh</a:t>
            </a:r>
            <a:r>
              <a:rPr lang="en-US" altLang="ja-JP" dirty="0"/>
              <a:t> </a:t>
            </a:r>
            <a:r>
              <a:rPr lang="ja-JP" altLang="en-US" dirty="0"/>
              <a:t>で作成した</a:t>
            </a:r>
            <a:r>
              <a:rPr lang="en-US" altLang="ja-JP" dirty="0" err="1"/>
              <a:t>msh</a:t>
            </a:r>
            <a:r>
              <a:rPr lang="ja-JP" altLang="en-US" dirty="0"/>
              <a:t>ファイルでないと開けない</a:t>
            </a:r>
            <a:r>
              <a:rPr lang="en-US" altLang="ja-JP" dirty="0"/>
              <a:t>)</a:t>
            </a:r>
            <a:r>
              <a:rPr lang="ja-JP" altLang="en-US" dirty="0"/>
              <a:t>。</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 ICEM CFD </a:t>
            </a:r>
            <a:r>
              <a:rPr lang="ja-JP" altLang="en-US" dirty="0"/>
              <a:t>で作成した </a:t>
            </a:r>
            <a:r>
              <a:rPr lang="en-US" altLang="ja-JP" dirty="0" err="1"/>
              <a:t>msh</a:t>
            </a:r>
            <a:r>
              <a:rPr lang="en-US" altLang="ja-JP" dirty="0"/>
              <a:t> </a:t>
            </a:r>
            <a:r>
              <a:rPr lang="ja-JP" altLang="en-US" dirty="0"/>
              <a:t>ファイル </a:t>
            </a:r>
            <a:r>
              <a:rPr lang="en-US" altLang="ja-JP" dirty="0"/>
              <a:t>(</a:t>
            </a:r>
            <a:r>
              <a:rPr lang="ja-JP" altLang="en-US" dirty="0"/>
              <a:t>つまり</a:t>
            </a:r>
            <a:r>
              <a:rPr lang="en-US" altLang="ja-JP" dirty="0"/>
              <a:t>FLUENT</a:t>
            </a:r>
            <a:r>
              <a:rPr lang="ja-JP" altLang="en-US" dirty="0"/>
              <a:t>形式の</a:t>
            </a:r>
            <a:r>
              <a:rPr lang="en-US" altLang="ja-JP" dirty="0" err="1"/>
              <a:t>msh</a:t>
            </a:r>
            <a:r>
              <a:rPr lang="en-US" altLang="ja-JP" dirty="0"/>
              <a:t>) </a:t>
            </a:r>
            <a:r>
              <a:rPr lang="ja-JP" altLang="en-US" dirty="0"/>
              <a:t>を見たい場合、</a:t>
            </a:r>
            <a:r>
              <a:rPr lang="en-US" altLang="ja-JP" dirty="0" err="1"/>
              <a:t>Paraview</a:t>
            </a:r>
            <a:r>
              <a:rPr lang="ja-JP" altLang="en-US" dirty="0"/>
              <a:t>で開いて</a:t>
            </a:r>
            <a:endParaRPr lang="en-US" altLang="ja-JP" dirty="0"/>
          </a:p>
          <a:p>
            <a:r>
              <a:rPr lang="en-US" altLang="ja-JP" dirty="0"/>
              <a:t>(</a:t>
            </a:r>
            <a:r>
              <a:rPr lang="ja-JP" altLang="en-US" dirty="0"/>
              <a:t>「</a:t>
            </a:r>
            <a:r>
              <a:rPr lang="en-US" altLang="ja-JP" dirty="0"/>
              <a:t>all format</a:t>
            </a:r>
            <a:r>
              <a:rPr lang="ja-JP" altLang="en-US" dirty="0"/>
              <a:t>」にして</a:t>
            </a:r>
            <a:r>
              <a:rPr lang="en-US" altLang="ja-JP" dirty="0" err="1"/>
              <a:t>msh</a:t>
            </a:r>
            <a:r>
              <a:rPr lang="ja-JP" altLang="en-US" dirty="0"/>
              <a:t>ファイルが選択できるようにして</a:t>
            </a:r>
            <a:r>
              <a:rPr lang="en-US" altLang="ja-JP" dirty="0"/>
              <a:t>)</a:t>
            </a:r>
            <a:r>
              <a:rPr lang="ja-JP" altLang="en-US" dirty="0"/>
              <a:t>、</a:t>
            </a:r>
            <a:r>
              <a:rPr lang="en-US" altLang="ja-JP" dirty="0"/>
              <a:t>Reader </a:t>
            </a:r>
            <a:r>
              <a:rPr lang="ja-JP" altLang="en-US" dirty="0"/>
              <a:t>は「</a:t>
            </a:r>
            <a:r>
              <a:rPr lang="en-US" altLang="ja-JP" dirty="0"/>
              <a:t>Fluent Case Reader</a:t>
            </a:r>
            <a:r>
              <a:rPr lang="ja-JP" altLang="en-US" dirty="0"/>
              <a:t>」を選択</a:t>
            </a:r>
            <a:endParaRPr lang="en-US" altLang="ja-JP" dirty="0"/>
          </a:p>
          <a:p>
            <a:r>
              <a:rPr lang="en-US" altLang="ja-JP" dirty="0"/>
              <a:t>    (ICEM</a:t>
            </a:r>
            <a:r>
              <a:rPr lang="ja-JP" altLang="en-US" dirty="0"/>
              <a:t>では開けない。なぜか</a:t>
            </a:r>
            <a:r>
              <a:rPr lang="en-US" altLang="ja-JP" dirty="0"/>
              <a:t>ICEM CFD</a:t>
            </a:r>
            <a:r>
              <a:rPr lang="ja-JP" altLang="en-US" dirty="0"/>
              <a:t>に</a:t>
            </a:r>
            <a:r>
              <a:rPr lang="en-US" altLang="ja-JP" dirty="0" err="1"/>
              <a:t>msh</a:t>
            </a:r>
            <a:r>
              <a:rPr lang="ja-JP" altLang="en-US" dirty="0"/>
              <a:t>ファイルのビューワー機能が無い</a:t>
            </a:r>
            <a:r>
              <a:rPr lang="en-US" altLang="ja-JP" dirty="0"/>
              <a:t>..?)    )</a:t>
            </a:r>
          </a:p>
        </p:txBody>
      </p:sp>
      <p:pic>
        <p:nvPicPr>
          <p:cNvPr id="7" name="図 6" descr="屋内, カラフル, 座る, 持つ が含まれている画像&#10;&#10;自動的に生成された説明">
            <a:extLst>
              <a:ext uri="{FF2B5EF4-FFF2-40B4-BE49-F238E27FC236}">
                <a16:creationId xmlns:a16="http://schemas.microsoft.com/office/drawing/2014/main" id="{58051CC8-666C-5C88-5888-2EFE055B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72" y="1673281"/>
            <a:ext cx="6508955" cy="3348723"/>
          </a:xfrm>
          <a:prstGeom prst="rect">
            <a:avLst/>
          </a:prstGeom>
        </p:spPr>
      </p:pic>
      <p:pic>
        <p:nvPicPr>
          <p:cNvPr id="9" name="図 8" descr="草, グリーン, 座る, テーブル が含まれている画像&#10;&#10;自動的に生成された説明">
            <a:extLst>
              <a:ext uri="{FF2B5EF4-FFF2-40B4-BE49-F238E27FC236}">
                <a16:creationId xmlns:a16="http://schemas.microsoft.com/office/drawing/2014/main" id="{9EB95647-EDC2-4DCB-5E99-971B259DE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545" y="1673281"/>
            <a:ext cx="5112158" cy="3921466"/>
          </a:xfrm>
          <a:prstGeom prst="rect">
            <a:avLst/>
          </a:prstGeom>
        </p:spPr>
      </p:pic>
      <p:sp>
        <p:nvSpPr>
          <p:cNvPr id="10" name="テキスト ボックス 9">
            <a:extLst>
              <a:ext uri="{FF2B5EF4-FFF2-40B4-BE49-F238E27FC236}">
                <a16:creationId xmlns:a16="http://schemas.microsoft.com/office/drawing/2014/main" id="{A2ECF6B2-B71F-26E5-68BD-23818EC4AE4C}"/>
              </a:ext>
            </a:extLst>
          </p:cNvPr>
          <p:cNvSpPr txBox="1"/>
          <p:nvPr/>
        </p:nvSpPr>
        <p:spPr>
          <a:xfrm>
            <a:off x="0" y="117988"/>
            <a:ext cx="1871025" cy="646331"/>
          </a:xfrm>
          <a:prstGeom prst="rect">
            <a:avLst/>
          </a:prstGeom>
          <a:noFill/>
        </p:spPr>
        <p:txBody>
          <a:bodyPr wrap="none" rtlCol="0">
            <a:spAutoFit/>
          </a:bodyPr>
          <a:lstStyle/>
          <a:p>
            <a:r>
              <a:rPr kumimoji="1" lang="en-US" altLang="ja-JP" sz="3600" b="1" dirty="0"/>
              <a:t>(*.</a:t>
            </a:r>
            <a:r>
              <a:rPr kumimoji="1" lang="en-US" altLang="ja-JP" sz="3600" b="1" dirty="0" err="1"/>
              <a:t>msh</a:t>
            </a:r>
            <a:r>
              <a:rPr kumimoji="1" lang="en-US" altLang="ja-JP" sz="3600" b="1" dirty="0"/>
              <a:t>)</a:t>
            </a:r>
            <a:endParaRPr kumimoji="1" lang="ja-JP" altLang="en-US" sz="3600" b="1" dirty="0"/>
          </a:p>
        </p:txBody>
      </p:sp>
    </p:spTree>
    <p:extLst>
      <p:ext uri="{BB962C8B-B14F-4D97-AF65-F5344CB8AC3E}">
        <p14:creationId xmlns:p14="http://schemas.microsoft.com/office/powerpoint/2010/main" val="300819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F3B39BB-39D6-F2BA-E3D4-A3BD9128E11F}"/>
              </a:ext>
            </a:extLst>
          </p:cNvPr>
          <p:cNvSpPr txBox="1"/>
          <p:nvPr/>
        </p:nvSpPr>
        <p:spPr>
          <a:xfrm>
            <a:off x="108154" y="127820"/>
            <a:ext cx="1473480" cy="646331"/>
          </a:xfrm>
          <a:prstGeom prst="rect">
            <a:avLst/>
          </a:prstGeom>
          <a:noFill/>
        </p:spPr>
        <p:txBody>
          <a:bodyPr wrap="none" rtlCol="0">
            <a:spAutoFit/>
          </a:bodyPr>
          <a:lstStyle/>
          <a:p>
            <a:r>
              <a:rPr kumimoji="1" lang="en-US" altLang="ja-JP" sz="3600" b="1" dirty="0"/>
              <a:t>(*.</a:t>
            </a:r>
            <a:r>
              <a:rPr kumimoji="1" lang="en-US" altLang="ja-JP" sz="3600" b="1" dirty="0" err="1"/>
              <a:t>stl</a:t>
            </a:r>
            <a:r>
              <a:rPr kumimoji="1" lang="en-US" altLang="ja-JP" sz="3600" b="1" dirty="0"/>
              <a:t>)</a:t>
            </a:r>
            <a:endParaRPr kumimoji="1" lang="ja-JP" altLang="en-US" sz="3600" b="1" dirty="0"/>
          </a:p>
        </p:txBody>
      </p:sp>
      <p:sp>
        <p:nvSpPr>
          <p:cNvPr id="5" name="テキスト ボックス 4">
            <a:extLst>
              <a:ext uri="{FF2B5EF4-FFF2-40B4-BE49-F238E27FC236}">
                <a16:creationId xmlns:a16="http://schemas.microsoft.com/office/drawing/2014/main" id="{8024E215-4B44-E499-0E53-0AFA205A0DFA}"/>
              </a:ext>
            </a:extLst>
          </p:cNvPr>
          <p:cNvSpPr txBox="1"/>
          <p:nvPr/>
        </p:nvSpPr>
        <p:spPr>
          <a:xfrm>
            <a:off x="190918" y="904780"/>
            <a:ext cx="5416868" cy="1938992"/>
          </a:xfrm>
          <a:prstGeom prst="rect">
            <a:avLst/>
          </a:prstGeom>
          <a:noFill/>
        </p:spPr>
        <p:txBody>
          <a:bodyPr wrap="none" rtlCol="0">
            <a:spAutoFit/>
          </a:bodyPr>
          <a:lstStyle/>
          <a:p>
            <a:r>
              <a:rPr kumimoji="1" lang="ja-JP" altLang="en-US" sz="2400" b="1" dirty="0"/>
              <a:t>点群データと、それらを結んでできる</a:t>
            </a:r>
            <a:endParaRPr kumimoji="1" lang="en-US" altLang="ja-JP" sz="2400" b="1" dirty="0"/>
          </a:p>
          <a:p>
            <a:r>
              <a:rPr kumimoji="1" lang="ja-JP" altLang="en-US" sz="2400" b="1" dirty="0"/>
              <a:t>三角形パッチからなる曲面データ。</a:t>
            </a:r>
            <a:endParaRPr kumimoji="1" lang="en-US" altLang="ja-JP" sz="2400" b="1" dirty="0"/>
          </a:p>
          <a:p>
            <a:r>
              <a:rPr lang="ja-JP" altLang="en-US" sz="2400" b="1" dirty="0"/>
              <a:t>下のように、表面情報のみで、</a:t>
            </a:r>
            <a:endParaRPr lang="en-US" altLang="ja-JP" sz="2400" b="1" dirty="0"/>
          </a:p>
          <a:p>
            <a:r>
              <a:rPr lang="ja-JP" altLang="en-US" sz="2400" b="1" dirty="0"/>
              <a:t>内部は空洞。</a:t>
            </a:r>
            <a:endParaRPr lang="en-US" altLang="ja-JP" sz="2400" b="1" dirty="0"/>
          </a:p>
          <a:p>
            <a:r>
              <a:rPr kumimoji="1" lang="en-US" altLang="ja-JP" sz="2400" b="1" dirty="0"/>
              <a:t>ASCII</a:t>
            </a:r>
            <a:r>
              <a:rPr kumimoji="1" lang="ja-JP" altLang="en-US" sz="2400" b="1" dirty="0"/>
              <a:t>形式と</a:t>
            </a:r>
            <a:r>
              <a:rPr lang="ja-JP" altLang="en-US" sz="2400" b="1" dirty="0"/>
              <a:t>バイナリ形式がある。</a:t>
            </a:r>
            <a:endParaRPr kumimoji="1" lang="ja-JP" altLang="en-US" sz="2400" b="1" dirty="0"/>
          </a:p>
        </p:txBody>
      </p:sp>
      <p:pic>
        <p:nvPicPr>
          <p:cNvPr id="7" name="図 6" descr="グラフィカル ユーザー インターフェイス&#10;&#10;自動的に生成された説明">
            <a:extLst>
              <a:ext uri="{FF2B5EF4-FFF2-40B4-BE49-F238E27FC236}">
                <a16:creationId xmlns:a16="http://schemas.microsoft.com/office/drawing/2014/main" id="{B926DE37-3960-6CE4-72FC-E7C7A5B24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216" y="127820"/>
            <a:ext cx="6667784" cy="6575175"/>
          </a:xfrm>
          <a:prstGeom prst="rect">
            <a:avLst/>
          </a:prstGeom>
        </p:spPr>
      </p:pic>
    </p:spTree>
    <p:extLst>
      <p:ext uri="{BB962C8B-B14F-4D97-AF65-F5344CB8AC3E}">
        <p14:creationId xmlns:p14="http://schemas.microsoft.com/office/powerpoint/2010/main" val="33470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C35D4DD-A4E1-36A7-8D24-62B250145457}"/>
              </a:ext>
            </a:extLst>
          </p:cNvPr>
          <p:cNvSpPr txBox="1"/>
          <p:nvPr/>
        </p:nvSpPr>
        <p:spPr>
          <a:xfrm>
            <a:off x="157316" y="137652"/>
            <a:ext cx="1473480" cy="646331"/>
          </a:xfrm>
          <a:prstGeom prst="rect">
            <a:avLst/>
          </a:prstGeom>
          <a:noFill/>
        </p:spPr>
        <p:txBody>
          <a:bodyPr wrap="none" rtlCol="0">
            <a:spAutoFit/>
          </a:bodyPr>
          <a:lstStyle/>
          <a:p>
            <a:r>
              <a:rPr kumimoji="1" lang="en-US" altLang="ja-JP" sz="3600" b="1" dirty="0"/>
              <a:t>(*.</a:t>
            </a:r>
            <a:r>
              <a:rPr kumimoji="1" lang="en-US" altLang="ja-JP" sz="3600" b="1" dirty="0" err="1"/>
              <a:t>stl</a:t>
            </a:r>
            <a:r>
              <a:rPr kumimoji="1" lang="en-US" altLang="ja-JP" sz="3600" b="1" dirty="0"/>
              <a:t>)</a:t>
            </a:r>
            <a:endParaRPr kumimoji="1" lang="ja-JP" altLang="en-US" sz="3600" b="1" dirty="0"/>
          </a:p>
        </p:txBody>
      </p:sp>
      <p:sp>
        <p:nvSpPr>
          <p:cNvPr id="5" name="テキスト ボックス 4">
            <a:extLst>
              <a:ext uri="{FF2B5EF4-FFF2-40B4-BE49-F238E27FC236}">
                <a16:creationId xmlns:a16="http://schemas.microsoft.com/office/drawing/2014/main" id="{A982DC3A-C2D4-C5A4-910B-9265B847DF26}"/>
              </a:ext>
            </a:extLst>
          </p:cNvPr>
          <p:cNvSpPr txBox="1"/>
          <p:nvPr/>
        </p:nvSpPr>
        <p:spPr>
          <a:xfrm>
            <a:off x="311650" y="783983"/>
            <a:ext cx="6029215" cy="400110"/>
          </a:xfrm>
          <a:prstGeom prst="rect">
            <a:avLst/>
          </a:prstGeom>
          <a:noFill/>
        </p:spPr>
        <p:txBody>
          <a:bodyPr wrap="none" rtlCol="0">
            <a:spAutoFit/>
          </a:bodyPr>
          <a:lstStyle/>
          <a:p>
            <a:r>
              <a:rPr kumimoji="1" lang="ja-JP" altLang="en-US" sz="2000" b="1" dirty="0"/>
              <a:t>テキストエディタで開くとこんな感じ </a:t>
            </a:r>
            <a:r>
              <a:rPr kumimoji="1" lang="en-US" altLang="ja-JP" sz="2000" b="1" dirty="0"/>
              <a:t>(ASCII</a:t>
            </a:r>
            <a:r>
              <a:rPr lang="ja-JP" altLang="en-US" sz="2000" b="1" dirty="0"/>
              <a:t>形式</a:t>
            </a:r>
            <a:r>
              <a:rPr kumimoji="1" lang="en-US" altLang="ja-JP" sz="2000" b="1" dirty="0"/>
              <a:t>)</a:t>
            </a:r>
            <a:endParaRPr lang="en-US" altLang="ja-JP" sz="2000" b="1" dirty="0"/>
          </a:p>
        </p:txBody>
      </p:sp>
      <p:pic>
        <p:nvPicPr>
          <p:cNvPr id="7" name="図 6" descr="テキスト&#10;&#10;自動的に生成された説明">
            <a:extLst>
              <a:ext uri="{FF2B5EF4-FFF2-40B4-BE49-F238E27FC236}">
                <a16:creationId xmlns:a16="http://schemas.microsoft.com/office/drawing/2014/main" id="{23104CEA-8E4D-5308-E439-D0D3FBC9A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56" y="1115267"/>
            <a:ext cx="4454428" cy="5528012"/>
          </a:xfrm>
          <a:prstGeom prst="rect">
            <a:avLst/>
          </a:prstGeom>
        </p:spPr>
      </p:pic>
      <p:sp>
        <p:nvSpPr>
          <p:cNvPr id="9" name="テキスト ボックス 8">
            <a:extLst>
              <a:ext uri="{FF2B5EF4-FFF2-40B4-BE49-F238E27FC236}">
                <a16:creationId xmlns:a16="http://schemas.microsoft.com/office/drawing/2014/main" id="{A808C846-D553-4AA4-F9B5-3B4980E40CD4}"/>
              </a:ext>
            </a:extLst>
          </p:cNvPr>
          <p:cNvSpPr txBox="1"/>
          <p:nvPr/>
        </p:nvSpPr>
        <p:spPr>
          <a:xfrm>
            <a:off x="5277356" y="2037712"/>
            <a:ext cx="6110748" cy="2031325"/>
          </a:xfrm>
          <a:prstGeom prst="rect">
            <a:avLst/>
          </a:prstGeom>
          <a:noFill/>
        </p:spPr>
        <p:txBody>
          <a:bodyPr wrap="square">
            <a:spAutoFit/>
          </a:bodyPr>
          <a:lstStyle/>
          <a:p>
            <a:r>
              <a:rPr kumimoji="1" lang="ja-JP" altLang="en-US" sz="1800" b="1" dirty="0"/>
              <a:t>中身の説明</a:t>
            </a:r>
            <a:endParaRPr kumimoji="1" lang="en-US" altLang="ja-JP" sz="1800" b="1" dirty="0"/>
          </a:p>
          <a:p>
            <a:endParaRPr lang="en-US" altLang="ja-JP" b="1" dirty="0"/>
          </a:p>
          <a:p>
            <a:r>
              <a:rPr kumimoji="1" lang="ja-JP" altLang="en-US" sz="1800" b="1" dirty="0"/>
              <a:t>三角形パッチを構成する</a:t>
            </a:r>
            <a:r>
              <a:rPr kumimoji="1" lang="en-US" altLang="ja-JP" sz="1800" b="1" dirty="0"/>
              <a:t>Node </a:t>
            </a:r>
            <a:r>
              <a:rPr kumimoji="1" lang="ja-JP" altLang="en-US" sz="1800" b="1" dirty="0"/>
              <a:t>の座標と、</a:t>
            </a:r>
            <a:endParaRPr kumimoji="1" lang="en-US" altLang="ja-JP" sz="1800" b="1" dirty="0"/>
          </a:p>
          <a:p>
            <a:r>
              <a:rPr kumimoji="1" lang="ja-JP" altLang="en-US" sz="1800" b="1" dirty="0"/>
              <a:t>面の法線方向単位ベクトル</a:t>
            </a:r>
            <a:r>
              <a:rPr kumimoji="1" lang="en-US" altLang="ja-JP" sz="1800" b="1" dirty="0"/>
              <a:t>(</a:t>
            </a:r>
            <a:r>
              <a:rPr kumimoji="1" lang="ja-JP" altLang="en-US" sz="1800" b="1" dirty="0"/>
              <a:t>面の表裏</a:t>
            </a:r>
            <a:r>
              <a:rPr lang="ja-JP" altLang="en-US" b="1" dirty="0"/>
              <a:t>、</a:t>
            </a:r>
            <a:r>
              <a:rPr kumimoji="1" lang="ja-JP" altLang="en-US" sz="1800" b="1" dirty="0"/>
              <a:t>解析時に必要</a:t>
            </a:r>
            <a:r>
              <a:rPr kumimoji="1" lang="en-US" altLang="ja-JP" sz="1800" b="1" dirty="0"/>
              <a:t>)</a:t>
            </a:r>
          </a:p>
          <a:p>
            <a:endParaRPr lang="en-US" altLang="ja-JP" sz="1800" b="1" dirty="0"/>
          </a:p>
          <a:p>
            <a:r>
              <a:rPr kumimoji="1" lang="en-US" altLang="ja-JP" sz="1800" b="1" dirty="0"/>
              <a:t>(ASCII</a:t>
            </a:r>
            <a:r>
              <a:rPr kumimoji="1" lang="ja-JP" altLang="en-US" sz="1800" b="1" dirty="0"/>
              <a:t>形式の場合、三角形パッチ及び</a:t>
            </a:r>
            <a:r>
              <a:rPr kumimoji="1" lang="en-US" altLang="ja-JP" sz="1800" b="1" dirty="0"/>
              <a:t>Node</a:t>
            </a:r>
            <a:r>
              <a:rPr kumimoji="1" lang="ja-JP" altLang="en-US" sz="1800" b="1" dirty="0"/>
              <a:t>の総数は</a:t>
            </a:r>
            <a:endParaRPr kumimoji="1" lang="en-US" altLang="ja-JP" sz="1800" b="1" dirty="0"/>
          </a:p>
          <a:p>
            <a:r>
              <a:rPr kumimoji="1" lang="ja-JP" altLang="en-US" sz="1800" b="1" dirty="0"/>
              <a:t>明示的に表示されない</a:t>
            </a:r>
            <a:r>
              <a:rPr kumimoji="1" lang="en-US" altLang="ja-JP" sz="1800" b="1" dirty="0"/>
              <a:t>)</a:t>
            </a:r>
            <a:endParaRPr kumimoji="1" lang="ja-JP" altLang="en-US" sz="1800" b="1" dirty="0"/>
          </a:p>
        </p:txBody>
      </p:sp>
    </p:spTree>
    <p:extLst>
      <p:ext uri="{BB962C8B-B14F-4D97-AF65-F5344CB8AC3E}">
        <p14:creationId xmlns:p14="http://schemas.microsoft.com/office/powerpoint/2010/main" val="323026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3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76EE1F0-A5F3-D32E-770F-663C08F9E02B}"/>
              </a:ext>
            </a:extLst>
          </p:cNvPr>
          <p:cNvSpPr txBox="1"/>
          <p:nvPr/>
        </p:nvSpPr>
        <p:spPr>
          <a:xfrm>
            <a:off x="0" y="117988"/>
            <a:ext cx="1603324" cy="646331"/>
          </a:xfrm>
          <a:prstGeom prst="rect">
            <a:avLst/>
          </a:prstGeom>
          <a:noFill/>
        </p:spPr>
        <p:txBody>
          <a:bodyPr wrap="none" rtlCol="0">
            <a:spAutoFit/>
          </a:bodyPr>
          <a:lstStyle/>
          <a:p>
            <a:r>
              <a:rPr kumimoji="1" lang="en-US" altLang="ja-JP" sz="3600" b="1" dirty="0"/>
              <a:t>(*.</a:t>
            </a:r>
            <a:r>
              <a:rPr kumimoji="1" lang="en-US" altLang="ja-JP" sz="3600" b="1" dirty="0" err="1"/>
              <a:t>vtk</a:t>
            </a:r>
            <a:r>
              <a:rPr kumimoji="1" lang="en-US" altLang="ja-JP" sz="3600" b="1" dirty="0"/>
              <a:t>)</a:t>
            </a:r>
            <a:endParaRPr kumimoji="1" lang="ja-JP" altLang="en-US" sz="3600" b="1" dirty="0"/>
          </a:p>
        </p:txBody>
      </p:sp>
    </p:spTree>
    <p:extLst>
      <p:ext uri="{BB962C8B-B14F-4D97-AF65-F5344CB8AC3E}">
        <p14:creationId xmlns:p14="http://schemas.microsoft.com/office/powerpoint/2010/main" val="40398147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TotalTime>
  <Words>682</Words>
  <Application>Microsoft Office PowerPoint</Application>
  <PresentationFormat>ワイド画面</PresentationFormat>
  <Paragraphs>90</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耕太郎 尾上</dc:creator>
  <cp:lastModifiedBy>耕太郎 尾上</cp:lastModifiedBy>
  <cp:revision>17</cp:revision>
  <dcterms:created xsi:type="dcterms:W3CDTF">2024-12-01T02:53:00Z</dcterms:created>
  <dcterms:modified xsi:type="dcterms:W3CDTF">2024-12-01T04:14:09Z</dcterms:modified>
</cp:coreProperties>
</file>