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0" r:id="rId7"/>
    <p:sldId id="262" r:id="rId8"/>
    <p:sldId id="263" r:id="rId9"/>
    <p:sldId id="266"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63B3F-55A9-4C64-B642-26A58BB17889}" type="datetimeFigureOut">
              <a:rPr kumimoji="1" lang="ja-JP" altLang="en-US" smtClean="0"/>
              <a:t>2024/12/10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98E96-83B3-40DE-8039-94C09E069D0B}" type="slidenum">
              <a:rPr kumimoji="1" lang="ja-JP" altLang="en-US" smtClean="0"/>
              <a:t>‹#›</a:t>
            </a:fld>
            <a:endParaRPr kumimoji="1" lang="ja-JP" altLang="en-US"/>
          </a:p>
        </p:txBody>
      </p:sp>
    </p:spTree>
    <p:extLst>
      <p:ext uri="{BB962C8B-B14F-4D97-AF65-F5344CB8AC3E}">
        <p14:creationId xmlns:p14="http://schemas.microsoft.com/office/powerpoint/2010/main" val="924876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E6C47-D0F0-6735-7673-E248496E2AC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5FF3F1-5ED3-8B54-FDFF-22A1BBC9C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31AB43F-DFBA-438F-EC30-EBBFA3773D1A}"/>
              </a:ext>
            </a:extLst>
          </p:cNvPr>
          <p:cNvSpPr>
            <a:spLocks noGrp="1"/>
          </p:cNvSpPr>
          <p:nvPr>
            <p:ph type="dt" sz="half" idx="10"/>
          </p:nvPr>
        </p:nvSpPr>
        <p:spPr/>
        <p:txBody>
          <a:bodyPr/>
          <a:lstStyle/>
          <a:p>
            <a:fld id="{FD303846-BBED-49D9-8D05-3E9E8DDE7CBA}"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EE07756F-CE51-D2B3-3F08-D2C7F2100A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718A60-1B4D-F04D-EFF8-3B37516A7DA0}"/>
              </a:ext>
            </a:extLst>
          </p:cNvPr>
          <p:cNvSpPr>
            <a:spLocks noGrp="1"/>
          </p:cNvSpPr>
          <p:nvPr>
            <p:ph type="sldNum" sz="quarter" idx="12"/>
          </p:nvPr>
        </p:nvSpPr>
        <p:spPr>
          <a:xfrm>
            <a:off x="8610600" y="6367318"/>
            <a:ext cx="2743200" cy="365125"/>
          </a:xfrm>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1386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CD309-59C8-1432-F76D-15CA92E0A1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F8661-BA6D-C763-6F3A-5F971C07853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3460A1-D962-8960-A4CB-2CBECF0E2A57}"/>
              </a:ext>
            </a:extLst>
          </p:cNvPr>
          <p:cNvSpPr>
            <a:spLocks noGrp="1"/>
          </p:cNvSpPr>
          <p:nvPr>
            <p:ph type="dt" sz="half" idx="10"/>
          </p:nvPr>
        </p:nvSpPr>
        <p:spPr/>
        <p:txBody>
          <a:bodyPr/>
          <a:lstStyle/>
          <a:p>
            <a:fld id="{72D61A81-F7EC-4C2B-8152-89BBFC4508BA}"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FB1BF37A-2500-F238-80DC-E96E80F7EC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DA7B94-97FE-B32D-E795-B8ACBF732AF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263329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164DAD3-EE85-8B02-1EE5-A357C6AF56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F6C5E1-FDC4-6A28-4CD7-07B376A204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EE42BC-FC34-1FC3-BEDD-AE3E9E8F26A0}"/>
              </a:ext>
            </a:extLst>
          </p:cNvPr>
          <p:cNvSpPr>
            <a:spLocks noGrp="1"/>
          </p:cNvSpPr>
          <p:nvPr>
            <p:ph type="dt" sz="half" idx="10"/>
          </p:nvPr>
        </p:nvSpPr>
        <p:spPr/>
        <p:txBody>
          <a:bodyPr/>
          <a:lstStyle/>
          <a:p>
            <a:fld id="{DDDAD9A8-680C-4DE3-9583-7E6299D48239}"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84581155-2E16-0B10-F862-B3B0F0A42C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5A0C5F-2A29-642E-8DE6-E02DF2DF097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93975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34E5-C91B-388A-D505-F7D9FFC71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4AE677-4BD1-1835-46A2-072BC20203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33994C-86CE-4580-DF41-07C2EC2FA3C4}"/>
              </a:ext>
            </a:extLst>
          </p:cNvPr>
          <p:cNvSpPr>
            <a:spLocks noGrp="1"/>
          </p:cNvSpPr>
          <p:nvPr>
            <p:ph type="dt" sz="half" idx="10"/>
          </p:nvPr>
        </p:nvSpPr>
        <p:spPr>
          <a:xfrm>
            <a:off x="0" y="6474620"/>
            <a:ext cx="2743200" cy="365125"/>
          </a:xfrm>
        </p:spPr>
        <p:txBody>
          <a:bodyPr/>
          <a:lstStyle>
            <a:lvl1pPr>
              <a:defRPr sz="1600" b="1"/>
            </a:lvl1pPr>
          </a:lstStyle>
          <a:p>
            <a:fld id="{421F697C-9413-4F3B-8946-3AE66366D144}" type="datetime1">
              <a:rPr lang="ja-JP" altLang="en-US" smtClean="0"/>
              <a:pPr/>
              <a:t>2024/12/10</a:t>
            </a:fld>
            <a:endParaRPr lang="ja-JP" altLang="en-US" dirty="0"/>
          </a:p>
        </p:txBody>
      </p:sp>
      <p:sp>
        <p:nvSpPr>
          <p:cNvPr id="5" name="フッター プレースホルダー 4">
            <a:extLst>
              <a:ext uri="{FF2B5EF4-FFF2-40B4-BE49-F238E27FC236}">
                <a16:creationId xmlns:a16="http://schemas.microsoft.com/office/drawing/2014/main" id="{6ACCA7F1-727F-A1C5-284E-826DDF1CBB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56C98F-76AC-C6FA-2CD7-9D7DD5746C1B}"/>
              </a:ext>
            </a:extLst>
          </p:cNvPr>
          <p:cNvSpPr>
            <a:spLocks noGrp="1"/>
          </p:cNvSpPr>
          <p:nvPr>
            <p:ph type="sldNum" sz="quarter" idx="12"/>
          </p:nvPr>
        </p:nvSpPr>
        <p:spPr>
          <a:xfrm>
            <a:off x="9257145" y="173036"/>
            <a:ext cx="2743200" cy="365125"/>
          </a:xfrm>
        </p:spPr>
        <p:txBody>
          <a:bodyPr/>
          <a:lstStyle>
            <a:lvl1pPr>
              <a:defRPr sz="1600" b="1"/>
            </a:lvl1pPr>
          </a:lstStyle>
          <a:p>
            <a:fld id="{2468938B-821B-4D83-A819-0FC7E7F9BD62}" type="slidenum">
              <a:rPr lang="ja-JP" altLang="en-US" smtClean="0"/>
              <a:pPr/>
              <a:t>‹#›</a:t>
            </a:fld>
            <a:endParaRPr lang="ja-JP" altLang="en-US" dirty="0"/>
          </a:p>
        </p:txBody>
      </p:sp>
    </p:spTree>
    <p:extLst>
      <p:ext uri="{BB962C8B-B14F-4D97-AF65-F5344CB8AC3E}">
        <p14:creationId xmlns:p14="http://schemas.microsoft.com/office/powerpoint/2010/main" val="31218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3AD94-56C0-BE42-42C1-5CDFFE2EB91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3BF624-AB72-AD15-1A57-10B27CD343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8570A6-6511-E9A6-8DE2-DBC6039C07D5}"/>
              </a:ext>
            </a:extLst>
          </p:cNvPr>
          <p:cNvSpPr>
            <a:spLocks noGrp="1"/>
          </p:cNvSpPr>
          <p:nvPr>
            <p:ph type="dt" sz="half" idx="10"/>
          </p:nvPr>
        </p:nvSpPr>
        <p:spPr/>
        <p:txBody>
          <a:bodyPr/>
          <a:lstStyle/>
          <a:p>
            <a:fld id="{8EC9C144-90CF-4BCA-B8C0-9FC88C52ABA2}"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7C6FAAA5-3814-4F78-7A8C-2198FD1BB4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EB9D0-01E7-B6C1-85E0-CDE4C63433C9}"/>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75504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989F9-C5D1-7EED-50E8-F5D7B57E47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232D21-4F25-DC78-5A16-AE94DAD2B8A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199B81-77CD-B0CD-5BAF-AD2539CB79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5F3B09-AB58-A888-D030-6BB3848F92E7}"/>
              </a:ext>
            </a:extLst>
          </p:cNvPr>
          <p:cNvSpPr>
            <a:spLocks noGrp="1"/>
          </p:cNvSpPr>
          <p:nvPr>
            <p:ph type="dt" sz="half" idx="10"/>
          </p:nvPr>
        </p:nvSpPr>
        <p:spPr/>
        <p:txBody>
          <a:bodyPr/>
          <a:lstStyle/>
          <a:p>
            <a:fld id="{56B1C505-9827-4A1E-9070-A38394F37B35}"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4F96B5DD-5EE8-9237-4A2A-E647F82FB7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2C543B-861E-92F5-2ED8-827FB22699A8}"/>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251316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33B11-413F-2092-C8CB-2C758415D7F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EED98F-A8A1-FF0B-81B0-9A4079BE8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14001BC-6A0B-05EE-50BF-6CE60FC5AD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912F50-15CB-B705-B195-F71BA8068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98B22CC-F6BC-B580-EC52-0B6A5284AD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BAF236-14CE-72FF-C39C-02435A119E89}"/>
              </a:ext>
            </a:extLst>
          </p:cNvPr>
          <p:cNvSpPr>
            <a:spLocks noGrp="1"/>
          </p:cNvSpPr>
          <p:nvPr>
            <p:ph type="dt" sz="half" idx="10"/>
          </p:nvPr>
        </p:nvSpPr>
        <p:spPr/>
        <p:txBody>
          <a:bodyPr/>
          <a:lstStyle/>
          <a:p>
            <a:fld id="{4CE3A17D-1620-4121-AE99-5517FAF78488}" type="datetime1">
              <a:rPr kumimoji="1" lang="ja-JP" altLang="en-US" smtClean="0"/>
              <a:t>2024/12/10</a:t>
            </a:fld>
            <a:endParaRPr kumimoji="1" lang="ja-JP" altLang="en-US"/>
          </a:p>
        </p:txBody>
      </p:sp>
      <p:sp>
        <p:nvSpPr>
          <p:cNvPr id="8" name="フッター プレースホルダー 7">
            <a:extLst>
              <a:ext uri="{FF2B5EF4-FFF2-40B4-BE49-F238E27FC236}">
                <a16:creationId xmlns:a16="http://schemas.microsoft.com/office/drawing/2014/main" id="{9E5EEA06-4D15-201A-5560-E075708FC7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3B6CF4-E770-98E2-4741-9D4040FAB6C7}"/>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4150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9B48B-C130-639B-7D53-E165485EE78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6C3E34A-E8BD-3F4E-6868-55D72B01CB9F}"/>
              </a:ext>
            </a:extLst>
          </p:cNvPr>
          <p:cNvSpPr>
            <a:spLocks noGrp="1"/>
          </p:cNvSpPr>
          <p:nvPr>
            <p:ph type="dt" sz="half" idx="10"/>
          </p:nvPr>
        </p:nvSpPr>
        <p:spPr/>
        <p:txBody>
          <a:bodyPr/>
          <a:lstStyle/>
          <a:p>
            <a:fld id="{9B6D0BEB-8B4F-408D-8942-4551E8B1B5AA}" type="datetime1">
              <a:rPr kumimoji="1" lang="ja-JP" altLang="en-US" smtClean="0"/>
              <a:t>2024/12/10</a:t>
            </a:fld>
            <a:endParaRPr kumimoji="1" lang="ja-JP" altLang="en-US"/>
          </a:p>
        </p:txBody>
      </p:sp>
      <p:sp>
        <p:nvSpPr>
          <p:cNvPr id="4" name="フッター プレースホルダー 3">
            <a:extLst>
              <a:ext uri="{FF2B5EF4-FFF2-40B4-BE49-F238E27FC236}">
                <a16:creationId xmlns:a16="http://schemas.microsoft.com/office/drawing/2014/main" id="{DF56C693-357B-EFED-801E-5DA2C112FB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F08212E-497D-F749-05C9-B78307CF9DA4}"/>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21379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F5C5ED-26E2-29A2-0AC5-C74BA841BCF3}"/>
              </a:ext>
            </a:extLst>
          </p:cNvPr>
          <p:cNvSpPr>
            <a:spLocks noGrp="1"/>
          </p:cNvSpPr>
          <p:nvPr>
            <p:ph type="dt" sz="half" idx="10"/>
          </p:nvPr>
        </p:nvSpPr>
        <p:spPr/>
        <p:txBody>
          <a:bodyPr/>
          <a:lstStyle/>
          <a:p>
            <a:fld id="{77DA9736-FACD-4733-87DA-FE1B9BF0C1B6}" type="datetime1">
              <a:rPr kumimoji="1" lang="ja-JP" altLang="en-US" smtClean="0"/>
              <a:t>2024/12/10</a:t>
            </a:fld>
            <a:endParaRPr kumimoji="1" lang="ja-JP" altLang="en-US"/>
          </a:p>
        </p:txBody>
      </p:sp>
      <p:sp>
        <p:nvSpPr>
          <p:cNvPr id="3" name="フッター プレースホルダー 2">
            <a:extLst>
              <a:ext uri="{FF2B5EF4-FFF2-40B4-BE49-F238E27FC236}">
                <a16:creationId xmlns:a16="http://schemas.microsoft.com/office/drawing/2014/main" id="{97B7016C-A083-894A-3F6B-BFDBB9F406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DF364A-DB99-DED5-AB66-A8CF635EA71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363456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B2D5B-47F4-B8D6-31A6-4F0420752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F5C0B3-5DC2-9BF2-DB81-0D50CB255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0CFA98C-C796-6842-3717-5C9BDBD9B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3B3414-24B2-3230-68B3-DEBA75B934DE}"/>
              </a:ext>
            </a:extLst>
          </p:cNvPr>
          <p:cNvSpPr>
            <a:spLocks noGrp="1"/>
          </p:cNvSpPr>
          <p:nvPr>
            <p:ph type="dt" sz="half" idx="10"/>
          </p:nvPr>
        </p:nvSpPr>
        <p:spPr/>
        <p:txBody>
          <a:bodyPr/>
          <a:lstStyle/>
          <a:p>
            <a:fld id="{E095745D-EE64-403D-8DA8-6F9259F2B6E3}"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95A4D058-74F3-33A1-2639-5E7B296904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8C0D18-9D76-3AA8-9190-41645BFB0555}"/>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427313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D64F2-D6DF-DFF4-BC8C-075B8798B6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02B2BD-31AB-D56B-9FA1-C60D16930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46055E-BB74-C032-A7BB-10B4DBCD1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FF0B2F-6DA8-B1C0-03C5-51896636FFA7}"/>
              </a:ext>
            </a:extLst>
          </p:cNvPr>
          <p:cNvSpPr>
            <a:spLocks noGrp="1"/>
          </p:cNvSpPr>
          <p:nvPr>
            <p:ph type="dt" sz="half" idx="10"/>
          </p:nvPr>
        </p:nvSpPr>
        <p:spPr/>
        <p:txBody>
          <a:bodyPr/>
          <a:lstStyle/>
          <a:p>
            <a:fld id="{A41BA36C-DE1C-4E24-BED6-05D64C8C05DD}"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73297852-98CB-1BA1-D364-E7BFDEF3BA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6DFC4-FB98-3E13-7253-B905246B9FC2}"/>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57272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6B176DF-CD99-7F09-12E7-062B92654288}"/>
              </a:ext>
            </a:extLst>
          </p:cNvPr>
          <p:cNvSpPr>
            <a:spLocks noGrp="1"/>
          </p:cNvSpPr>
          <p:nvPr>
            <p:ph type="title"/>
          </p:nvPr>
        </p:nvSpPr>
        <p:spPr>
          <a:xfrm>
            <a:off x="0" y="1825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B99C3D-FA50-364A-39FA-838BA75455C8}"/>
              </a:ext>
            </a:extLst>
          </p:cNvPr>
          <p:cNvSpPr>
            <a:spLocks noGrp="1"/>
          </p:cNvSpPr>
          <p:nvPr>
            <p:ph type="body" idx="1"/>
          </p:nvPr>
        </p:nvSpPr>
        <p:spPr>
          <a:xfrm>
            <a:off x="0" y="1362073"/>
            <a:ext cx="11353800" cy="481489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913AD29-87FF-738E-4716-9C6784004AA2}"/>
              </a:ext>
            </a:extLst>
          </p:cNvPr>
          <p:cNvSpPr>
            <a:spLocks noGrp="1"/>
          </p:cNvSpPr>
          <p:nvPr>
            <p:ph type="dt" sz="half" idx="2"/>
          </p:nvPr>
        </p:nvSpPr>
        <p:spPr>
          <a:xfrm>
            <a:off x="-113145" y="6492875"/>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3DC84D-E2A3-4511-B6EF-73EBBF4B6592}"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B132CE2C-8F28-A4EF-2917-B5C6400761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17376E-EF82-B8EA-188C-956907542FB7}"/>
              </a:ext>
            </a:extLst>
          </p:cNvPr>
          <p:cNvSpPr>
            <a:spLocks noGrp="1"/>
          </p:cNvSpPr>
          <p:nvPr>
            <p:ph type="sldNum" sz="quarter" idx="4"/>
          </p:nvPr>
        </p:nvSpPr>
        <p:spPr>
          <a:xfrm>
            <a:off x="9515763" y="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6800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53EACD6-3A6F-1C84-C1A2-7626B7C176B3}"/>
              </a:ext>
            </a:extLst>
          </p:cNvPr>
          <p:cNvSpPr txBox="1"/>
          <p:nvPr/>
        </p:nvSpPr>
        <p:spPr>
          <a:xfrm>
            <a:off x="2763585" y="1497382"/>
            <a:ext cx="5793574" cy="1938992"/>
          </a:xfrm>
          <a:prstGeom prst="rect">
            <a:avLst/>
          </a:prstGeom>
          <a:noFill/>
        </p:spPr>
        <p:txBody>
          <a:bodyPr wrap="none" rtlCol="0">
            <a:spAutoFit/>
          </a:bodyPr>
          <a:lstStyle/>
          <a:p>
            <a:r>
              <a:rPr kumimoji="1" lang="ja-JP" altLang="en-US" sz="4000" b="1" dirty="0"/>
              <a:t>モデル作成に関連する</a:t>
            </a:r>
            <a:endParaRPr kumimoji="1" lang="en-US" altLang="ja-JP" sz="4000" b="1" dirty="0"/>
          </a:p>
          <a:p>
            <a:r>
              <a:rPr lang="en-US" altLang="ja-JP" sz="4000" b="1" dirty="0"/>
              <a:t>(*.</a:t>
            </a:r>
            <a:r>
              <a:rPr lang="en-US" altLang="ja-JP" sz="4000" b="1" dirty="0" err="1"/>
              <a:t>vtk</a:t>
            </a:r>
            <a:r>
              <a:rPr lang="en-US" altLang="ja-JP" sz="4000" b="1" dirty="0"/>
              <a:t>),</a:t>
            </a:r>
            <a:r>
              <a:rPr lang="en-US" altLang="ja-JP" sz="4000" dirty="0"/>
              <a:t> </a:t>
            </a:r>
            <a:r>
              <a:rPr lang="en-US" altLang="ja-JP" sz="4000" b="1" dirty="0"/>
              <a:t>(*.</a:t>
            </a:r>
            <a:r>
              <a:rPr lang="en-US" altLang="ja-JP" sz="4000" b="1" dirty="0" err="1"/>
              <a:t>stl</a:t>
            </a:r>
            <a:r>
              <a:rPr lang="en-US" altLang="ja-JP" sz="4000" b="1" dirty="0"/>
              <a:t>), (*.</a:t>
            </a:r>
            <a:r>
              <a:rPr lang="en-US" altLang="ja-JP" sz="4000" b="1" dirty="0" err="1"/>
              <a:t>msh</a:t>
            </a:r>
            <a:r>
              <a:rPr lang="en-US" altLang="ja-JP" sz="4000" b="1" dirty="0"/>
              <a:t>) </a:t>
            </a:r>
          </a:p>
          <a:p>
            <a:r>
              <a:rPr kumimoji="1" lang="ja-JP" altLang="en-US" sz="4000" b="1" dirty="0"/>
              <a:t>データ</a:t>
            </a:r>
            <a:r>
              <a:rPr lang="ja-JP" altLang="en-US" sz="4000" b="1" dirty="0"/>
              <a:t>形式について</a:t>
            </a:r>
            <a:endParaRPr kumimoji="1" lang="ja-JP" altLang="en-US" sz="4000" b="1" dirty="0"/>
          </a:p>
        </p:txBody>
      </p:sp>
      <p:sp>
        <p:nvSpPr>
          <p:cNvPr id="5" name="テキスト ボックス 4">
            <a:extLst>
              <a:ext uri="{FF2B5EF4-FFF2-40B4-BE49-F238E27FC236}">
                <a16:creationId xmlns:a16="http://schemas.microsoft.com/office/drawing/2014/main" id="{6616A303-6851-0F80-25E5-EB9D6FE5C006}"/>
              </a:ext>
            </a:extLst>
          </p:cNvPr>
          <p:cNvSpPr txBox="1"/>
          <p:nvPr/>
        </p:nvSpPr>
        <p:spPr>
          <a:xfrm>
            <a:off x="4785525" y="4613645"/>
            <a:ext cx="1178528" cy="369332"/>
          </a:xfrm>
          <a:prstGeom prst="rect">
            <a:avLst/>
          </a:prstGeom>
          <a:noFill/>
        </p:spPr>
        <p:txBody>
          <a:bodyPr wrap="none" rtlCol="0">
            <a:spAutoFit/>
          </a:bodyPr>
          <a:lstStyle/>
          <a:p>
            <a:r>
              <a:rPr kumimoji="1" lang="en-US" altLang="ja-JP" dirty="0"/>
              <a:t>24/11/30</a:t>
            </a:r>
            <a:endParaRPr kumimoji="1" lang="ja-JP" altLang="en-US" dirty="0"/>
          </a:p>
        </p:txBody>
      </p:sp>
      <p:sp>
        <p:nvSpPr>
          <p:cNvPr id="2" name="日付プレースホルダー 1">
            <a:extLst>
              <a:ext uri="{FF2B5EF4-FFF2-40B4-BE49-F238E27FC236}">
                <a16:creationId xmlns:a16="http://schemas.microsoft.com/office/drawing/2014/main" id="{2F8C22CD-0550-41E9-FB5B-0DED2CCF6E8F}"/>
              </a:ext>
            </a:extLst>
          </p:cNvPr>
          <p:cNvSpPr>
            <a:spLocks noGrp="1"/>
          </p:cNvSpPr>
          <p:nvPr>
            <p:ph type="dt" sz="half" idx="10"/>
          </p:nvPr>
        </p:nvSpPr>
        <p:spPr/>
        <p:txBody>
          <a:bodyPr/>
          <a:lstStyle/>
          <a:p>
            <a:fld id="{33362D81-4261-4F2B-A02E-5D4D12CFD797}" type="datetime1">
              <a:rPr kumimoji="1" lang="ja-JP" altLang="en-US" smtClean="0"/>
              <a:t>2024/12/10</a:t>
            </a:fld>
            <a:endParaRPr kumimoji="1" lang="ja-JP" altLang="en-US"/>
          </a:p>
        </p:txBody>
      </p:sp>
      <p:sp>
        <p:nvSpPr>
          <p:cNvPr id="3" name="スライド番号プレースホルダー 2">
            <a:extLst>
              <a:ext uri="{FF2B5EF4-FFF2-40B4-BE49-F238E27FC236}">
                <a16:creationId xmlns:a16="http://schemas.microsoft.com/office/drawing/2014/main" id="{C080B142-869E-CF84-E977-C927FA0C1E61}"/>
              </a:ext>
            </a:extLst>
          </p:cNvPr>
          <p:cNvSpPr>
            <a:spLocks noGrp="1"/>
          </p:cNvSpPr>
          <p:nvPr>
            <p:ph type="sldNum" sz="quarter" idx="12"/>
          </p:nvPr>
        </p:nvSpPr>
        <p:spPr/>
        <p:txBody>
          <a:bodyPr/>
          <a:lstStyle/>
          <a:p>
            <a:fld id="{2468938B-821B-4D83-A819-0FC7E7F9BD62}" type="slidenum">
              <a:rPr kumimoji="1" lang="ja-JP" altLang="en-US" smtClean="0"/>
              <a:t>1</a:t>
            </a:fld>
            <a:endParaRPr kumimoji="1" lang="ja-JP" altLang="en-US"/>
          </a:p>
        </p:txBody>
      </p:sp>
    </p:spTree>
    <p:extLst>
      <p:ext uri="{BB962C8B-B14F-4D97-AF65-F5344CB8AC3E}">
        <p14:creationId xmlns:p14="http://schemas.microsoft.com/office/powerpoint/2010/main" val="215089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BA47A-D732-C49F-85F1-4C48335E7A73}"/>
              </a:ext>
            </a:extLst>
          </p:cNvPr>
          <p:cNvSpPr txBox="1"/>
          <p:nvPr/>
        </p:nvSpPr>
        <p:spPr>
          <a:xfrm>
            <a:off x="265471" y="137652"/>
            <a:ext cx="3467616" cy="584775"/>
          </a:xfrm>
          <a:prstGeom prst="rect">
            <a:avLst/>
          </a:prstGeom>
          <a:noFill/>
        </p:spPr>
        <p:txBody>
          <a:bodyPr wrap="none" rtlCol="0">
            <a:spAutoFit/>
          </a:bodyPr>
          <a:lstStyle/>
          <a:p>
            <a:r>
              <a:rPr kumimoji="1" lang="ja-JP" altLang="en-US" sz="3200" b="1" dirty="0"/>
              <a:t>この資料について</a:t>
            </a:r>
          </a:p>
        </p:txBody>
      </p:sp>
      <p:sp>
        <p:nvSpPr>
          <p:cNvPr id="5" name="テキスト ボックス 4">
            <a:extLst>
              <a:ext uri="{FF2B5EF4-FFF2-40B4-BE49-F238E27FC236}">
                <a16:creationId xmlns:a16="http://schemas.microsoft.com/office/drawing/2014/main" id="{27220007-F6B0-AB3B-19D8-B80217381E0F}"/>
              </a:ext>
            </a:extLst>
          </p:cNvPr>
          <p:cNvSpPr txBox="1"/>
          <p:nvPr/>
        </p:nvSpPr>
        <p:spPr>
          <a:xfrm>
            <a:off x="246101" y="1199334"/>
            <a:ext cx="10649069" cy="3785652"/>
          </a:xfrm>
          <a:prstGeom prst="rect">
            <a:avLst/>
          </a:prstGeom>
          <a:noFill/>
        </p:spPr>
        <p:txBody>
          <a:bodyPr wrap="none" rtlCol="0">
            <a:spAutoFit/>
          </a:bodyPr>
          <a:lstStyle/>
          <a:p>
            <a:r>
              <a:rPr kumimoji="1" lang="ja-JP" altLang="en-US" sz="2400" b="1" u="sng" dirty="0"/>
              <a:t>流体解析のため</a:t>
            </a:r>
            <a:r>
              <a:rPr lang="ja-JP" altLang="en-US" sz="2400" b="1" u="sng" dirty="0"/>
              <a:t>の</a:t>
            </a:r>
            <a:r>
              <a:rPr kumimoji="1" lang="en-US" altLang="ja-JP" sz="2400" b="1" dirty="0"/>
              <a:t>3</a:t>
            </a:r>
            <a:r>
              <a:rPr kumimoji="1" lang="ja-JP" altLang="en-US" sz="2400" b="1" dirty="0"/>
              <a:t>次元モデルに関連する</a:t>
            </a:r>
            <a:r>
              <a:rPr lang="ja-JP" altLang="en-US" sz="2400" b="1" dirty="0"/>
              <a:t>ファイル形式</a:t>
            </a:r>
            <a:endParaRPr lang="en-US" altLang="ja-JP" sz="2400" b="1" dirty="0"/>
          </a:p>
          <a:p>
            <a:r>
              <a:rPr lang="en-US" altLang="ja-JP" sz="2400" b="1" dirty="0"/>
              <a:t>(</a:t>
            </a:r>
            <a:r>
              <a:rPr lang="ja-JP" altLang="en-US" sz="2400" b="1" dirty="0"/>
              <a:t> </a:t>
            </a:r>
            <a:r>
              <a:rPr lang="en-US" altLang="ja-JP" sz="2400" b="1" dirty="0"/>
              <a:t>(.</a:t>
            </a:r>
            <a:r>
              <a:rPr lang="en-US" altLang="ja-JP" sz="2400" b="1" dirty="0" err="1"/>
              <a:t>vtk</a:t>
            </a:r>
            <a:r>
              <a:rPr lang="en-US" altLang="ja-JP" sz="2400" b="1" dirty="0"/>
              <a:t>), (*.</a:t>
            </a:r>
            <a:r>
              <a:rPr lang="en-US" altLang="ja-JP" sz="2400" b="1" dirty="0" err="1"/>
              <a:t>stl</a:t>
            </a:r>
            <a:r>
              <a:rPr lang="en-US" altLang="ja-JP" sz="2400" b="1" dirty="0"/>
              <a:t>), (*.</a:t>
            </a:r>
            <a:r>
              <a:rPr lang="en-US" altLang="ja-JP" sz="2400" b="1" dirty="0" err="1"/>
              <a:t>msh</a:t>
            </a:r>
            <a:r>
              <a:rPr lang="en-US" altLang="ja-JP" sz="2400" b="1" dirty="0"/>
              <a:t>) </a:t>
            </a:r>
            <a:r>
              <a:rPr lang="ja-JP" altLang="en-US" sz="2400" b="1" dirty="0"/>
              <a:t>など</a:t>
            </a:r>
            <a:r>
              <a:rPr lang="en-US" altLang="ja-JP" sz="2400" b="1" dirty="0"/>
              <a:t>)</a:t>
            </a:r>
            <a:r>
              <a:rPr lang="ja-JP" altLang="en-US" sz="2400" b="1" dirty="0"/>
              <a:t>について覚書としてまとめた。</a:t>
            </a:r>
            <a:endParaRPr lang="en-US" altLang="ja-JP" sz="2400" b="1" dirty="0"/>
          </a:p>
          <a:p>
            <a:r>
              <a:rPr lang="ja-JP" altLang="en-US" sz="2400" b="1" dirty="0"/>
              <a:t>読込及び出力に際してこれらのデータ形式に関する理解が必要となる。</a:t>
            </a:r>
            <a:endParaRPr lang="en-US" altLang="ja-JP" sz="2400" b="1" dirty="0"/>
          </a:p>
          <a:p>
            <a:endParaRPr lang="en-US" altLang="ja-JP" sz="2400" b="1" dirty="0"/>
          </a:p>
          <a:p>
            <a:r>
              <a:rPr lang="en-US" altLang="ja-JP" sz="2400" b="1" u="sng" dirty="0" err="1"/>
              <a:t>OpenFOAM</a:t>
            </a:r>
            <a:r>
              <a:rPr lang="ja-JP" altLang="en-US" sz="2400" b="1" u="sng" dirty="0"/>
              <a:t>で使用する</a:t>
            </a:r>
            <a:r>
              <a:rPr lang="ja-JP" altLang="en-US" sz="2400" b="1" dirty="0"/>
              <a:t>ことや、</a:t>
            </a:r>
            <a:r>
              <a:rPr lang="en-US" altLang="ja-JP" sz="2400" b="1" dirty="0" err="1"/>
              <a:t>Paraview</a:t>
            </a:r>
            <a:r>
              <a:rPr lang="ja-JP" altLang="en-US" sz="2400" b="1" dirty="0"/>
              <a:t>で正しく表示できることを</a:t>
            </a:r>
            <a:endParaRPr lang="en-US" altLang="ja-JP" sz="2400" b="1" dirty="0"/>
          </a:p>
          <a:p>
            <a:r>
              <a:rPr lang="ja-JP" altLang="en-US" sz="2400" b="1" dirty="0"/>
              <a:t>念頭に置いている。</a:t>
            </a:r>
            <a:endParaRPr lang="en-US" altLang="ja-JP" sz="2400" b="1" dirty="0"/>
          </a:p>
          <a:p>
            <a:endParaRPr lang="en-US" altLang="ja-JP" sz="2400" b="1" dirty="0"/>
          </a:p>
          <a:p>
            <a:r>
              <a:rPr lang="ja-JP" altLang="en-US" sz="2400" b="1" dirty="0"/>
              <a:t>現時点で完全には理解しきれていない事などもコメントの形で書き残した。</a:t>
            </a:r>
            <a:endParaRPr lang="en-US" altLang="ja-JP" sz="2400" b="1" dirty="0"/>
          </a:p>
          <a:p>
            <a:r>
              <a:rPr lang="ja-JP" altLang="en-US" sz="2400" b="1" dirty="0"/>
              <a:t>今後補足したい。</a:t>
            </a:r>
            <a:endParaRPr lang="en-US" altLang="ja-JP" sz="2400" b="1" dirty="0"/>
          </a:p>
          <a:p>
            <a:endParaRPr lang="en-US" altLang="ja-JP" sz="2400" dirty="0"/>
          </a:p>
        </p:txBody>
      </p:sp>
      <p:sp>
        <p:nvSpPr>
          <p:cNvPr id="6" name="テキスト ボックス 5">
            <a:extLst>
              <a:ext uri="{FF2B5EF4-FFF2-40B4-BE49-F238E27FC236}">
                <a16:creationId xmlns:a16="http://schemas.microsoft.com/office/drawing/2014/main" id="{CF81BE10-D85C-468A-5205-444CB255D9AC}"/>
              </a:ext>
            </a:extLst>
          </p:cNvPr>
          <p:cNvSpPr txBox="1"/>
          <p:nvPr/>
        </p:nvSpPr>
        <p:spPr>
          <a:xfrm>
            <a:off x="265471" y="4965291"/>
            <a:ext cx="2646878" cy="461665"/>
          </a:xfrm>
          <a:prstGeom prst="rect">
            <a:avLst/>
          </a:prstGeom>
          <a:noFill/>
        </p:spPr>
        <p:txBody>
          <a:bodyPr wrap="none" rtlCol="0">
            <a:spAutoFit/>
          </a:bodyPr>
          <a:lstStyle/>
          <a:p>
            <a:r>
              <a:rPr kumimoji="1" lang="ja-JP" altLang="en-US" sz="2400" b="1" dirty="0"/>
              <a:t>使用しているもの</a:t>
            </a:r>
            <a:endParaRPr kumimoji="1" lang="ja-JP" altLang="en-US" b="1" dirty="0"/>
          </a:p>
        </p:txBody>
      </p:sp>
      <p:sp>
        <p:nvSpPr>
          <p:cNvPr id="8" name="テキスト ボックス 7">
            <a:extLst>
              <a:ext uri="{FF2B5EF4-FFF2-40B4-BE49-F238E27FC236}">
                <a16:creationId xmlns:a16="http://schemas.microsoft.com/office/drawing/2014/main" id="{786755A2-007F-D4B5-D08B-E669E1F59676}"/>
              </a:ext>
            </a:extLst>
          </p:cNvPr>
          <p:cNvSpPr txBox="1"/>
          <p:nvPr/>
        </p:nvSpPr>
        <p:spPr>
          <a:xfrm>
            <a:off x="609600" y="5621484"/>
            <a:ext cx="3297698" cy="646331"/>
          </a:xfrm>
          <a:prstGeom prst="rect">
            <a:avLst/>
          </a:prstGeom>
          <a:noFill/>
        </p:spPr>
        <p:txBody>
          <a:bodyPr wrap="none" rtlCol="0">
            <a:spAutoFit/>
          </a:bodyPr>
          <a:lstStyle/>
          <a:p>
            <a:r>
              <a:rPr kumimoji="1" lang="en-US" altLang="ja-JP" dirty="0" err="1"/>
              <a:t>Gmsh</a:t>
            </a:r>
            <a:r>
              <a:rPr kumimoji="1" lang="en-US" altLang="ja-JP" dirty="0"/>
              <a:t> </a:t>
            </a:r>
          </a:p>
          <a:p>
            <a:r>
              <a:rPr kumimoji="1" lang="en-US" altLang="ja-JP" dirty="0" err="1"/>
              <a:t>Paraview</a:t>
            </a:r>
            <a:r>
              <a:rPr kumimoji="1" lang="en-US" altLang="ja-JP" dirty="0"/>
              <a:t> 5.13 (</a:t>
            </a:r>
            <a:r>
              <a:rPr kumimoji="1" lang="ja-JP" altLang="en-US" dirty="0"/>
              <a:t>現時点で最新</a:t>
            </a:r>
            <a:r>
              <a:rPr kumimoji="1" lang="en-US" altLang="ja-JP" dirty="0"/>
              <a:t>)</a:t>
            </a:r>
            <a:endParaRPr kumimoji="1" lang="ja-JP" altLang="en-US" dirty="0"/>
          </a:p>
        </p:txBody>
      </p:sp>
      <p:sp>
        <p:nvSpPr>
          <p:cNvPr id="2" name="日付プレースホルダー 1">
            <a:extLst>
              <a:ext uri="{FF2B5EF4-FFF2-40B4-BE49-F238E27FC236}">
                <a16:creationId xmlns:a16="http://schemas.microsoft.com/office/drawing/2014/main" id="{93BEF7C6-FBD8-7829-611F-FA20BBBEC43D}"/>
              </a:ext>
            </a:extLst>
          </p:cNvPr>
          <p:cNvSpPr>
            <a:spLocks noGrp="1"/>
          </p:cNvSpPr>
          <p:nvPr>
            <p:ph type="dt" sz="half" idx="10"/>
          </p:nvPr>
        </p:nvSpPr>
        <p:spPr/>
        <p:txBody>
          <a:bodyPr/>
          <a:lstStyle/>
          <a:p>
            <a:fld id="{806F24A1-885D-4254-B1CA-13C6C4517430}" type="datetime1">
              <a:rPr kumimoji="1" lang="ja-JP" altLang="en-US" smtClean="0"/>
              <a:t>2024/12/10</a:t>
            </a:fld>
            <a:endParaRPr kumimoji="1" lang="ja-JP" altLang="en-US"/>
          </a:p>
        </p:txBody>
      </p:sp>
      <p:sp>
        <p:nvSpPr>
          <p:cNvPr id="3" name="スライド番号プレースホルダー 2">
            <a:extLst>
              <a:ext uri="{FF2B5EF4-FFF2-40B4-BE49-F238E27FC236}">
                <a16:creationId xmlns:a16="http://schemas.microsoft.com/office/drawing/2014/main" id="{BA9A32EF-E5F3-6ACE-DE02-8F8DF9B6CA57}"/>
              </a:ext>
            </a:extLst>
          </p:cNvPr>
          <p:cNvSpPr>
            <a:spLocks noGrp="1"/>
          </p:cNvSpPr>
          <p:nvPr>
            <p:ph type="sldNum" sz="quarter" idx="12"/>
          </p:nvPr>
        </p:nvSpPr>
        <p:spPr/>
        <p:txBody>
          <a:bodyPr/>
          <a:lstStyle/>
          <a:p>
            <a:fld id="{2468938B-821B-4D83-A819-0FC7E7F9BD62}" type="slidenum">
              <a:rPr kumimoji="1" lang="ja-JP" altLang="en-US" smtClean="0"/>
              <a:t>2</a:t>
            </a:fld>
            <a:endParaRPr kumimoji="1" lang="ja-JP" altLang="en-US"/>
          </a:p>
        </p:txBody>
      </p:sp>
    </p:spTree>
    <p:extLst>
      <p:ext uri="{BB962C8B-B14F-4D97-AF65-F5344CB8AC3E}">
        <p14:creationId xmlns:p14="http://schemas.microsoft.com/office/powerpoint/2010/main" val="86168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2F9067F-A695-7DE0-F325-7DD9B07CF1B7}"/>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D2A39B2F-3E92-DA00-1FFD-1AFFCAB9B033}"/>
              </a:ext>
            </a:extLst>
          </p:cNvPr>
          <p:cNvSpPr txBox="1"/>
          <p:nvPr/>
        </p:nvSpPr>
        <p:spPr>
          <a:xfrm>
            <a:off x="157715" y="685660"/>
            <a:ext cx="11726287" cy="5909310"/>
          </a:xfrm>
          <a:prstGeom prst="rect">
            <a:avLst/>
          </a:prstGeom>
          <a:noFill/>
        </p:spPr>
        <p:txBody>
          <a:bodyPr wrap="none" rtlCol="0">
            <a:spAutoFit/>
          </a:bodyPr>
          <a:lstStyle/>
          <a:p>
            <a:r>
              <a:rPr kumimoji="1" lang="en-US" altLang="ja-JP" b="1" dirty="0"/>
              <a:t>3</a:t>
            </a:r>
            <a:r>
              <a:rPr kumimoji="1" lang="ja-JP" altLang="en-US" b="1" dirty="0"/>
              <a:t>次元形状に対して、メッシュが切られたもの。</a:t>
            </a:r>
            <a:endParaRPr kumimoji="1" lang="en-US" altLang="ja-JP" b="1" dirty="0"/>
          </a:p>
          <a:p>
            <a:r>
              <a:rPr lang="ja-JP" altLang="en-US" b="1" dirty="0"/>
              <a:t>自作した任意形状に対して</a:t>
            </a:r>
            <a:r>
              <a:rPr lang="en-US" altLang="ja-JP" b="1" dirty="0" err="1"/>
              <a:t>OpenFOAM</a:t>
            </a:r>
            <a:r>
              <a:rPr lang="ja-JP" altLang="en-US" b="1" dirty="0"/>
              <a:t>で流体解析を行う際も、基本的にこの拡張子で行う。</a:t>
            </a:r>
            <a:endParaRPr kumimoji="1" lang="en-US" altLang="ja-JP" b="1" dirty="0"/>
          </a:p>
          <a:p>
            <a:r>
              <a:rPr lang="en-US" altLang="ja-JP" b="1" dirty="0"/>
              <a:t>(</a:t>
            </a:r>
            <a:r>
              <a:rPr lang="ja-JP" altLang="en-US" b="1" dirty="0"/>
              <a:t>コメント</a:t>
            </a:r>
            <a:r>
              <a:rPr lang="en-US" altLang="ja-JP" b="1" dirty="0"/>
              <a:t>. </a:t>
            </a:r>
            <a:r>
              <a:rPr lang="en-US" altLang="ja-JP" b="1" dirty="0" err="1"/>
              <a:t>OpenFOAM</a:t>
            </a:r>
            <a:r>
              <a:rPr lang="ja-JP" altLang="en-US" b="1" dirty="0"/>
              <a:t>でもメッシュ生成ができる。</a:t>
            </a:r>
            <a:endParaRPr lang="en-US" altLang="ja-JP" b="1" dirty="0"/>
          </a:p>
          <a:p>
            <a:r>
              <a:rPr lang="en-US" altLang="ja-JP" b="1" dirty="0"/>
              <a:t>	</a:t>
            </a:r>
            <a:r>
              <a:rPr lang="en-US" altLang="ja-JP" b="1" dirty="0" err="1"/>
              <a:t>stl</a:t>
            </a:r>
            <a:r>
              <a:rPr lang="ja-JP" altLang="en-US" b="1" dirty="0"/>
              <a:t>データで</a:t>
            </a:r>
            <a:r>
              <a:rPr lang="en-US" altLang="ja-JP" b="1" dirty="0" err="1"/>
              <a:t>OpenFOAM</a:t>
            </a:r>
            <a:r>
              <a:rPr lang="ja-JP" altLang="en-US" b="1" dirty="0"/>
              <a:t>に読み込ませ、</a:t>
            </a:r>
            <a:r>
              <a:rPr lang="en-US" altLang="ja-JP" b="1" dirty="0" err="1"/>
              <a:t>OpenFOAM</a:t>
            </a:r>
            <a:r>
              <a:rPr lang="ja-JP" altLang="en-US" b="1" dirty="0"/>
              <a:t>のメッシュ生成機能</a:t>
            </a:r>
            <a:endParaRPr lang="en-US" altLang="ja-JP" b="1" dirty="0"/>
          </a:p>
          <a:p>
            <a:r>
              <a:rPr lang="en-US" altLang="ja-JP" b="1" dirty="0"/>
              <a:t>	(</a:t>
            </a:r>
            <a:r>
              <a:rPr lang="en-US" altLang="ja-JP" b="1" dirty="0" err="1"/>
              <a:t>snappyHexMesh</a:t>
            </a:r>
            <a:r>
              <a:rPr lang="ja-JP" altLang="en-US" b="1" dirty="0"/>
              <a:t>や</a:t>
            </a:r>
            <a:r>
              <a:rPr lang="en-US" altLang="ja-JP" b="1" dirty="0" err="1"/>
              <a:t>blockMesh</a:t>
            </a:r>
            <a:r>
              <a:rPr lang="ja-JP" altLang="en-US" b="1" dirty="0"/>
              <a:t>など</a:t>
            </a:r>
            <a:r>
              <a:rPr lang="en-US" altLang="ja-JP" b="1" dirty="0"/>
              <a:t>)</a:t>
            </a:r>
            <a:r>
              <a:rPr lang="ja-JP" altLang="en-US" b="1" dirty="0"/>
              <a:t>でメッシュを生成し、解析</a:t>
            </a:r>
            <a:endParaRPr lang="en-US" altLang="ja-JP" b="1" dirty="0"/>
          </a:p>
          <a:p>
            <a:r>
              <a:rPr lang="en-US" altLang="ja-JP" b="1" dirty="0"/>
              <a:t>	</a:t>
            </a:r>
            <a:r>
              <a:rPr lang="ja-JP" altLang="en-US" b="1" dirty="0"/>
              <a:t>という手順がむしろ一般的らしい？</a:t>
            </a:r>
            <a:endParaRPr lang="en-US" altLang="ja-JP" b="1" dirty="0"/>
          </a:p>
          <a:p>
            <a:r>
              <a:rPr lang="en-US" altLang="ja-JP" b="1" dirty="0"/>
              <a:t>	</a:t>
            </a:r>
            <a:r>
              <a:rPr lang="ja-JP" altLang="en-US" b="1" dirty="0"/>
              <a:t>血流解析では、境界層にあたる円筒形状の外側はプリズムメッシュ</a:t>
            </a:r>
            <a:r>
              <a:rPr lang="en-US" altLang="ja-JP" b="1" dirty="0"/>
              <a:t>(</a:t>
            </a:r>
            <a:r>
              <a:rPr lang="ja-JP" altLang="en-US" b="1" dirty="0"/>
              <a:t>三角柱</a:t>
            </a:r>
            <a:r>
              <a:rPr lang="en-US" altLang="ja-JP" b="1" dirty="0"/>
              <a:t>)</a:t>
            </a:r>
            <a:r>
              <a:rPr lang="ja-JP" altLang="en-US" b="1" dirty="0"/>
              <a:t>を数層、</a:t>
            </a:r>
            <a:endParaRPr lang="en-US" altLang="ja-JP" b="1" dirty="0"/>
          </a:p>
          <a:p>
            <a:r>
              <a:rPr lang="en-US" altLang="ja-JP" b="1" dirty="0"/>
              <a:t>	</a:t>
            </a:r>
            <a:r>
              <a:rPr lang="ja-JP" altLang="en-US" b="1" dirty="0"/>
              <a:t>その内部はテトラメッシュ</a:t>
            </a:r>
            <a:r>
              <a:rPr lang="en-US" altLang="ja-JP" b="1" dirty="0"/>
              <a:t>(</a:t>
            </a:r>
            <a:r>
              <a:rPr lang="ja-JP" altLang="en-US" b="1" dirty="0"/>
              <a:t>四面体</a:t>
            </a:r>
            <a:r>
              <a:rPr lang="en-US" altLang="ja-JP" b="1" dirty="0"/>
              <a:t>)</a:t>
            </a:r>
            <a:r>
              <a:rPr lang="ja-JP" altLang="en-US" b="1" dirty="0"/>
              <a:t>でメッシュを切る。</a:t>
            </a:r>
            <a:endParaRPr lang="en-US" altLang="ja-JP" b="1" dirty="0"/>
          </a:p>
          <a:p>
            <a:r>
              <a:rPr lang="en-US" altLang="ja-JP" b="1" dirty="0"/>
              <a:t>	</a:t>
            </a:r>
            <a:r>
              <a:rPr lang="ja-JP" altLang="en-US" b="1" dirty="0"/>
              <a:t>そのようなやや高度な</a:t>
            </a:r>
            <a:r>
              <a:rPr lang="en-US" altLang="ja-JP" b="1" dirty="0"/>
              <a:t>(?)</a:t>
            </a:r>
            <a:r>
              <a:rPr lang="ja-JP" altLang="en-US" b="1" dirty="0"/>
              <a:t>メッシュの切り方をする場合は、事前にメッシュ生成ソフトウェア</a:t>
            </a:r>
            <a:endParaRPr lang="en-US" altLang="ja-JP" b="1" dirty="0"/>
          </a:p>
          <a:p>
            <a:r>
              <a:rPr lang="en-US" altLang="ja-JP" b="1" dirty="0"/>
              <a:t>	(ICEM</a:t>
            </a:r>
            <a:r>
              <a:rPr lang="ja-JP" altLang="en-US" b="1" dirty="0"/>
              <a:t>や</a:t>
            </a:r>
            <a:r>
              <a:rPr lang="en-US" altLang="ja-JP" b="1" dirty="0" err="1"/>
              <a:t>Gmsh</a:t>
            </a:r>
            <a:r>
              <a:rPr lang="ja-JP" altLang="en-US" b="1" dirty="0"/>
              <a:t>など</a:t>
            </a:r>
            <a:r>
              <a:rPr lang="en-US" altLang="ja-JP" b="1" dirty="0"/>
              <a:t>)</a:t>
            </a:r>
            <a:r>
              <a:rPr lang="ja-JP" altLang="en-US" b="1" dirty="0"/>
              <a:t>で</a:t>
            </a:r>
            <a:r>
              <a:rPr lang="en-US" altLang="ja-JP" b="1" dirty="0" err="1"/>
              <a:t>stl</a:t>
            </a:r>
            <a:r>
              <a:rPr lang="ja-JP" altLang="en-US" b="1" dirty="0"/>
              <a:t>データからメッシュを切り、</a:t>
            </a:r>
            <a:r>
              <a:rPr lang="en-US" altLang="ja-JP" b="1" dirty="0" err="1"/>
              <a:t>msh</a:t>
            </a:r>
            <a:r>
              <a:rPr lang="ja-JP" altLang="en-US" b="1" dirty="0"/>
              <a:t>ファイルにしてから</a:t>
            </a:r>
            <a:endParaRPr lang="en-US" altLang="ja-JP" b="1" dirty="0"/>
          </a:p>
          <a:p>
            <a:r>
              <a:rPr lang="en-US" altLang="ja-JP" b="1" dirty="0"/>
              <a:t>	</a:t>
            </a:r>
            <a:r>
              <a:rPr lang="en-US" altLang="ja-JP" b="1" dirty="0" err="1"/>
              <a:t>OpenFOAM</a:t>
            </a:r>
            <a:r>
              <a:rPr lang="ja-JP" altLang="en-US" b="1" dirty="0"/>
              <a:t>で数値計算だけ行う</a:t>
            </a:r>
            <a:r>
              <a:rPr lang="en-US" altLang="ja-JP" b="1" dirty="0"/>
              <a:t>(</a:t>
            </a:r>
            <a:r>
              <a:rPr lang="en-US" altLang="ja-JP" b="1" dirty="0" err="1"/>
              <a:t>OpenFOAM</a:t>
            </a:r>
            <a:r>
              <a:rPr lang="ja-JP" altLang="en-US" b="1" dirty="0"/>
              <a:t>でどれだけ柔軟にメッシュが切れるのか分かってない</a:t>
            </a:r>
            <a:r>
              <a:rPr lang="en-US" altLang="ja-JP" b="1" dirty="0"/>
              <a:t>..))</a:t>
            </a:r>
          </a:p>
          <a:p>
            <a:endParaRPr kumimoji="1" lang="en-US" altLang="ja-JP" b="1" dirty="0"/>
          </a:p>
          <a:p>
            <a:r>
              <a:rPr lang="ja-JP" altLang="en-US" b="1" dirty="0"/>
              <a:t>いくつかデータ形式があって、例えば </a:t>
            </a:r>
            <a:r>
              <a:rPr lang="en-US" altLang="ja-JP" b="1" dirty="0"/>
              <a:t>ICEM CFD </a:t>
            </a:r>
            <a:r>
              <a:rPr lang="ja-JP" altLang="en-US" b="1" dirty="0"/>
              <a:t>でメッシュを切って作成される</a:t>
            </a:r>
            <a:r>
              <a:rPr lang="en-US" altLang="ja-JP" b="1" dirty="0"/>
              <a:t>(.</a:t>
            </a:r>
            <a:r>
              <a:rPr lang="en-US" altLang="ja-JP" b="1" dirty="0" err="1"/>
              <a:t>msh</a:t>
            </a:r>
            <a:r>
              <a:rPr lang="en-US" altLang="ja-JP" b="1" dirty="0"/>
              <a:t>)</a:t>
            </a:r>
            <a:r>
              <a:rPr lang="ja-JP" altLang="en-US" b="1" dirty="0"/>
              <a:t>ファイルは、</a:t>
            </a:r>
            <a:endParaRPr lang="en-US" altLang="ja-JP" b="1" dirty="0"/>
          </a:p>
          <a:p>
            <a:r>
              <a:rPr kumimoji="1" lang="en-US" altLang="ja-JP" b="1" dirty="0"/>
              <a:t>CFD</a:t>
            </a:r>
            <a:r>
              <a:rPr kumimoji="1" lang="ja-JP" altLang="en-US" b="1" dirty="0"/>
              <a:t>で主流の</a:t>
            </a:r>
            <a:r>
              <a:rPr kumimoji="1" lang="en-US" altLang="ja-JP" b="1" dirty="0"/>
              <a:t>Fluent</a:t>
            </a:r>
            <a:r>
              <a:rPr kumimoji="1" lang="ja-JP" altLang="en-US" b="1" dirty="0"/>
              <a:t>形式 </a:t>
            </a:r>
            <a:r>
              <a:rPr kumimoji="1" lang="en-US" altLang="ja-JP" b="1" dirty="0"/>
              <a:t>(</a:t>
            </a:r>
            <a:r>
              <a:rPr kumimoji="1" lang="ja-JP" altLang="en-US" b="1" dirty="0"/>
              <a:t>たぶん他の形式でも出力できる</a:t>
            </a:r>
            <a:r>
              <a:rPr kumimoji="1" lang="en-US" altLang="ja-JP" b="1" dirty="0"/>
              <a:t>)</a:t>
            </a:r>
            <a:r>
              <a:rPr kumimoji="1" lang="ja-JP" altLang="en-US" b="1" dirty="0"/>
              <a:t>。 </a:t>
            </a:r>
            <a:endParaRPr kumimoji="1" lang="en-US" altLang="ja-JP" b="1" dirty="0"/>
          </a:p>
          <a:p>
            <a:r>
              <a:rPr kumimoji="1" lang="ja-JP" altLang="en-US" b="1" dirty="0"/>
              <a:t>フリーソフトウェアである</a:t>
            </a:r>
            <a:r>
              <a:rPr kumimoji="1" lang="en-US" altLang="ja-JP" b="1" dirty="0" err="1"/>
              <a:t>Gmsh</a:t>
            </a:r>
            <a:r>
              <a:rPr kumimoji="1" lang="en-US" altLang="ja-JP" b="1" dirty="0"/>
              <a:t> </a:t>
            </a:r>
            <a:r>
              <a:rPr kumimoji="1" lang="ja-JP" altLang="en-US" b="1" dirty="0"/>
              <a:t>で出力される</a:t>
            </a:r>
            <a:r>
              <a:rPr kumimoji="1" lang="en-US" altLang="ja-JP" b="1" dirty="0"/>
              <a:t>(.</a:t>
            </a:r>
            <a:r>
              <a:rPr kumimoji="1" lang="en-US" altLang="ja-JP" b="1" dirty="0" err="1"/>
              <a:t>msh</a:t>
            </a:r>
            <a:r>
              <a:rPr kumimoji="1" lang="en-US" altLang="ja-JP" b="1" dirty="0"/>
              <a:t>)</a:t>
            </a:r>
            <a:r>
              <a:rPr kumimoji="1" lang="ja-JP" altLang="en-US" b="1" dirty="0"/>
              <a:t>ファイルは、 </a:t>
            </a:r>
            <a:r>
              <a:rPr kumimoji="1" lang="en-US" altLang="ja-JP" b="1" dirty="0" err="1"/>
              <a:t>Gmsh</a:t>
            </a:r>
            <a:r>
              <a:rPr kumimoji="1" lang="ja-JP" altLang="en-US" b="1" dirty="0"/>
              <a:t>独自の形式。</a:t>
            </a:r>
            <a:endParaRPr kumimoji="1" lang="en-US" altLang="ja-JP" b="1" dirty="0"/>
          </a:p>
          <a:p>
            <a:r>
              <a:rPr kumimoji="1" lang="ja-JP" altLang="en-US" b="1" dirty="0"/>
              <a:t>どちらの場合でも、</a:t>
            </a:r>
            <a:r>
              <a:rPr kumimoji="1" lang="en-US" altLang="ja-JP" b="1" dirty="0" err="1">
                <a:solidFill>
                  <a:srgbClr val="FF0000"/>
                </a:solidFill>
              </a:rPr>
              <a:t>OpenFOAM</a:t>
            </a:r>
            <a:r>
              <a:rPr kumimoji="1" lang="ja-JP" altLang="en-US" b="1" dirty="0">
                <a:solidFill>
                  <a:srgbClr val="FF0000"/>
                </a:solidFill>
              </a:rPr>
              <a:t>で使用するための形式に変換する必要があり、</a:t>
            </a:r>
            <a:endParaRPr kumimoji="1" lang="en-US" altLang="ja-JP" b="1" dirty="0">
              <a:solidFill>
                <a:srgbClr val="FF0000"/>
              </a:solidFill>
            </a:endParaRPr>
          </a:p>
          <a:p>
            <a:r>
              <a:rPr lang="en-US" altLang="ja-JP" b="1" dirty="0">
                <a:solidFill>
                  <a:srgbClr val="FF0000"/>
                </a:solidFill>
              </a:rPr>
              <a:t>( </a:t>
            </a:r>
            <a:r>
              <a:rPr lang="en-US" altLang="ja-JP" b="1" dirty="0" err="1">
                <a:solidFill>
                  <a:srgbClr val="FF0000"/>
                </a:solidFill>
              </a:rPr>
              <a:t>OpenFOAM</a:t>
            </a:r>
            <a:r>
              <a:rPr lang="ja-JP" altLang="en-US" b="1" dirty="0">
                <a:solidFill>
                  <a:srgbClr val="FF0000"/>
                </a:solidFill>
              </a:rPr>
              <a:t>がインストールされている環境下で、</a:t>
            </a:r>
            <a:r>
              <a:rPr lang="en-US" altLang="ja-JP" b="1" dirty="0">
                <a:solidFill>
                  <a:srgbClr val="FF0000"/>
                </a:solidFill>
              </a:rPr>
              <a:t>)</a:t>
            </a:r>
            <a:endParaRPr kumimoji="1" lang="en-US" altLang="ja-JP" b="1" dirty="0">
              <a:solidFill>
                <a:srgbClr val="FF0000"/>
              </a:solidFill>
            </a:endParaRPr>
          </a:p>
          <a:p>
            <a:r>
              <a:rPr lang="en-US" altLang="ja-JP" b="1" dirty="0" err="1">
                <a:solidFill>
                  <a:srgbClr val="FF0000"/>
                </a:solidFill>
              </a:rPr>
              <a:t>OpenFOAM</a:t>
            </a:r>
            <a:r>
              <a:rPr lang="ja-JP" altLang="en-US" b="1" dirty="0">
                <a:solidFill>
                  <a:srgbClr val="FF0000"/>
                </a:solidFill>
              </a:rPr>
              <a:t>のソルバ内に</a:t>
            </a:r>
            <a:r>
              <a:rPr lang="en-US" altLang="ja-JP" b="1" dirty="0">
                <a:solidFill>
                  <a:srgbClr val="FF0000"/>
                </a:solidFill>
              </a:rPr>
              <a:t>(.</a:t>
            </a:r>
            <a:r>
              <a:rPr lang="en-US" altLang="ja-JP" b="1" dirty="0" err="1">
                <a:solidFill>
                  <a:srgbClr val="FF0000"/>
                </a:solidFill>
              </a:rPr>
              <a:t>msh</a:t>
            </a:r>
            <a:r>
              <a:rPr lang="en-US" altLang="ja-JP" b="1" dirty="0">
                <a:solidFill>
                  <a:srgbClr val="FF0000"/>
                </a:solidFill>
              </a:rPr>
              <a:t>)</a:t>
            </a:r>
            <a:r>
              <a:rPr lang="ja-JP" altLang="en-US" b="1" dirty="0">
                <a:solidFill>
                  <a:srgbClr val="FF0000"/>
                </a:solidFill>
              </a:rPr>
              <a:t>ファイルをコピーした後、</a:t>
            </a:r>
            <a:endParaRPr lang="en-US" altLang="ja-JP" b="1" dirty="0">
              <a:solidFill>
                <a:srgbClr val="FF0000"/>
              </a:solidFill>
            </a:endParaRPr>
          </a:p>
          <a:p>
            <a:r>
              <a:rPr lang="ja-JP" altLang="en-US" b="1" dirty="0">
                <a:solidFill>
                  <a:srgbClr val="FF0000"/>
                </a:solidFill>
              </a:rPr>
              <a:t>「</a:t>
            </a:r>
            <a:r>
              <a:rPr lang="en-US" altLang="ja-JP" b="1" dirty="0" err="1">
                <a:solidFill>
                  <a:srgbClr val="FF0000"/>
                </a:solidFill>
              </a:rPr>
              <a:t>fluentMeshToFoam</a:t>
            </a:r>
            <a:r>
              <a:rPr lang="en-US" altLang="ja-JP" b="1" dirty="0">
                <a:solidFill>
                  <a:srgbClr val="FF0000"/>
                </a:solidFill>
              </a:rPr>
              <a:t> </a:t>
            </a:r>
            <a:r>
              <a:rPr lang="ja-JP" altLang="en-US" b="1" dirty="0">
                <a:solidFill>
                  <a:srgbClr val="FF0000"/>
                </a:solidFill>
              </a:rPr>
              <a:t>ファイル名</a:t>
            </a:r>
            <a:r>
              <a:rPr lang="en-US" altLang="ja-JP" b="1" dirty="0">
                <a:solidFill>
                  <a:srgbClr val="FF0000"/>
                </a:solidFill>
              </a:rPr>
              <a:t>.</a:t>
            </a:r>
            <a:r>
              <a:rPr lang="en-US" altLang="ja-JP" b="1" dirty="0" err="1">
                <a:solidFill>
                  <a:srgbClr val="FF0000"/>
                </a:solidFill>
              </a:rPr>
              <a:t>msh</a:t>
            </a:r>
            <a:r>
              <a:rPr lang="ja-JP" altLang="en-US" b="1" dirty="0">
                <a:solidFill>
                  <a:srgbClr val="FF0000"/>
                </a:solidFill>
              </a:rPr>
              <a:t>」</a:t>
            </a:r>
            <a:r>
              <a:rPr lang="en-US" altLang="ja-JP" b="1" dirty="0">
                <a:solidFill>
                  <a:srgbClr val="FF0000"/>
                </a:solidFill>
              </a:rPr>
              <a:t> </a:t>
            </a:r>
          </a:p>
          <a:p>
            <a:r>
              <a:rPr lang="en-US" altLang="ja-JP" b="1" dirty="0">
                <a:solidFill>
                  <a:srgbClr val="FF0000"/>
                </a:solidFill>
              </a:rPr>
              <a:t>(</a:t>
            </a:r>
            <a:r>
              <a:rPr lang="en-US" altLang="ja-JP" b="1" dirty="0" err="1">
                <a:solidFill>
                  <a:srgbClr val="FF0000"/>
                </a:solidFill>
              </a:rPr>
              <a:t>Gmsh</a:t>
            </a:r>
            <a:r>
              <a:rPr lang="ja-JP" altLang="en-US" b="1" dirty="0">
                <a:solidFill>
                  <a:srgbClr val="FF0000"/>
                </a:solidFill>
              </a:rPr>
              <a:t>で作成した</a:t>
            </a:r>
            <a:r>
              <a:rPr lang="en-US" altLang="ja-JP" b="1" dirty="0" err="1">
                <a:solidFill>
                  <a:srgbClr val="FF0000"/>
                </a:solidFill>
              </a:rPr>
              <a:t>msh</a:t>
            </a:r>
            <a:r>
              <a:rPr lang="ja-JP" altLang="en-US" b="1" dirty="0">
                <a:solidFill>
                  <a:srgbClr val="FF0000"/>
                </a:solidFill>
              </a:rPr>
              <a:t>ファイルの場合は 「</a:t>
            </a:r>
            <a:r>
              <a:rPr lang="en-US" altLang="ja-JP" b="1" dirty="0" err="1">
                <a:solidFill>
                  <a:srgbClr val="FF0000"/>
                </a:solidFill>
              </a:rPr>
              <a:t>gmshToFoam</a:t>
            </a:r>
            <a:r>
              <a:rPr lang="en-US" altLang="ja-JP" b="1" dirty="0">
                <a:solidFill>
                  <a:srgbClr val="FF0000"/>
                </a:solidFill>
              </a:rPr>
              <a:t> </a:t>
            </a:r>
            <a:r>
              <a:rPr lang="ja-JP" altLang="en-US" b="1" dirty="0">
                <a:solidFill>
                  <a:srgbClr val="FF0000"/>
                </a:solidFill>
              </a:rPr>
              <a:t>ファイル名</a:t>
            </a:r>
            <a:r>
              <a:rPr lang="en-US" altLang="ja-JP" b="1" dirty="0">
                <a:solidFill>
                  <a:srgbClr val="FF0000"/>
                </a:solidFill>
              </a:rPr>
              <a:t>.</a:t>
            </a:r>
            <a:r>
              <a:rPr lang="en-US" altLang="ja-JP" b="1" dirty="0" err="1">
                <a:solidFill>
                  <a:srgbClr val="FF0000"/>
                </a:solidFill>
              </a:rPr>
              <a:t>msh</a:t>
            </a:r>
            <a:r>
              <a:rPr lang="ja-JP" altLang="en-US" b="1" dirty="0">
                <a:solidFill>
                  <a:srgbClr val="FF0000"/>
                </a:solidFill>
              </a:rPr>
              <a:t>」　</a:t>
            </a:r>
            <a:r>
              <a:rPr lang="en-US" altLang="ja-JP" b="1" dirty="0">
                <a:solidFill>
                  <a:srgbClr val="FF0000"/>
                </a:solidFill>
              </a:rPr>
              <a:t>)</a:t>
            </a:r>
          </a:p>
          <a:p>
            <a:r>
              <a:rPr lang="ja-JP" altLang="en-US" b="1" dirty="0">
                <a:solidFill>
                  <a:srgbClr val="FF0000"/>
                </a:solidFill>
              </a:rPr>
              <a:t>コマンドを実行してから、計算を行う。</a:t>
            </a:r>
            <a:r>
              <a:rPr lang="en-US" altLang="ja-JP" b="1" dirty="0">
                <a:solidFill>
                  <a:srgbClr val="FF0000"/>
                </a:solidFill>
              </a:rPr>
              <a:t> </a:t>
            </a:r>
            <a:endParaRPr kumimoji="1" lang="ja-JP" altLang="en-US" b="1" dirty="0">
              <a:solidFill>
                <a:srgbClr val="FF0000"/>
              </a:solidFill>
            </a:endParaRPr>
          </a:p>
        </p:txBody>
      </p:sp>
      <p:sp>
        <p:nvSpPr>
          <p:cNvPr id="2" name="日付プレースホルダー 1">
            <a:extLst>
              <a:ext uri="{FF2B5EF4-FFF2-40B4-BE49-F238E27FC236}">
                <a16:creationId xmlns:a16="http://schemas.microsoft.com/office/drawing/2014/main" id="{116709BC-0185-3A2F-86FA-C4C38B9A12E3}"/>
              </a:ext>
            </a:extLst>
          </p:cNvPr>
          <p:cNvSpPr>
            <a:spLocks noGrp="1"/>
          </p:cNvSpPr>
          <p:nvPr>
            <p:ph type="dt" sz="half" idx="10"/>
          </p:nvPr>
        </p:nvSpPr>
        <p:spPr/>
        <p:txBody>
          <a:bodyPr/>
          <a:lstStyle/>
          <a:p>
            <a:fld id="{7DA7EA30-012D-4ABE-A7C1-4A32701F4AC1}" type="datetime1">
              <a:rPr kumimoji="1" lang="ja-JP" altLang="en-US" smtClean="0"/>
              <a:t>2024/12/10</a:t>
            </a:fld>
            <a:endParaRPr kumimoji="1" lang="ja-JP" altLang="en-US"/>
          </a:p>
        </p:txBody>
      </p:sp>
      <p:sp>
        <p:nvSpPr>
          <p:cNvPr id="3" name="スライド番号プレースホルダー 2">
            <a:extLst>
              <a:ext uri="{FF2B5EF4-FFF2-40B4-BE49-F238E27FC236}">
                <a16:creationId xmlns:a16="http://schemas.microsoft.com/office/drawing/2014/main" id="{89E07D2B-39DD-A737-16E0-00FBA6068541}"/>
              </a:ext>
            </a:extLst>
          </p:cNvPr>
          <p:cNvSpPr>
            <a:spLocks noGrp="1"/>
          </p:cNvSpPr>
          <p:nvPr>
            <p:ph type="sldNum" sz="quarter" idx="12"/>
          </p:nvPr>
        </p:nvSpPr>
        <p:spPr/>
        <p:txBody>
          <a:bodyPr/>
          <a:lstStyle/>
          <a:p>
            <a:fld id="{2468938B-821B-4D83-A819-0FC7E7F9BD62}" type="slidenum">
              <a:rPr kumimoji="1" lang="ja-JP" altLang="en-US" smtClean="0"/>
              <a:t>3</a:t>
            </a:fld>
            <a:endParaRPr kumimoji="1" lang="ja-JP" altLang="en-US"/>
          </a:p>
        </p:txBody>
      </p:sp>
    </p:spTree>
    <p:extLst>
      <p:ext uri="{BB962C8B-B14F-4D97-AF65-F5344CB8AC3E}">
        <p14:creationId xmlns:p14="http://schemas.microsoft.com/office/powerpoint/2010/main" val="323504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1271ED-3C71-1F66-EB38-BFF7AECC0F35}"/>
              </a:ext>
            </a:extLst>
          </p:cNvPr>
          <p:cNvSpPr txBox="1"/>
          <p:nvPr/>
        </p:nvSpPr>
        <p:spPr>
          <a:xfrm>
            <a:off x="108463" y="921635"/>
            <a:ext cx="10103535" cy="4339650"/>
          </a:xfrm>
          <a:prstGeom prst="rect">
            <a:avLst/>
          </a:prstGeom>
          <a:noFill/>
        </p:spPr>
        <p:txBody>
          <a:bodyPr wrap="none" rtlCol="0">
            <a:spAutoFit/>
          </a:bodyPr>
          <a:lstStyle/>
          <a:p>
            <a:r>
              <a:rPr kumimoji="1" lang="en-US" altLang="ja-JP" sz="2400" b="1" dirty="0" err="1"/>
              <a:t>Gmsh</a:t>
            </a:r>
            <a:r>
              <a:rPr kumimoji="1" lang="ja-JP" altLang="en-US" sz="2400" b="1" dirty="0"/>
              <a:t>形式のメッシュファイル</a:t>
            </a:r>
            <a:r>
              <a:rPr kumimoji="1" lang="en-US" altLang="ja-JP" sz="2400" b="1" dirty="0"/>
              <a:t>(*.</a:t>
            </a:r>
            <a:r>
              <a:rPr kumimoji="1" lang="en-US" altLang="ja-JP" sz="2400" b="1" dirty="0" err="1"/>
              <a:t>msh</a:t>
            </a:r>
            <a:r>
              <a:rPr kumimoji="1" lang="en-US" altLang="ja-JP" sz="2400" b="1" dirty="0"/>
              <a:t>)</a:t>
            </a:r>
            <a:r>
              <a:rPr kumimoji="1" lang="ja-JP" altLang="en-US" sz="2400" b="1" dirty="0"/>
              <a:t>に</a:t>
            </a:r>
            <a:r>
              <a:rPr lang="ja-JP" altLang="en-US" sz="2400" b="1" dirty="0"/>
              <a:t>コメントを付けたものを</a:t>
            </a:r>
            <a:r>
              <a:rPr lang="en-US" altLang="ja-JP" sz="2400" b="1" dirty="0"/>
              <a:t>asset</a:t>
            </a:r>
            <a:r>
              <a:rPr lang="ja-JP" altLang="en-US" sz="2400" b="1" dirty="0"/>
              <a:t>に入れた。</a:t>
            </a:r>
            <a:endParaRPr lang="en-US" altLang="ja-JP" sz="2400" b="1" dirty="0"/>
          </a:p>
          <a:p>
            <a:r>
              <a:rPr kumimoji="1" lang="ja-JP" altLang="en-US" sz="2400" b="1" dirty="0"/>
              <a:t>テキストエディタで開いてみると、メッシュ分割された形状の情報 </a:t>
            </a:r>
            <a:endParaRPr kumimoji="1" lang="en-US" altLang="ja-JP" sz="2400" b="1" dirty="0"/>
          </a:p>
          <a:p>
            <a:r>
              <a:rPr kumimoji="1" lang="en-US" altLang="ja-JP" sz="2400" b="1" dirty="0"/>
              <a:t>(Node</a:t>
            </a:r>
            <a:r>
              <a:rPr kumimoji="1" lang="ja-JP" altLang="en-US" sz="2400" b="1" dirty="0"/>
              <a:t>情報</a:t>
            </a:r>
            <a:r>
              <a:rPr kumimoji="1" lang="en-US" altLang="ja-JP" sz="2400" b="1" dirty="0"/>
              <a:t>, Cell</a:t>
            </a:r>
            <a:r>
              <a:rPr kumimoji="1" lang="ja-JP" altLang="en-US" sz="2400" b="1" dirty="0"/>
              <a:t>情報</a:t>
            </a:r>
            <a:r>
              <a:rPr kumimoji="1" lang="en-US" altLang="ja-JP" sz="2400" b="1" dirty="0"/>
              <a:t>, Mesh</a:t>
            </a:r>
            <a:r>
              <a:rPr kumimoji="1" lang="ja-JP" altLang="en-US" sz="2400" b="1" dirty="0"/>
              <a:t>情報</a:t>
            </a:r>
            <a:r>
              <a:rPr kumimoji="1" lang="en-US" altLang="ja-JP" sz="2400" b="1" dirty="0"/>
              <a:t>, </a:t>
            </a:r>
            <a:r>
              <a:rPr lang="ja-JP" altLang="en-US" sz="2400" b="1" dirty="0"/>
              <a:t>壁、流入面、流出面</a:t>
            </a:r>
            <a:r>
              <a:rPr lang="en-US" altLang="ja-JP" sz="2400" b="1" dirty="0"/>
              <a:t>…</a:t>
            </a:r>
            <a:r>
              <a:rPr kumimoji="1" lang="en-US" altLang="ja-JP" sz="2400" b="1" dirty="0"/>
              <a:t>)</a:t>
            </a:r>
          </a:p>
          <a:p>
            <a:r>
              <a:rPr lang="ja-JP" altLang="en-US" sz="2400" b="1" dirty="0"/>
              <a:t>が書かれていることが分かる。</a:t>
            </a:r>
            <a:endParaRPr kumimoji="1" lang="en-US" altLang="ja-JP" sz="2400" b="1" dirty="0"/>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p:txBody>
      </p:sp>
      <p:sp>
        <p:nvSpPr>
          <p:cNvPr id="5" name="テキスト ボックス 4">
            <a:extLst>
              <a:ext uri="{FF2B5EF4-FFF2-40B4-BE49-F238E27FC236}">
                <a16:creationId xmlns:a16="http://schemas.microsoft.com/office/drawing/2014/main" id="{D17CB3A0-36BE-F0F1-0ED8-E18DC3EC95C4}"/>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
        <p:nvSpPr>
          <p:cNvPr id="2" name="日付プレースホルダー 1">
            <a:extLst>
              <a:ext uri="{FF2B5EF4-FFF2-40B4-BE49-F238E27FC236}">
                <a16:creationId xmlns:a16="http://schemas.microsoft.com/office/drawing/2014/main" id="{0B5818F4-0EE0-72DA-46E1-54EC048FDB5A}"/>
              </a:ext>
            </a:extLst>
          </p:cNvPr>
          <p:cNvSpPr>
            <a:spLocks noGrp="1"/>
          </p:cNvSpPr>
          <p:nvPr>
            <p:ph type="dt" sz="half" idx="10"/>
          </p:nvPr>
        </p:nvSpPr>
        <p:spPr/>
        <p:txBody>
          <a:bodyPr/>
          <a:lstStyle/>
          <a:p>
            <a:fld id="{1855F267-ECA0-4999-AB79-DEA0458427A9}" type="datetime1">
              <a:rPr kumimoji="1" lang="ja-JP" altLang="en-US" smtClean="0"/>
              <a:t>2024/12/10</a:t>
            </a:fld>
            <a:endParaRPr kumimoji="1" lang="ja-JP" altLang="en-US"/>
          </a:p>
        </p:txBody>
      </p:sp>
      <p:sp>
        <p:nvSpPr>
          <p:cNvPr id="3" name="スライド番号プレースホルダー 2">
            <a:extLst>
              <a:ext uri="{FF2B5EF4-FFF2-40B4-BE49-F238E27FC236}">
                <a16:creationId xmlns:a16="http://schemas.microsoft.com/office/drawing/2014/main" id="{A5F3A7B3-6C16-9B45-0D13-794F9E2725C4}"/>
              </a:ext>
            </a:extLst>
          </p:cNvPr>
          <p:cNvSpPr>
            <a:spLocks noGrp="1"/>
          </p:cNvSpPr>
          <p:nvPr>
            <p:ph type="sldNum" sz="quarter" idx="12"/>
          </p:nvPr>
        </p:nvSpPr>
        <p:spPr/>
        <p:txBody>
          <a:bodyPr/>
          <a:lstStyle/>
          <a:p>
            <a:fld id="{2468938B-821B-4D83-A819-0FC7E7F9BD62}" type="slidenum">
              <a:rPr kumimoji="1" lang="ja-JP" altLang="en-US" smtClean="0"/>
              <a:t>4</a:t>
            </a:fld>
            <a:endParaRPr kumimoji="1" lang="ja-JP" altLang="en-US"/>
          </a:p>
        </p:txBody>
      </p:sp>
    </p:spTree>
    <p:extLst>
      <p:ext uri="{BB962C8B-B14F-4D97-AF65-F5344CB8AC3E}">
        <p14:creationId xmlns:p14="http://schemas.microsoft.com/office/powerpoint/2010/main" val="173982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B1B9D9F-F4B4-955D-6ABA-E425C4AE6D75}"/>
              </a:ext>
            </a:extLst>
          </p:cNvPr>
          <p:cNvSpPr txBox="1"/>
          <p:nvPr/>
        </p:nvSpPr>
        <p:spPr>
          <a:xfrm>
            <a:off x="3240352" y="236225"/>
            <a:ext cx="8305479" cy="400110"/>
          </a:xfrm>
          <a:prstGeom prst="rect">
            <a:avLst/>
          </a:prstGeom>
          <a:noFill/>
        </p:spPr>
        <p:txBody>
          <a:bodyPr wrap="none" rtlCol="0">
            <a:spAutoFit/>
          </a:bodyPr>
          <a:lstStyle/>
          <a:p>
            <a:r>
              <a:rPr lang="ja-JP" altLang="en-US" sz="2000" b="1" dirty="0"/>
              <a:t>開くとこんな感じ   </a:t>
            </a:r>
            <a:r>
              <a:rPr lang="en-US" altLang="ja-JP" sz="2000" b="1" dirty="0"/>
              <a:t>(</a:t>
            </a:r>
            <a:r>
              <a:rPr lang="ja-JP" altLang="en-US" sz="2000" b="1" dirty="0"/>
              <a:t>データは患者の大腿部医用画像から作成したもの</a:t>
            </a:r>
            <a:r>
              <a:rPr lang="en-US" altLang="ja-JP" sz="2000" b="1" dirty="0"/>
              <a:t>)</a:t>
            </a:r>
            <a:endParaRPr kumimoji="1" lang="ja-JP" altLang="en-US" sz="2000" b="1" dirty="0"/>
          </a:p>
        </p:txBody>
      </p:sp>
      <p:sp>
        <p:nvSpPr>
          <p:cNvPr id="5" name="テキスト ボックス 4">
            <a:extLst>
              <a:ext uri="{FF2B5EF4-FFF2-40B4-BE49-F238E27FC236}">
                <a16:creationId xmlns:a16="http://schemas.microsoft.com/office/drawing/2014/main" id="{D20836B4-A39E-4B78-6901-F3D8F357CF49}"/>
              </a:ext>
            </a:extLst>
          </p:cNvPr>
          <p:cNvSpPr txBox="1"/>
          <p:nvPr/>
        </p:nvSpPr>
        <p:spPr>
          <a:xfrm>
            <a:off x="114272" y="754572"/>
            <a:ext cx="10984097" cy="5909310"/>
          </a:xfrm>
          <a:prstGeom prst="rect">
            <a:avLst/>
          </a:prstGeom>
          <a:noFill/>
        </p:spPr>
        <p:txBody>
          <a:bodyPr wrap="none" rtlCol="0">
            <a:spAutoFit/>
          </a:bodyPr>
          <a:lstStyle/>
          <a:p>
            <a:r>
              <a:rPr kumimoji="1" lang="en-US" altLang="ja-JP" dirty="0"/>
              <a:t>(</a:t>
            </a:r>
            <a:r>
              <a:rPr kumimoji="1" lang="en-US" altLang="ja-JP" dirty="0" err="1"/>
              <a:t>Gmsh</a:t>
            </a:r>
            <a:r>
              <a:rPr lang="ja-JP" altLang="en-US" dirty="0"/>
              <a:t>がインストールされていて、</a:t>
            </a:r>
            <a:r>
              <a:rPr lang="en-US" altLang="ja-JP" dirty="0"/>
              <a:t>Path</a:t>
            </a:r>
            <a:r>
              <a:rPr lang="ja-JP" altLang="en-US" dirty="0"/>
              <a:t>が通っているとして</a:t>
            </a:r>
            <a:r>
              <a:rPr lang="en-US" altLang="ja-JP" dirty="0"/>
              <a:t>)</a:t>
            </a:r>
          </a:p>
          <a:p>
            <a:r>
              <a:rPr kumimoji="1" lang="ja-JP" altLang="en-US" dirty="0"/>
              <a:t>ターミナル上で </a:t>
            </a:r>
            <a:r>
              <a:rPr kumimoji="1" lang="en-US" altLang="ja-JP" dirty="0" err="1"/>
              <a:t>Gmsh</a:t>
            </a:r>
            <a:r>
              <a:rPr kumimoji="1" lang="en-US" altLang="ja-JP" dirty="0"/>
              <a:t> </a:t>
            </a:r>
            <a:r>
              <a:rPr kumimoji="1" lang="ja-JP" altLang="en-US" dirty="0"/>
              <a:t>とコマンド入力すると、</a:t>
            </a:r>
            <a:r>
              <a:rPr kumimoji="1" lang="en-US" altLang="ja-JP" dirty="0" err="1"/>
              <a:t>Gmsh</a:t>
            </a:r>
            <a:r>
              <a:rPr kumimoji="1" lang="en-US" altLang="ja-JP" dirty="0"/>
              <a:t> </a:t>
            </a:r>
            <a:r>
              <a:rPr kumimoji="1" lang="ja-JP" altLang="en-US" dirty="0"/>
              <a:t>が開くので、</a:t>
            </a:r>
            <a:endParaRPr kumimoji="1" lang="en-US" altLang="ja-JP" dirty="0"/>
          </a:p>
          <a:p>
            <a:r>
              <a:rPr lang="ja-JP" altLang="en-US" dirty="0"/>
              <a:t>「</a:t>
            </a:r>
            <a:r>
              <a:rPr kumimoji="1" lang="en-US" altLang="ja-JP" dirty="0"/>
              <a:t>Open</a:t>
            </a:r>
            <a:r>
              <a:rPr kumimoji="1" lang="ja-JP" altLang="en-US" dirty="0"/>
              <a:t>」</a:t>
            </a:r>
            <a:r>
              <a:rPr kumimoji="1" lang="en-US" altLang="ja-JP" dirty="0"/>
              <a:t> </a:t>
            </a:r>
            <a:r>
              <a:rPr lang="ja-JP" altLang="en-US" dirty="0"/>
              <a:t>から </a:t>
            </a:r>
            <a:r>
              <a:rPr lang="en-US" altLang="ja-JP" dirty="0" err="1"/>
              <a:t>Gmsh</a:t>
            </a:r>
            <a:r>
              <a:rPr lang="en-US" altLang="ja-JP" dirty="0"/>
              <a:t> </a:t>
            </a:r>
            <a:r>
              <a:rPr lang="ja-JP" altLang="en-US" dirty="0"/>
              <a:t>で作成したファイルを開く </a:t>
            </a:r>
            <a:r>
              <a:rPr lang="en-US" altLang="ja-JP" dirty="0"/>
              <a:t>(</a:t>
            </a:r>
            <a:r>
              <a:rPr lang="en-US" altLang="ja-JP" dirty="0" err="1"/>
              <a:t>Gmsh</a:t>
            </a:r>
            <a:r>
              <a:rPr lang="en-US" altLang="ja-JP" dirty="0"/>
              <a:t> </a:t>
            </a:r>
            <a:r>
              <a:rPr lang="ja-JP" altLang="en-US" dirty="0"/>
              <a:t>で作成した</a:t>
            </a:r>
            <a:r>
              <a:rPr lang="en-US" altLang="ja-JP" dirty="0" err="1"/>
              <a:t>msh</a:t>
            </a:r>
            <a:r>
              <a:rPr lang="ja-JP" altLang="en-US" dirty="0"/>
              <a:t>ファイルでないと開けない</a:t>
            </a:r>
            <a:r>
              <a:rPr lang="en-US" altLang="ja-JP" dirty="0"/>
              <a:t>)</a:t>
            </a:r>
            <a:r>
              <a:rPr lang="ja-JP" altLang="en-US" dirty="0"/>
              <a:t>。</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 ICEM CFD </a:t>
            </a:r>
            <a:r>
              <a:rPr lang="ja-JP" altLang="en-US" dirty="0"/>
              <a:t>で作成した </a:t>
            </a:r>
            <a:r>
              <a:rPr lang="en-US" altLang="ja-JP" dirty="0" err="1"/>
              <a:t>msh</a:t>
            </a:r>
            <a:r>
              <a:rPr lang="en-US" altLang="ja-JP" dirty="0"/>
              <a:t> </a:t>
            </a:r>
            <a:r>
              <a:rPr lang="ja-JP" altLang="en-US" dirty="0"/>
              <a:t>ファイル </a:t>
            </a:r>
            <a:r>
              <a:rPr lang="en-US" altLang="ja-JP" dirty="0"/>
              <a:t>(</a:t>
            </a:r>
            <a:r>
              <a:rPr lang="ja-JP" altLang="en-US" dirty="0"/>
              <a:t>つまり</a:t>
            </a:r>
            <a:r>
              <a:rPr lang="en-US" altLang="ja-JP" dirty="0"/>
              <a:t>FLUENT</a:t>
            </a:r>
            <a:r>
              <a:rPr lang="ja-JP" altLang="en-US" dirty="0"/>
              <a:t>形式の</a:t>
            </a:r>
            <a:r>
              <a:rPr lang="en-US" altLang="ja-JP" dirty="0" err="1"/>
              <a:t>msh</a:t>
            </a:r>
            <a:r>
              <a:rPr lang="en-US" altLang="ja-JP" dirty="0"/>
              <a:t>) </a:t>
            </a:r>
            <a:r>
              <a:rPr lang="ja-JP" altLang="en-US" dirty="0"/>
              <a:t>を見たい場合、</a:t>
            </a:r>
            <a:r>
              <a:rPr lang="en-US" altLang="ja-JP" dirty="0" err="1"/>
              <a:t>Paraview</a:t>
            </a:r>
            <a:r>
              <a:rPr lang="ja-JP" altLang="en-US" dirty="0"/>
              <a:t>で開いて</a:t>
            </a:r>
            <a:endParaRPr lang="en-US" altLang="ja-JP" dirty="0"/>
          </a:p>
          <a:p>
            <a:r>
              <a:rPr lang="en-US" altLang="ja-JP" dirty="0"/>
              <a:t>(</a:t>
            </a:r>
            <a:r>
              <a:rPr lang="ja-JP" altLang="en-US" dirty="0"/>
              <a:t>「</a:t>
            </a:r>
            <a:r>
              <a:rPr lang="en-US" altLang="ja-JP" dirty="0"/>
              <a:t>all format</a:t>
            </a:r>
            <a:r>
              <a:rPr lang="ja-JP" altLang="en-US" dirty="0"/>
              <a:t>」にして</a:t>
            </a:r>
            <a:r>
              <a:rPr lang="en-US" altLang="ja-JP" dirty="0" err="1"/>
              <a:t>msh</a:t>
            </a:r>
            <a:r>
              <a:rPr lang="ja-JP" altLang="en-US" dirty="0"/>
              <a:t>ファイルが選択できるようにして</a:t>
            </a:r>
            <a:r>
              <a:rPr lang="en-US" altLang="ja-JP" dirty="0"/>
              <a:t>)</a:t>
            </a:r>
            <a:r>
              <a:rPr lang="ja-JP" altLang="en-US" dirty="0"/>
              <a:t>、</a:t>
            </a:r>
            <a:r>
              <a:rPr lang="en-US" altLang="ja-JP" dirty="0"/>
              <a:t>Reader </a:t>
            </a:r>
            <a:r>
              <a:rPr lang="ja-JP" altLang="en-US" dirty="0"/>
              <a:t>は「</a:t>
            </a:r>
            <a:r>
              <a:rPr lang="en-US" altLang="ja-JP" dirty="0"/>
              <a:t>Fluent Case Reader</a:t>
            </a:r>
            <a:r>
              <a:rPr lang="ja-JP" altLang="en-US" dirty="0"/>
              <a:t>」を選択</a:t>
            </a:r>
            <a:endParaRPr lang="en-US" altLang="ja-JP" dirty="0"/>
          </a:p>
          <a:p>
            <a:r>
              <a:rPr lang="en-US" altLang="ja-JP" dirty="0"/>
              <a:t>    (ICEM</a:t>
            </a:r>
            <a:r>
              <a:rPr lang="ja-JP" altLang="en-US" dirty="0"/>
              <a:t>では開けない。なぜか</a:t>
            </a:r>
            <a:r>
              <a:rPr lang="en-US" altLang="ja-JP" dirty="0"/>
              <a:t>ICEM CFD</a:t>
            </a:r>
            <a:r>
              <a:rPr lang="ja-JP" altLang="en-US" dirty="0"/>
              <a:t>に</a:t>
            </a:r>
            <a:r>
              <a:rPr lang="en-US" altLang="ja-JP" dirty="0" err="1"/>
              <a:t>msh</a:t>
            </a:r>
            <a:r>
              <a:rPr lang="ja-JP" altLang="en-US" dirty="0"/>
              <a:t>ファイルのビューワー機能が無い</a:t>
            </a:r>
            <a:r>
              <a:rPr lang="en-US" altLang="ja-JP" dirty="0"/>
              <a:t>..?)    )</a:t>
            </a:r>
          </a:p>
        </p:txBody>
      </p:sp>
      <p:pic>
        <p:nvPicPr>
          <p:cNvPr id="7" name="図 6" descr="屋内, カラフル, 座る, 持つ が含まれている画像&#10;&#10;自動的に生成された説明">
            <a:extLst>
              <a:ext uri="{FF2B5EF4-FFF2-40B4-BE49-F238E27FC236}">
                <a16:creationId xmlns:a16="http://schemas.microsoft.com/office/drawing/2014/main" id="{58051CC8-666C-5C88-5888-2EFE055B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72" y="1673281"/>
            <a:ext cx="6508955" cy="3348723"/>
          </a:xfrm>
          <a:prstGeom prst="rect">
            <a:avLst/>
          </a:prstGeom>
        </p:spPr>
      </p:pic>
      <p:pic>
        <p:nvPicPr>
          <p:cNvPr id="9" name="図 8" descr="草, グリーン, 座る, テーブル が含まれている画像&#10;&#10;自動的に生成された説明">
            <a:extLst>
              <a:ext uri="{FF2B5EF4-FFF2-40B4-BE49-F238E27FC236}">
                <a16:creationId xmlns:a16="http://schemas.microsoft.com/office/drawing/2014/main" id="{9EB95647-EDC2-4DCB-5E99-971B259DE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545" y="1673281"/>
            <a:ext cx="5112158" cy="3921466"/>
          </a:xfrm>
          <a:prstGeom prst="rect">
            <a:avLst/>
          </a:prstGeom>
        </p:spPr>
      </p:pic>
      <p:sp>
        <p:nvSpPr>
          <p:cNvPr id="10" name="テキスト ボックス 9">
            <a:extLst>
              <a:ext uri="{FF2B5EF4-FFF2-40B4-BE49-F238E27FC236}">
                <a16:creationId xmlns:a16="http://schemas.microsoft.com/office/drawing/2014/main" id="{A2ECF6B2-B71F-26E5-68BD-23818EC4AE4C}"/>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
        <p:nvSpPr>
          <p:cNvPr id="2" name="日付プレースホルダー 1">
            <a:extLst>
              <a:ext uri="{FF2B5EF4-FFF2-40B4-BE49-F238E27FC236}">
                <a16:creationId xmlns:a16="http://schemas.microsoft.com/office/drawing/2014/main" id="{64B045D5-C789-AE3F-81B8-C5924392DB53}"/>
              </a:ext>
            </a:extLst>
          </p:cNvPr>
          <p:cNvSpPr>
            <a:spLocks noGrp="1"/>
          </p:cNvSpPr>
          <p:nvPr>
            <p:ph type="dt" sz="half" idx="10"/>
          </p:nvPr>
        </p:nvSpPr>
        <p:spPr/>
        <p:txBody>
          <a:bodyPr/>
          <a:lstStyle/>
          <a:p>
            <a:fld id="{53A73E6B-E786-4195-9946-B443CCE4F34A}" type="datetime1">
              <a:rPr kumimoji="1" lang="ja-JP" altLang="en-US" smtClean="0"/>
              <a:t>2024/12/10</a:t>
            </a:fld>
            <a:endParaRPr kumimoji="1" lang="ja-JP" altLang="en-US"/>
          </a:p>
        </p:txBody>
      </p:sp>
      <p:sp>
        <p:nvSpPr>
          <p:cNvPr id="3" name="スライド番号プレースホルダー 2">
            <a:extLst>
              <a:ext uri="{FF2B5EF4-FFF2-40B4-BE49-F238E27FC236}">
                <a16:creationId xmlns:a16="http://schemas.microsoft.com/office/drawing/2014/main" id="{3E81BF1A-9AE2-21E7-1D16-13AC33AE86E7}"/>
              </a:ext>
            </a:extLst>
          </p:cNvPr>
          <p:cNvSpPr>
            <a:spLocks noGrp="1"/>
          </p:cNvSpPr>
          <p:nvPr>
            <p:ph type="sldNum" sz="quarter" idx="12"/>
          </p:nvPr>
        </p:nvSpPr>
        <p:spPr/>
        <p:txBody>
          <a:bodyPr/>
          <a:lstStyle/>
          <a:p>
            <a:fld id="{2468938B-821B-4D83-A819-0FC7E7F9BD62}" type="slidenum">
              <a:rPr kumimoji="1" lang="ja-JP" altLang="en-US" smtClean="0"/>
              <a:t>5</a:t>
            </a:fld>
            <a:endParaRPr kumimoji="1" lang="ja-JP" altLang="en-US"/>
          </a:p>
        </p:txBody>
      </p:sp>
    </p:spTree>
    <p:extLst>
      <p:ext uri="{BB962C8B-B14F-4D97-AF65-F5344CB8AC3E}">
        <p14:creationId xmlns:p14="http://schemas.microsoft.com/office/powerpoint/2010/main" val="300819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F3B39BB-39D6-F2BA-E3D4-A3BD9128E11F}"/>
              </a:ext>
            </a:extLst>
          </p:cNvPr>
          <p:cNvSpPr txBox="1"/>
          <p:nvPr/>
        </p:nvSpPr>
        <p:spPr>
          <a:xfrm>
            <a:off x="108154" y="127820"/>
            <a:ext cx="1473480" cy="646331"/>
          </a:xfrm>
          <a:prstGeom prst="rect">
            <a:avLst/>
          </a:prstGeom>
          <a:noFill/>
        </p:spPr>
        <p:txBody>
          <a:bodyPr wrap="none" rtlCol="0">
            <a:spAutoFit/>
          </a:bodyPr>
          <a:lstStyle/>
          <a:p>
            <a:r>
              <a:rPr kumimoji="1" lang="en-US" altLang="ja-JP" sz="3600" b="1" dirty="0"/>
              <a:t>(*.</a:t>
            </a:r>
            <a:r>
              <a:rPr kumimoji="1" lang="en-US" altLang="ja-JP" sz="3600" b="1" dirty="0" err="1"/>
              <a:t>stl</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8024E215-4B44-E499-0E53-0AFA205A0DFA}"/>
              </a:ext>
            </a:extLst>
          </p:cNvPr>
          <p:cNvSpPr txBox="1"/>
          <p:nvPr/>
        </p:nvSpPr>
        <p:spPr>
          <a:xfrm>
            <a:off x="190918" y="904780"/>
            <a:ext cx="5416868" cy="1938992"/>
          </a:xfrm>
          <a:prstGeom prst="rect">
            <a:avLst/>
          </a:prstGeom>
          <a:noFill/>
        </p:spPr>
        <p:txBody>
          <a:bodyPr wrap="none" rtlCol="0">
            <a:spAutoFit/>
          </a:bodyPr>
          <a:lstStyle/>
          <a:p>
            <a:r>
              <a:rPr kumimoji="1" lang="ja-JP" altLang="en-US" sz="2400" b="1" dirty="0"/>
              <a:t>点群データと、それらを結んでできる</a:t>
            </a:r>
            <a:endParaRPr kumimoji="1" lang="en-US" altLang="ja-JP" sz="2400" b="1" dirty="0"/>
          </a:p>
          <a:p>
            <a:r>
              <a:rPr kumimoji="1" lang="ja-JP" altLang="en-US" sz="2400" b="1" dirty="0"/>
              <a:t>三角形パッチからなる曲面データ。</a:t>
            </a:r>
            <a:endParaRPr kumimoji="1" lang="en-US" altLang="ja-JP" sz="2400" b="1" dirty="0"/>
          </a:p>
          <a:p>
            <a:r>
              <a:rPr lang="ja-JP" altLang="en-US" sz="2400" b="1" dirty="0"/>
              <a:t>下のように、表面情報のみで、</a:t>
            </a:r>
            <a:endParaRPr lang="en-US" altLang="ja-JP" sz="2400" b="1" dirty="0"/>
          </a:p>
          <a:p>
            <a:r>
              <a:rPr lang="ja-JP" altLang="en-US" sz="2400" b="1" dirty="0"/>
              <a:t>内部は空洞。</a:t>
            </a:r>
            <a:endParaRPr lang="en-US" altLang="ja-JP" sz="2400" b="1" dirty="0"/>
          </a:p>
          <a:p>
            <a:r>
              <a:rPr kumimoji="1" lang="en-US" altLang="ja-JP" sz="2400" b="1" dirty="0"/>
              <a:t>ASCII</a:t>
            </a:r>
            <a:r>
              <a:rPr kumimoji="1" lang="ja-JP" altLang="en-US" sz="2400" b="1" dirty="0"/>
              <a:t>形式と</a:t>
            </a:r>
            <a:r>
              <a:rPr lang="ja-JP" altLang="en-US" sz="2400" b="1" dirty="0"/>
              <a:t>バイナリ形式がある。</a:t>
            </a:r>
            <a:endParaRPr kumimoji="1" lang="ja-JP" altLang="en-US" sz="2400" b="1" dirty="0"/>
          </a:p>
        </p:txBody>
      </p:sp>
      <p:pic>
        <p:nvPicPr>
          <p:cNvPr id="7" name="図 6" descr="グラフィカル ユーザー インターフェイス&#10;&#10;自動的に生成された説明">
            <a:extLst>
              <a:ext uri="{FF2B5EF4-FFF2-40B4-BE49-F238E27FC236}">
                <a16:creationId xmlns:a16="http://schemas.microsoft.com/office/drawing/2014/main" id="{B926DE37-3960-6CE4-72FC-E7C7A5B24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216" y="127820"/>
            <a:ext cx="6667784" cy="6575175"/>
          </a:xfrm>
          <a:prstGeom prst="rect">
            <a:avLst/>
          </a:prstGeom>
        </p:spPr>
      </p:pic>
      <p:sp>
        <p:nvSpPr>
          <p:cNvPr id="3" name="楕円 2">
            <a:extLst>
              <a:ext uri="{FF2B5EF4-FFF2-40B4-BE49-F238E27FC236}">
                <a16:creationId xmlns:a16="http://schemas.microsoft.com/office/drawing/2014/main" id="{B53D1102-D359-92BA-CA72-7C551ACE75A9}"/>
              </a:ext>
            </a:extLst>
          </p:cNvPr>
          <p:cNvSpPr/>
          <p:nvPr/>
        </p:nvSpPr>
        <p:spPr>
          <a:xfrm>
            <a:off x="9969910" y="6430297"/>
            <a:ext cx="1543664" cy="29988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3593D948-602E-9534-7D2C-3F718EC5FFD0}"/>
              </a:ext>
            </a:extLst>
          </p:cNvPr>
          <p:cNvSpPr>
            <a:spLocks noGrp="1"/>
          </p:cNvSpPr>
          <p:nvPr>
            <p:ph type="dt" sz="half" idx="10"/>
          </p:nvPr>
        </p:nvSpPr>
        <p:spPr/>
        <p:txBody>
          <a:bodyPr/>
          <a:lstStyle/>
          <a:p>
            <a:fld id="{FB6B0075-FC67-49D0-B1E1-480340A51E92}" type="datetime1">
              <a:rPr kumimoji="1" lang="ja-JP" altLang="en-US" smtClean="0"/>
              <a:t>2024/12/10</a:t>
            </a:fld>
            <a:endParaRPr kumimoji="1" lang="ja-JP" altLang="en-US"/>
          </a:p>
        </p:txBody>
      </p:sp>
      <p:sp>
        <p:nvSpPr>
          <p:cNvPr id="6" name="スライド番号プレースホルダー 5">
            <a:extLst>
              <a:ext uri="{FF2B5EF4-FFF2-40B4-BE49-F238E27FC236}">
                <a16:creationId xmlns:a16="http://schemas.microsoft.com/office/drawing/2014/main" id="{4A2BE23E-D22A-53D9-B0E7-975A1AD0CAB7}"/>
              </a:ext>
            </a:extLst>
          </p:cNvPr>
          <p:cNvSpPr>
            <a:spLocks noGrp="1"/>
          </p:cNvSpPr>
          <p:nvPr>
            <p:ph type="sldNum" sz="quarter" idx="12"/>
          </p:nvPr>
        </p:nvSpPr>
        <p:spPr/>
        <p:txBody>
          <a:bodyPr/>
          <a:lstStyle/>
          <a:p>
            <a:fld id="{2468938B-821B-4D83-A819-0FC7E7F9BD62}" type="slidenum">
              <a:rPr kumimoji="1" lang="ja-JP" altLang="en-US" smtClean="0"/>
              <a:t>6</a:t>
            </a:fld>
            <a:endParaRPr kumimoji="1" lang="ja-JP" altLang="en-US"/>
          </a:p>
        </p:txBody>
      </p:sp>
    </p:spTree>
    <p:extLst>
      <p:ext uri="{BB962C8B-B14F-4D97-AF65-F5344CB8AC3E}">
        <p14:creationId xmlns:p14="http://schemas.microsoft.com/office/powerpoint/2010/main" val="33470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C35D4DD-A4E1-36A7-8D24-62B250145457}"/>
              </a:ext>
            </a:extLst>
          </p:cNvPr>
          <p:cNvSpPr txBox="1"/>
          <p:nvPr/>
        </p:nvSpPr>
        <p:spPr>
          <a:xfrm>
            <a:off x="157316" y="137652"/>
            <a:ext cx="1473480" cy="646331"/>
          </a:xfrm>
          <a:prstGeom prst="rect">
            <a:avLst/>
          </a:prstGeom>
          <a:noFill/>
        </p:spPr>
        <p:txBody>
          <a:bodyPr wrap="none" rtlCol="0">
            <a:spAutoFit/>
          </a:bodyPr>
          <a:lstStyle/>
          <a:p>
            <a:r>
              <a:rPr kumimoji="1" lang="en-US" altLang="ja-JP" sz="3600" b="1" dirty="0"/>
              <a:t>(*.</a:t>
            </a:r>
            <a:r>
              <a:rPr kumimoji="1" lang="en-US" altLang="ja-JP" sz="3600" b="1" dirty="0" err="1"/>
              <a:t>stl</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A982DC3A-C2D4-C5A4-910B-9265B847DF26}"/>
              </a:ext>
            </a:extLst>
          </p:cNvPr>
          <p:cNvSpPr txBox="1"/>
          <p:nvPr/>
        </p:nvSpPr>
        <p:spPr>
          <a:xfrm>
            <a:off x="311650" y="783983"/>
            <a:ext cx="6029215" cy="400110"/>
          </a:xfrm>
          <a:prstGeom prst="rect">
            <a:avLst/>
          </a:prstGeom>
          <a:noFill/>
        </p:spPr>
        <p:txBody>
          <a:bodyPr wrap="none" rtlCol="0">
            <a:spAutoFit/>
          </a:bodyPr>
          <a:lstStyle/>
          <a:p>
            <a:r>
              <a:rPr kumimoji="1" lang="ja-JP" altLang="en-US" sz="2000" b="1" dirty="0"/>
              <a:t>テキストエディタで開くとこんな感じ </a:t>
            </a:r>
            <a:r>
              <a:rPr kumimoji="1" lang="en-US" altLang="ja-JP" sz="2000" b="1" dirty="0"/>
              <a:t>(ASCII</a:t>
            </a:r>
            <a:r>
              <a:rPr lang="ja-JP" altLang="en-US" sz="2000" b="1" dirty="0"/>
              <a:t>形式</a:t>
            </a:r>
            <a:r>
              <a:rPr kumimoji="1" lang="en-US" altLang="ja-JP" sz="2000" b="1" dirty="0"/>
              <a:t>)</a:t>
            </a:r>
            <a:endParaRPr lang="en-US" altLang="ja-JP" sz="2000" b="1" dirty="0"/>
          </a:p>
        </p:txBody>
      </p:sp>
      <p:pic>
        <p:nvPicPr>
          <p:cNvPr id="7" name="図 6" descr="テキスト&#10;&#10;自動的に生成された説明">
            <a:extLst>
              <a:ext uri="{FF2B5EF4-FFF2-40B4-BE49-F238E27FC236}">
                <a16:creationId xmlns:a16="http://schemas.microsoft.com/office/drawing/2014/main" id="{23104CEA-8E4D-5308-E439-D0D3FBC9A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56" y="1115267"/>
            <a:ext cx="4454428" cy="5528012"/>
          </a:xfrm>
          <a:prstGeom prst="rect">
            <a:avLst/>
          </a:prstGeom>
        </p:spPr>
      </p:pic>
      <p:sp>
        <p:nvSpPr>
          <p:cNvPr id="9" name="テキスト ボックス 8">
            <a:extLst>
              <a:ext uri="{FF2B5EF4-FFF2-40B4-BE49-F238E27FC236}">
                <a16:creationId xmlns:a16="http://schemas.microsoft.com/office/drawing/2014/main" id="{A808C846-D553-4AA4-F9B5-3B4980E40CD4}"/>
              </a:ext>
            </a:extLst>
          </p:cNvPr>
          <p:cNvSpPr txBox="1"/>
          <p:nvPr/>
        </p:nvSpPr>
        <p:spPr>
          <a:xfrm>
            <a:off x="5464169" y="1664086"/>
            <a:ext cx="6110748" cy="3970318"/>
          </a:xfrm>
          <a:prstGeom prst="rect">
            <a:avLst/>
          </a:prstGeom>
          <a:noFill/>
        </p:spPr>
        <p:txBody>
          <a:bodyPr wrap="square">
            <a:spAutoFit/>
          </a:bodyPr>
          <a:lstStyle/>
          <a:p>
            <a:r>
              <a:rPr kumimoji="1" lang="ja-JP" altLang="en-US" sz="1800" b="1" dirty="0"/>
              <a:t>中身の説明</a:t>
            </a:r>
            <a:endParaRPr kumimoji="1" lang="en-US" altLang="ja-JP" sz="1800" b="1" dirty="0"/>
          </a:p>
          <a:p>
            <a:endParaRPr lang="en-US" altLang="ja-JP" b="1" dirty="0"/>
          </a:p>
          <a:p>
            <a:r>
              <a:rPr kumimoji="1" lang="ja-JP" altLang="en-US" sz="1800" b="1" dirty="0"/>
              <a:t>三角形パッチを構成する</a:t>
            </a:r>
            <a:r>
              <a:rPr kumimoji="1" lang="en-US" altLang="ja-JP" sz="1800" b="1" dirty="0"/>
              <a:t>Node </a:t>
            </a:r>
            <a:r>
              <a:rPr kumimoji="1" lang="ja-JP" altLang="en-US" sz="1800" b="1" dirty="0"/>
              <a:t>の座標と、</a:t>
            </a:r>
            <a:endParaRPr kumimoji="1" lang="en-US" altLang="ja-JP" sz="1800" b="1" dirty="0"/>
          </a:p>
          <a:p>
            <a:r>
              <a:rPr kumimoji="1" lang="ja-JP" altLang="en-US" sz="1800" b="1" dirty="0"/>
              <a:t>面の法線方向単位ベクトル</a:t>
            </a:r>
            <a:r>
              <a:rPr kumimoji="1" lang="en-US" altLang="ja-JP" sz="1800" b="1" dirty="0"/>
              <a:t>(</a:t>
            </a:r>
            <a:r>
              <a:rPr kumimoji="1" lang="ja-JP" altLang="en-US" sz="1800" b="1" dirty="0"/>
              <a:t>面の表裏</a:t>
            </a:r>
            <a:r>
              <a:rPr lang="ja-JP" altLang="en-US" b="1" dirty="0"/>
              <a:t>、</a:t>
            </a:r>
            <a:r>
              <a:rPr kumimoji="1" lang="ja-JP" altLang="en-US" sz="1800" b="1" dirty="0"/>
              <a:t>解析時に必要</a:t>
            </a:r>
            <a:r>
              <a:rPr kumimoji="1" lang="en-US" altLang="ja-JP" sz="1800" b="1" dirty="0"/>
              <a:t>)</a:t>
            </a:r>
          </a:p>
          <a:p>
            <a:r>
              <a:rPr lang="ja-JP" altLang="en-US" sz="1800" b="1" dirty="0"/>
              <a:t>の情報のみ。</a:t>
            </a:r>
            <a:endParaRPr lang="en-US" altLang="ja-JP" sz="1800" b="1" dirty="0"/>
          </a:p>
          <a:p>
            <a:endParaRPr lang="en-US" altLang="ja-JP" sz="1800" b="1" dirty="0"/>
          </a:p>
          <a:p>
            <a:r>
              <a:rPr lang="en-US" altLang="ja-JP" b="1" dirty="0"/>
              <a:t>STL</a:t>
            </a:r>
            <a:r>
              <a:rPr lang="ja-JP" altLang="en-US" b="1" dirty="0"/>
              <a:t>データでは、表面点群や三角形パッチに</a:t>
            </a:r>
            <a:endParaRPr lang="en-US" altLang="ja-JP" b="1" dirty="0"/>
          </a:p>
          <a:p>
            <a:r>
              <a:rPr lang="ja-JP" altLang="en-US" b="1" dirty="0"/>
              <a:t>インデックスは割り当てられていない。</a:t>
            </a:r>
            <a:endParaRPr lang="en-US" altLang="ja-JP" b="1" dirty="0"/>
          </a:p>
          <a:p>
            <a:endParaRPr lang="en-US" altLang="ja-JP" b="1" dirty="0"/>
          </a:p>
          <a:p>
            <a:endParaRPr lang="en-US" altLang="ja-JP" sz="1800" b="1" dirty="0"/>
          </a:p>
          <a:p>
            <a:r>
              <a:rPr kumimoji="1" lang="en-US" altLang="ja-JP" sz="1800" b="1" dirty="0"/>
              <a:t>(ASCII</a:t>
            </a:r>
            <a:r>
              <a:rPr kumimoji="1" lang="ja-JP" altLang="en-US" sz="1800" b="1" dirty="0"/>
              <a:t>形式の場合、三角形パッチ及び</a:t>
            </a:r>
            <a:r>
              <a:rPr kumimoji="1" lang="en-US" altLang="ja-JP" sz="1800" b="1" dirty="0"/>
              <a:t>Node</a:t>
            </a:r>
            <a:r>
              <a:rPr kumimoji="1" lang="ja-JP" altLang="en-US" sz="1800" b="1" dirty="0"/>
              <a:t>の総数は</a:t>
            </a:r>
            <a:endParaRPr kumimoji="1" lang="en-US" altLang="ja-JP" sz="1800" b="1" dirty="0"/>
          </a:p>
          <a:p>
            <a:r>
              <a:rPr kumimoji="1" lang="ja-JP" altLang="en-US" sz="1800" b="1" dirty="0"/>
              <a:t>明示的に表示されない</a:t>
            </a:r>
            <a:r>
              <a:rPr kumimoji="1" lang="en-US" altLang="ja-JP" sz="1800" b="1" dirty="0"/>
              <a:t>)</a:t>
            </a:r>
          </a:p>
          <a:p>
            <a:endParaRPr lang="en-US" altLang="ja-JP" b="1" dirty="0"/>
          </a:p>
          <a:p>
            <a:endParaRPr kumimoji="1" lang="ja-JP" altLang="en-US" sz="1800" b="1" dirty="0"/>
          </a:p>
        </p:txBody>
      </p:sp>
      <p:sp>
        <p:nvSpPr>
          <p:cNvPr id="2" name="日付プレースホルダー 1">
            <a:extLst>
              <a:ext uri="{FF2B5EF4-FFF2-40B4-BE49-F238E27FC236}">
                <a16:creationId xmlns:a16="http://schemas.microsoft.com/office/drawing/2014/main" id="{E51DD5BF-7037-A07D-DC55-9D0935A22942}"/>
              </a:ext>
            </a:extLst>
          </p:cNvPr>
          <p:cNvSpPr>
            <a:spLocks noGrp="1"/>
          </p:cNvSpPr>
          <p:nvPr>
            <p:ph type="dt" sz="half" idx="10"/>
          </p:nvPr>
        </p:nvSpPr>
        <p:spPr/>
        <p:txBody>
          <a:bodyPr/>
          <a:lstStyle/>
          <a:p>
            <a:fld id="{9B6CD98A-11CA-440F-9340-902D6947660C}" type="datetime1">
              <a:rPr kumimoji="1" lang="ja-JP" altLang="en-US" smtClean="0"/>
              <a:t>2024/12/10</a:t>
            </a:fld>
            <a:endParaRPr kumimoji="1" lang="ja-JP" altLang="en-US"/>
          </a:p>
        </p:txBody>
      </p:sp>
      <p:sp>
        <p:nvSpPr>
          <p:cNvPr id="3" name="スライド番号プレースホルダー 2">
            <a:extLst>
              <a:ext uri="{FF2B5EF4-FFF2-40B4-BE49-F238E27FC236}">
                <a16:creationId xmlns:a16="http://schemas.microsoft.com/office/drawing/2014/main" id="{3E16B2E1-8EE9-9F12-E4C5-FCA1B33BD67C}"/>
              </a:ext>
            </a:extLst>
          </p:cNvPr>
          <p:cNvSpPr>
            <a:spLocks noGrp="1"/>
          </p:cNvSpPr>
          <p:nvPr>
            <p:ph type="sldNum" sz="quarter" idx="12"/>
          </p:nvPr>
        </p:nvSpPr>
        <p:spPr/>
        <p:txBody>
          <a:bodyPr/>
          <a:lstStyle/>
          <a:p>
            <a:fld id="{2468938B-821B-4D83-A819-0FC7E7F9BD62}" type="slidenum">
              <a:rPr kumimoji="1" lang="ja-JP" altLang="en-US" smtClean="0"/>
              <a:t>7</a:t>
            </a:fld>
            <a:endParaRPr kumimoji="1" lang="ja-JP" altLang="en-US"/>
          </a:p>
        </p:txBody>
      </p:sp>
    </p:spTree>
    <p:extLst>
      <p:ext uri="{BB962C8B-B14F-4D97-AF65-F5344CB8AC3E}">
        <p14:creationId xmlns:p14="http://schemas.microsoft.com/office/powerpoint/2010/main" val="323026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D6FFF25-96EF-F959-6BD8-1AAA30B3600C}"/>
              </a:ext>
            </a:extLst>
          </p:cNvPr>
          <p:cNvSpPr>
            <a:spLocks noGrp="1"/>
          </p:cNvSpPr>
          <p:nvPr>
            <p:ph type="dt" sz="half" idx="10"/>
          </p:nvPr>
        </p:nvSpPr>
        <p:spPr/>
        <p:txBody>
          <a:bodyPr/>
          <a:lstStyle/>
          <a:p>
            <a:fld id="{ACE87817-F6BB-4CC2-83A7-53A0CCD3484F}" type="datetime1">
              <a:rPr kumimoji="1" lang="ja-JP" altLang="en-US" smtClean="0"/>
              <a:t>2024/12/10</a:t>
            </a:fld>
            <a:endParaRPr kumimoji="1" lang="ja-JP" altLang="en-US"/>
          </a:p>
        </p:txBody>
      </p:sp>
      <p:sp>
        <p:nvSpPr>
          <p:cNvPr id="3" name="スライド番号プレースホルダー 2">
            <a:extLst>
              <a:ext uri="{FF2B5EF4-FFF2-40B4-BE49-F238E27FC236}">
                <a16:creationId xmlns:a16="http://schemas.microsoft.com/office/drawing/2014/main" id="{5E762B53-DF1B-CC70-1577-6A7DD436731B}"/>
              </a:ext>
            </a:extLst>
          </p:cNvPr>
          <p:cNvSpPr>
            <a:spLocks noGrp="1"/>
          </p:cNvSpPr>
          <p:nvPr>
            <p:ph type="sldNum" sz="quarter" idx="12"/>
          </p:nvPr>
        </p:nvSpPr>
        <p:spPr/>
        <p:txBody>
          <a:bodyPr/>
          <a:lstStyle/>
          <a:p>
            <a:fld id="{2468938B-821B-4D83-A819-0FC7E7F9BD62}" type="slidenum">
              <a:rPr kumimoji="1" lang="ja-JP" altLang="en-US" smtClean="0"/>
              <a:t>8</a:t>
            </a:fld>
            <a:endParaRPr kumimoji="1" lang="ja-JP" altLang="en-US"/>
          </a:p>
        </p:txBody>
      </p:sp>
    </p:spTree>
    <p:extLst>
      <p:ext uri="{BB962C8B-B14F-4D97-AF65-F5344CB8AC3E}">
        <p14:creationId xmlns:p14="http://schemas.microsoft.com/office/powerpoint/2010/main" val="4853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F657E-994C-9B5F-F21B-D65ACD477322}"/>
              </a:ext>
            </a:extLst>
          </p:cNvPr>
          <p:cNvSpPr>
            <a:spLocks noGrp="1"/>
          </p:cNvSpPr>
          <p:nvPr>
            <p:ph type="title"/>
          </p:nvPr>
        </p:nvSpPr>
        <p:spPr/>
        <p:txBody>
          <a:bodyPr/>
          <a:lstStyle/>
          <a:p>
            <a:r>
              <a:rPr kumimoji="1" lang="en-US" altLang="ja-JP" dirty="0"/>
              <a:t>(*.</a:t>
            </a:r>
            <a:r>
              <a:rPr kumimoji="1" lang="en-US" altLang="ja-JP" dirty="0" err="1"/>
              <a:t>vtk</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7A63DBD-CF52-2EF7-7C2F-980BC045C388}"/>
              </a:ext>
            </a:extLst>
          </p:cNvPr>
          <p:cNvSpPr>
            <a:spLocks noGrp="1"/>
          </p:cNvSpPr>
          <p:nvPr>
            <p:ph idx="1"/>
          </p:nvPr>
        </p:nvSpPr>
        <p:spPr>
          <a:xfrm>
            <a:off x="0" y="1145763"/>
            <a:ext cx="11353800" cy="4814890"/>
          </a:xfrm>
        </p:spPr>
        <p:txBody>
          <a:bodyPr/>
          <a:lstStyle/>
          <a:p>
            <a:r>
              <a:rPr kumimoji="1" lang="en-US" altLang="ja-JP" dirty="0"/>
              <a:t>VTK (The visualization toolkit) </a:t>
            </a:r>
            <a:r>
              <a:rPr kumimoji="1" lang="ja-JP" altLang="en-US" dirty="0"/>
              <a:t>は</a:t>
            </a:r>
            <a:r>
              <a:rPr lang="ja-JP" altLang="en-US" dirty="0"/>
              <a:t>科学的なデータの可視化および解析を行うためのソフトウェアライブラリで、</a:t>
            </a:r>
            <a:r>
              <a:rPr lang="en-US" altLang="ja-JP" dirty="0"/>
              <a:t>3D</a:t>
            </a:r>
            <a:r>
              <a:rPr lang="ja-JP" altLang="en-US" dirty="0"/>
              <a:t>グラフィックス、画像処理、可視化アルゴリズムなどを提供している。</a:t>
            </a:r>
            <a:endParaRPr lang="en-US" altLang="ja-JP" dirty="0"/>
          </a:p>
          <a:p>
            <a:r>
              <a:rPr kumimoji="1" lang="en-US" altLang="ja-JP" dirty="0"/>
              <a:t>(*.</a:t>
            </a:r>
            <a:r>
              <a:rPr kumimoji="1" lang="en-US" altLang="ja-JP" dirty="0" err="1"/>
              <a:t>vtk</a:t>
            </a:r>
            <a:r>
              <a:rPr kumimoji="1" lang="en-US" altLang="ja-JP" dirty="0"/>
              <a:t>)</a:t>
            </a:r>
            <a:r>
              <a:rPr kumimoji="1" lang="ja-JP" altLang="en-US" dirty="0"/>
              <a:t>は、</a:t>
            </a:r>
            <a:r>
              <a:rPr kumimoji="1" lang="en-US" altLang="ja-JP" dirty="0"/>
              <a:t>VTK</a:t>
            </a:r>
            <a:r>
              <a:rPr kumimoji="1" lang="ja-JP" altLang="en-US" dirty="0"/>
              <a:t>ライブラリによって使用されるファイル形式の拡張子。</a:t>
            </a:r>
          </a:p>
        </p:txBody>
      </p:sp>
      <p:sp>
        <p:nvSpPr>
          <p:cNvPr id="4" name="日付プレースホルダー 3">
            <a:extLst>
              <a:ext uri="{FF2B5EF4-FFF2-40B4-BE49-F238E27FC236}">
                <a16:creationId xmlns:a16="http://schemas.microsoft.com/office/drawing/2014/main" id="{A7B2400C-F519-E1D6-F7E1-A17C16B4A691}"/>
              </a:ext>
            </a:extLst>
          </p:cNvPr>
          <p:cNvSpPr>
            <a:spLocks noGrp="1"/>
          </p:cNvSpPr>
          <p:nvPr>
            <p:ph type="dt" sz="half" idx="10"/>
          </p:nvPr>
        </p:nvSpPr>
        <p:spPr/>
        <p:txBody>
          <a:bodyPr/>
          <a:lstStyle/>
          <a:p>
            <a:fld id="{421F697C-9413-4F3B-8946-3AE66366D144}" type="datetime1">
              <a:rPr lang="ja-JP" altLang="en-US" smtClean="0"/>
              <a:pPr/>
              <a:t>2024/12/10</a:t>
            </a:fld>
            <a:endParaRPr lang="ja-JP" altLang="en-US" dirty="0"/>
          </a:p>
        </p:txBody>
      </p:sp>
      <p:sp>
        <p:nvSpPr>
          <p:cNvPr id="5" name="スライド番号プレースホルダー 4">
            <a:extLst>
              <a:ext uri="{FF2B5EF4-FFF2-40B4-BE49-F238E27FC236}">
                <a16:creationId xmlns:a16="http://schemas.microsoft.com/office/drawing/2014/main" id="{D881BD5F-9E4E-7830-5560-5AD400B3D5AE}"/>
              </a:ext>
            </a:extLst>
          </p:cNvPr>
          <p:cNvSpPr>
            <a:spLocks noGrp="1"/>
          </p:cNvSpPr>
          <p:nvPr>
            <p:ph type="sldNum" sz="quarter" idx="12"/>
          </p:nvPr>
        </p:nvSpPr>
        <p:spPr/>
        <p:txBody>
          <a:bodyPr/>
          <a:lstStyle/>
          <a:p>
            <a:fld id="{2468938B-821B-4D83-A819-0FC7E7F9BD62}" type="slidenum">
              <a:rPr lang="ja-JP" altLang="en-US" smtClean="0"/>
              <a:pPr/>
              <a:t>9</a:t>
            </a:fld>
            <a:endParaRPr lang="ja-JP" altLang="en-US" dirty="0"/>
          </a:p>
        </p:txBody>
      </p:sp>
    </p:spTree>
    <p:extLst>
      <p:ext uri="{BB962C8B-B14F-4D97-AF65-F5344CB8AC3E}">
        <p14:creationId xmlns:p14="http://schemas.microsoft.com/office/powerpoint/2010/main" val="11561964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821</Words>
  <Application>Microsoft Office PowerPoint</Application>
  <PresentationFormat>ワイド画面</PresentationFormat>
  <Paragraphs>115</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(*.vtk)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耕太郎 尾上</cp:lastModifiedBy>
  <cp:revision>23</cp:revision>
  <dcterms:created xsi:type="dcterms:W3CDTF">2024-12-01T02:53:00Z</dcterms:created>
  <dcterms:modified xsi:type="dcterms:W3CDTF">2024-12-10T08:25:27Z</dcterms:modified>
</cp:coreProperties>
</file>